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656" r:id="rId3"/>
    <p:sldId id="304" r:id="rId4"/>
    <p:sldId id="659" r:id="rId5"/>
    <p:sldId id="658" r:id="rId6"/>
    <p:sldId id="657" r:id="rId7"/>
    <p:sldId id="322" r:id="rId8"/>
    <p:sldId id="278" r:id="rId9"/>
    <p:sldId id="309" r:id="rId10"/>
    <p:sldId id="660" r:id="rId11"/>
  </p:sldIdLst>
  <p:sldSz cx="9144000" cy="6858000" type="screen4x3"/>
  <p:notesSz cx="6810375" cy="9942513"/>
  <p:defaultTextStyle>
    <a:defPPr>
      <a:defRPr lang="it-IT"/>
    </a:defPPr>
    <a:lvl1pPr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0E"/>
    <a:srgbClr val="92D050"/>
    <a:srgbClr val="3399FF"/>
    <a:srgbClr val="0066CC"/>
    <a:srgbClr val="FF99CC"/>
    <a:srgbClr val="33CC33"/>
    <a:srgbClr val="FFFF00"/>
    <a:srgbClr val="66FF33"/>
    <a:srgbClr val="0066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2352" autoAdjust="0"/>
  </p:normalViewPr>
  <p:slideViewPr>
    <p:cSldViewPr>
      <p:cViewPr varScale="1">
        <p:scale>
          <a:sx n="104" d="100"/>
          <a:sy n="104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444038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4399BDAC-A2EE-4CAA-825A-F8C5854D323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1941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4275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4038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8BB2E2EF-B505-416E-83A6-129FC088B5D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212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367593B-249C-43C6-8C66-7EF51584C48F}" type="slidenum">
              <a:rPr lang="it-IT" altLang="it-IT" sz="1200" smtClean="0">
                <a:latin typeface="Times" pitchFamily="18" charset="0"/>
              </a:rPr>
              <a:pPr/>
              <a:t>1</a:t>
            </a:fld>
            <a:endParaRPr lang="it-IT" altLang="it-IT" sz="1200">
              <a:latin typeface="Times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2150" y="804863"/>
            <a:ext cx="5365750" cy="40259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5095875"/>
            <a:ext cx="4949825" cy="48339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7571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6" descr="G:\power_point\intranet\point02\img\b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/>
          </a:p>
        </p:txBody>
      </p:sp>
      <p:sp>
        <p:nvSpPr>
          <p:cNvPr id="4" name="Rectangle 70"/>
          <p:cNvSpPr>
            <a:spLocks noChangeArrowheads="1"/>
          </p:cNvSpPr>
          <p:nvPr userDrawn="1"/>
        </p:nvSpPr>
        <p:spPr bwMode="auto">
          <a:xfrm>
            <a:off x="571500" y="4929188"/>
            <a:ext cx="8128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/>
          </a:p>
        </p:txBody>
      </p:sp>
      <p:grpSp>
        <p:nvGrpSpPr>
          <p:cNvPr id="5" name="Gruppo 14"/>
          <p:cNvGrpSpPr>
            <a:grpSpLocks/>
          </p:cNvGrpSpPr>
          <p:nvPr userDrawn="1"/>
        </p:nvGrpSpPr>
        <p:grpSpPr bwMode="auto">
          <a:xfrm>
            <a:off x="3143250" y="214313"/>
            <a:ext cx="2857500" cy="1414462"/>
            <a:chOff x="4857752" y="5143512"/>
            <a:chExt cx="3000361" cy="1468756"/>
          </a:xfrm>
        </p:grpSpPr>
        <p:sp>
          <p:nvSpPr>
            <p:cNvPr id="6" name="Rectangle 70"/>
            <p:cNvSpPr>
              <a:spLocks noChangeArrowheads="1"/>
            </p:cNvSpPr>
            <p:nvPr userDrawn="1"/>
          </p:nvSpPr>
          <p:spPr bwMode="auto">
            <a:xfrm>
              <a:off x="4857752" y="5143512"/>
              <a:ext cx="2992027" cy="1468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it-IT"/>
            </a:p>
          </p:txBody>
        </p:sp>
        <p:pic>
          <p:nvPicPr>
            <p:cNvPr id="7" name="Picture 1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2" y="5143512"/>
              <a:ext cx="1428760" cy="1428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CasellaDiTesto 19"/>
            <p:cNvSpPr txBox="1">
              <a:spLocks noChangeArrowheads="1"/>
            </p:cNvSpPr>
            <p:nvPr userDrawn="1"/>
          </p:nvSpPr>
          <p:spPr bwMode="auto">
            <a:xfrm>
              <a:off x="6207914" y="5217691"/>
              <a:ext cx="1650199" cy="1386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it-IT" sz="1600" b="1">
                  <a:solidFill>
                    <a:srgbClr val="0066CC"/>
                  </a:solidFill>
                </a:rPr>
                <a:t>POLITECNICO </a:t>
              </a:r>
            </a:p>
            <a:p>
              <a:pPr>
                <a:defRPr/>
              </a:pPr>
              <a:r>
                <a:rPr lang="it-IT" sz="1600" b="1">
                  <a:solidFill>
                    <a:srgbClr val="0066CC"/>
                  </a:solidFill>
                </a:rPr>
                <a:t>DI MILANO</a:t>
              </a:r>
            </a:p>
            <a:p>
              <a:pPr>
                <a:defRPr/>
              </a:pPr>
              <a:endParaRPr lang="it-IT" sz="1200" b="1">
                <a:solidFill>
                  <a:srgbClr val="0066CC"/>
                </a:solidFill>
              </a:endParaRPr>
            </a:p>
            <a:p>
              <a:pPr>
                <a:defRPr/>
              </a:pPr>
              <a:endParaRPr lang="it-IT" sz="1200" b="1">
                <a:solidFill>
                  <a:srgbClr val="0066CC"/>
                </a:solidFill>
              </a:endParaRPr>
            </a:p>
            <a:p>
              <a:pPr>
                <a:defRPr/>
              </a:pPr>
              <a:r>
                <a:rPr lang="it-IT" sz="1400">
                  <a:solidFill>
                    <a:srgbClr val="0066CC"/>
                  </a:solidFill>
                </a:rPr>
                <a:t>www.polimi.it</a:t>
              </a:r>
            </a:p>
          </p:txBody>
        </p:sp>
      </p:grpSp>
      <p:sp>
        <p:nvSpPr>
          <p:cNvPr id="9" name="Rectangle 70"/>
          <p:cNvSpPr>
            <a:spLocks noChangeArrowheads="1"/>
          </p:cNvSpPr>
          <p:nvPr userDrawn="1"/>
        </p:nvSpPr>
        <p:spPr bwMode="auto">
          <a:xfrm>
            <a:off x="0" y="1785938"/>
            <a:ext cx="3000375" cy="714375"/>
          </a:xfrm>
          <a:prstGeom prst="rect">
            <a:avLst/>
          </a:prstGeom>
          <a:solidFill>
            <a:srgbClr val="003F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/>
          </a:p>
        </p:txBody>
      </p:sp>
      <p:sp>
        <p:nvSpPr>
          <p:cNvPr id="10" name="Rectangle 70"/>
          <p:cNvSpPr>
            <a:spLocks noChangeArrowheads="1"/>
          </p:cNvSpPr>
          <p:nvPr userDrawn="1"/>
        </p:nvSpPr>
        <p:spPr bwMode="auto">
          <a:xfrm>
            <a:off x="5135563" y="3429000"/>
            <a:ext cx="2544762" cy="754063"/>
          </a:xfrm>
          <a:prstGeom prst="rect">
            <a:avLst/>
          </a:prstGeom>
          <a:solidFill>
            <a:srgbClr val="004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18730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08760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8" descr="G:\power_point\intranet\point02\img\up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216025" y="0"/>
            <a:ext cx="79279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Titolo diapositiva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857250"/>
            <a:ext cx="8358187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il testo</a:t>
            </a:r>
          </a:p>
          <a:p>
            <a:pPr lvl="1"/>
            <a:r>
              <a:rPr lang="it-IT" altLang="it-IT" dirty="0"/>
              <a:t>Testo</a:t>
            </a:r>
          </a:p>
          <a:p>
            <a:pPr lvl="2"/>
            <a:r>
              <a:rPr lang="it-IT" altLang="it-IT" dirty="0"/>
              <a:t>Testo</a:t>
            </a:r>
          </a:p>
          <a:p>
            <a:pPr lvl="3"/>
            <a:r>
              <a:rPr lang="it-IT" altLang="it-IT" dirty="0"/>
              <a:t>testo</a:t>
            </a:r>
          </a:p>
        </p:txBody>
      </p:sp>
      <p:pic>
        <p:nvPicPr>
          <p:cNvPr id="1029" name="Picture 74" descr="G:\power_point\ppoint_vale\proposta_1\powerpoint1_sec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uppo 9"/>
          <p:cNvGrpSpPr>
            <a:grpSpLocks/>
          </p:cNvGrpSpPr>
          <p:nvPr userDrawn="1"/>
        </p:nvGrpSpPr>
        <p:grpSpPr bwMode="auto">
          <a:xfrm>
            <a:off x="0" y="0"/>
            <a:ext cx="1000125" cy="928688"/>
            <a:chOff x="0" y="0"/>
            <a:chExt cx="857224" cy="835786"/>
          </a:xfrm>
        </p:grpSpPr>
        <p:sp>
          <p:nvSpPr>
            <p:cNvPr id="1034" name="Rettangolo 8"/>
            <p:cNvSpPr>
              <a:spLocks noChangeArrowheads="1"/>
            </p:cNvSpPr>
            <p:nvPr userDrawn="1"/>
          </p:nvSpPr>
          <p:spPr bwMode="auto">
            <a:xfrm>
              <a:off x="0" y="0"/>
              <a:ext cx="857224" cy="8257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it-IT"/>
            </a:p>
          </p:txBody>
        </p:sp>
        <p:pic>
          <p:nvPicPr>
            <p:cNvPr id="1035" name="Picture 1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"/>
              <a:ext cx="852342" cy="835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1" name="Text Box 71"/>
          <p:cNvSpPr txBox="1">
            <a:spLocks noChangeArrowheads="1"/>
          </p:cNvSpPr>
          <p:nvPr userDrawn="1"/>
        </p:nvSpPr>
        <p:spPr bwMode="auto">
          <a:xfrm>
            <a:off x="4286250" y="6569075"/>
            <a:ext cx="1928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it-IT" sz="1200" dirty="0">
                <a:solidFill>
                  <a:srgbClr val="0066CC"/>
                </a:solidFill>
              </a:rPr>
              <a:t>federica.villa@polimi.it </a:t>
            </a:r>
          </a:p>
        </p:txBody>
      </p:sp>
      <p:sp>
        <p:nvSpPr>
          <p:cNvPr id="1032" name="Text Box 71"/>
          <p:cNvSpPr txBox="1">
            <a:spLocks noChangeArrowheads="1"/>
          </p:cNvSpPr>
          <p:nvPr userDrawn="1"/>
        </p:nvSpPr>
        <p:spPr bwMode="auto">
          <a:xfrm>
            <a:off x="7715250" y="6581775"/>
            <a:ext cx="71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0CE84C76-1CF2-43B5-AB1E-13BF9A8B4B3C}" type="slidenum">
              <a:rPr lang="it-IT" sz="1200" smtClean="0">
                <a:solidFill>
                  <a:srgbClr val="0066CC"/>
                </a:solidFill>
              </a:rPr>
              <a:pPr>
                <a:spcBef>
                  <a:spcPct val="50000"/>
                </a:spcBef>
                <a:defRPr/>
              </a:pPr>
              <a:t>‹N›</a:t>
            </a:fld>
            <a:r>
              <a:rPr lang="it-IT" sz="1200" dirty="0">
                <a:solidFill>
                  <a:srgbClr val="0066CC"/>
                </a:solidFill>
              </a:rPr>
              <a:t> / 10</a:t>
            </a:r>
          </a:p>
        </p:txBody>
      </p:sp>
      <p:sp>
        <p:nvSpPr>
          <p:cNvPr id="1033" name="Text Box 71"/>
          <p:cNvSpPr txBox="1">
            <a:spLocks noChangeArrowheads="1"/>
          </p:cNvSpPr>
          <p:nvPr userDrawn="1"/>
        </p:nvSpPr>
        <p:spPr bwMode="auto">
          <a:xfrm>
            <a:off x="214313" y="6581775"/>
            <a:ext cx="3786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66CC"/>
                </a:solidFill>
              </a:rPr>
              <a:t>STM32</a:t>
            </a:r>
            <a:r>
              <a:rPr lang="en-US" sz="1200" dirty="0">
                <a:solidFill>
                  <a:srgbClr val="0066CC"/>
                </a:solidFill>
              </a:rPr>
              <a:t>: 10 – Encoder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9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5"/>
          <p:cNvSpPr txBox="1">
            <a:spLocks noChangeArrowheads="1"/>
          </p:cNvSpPr>
          <p:nvPr/>
        </p:nvSpPr>
        <p:spPr bwMode="auto">
          <a:xfrm>
            <a:off x="1390255" y="5000625"/>
            <a:ext cx="7848872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it-IT" sz="4400" b="1" dirty="0">
                <a:solidFill>
                  <a:srgbClr val="0066CC"/>
                </a:solidFill>
              </a:rPr>
              <a:t>STM32 – Encoder</a:t>
            </a:r>
          </a:p>
          <a:p>
            <a:pPr>
              <a:spcBef>
                <a:spcPts val="600"/>
              </a:spcBef>
            </a:pPr>
            <a:r>
              <a:rPr lang="en-US" altLang="it-IT" sz="2600" b="1" dirty="0">
                <a:solidFill>
                  <a:srgbClr val="0066CC"/>
                </a:solidFill>
              </a:rPr>
              <a:t>	</a:t>
            </a:r>
            <a:endParaRPr lang="en-US" altLang="it-IT" sz="1000" dirty="0">
              <a:solidFill>
                <a:srgbClr val="0066CC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altLang="it-IT" sz="1800" dirty="0">
                <a:solidFill>
                  <a:srgbClr val="0066CC"/>
                </a:solidFill>
              </a:rPr>
              <a:t>Federica Villa</a:t>
            </a:r>
            <a:endParaRPr lang="en-US" altLang="it-IT" sz="1800" dirty="0">
              <a:solidFill>
                <a:srgbClr val="33CC3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4B3781-3BA1-418B-A5BC-8F374308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1b – Encoder readout</a:t>
            </a:r>
          </a:p>
        </p:txBody>
      </p:sp>
      <p:sp>
        <p:nvSpPr>
          <p:cNvPr id="5" name="CasellaDiTesto 2">
            <a:extLst>
              <a:ext uri="{FF2B5EF4-FFF2-40B4-BE49-F238E27FC236}">
                <a16:creationId xmlns:a16="http://schemas.microsoft.com/office/drawing/2014/main" id="{8CBE4A90-50B2-4478-9505-A82092FDF7E9}"/>
              </a:ext>
            </a:extLst>
          </p:cNvPr>
          <p:cNvSpPr txBox="1"/>
          <p:nvPr/>
        </p:nvSpPr>
        <p:spPr bwMode="auto">
          <a:xfrm>
            <a:off x="2339752" y="2420888"/>
            <a:ext cx="42484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>
            <a:defPPr>
              <a:defRPr lang="it-IT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Objective</a:t>
            </a:r>
          </a:p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Read the encoder position</a:t>
            </a:r>
            <a:br>
              <a:rPr lang="en-US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and send to the PC the rotation speed in rpm</a:t>
            </a:r>
            <a:endParaRPr lang="en-US" b="1" dirty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709EB7C-45C7-43CA-8595-C737A24311C8}"/>
              </a:ext>
            </a:extLst>
          </p:cNvPr>
          <p:cNvSpPr/>
          <p:nvPr/>
        </p:nvSpPr>
        <p:spPr bwMode="auto">
          <a:xfrm>
            <a:off x="1781690" y="2325943"/>
            <a:ext cx="5364596" cy="1944216"/>
          </a:xfrm>
          <a:prstGeom prst="rect">
            <a:avLst/>
          </a:prstGeom>
          <a:noFill/>
          <a:ln w="952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27E26F8-AAD2-41D5-96F1-D1738C1F43A1}"/>
              </a:ext>
            </a:extLst>
          </p:cNvPr>
          <p:cNvSpPr txBox="1"/>
          <p:nvPr/>
        </p:nvSpPr>
        <p:spPr bwMode="auto">
          <a:xfrm>
            <a:off x="215516" y="5589240"/>
            <a:ext cx="87129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Use a timer as a </a:t>
            </a:r>
            <a:r>
              <a:rPr lang="en-US" sz="2000" dirty="0" err="1">
                <a:solidFill>
                  <a:srgbClr val="0070C0"/>
                </a:solidFill>
                <a:latin typeface="Arial" pitchFamily="34" charset="0"/>
              </a:rPr>
              <a:t>timebase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 and DMA to transfer the UART data</a:t>
            </a:r>
          </a:p>
        </p:txBody>
      </p:sp>
    </p:spTree>
    <p:extLst>
      <p:ext uri="{BB962C8B-B14F-4D97-AF65-F5344CB8AC3E}">
        <p14:creationId xmlns:p14="http://schemas.microsoft.com/office/powerpoint/2010/main" val="29319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encoders</a:t>
            </a:r>
          </a:p>
        </p:txBody>
      </p:sp>
      <p:sp>
        <p:nvSpPr>
          <p:cNvPr id="3" name="Rettangolo 2"/>
          <p:cNvSpPr/>
          <p:nvPr/>
        </p:nvSpPr>
        <p:spPr>
          <a:xfrm>
            <a:off x="179512" y="908720"/>
            <a:ext cx="88569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CC"/>
                </a:solidFill>
              </a:rPr>
              <a:t>Provide a specific number of pulses per revolution (PPR) in rotary motion,    or per inch or millimeter in linear motion. </a:t>
            </a:r>
          </a:p>
          <a:p>
            <a:endParaRPr lang="en-US" sz="2000" dirty="0">
              <a:solidFill>
                <a:srgbClr val="0066C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66CC"/>
                </a:solidFill>
              </a:rPr>
              <a:t>single channel output </a:t>
            </a:r>
            <a:r>
              <a:rPr lang="en-US" sz="2000" dirty="0">
                <a:solidFill>
                  <a:srgbClr val="0066CC"/>
                </a:solidFill>
                <a:sym typeface="Wingdings" panose="05000000000000000000" pitchFamily="2" charset="2"/>
              </a:rPr>
              <a:t> doesn’t provide</a:t>
            </a:r>
            <a:r>
              <a:rPr lang="en-US" sz="2000" dirty="0">
                <a:solidFill>
                  <a:srgbClr val="0066CC"/>
                </a:solidFill>
              </a:rPr>
              <a:t> direction of movement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66CC"/>
                </a:solidFill>
              </a:rPr>
              <a:t>quadrature output </a:t>
            </a:r>
            <a:r>
              <a:rPr lang="en-US" sz="2000" dirty="0">
                <a:solidFill>
                  <a:srgbClr val="0066CC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66CC"/>
                </a:solidFill>
              </a:rPr>
              <a:t>provides direction sensing </a:t>
            </a:r>
          </a:p>
          <a:p>
            <a:pPr indent="2871788"/>
            <a:r>
              <a:rPr lang="en-US" sz="1800" dirty="0">
                <a:solidFill>
                  <a:srgbClr val="0066CC"/>
                </a:solidFill>
              </a:rPr>
              <a:t>(two channels 90° out of phase)</a:t>
            </a:r>
          </a:p>
          <a:p>
            <a:pPr indent="2871788"/>
            <a:endParaRPr lang="it-IT" sz="1800" dirty="0">
              <a:solidFill>
                <a:srgbClr val="0066CC"/>
              </a:solidFill>
            </a:endParaRPr>
          </a:p>
          <a:p>
            <a:r>
              <a:rPr lang="en-US" sz="1800" dirty="0">
                <a:solidFill>
                  <a:srgbClr val="0066CC"/>
                </a:solidFill>
              </a:rPr>
              <a:t>To determine position, its pulses must be accumulated by a counter. </a:t>
            </a:r>
          </a:p>
          <a:p>
            <a:r>
              <a:rPr lang="en-US" sz="1800" dirty="0">
                <a:solidFill>
                  <a:srgbClr val="0066CC"/>
                </a:solidFill>
              </a:rPr>
              <a:t>When starting up, the equipment must be driven to a reference or home position to initialize the position counters.</a:t>
            </a:r>
          </a:p>
          <a:p>
            <a:r>
              <a:rPr lang="en-US" sz="1800" dirty="0">
                <a:solidFill>
                  <a:srgbClr val="0066CC"/>
                </a:solidFill>
              </a:rPr>
              <a:t>Some incremental encoders also produce another signal, the “marker,” produced once per revolution.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7648" t="30680" r="41357" b="42440"/>
          <a:stretch/>
        </p:blipFill>
        <p:spPr>
          <a:xfrm>
            <a:off x="323528" y="4941168"/>
            <a:ext cx="8154904" cy="147433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0A469A5-E9FD-43A0-959E-5EDBF63ADB69}"/>
              </a:ext>
            </a:extLst>
          </p:cNvPr>
          <p:cNvSpPr txBox="1"/>
          <p:nvPr/>
        </p:nvSpPr>
        <p:spPr bwMode="auto">
          <a:xfrm>
            <a:off x="5436096" y="138499"/>
            <a:ext cx="37079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b="1" dirty="0">
                <a:solidFill>
                  <a:srgbClr val="FF0000"/>
                </a:solidFill>
                <a:latin typeface="Arial" pitchFamily="34" charset="0"/>
              </a:rPr>
              <a:t>From: T 07 – Slide 61</a:t>
            </a:r>
          </a:p>
        </p:txBody>
      </p:sp>
    </p:spTree>
    <p:extLst>
      <p:ext uri="{BB962C8B-B14F-4D97-AF65-F5344CB8AC3E}">
        <p14:creationId xmlns:p14="http://schemas.microsoft.com/office/powerpoint/2010/main" val="6932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PMDB16: encode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A0C46C6-114D-4B00-BC80-5168A0385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080287"/>
            <a:ext cx="3600400" cy="21547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4A0CA01-950A-437C-AA05-D3FF1DB673B9}"/>
              </a:ext>
            </a:extLst>
          </p:cNvPr>
          <p:cNvSpPr txBox="1"/>
          <p:nvPr/>
        </p:nvSpPr>
        <p:spPr bwMode="auto">
          <a:xfrm>
            <a:off x="323528" y="3994844"/>
            <a:ext cx="871296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The encoder is connected to pins PC6 / PC7 of the STM32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No hardware debouncing: we will use </a:t>
            </a:r>
            <a:r>
              <a:rPr lang="en-US" sz="2000" b="1" dirty="0">
                <a:solidFill>
                  <a:srgbClr val="0070C0"/>
                </a:solidFill>
                <a:latin typeface="Arial" pitchFamily="34" charset="0"/>
              </a:rPr>
              <a:t>digital filtering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STM32 Timer peripherals feature dedicated encoder mode. Let’s setup the hardware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1EC78E6-E9C4-46ED-B55A-56498900A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38" y="968968"/>
            <a:ext cx="4576726" cy="24855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C78347-4FE9-4DB2-A487-C9407F7E2CDB}"/>
              </a:ext>
            </a:extLst>
          </p:cNvPr>
          <p:cNvSpPr txBox="1"/>
          <p:nvPr/>
        </p:nvSpPr>
        <p:spPr bwMode="auto">
          <a:xfrm>
            <a:off x="0" y="2492896"/>
            <a:ext cx="899592" cy="85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r">
              <a:spcBef>
                <a:spcPts val="800"/>
              </a:spcBef>
            </a:pPr>
            <a:r>
              <a:rPr lang="en-US" sz="1200" dirty="0">
                <a:solidFill>
                  <a:srgbClr val="8484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PC7</a:t>
            </a:r>
          </a:p>
          <a:p>
            <a:pPr algn="r">
              <a:spcBef>
                <a:spcPts val="800"/>
              </a:spcBef>
            </a:pPr>
            <a:r>
              <a:rPr lang="en-US" sz="1200" dirty="0">
                <a:solidFill>
                  <a:srgbClr val="8484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PB3</a:t>
            </a:r>
          </a:p>
          <a:p>
            <a:pPr algn="r">
              <a:spcBef>
                <a:spcPts val="800"/>
              </a:spcBef>
            </a:pPr>
            <a:r>
              <a:rPr lang="en-US" sz="1200" dirty="0">
                <a:solidFill>
                  <a:srgbClr val="8484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PC6</a:t>
            </a:r>
          </a:p>
        </p:txBody>
      </p:sp>
    </p:spTree>
    <p:extLst>
      <p:ext uri="{BB962C8B-B14F-4D97-AF65-F5344CB8AC3E}">
        <p14:creationId xmlns:p14="http://schemas.microsoft.com/office/powerpoint/2010/main" val="45567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PMDB16: encoder debouncing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7A60E92-B6E8-4AC9-A5B7-2B1BFCE04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2" y="836712"/>
            <a:ext cx="7236296" cy="5427222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90FA104-C187-4A83-AF8B-FD520C97FD9A}"/>
              </a:ext>
            </a:extLst>
          </p:cNvPr>
          <p:cNvCxnSpPr/>
          <p:nvPr/>
        </p:nvCxnSpPr>
        <p:spPr bwMode="auto">
          <a:xfrm>
            <a:off x="5436096" y="2636912"/>
            <a:ext cx="288032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E1A86E7-629E-470F-9EBF-E92B1EF5E955}"/>
              </a:ext>
            </a:extLst>
          </p:cNvPr>
          <p:cNvCxnSpPr>
            <a:cxnSpLocks/>
          </p:cNvCxnSpPr>
          <p:nvPr/>
        </p:nvCxnSpPr>
        <p:spPr bwMode="auto">
          <a:xfrm flipH="1">
            <a:off x="5857096" y="2636912"/>
            <a:ext cx="288032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036FA5B-9585-4F64-AF65-1730F592A80E}"/>
              </a:ext>
            </a:extLst>
          </p:cNvPr>
          <p:cNvSpPr txBox="1"/>
          <p:nvPr/>
        </p:nvSpPr>
        <p:spPr bwMode="auto">
          <a:xfrm>
            <a:off x="4067944" y="3573016"/>
            <a:ext cx="3600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 dirty="0" err="1">
                <a:solidFill>
                  <a:srgbClr val="FF0000"/>
                </a:solidFill>
                <a:latin typeface="Arial" pitchFamily="34" charset="0"/>
              </a:rPr>
              <a:t>Bounces</a:t>
            </a:r>
            <a:r>
              <a:rPr lang="it-IT" sz="1800" dirty="0">
                <a:solidFill>
                  <a:srgbClr val="FF0000"/>
                </a:solidFill>
                <a:latin typeface="Arial" pitchFamily="34" charset="0"/>
              </a:rPr>
              <a:t> last a </a:t>
            </a:r>
            <a:r>
              <a:rPr lang="it-IT" sz="1800" dirty="0" err="1">
                <a:solidFill>
                  <a:srgbClr val="FF0000"/>
                </a:solidFill>
                <a:latin typeface="Arial" pitchFamily="34" charset="0"/>
              </a:rPr>
              <a:t>few</a:t>
            </a:r>
            <a:r>
              <a:rPr lang="it-IT" sz="1800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it-IT" sz="1800" dirty="0" err="1">
                <a:solidFill>
                  <a:srgbClr val="FF0000"/>
                </a:solidFill>
                <a:latin typeface="Arial" pitchFamily="34" charset="0"/>
              </a:rPr>
              <a:t>microseconds</a:t>
            </a:r>
            <a:endParaRPr lang="en-US" sz="1800" dirty="0" err="1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28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 Timer input digital filter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4A0CA01-950A-437C-AA05-D3FF1DB673B9}"/>
              </a:ext>
            </a:extLst>
          </p:cNvPr>
          <p:cNvSpPr txBox="1"/>
          <p:nvPr/>
        </p:nvSpPr>
        <p:spPr bwMode="auto">
          <a:xfrm>
            <a:off x="611560" y="5254607"/>
            <a:ext cx="87129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000" dirty="0" err="1">
                <a:solidFill>
                  <a:srgbClr val="0070C0"/>
                </a:solidFill>
                <a:latin typeface="Arial" pitchFamily="34" charset="0"/>
              </a:rPr>
              <a:t>f</a:t>
            </a:r>
            <a:r>
              <a:rPr lang="it-IT" sz="2000" baseline="-25000" dirty="0" err="1">
                <a:solidFill>
                  <a:srgbClr val="0070C0"/>
                </a:solidFill>
                <a:latin typeface="Arial" pitchFamily="34" charset="0"/>
              </a:rPr>
              <a:t>DTS</a:t>
            </a:r>
            <a:r>
              <a:rPr lang="it-IT" sz="2000" dirty="0">
                <a:solidFill>
                  <a:srgbClr val="0070C0"/>
                </a:solidFill>
                <a:latin typeface="Arial" pitchFamily="34" charset="0"/>
              </a:rPr>
              <a:t> = </a:t>
            </a:r>
            <a:r>
              <a:rPr lang="it-IT" sz="2000" dirty="0" err="1">
                <a:solidFill>
                  <a:srgbClr val="0070C0"/>
                </a:solidFill>
                <a:latin typeface="Arial" pitchFamily="34" charset="0"/>
              </a:rPr>
              <a:t>f</a:t>
            </a:r>
            <a:r>
              <a:rPr lang="it-IT" sz="2000" baseline="-25000" dirty="0" err="1">
                <a:solidFill>
                  <a:srgbClr val="0070C0"/>
                </a:solidFill>
                <a:latin typeface="Arial" pitchFamily="34" charset="0"/>
              </a:rPr>
              <a:t>CK_INT</a:t>
            </a:r>
            <a:r>
              <a:rPr lang="it-IT" sz="2000" dirty="0">
                <a:solidFill>
                  <a:srgbClr val="0070C0"/>
                </a:solidFill>
                <a:latin typeface="Arial" pitchFamily="34" charset="0"/>
              </a:rPr>
              <a:t> / CKD (</a:t>
            </a:r>
            <a:r>
              <a:rPr lang="it-IT" sz="2000" dirty="0" err="1">
                <a:solidFill>
                  <a:srgbClr val="0070C0"/>
                </a:solidFill>
                <a:latin typeface="Arial" pitchFamily="34" charset="0"/>
              </a:rPr>
              <a:t>Internal</a:t>
            </a:r>
            <a:r>
              <a:rPr lang="it-IT" sz="2000" dirty="0">
                <a:solidFill>
                  <a:srgbClr val="0070C0"/>
                </a:solidFill>
                <a:latin typeface="Arial" pitchFamily="34" charset="0"/>
              </a:rPr>
              <a:t> clock </a:t>
            </a:r>
            <a:r>
              <a:rPr lang="it-IT" sz="2000" dirty="0" err="1">
                <a:solidFill>
                  <a:srgbClr val="0070C0"/>
                </a:solidFill>
                <a:latin typeface="Arial" pitchFamily="34" charset="0"/>
              </a:rPr>
              <a:t>division</a:t>
            </a:r>
            <a:r>
              <a:rPr lang="it-IT" sz="2000" dirty="0">
                <a:solidFill>
                  <a:srgbClr val="0070C0"/>
                </a:solidFill>
                <a:latin typeface="Arial" pitchFamily="34" charset="0"/>
              </a:rPr>
              <a:t>)</a:t>
            </a: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F2662DC-619B-48F8-899C-18F52443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58" y="764704"/>
            <a:ext cx="6868484" cy="417253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83EF0DF-2372-4A79-930C-B918EB860276}"/>
              </a:ext>
            </a:extLst>
          </p:cNvPr>
          <p:cNvSpPr txBox="1"/>
          <p:nvPr/>
        </p:nvSpPr>
        <p:spPr bwMode="auto">
          <a:xfrm>
            <a:off x="5076056" y="1772816"/>
            <a:ext cx="3312368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1400" b="1" dirty="0">
                <a:solidFill>
                  <a:srgbClr val="0070C0"/>
                </a:solidFill>
                <a:latin typeface="Arial" pitchFamily="34" charset="0"/>
              </a:rPr>
              <a:t>Minimum </a:t>
            </a:r>
            <a:r>
              <a:rPr lang="it-IT" sz="1400" b="1" dirty="0" err="1">
                <a:solidFill>
                  <a:srgbClr val="0070C0"/>
                </a:solidFill>
                <a:latin typeface="Arial" pitchFamily="34" charset="0"/>
              </a:rPr>
              <a:t>pulse</a:t>
            </a:r>
            <a:r>
              <a:rPr lang="it-IT" sz="1400" b="1" dirty="0">
                <a:solidFill>
                  <a:srgbClr val="0070C0"/>
                </a:solidFill>
                <a:latin typeface="Arial" pitchFamily="34" charset="0"/>
              </a:rPr>
              <a:t> duration</a:t>
            </a:r>
            <a:br>
              <a:rPr lang="it-IT" sz="14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it-IT" sz="1400" dirty="0">
                <a:solidFill>
                  <a:srgbClr val="0070C0"/>
                </a:solidFill>
                <a:latin typeface="Arial" pitchFamily="34" charset="0"/>
              </a:rPr>
              <a:t>@ </a:t>
            </a:r>
            <a:r>
              <a:rPr lang="it-IT" sz="1400" dirty="0" err="1">
                <a:solidFill>
                  <a:srgbClr val="0070C0"/>
                </a:solidFill>
                <a:latin typeface="Arial" pitchFamily="34" charset="0"/>
              </a:rPr>
              <a:t>f</a:t>
            </a:r>
            <a:r>
              <a:rPr lang="it-IT" sz="1400" baseline="-25000" dirty="0" err="1">
                <a:solidFill>
                  <a:srgbClr val="0070C0"/>
                </a:solidFill>
                <a:latin typeface="Arial" pitchFamily="34" charset="0"/>
              </a:rPr>
              <a:t>CK_INT</a:t>
            </a:r>
            <a:r>
              <a:rPr lang="it-IT" sz="1400" baseline="-250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it-IT" sz="1400" dirty="0">
                <a:solidFill>
                  <a:srgbClr val="0070C0"/>
                </a:solidFill>
                <a:latin typeface="Arial" pitchFamily="34" charset="0"/>
              </a:rPr>
              <a:t>= 84 MHz, CKD = 1 (CKD = 4)</a:t>
            </a:r>
          </a:p>
          <a:p>
            <a:pPr>
              <a:spcBef>
                <a:spcPct val="50000"/>
              </a:spcBef>
            </a:pPr>
            <a:endParaRPr lang="it-IT" sz="1400" dirty="0">
              <a:solidFill>
                <a:srgbClr val="0070C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it-IT" sz="1400" dirty="0" err="1">
                <a:solidFill>
                  <a:srgbClr val="0070C0"/>
                </a:solidFill>
                <a:latin typeface="Arial" pitchFamily="34" charset="0"/>
              </a:rPr>
              <a:t>Unfiltered</a:t>
            </a:r>
            <a:r>
              <a:rPr lang="it-IT" sz="1400" dirty="0">
                <a:solidFill>
                  <a:srgbClr val="0070C0"/>
                </a:solidFill>
                <a:latin typeface="Arial" pitchFamily="34" charset="0"/>
              </a:rPr>
              <a:t>: 11.9 ns (47.7 ns)</a:t>
            </a:r>
          </a:p>
          <a:p>
            <a:pPr>
              <a:spcBef>
                <a:spcPct val="50000"/>
              </a:spcBef>
            </a:pPr>
            <a:endParaRPr lang="it-IT" sz="1400" dirty="0">
              <a:solidFill>
                <a:srgbClr val="0070C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it-IT" sz="1400" dirty="0">
                <a:solidFill>
                  <a:srgbClr val="0070C0"/>
                </a:solidFill>
                <a:latin typeface="Arial" pitchFamily="34" charset="0"/>
              </a:rPr>
              <a:t>381 ns (1.52 µs)</a:t>
            </a:r>
          </a:p>
          <a:p>
            <a:pPr>
              <a:spcBef>
                <a:spcPct val="50000"/>
              </a:spcBef>
            </a:pPr>
            <a:endParaRPr lang="it-IT" sz="1400" dirty="0">
              <a:solidFill>
                <a:srgbClr val="0070C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it-IT" sz="1400" dirty="0">
                <a:solidFill>
                  <a:srgbClr val="0070C0"/>
                </a:solidFill>
                <a:latin typeface="Arial" pitchFamily="34" charset="0"/>
              </a:rPr>
              <a:t>3.05 µs (</a:t>
            </a:r>
            <a:r>
              <a:rPr lang="it-IT" sz="1400" b="1" dirty="0">
                <a:solidFill>
                  <a:srgbClr val="0070C0"/>
                </a:solidFill>
                <a:latin typeface="Arial" pitchFamily="34" charset="0"/>
              </a:rPr>
              <a:t>12.2 µs</a:t>
            </a:r>
            <a:r>
              <a:rPr lang="it-IT" sz="1400" dirty="0">
                <a:solidFill>
                  <a:srgbClr val="0070C0"/>
                </a:solidFill>
                <a:latin typeface="Arial" pitchFamily="34" charset="0"/>
              </a:rPr>
              <a:t>)</a:t>
            </a:r>
          </a:p>
          <a:p>
            <a:pPr>
              <a:spcBef>
                <a:spcPct val="50000"/>
              </a:spcBef>
            </a:pPr>
            <a:endParaRPr lang="en-US" sz="1400" dirty="0" err="1">
              <a:solidFill>
                <a:srgbClr val="0070C0"/>
              </a:solidFill>
              <a:latin typeface="Arial" pitchFamily="34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CEEBD98-1F1A-4159-926A-ACD3C59B3D41}"/>
              </a:ext>
            </a:extLst>
          </p:cNvPr>
          <p:cNvCxnSpPr/>
          <p:nvPr/>
        </p:nvCxnSpPr>
        <p:spPr bwMode="auto">
          <a:xfrm flipH="1" flipV="1">
            <a:off x="3491880" y="3165505"/>
            <a:ext cx="1584176" cy="26349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52A7CBB-0D09-466B-A7EF-A95F327CEB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569176" y="1947312"/>
            <a:ext cx="1584176" cy="82268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3325C46-5D80-4C52-8CDD-B048AD08D558}"/>
              </a:ext>
            </a:extLst>
          </p:cNvPr>
          <p:cNvCxnSpPr>
            <a:cxnSpLocks/>
          </p:cNvCxnSpPr>
          <p:nvPr/>
        </p:nvCxnSpPr>
        <p:spPr bwMode="auto">
          <a:xfrm flipH="1">
            <a:off x="3569176" y="4077351"/>
            <a:ext cx="1553324" cy="69584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E531CF-F05E-4372-97C9-68AE25338BC5}"/>
              </a:ext>
            </a:extLst>
          </p:cNvPr>
          <p:cNvSpPr/>
          <p:nvPr/>
        </p:nvSpPr>
        <p:spPr bwMode="auto">
          <a:xfrm>
            <a:off x="5775816" y="3882256"/>
            <a:ext cx="833244" cy="3600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5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STM32CubeIDE: setup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2DC332D-0FE8-47FC-8DB6-DA2B99B95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48" y="548680"/>
            <a:ext cx="4536504" cy="59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4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4B3781-3BA1-418B-A5BC-8F374308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1a – Encoder readout</a:t>
            </a:r>
          </a:p>
        </p:txBody>
      </p:sp>
      <p:sp>
        <p:nvSpPr>
          <p:cNvPr id="5" name="CasellaDiTesto 2">
            <a:extLst>
              <a:ext uri="{FF2B5EF4-FFF2-40B4-BE49-F238E27FC236}">
                <a16:creationId xmlns:a16="http://schemas.microsoft.com/office/drawing/2014/main" id="{8CBE4A90-50B2-4478-9505-A82092FDF7E9}"/>
              </a:ext>
            </a:extLst>
          </p:cNvPr>
          <p:cNvSpPr txBox="1"/>
          <p:nvPr/>
        </p:nvSpPr>
        <p:spPr bwMode="auto">
          <a:xfrm>
            <a:off x="2339752" y="2420888"/>
            <a:ext cx="42484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>
            <a:defPPr>
              <a:defRPr lang="it-IT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Objective</a:t>
            </a:r>
          </a:p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Read the encoder position</a:t>
            </a:r>
            <a:br>
              <a:rPr lang="en-US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and send to the PC the rotation speed in rpm</a:t>
            </a:r>
            <a:endParaRPr lang="en-US" b="1" dirty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709EB7C-45C7-43CA-8595-C737A24311C8}"/>
              </a:ext>
            </a:extLst>
          </p:cNvPr>
          <p:cNvSpPr/>
          <p:nvPr/>
        </p:nvSpPr>
        <p:spPr bwMode="auto">
          <a:xfrm>
            <a:off x="1781690" y="2325943"/>
            <a:ext cx="5364596" cy="1944216"/>
          </a:xfrm>
          <a:prstGeom prst="rect">
            <a:avLst/>
          </a:prstGeom>
          <a:noFill/>
          <a:ln w="952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5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Aim of the project</a:t>
            </a:r>
          </a:p>
        </p:txBody>
      </p:sp>
      <p:sp>
        <p:nvSpPr>
          <p:cNvPr id="4" name="CasellaDiTesto 3"/>
          <p:cNvSpPr txBox="1"/>
          <p:nvPr/>
        </p:nvSpPr>
        <p:spPr bwMode="auto">
          <a:xfrm>
            <a:off x="683568" y="1772816"/>
            <a:ext cx="74888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Objective of the project is to readout a quadrature encoder, using the specific modality of STM32 timers, in order to provide the rotation frequency (expressed in rpm / rotations per minute) and direction (“+” for clockwise and “-” for counterclockwise).</a:t>
            </a:r>
          </a:p>
          <a:p>
            <a:pPr>
              <a:spcBef>
                <a:spcPct val="50000"/>
              </a:spcBef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The result must be displayed using the remote terminal.</a:t>
            </a:r>
          </a:p>
        </p:txBody>
      </p:sp>
    </p:spTree>
    <p:extLst>
      <p:ext uri="{BB962C8B-B14F-4D97-AF65-F5344CB8AC3E}">
        <p14:creationId xmlns:p14="http://schemas.microsoft.com/office/powerpoint/2010/main" val="347278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hints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107504" y="1052736"/>
            <a:ext cx="8712968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Identify the encoder pins, and enable then in </a:t>
            </a:r>
            <a:r>
              <a:rPr lang="en-US" sz="2000" dirty="0" err="1">
                <a:solidFill>
                  <a:srgbClr val="0070C0"/>
                </a:solidFill>
                <a:latin typeface="Arial" pitchFamily="34" charset="0"/>
              </a:rPr>
              <a:t>TIMx_CHy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 mode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Setup the timer to operate in encoder mode, with the correct input filter applied. Start the timer in encoder mode.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Within the while(1) loop, poll the counter value every second and compute the delta from the previous read, then convert it to rpms.</a:t>
            </a:r>
            <a:br>
              <a:rPr lang="en-US" sz="20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How many counts does a full rotation of the encoder provide?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Beware of overflow and underflow of the timer. How to solve this issue?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Compile and debug the code.</a:t>
            </a:r>
          </a:p>
        </p:txBody>
      </p:sp>
    </p:spTree>
    <p:extLst>
      <p:ext uri="{BB962C8B-B14F-4D97-AF65-F5344CB8AC3E}">
        <p14:creationId xmlns:p14="http://schemas.microsoft.com/office/powerpoint/2010/main" val="3120568116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 algn="r">
          <a:spcBef>
            <a:spcPct val="50000"/>
          </a:spcBef>
          <a:defRPr sz="1200" dirty="0" err="1">
            <a:solidFill>
              <a:srgbClr val="0070C0"/>
            </a:solidFill>
            <a:latin typeface="Arial" pitchFamily="34" charset="0"/>
          </a:defRPr>
        </a:defPPr>
      </a:lstStyle>
    </a:tx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10803</TotalTime>
  <Words>439</Words>
  <Application>Microsoft Office PowerPoint</Application>
  <PresentationFormat>Presentazione su schermo (4:3)</PresentationFormat>
  <Paragraphs>56</Paragraphs>
  <Slides>10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Minion Web</vt:lpstr>
      <vt:lpstr>Times</vt:lpstr>
      <vt:lpstr>Wingdings</vt:lpstr>
      <vt:lpstr>Struttura predefinita</vt:lpstr>
      <vt:lpstr>Presentazione standard di PowerPoint</vt:lpstr>
      <vt:lpstr>Incremental encoders</vt:lpstr>
      <vt:lpstr>PMDB16: encode</vt:lpstr>
      <vt:lpstr>PMDB16: encoder debouncing</vt:lpstr>
      <vt:lpstr>STM32 Timer input digital filter</vt:lpstr>
      <vt:lpstr>STM32CubeIDE: setup</vt:lpstr>
      <vt:lpstr>Project 1a – Encoder readout</vt:lpstr>
      <vt:lpstr>Aim of the project</vt:lpstr>
      <vt:lpstr>Project hints</vt:lpstr>
      <vt:lpstr>Project 1b – Encoder readout</vt:lpstr>
    </vt:vector>
  </TitlesOfParts>
  <Company>siwa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Systems</dc:title>
  <dc:creator>Dr. Federica VILLA</dc:creator>
  <cp:lastModifiedBy>Enrico Conca</cp:lastModifiedBy>
  <cp:revision>796</cp:revision>
  <cp:lastPrinted>2020-11-20T10:56:30Z</cp:lastPrinted>
  <dcterms:created xsi:type="dcterms:W3CDTF">2003-06-16T09:31:13Z</dcterms:created>
  <dcterms:modified xsi:type="dcterms:W3CDTF">2021-11-28T08:03:26Z</dcterms:modified>
</cp:coreProperties>
</file>