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82" r:id="rId15"/>
    <p:sldId id="283" r:id="rId16"/>
    <p:sldId id="284" r:id="rId17"/>
    <p:sldId id="265" r:id="rId18"/>
    <p:sldId id="266" r:id="rId19"/>
    <p:sldId id="285" r:id="rId20"/>
    <p:sldId id="286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diversificati mediante algoritmi di </a:t>
            </a:r>
            <a:r>
              <a:rPr lang="it-IT" sz="6000" i="1" dirty="0" err="1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Verena Brufatto, Mattia Longhi, Giada </a:t>
            </a:r>
            <a:r>
              <a:rPr lang="it-IT" dirty="0" err="1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sz="2900" dirty="0"/>
                  <a:t>Si applica 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rendimenti azionari, 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sull’indice di correlazione 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</a:p>
              <a:p>
                <a:r>
                  <a:rPr lang="it-IT" sz="2900" dirty="0"/>
                  <a:t>Si 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aggiornata 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l</a:t>
                </a:r>
                <a:r>
                  <a:rPr lang="it-IT" sz="2900" i="1" dirty="0"/>
                  <a:t>’</a:t>
                </a:r>
                <a:r>
                  <a:rPr lang="it-IT" sz="2900" dirty="0"/>
                  <a:t>i-esimo</a:t>
                </a:r>
                <a:r>
                  <a:rPr lang="it-IT" sz="2900" i="1" dirty="0"/>
                  <a:t>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/>
                  <a:t>La 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disponibili</a:t>
                </a:r>
                <a:r>
                  <a:rPr lang="it-IT" sz="2900" i="1" dirty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/>
                  <a:t>simili sono posti 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,</a:t>
                </a:r>
                <a:r>
                  <a:rPr lang="it-IT" sz="2900" dirty="0"/>
                  <a:t> e </a:t>
                </a:r>
                <a:r>
                  <a:rPr lang="it-IT" sz="2900" dirty="0" err="1"/>
                  <a:t>bisezionando</a:t>
                </a:r>
                <a:r>
                  <a:rPr lang="it-IT" sz="2900" dirty="0"/>
                  <a:t> ricorsivamente la matrice di covarianza seguendo l’ordinamento dei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non permette di imporre vincoli alla numerosità dei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i="1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i="1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j-esimo con quella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i-esimo, e la seconda disequazione permette il controllo sulla numerosità massima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è determinato</a:t>
                </a:r>
                <a:r>
                  <a:rPr lang="it-IT" sz="1900" i="1" dirty="0"/>
                  <a:t> </a:t>
                </a:r>
                <a:r>
                  <a:rPr lang="it-IT" sz="1900" dirty="0"/>
                  <a:t>come per </a:t>
                </a:r>
                <a:r>
                  <a:rPr lang="it-IT" sz="1900" i="1" dirty="0"/>
                  <a:t>K-</a:t>
                </a:r>
                <a:r>
                  <a:rPr lang="it-IT" sz="1900" i="1" dirty="0" err="1"/>
                  <a:t>Means</a:t>
                </a:r>
                <a:r>
                  <a:rPr lang="it-IT" sz="1900" dirty="0"/>
                  <a:t> tramite la cosiddetta «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</a:t>
                </a:r>
                <a:r>
                  <a:rPr lang="it-IT" sz="1900" i="1" dirty="0" err="1"/>
                  <a:t>rule</a:t>
                </a:r>
                <a:r>
                  <a:rPr lang="it-IT" sz="1900" dirty="0"/>
                  <a:t>»</a:t>
                </a:r>
                <a:endParaRPr lang="it-IT" sz="1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15574" y="2686594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05164" y="790450"/>
            <a:ext cx="8517750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771254"/>
            <a:ext cx="10353963" cy="1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INDICE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lavoro</a:t>
            </a:r>
          </a:p>
          <a:p>
            <a:r>
              <a:rPr lang="it-IT" sz="2400" spc="30" dirty="0"/>
              <a:t>Allocazione di portafoglio</a:t>
            </a:r>
          </a:p>
          <a:p>
            <a:r>
              <a:rPr lang="it-IT" sz="2400" spc="30" dirty="0"/>
              <a:t>Portafoglio di tangenza</a:t>
            </a:r>
          </a:p>
          <a:p>
            <a:r>
              <a:rPr lang="it-IT" sz="2400" i="1" spc="30" dirty="0"/>
              <a:t>K-</a:t>
            </a:r>
            <a:r>
              <a:rPr lang="it-IT" sz="2400" i="1" spc="30" dirty="0" err="1"/>
              <a:t>Means</a:t>
            </a:r>
            <a:endParaRPr lang="it-IT" sz="2400" i="1" spc="30" dirty="0"/>
          </a:p>
          <a:p>
            <a:r>
              <a:rPr lang="it-IT" sz="2400" i="1" spc="30" dirty="0" err="1"/>
              <a:t>Hierarchical</a:t>
            </a:r>
            <a:r>
              <a:rPr lang="it-IT" sz="2400" i="1" spc="30" dirty="0"/>
              <a:t> </a:t>
            </a:r>
            <a:r>
              <a:rPr lang="it-IT" sz="2400" i="1" spc="30" dirty="0" err="1"/>
              <a:t>Risk</a:t>
            </a:r>
            <a:r>
              <a:rPr lang="it-IT" sz="2400" i="1" spc="30" dirty="0"/>
              <a:t> </a:t>
            </a:r>
            <a:r>
              <a:rPr lang="it-IT" sz="2400" i="1" spc="30" dirty="0" err="1"/>
              <a:t>Parity</a:t>
            </a:r>
            <a:endParaRPr lang="it-IT" sz="2400" i="1" spc="30" dirty="0"/>
          </a:p>
          <a:p>
            <a:r>
              <a:rPr lang="it-IT" sz="2400" i="1" spc="30" dirty="0" err="1"/>
              <a:t>Bounded</a:t>
            </a:r>
            <a:r>
              <a:rPr lang="it-IT" sz="2400" i="1" spc="30" dirty="0"/>
              <a:t> K-</a:t>
            </a:r>
            <a:r>
              <a:rPr lang="it-IT" sz="2400" i="1" spc="30" dirty="0" err="1"/>
              <a:t>Means</a:t>
            </a:r>
            <a:endParaRPr lang="it-IT" sz="2400" i="1" spc="30" dirty="0"/>
          </a:p>
          <a:p>
            <a:r>
              <a:rPr lang="it-IT" sz="2400" i="1" spc="30" dirty="0" err="1"/>
              <a:t>Backtest</a:t>
            </a:r>
            <a:r>
              <a:rPr lang="it-IT" sz="2400" spc="30" dirty="0"/>
              <a:t> dei portafogli</a:t>
            </a:r>
          </a:p>
          <a:p>
            <a:r>
              <a:rPr lang="it-IT" sz="2400" spc="30" dirty="0"/>
              <a:t>Valutazione degli algoritmi di </a:t>
            </a:r>
            <a:r>
              <a:rPr lang="it-IT" sz="2400" i="1" spc="30" dirty="0" err="1"/>
              <a:t>clustering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del </a:t>
            </a:r>
            <a:r>
              <a:rPr lang="it-IT" dirty="0" err="1"/>
              <a:t>clustering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/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Il coefficiente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Silhouette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misura la distanza media fra un’osservazione e gli altri elementi dello stesso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rispetto alla distanza media fra l’osservazione e gli elementi degli altri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(b). Il suo valore è compreso fra -1 e +1.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blipFill>
                <a:blip r:embed="rId3"/>
                <a:stretch>
                  <a:fillRect l="-600" t="-2415" b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/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L’indice di </a:t>
                </a:r>
                <a:r>
                  <a:rPr lang="it-IT" sz="1900" i="1" spc="1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Calinski-Harabasz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è dato dal rapporto fra la dispersione infra-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 la dispersione intra-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Più il suo valore è elevato, migliore è la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performance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dell’algoritmo.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blipFill>
                <a:blip r:embed="rId5"/>
                <a:stretch>
                  <a:fillRect l="-600" t="-3145" r="-675" b="-10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/>
              <a:t>Conclusioni e possibili sviluppi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Nell’ultimo anno, il portafoglio </a:t>
            </a:r>
            <a:r>
              <a:rPr lang="it-IT" i="1" dirty="0" err="1"/>
              <a:t>Bounded</a:t>
            </a:r>
            <a:r>
              <a:rPr lang="it-IT" i="1" dirty="0"/>
              <a:t> K-</a:t>
            </a:r>
            <a:r>
              <a:rPr lang="it-IT" i="1" dirty="0" err="1"/>
              <a:t>Means</a:t>
            </a:r>
            <a:r>
              <a:rPr lang="it-IT" dirty="0"/>
              <a:t> avrebbe garantito l’</a:t>
            </a:r>
            <a:r>
              <a:rPr lang="it-IT" dirty="0" err="1"/>
              <a:t>extrarendimento</a:t>
            </a:r>
            <a:r>
              <a:rPr lang="it-IT" dirty="0"/>
              <a:t> maggiore, mentre il portafoglio di tangenza avrebbe dato luogo allo </a:t>
            </a:r>
            <a:r>
              <a:rPr lang="it-IT" i="1" dirty="0" err="1"/>
              <a:t>Sharpe</a:t>
            </a:r>
            <a:r>
              <a:rPr lang="it-IT" i="1" dirty="0"/>
              <a:t> Ratio</a:t>
            </a:r>
            <a:r>
              <a:rPr lang="it-IT" dirty="0"/>
              <a:t> più elevato. </a:t>
            </a:r>
          </a:p>
          <a:p>
            <a:r>
              <a:rPr lang="it-IT" dirty="0" err="1"/>
              <a:t>É</a:t>
            </a:r>
            <a:r>
              <a:rPr lang="it-IT" dirty="0"/>
              <a:t> stato dimostrato che gli algoritmi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possono essere utilizzati per costruire portafogli diversificati che evidenziano una buona </a:t>
            </a:r>
            <a:r>
              <a:rPr lang="it-IT" i="1" dirty="0"/>
              <a:t>performance</a:t>
            </a:r>
            <a:r>
              <a:rPr lang="it-IT" dirty="0"/>
              <a:t> </a:t>
            </a:r>
            <a:r>
              <a:rPr lang="it-IT" i="1" dirty="0"/>
              <a:t>out of sample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b="1" dirty="0"/>
              <a:t>Possibili estensioni del progetto: </a:t>
            </a:r>
          </a:p>
          <a:p>
            <a:r>
              <a:rPr lang="it-IT" dirty="0"/>
              <a:t> Inclusione di titoli di Stato, obbligazioni </a:t>
            </a:r>
            <a:r>
              <a:rPr lang="it-IT" i="1" dirty="0"/>
              <a:t>corporate </a:t>
            </a:r>
            <a:r>
              <a:rPr lang="it-IT" dirty="0"/>
              <a:t>o indici di mercato;</a:t>
            </a:r>
            <a:endParaRPr lang="it-IT" i="1" dirty="0"/>
          </a:p>
          <a:p>
            <a:r>
              <a:rPr lang="it-IT" dirty="0"/>
              <a:t>Utilizzo di una strategia di ottimizzazione che consenta di aprire posizioni </a:t>
            </a:r>
            <a:r>
              <a:rPr lang="it-IT" i="1" dirty="0"/>
              <a:t>short;</a:t>
            </a:r>
          </a:p>
          <a:p>
            <a:r>
              <a:rPr lang="it-IT" dirty="0"/>
              <a:t>Utilizzo di una strategia di ottimizzazione in media-varianza o di allocazione del rischio (</a:t>
            </a:r>
            <a:r>
              <a:rPr lang="it-IT" i="1" dirty="0" err="1"/>
              <a:t>risk</a:t>
            </a:r>
            <a:r>
              <a:rPr lang="it-IT" i="1" dirty="0"/>
              <a:t> </a:t>
            </a:r>
            <a:r>
              <a:rPr lang="it-IT" i="1" dirty="0" err="1"/>
              <a:t>parity</a:t>
            </a:r>
            <a:r>
              <a:rPr lang="it-IT" i="1" dirty="0"/>
              <a:t>, inverse </a:t>
            </a:r>
            <a:r>
              <a:rPr lang="it-IT" i="1" dirty="0" err="1"/>
              <a:t>variance</a:t>
            </a:r>
            <a:r>
              <a:rPr lang="it-IT" dirty="0"/>
              <a:t>) all’interno dei </a:t>
            </a:r>
            <a:r>
              <a:rPr lang="it-IT" i="1" dirty="0"/>
              <a:t>cluster;</a:t>
            </a:r>
          </a:p>
          <a:p>
            <a:r>
              <a:rPr lang="it-IT" dirty="0"/>
              <a:t>Utilizzo di altri algoritmi di</a:t>
            </a:r>
            <a:r>
              <a:rPr lang="it-IT" i="1" dirty="0"/>
              <a:t> </a:t>
            </a:r>
            <a:r>
              <a:rPr lang="it-IT" i="1" dirty="0" err="1"/>
              <a:t>clustering</a:t>
            </a:r>
            <a:r>
              <a:rPr lang="it-IT" i="1" dirty="0"/>
              <a:t>;</a:t>
            </a:r>
          </a:p>
          <a:p>
            <a:r>
              <a:rPr lang="it-IT" i="1" dirty="0" err="1"/>
              <a:t>Backtest</a:t>
            </a:r>
            <a:r>
              <a:rPr lang="it-IT" i="1" dirty="0"/>
              <a:t> </a:t>
            </a:r>
            <a:r>
              <a:rPr lang="it-IT" dirty="0"/>
              <a:t>dei portafogli su fasi rialziste del mercato e/o su fasi ribassiste precedenti (crisi finanziaria, crisi del debito sovrano);</a:t>
            </a:r>
          </a:p>
          <a:p>
            <a:r>
              <a:rPr lang="it-IT" dirty="0"/>
              <a:t>Verifica di come la scelta del numero ottimale di </a:t>
            </a:r>
            <a:r>
              <a:rPr lang="it-IT" i="1" dirty="0"/>
              <a:t>cluster</a:t>
            </a:r>
            <a:r>
              <a:rPr lang="it-IT" dirty="0"/>
              <a:t> influenzi la </a:t>
            </a:r>
            <a:r>
              <a:rPr lang="it-IT" i="1" dirty="0"/>
              <a:t>performance</a:t>
            </a:r>
            <a:r>
              <a:rPr lang="it-IT" dirty="0"/>
              <a:t> dei portafogli.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3653091"/>
          </a:xfrm>
        </p:spPr>
        <p:txBody>
          <a:bodyPr>
            <a:normAutofit/>
          </a:bodyPr>
          <a:lstStyle/>
          <a:p>
            <a:r>
              <a:rPr lang="it-IT" dirty="0"/>
              <a:t>De Prado, M. L. (2016). </a:t>
            </a:r>
            <a:r>
              <a:rPr lang="it-IT" i="1" dirty="0"/>
              <a:t>Building </a:t>
            </a:r>
            <a:r>
              <a:rPr lang="it-IT" i="1" dirty="0" err="1"/>
              <a:t>diversified</a:t>
            </a:r>
            <a:r>
              <a:rPr lang="it-IT" i="1" dirty="0"/>
              <a:t> </a:t>
            </a:r>
            <a:r>
              <a:rPr lang="it-IT" i="1" dirty="0" err="1"/>
              <a:t>portfolios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outperform</a:t>
            </a:r>
            <a:r>
              <a:rPr lang="it-IT" i="1" dirty="0"/>
              <a:t> out of sample</a:t>
            </a:r>
            <a:r>
              <a:rPr lang="it-IT" dirty="0"/>
              <a:t>. The Journal of Portfolio Management, 42(4), 59-69.</a:t>
            </a:r>
          </a:p>
          <a:p>
            <a:r>
              <a:rPr lang="en-US" dirty="0" err="1"/>
              <a:t>Ganganath</a:t>
            </a:r>
            <a:r>
              <a:rPr lang="en-US" dirty="0"/>
              <a:t>, N., Cheng, C. T., &amp; Chi, K. T. (2014). </a:t>
            </a:r>
            <a:r>
              <a:rPr lang="en-US" i="1" dirty="0"/>
              <a:t>Data clustering with cluster size constraints using a modified k-means algorithm</a:t>
            </a:r>
            <a:r>
              <a:rPr lang="en-US" dirty="0"/>
              <a:t>. In </a:t>
            </a:r>
            <a:r>
              <a:rPr lang="en-US" i="1" dirty="0"/>
              <a:t>2014 International Conference on Cyber-Enabled Distributed Computing and Knowledge Discovery</a:t>
            </a:r>
            <a:r>
              <a:rPr lang="en-US" dirty="0"/>
              <a:t> (pp. 158-161). IEEE.</a:t>
            </a:r>
            <a:endParaRPr lang="it-IT" dirty="0"/>
          </a:p>
          <a:p>
            <a:r>
              <a:rPr lang="it-IT" dirty="0" err="1"/>
              <a:t>Markowitz</a:t>
            </a:r>
            <a:r>
              <a:rPr lang="it-IT" dirty="0"/>
              <a:t> H. (1959). </a:t>
            </a:r>
            <a:r>
              <a:rPr lang="it-IT" i="1" dirty="0"/>
              <a:t>Portfolio </a:t>
            </a:r>
            <a:r>
              <a:rPr lang="it-IT" i="1" dirty="0" err="1"/>
              <a:t>Selection</a:t>
            </a:r>
            <a:r>
              <a:rPr lang="it-IT" i="1" dirty="0"/>
              <a:t>: </a:t>
            </a:r>
            <a:r>
              <a:rPr lang="it-IT" i="1" dirty="0" err="1"/>
              <a:t>Efficient</a:t>
            </a:r>
            <a:r>
              <a:rPr lang="it-IT" i="1" dirty="0"/>
              <a:t> </a:t>
            </a:r>
            <a:r>
              <a:rPr lang="it-IT" i="1" dirty="0" err="1"/>
              <a:t>Diversification</a:t>
            </a:r>
            <a:r>
              <a:rPr lang="it-IT" i="1" dirty="0"/>
              <a:t> of </a:t>
            </a:r>
            <a:r>
              <a:rPr lang="it-IT" i="1" dirty="0" err="1"/>
              <a:t>Investment</a:t>
            </a:r>
            <a:r>
              <a:rPr lang="it-IT" dirty="0"/>
              <a:t>. (J. </a:t>
            </a:r>
            <a:r>
              <a:rPr lang="it-IT" dirty="0" err="1"/>
              <a:t>Wiley</a:t>
            </a:r>
            <a:r>
              <a:rPr lang="it-IT" dirty="0"/>
              <a:t>, New York).</a:t>
            </a:r>
          </a:p>
          <a:p>
            <a:r>
              <a:rPr lang="it-IT" dirty="0"/>
              <a:t>Tola, V., Lillo, F., </a:t>
            </a:r>
            <a:r>
              <a:rPr lang="it-IT" dirty="0" err="1"/>
              <a:t>Gallegati</a:t>
            </a:r>
            <a:r>
              <a:rPr lang="it-IT" dirty="0"/>
              <a:t>, M., &amp; Mantegna, R. N. (2008). </a:t>
            </a:r>
            <a:r>
              <a:rPr lang="it-IT" i="1" dirty="0"/>
              <a:t>Cluster </a:t>
            </a:r>
            <a:r>
              <a:rPr lang="it-IT" i="1" dirty="0" err="1"/>
              <a:t>analysis</a:t>
            </a:r>
            <a:r>
              <a:rPr lang="it-IT" i="1" dirty="0"/>
              <a:t> for portfolio </a:t>
            </a:r>
            <a:r>
              <a:rPr lang="it-IT" i="1" dirty="0" err="1"/>
              <a:t>optimization</a:t>
            </a:r>
            <a:r>
              <a:rPr lang="it-IT" dirty="0"/>
              <a:t>. Journal of </a:t>
            </a:r>
            <a:r>
              <a:rPr lang="it-IT" dirty="0" err="1"/>
              <a:t>Economic</a:t>
            </a:r>
            <a:r>
              <a:rPr lang="it-IT" dirty="0"/>
              <a:t> Dynamics and Control, 32(1), 235-258.</a:t>
            </a:r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834838" y="5301673"/>
            <a:ext cx="8911687" cy="69728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Github</a:t>
            </a:r>
            <a:r>
              <a:rPr lang="it-IT" sz="2800" dirty="0"/>
              <a:t>: </a:t>
            </a:r>
            <a:r>
              <a:rPr lang="it-IT" sz="2200" b="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https://github.com/GiadaV/PROGETTO-PYTHON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 e obbiettivi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Scopo del progetto è quello di valutare la </a:t>
            </a:r>
            <a:r>
              <a:rPr lang="it-IT" i="1" dirty="0"/>
              <a:t>performance</a:t>
            </a:r>
            <a:r>
              <a:rPr lang="it-IT" dirty="0"/>
              <a:t> di tre portafogli diversificati costruiti mediante algoritmi di </a:t>
            </a:r>
            <a:r>
              <a:rPr lang="it-IT" i="1" dirty="0" err="1"/>
              <a:t>clustering</a:t>
            </a:r>
            <a:r>
              <a:rPr lang="it-IT" dirty="0"/>
              <a:t> partizionale e gerarchico</a:t>
            </a:r>
            <a:r>
              <a:rPr lang="it-IT" i="1" dirty="0"/>
              <a:t>. </a:t>
            </a:r>
          </a:p>
          <a:p>
            <a:r>
              <a:rPr lang="it-IT" dirty="0"/>
              <a:t>In un’ottica di allocazione di portafoglio, la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i="1" dirty="0" err="1"/>
              <a:t>analysis</a:t>
            </a:r>
            <a:r>
              <a:rPr lang="it-IT" dirty="0"/>
              <a:t> può essere utilizzata per selezionare, attraverso un processo di apprendimento non-supervisionato, gruppi di </a:t>
            </a:r>
            <a:r>
              <a:rPr lang="it-IT" i="1" dirty="0" err="1"/>
              <a:t>asset</a:t>
            </a:r>
            <a:r>
              <a:rPr lang="it-IT" dirty="0"/>
              <a:t> omogenei sulla base della correlazione fra rendimenti.  </a:t>
            </a:r>
          </a:p>
          <a:p>
            <a:r>
              <a:rPr lang="it-IT" dirty="0"/>
              <a:t>Il capitale viene allocato fra i </a:t>
            </a:r>
            <a:r>
              <a:rPr lang="it-IT" i="1" dirty="0"/>
              <a:t>cluster </a:t>
            </a:r>
            <a:r>
              <a:rPr lang="it-IT" dirty="0"/>
              <a:t>di </a:t>
            </a:r>
            <a:r>
              <a:rPr lang="it-IT" i="1" dirty="0" err="1"/>
              <a:t>asset</a:t>
            </a:r>
            <a:r>
              <a:rPr lang="it-IT" i="1" dirty="0"/>
              <a:t> </a:t>
            </a:r>
            <a:r>
              <a:rPr lang="it-IT" dirty="0"/>
              <a:t>prodotti utilizzando una strategia di ottimizzazione in media-varianza e la </a:t>
            </a:r>
            <a:r>
              <a:rPr lang="it-IT" i="1" dirty="0"/>
              <a:t>performance </a:t>
            </a:r>
            <a:r>
              <a:rPr lang="it-IT" dirty="0"/>
              <a:t>del portafoglio così ottenuto viene valutata rispetto ad un portafoglio </a:t>
            </a:r>
            <a:r>
              <a:rPr lang="it-IT" i="1" dirty="0"/>
              <a:t>benchmark.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/>
              <a:t>Sviluppo del lavoro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1015593" y="1010093"/>
                <a:ext cx="9904044" cy="55460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sz="1900" dirty="0"/>
                  <a:t>Si selezionano casualmente circa 200 titoli azionari provenienti dall’indice </a:t>
                </a:r>
                <a:r>
                  <a:rPr lang="it-IT" sz="1900" dirty="0" err="1"/>
                  <a:t>Nasdaq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Si utilizzano diversi algoritmi di </a:t>
                </a:r>
                <a:r>
                  <a:rPr lang="it-IT" sz="1900" i="1" dirty="0" err="1"/>
                  <a:t>clustering</a:t>
                </a:r>
                <a:r>
                  <a:rPr lang="it-IT" sz="1900" i="1" dirty="0"/>
                  <a:t> </a:t>
                </a:r>
                <a:r>
                  <a:rPr lang="it-IT" sz="1900" dirty="0"/>
                  <a:t>partizionale e gerarchico per suddividere i rendimenti in </a:t>
                </a:r>
                <a:r>
                  <a:rPr lang="it-IT" sz="1900" i="1" dirty="0"/>
                  <a:t>cluster </a:t>
                </a:r>
                <a:r>
                  <a:rPr lang="it-IT" sz="1900" dirty="0"/>
                  <a:t>omogenei sulla base della correlazione.</a:t>
                </a:r>
              </a:p>
              <a:p>
                <a:r>
                  <a:rPr lang="it-IT" sz="1900" dirty="0"/>
                  <a:t>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ottenuti vengono aggregati in portafogli </a:t>
                </a:r>
                <a:r>
                  <a:rPr lang="it-IT" sz="1900" dirty="0" err="1"/>
                  <a:t>equiponderati</a:t>
                </a:r>
                <a:r>
                  <a:rPr lang="it-IT" sz="1900" dirty="0"/>
                  <a:t>, su cui si applica una strategia di ottimizzazione in media-varianza al fine di ottenere i pesi ottimali dei singoli </a:t>
                </a:r>
                <a:r>
                  <a:rPr lang="it-IT" sz="1900" i="1" dirty="0" err="1"/>
                  <a:t>asset</a:t>
                </a:r>
                <a:r>
                  <a:rPr lang="it-IT" sz="1900" i="1" dirty="0"/>
                  <a:t>.</a:t>
                </a:r>
                <a:br>
                  <a:rPr lang="it-IT" sz="1900" i="1" dirty="0"/>
                </a:br>
                <a:br>
                  <a:rPr lang="it-IT" sz="1900" i="1" dirty="0"/>
                </a:br>
                <a:r>
                  <a:rPr lang="it-IT" sz="1900" b="1" i="1" dirty="0"/>
                  <a:t>ALLOCAZIONE DI PORTAFOGLIO</a:t>
                </a:r>
              </a:p>
              <a:p>
                <a:r>
                  <a:rPr lang="it-IT" sz="1800" dirty="0"/>
                  <a:t>A questi portafogli si applica una strategia di allocazione in media-varianza al fine di ottenere un singolo portafoglio che contiene tutti gli </a:t>
                </a:r>
                <a:r>
                  <a:rPr lang="it-IT" sz="1800" i="1" dirty="0" err="1"/>
                  <a:t>asset</a:t>
                </a:r>
                <a:r>
                  <a:rPr lang="it-IT" sz="1800" dirty="0"/>
                  <a:t> disponibili.</a:t>
                </a:r>
              </a:p>
              <a:p>
                <a:r>
                  <a:rPr lang="it-IT" sz="1800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sz="18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800" i="1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/>
                  <a:t>dove </a:t>
                </a:r>
                <a:r>
                  <a:rPr lang="it-IT" sz="1800" i="1" dirty="0"/>
                  <a:t>ω</a:t>
                </a:r>
                <a:r>
                  <a:rPr lang="it-IT" sz="1800" dirty="0"/>
                  <a:t> è il vettore di pesi ottimali di portafoglio, </a:t>
                </a:r>
                <a:r>
                  <a:rPr lang="it-IT" sz="1800" i="1" dirty="0"/>
                  <a:t>µ</a:t>
                </a:r>
                <a:r>
                  <a:rPr lang="it-IT" sz="1800" dirty="0"/>
                  <a:t> è il rendimento atteso del portafoglio, </a:t>
                </a:r>
                <a:r>
                  <a:rPr lang="it-IT" sz="1800" i="1" dirty="0"/>
                  <a:t>Σ</a:t>
                </a:r>
                <a:r>
                  <a:rPr lang="it-IT" sz="1800" dirty="0"/>
                  <a:t> è la matrice di covarianza dei rendimenti e </a:t>
                </a:r>
                <a:r>
                  <a:rPr lang="it-IT" sz="1800" i="1" dirty="0" err="1"/>
                  <a:t>rf</a:t>
                </a:r>
                <a:r>
                  <a:rPr lang="it-IT" sz="1800" dirty="0"/>
                  <a:t> è il tasso privo di rischio.</a:t>
                </a:r>
              </a:p>
              <a:p>
                <a:endParaRPr lang="it-IT" sz="1900" i="1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593" y="1010093"/>
                <a:ext cx="9904044" cy="5546006"/>
              </a:xfrm>
              <a:blipFill>
                <a:blip r:embed="rId2"/>
                <a:stretch>
                  <a:fillRect l="-513" r="-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Sviluppo del lavoro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685984" y="1593568"/>
            <a:ext cx="10403775" cy="4282299"/>
          </a:xfrm>
        </p:spPr>
        <p:txBody>
          <a:bodyPr>
            <a:normAutofit/>
          </a:bodyPr>
          <a:lstStyle/>
          <a:p>
            <a:r>
              <a:rPr lang="it-IT" dirty="0"/>
              <a:t>Nell’allocazione statica, i pesi di portafoglio ottimali vengono mantenuti costanti durante tutto il </a:t>
            </a:r>
            <a:r>
              <a:rPr lang="it-IT" i="1" dirty="0"/>
              <a:t>test set</a:t>
            </a:r>
            <a:r>
              <a:rPr lang="it-IT" dirty="0"/>
              <a:t>, pari all’ultimo anno. </a:t>
            </a:r>
          </a:p>
          <a:p>
            <a:r>
              <a:rPr lang="it-IT" dirty="0"/>
              <a:t>Nell’allocazione </a:t>
            </a:r>
            <a:r>
              <a:rPr lang="it-IT" i="1" dirty="0" err="1"/>
              <a:t>rolling</a:t>
            </a:r>
            <a:r>
              <a:rPr lang="it-IT" i="1" dirty="0"/>
              <a:t>, </a:t>
            </a:r>
            <a:r>
              <a:rPr lang="it-IT" dirty="0"/>
              <a:t>i pesi di portafoglio sono calcolati su finestre </a:t>
            </a:r>
            <a:r>
              <a:rPr lang="it-IT" i="1" dirty="0" err="1"/>
              <a:t>rolling</a:t>
            </a:r>
            <a:r>
              <a:rPr lang="it-IT" dirty="0"/>
              <a:t> giornaliere di ampiezza annuale.</a:t>
            </a:r>
          </a:p>
          <a:p>
            <a:r>
              <a:rPr lang="it-IT" dirty="0"/>
              <a:t>Per ogni algoritmo di </a:t>
            </a:r>
            <a:r>
              <a:rPr lang="it-IT" i="1" dirty="0" err="1"/>
              <a:t>clustering</a:t>
            </a:r>
            <a:r>
              <a:rPr lang="it-IT" dirty="0" err="1"/>
              <a:t>,i</a:t>
            </a:r>
            <a:r>
              <a:rPr lang="it-IT" dirty="0"/>
              <a:t> risultati dell’allocazione statica e </a:t>
            </a:r>
            <a:r>
              <a:rPr lang="it-IT" i="1" dirty="0" err="1"/>
              <a:t>rolling</a:t>
            </a:r>
            <a:r>
              <a:rPr lang="it-IT" i="1" dirty="0"/>
              <a:t> </a:t>
            </a:r>
            <a:r>
              <a:rPr lang="it-IT" dirty="0"/>
              <a:t>sono confrontati al fine di calcolare l’</a:t>
            </a:r>
            <a:r>
              <a:rPr lang="it-IT" dirty="0" err="1"/>
              <a:t>extrarendimento</a:t>
            </a:r>
            <a:r>
              <a:rPr lang="it-IT" dirty="0"/>
              <a:t> dovuto al ribilanciamento. </a:t>
            </a:r>
          </a:p>
          <a:p>
            <a:r>
              <a:rPr lang="it-IT" dirty="0"/>
              <a:t>La </a:t>
            </a:r>
            <a:r>
              <a:rPr lang="it-IT" dirty="0" err="1"/>
              <a:t>bonta</a:t>
            </a:r>
            <a:r>
              <a:rPr lang="it-IT" dirty="0"/>
              <a:t>̀ di ogni algoritmo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viene valutata in base alla correlazione infra-e intra-</a:t>
            </a:r>
            <a:r>
              <a:rPr lang="it-IT" i="1" dirty="0"/>
              <a:t>cluster </a:t>
            </a:r>
            <a:r>
              <a:rPr lang="it-IT" dirty="0"/>
              <a:t>e alla </a:t>
            </a:r>
            <a:r>
              <a:rPr lang="it-IT" dirty="0" err="1"/>
              <a:t>numerosita</a:t>
            </a:r>
            <a:r>
              <a:rPr lang="it-IT" dirty="0"/>
              <a:t>̀ dei </a:t>
            </a:r>
            <a:r>
              <a:rPr lang="it-IT" i="1" dirty="0"/>
              <a:t>cluster </a:t>
            </a:r>
            <a:r>
              <a:rPr lang="it-IT" dirty="0"/>
              <a:t>prodotti. </a:t>
            </a:r>
          </a:p>
          <a:p>
            <a:r>
              <a:rPr lang="it-IT" dirty="0"/>
              <a:t>La </a:t>
            </a:r>
            <a:r>
              <a:rPr lang="it-IT" i="1" dirty="0"/>
              <a:t>performance </a:t>
            </a:r>
            <a:r>
              <a:rPr lang="it-IT" dirty="0"/>
              <a:t>dei portafogli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viene infine valutata rispetto a due portafogli </a:t>
            </a:r>
            <a:r>
              <a:rPr lang="it-IT" i="1" dirty="0"/>
              <a:t>benchmark:</a:t>
            </a:r>
            <a:r>
              <a:rPr lang="it-IT" dirty="0"/>
              <a:t> portafoglio </a:t>
            </a:r>
            <a:r>
              <a:rPr lang="it-IT" i="1" dirty="0" err="1"/>
              <a:t>equally</a:t>
            </a:r>
            <a:r>
              <a:rPr lang="it-IT" i="1" dirty="0"/>
              <a:t> </a:t>
            </a:r>
            <a:r>
              <a:rPr lang="it-IT" i="1" dirty="0" err="1"/>
              <a:t>weighted</a:t>
            </a:r>
            <a:r>
              <a:rPr lang="it-IT" i="1" dirty="0"/>
              <a:t> </a:t>
            </a:r>
            <a:r>
              <a:rPr lang="it-IT" dirty="0"/>
              <a:t>e portafoglio di tangenza </a:t>
            </a:r>
            <a:r>
              <a:rPr lang="it-IT" i="1" dirty="0"/>
              <a:t>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Portafoglio di tangenza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presenti nei rendimenti azionari sono preventivamente eliminati al fine di evitare che </a:t>
            </a:r>
            <a:r>
              <a:rPr lang="it-IT" sz="1900" i="1" dirty="0"/>
              <a:t>K-</a:t>
            </a:r>
            <a:r>
              <a:rPr lang="it-IT" sz="1900" i="1" dirty="0" err="1"/>
              <a:t>Means</a:t>
            </a:r>
            <a:r>
              <a:rPr lang="it-IT" sz="1900" dirty="0"/>
              <a:t> produca </a:t>
            </a:r>
            <a:r>
              <a:rPr lang="it-IT" sz="1900" i="1" dirty="0"/>
              <a:t>cluster </a:t>
            </a:r>
            <a:r>
              <a:rPr lang="it-IT" sz="1900" dirty="0"/>
              <a:t>contenenti </a:t>
            </a:r>
            <a:r>
              <a:rPr lang="it-IT" sz="1900" i="1" dirty="0" err="1"/>
              <a:t>asset</a:t>
            </a:r>
            <a:r>
              <a:rPr lang="it-IT" sz="1900" dirty="0"/>
              <a:t> singoli. </a:t>
            </a:r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sono identificati mediante uno </a:t>
            </a:r>
            <a:r>
              <a:rPr lang="it-IT" sz="1900" i="1" dirty="0" err="1"/>
              <a:t>scatterplot</a:t>
            </a:r>
            <a:r>
              <a:rPr lang="it-IT" sz="1900" dirty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dirty="0"/>
                  <a:t>L'algoritmo </a:t>
                </a:r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divide un insieme di 𝑁 campioni 𝑋 in 𝐶 </a:t>
                </a:r>
                <a:r>
                  <a:rPr lang="it-IT" altLang="it-IT" sz="1900" i="1" dirty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/>
                  <a:t> dei 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</a:p>
              <a:p>
                <a:r>
                  <a:rPr lang="it-IT" altLang="it-IT" sz="1900" dirty="0"/>
                  <a:t>L'algoritmo mira a scegliere i </a:t>
                </a:r>
                <a:r>
                  <a:rPr lang="it-IT" altLang="it-IT" sz="1900" dirty="0" err="1"/>
                  <a:t>centroidi</a:t>
                </a:r>
                <a:r>
                  <a:rPr lang="it-IT" altLang="it-IT" sz="1900" dirty="0"/>
                  <a:t> che minimizzano la somma dei quadrati all'interno del cluster (SSE):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/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è selezionato come il punto in cui il tasso di decrescita del SSE rispetto al numero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subisce un rallentamento significativo (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</a:t>
                </a:r>
                <a:r>
                  <a:rPr lang="it-IT" sz="1900" i="1" dirty="0" err="1"/>
                  <a:t>rule</a:t>
                </a:r>
                <a:r>
                  <a:rPr lang="it-IT" sz="1900" i="1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3034</TotalTime>
  <Words>1205</Words>
  <Application>Microsoft Macintosh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Schoolbook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Sviluppo del lavoro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Backtest dei portafogli</vt:lpstr>
      <vt:lpstr>Backtest dei portafogli</vt:lpstr>
      <vt:lpstr>Backtest dei portafogli</vt:lpstr>
      <vt:lpstr>Valutazione del clustering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Giada Vanini</cp:lastModifiedBy>
  <cp:revision>96</cp:revision>
  <cp:lastPrinted>2021-01-07T07:32:38Z</cp:lastPrinted>
  <dcterms:created xsi:type="dcterms:W3CDTF">2020-12-24T16:39:40Z</dcterms:created>
  <dcterms:modified xsi:type="dcterms:W3CDTF">2021-01-07T08:41:49Z</dcterms:modified>
</cp:coreProperties>
</file>