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48" r:id="rId1"/>
  </p:sldMasterIdLst>
  <p:sldIdLst>
    <p:sldId id="256" r:id="rId2"/>
    <p:sldId id="257" r:id="rId3"/>
    <p:sldId id="258" r:id="rId4"/>
    <p:sldId id="259" r:id="rId5"/>
    <p:sldId id="264" r:id="rId6"/>
    <p:sldId id="277" r:id="rId7"/>
    <p:sldId id="260" r:id="rId8"/>
    <p:sldId id="274" r:id="rId9"/>
    <p:sldId id="273" r:id="rId10"/>
    <p:sldId id="275" r:id="rId11"/>
    <p:sldId id="262" r:id="rId12"/>
    <p:sldId id="263" r:id="rId13"/>
    <p:sldId id="276" r:id="rId14"/>
    <p:sldId id="265" r:id="rId15"/>
    <p:sldId id="266" r:id="rId16"/>
    <p:sldId id="272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3A8F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03/01/2021</a:t>
            </a:fld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2113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03/01/2021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9920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03/01/2021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2058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03/01/2021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8097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03/01/2021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513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03/01/2021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330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03/01/2021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6245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03/01/2021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8940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03/01/2021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4493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03/01/2021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2189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03/01/2021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596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86EE8AF4-64DE-464C-B663-24FA85AF1999}" type="datetimeFigureOut">
              <a:rPr lang="it-IT" smtClean="0"/>
              <a:t>03/01/2021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717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49" r:id="rId1"/>
    <p:sldLayoutId id="2147484750" r:id="rId2"/>
    <p:sldLayoutId id="2147484751" r:id="rId3"/>
    <p:sldLayoutId id="2147484752" r:id="rId4"/>
    <p:sldLayoutId id="2147484753" r:id="rId5"/>
    <p:sldLayoutId id="2147484754" r:id="rId6"/>
    <p:sldLayoutId id="2147484755" r:id="rId7"/>
    <p:sldLayoutId id="2147484756" r:id="rId8"/>
    <p:sldLayoutId id="2147484757" r:id="rId9"/>
    <p:sldLayoutId id="2147484758" r:id="rId10"/>
    <p:sldLayoutId id="21474847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261872" y="673891"/>
            <a:ext cx="9530175" cy="4041648"/>
          </a:xfrm>
        </p:spPr>
        <p:txBody>
          <a:bodyPr>
            <a:normAutofit/>
          </a:bodyPr>
          <a:lstStyle/>
          <a:p>
            <a:r>
              <a:rPr lang="it-IT" sz="6000" dirty="0"/>
              <a:t>Costruzione di portafogli </a:t>
            </a:r>
            <a:r>
              <a:rPr lang="it-IT" sz="6000" dirty="0" smtClean="0"/>
              <a:t>diversificati mediante algoritmi di </a:t>
            </a:r>
            <a:r>
              <a:rPr lang="it-IT" sz="6000" i="1" dirty="0" err="1" smtClean="0"/>
              <a:t>clustering</a:t>
            </a:r>
            <a:endParaRPr lang="it-IT" sz="6000" i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Verena </a:t>
            </a:r>
            <a:r>
              <a:rPr lang="it-IT" dirty="0">
                <a:solidFill>
                  <a:schemeClr val="tx1"/>
                </a:solidFill>
              </a:rPr>
              <a:t>Brufatto,</a:t>
            </a:r>
            <a:r>
              <a:rPr lang="it-IT" dirty="0" smtClean="0">
                <a:solidFill>
                  <a:schemeClr val="tx1"/>
                </a:solidFill>
              </a:rPr>
              <a:t> Mattia Longhi, Giada </a:t>
            </a:r>
            <a:r>
              <a:rPr lang="it-IT" dirty="0" err="1" smtClean="0">
                <a:solidFill>
                  <a:schemeClr val="tx1"/>
                </a:solidFill>
              </a:rPr>
              <a:t>Vanini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85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1252006" y="411925"/>
            <a:ext cx="9692640" cy="908876"/>
          </a:xfrm>
        </p:spPr>
        <p:txBody>
          <a:bodyPr/>
          <a:lstStyle/>
          <a:p>
            <a:r>
              <a:rPr lang="it-IT" dirty="0" smtClean="0"/>
              <a:t>K-</a:t>
            </a:r>
            <a:r>
              <a:rPr lang="it-IT" dirty="0" err="1" smtClean="0"/>
              <a:t>Means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2589212" y="1320801"/>
            <a:ext cx="8915400" cy="51077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dirty="0" smtClean="0"/>
          </a:p>
          <a:p>
            <a:endParaRPr lang="it-IT" sz="1900" dirty="0" smtClean="0"/>
          </a:p>
        </p:txBody>
      </p:sp>
      <p:sp>
        <p:nvSpPr>
          <p:cNvPr id="5" name="AutoShape 4" descr="data:image/png;base64,iVBORw0KGgoAAAANSUhEUgAAAYQAAAEGCAYAAABlxeIAAAAABHNCSVQICAgIfAhkiAAAAAlwSFlzAAALEgAACxIB0t1+/AAAADh0RVh0U29mdHdhcmUAbWF0cGxvdGxpYiB2ZXJzaW9uMy4yLjIsIGh0dHA6Ly9tYXRwbG90bGliLm9yZy+WH4yJAAAgAElEQVR4nO3df5Rc9Xnf8fezq5FZAWVRtS6w6AfuoeJYkcXCBgTKaYG6Eb8MW8AFDrUbxw3FtVvgOGpFkgPCpEWJjkNig+FQh5NQq5jakhccRFUSSMD4CLP6hSxAMQEDWqlGBlb80GKtVk//mDur2dl7Z+7Mzp25d+bzOmfPzs7cmXk0DPe531/P19wdERGRjmYHICIi6aCEICIigBKCiIgElBBERARQQhARkcCMZgdQrTlz5viCBQuaHYaISKZs3rz5l+7eU+6YzCWEBQsWMDQ01OwwREQyxcxer3RMYl1GZjbXzJ4ys5fMbKeZ3RhyzHlmtt/MtgU/tyYVj4iIlJdkC+EQ8FV332JmxwKbzewJd3+x5Lhn3P3SBOMQEZEYEmshuPted98S3H4feAnoTer9RERkehoyy8jMFgB9wHMhD59jZtvN7HEzWxTx/OvNbMjMhvbt25dgpCIi7SvxhGBmxwDrgJvc/b2Sh7cA8919CfBNYDDsNdz9fnfvd/f+np6yg+QiIlKjRGcZmVmOfDJY6+7rSx8vThDuvsHMvmVmc9z9l0nGJSLZMLh1mDUbd7FnZJSTurtYsXwhA33qeU5KYgnBzAz4c+Ald/+TiGNOAH7h7m5mZ5FvsbydVEwikh2DW4e5Zf0ORsfGARgeGeWW9TsAlBQSkmQLYRnwOWCHmW0L7vs9YB6Au98HXAV8ycwOAaPANa563CICrNm4ayIZFIyOjbNm4y4lhIQklhDc/UeAVTjmbuDupGIQkezaMzJa1f0yfaplJCKpdFJ3V1X3y/QpIYhIKq1YvpCuXOek+7pynaxYvrBJEbW+zNUyEpH2UBgn0CyjxlFCEJHUGujrVQJoIHUZiYgIoBaCiEjqNWqBnhKCiEiKNXKBnrqMRERSrNwCvXpTQhARSbFGLtBTQhARSbFGLtBTQhARSbFGLtDToLKISIo1coGeEoKISMo1aoGeuoxERARQQhARkYASgoiIAEoIIiISUEIQERFACUFERAJKCCIiAighiIhIQAlBREQAJQQREQkoIYiICKCEICIiASUEEREBlBBERCSghCAiIoASgoiIBJQQREQEUEIQEZGAEoKIiABKCCIiEkgsIZjZXDN7ysxeMrOdZnZjyDFmZt8ws1fM7AUzOyOpeEREpLwZCb72IeCr7r7FzI4FNpvZE+7+YtExFwGnBj9nA/cGv0VEpMESayG4+1533xLcfh94CegtOexy4EHP2wR0m9mJScUkIiLRGjKGYGYLgD7guZKHeoE3i/7ezdSkgZldb2ZDZja0b9++pMIUEWlriScEMzsGWAfc5O7vlT4c8hSfcof7/e7e7+79PT09SYQpItL2Ek0IZpYjnwzWuvv6kEN2A3OL/j4Z2JNkTCIiEi7JWUYG/Dnwkrv/ScRhjwKfD2YbLQX2u/vepGISEZFoSc4yWgZ8DthhZtuC+34PmAfg7vcBG4CLgVeAA8AXEoxHRETKSCwhuPuPCB8jKD7GgS8nFYOIiMSnlcoiIgIoIYiISEAJQUREACUEEREJKCGIiAighCAiIgElBBERAZQQREQkoIQgIiKAEoKIiASUEEREBFBCEBGRgBKCiIgASggiIhJQQhAREUAJQUREAkoIIiICKCGIiEhACUFERAAlBBERCSghiIgIoIQgIiIBJQQREQGUEEREJKCEICIigBKCiIgElBBERARQQhARkYASgoiIAEoIIiISmNHsAESSNLh1mDUbd7FnZJSTurtYsXwhA329zQ5LJJWUEKRlDW4d5pb1OxgdGwdgeGSUW9bvAFBSEAmRWJeRmT1gZm+Z2U8jHj/PzPab2bbg59akYpH2tGbjrolkUDA6Ns6ajbuaFJFIuiXZQvgL4G7gwTLHPOPulyYYg7SxPSOjVd3fTOrakjRIrIXg7k8D7yT1+iKVnNTdVdX9zVLo2hoeGcU50rU1uHW42aFJm2n2LKNzzGy7mT1uZouiDjKz681syMyG9u3b18j4JMNWLF9IV65z0n1duU5WLF/YpIjCqWtL0qKZCWELMN/dlwDfBAajDnT3+9293937e3p6GhagZNtAXy93XrGY3u4uDOjt7uLOKxanrismS11b0toqjiGYmQHXAZ9w96+Z2TzgBHf/yXTe2N3fK7q9wcy+ZWZz3P2X03ldaYys9HkP9PWmMq5iJ3V3MRxy8k9b15a0vjgthG8B5wDXBn+/D9wz3Tc2sxOCZIOZnRXE8vZ0X1eSpz7v+spK15a0vjizjM529zPMbCuAu79rZjMrPcnMHgLOA+aY2W7gNiAXvMZ9wFXAl8zsEDAKXOPuXts/QxqpXJ932q/GoxS3eI7rymEGIwfGGtL6Kbx2Flpc0triJIQxM+sEHMDMeoDDlZ7k7tdWePxu8tNSJWNarc+7dAHbyOjYxGONWsyWha4taX1xuoy+AfwA+LiZ/TfgR8B/TzSqFBncOsyy1U9yysrHWLb6SXWLkJ3pnHGFtXiKacaPtIuKCcHd1wL/BbgT2AsMuPv3kg4sDdRXHq7V+rzjtGyy2voRqUbFhGBmS4Fhd78n6ObZbWZnJx9a82l+eLisTOeMK07LJqutH5FqxBlDuBc4o+jvD0Pua0mt1ldeT63U571i+cJJYwilstz6EalGnDEEK5794+6HaZMqqa3WVy7hSls83V05jp+Va4nWj0g14pzYXzWz/0y+VQDwH4FXkwspPcKuHHW12JpaqcUjUqs4LYQbgHOBYWA3cDZwfZJBpUWr9ZWLiJRjWVsL1t/f70NDQ80OQ0QkU8xss7v3lzsmTi2jHuB3gAXFx7v7b083QBERSY84YwiPAM8Afw1Er94REZFMi5MQZrn7f008EhERaao4g8p/ZWYXJx6JiIg0VZyEcCP5pDBqZu+Z2ftm9l7FZ4mISKZU7DJy92MbEYhI0rKyqY9Is8RacWxmxwOnAkcV7nP3p5MKSqTeSktcN6qstUiWxClu9++Bp4GNwO3B71XJhiVSXypUKFJZnBbCjcCvA5vc/XwzO418YsgMdRWIChWKVBZnUPkjd/8IwMw+5u4vA5kp5qM9DQRUqFAkjjgJYbeZdQODwBNm9giwJ9mw6kddBQKtt6mPSBLizDL618HNVWb2FHAc8H8SjaqO1FUgoI3sReKITAhm9o/c/T0zm110947g9zHAO4lGVicndXcxHHLyV1dB+1GJa5HyynUZ/a/g92ZgKOR3JqirQEQknsgWgrtfamYG/At3f6OBMdWVugpEROIpO4bg7m5mPwDObFA8iVBXgcSh6cnS7uLMMtpkZr+eeCQiTaTpySLxFqadD/wHM3sd+BAw8o2HTyUamTRVu10tl5ue3Mr/bpFicRLCRYlHIanSjnV/ND1ZJEaXkbu/7u6vA6OAF/1Ii6rHYr7BrcMsW/0kp6x8jGWrn0x914tWMovEK253mZn9DHgN+Dvg58DjCcclCYh7kp7u1XIW++M1PVkk3qDyHcBS4O/d/RTgXwLPJhqV1F01J+npXi1nsVzIQF8vd16xmN7uLgzo7e7izisWt2wXmUiYOGMIY+7+tpl1mFmHuz9lZn+UeGRSV9UMmq5YvnDSGAJUd7Wc1f54TU+WdhcnIYyY2THAM8BaM3sLOJRsWFJv1Zykp7uYT+VCRLIpTkJ4Gugmvy/CvyVf3O5rlZ5kZg8AlwJvufuvhTxuwJ8BFwMHgN9y9y3xQ5dqVHuSns7V8nRbGCLSHHHGEIz8Lml/S76o3cPu/naM5/0FcGGZxy8ivy3nqcD1wL0xXlNq1MhBU/XHi2RTnPLXtwO3m9mngKuBvzOz3e7+6QrPe9rMFpQ55HLgQXd38quhu83sRHffGz98iavRNZ3UHy+SPXG6jAreAv4f8Dbw8Tq8dy/wZtHfu4P7lBASopN0/bTbSm5pDxUTgpl9iXzLoAf4PvA77v5iHd7bQu4LXfBmZteT71Zi3rx5dXjr9pPGE1gaY4qjHVdyS3uIM4YwH7jJ3Re5+211SgaQbxHMLfr7ZCK25nT3+9293937e3p66vT27SONC8XSGFNcWVxnIRJHnNIVK919WwLv/SjwectbCuzX+EEy0ngCS2NMcWV1nYVIJdWMIVTFzB4CzgPmmNlu4DYgB+Du9wEbyE85fYX8tNMvJBVLu0vjCSyNMcWldRbSqhJLCO5+bYXHHfhyUu8vR6TxBJbGmOLSOgtpVXHGECTj0li4rVkx1aMKq9ZZSKtKrIUg6dGoNQjVzBoqjml4ZJROs0ljCEmcXOs5O0hTeKUVWb7nJjv6+/t9aGio2WGkRuEkXDipjrvT24QpnKUnW8hf8Ve6cq71ebVYtvrJ0G6q3u4unl15QV3fSyRtzGyzu/eXO0ZdRhlWPHUTYDxI7s2YwlnrrKFVj+5s2GyjLA9kizSCEkKGhZ2ECxo9hbOWk+3g1mFGRseqfl6ttCuaSHkaQ8iwSifNRl75Vpo1FDa+UC5hJXGSLjc7KKurpkXqSQkhw6JOwsWPN0qlk23YYG5U66bwegX1OllHDa4DKkUhghJCpoWdhAsaPa203EymZaufDB0n6DA4HDKn4eiZnROvV++6QWGzg6LiC9tNrh7UGpG0UkLIsLCpm82aZVSIJ+w9o7quwpIBwIcHx1m2+smJbqWkT9aNHGxWYTxJMyWEjEvjfPjSK+DuWTnePRA+eBylUrdSPU/WjVw13YgEJ1IrzTKSWOKu8A2rYvrBR4fo7Jhc7TzXaXR35cq+5+jYOJ0WViW9vifrRq6a1tRXSTMlBKmomlLVYVfAY4ed8dL+IYdLl5w45URcatw98ZN1I0tRaOqrpJm6jKSiaro54l7pjh12nnp5H3desXhiDCRMd1cOMybev7srx6rLFtX9ZF3Prrdyg8YqjCdpphaCVFRNN0c1V7p7RkYZ6Ovl2ZUX8KdXnz6lJZDrMD48eGjS+MP+0TFuenhbzYXpqlFLIbxKrSkVxpM0UwtBKqpm0DXsCtgI3xu1+Plh01YPlCQDil4n6dk5tc4GitOaSuNEABFQC0FiqGbQNewK+Lql82I9v9BaeG31JTy78gJGKsxMSrI8R621mTRoLFmmFoJUNNDXy9Dr7/DQc28y7k6nGVeeOfUqt7Tv/K6rT584pn/+7KpLXceZrprUibbWE3uWN/4RUQtBKhrcOsy6zcMT1VTH3Vm3eXhSn3qcvvNCSyNOVdbBrcN88NGhirEldaKtdTZQGjcjEolLCaHF1GNHsFJR3SfFg7txuliq6YZZs3EXY1FLmQO5DuPAwUN1/bcW1Hpi16CxZJm6jFpIUmURynWTVLOiuJpumHLvacBxXblJM5DqPcg8nV3mNGgsWaUWQguJcyVfi0rdJOVWFHeYTbxvNd0wUcf2dnfx2upLOPpjMxgbn9yCqHWQOapVVTrIrZO8tDolhBYS50q+lqQQ1n1SKmxFceH+wvtW0w0TdqwB55/WA1Q/6Bt10q9mFbZIq1NCSIl69P3HuZKv5Qq60C9ervZQb3cXZ8w7ruz7VtO/PtDXy5Vn9lLc7nBg7aY3+IPBHVW1Nsqd9GudXirSijSGkAL16vsvtz9CwXSmaf7q0OHQ+7tynZx/Wg/f2fRGxfetpn/9qZf3TVnQVkgK1y2dx7rNw7FKQJQ76WvdgMgRaiGkQL2uUouvwKNUakVEtVSi9m/uNOPOKxbz2At7y75uLdNDo07KDhN1kAr/1uK1DaWtq3InfRWbEzlCCSEFok5Y5bbHjFKuNlClaZPlulaiN7lxBvp6Ky4gq2UefrmT8vDIKGs27uL803oqrm0od9JfsXwhudLS3B2mdQPSlpQQUiDqhGVQ8+BmLfPhy7VUyp1UpzsAG9UqWbF8IeFzl/KGR0ZZu+mN0Jhv/+HOidf88FeHyHVOfqVJybH0Tcq9qUgLM/fyi3/Spr+/34eGhpodRl0Nbh3m5oe3hRaA6+3u4tmVFzQkjlNWPhYagwF3XX16aNnmSuWrS48NK3cRNu5x/Kwct31mEUOvv8PaTW+ExlWNXIdxzFEzGDkwNmW/57DYG/m5izSCmW129/5yx6iFkAIDfb2RJ7ywrpokViNDdEvFybcerjyzd1KL48oze2MlA8hftX/1f2+fEmvU2MS7B8a4Zf0O+ufP5q6rTy87LhLH2GFn1swZU9YUaFBZ5AglhJSIOuGVnqSTmDdfSDDlTuzDI6Os25xfS/Da6ktYsXwh6zYPVzXOUbwmoaDcibd4uuqzKy+I/Izi9vCEvddxEVNpNags7UgJISXiLtqazoyksJbFHwzu4OaHt8W+yi+8T9SVfTWvMbh1mI6IFc4FxSfxqM/ouqXzJrVcotZLhCXXDw9OLaCnQWVpV1qHkBJxa+fU2sURttZhxfe3Tyn/UEnhfabTpbJnZHQinvEKY1gdZpyy8rGJz6MwZlHuMwobl4hKrmH//mOOmqEyFdKWlBBSJM6irVrr7Ydd0VebDIrf57iuHCOj5aeaRukw46aHt8U6tnQ66Z1XLK442Dvd5FppYx6RVpXoLCMzuxD4M6AT+La7ry55/DzgEeC14K717v61cq/ZirOMqhF29ZvrNI6eOYP9o2ORJ7+oGUTVOn5WjpEDY5hBherUieg047D7pH9nuU3ty9EMI2kncWYZJdZCMLNO4B7gXwG7gefN7FF3f7Hk0Gfc/dKk4mg1pVe/s2Z28uHB8Ymr9aiyF1Eti2oVFqCVu44w8q2ASt1BtShtMQy9/s6kEhbVlP0IK/WhzWyknSU5qHwW8Iq7v+ruB4HvApcn+H5tozDr5q6rT+fAwakDu2GDzHEqltZDpxl3XX06h6eZDOLMHBodG+eh596seZC9dPHe8bNyfGxGBzdPs1y4SFYlmRB6gTeL/t4d3FfqHDPbbmaPm9misBcys+vNbMjMhvbt25dErJm0ZuOu2OsXSk9+SRl3Z8X3tzNzRvVfrQ5jYqbQdUvnTVldHPV+YeIOehcn14/GDjMyOqYy2NK2kkwIYf83l/7fuwWY7+5LgG8Cg2Ev5O73u3u/u/f39PTUOczsKnfSCxtkLt7wZboLvcoZG/fIyqjluDOxcKx//uyp35YQURvzVLuOQGWwRZJNCLuBuUV/nwzsKT7A3d9z9w+C2xuAnJnNSTCmllKuBlKlfvCwLqRch9HRgDo+USfx7llH1g/E2VO5K9fJtWfPrcum9lqxLJJsQngeONXMTjGzmcA1wKPFB5jZCWb5s4OZnRXE83aCMbWU80/rCa3Ldt3SeRUHVMOK3x1z1IzEZw51mvH1f7MktDvog48OTXTRVNpTuVCs7w8HFtdlU3uVwRZJcJaRux8ys68AG8lPO33A3Xea2Q3B4/cBVwFfMrNDwChwjWet2l6TDG4dZt3m4Um9KoVk8IcDi2O9RumMpUZ88NeePZeBvl5WPbpzyjqGscM+UaoialZU2JTQemxqrxlHIgkvTAu6gTaU3Hdf0e27gbuTjKFVhfV5FzaOCRM2Vx+ouMNaPS37p7MnktX+iEVtwyOjLFj5WOhjpSfoWtcfhIm7mE2klan8dUaVK1X92upLJt0XVcrhqFxHxY1tktBpxsdmGAfG4g8895acoAe3Dk8pvZHrNNZctUQncZEQKn/dwqrp846aQdOMZAD5qaLVJIPCIHnxif72H+6cUnpjbNy5/Yc76xWmSNtRQsiouNVRIfszZRxY8b3JeylEJbNmJTmRVqCEkFHVbJEZ1Zro7splZrfIwoCziCRH1U4zrNzsmuIB1+O6cuQ6bVIXS1euk1WX5beo/M6mNxoV8rQUt3S6I6qtRu2FICKVKSG0gNLZNuef1jOp4NvI6Bi5DpuoVFo8g2agr5f++bO5Zf0LjFbRr5+E7q4c+z8aiyycV9zSWXXZIlZ8b/ukxWu5DmPVZaHVT0QkBiWEjAvb+CZsU/rCnsJbb/3NiQRy88PbJhLIwUPNn21WOJmHbdxTuovZQF8vQ6+/w0PPvcm4O51mXH3WXM0wEpkGjSFkXNR6hDDFO5UV78n8nU1vJFKquhYDfb2suWoJxxeVsejuyrHms5OnkxYW5hXiHndn3eZhFaMTmQatQ8i4aja+KRS0q8e+CEk4flaOrbf+ZqxjtbmNSHW0DqENlCtwV/r38MhoapMBVDdlVMXoROpPCSHjotYjXLd03kSLwIhVSToVTln5WKzNaVSMTqT+lBAyLmo9Qv/82RPHNDIZTHddQ2Fco3QhWqlqFuaJSDwaQ2hBYbWLGiXXYeQ6q6tTFKW7K8e226LHFOpZ3E6k1cUZQ9C00xZSOEHGGSfo7e5KpOT12GHnUJ02VQhbeFasHmWvReQIdRm1iOLppJUUulZmzeyseGwtstXmFJECJYQWEbYeIUphr+APDza+S6kaxWsRRCR5SggtotrplsMjo00pbDez06a8b67D6CzZzDnXadz2GZWhEGkkJYQWUct0S2fqrKCuXGeiBeLGxp27rj590qyoNZ9dwtc/u2TyfdroRqThNKjcIsL2BM51GMccNYORA2OR/frOkQHmcltr1mstw0ndXZGDwUoAIs2lhNAiKu0JXEuph3IVVAuiEkV3V45fHTqsTetFMkTrENpE1L7KUZvqRL1GacKBqa2JwuuCNq0XSQutQ5AJlVoQcV8j6vio11UCEMkOtRBERNqAqp2KiEhsSggiIgIoIYiISEAJQUREACUEEREJaNppm9DeASJSiRJCGyhdlDY8Msot63cAWicgIkeoy6gNhJXGLpTAFhEpUEJoA1GlsastmS0irS3RhGBmF5rZLjN7xcxWhjxuZvaN4PEXzOyMJONpV1GlsWspmS0irSuxhGBmncA9wEXAJ4FrzeyTJYddBJwa/FwP3JtUPO1sxfKFdOUmb5epyqMiUirJFsJZwCvu/qq7HwS+C1xecszlwIOetwnoNrMTE4ypLQ309XLnFYsnbUBTTZVTEWkPSc4y6gXeLPp7N3B2jGN6gb3FB5nZ9eRbEMybN6/ugbaDcpVKRUQg2RZC2Ja9paVV4xyDu9/v7v3u3t/T01OX4EREZLIkE8JuYG7R3ycDe2o4RkREGiDJhPA8cKqZnWJmM4FrgEdLjnkU+Hww22gpsN/d95a+kIiIJC+xMQR3P2RmXwE2Ap3AA+6+08xuCB6/D9gAXAy8AhwAvpBUPCIiUl6ipSvcfQP5k37xffcV3Xbgy0nGICIi8WRuC00z2we83uw4AnOAXzY7iAqyECNkI84sxAiKs56yECPEi3O+u5edlZO5hJAmZjZUaY/SZstCjJCNOLMQIyjOespCjFC/OFXLSEREACUEEREJKCFMz/3NDiCGLMQI2YgzCzGC4qynLMQIdYpTYwgiIgKohSAiIgElBBERAZQQyjKz2Wb2hJn9LPh9fMgxc83sKTN7ycx2mtmNRY+tMrNhM9sW/Fxc5/hq3oCo0nMbGON1QWwvmNmPzWxJ0WM/N7MdwWc3lFSMMeM8z8z2F/23vDXucxsY44qi+H5qZuNmNjt4rJGf5QNm9paZ/TTi8TR8LyvFmJbvZaU46/u9dHf9RPwAfwysDG6vBP4o5JgTgTOC28cCfw98Mvh7FfC7CcXWCfwD8AlgJrC98L5Fx1wMPE6+quxS4Lm4z21gjOcCxwe3LyrEGPz9c2BOA/47x4nzPOCvanluo2IsOf4zwJON/iyD9/rnwBnATyMeb+r3MmaMTf9exoyzrt9LtRDKuxz4y+D2XwIDpQe4+1533xLcfh94ifyeDkmbzgZEcZ7bkBjd/cfu/m7w5ybyFW8bbTqfR2o+yxLXAg8lEEdF7v408E6ZQ5r9vawYY0q+l3E+yyg1fZZKCOX9Ew+qrwa/P17uYDNbAPQBzxXd/ZWg2flAWJfTNERtLhTnmDjPbVSMxb5I/sqxwIH/a2abLb9JUlLixnmOmW03s8fNbFGVz21UjJjZLOBCYF3R3Y36LONo9veyWs36XsZVt+9losXtssDM/ho4IeSh36/ydY4h/z/gTe7+XnD3vcAd5L9AdwBfB3679mgnv2XIfXE3IIq1MVEdxH4fMzuf/P94v1F09zJ332NmHweeMLOXgyumZsS5hXwtmA+CsaBB8nuBp+6zJN9d9Ky7F19ZNuqzjKPZ38vYmvy9jKOu38u2byG4+6fd/ddCfh4BfhE0ZQl+vxX2GmaWI58M1rr7+qLX/oW7j7v7YeB/kG/G1ct0NiBq1MZEsd7HzD4FfBu43N3fLtzv7nuC328BP6C+n19Vcbr7e+7+QXB7A5AzszlxntuoGItcQ0l3UQM/yzia/b2MJQXfy4rq/r1sxMBIVn+ANUweVP7jkGMMeBD405DHTiy6fTPw3TrGNgN4FTiFI4NGi0qOuYTJg3c/ifvcBsY4j/x+GOeW3H80cGzR7R8DFyb03zlOnCdwZCHnWcAbweeams8yOO448n3ORzfjsyx6zwVED4Q29XsZM8amfy9jxlnX72Vi/4hW+AH+MfA3wM+C37OD+08CNgS3f4N8U+wFYFvwc3Hw2P8EdgSPPUpRgqhTfBeTn9X0D8DvB/fdANwQ3DbgnuDxHUB/uecm9BlWivHbwLtFn91QcP8ngi/xdmBnkjHGjPMrQRzbyQ8ynlvuuc2IMfj7tyi58GjCZ/kQsBcYI3+l+sUUfi8rxZiW72WlOOv6vVTpChERATSGICIiASUEEREBlBBERCSghCAiIoASgoiIBJQQREQEUEIQEZGAEoJICDNbYGYvm9m3g70F1prZp83sWcvvj3GWmR0dFC183sy2mtnlRc99xsy2BD/nBvefZ2Z/a2bfD157rZmF1ZwRaQotTBMJEVSufYV89dqdwPPkV4N+EbgM+ALwIvCiu3/HzLqBnwTHO3DY3T8ys1OBh9y938zOAx4BFpGvK/MssMLdf9TAf5pIpLavdipSxmvuvgPAzHYCf+PubmY7yNeXORm4zMx+Nzj+KPI1cPYAd5vZ6cA48M+KXvMn7r47eM1twesoIUgqKCGIRPtV0e3DRc85vJ4AAACPSURBVH8fJv//zjhwpbvvKn6Sma0CfgEsId8t+1HEa46j/wclRTSGIFK7jcB/KowDmFlfcP9xwF7Plz3/HPntDEVSTwlBpHZ3ADnghWAT9DuC+78F/Dsz20S+u+jDJsUnUhUNKouICKAWgoiIBJQQREQEUEIQEZGAEoKIiABKCCIiElBCEBERQAlBREQC/x/zeozQg7cqcwAAAABJRU5ErkJggg==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63" y="1387948"/>
            <a:ext cx="9425453" cy="5400000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512447" y="1553757"/>
            <a:ext cx="469391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900" spc="1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Pesi </a:t>
            </a:r>
            <a:r>
              <a:rPr lang="it-IT" sz="190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 portafoglio </a:t>
            </a:r>
            <a:r>
              <a:rPr lang="it-IT" sz="1900" i="1" spc="1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rolling</a:t>
            </a:r>
            <a:endParaRPr lang="it-IT" sz="1900" i="1" spc="1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16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537128" y="223283"/>
            <a:ext cx="8911687" cy="720863"/>
          </a:xfrm>
        </p:spPr>
        <p:txBody>
          <a:bodyPr/>
          <a:lstStyle/>
          <a:p>
            <a:r>
              <a:rPr lang="it-IT" dirty="0" err="1" smtClean="0"/>
              <a:t>Hierarchical</a:t>
            </a:r>
            <a:r>
              <a:rPr lang="it-IT" dirty="0" smtClean="0"/>
              <a:t> </a:t>
            </a:r>
            <a:r>
              <a:rPr lang="it-IT" dirty="0" err="1" smtClean="0"/>
              <a:t>Risk</a:t>
            </a:r>
            <a:r>
              <a:rPr lang="it-IT" dirty="0" smtClean="0"/>
              <a:t> </a:t>
            </a:r>
            <a:r>
              <a:rPr lang="it-IT" dirty="0" err="1" smtClean="0"/>
              <a:t>Parity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/>
              <p:cNvSpPr>
                <a:spLocks noGrp="1"/>
              </p:cNvSpPr>
              <p:nvPr>
                <p:ph idx="1"/>
              </p:nvPr>
            </p:nvSpPr>
            <p:spPr>
              <a:xfrm>
                <a:off x="675352" y="776284"/>
                <a:ext cx="10403774" cy="6007285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endParaRPr lang="it-IT" dirty="0" smtClean="0"/>
              </a:p>
              <a:p>
                <a:r>
                  <a:rPr lang="it-IT" sz="2900" dirty="0" smtClean="0"/>
                  <a:t>Si applica </a:t>
                </a:r>
                <a:r>
                  <a:rPr lang="it-IT" sz="2900" dirty="0"/>
                  <a:t>un algoritmo di </a:t>
                </a:r>
                <a:r>
                  <a:rPr lang="it-IT" sz="2900" i="1" dirty="0" err="1"/>
                  <a:t>clustering</a:t>
                </a:r>
                <a:r>
                  <a:rPr lang="it-IT" sz="2900" dirty="0"/>
                  <a:t> gerarchico alla matrice di covarianza dei </a:t>
                </a:r>
                <a:r>
                  <a:rPr lang="it-IT" sz="2900" dirty="0" smtClean="0"/>
                  <a:t>rendimenti azionari, </a:t>
                </a:r>
                <a:r>
                  <a:rPr lang="it-IT" sz="2900" dirty="0"/>
                  <a:t>utilizzando una matrice di distanza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it-IT" sz="2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</m:oMath>
                </a14:m>
                <a:r>
                  <a:rPr lang="it-IT" sz="2900" dirty="0"/>
                  <a:t> basata </a:t>
                </a:r>
                <a:r>
                  <a:rPr lang="it-IT" sz="2900" dirty="0" smtClean="0"/>
                  <a:t>sull’indice di correlazione </a:t>
                </a:r>
                <a:r>
                  <a:rPr lang="it-IT" sz="2900" dirty="0"/>
                  <a:t>dei rendimenti degli </a:t>
                </a:r>
                <a:r>
                  <a:rPr lang="it-IT" sz="2900" i="1" dirty="0" err="1"/>
                  <a:t>asset</a:t>
                </a:r>
                <a:r>
                  <a:rPr lang="it-IT" sz="2900" i="1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it-IT" sz="29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sz="2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9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it-IT" sz="29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acc>
                      <m:r>
                        <a:rPr lang="it-IT" sz="29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t-IT" sz="29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it-IT" sz="29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sz="29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sz="29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sz="29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it-IT"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it-IT" sz="2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9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it-IT" sz="2900" i="1"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</m:sSub>
                                      <m:r>
                                        <a:rPr lang="it-IT" sz="29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it-IT" sz="2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9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it-IT" sz="2900" i="1">
                                              <a:latin typeface="Cambria Math" panose="02040503050406030204" pitchFamily="18" charset="0"/>
                                            </a:rPr>
                                            <m:t>𝑘𝑗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it-IT" sz="29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it-IT" sz="29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it-IT" sz="2900" dirty="0" smtClean="0"/>
                  <a:t>      dove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it-IT" sz="2900" i="1">
                        <a:latin typeface="Cambria Math" panose="02040503050406030204" pitchFamily="18" charset="0"/>
                      </a:rPr>
                      <m:t>=√0.5(1−</m:t>
                    </m:r>
                    <m:sSub>
                      <m:sSubPr>
                        <m:ctrlPr>
                          <a:rPr lang="it-IT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it-IT" sz="29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900" i="1" dirty="0"/>
                  <a:t>. </a:t>
                </a:r>
                <a:endParaRPr lang="it-IT" sz="2900" i="1" dirty="0" smtClean="0"/>
              </a:p>
              <a:p>
                <a:r>
                  <a:rPr lang="it-IT" sz="2900" dirty="0" smtClean="0"/>
                  <a:t>Si </a:t>
                </a:r>
                <a:r>
                  <a:rPr lang="it-IT" sz="2900" dirty="0"/>
                  <a:t>forma poi il primo </a:t>
                </a:r>
                <a:r>
                  <a:rPr lang="it-IT" sz="2900" i="1" dirty="0"/>
                  <a:t>cluster</a:t>
                </a:r>
                <a:r>
                  <a:rPr lang="it-IT" sz="2900" dirty="0"/>
                  <a:t> </a:t>
                </a:r>
                <a14:m>
                  <m:oMath xmlns:m="http://schemas.openxmlformats.org/officeDocument/2006/math">
                    <m:r>
                      <a:rPr lang="it-IT" sz="29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begChr m:val="["/>
                        <m:endChr m:val="]"/>
                        <m:ctrlPr>
                          <a:rPr lang="it-IT" sz="2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it-IT" sz="29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sz="2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sz="2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9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it-IT" sz="29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it-IT" sz="2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9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it-IT" sz="29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it-IT" sz="29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900" i="1">
                        <a:latin typeface="Cambria Math" panose="02040503050406030204" pitchFamily="18" charset="0"/>
                      </a:rPr>
                      <m:t>𝑎𝑟𝑔𝑚𝑖</m:t>
                    </m:r>
                    <m:sSub>
                      <m:sSubPr>
                        <m:ctrlPr>
                          <a:rPr lang="it-IT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it-IT" sz="2900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it-IT" sz="2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sz="2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9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it-IT" sz="29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it-IT" sz="2900" i="1" dirty="0"/>
                  <a:t>. </a:t>
                </a:r>
                <a:r>
                  <a:rPr lang="it-IT" sz="2900" dirty="0"/>
                  <a:t>La matrice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it-IT" sz="2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</m:oMath>
                </a14:m>
                <a:r>
                  <a:rPr lang="it-IT" sz="2900" i="1" dirty="0"/>
                  <a:t> </a:t>
                </a:r>
                <a:r>
                  <a:rPr lang="it-IT" sz="2900" dirty="0"/>
                  <a:t>viene quindi </a:t>
                </a:r>
                <a:r>
                  <a:rPr lang="it-IT" sz="2900" dirty="0" smtClean="0"/>
                  <a:t>aggiornata </a:t>
                </a:r>
                <a:r>
                  <a:rPr lang="it-IT" sz="2900" dirty="0"/>
                  <a:t>rimuovendo le righe e le colonne corrispondenti al primo </a:t>
                </a:r>
                <a:r>
                  <a:rPr lang="it-IT" sz="2900" i="1" dirty="0"/>
                  <a:t>cluster</a:t>
                </a:r>
                <a:r>
                  <a:rPr lang="it-IT" sz="2900" dirty="0"/>
                  <a:t> e calcolando la distanza fra il </a:t>
                </a:r>
                <a:r>
                  <a:rPr lang="it-IT" sz="2900" i="1" dirty="0"/>
                  <a:t>cluster</a:t>
                </a:r>
                <a:r>
                  <a:rPr lang="it-IT" sz="2900" dirty="0"/>
                  <a:t> e </a:t>
                </a:r>
                <a:r>
                  <a:rPr lang="it-IT" sz="2900" dirty="0" smtClean="0"/>
                  <a:t>l</a:t>
                </a:r>
                <a:r>
                  <a:rPr lang="it-IT" sz="2900" i="1" dirty="0" smtClean="0"/>
                  <a:t>’</a:t>
                </a:r>
                <a:r>
                  <a:rPr lang="it-IT" sz="2900" dirty="0" smtClean="0"/>
                  <a:t>i-esimo</a:t>
                </a:r>
                <a:r>
                  <a:rPr lang="it-IT" sz="2900" i="1" dirty="0" smtClean="0"/>
                  <a:t> </a:t>
                </a:r>
                <a:r>
                  <a:rPr lang="it-IT" sz="2900" i="1" dirty="0" err="1" smtClean="0"/>
                  <a:t>asset</a:t>
                </a:r>
                <a:r>
                  <a:rPr lang="it-IT" sz="2900" dirty="0" smtClean="0"/>
                  <a:t>:</a:t>
                </a:r>
                <a:endParaRPr lang="it-IT" sz="2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it-IT" sz="29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9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d>
                        <m:dPr>
                          <m:ctrlPr>
                            <a:rPr lang="it-IT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9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9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2900" i="1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it-IT" sz="2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9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it-IT" sz="29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900" i="1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it-IT" sz="2900" b="1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̃"/>
                          <m:ctrlPr>
                            <a:rPr lang="it-IT" sz="29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9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d>
                        <m:dPr>
                          <m:ctrlPr>
                            <a:rPr lang="it-IT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9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9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it-IT" sz="2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9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it-IT" sz="29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it-IT" sz="2900" i="1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̃"/>
                          <m:ctrlPr>
                            <a:rPr lang="it-IT" sz="29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9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d>
                        <m:dPr>
                          <m:ctrlPr>
                            <a:rPr lang="it-IT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9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9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it-IT" sz="2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9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it-IT" sz="29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it-IT" sz="29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900" dirty="0"/>
              </a:p>
              <a:p>
                <a:r>
                  <a:rPr lang="it-IT" sz="2900" dirty="0" smtClean="0"/>
                  <a:t>La </a:t>
                </a:r>
                <a:r>
                  <a:rPr lang="it-IT" sz="2900" dirty="0"/>
                  <a:t>procedura viene ripetuta ricorsivamente fino ad ottenere il </a:t>
                </a:r>
                <a:r>
                  <a:rPr lang="it-IT" sz="2900" i="1" dirty="0"/>
                  <a:t>cluster</a:t>
                </a:r>
                <a:r>
                  <a:rPr lang="it-IT" sz="2900" dirty="0"/>
                  <a:t> finale contenente tutti gli </a:t>
                </a:r>
                <a:r>
                  <a:rPr lang="it-IT" sz="2900" i="1" dirty="0" err="1"/>
                  <a:t>asset</a:t>
                </a:r>
                <a:r>
                  <a:rPr lang="it-IT" sz="2900" dirty="0"/>
                  <a:t> </a:t>
                </a:r>
                <a:r>
                  <a:rPr lang="it-IT" sz="2900" dirty="0" smtClean="0"/>
                  <a:t>disponibili</a:t>
                </a:r>
                <a:r>
                  <a:rPr lang="it-IT" sz="2900" i="1" dirty="0" smtClean="0"/>
                  <a:t>. </a:t>
                </a:r>
                <a:endParaRPr lang="it-IT" sz="2900" dirty="0"/>
              </a:p>
              <a:p>
                <a:r>
                  <a:rPr lang="it-IT" sz="2900" dirty="0"/>
                  <a:t>Utilizzando </a:t>
                </a:r>
                <a:r>
                  <a:rPr lang="it-IT" sz="2900" dirty="0" smtClean="0"/>
                  <a:t>l’ordine dei </a:t>
                </a:r>
                <a:r>
                  <a:rPr lang="it-IT" sz="2900" i="1" dirty="0"/>
                  <a:t>cluster, </a:t>
                </a:r>
                <a:r>
                  <a:rPr lang="it-IT" sz="2900" dirty="0"/>
                  <a:t>si riorganizza la matrice di covarianza in modo da ottenere una matrice quasi-diagonale in cui </a:t>
                </a:r>
                <a:r>
                  <a:rPr lang="it-IT" sz="2900" dirty="0" smtClean="0"/>
                  <a:t>gli </a:t>
                </a:r>
                <a:r>
                  <a:rPr lang="it-IT" sz="2900" i="1" dirty="0" err="1"/>
                  <a:t>asset</a:t>
                </a:r>
                <a:r>
                  <a:rPr lang="it-IT" sz="2900" i="1" dirty="0"/>
                  <a:t> </a:t>
                </a:r>
                <a:r>
                  <a:rPr lang="it-IT" sz="2900" dirty="0" smtClean="0"/>
                  <a:t>simili sono posti </a:t>
                </a:r>
                <a:r>
                  <a:rPr lang="it-IT" sz="2900" dirty="0"/>
                  <a:t>nei pressi della diagonale.</a:t>
                </a:r>
              </a:p>
              <a:p>
                <a:r>
                  <a:rPr lang="it-IT" sz="2900" dirty="0"/>
                  <a:t>Si ottengono i pesi ottimali utilizzando l’approccio </a:t>
                </a:r>
                <a:r>
                  <a:rPr lang="it-IT" sz="2900" i="1" dirty="0"/>
                  <a:t>inverse </a:t>
                </a:r>
                <a:r>
                  <a:rPr lang="it-IT" sz="2900" i="1" dirty="0" err="1"/>
                  <a:t>variance</a:t>
                </a:r>
                <a:r>
                  <a:rPr lang="it-IT" sz="2900" dirty="0"/>
                  <a:t>, in cui il peso è inversamente proporzionale al rischio degli </a:t>
                </a:r>
                <a:r>
                  <a:rPr lang="it-IT" sz="2900" i="1" dirty="0" err="1" smtClean="0"/>
                  <a:t>asset</a:t>
                </a:r>
                <a:r>
                  <a:rPr lang="it-IT" sz="2900" i="1" dirty="0" smtClean="0"/>
                  <a:t>,</a:t>
                </a:r>
                <a:r>
                  <a:rPr lang="it-IT" sz="2900" dirty="0" smtClean="0"/>
                  <a:t> e </a:t>
                </a:r>
                <a:r>
                  <a:rPr lang="it-IT" sz="2900" dirty="0" err="1" smtClean="0"/>
                  <a:t>bisezionando</a:t>
                </a:r>
                <a:r>
                  <a:rPr lang="it-IT" sz="2900" dirty="0" smtClean="0"/>
                  <a:t> ricorsivamente la matrice di covarianza seguendo l’ordinamento dei </a:t>
                </a:r>
                <a:r>
                  <a:rPr lang="it-IT" sz="2900" i="1" dirty="0" smtClean="0"/>
                  <a:t>cluster</a:t>
                </a:r>
                <a:r>
                  <a:rPr lang="it-IT" sz="2900" dirty="0" smtClean="0"/>
                  <a:t>.</a:t>
                </a:r>
                <a:endParaRPr lang="it-IT" sz="2900" i="1" dirty="0"/>
              </a:p>
            </p:txBody>
          </p:sp>
        </mc:Choice>
        <mc:Fallback xmlns="">
          <p:sp>
            <p:nvSpPr>
              <p:cNvPr id="7" name="Segnaposto contenut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5352" y="776284"/>
                <a:ext cx="10403774" cy="6007285"/>
              </a:xfrm>
              <a:blipFill>
                <a:blip r:embed="rId2"/>
                <a:stretch>
                  <a:fillRect l="-117" r="-4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869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1738608" y="107515"/>
            <a:ext cx="8911687" cy="1280890"/>
          </a:xfrm>
        </p:spPr>
        <p:txBody>
          <a:bodyPr/>
          <a:lstStyle/>
          <a:p>
            <a:r>
              <a:rPr lang="it-IT" dirty="0" err="1" smtClean="0"/>
              <a:t>Hierarchical</a:t>
            </a:r>
            <a:r>
              <a:rPr lang="it-IT" dirty="0" smtClean="0"/>
              <a:t> </a:t>
            </a:r>
            <a:r>
              <a:rPr lang="it-IT" dirty="0" err="1" smtClean="0"/>
              <a:t>Risk</a:t>
            </a:r>
            <a:r>
              <a:rPr lang="it-IT" dirty="0" smtClean="0"/>
              <a:t> </a:t>
            </a:r>
            <a:r>
              <a:rPr lang="it-IT" dirty="0" err="1" smtClean="0"/>
              <a:t>Parity</a:t>
            </a:r>
            <a:endParaRPr lang="it-IT" dirty="0"/>
          </a:p>
        </p:txBody>
      </p:sp>
      <p:pic>
        <p:nvPicPr>
          <p:cNvPr id="2" name="Segnaposto contenuto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28" y="1584362"/>
            <a:ext cx="10028573" cy="4680000"/>
          </a:xfrm>
        </p:spPr>
      </p:pic>
    </p:spTree>
    <p:extLst>
      <p:ext uri="{BB962C8B-B14F-4D97-AF65-F5344CB8AC3E}">
        <p14:creationId xmlns:p14="http://schemas.microsoft.com/office/powerpoint/2010/main" val="103931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1738608" y="107515"/>
            <a:ext cx="8911687" cy="1280890"/>
          </a:xfrm>
        </p:spPr>
        <p:txBody>
          <a:bodyPr/>
          <a:lstStyle/>
          <a:p>
            <a:r>
              <a:rPr lang="it-IT" dirty="0" err="1" smtClean="0"/>
              <a:t>Hierarchical</a:t>
            </a:r>
            <a:r>
              <a:rPr lang="it-IT" dirty="0" smtClean="0"/>
              <a:t> </a:t>
            </a:r>
            <a:r>
              <a:rPr lang="it-IT" dirty="0" err="1" smtClean="0"/>
              <a:t>Risk</a:t>
            </a:r>
            <a:r>
              <a:rPr lang="it-IT" dirty="0" smtClean="0"/>
              <a:t> </a:t>
            </a:r>
            <a:r>
              <a:rPr lang="it-IT" dirty="0" err="1" smtClean="0"/>
              <a:t>Parity</a:t>
            </a:r>
            <a:endParaRPr lang="it-IT" dirty="0"/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3" y="1992348"/>
            <a:ext cx="10728252" cy="4333125"/>
          </a:xfrm>
          <a:prstGeom prst="rect">
            <a:avLst/>
          </a:prstGeom>
        </p:spPr>
      </p:pic>
      <p:sp>
        <p:nvSpPr>
          <p:cNvPr id="9" name="Rettangolo 8"/>
          <p:cNvSpPr/>
          <p:nvPr/>
        </p:nvSpPr>
        <p:spPr>
          <a:xfrm>
            <a:off x="257266" y="2028305"/>
            <a:ext cx="469391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900" spc="1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Pesi </a:t>
            </a:r>
            <a:r>
              <a:rPr lang="it-IT" sz="190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 portafoglio </a:t>
            </a:r>
            <a:r>
              <a:rPr lang="it-IT" sz="1900" i="1" spc="1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rolling</a:t>
            </a:r>
            <a:endParaRPr lang="it-IT" sz="1900" i="1" spc="1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32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818944" y="180754"/>
            <a:ext cx="8911687" cy="807332"/>
          </a:xfrm>
        </p:spPr>
        <p:txBody>
          <a:bodyPr/>
          <a:lstStyle/>
          <a:p>
            <a:r>
              <a:rPr lang="it-IT" dirty="0" smtClean="0"/>
              <a:t>Risultati</a:t>
            </a:r>
            <a:endParaRPr lang="it-IT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426" y="988086"/>
            <a:ext cx="864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3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1058123" y="329610"/>
            <a:ext cx="8911687" cy="739818"/>
          </a:xfrm>
        </p:spPr>
        <p:txBody>
          <a:bodyPr/>
          <a:lstStyle/>
          <a:p>
            <a:r>
              <a:rPr lang="it-IT" dirty="0" smtClean="0"/>
              <a:t>Risultati</a:t>
            </a:r>
            <a:endParaRPr lang="it-IT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855" y="1134727"/>
            <a:ext cx="90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54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595424" y="223283"/>
            <a:ext cx="10108034" cy="718553"/>
          </a:xfrm>
        </p:spPr>
        <p:txBody>
          <a:bodyPr/>
          <a:lstStyle/>
          <a:p>
            <a:r>
              <a:rPr lang="it-IT" dirty="0" smtClean="0"/>
              <a:t>Conclusioni e possibili sviluppi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969819" y="1037529"/>
            <a:ext cx="10098674" cy="5820471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É</a:t>
            </a:r>
            <a:r>
              <a:rPr lang="it-IT" dirty="0" smtClean="0"/>
              <a:t> stato dimostrato che</a:t>
            </a:r>
            <a:r>
              <a:rPr lang="it-IT" dirty="0"/>
              <a:t> </a:t>
            </a:r>
            <a:r>
              <a:rPr lang="it-IT" dirty="0" smtClean="0"/>
              <a:t>gli algoritmi di </a:t>
            </a:r>
            <a:r>
              <a:rPr lang="it-IT" i="1" dirty="0" err="1" smtClean="0"/>
              <a:t>clustering</a:t>
            </a:r>
            <a:r>
              <a:rPr lang="it-IT" i="1" dirty="0" smtClean="0"/>
              <a:t> </a:t>
            </a:r>
            <a:r>
              <a:rPr lang="it-IT" dirty="0" smtClean="0"/>
              <a:t>possono essere utilizzati per costruire portafogli diversificati che evidenziano una buona </a:t>
            </a:r>
            <a:r>
              <a:rPr lang="it-IT" i="1" dirty="0" smtClean="0"/>
              <a:t>performance</a:t>
            </a:r>
            <a:r>
              <a:rPr lang="it-IT" dirty="0" smtClean="0"/>
              <a:t> </a:t>
            </a:r>
            <a:r>
              <a:rPr lang="it-IT" i="1" dirty="0" smtClean="0"/>
              <a:t>out of sample</a:t>
            </a:r>
            <a:r>
              <a:rPr lang="it-IT" dirty="0" smtClean="0"/>
              <a:t>. </a:t>
            </a:r>
          </a:p>
          <a:p>
            <a:r>
              <a:rPr lang="it-IT" dirty="0" smtClean="0"/>
              <a:t>Nell’ultimo anno, il portafoglio </a:t>
            </a:r>
            <a:r>
              <a:rPr lang="it-IT" i="1" dirty="0" err="1" smtClean="0"/>
              <a:t>Bounded</a:t>
            </a:r>
            <a:r>
              <a:rPr lang="it-IT" i="1" dirty="0" smtClean="0"/>
              <a:t> K-</a:t>
            </a:r>
            <a:r>
              <a:rPr lang="it-IT" i="1" dirty="0" err="1" smtClean="0"/>
              <a:t>Means</a:t>
            </a:r>
            <a:r>
              <a:rPr lang="it-IT" dirty="0" smtClean="0"/>
              <a:t> avrebbe garantito l’</a:t>
            </a:r>
            <a:r>
              <a:rPr lang="it-IT" dirty="0" err="1" smtClean="0"/>
              <a:t>extrarendimento</a:t>
            </a:r>
            <a:r>
              <a:rPr lang="it-IT" dirty="0" smtClean="0"/>
              <a:t> maggiore, mentre il portafoglio di tangenza avrebbe dato luogo allo </a:t>
            </a:r>
            <a:r>
              <a:rPr lang="it-IT" i="1" dirty="0" err="1" smtClean="0"/>
              <a:t>Sharpe</a:t>
            </a:r>
            <a:r>
              <a:rPr lang="it-IT" i="1" dirty="0" smtClean="0"/>
              <a:t> Ratio</a:t>
            </a:r>
            <a:r>
              <a:rPr lang="it-IT" dirty="0" smtClean="0"/>
              <a:t> più elevato. </a:t>
            </a:r>
          </a:p>
          <a:p>
            <a:pPr marL="0" indent="0">
              <a:buNone/>
            </a:pPr>
            <a:r>
              <a:rPr lang="it-IT" b="1" dirty="0" smtClean="0"/>
              <a:t>Possibili estensioni del progetto: </a:t>
            </a:r>
          </a:p>
          <a:p>
            <a:r>
              <a:rPr lang="it-IT" dirty="0" smtClean="0"/>
              <a:t> Inclusione di titoli di </a:t>
            </a:r>
            <a:r>
              <a:rPr lang="it-IT" dirty="0" smtClean="0"/>
              <a:t>Stato, </a:t>
            </a:r>
            <a:r>
              <a:rPr lang="it-IT" dirty="0" smtClean="0"/>
              <a:t>obbligazioni </a:t>
            </a:r>
            <a:r>
              <a:rPr lang="it-IT" i="1" dirty="0" smtClean="0"/>
              <a:t>corporate </a:t>
            </a:r>
            <a:r>
              <a:rPr lang="it-IT" dirty="0" smtClean="0"/>
              <a:t>o indici </a:t>
            </a:r>
            <a:r>
              <a:rPr lang="it-IT" dirty="0"/>
              <a:t>di </a:t>
            </a:r>
            <a:r>
              <a:rPr lang="it-IT" dirty="0" smtClean="0"/>
              <a:t>mercato;</a:t>
            </a:r>
            <a:endParaRPr lang="it-IT" i="1" dirty="0" smtClean="0"/>
          </a:p>
          <a:p>
            <a:r>
              <a:rPr lang="it-IT" dirty="0" smtClean="0"/>
              <a:t>Utilizzo</a:t>
            </a:r>
            <a:r>
              <a:rPr lang="it-IT" dirty="0" smtClean="0"/>
              <a:t> di una strategia di ottimizzazione che consenta di aprire posizioni </a:t>
            </a:r>
            <a:r>
              <a:rPr lang="it-IT" i="1" dirty="0" smtClean="0"/>
              <a:t>short;</a:t>
            </a:r>
            <a:endParaRPr lang="it-IT" i="1" dirty="0" smtClean="0"/>
          </a:p>
          <a:p>
            <a:r>
              <a:rPr lang="it-IT" dirty="0" smtClean="0"/>
              <a:t>Utilizzo di una strategia di ottimizzazione in media-varianza o di allocazione del rischio (</a:t>
            </a:r>
            <a:r>
              <a:rPr lang="it-IT" i="1" dirty="0" err="1" smtClean="0"/>
              <a:t>risk</a:t>
            </a:r>
            <a:r>
              <a:rPr lang="it-IT" i="1" dirty="0" smtClean="0"/>
              <a:t> </a:t>
            </a:r>
            <a:r>
              <a:rPr lang="it-IT" i="1" dirty="0" err="1" smtClean="0"/>
              <a:t>parity</a:t>
            </a:r>
            <a:r>
              <a:rPr lang="it-IT" i="1" dirty="0" smtClean="0"/>
              <a:t>, inverse </a:t>
            </a:r>
            <a:r>
              <a:rPr lang="it-IT" i="1" dirty="0" err="1" smtClean="0"/>
              <a:t>variance</a:t>
            </a:r>
            <a:r>
              <a:rPr lang="it-IT" dirty="0" smtClean="0"/>
              <a:t>) all’interno dei </a:t>
            </a:r>
            <a:r>
              <a:rPr lang="it-IT" i="1" dirty="0" smtClean="0"/>
              <a:t>cluster</a:t>
            </a:r>
            <a:r>
              <a:rPr lang="it-IT" i="1" dirty="0" smtClean="0"/>
              <a:t>;</a:t>
            </a:r>
          </a:p>
          <a:p>
            <a:r>
              <a:rPr lang="it-IT" dirty="0" smtClean="0"/>
              <a:t>Utilizzo di altri algoritmi di</a:t>
            </a:r>
            <a:r>
              <a:rPr lang="it-IT" i="1" dirty="0" smtClean="0"/>
              <a:t> </a:t>
            </a:r>
            <a:r>
              <a:rPr lang="it-IT" i="1" dirty="0" err="1" smtClean="0"/>
              <a:t>clustering</a:t>
            </a:r>
            <a:r>
              <a:rPr lang="it-IT" i="1" dirty="0" smtClean="0"/>
              <a:t>;</a:t>
            </a:r>
            <a:endParaRPr lang="it-IT" i="1" dirty="0" smtClean="0"/>
          </a:p>
          <a:p>
            <a:r>
              <a:rPr lang="it-IT" i="1" dirty="0" err="1" smtClean="0"/>
              <a:t>Backtest</a:t>
            </a:r>
            <a:r>
              <a:rPr lang="it-IT" i="1" dirty="0" smtClean="0"/>
              <a:t> </a:t>
            </a:r>
            <a:r>
              <a:rPr lang="it-IT" dirty="0" smtClean="0"/>
              <a:t>dei portafogli su fasi rialziste del mercato e/o su fasi ribassiste precedenti (crisi finanziaria, crisi del debito sovrano);</a:t>
            </a:r>
          </a:p>
          <a:p>
            <a:r>
              <a:rPr lang="it-IT" dirty="0" smtClean="0"/>
              <a:t>Verifica di come la scelta del numero ottimale di </a:t>
            </a:r>
            <a:r>
              <a:rPr lang="it-IT" i="1" dirty="0" smtClean="0"/>
              <a:t>cluster</a:t>
            </a:r>
            <a:r>
              <a:rPr lang="it-IT" dirty="0" smtClean="0"/>
              <a:t> influenzi la </a:t>
            </a:r>
            <a:r>
              <a:rPr lang="it-IT" i="1" dirty="0" smtClean="0"/>
              <a:t>performance</a:t>
            </a:r>
            <a:r>
              <a:rPr lang="it-IT" dirty="0" smtClean="0"/>
              <a:t> dei portafogli. </a:t>
            </a:r>
            <a:endParaRPr lang="it-IT" i="1" dirty="0" smtClean="0"/>
          </a:p>
        </p:txBody>
      </p:sp>
    </p:spTree>
    <p:extLst>
      <p:ext uri="{BB962C8B-B14F-4D97-AF65-F5344CB8AC3E}">
        <p14:creationId xmlns:p14="http://schemas.microsoft.com/office/powerpoint/2010/main" val="333311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717881" y="350874"/>
            <a:ext cx="8911687" cy="697288"/>
          </a:xfrm>
        </p:spPr>
        <p:txBody>
          <a:bodyPr/>
          <a:lstStyle/>
          <a:p>
            <a:r>
              <a:rPr lang="it-IT" dirty="0" smtClean="0"/>
              <a:t>Riferimenti bibliografici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834838" y="1242182"/>
            <a:ext cx="10169860" cy="4581239"/>
          </a:xfrm>
        </p:spPr>
        <p:txBody>
          <a:bodyPr>
            <a:normAutofit/>
          </a:bodyPr>
          <a:lstStyle/>
          <a:p>
            <a:r>
              <a:rPr lang="it-IT" dirty="0"/>
              <a:t>De Prado, M. L. (2016). </a:t>
            </a:r>
            <a:r>
              <a:rPr lang="it-IT" i="1" dirty="0"/>
              <a:t>Building </a:t>
            </a:r>
            <a:r>
              <a:rPr lang="it-IT" i="1" dirty="0" err="1"/>
              <a:t>diversified</a:t>
            </a:r>
            <a:r>
              <a:rPr lang="it-IT" i="1" dirty="0"/>
              <a:t> </a:t>
            </a:r>
            <a:r>
              <a:rPr lang="it-IT" i="1" dirty="0" err="1"/>
              <a:t>portfolios</a:t>
            </a:r>
            <a:r>
              <a:rPr lang="it-IT" i="1" dirty="0"/>
              <a:t> </a:t>
            </a:r>
            <a:r>
              <a:rPr lang="it-IT" i="1" dirty="0" err="1"/>
              <a:t>that</a:t>
            </a:r>
            <a:r>
              <a:rPr lang="it-IT" i="1" dirty="0"/>
              <a:t> </a:t>
            </a:r>
            <a:r>
              <a:rPr lang="it-IT" i="1" dirty="0" err="1"/>
              <a:t>outperform</a:t>
            </a:r>
            <a:r>
              <a:rPr lang="it-IT" i="1" dirty="0"/>
              <a:t> out of sample</a:t>
            </a:r>
            <a:r>
              <a:rPr lang="it-IT" dirty="0"/>
              <a:t>. The Journal </a:t>
            </a:r>
            <a:r>
              <a:rPr lang="it-IT" dirty="0" smtClean="0"/>
              <a:t>of Portfolio </a:t>
            </a:r>
            <a:r>
              <a:rPr lang="it-IT" dirty="0"/>
              <a:t>Management, 42(4), 59-69</a:t>
            </a:r>
            <a:r>
              <a:rPr lang="it-IT" dirty="0" smtClean="0"/>
              <a:t>.</a:t>
            </a:r>
          </a:p>
          <a:p>
            <a:r>
              <a:rPr lang="en-US" dirty="0" err="1"/>
              <a:t>Ganganath</a:t>
            </a:r>
            <a:r>
              <a:rPr lang="en-US" dirty="0"/>
              <a:t>, N., Cheng, C. T., &amp; Chi, K. T. (</a:t>
            </a:r>
            <a:r>
              <a:rPr lang="en-US" dirty="0" smtClean="0"/>
              <a:t>2014). </a:t>
            </a:r>
            <a:r>
              <a:rPr lang="en-US" i="1" dirty="0"/>
              <a:t>Data clustering with cluster size constraints using a modified k-means algorithm</a:t>
            </a:r>
            <a:r>
              <a:rPr lang="en-US" dirty="0"/>
              <a:t>. In </a:t>
            </a:r>
            <a:r>
              <a:rPr lang="en-US" i="1" dirty="0"/>
              <a:t>2014 International Conference on Cyber-Enabled Distributed Computing and Knowledge Discovery</a:t>
            </a:r>
            <a:r>
              <a:rPr lang="en-US" dirty="0"/>
              <a:t> (pp. 158-161). IEEE.</a:t>
            </a:r>
            <a:endParaRPr lang="it-IT" dirty="0"/>
          </a:p>
          <a:p>
            <a:r>
              <a:rPr lang="it-IT" dirty="0" err="1"/>
              <a:t>Markowitz</a:t>
            </a:r>
            <a:r>
              <a:rPr lang="it-IT" dirty="0"/>
              <a:t> H. (1959). </a:t>
            </a:r>
            <a:r>
              <a:rPr lang="it-IT" i="1" dirty="0"/>
              <a:t>Portfolio </a:t>
            </a:r>
            <a:r>
              <a:rPr lang="it-IT" i="1" dirty="0" err="1"/>
              <a:t>Selection</a:t>
            </a:r>
            <a:r>
              <a:rPr lang="it-IT" i="1" dirty="0"/>
              <a:t>: </a:t>
            </a:r>
            <a:r>
              <a:rPr lang="it-IT" i="1" dirty="0" err="1"/>
              <a:t>Efficient</a:t>
            </a:r>
            <a:r>
              <a:rPr lang="it-IT" i="1" dirty="0"/>
              <a:t> </a:t>
            </a:r>
            <a:r>
              <a:rPr lang="it-IT" i="1" dirty="0" err="1"/>
              <a:t>Diversification</a:t>
            </a:r>
            <a:r>
              <a:rPr lang="it-IT" i="1" dirty="0"/>
              <a:t> of </a:t>
            </a:r>
            <a:r>
              <a:rPr lang="it-IT" i="1" dirty="0" err="1"/>
              <a:t>Investment</a:t>
            </a:r>
            <a:r>
              <a:rPr lang="it-IT" dirty="0"/>
              <a:t>. (J. </a:t>
            </a:r>
            <a:r>
              <a:rPr lang="it-IT" dirty="0" err="1"/>
              <a:t>Wiley</a:t>
            </a:r>
            <a:r>
              <a:rPr lang="it-IT" dirty="0"/>
              <a:t>, New York).</a:t>
            </a:r>
          </a:p>
          <a:p>
            <a:r>
              <a:rPr lang="it-IT" dirty="0"/>
              <a:t>Tola, V., Lillo, F., </a:t>
            </a:r>
            <a:r>
              <a:rPr lang="it-IT" dirty="0" err="1"/>
              <a:t>Gallegati</a:t>
            </a:r>
            <a:r>
              <a:rPr lang="it-IT" dirty="0"/>
              <a:t>, M., &amp; Mantegna, R. N. (2008). </a:t>
            </a:r>
            <a:r>
              <a:rPr lang="it-IT" i="1" dirty="0"/>
              <a:t>Cluster </a:t>
            </a:r>
            <a:r>
              <a:rPr lang="it-IT" i="1" dirty="0" err="1"/>
              <a:t>analysis</a:t>
            </a:r>
            <a:r>
              <a:rPr lang="it-IT" i="1" dirty="0"/>
              <a:t> for portfolio </a:t>
            </a:r>
            <a:r>
              <a:rPr lang="it-IT" i="1" dirty="0" err="1" smtClean="0"/>
              <a:t>optimization</a:t>
            </a:r>
            <a:r>
              <a:rPr lang="it-IT" dirty="0" smtClean="0"/>
              <a:t>. Journal </a:t>
            </a:r>
            <a:r>
              <a:rPr lang="it-IT" dirty="0"/>
              <a:t>of </a:t>
            </a:r>
            <a:r>
              <a:rPr lang="it-IT" dirty="0" err="1"/>
              <a:t>Economic</a:t>
            </a:r>
            <a:r>
              <a:rPr lang="it-IT" dirty="0"/>
              <a:t> Dynamics and Control, 32(1), 235-258.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87384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9">
            <a:extLst>
              <a:ext uri="{FF2B5EF4-FFF2-40B4-BE49-F238E27FC236}">
                <a16:creationId xmlns:a16="http://schemas.microsoft.com/office/drawing/2014/main" id="{05C1DABD-44BB-470C-975B-7AFFC5805C0E}"/>
              </a:ext>
            </a:extLst>
          </p:cNvPr>
          <p:cNvSpPr txBox="1">
            <a:spLocks/>
          </p:cNvSpPr>
          <p:nvPr/>
        </p:nvSpPr>
        <p:spPr>
          <a:xfrm>
            <a:off x="2373745" y="1089891"/>
            <a:ext cx="6751782" cy="5165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6" name="Segnaposto contenuto 10">
            <a:extLst>
              <a:ext uri="{FF2B5EF4-FFF2-40B4-BE49-F238E27FC236}">
                <a16:creationId xmlns:a16="http://schemas.microsoft.com/office/drawing/2014/main" id="{76817CB9-108E-48D0-91D3-C730F745E037}"/>
              </a:ext>
            </a:extLst>
          </p:cNvPr>
          <p:cNvSpPr txBox="1">
            <a:spLocks/>
          </p:cNvSpPr>
          <p:nvPr/>
        </p:nvSpPr>
        <p:spPr>
          <a:xfrm>
            <a:off x="2479386" y="2037424"/>
            <a:ext cx="7579014" cy="383690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spc="30" dirty="0"/>
              <a:t>Premessa e obiettivi</a:t>
            </a:r>
          </a:p>
          <a:p>
            <a:r>
              <a:rPr lang="it-IT" sz="2400" spc="30" dirty="0"/>
              <a:t>Sviluppo del </a:t>
            </a:r>
            <a:r>
              <a:rPr lang="it-IT" sz="2400" spc="30" dirty="0" smtClean="0"/>
              <a:t>lavoro</a:t>
            </a:r>
          </a:p>
          <a:p>
            <a:r>
              <a:rPr lang="it-IT" sz="2400" spc="30" dirty="0" smtClean="0"/>
              <a:t>Allocazione di portafoglio</a:t>
            </a:r>
          </a:p>
          <a:p>
            <a:r>
              <a:rPr lang="it-IT" sz="2400" spc="30" dirty="0" smtClean="0"/>
              <a:t>Portafoglio di tangenza</a:t>
            </a:r>
            <a:endParaRPr lang="it-IT" sz="2400" spc="30" dirty="0"/>
          </a:p>
          <a:p>
            <a:r>
              <a:rPr lang="it-IT" sz="2400" spc="30" dirty="0" smtClean="0"/>
              <a:t>K-</a:t>
            </a:r>
            <a:r>
              <a:rPr lang="it-IT" sz="2400" spc="30" dirty="0" err="1" smtClean="0"/>
              <a:t>Means</a:t>
            </a:r>
            <a:endParaRPr lang="it-IT" sz="2400" spc="30" dirty="0" smtClean="0"/>
          </a:p>
          <a:p>
            <a:r>
              <a:rPr lang="it-IT" sz="2400" spc="30" dirty="0" err="1"/>
              <a:t>Hierarchical</a:t>
            </a:r>
            <a:r>
              <a:rPr lang="it-IT" sz="2400" spc="30" dirty="0"/>
              <a:t> </a:t>
            </a:r>
            <a:r>
              <a:rPr lang="it-IT" sz="2400" spc="30" dirty="0" err="1"/>
              <a:t>Risk</a:t>
            </a:r>
            <a:r>
              <a:rPr lang="it-IT" sz="2400" spc="30" dirty="0"/>
              <a:t> </a:t>
            </a:r>
            <a:r>
              <a:rPr lang="it-IT" sz="2400" spc="30" dirty="0" err="1" smtClean="0"/>
              <a:t>Parity</a:t>
            </a:r>
            <a:endParaRPr lang="it-IT" sz="2400" spc="30" dirty="0"/>
          </a:p>
          <a:p>
            <a:r>
              <a:rPr lang="it-IT" sz="2400" spc="30" dirty="0" err="1"/>
              <a:t>Bounded</a:t>
            </a:r>
            <a:r>
              <a:rPr lang="it-IT" sz="2400" spc="30" dirty="0"/>
              <a:t> K-</a:t>
            </a:r>
            <a:r>
              <a:rPr lang="it-IT" sz="2400" spc="30" dirty="0" err="1"/>
              <a:t>Means</a:t>
            </a:r>
            <a:endParaRPr lang="it-IT" sz="2400" spc="30" dirty="0"/>
          </a:p>
          <a:p>
            <a:r>
              <a:rPr lang="it-IT" sz="2400" spc="30" dirty="0" smtClean="0"/>
              <a:t>Risultati </a:t>
            </a:r>
            <a:endParaRPr lang="it-IT" sz="2400" spc="30" dirty="0"/>
          </a:p>
          <a:p>
            <a:r>
              <a:rPr lang="it-IT" sz="2400" spc="30" dirty="0"/>
              <a:t>Conclusioni e possibili sviluppi</a:t>
            </a:r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14157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Premessa e obbiettivi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Scopo del progetto è quello di valutare la </a:t>
            </a:r>
            <a:r>
              <a:rPr lang="it-IT" i="1" dirty="0" smtClean="0"/>
              <a:t>performance</a:t>
            </a:r>
            <a:r>
              <a:rPr lang="it-IT" dirty="0" smtClean="0"/>
              <a:t> di tre portafogli diversificati costruiti mediante algoritmi di </a:t>
            </a:r>
            <a:r>
              <a:rPr lang="it-IT" i="1" dirty="0" err="1" smtClean="0"/>
              <a:t>clustering</a:t>
            </a:r>
            <a:r>
              <a:rPr lang="it-IT" dirty="0" smtClean="0"/>
              <a:t> partizionale e gerarchico</a:t>
            </a:r>
            <a:r>
              <a:rPr lang="it-IT" i="1" dirty="0" smtClean="0"/>
              <a:t>. </a:t>
            </a:r>
          </a:p>
          <a:p>
            <a:r>
              <a:rPr lang="it-IT" dirty="0" smtClean="0"/>
              <a:t>In un’ottica di allocazione di portafoglio, la </a:t>
            </a:r>
            <a:r>
              <a:rPr lang="it-IT" i="1" dirty="0" err="1" smtClean="0"/>
              <a:t>clustering</a:t>
            </a:r>
            <a:r>
              <a:rPr lang="it-IT" i="1" dirty="0" smtClean="0"/>
              <a:t> </a:t>
            </a:r>
            <a:r>
              <a:rPr lang="it-IT" i="1" dirty="0" err="1" smtClean="0"/>
              <a:t>analysis</a:t>
            </a:r>
            <a:r>
              <a:rPr lang="it-IT" dirty="0" smtClean="0"/>
              <a:t> può essere utilizzata per selezionare, attraverso un processo di apprendimento non-supervisionato, gruppi di </a:t>
            </a:r>
            <a:r>
              <a:rPr lang="it-IT" i="1" dirty="0" err="1" smtClean="0"/>
              <a:t>asset</a:t>
            </a:r>
            <a:r>
              <a:rPr lang="it-IT" dirty="0" smtClean="0"/>
              <a:t> omogenei sulla base della correlazione fra rendimenti.  </a:t>
            </a:r>
          </a:p>
          <a:p>
            <a:r>
              <a:rPr lang="it-IT" dirty="0" smtClean="0"/>
              <a:t>Il capitale viene allocato fra i </a:t>
            </a:r>
            <a:r>
              <a:rPr lang="it-IT" i="1" dirty="0" smtClean="0"/>
              <a:t>cluster </a:t>
            </a:r>
            <a:r>
              <a:rPr lang="it-IT" dirty="0" smtClean="0"/>
              <a:t>di </a:t>
            </a:r>
            <a:r>
              <a:rPr lang="it-IT" i="1" dirty="0" err="1" smtClean="0"/>
              <a:t>asset</a:t>
            </a:r>
            <a:r>
              <a:rPr lang="it-IT" i="1" dirty="0"/>
              <a:t> </a:t>
            </a:r>
            <a:r>
              <a:rPr lang="it-IT" dirty="0" smtClean="0"/>
              <a:t>prodotti utilizzando una strategia di ottimizzazione in media-varianza e la </a:t>
            </a:r>
            <a:r>
              <a:rPr lang="it-IT" i="1" dirty="0" smtClean="0"/>
              <a:t>performance </a:t>
            </a:r>
            <a:r>
              <a:rPr lang="it-IT" dirty="0" smtClean="0"/>
              <a:t>del portafoglio così ottenuto viene valutata rispetto ad un portafoglio </a:t>
            </a:r>
            <a:r>
              <a:rPr lang="it-IT" i="1" dirty="0" smtClean="0"/>
              <a:t>benchmark.</a:t>
            </a: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4263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1015593" y="138223"/>
            <a:ext cx="9692640" cy="969926"/>
          </a:xfrm>
        </p:spPr>
        <p:txBody>
          <a:bodyPr/>
          <a:lstStyle/>
          <a:p>
            <a:r>
              <a:rPr lang="it-IT" dirty="0" smtClean="0"/>
              <a:t>Sviluppo del lavoro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1015593" y="1010093"/>
            <a:ext cx="9904044" cy="554600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it-IT" dirty="0" smtClean="0"/>
          </a:p>
          <a:p>
            <a:r>
              <a:rPr lang="it-IT" sz="1900" dirty="0" smtClean="0"/>
              <a:t>Si selezionano casualmente circa 200 titoli azionari provenienti dall’indice </a:t>
            </a:r>
            <a:r>
              <a:rPr lang="it-IT" sz="1900" dirty="0" err="1" smtClean="0"/>
              <a:t>Nasdaq</a:t>
            </a:r>
            <a:r>
              <a:rPr lang="it-IT" sz="1900" dirty="0" smtClean="0"/>
              <a:t>.</a:t>
            </a:r>
          </a:p>
          <a:p>
            <a:r>
              <a:rPr lang="it-IT" sz="1900" dirty="0"/>
              <a:t>Si </a:t>
            </a:r>
            <a:r>
              <a:rPr lang="it-IT" sz="1900" dirty="0" smtClean="0"/>
              <a:t>utilizzano </a:t>
            </a:r>
            <a:r>
              <a:rPr lang="it-IT" sz="1900" dirty="0"/>
              <a:t>diversi algoritmi di </a:t>
            </a:r>
            <a:r>
              <a:rPr lang="it-IT" sz="1900" i="1" dirty="0" err="1" smtClean="0"/>
              <a:t>clustering</a:t>
            </a:r>
            <a:r>
              <a:rPr lang="it-IT" sz="1900" i="1" dirty="0" smtClean="0"/>
              <a:t> </a:t>
            </a:r>
            <a:r>
              <a:rPr lang="it-IT" sz="1900" dirty="0" smtClean="0"/>
              <a:t>partizionale e gerarchico </a:t>
            </a:r>
            <a:r>
              <a:rPr lang="it-IT" sz="1900" dirty="0"/>
              <a:t>per </a:t>
            </a:r>
            <a:r>
              <a:rPr lang="it-IT" sz="1900" dirty="0" smtClean="0"/>
              <a:t>suddividere i rendimenti </a:t>
            </a:r>
            <a:r>
              <a:rPr lang="it-IT" sz="1900" dirty="0"/>
              <a:t>in </a:t>
            </a:r>
            <a:r>
              <a:rPr lang="it-IT" sz="1900" i="1" dirty="0"/>
              <a:t>cluster </a:t>
            </a:r>
            <a:r>
              <a:rPr lang="it-IT" sz="1900" dirty="0"/>
              <a:t>omogenei </a:t>
            </a:r>
            <a:r>
              <a:rPr lang="it-IT" sz="1900" dirty="0" smtClean="0"/>
              <a:t>sulla base della correlazione.</a:t>
            </a:r>
          </a:p>
          <a:p>
            <a:r>
              <a:rPr lang="it-IT" sz="1900" dirty="0"/>
              <a:t>La bontà di ogni algoritmo di </a:t>
            </a:r>
            <a:r>
              <a:rPr lang="it-IT" sz="1900" i="1" dirty="0" err="1"/>
              <a:t>clustering</a:t>
            </a:r>
            <a:r>
              <a:rPr lang="it-IT" sz="1900" dirty="0"/>
              <a:t> viene valutata in base alla correlazione infra- e intra-</a:t>
            </a:r>
            <a:r>
              <a:rPr lang="it-IT" sz="1900" i="1" dirty="0"/>
              <a:t>cluster</a:t>
            </a:r>
            <a:r>
              <a:rPr lang="it-IT" sz="1900" dirty="0"/>
              <a:t> e </a:t>
            </a:r>
            <a:r>
              <a:rPr lang="it-IT" sz="1900" dirty="0" smtClean="0"/>
              <a:t>alla numerosità dei </a:t>
            </a:r>
            <a:r>
              <a:rPr lang="it-IT" sz="1900" i="1" dirty="0" smtClean="0"/>
              <a:t>cluster</a:t>
            </a:r>
            <a:r>
              <a:rPr lang="it-IT" sz="1900" dirty="0" smtClean="0"/>
              <a:t> prodotti.</a:t>
            </a:r>
            <a:endParaRPr lang="it-IT" sz="1900" dirty="0"/>
          </a:p>
          <a:p>
            <a:r>
              <a:rPr lang="it-IT" sz="1900" dirty="0" smtClean="0"/>
              <a:t>I </a:t>
            </a:r>
            <a:r>
              <a:rPr lang="it-IT" sz="1900" i="1" dirty="0" smtClean="0"/>
              <a:t>cluster</a:t>
            </a:r>
            <a:r>
              <a:rPr lang="it-IT" sz="1900" dirty="0" smtClean="0"/>
              <a:t> ottenuti vengono aggregati in portafogli </a:t>
            </a:r>
            <a:r>
              <a:rPr lang="it-IT" sz="1900" dirty="0" err="1" smtClean="0"/>
              <a:t>equiponderati</a:t>
            </a:r>
            <a:r>
              <a:rPr lang="it-IT" sz="1900" dirty="0" smtClean="0"/>
              <a:t>, su cui si applica una strategia di ottimizzazione in media-varianza al fine di ottenere i pesi ottimali dei singoli </a:t>
            </a:r>
            <a:r>
              <a:rPr lang="it-IT" sz="1900" i="1" dirty="0" err="1" smtClean="0"/>
              <a:t>asset</a:t>
            </a:r>
            <a:r>
              <a:rPr lang="it-IT" sz="1900" i="1" dirty="0" smtClean="0"/>
              <a:t>.</a:t>
            </a:r>
          </a:p>
          <a:p>
            <a:r>
              <a:rPr lang="it-IT" sz="1900" dirty="0" smtClean="0"/>
              <a:t>Nell’allocazione statica, i pesi ottimali di portafoglio vengono mantenuti costanti durante tutto il </a:t>
            </a:r>
            <a:r>
              <a:rPr lang="it-IT" sz="1900" i="1" dirty="0"/>
              <a:t>test </a:t>
            </a:r>
            <a:r>
              <a:rPr lang="it-IT" sz="1900" i="1" dirty="0" smtClean="0"/>
              <a:t>set, </a:t>
            </a:r>
            <a:r>
              <a:rPr lang="it-IT" sz="1900" dirty="0" smtClean="0"/>
              <a:t>pari all’ultimo anno.</a:t>
            </a:r>
          </a:p>
          <a:p>
            <a:r>
              <a:rPr lang="it-IT" sz="1900" dirty="0" smtClean="0"/>
              <a:t>Nell’allocazione </a:t>
            </a:r>
            <a:r>
              <a:rPr lang="it-IT" sz="1900" i="1" dirty="0" err="1" smtClean="0"/>
              <a:t>rolling</a:t>
            </a:r>
            <a:r>
              <a:rPr lang="it-IT" sz="1900" i="1" dirty="0" smtClean="0"/>
              <a:t>, </a:t>
            </a:r>
            <a:r>
              <a:rPr lang="it-IT" sz="1900" dirty="0"/>
              <a:t>i</a:t>
            </a:r>
            <a:r>
              <a:rPr lang="it-IT" sz="1900" dirty="0" smtClean="0"/>
              <a:t> pesi di </a:t>
            </a:r>
            <a:r>
              <a:rPr lang="it-IT" sz="1900" dirty="0"/>
              <a:t>portafoglio sono </a:t>
            </a:r>
            <a:r>
              <a:rPr lang="it-IT" sz="1900" dirty="0" smtClean="0"/>
              <a:t>calcolati su </a:t>
            </a:r>
            <a:r>
              <a:rPr lang="it-IT" sz="1900" dirty="0"/>
              <a:t>finestre </a:t>
            </a:r>
            <a:r>
              <a:rPr lang="it-IT" sz="1900" i="1" dirty="0" err="1"/>
              <a:t>rolling</a:t>
            </a:r>
            <a:r>
              <a:rPr lang="it-IT" sz="1900" dirty="0"/>
              <a:t> </a:t>
            </a:r>
            <a:r>
              <a:rPr lang="it-IT" sz="1900" dirty="0" smtClean="0"/>
              <a:t>giornaliere di </a:t>
            </a:r>
            <a:r>
              <a:rPr lang="it-IT" sz="1900" dirty="0"/>
              <a:t>ampiezza annuale, che simulano un ribilanciamento giornaliero del </a:t>
            </a:r>
            <a:r>
              <a:rPr lang="it-IT" sz="1900" dirty="0" smtClean="0"/>
              <a:t>portafoglio.</a:t>
            </a:r>
            <a:endParaRPr lang="it-IT" sz="1900" dirty="0"/>
          </a:p>
          <a:p>
            <a:r>
              <a:rPr lang="it-IT" sz="1900" dirty="0"/>
              <a:t>Per ogni algoritmo di </a:t>
            </a:r>
            <a:r>
              <a:rPr lang="it-IT" sz="1900" i="1" dirty="0" err="1"/>
              <a:t>clustering</a:t>
            </a:r>
            <a:r>
              <a:rPr lang="it-IT" sz="1900" dirty="0"/>
              <a:t>, i risultati </a:t>
            </a:r>
            <a:r>
              <a:rPr lang="it-IT" sz="1900" dirty="0" smtClean="0"/>
              <a:t>dell’allocazione statica e </a:t>
            </a:r>
            <a:r>
              <a:rPr lang="it-IT" sz="1900" i="1" dirty="0" err="1"/>
              <a:t>rolling</a:t>
            </a:r>
            <a:r>
              <a:rPr lang="it-IT" sz="1900" dirty="0"/>
              <a:t> sono confrontati al fine di </a:t>
            </a:r>
            <a:r>
              <a:rPr lang="it-IT" sz="1900" dirty="0" smtClean="0"/>
              <a:t>calcolare l’</a:t>
            </a:r>
            <a:r>
              <a:rPr lang="it-IT" sz="1900" dirty="0" err="1" smtClean="0"/>
              <a:t>extrarendimento</a:t>
            </a:r>
            <a:r>
              <a:rPr lang="it-IT" sz="1900" dirty="0" smtClean="0"/>
              <a:t> </a:t>
            </a:r>
            <a:r>
              <a:rPr lang="it-IT" sz="1900" dirty="0"/>
              <a:t>dovuto al ribilanciamento</a:t>
            </a:r>
            <a:r>
              <a:rPr lang="it-IT" sz="1900" dirty="0" smtClean="0"/>
              <a:t>.</a:t>
            </a:r>
          </a:p>
          <a:p>
            <a:r>
              <a:rPr lang="it-IT" sz="1900" dirty="0" smtClean="0"/>
              <a:t>La </a:t>
            </a:r>
            <a:r>
              <a:rPr lang="it-IT" sz="1900" i="1" dirty="0" smtClean="0"/>
              <a:t>performance </a:t>
            </a:r>
            <a:r>
              <a:rPr lang="it-IT" sz="1900" dirty="0" smtClean="0"/>
              <a:t>dei portafogli di </a:t>
            </a:r>
            <a:r>
              <a:rPr lang="it-IT" sz="1900" i="1" dirty="0" err="1" smtClean="0"/>
              <a:t>clustering</a:t>
            </a:r>
            <a:r>
              <a:rPr lang="it-IT" sz="1900" i="1" dirty="0" smtClean="0"/>
              <a:t> </a:t>
            </a:r>
            <a:r>
              <a:rPr lang="it-IT" sz="1900" dirty="0" smtClean="0"/>
              <a:t>viene infine valutata rispetto a due portafogli </a:t>
            </a:r>
            <a:r>
              <a:rPr lang="it-IT" sz="1900" i="1" dirty="0" smtClean="0"/>
              <a:t>benchmark: </a:t>
            </a:r>
            <a:r>
              <a:rPr lang="it-IT" sz="1900" dirty="0" smtClean="0"/>
              <a:t>il portafoglio di tangenza e un portafoglio </a:t>
            </a:r>
            <a:r>
              <a:rPr lang="it-IT" sz="1900" i="1" dirty="0" err="1" smtClean="0"/>
              <a:t>equally</a:t>
            </a:r>
            <a:r>
              <a:rPr lang="it-IT" sz="1900" i="1" dirty="0" smtClean="0"/>
              <a:t> </a:t>
            </a:r>
            <a:r>
              <a:rPr lang="it-IT" sz="1900" i="1" dirty="0" err="1" smtClean="0"/>
              <a:t>weighted</a:t>
            </a:r>
            <a:r>
              <a:rPr lang="it-IT" i="1" dirty="0" smtClean="0"/>
              <a:t>.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178847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685984" y="318977"/>
            <a:ext cx="8911687" cy="664202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Allocazione di portafoglio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/>
              <p:cNvSpPr>
                <a:spLocks noGrp="1"/>
              </p:cNvSpPr>
              <p:nvPr>
                <p:ph idx="1"/>
              </p:nvPr>
            </p:nvSpPr>
            <p:spPr>
              <a:xfrm>
                <a:off x="856104" y="1153301"/>
                <a:ext cx="10403775" cy="5523947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/>
                  <a:t>I </a:t>
                </a:r>
                <a:r>
                  <a:rPr lang="it-IT" i="1" dirty="0"/>
                  <a:t>cluster</a:t>
                </a:r>
                <a:r>
                  <a:rPr lang="it-IT" dirty="0"/>
                  <a:t> </a:t>
                </a:r>
                <a:r>
                  <a:rPr lang="it-IT" dirty="0" smtClean="0"/>
                  <a:t>prodotti da ciascun algoritmo </a:t>
                </a:r>
                <a:r>
                  <a:rPr lang="it-IT" dirty="0"/>
                  <a:t>vengono utilizzati per formare dei portafogli </a:t>
                </a:r>
                <a:r>
                  <a:rPr lang="it-IT" i="1" dirty="0" err="1"/>
                  <a:t>equally</a:t>
                </a:r>
                <a:r>
                  <a:rPr lang="it-IT" i="1" dirty="0"/>
                  <a:t> </a:t>
                </a:r>
                <a:r>
                  <a:rPr lang="it-IT" i="1" dirty="0" err="1"/>
                  <a:t>weighted</a:t>
                </a:r>
                <a:r>
                  <a:rPr lang="it-IT" i="1" dirty="0"/>
                  <a:t> </a:t>
                </a:r>
                <a:r>
                  <a:rPr lang="it-IT" dirty="0" smtClean="0"/>
                  <a:t>contenenti </a:t>
                </a:r>
                <a:r>
                  <a:rPr lang="it-IT" dirty="0"/>
                  <a:t>gli </a:t>
                </a:r>
                <a:r>
                  <a:rPr lang="it-IT" i="1" dirty="0" err="1"/>
                  <a:t>asset</a:t>
                </a:r>
                <a:r>
                  <a:rPr lang="it-IT" dirty="0"/>
                  <a:t> appartenenti ad ogni </a:t>
                </a:r>
                <a:r>
                  <a:rPr lang="it-IT" i="1" dirty="0"/>
                  <a:t>cluster</a:t>
                </a:r>
                <a:r>
                  <a:rPr lang="it-IT" dirty="0" smtClean="0"/>
                  <a:t>.</a:t>
                </a:r>
              </a:p>
              <a:p>
                <a:r>
                  <a:rPr lang="it-IT" dirty="0" smtClean="0"/>
                  <a:t>A questi portafogli si applica una strategia di allocazione in media-varianza al fine di ottenere un singolo </a:t>
                </a:r>
                <a:r>
                  <a:rPr lang="it-IT" dirty="0"/>
                  <a:t>portafoglio </a:t>
                </a:r>
                <a:r>
                  <a:rPr lang="it-IT" dirty="0" smtClean="0"/>
                  <a:t>che contiene tutti </a:t>
                </a:r>
                <a:r>
                  <a:rPr lang="it-IT" dirty="0"/>
                  <a:t>gli </a:t>
                </a:r>
                <a:r>
                  <a:rPr lang="it-IT" i="1" dirty="0" err="1"/>
                  <a:t>asset</a:t>
                </a:r>
                <a:r>
                  <a:rPr lang="it-IT" dirty="0"/>
                  <a:t> </a:t>
                </a:r>
                <a:r>
                  <a:rPr lang="it-IT" dirty="0" smtClean="0"/>
                  <a:t>disponibili.</a:t>
                </a:r>
                <a:endParaRPr lang="it-IT" dirty="0"/>
              </a:p>
              <a:p>
                <a:r>
                  <a:rPr lang="it-IT" dirty="0"/>
                  <a:t>I pesi ottimali sono calcolati massimizzando la seguente funzione: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𝑟𝑓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. 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1=1</m:t>
                      </m:r>
                    </m:oMath>
                  </m:oMathPara>
                </a14:m>
                <a:endParaRPr lang="it-IT" dirty="0" smtClean="0"/>
              </a:p>
              <a:p>
                <a:pPr marL="0" indent="0">
                  <a:buNone/>
                </a:pPr>
                <a:r>
                  <a:rPr lang="it-IT" dirty="0" smtClean="0"/>
                  <a:t>dove </a:t>
                </a:r>
                <a:r>
                  <a:rPr lang="it-IT" i="1" dirty="0"/>
                  <a:t>ω</a:t>
                </a:r>
                <a:r>
                  <a:rPr lang="it-IT" dirty="0"/>
                  <a:t> è il vettore di pesi ottimali di portafoglio, </a:t>
                </a:r>
                <a:r>
                  <a:rPr lang="it-IT" i="1" dirty="0"/>
                  <a:t>µ</a:t>
                </a:r>
                <a:r>
                  <a:rPr lang="it-IT" dirty="0"/>
                  <a:t> è il rendimento atteso del portafoglio, </a:t>
                </a:r>
                <a:r>
                  <a:rPr lang="it-IT" i="1" dirty="0"/>
                  <a:t>Σ</a:t>
                </a:r>
                <a:r>
                  <a:rPr lang="it-IT" dirty="0"/>
                  <a:t> è la matrice </a:t>
                </a:r>
                <a:r>
                  <a:rPr lang="it-IT" dirty="0" smtClean="0"/>
                  <a:t>di covarianza </a:t>
                </a:r>
                <a:r>
                  <a:rPr lang="it-IT" dirty="0"/>
                  <a:t>dei rendimenti e </a:t>
                </a:r>
                <a:r>
                  <a:rPr lang="it-IT" i="1" dirty="0" err="1"/>
                  <a:t>rf</a:t>
                </a:r>
                <a:r>
                  <a:rPr lang="it-IT" dirty="0"/>
                  <a:t> è il tasso privo di rischio</a:t>
                </a:r>
                <a:r>
                  <a:rPr lang="it-IT" dirty="0" smtClean="0"/>
                  <a:t>.</a:t>
                </a:r>
              </a:p>
              <a:p>
                <a:r>
                  <a:rPr lang="it-IT" dirty="0" smtClean="0"/>
                  <a:t>Nell’allocazione statica, i pesi di portafoglio ottimali vengono mantenuti costanti durante tutto il </a:t>
                </a:r>
                <a:r>
                  <a:rPr lang="it-IT" i="1" dirty="0" smtClean="0"/>
                  <a:t>test set</a:t>
                </a:r>
                <a:r>
                  <a:rPr lang="it-IT" dirty="0" smtClean="0"/>
                  <a:t>, pari all’ultimo anno. </a:t>
                </a:r>
              </a:p>
              <a:p>
                <a:r>
                  <a:rPr lang="it-IT" dirty="0"/>
                  <a:t>Nell’allocazione </a:t>
                </a:r>
                <a:r>
                  <a:rPr lang="it-IT" i="1" dirty="0" err="1"/>
                  <a:t>rolling</a:t>
                </a:r>
                <a:r>
                  <a:rPr lang="it-IT" i="1" dirty="0"/>
                  <a:t>, </a:t>
                </a:r>
                <a:r>
                  <a:rPr lang="it-IT" dirty="0"/>
                  <a:t>i pesi di portafoglio sono calcolati su finestre </a:t>
                </a:r>
                <a:r>
                  <a:rPr lang="it-IT" i="1" dirty="0" err="1"/>
                  <a:t>rolling</a:t>
                </a:r>
                <a:r>
                  <a:rPr lang="it-IT" dirty="0"/>
                  <a:t> giornaliere di ampiezza </a:t>
                </a:r>
                <a:r>
                  <a:rPr lang="it-IT" dirty="0" smtClean="0"/>
                  <a:t>annuale.</a:t>
                </a:r>
                <a:endParaRPr lang="it-IT" dirty="0"/>
              </a:p>
              <a:p>
                <a:endParaRPr lang="it-IT" dirty="0" smtClean="0"/>
              </a:p>
            </p:txBody>
          </p:sp>
        </mc:Choice>
        <mc:Fallback xmlns="">
          <p:sp>
            <p:nvSpPr>
              <p:cNvPr id="7" name="Segnaposto contenut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6104" y="1153301"/>
                <a:ext cx="10403775" cy="5523947"/>
              </a:xfrm>
              <a:blipFill>
                <a:blip r:embed="rId2"/>
                <a:stretch>
                  <a:fillRect l="-586" t="-88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602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685984" y="318977"/>
            <a:ext cx="8911687" cy="664202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Portafoglio di tangenza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471722"/>
            <a:ext cx="10834576" cy="4588835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244548" y="1606919"/>
            <a:ext cx="5433238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900" spc="1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Pesi </a:t>
            </a:r>
            <a:r>
              <a:rPr lang="it-IT" sz="190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 portafoglio </a:t>
            </a:r>
            <a:r>
              <a:rPr lang="it-IT" sz="1900" i="1" spc="1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rolling</a:t>
            </a:r>
            <a:endParaRPr lang="it-IT" sz="1900" i="1" spc="1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66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847202" y="223283"/>
            <a:ext cx="9692640" cy="883248"/>
          </a:xfrm>
        </p:spPr>
        <p:txBody>
          <a:bodyPr/>
          <a:lstStyle/>
          <a:p>
            <a:r>
              <a:rPr lang="it-IT" dirty="0" smtClean="0"/>
              <a:t>K-</a:t>
            </a:r>
            <a:r>
              <a:rPr lang="it-IT" dirty="0" err="1" smtClean="0"/>
              <a:t>Means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847202" y="905473"/>
            <a:ext cx="8915400" cy="52860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dirty="0" smtClean="0"/>
          </a:p>
          <a:p>
            <a:r>
              <a:rPr lang="it-IT" sz="1900" dirty="0" smtClean="0"/>
              <a:t>Gli </a:t>
            </a:r>
            <a:r>
              <a:rPr lang="it-IT" sz="1900" i="1" dirty="0" err="1" smtClean="0"/>
              <a:t>outlier</a:t>
            </a:r>
            <a:r>
              <a:rPr lang="it-IT" sz="1900" dirty="0" smtClean="0"/>
              <a:t> presenti nei rendimenti azionari sono preventivamente eliminati al fine di evitare che K-</a:t>
            </a:r>
            <a:r>
              <a:rPr lang="it-IT" sz="1900" dirty="0" err="1" smtClean="0"/>
              <a:t>Means</a:t>
            </a:r>
            <a:r>
              <a:rPr lang="it-IT" sz="1900" dirty="0" smtClean="0"/>
              <a:t> produca </a:t>
            </a:r>
            <a:r>
              <a:rPr lang="it-IT" sz="1900" i="1" dirty="0" smtClean="0"/>
              <a:t>cluster </a:t>
            </a:r>
            <a:r>
              <a:rPr lang="it-IT" sz="1900" dirty="0" smtClean="0"/>
              <a:t>contenenti </a:t>
            </a:r>
            <a:r>
              <a:rPr lang="it-IT" sz="1900" i="1" dirty="0" err="1" smtClean="0"/>
              <a:t>asset</a:t>
            </a:r>
            <a:r>
              <a:rPr lang="it-IT" sz="1900" dirty="0" smtClean="0"/>
              <a:t> singoli. </a:t>
            </a:r>
          </a:p>
          <a:p>
            <a:r>
              <a:rPr lang="it-IT" sz="1900" dirty="0" smtClean="0"/>
              <a:t>Gli </a:t>
            </a:r>
            <a:r>
              <a:rPr lang="it-IT" sz="1900" i="1" dirty="0" err="1" smtClean="0"/>
              <a:t>outlier</a:t>
            </a:r>
            <a:r>
              <a:rPr lang="it-IT" sz="1900" dirty="0" smtClean="0"/>
              <a:t> sono identificati mediante uno </a:t>
            </a:r>
            <a:r>
              <a:rPr lang="it-IT" sz="1900" i="1" dirty="0" err="1" smtClean="0"/>
              <a:t>scatterplot</a:t>
            </a:r>
            <a:r>
              <a:rPr lang="it-IT" sz="1900" dirty="0" smtClean="0"/>
              <a:t> della media e della volatilità dei rendimenti annualizzati. 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48" y="2886321"/>
            <a:ext cx="4860000" cy="324000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677" y="2928850"/>
            <a:ext cx="486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70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783407" y="159487"/>
            <a:ext cx="9692640" cy="787555"/>
          </a:xfrm>
        </p:spPr>
        <p:txBody>
          <a:bodyPr/>
          <a:lstStyle/>
          <a:p>
            <a:r>
              <a:rPr lang="it-IT" dirty="0" smtClean="0"/>
              <a:t>K-</a:t>
            </a:r>
            <a:r>
              <a:rPr lang="it-IT" dirty="0" err="1" smtClean="0"/>
              <a:t>Means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/>
              <p:cNvSpPr>
                <a:spLocks noGrp="1"/>
              </p:cNvSpPr>
              <p:nvPr>
                <p:ph idx="1"/>
              </p:nvPr>
            </p:nvSpPr>
            <p:spPr>
              <a:xfrm>
                <a:off x="627321" y="947041"/>
                <a:ext cx="5890437" cy="531553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it-IT" dirty="0" smtClean="0"/>
              </a:p>
              <a:p>
                <a:r>
                  <a:rPr lang="it-IT" altLang="it-IT" sz="1900" dirty="0" smtClean="0"/>
                  <a:t>L'algoritmo K-</a:t>
                </a:r>
                <a:r>
                  <a:rPr lang="it-IT" altLang="it-IT" sz="1900" dirty="0" err="1" smtClean="0"/>
                  <a:t>Means</a:t>
                </a:r>
                <a:r>
                  <a:rPr lang="it-IT" altLang="it-IT" sz="1900" dirty="0" smtClean="0"/>
                  <a:t> un </a:t>
                </a:r>
                <a:r>
                  <a:rPr lang="it-IT" altLang="it-IT" sz="1900" dirty="0"/>
                  <a:t>insieme di </a:t>
                </a:r>
                <a:r>
                  <a:rPr lang="it-IT" altLang="it-IT" sz="1900" dirty="0" smtClean="0"/>
                  <a:t>𝑁 </a:t>
                </a:r>
                <a:r>
                  <a:rPr lang="it-IT" altLang="it-IT" sz="1900" dirty="0"/>
                  <a:t>campioni </a:t>
                </a:r>
                <a:r>
                  <a:rPr lang="it-IT" altLang="it-IT" sz="1900" dirty="0" smtClean="0"/>
                  <a:t>𝑋 </a:t>
                </a:r>
                <a:r>
                  <a:rPr lang="it-IT" altLang="it-IT" sz="1900" dirty="0"/>
                  <a:t>in </a:t>
                </a:r>
                <a:r>
                  <a:rPr lang="it-IT" altLang="it-IT" sz="1900" dirty="0" smtClean="0"/>
                  <a:t>𝐶 </a:t>
                </a:r>
                <a:r>
                  <a:rPr lang="it-IT" altLang="it-IT" sz="1900" i="1" dirty="0" smtClean="0"/>
                  <a:t>cluster </a:t>
                </a:r>
                <a:r>
                  <a:rPr lang="it-IT" altLang="it-IT" sz="1900" dirty="0"/>
                  <a:t>disgiunti, ciascuno descritto dalla media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19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it-IT" altLang="it-IT" sz="1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altLang="it-IT" sz="1900" dirty="0" smtClean="0"/>
                  <a:t> dei </a:t>
                </a:r>
                <a:r>
                  <a:rPr lang="it-IT" altLang="it-IT" sz="1900" dirty="0"/>
                  <a:t>campioni nel </a:t>
                </a:r>
                <a:r>
                  <a:rPr lang="it-IT" altLang="it-IT" sz="1900" i="1" dirty="0"/>
                  <a:t>cluster</a:t>
                </a:r>
                <a:r>
                  <a:rPr lang="it-IT" altLang="it-IT" sz="1900" dirty="0"/>
                  <a:t> (il </a:t>
                </a:r>
                <a:r>
                  <a:rPr lang="it-IT" altLang="it-IT" sz="1900" dirty="0" err="1"/>
                  <a:t>centroide</a:t>
                </a:r>
                <a:r>
                  <a:rPr lang="it-IT" altLang="it-IT" sz="1900" dirty="0"/>
                  <a:t>). </a:t>
                </a:r>
                <a:endParaRPr lang="it-IT" altLang="it-IT" sz="1900" dirty="0" smtClean="0"/>
              </a:p>
              <a:p>
                <a:r>
                  <a:rPr lang="it-IT" altLang="it-IT" sz="1900" dirty="0" smtClean="0"/>
                  <a:t>L'algoritmo </a:t>
                </a:r>
                <a:r>
                  <a:rPr lang="it-IT" altLang="it-IT" sz="1900" dirty="0"/>
                  <a:t>mira a scegliere i </a:t>
                </a:r>
                <a:r>
                  <a:rPr lang="it-IT" altLang="it-IT" sz="1900" dirty="0" err="1"/>
                  <a:t>centroidi</a:t>
                </a:r>
                <a:r>
                  <a:rPr lang="it-IT" altLang="it-IT" sz="1900" dirty="0"/>
                  <a:t> che minimizzano la somma dei quadrati all'interno del </a:t>
                </a:r>
                <a:r>
                  <a:rPr lang="it-IT" altLang="it-IT" sz="1900" dirty="0" smtClean="0"/>
                  <a:t>cluster (SSE): </a:t>
                </a:r>
                <a:endParaRPr lang="it-IT" altLang="it-IT" sz="19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altLang="it-IT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altLang="it-IT" sz="19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sSub>
                            <m:sSubPr>
                              <m:ctrlPr>
                                <a:rPr lang="it-IT" altLang="it-IT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altLang="it-IT" sz="19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it-IT" altLang="it-IT" sz="19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altLang="it-IT" sz="19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it-IT" altLang="it-IT" sz="19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it-IT" altLang="it-IT" sz="19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altLang="it-IT" sz="19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altLang="it-IT" sz="19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it-IT" altLang="it-IT" sz="19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it-IT" altLang="it-IT" sz="1900" i="1">
                              <a:latin typeface="Cambria Math" panose="02040503050406030204" pitchFamily="18" charset="0"/>
                            </a:rPr>
                            <m:t>(|</m:t>
                          </m:r>
                          <m:sSub>
                            <m:sSubPr>
                              <m:ctrlPr>
                                <a:rPr lang="it-IT" altLang="it-IT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altLang="it-IT" sz="19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altLang="it-IT" sz="19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altLang="it-IT" sz="19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altLang="it-IT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altLang="it-IT" sz="19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it-IT" altLang="it-IT" sz="19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altLang="it-IT" sz="1900" i="1">
                              <a:latin typeface="Cambria Math" panose="02040503050406030204" pitchFamily="18" charset="0"/>
                            </a:rPr>
                            <m:t>|)^2</m:t>
                          </m:r>
                          <m:r>
                            <m:rPr>
                              <m:nor/>
                            </m:rPr>
                            <a:rPr lang="it-IT" altLang="it-IT" sz="1900" dirty="0"/>
                            <m:t> </m:t>
                          </m:r>
                        </m:e>
                      </m:nary>
                    </m:oMath>
                  </m:oMathPara>
                </a14:m>
                <a:endParaRPr lang="it-IT" sz="1900" dirty="0" smtClean="0"/>
              </a:p>
              <a:p>
                <a:r>
                  <a:rPr lang="it-IT" sz="1900" dirty="0" smtClean="0"/>
                  <a:t>Il numero ottimale di cluster è selezionato come il punto in cui il tasso di decrescita del SSE rispetto al numero di </a:t>
                </a:r>
                <a:r>
                  <a:rPr lang="it-IT" sz="1900" i="1" dirty="0" smtClean="0"/>
                  <a:t>cluster</a:t>
                </a:r>
                <a:r>
                  <a:rPr lang="it-IT" sz="1900" dirty="0" smtClean="0"/>
                  <a:t> subisce un rallentamento significativo (</a:t>
                </a:r>
                <a:r>
                  <a:rPr lang="it-IT" sz="1900" i="1" dirty="0" err="1" smtClean="0"/>
                  <a:t>elbow</a:t>
                </a:r>
                <a:r>
                  <a:rPr lang="it-IT" sz="1900" i="1" dirty="0" smtClean="0"/>
                  <a:t> </a:t>
                </a:r>
                <a:r>
                  <a:rPr lang="it-IT" sz="1900" i="1" dirty="0" err="1" smtClean="0"/>
                  <a:t>rule</a:t>
                </a:r>
                <a:r>
                  <a:rPr lang="it-IT" sz="1900" i="1" dirty="0" smtClean="0"/>
                  <a:t>).</a:t>
                </a:r>
              </a:p>
            </p:txBody>
          </p:sp>
        </mc:Choice>
        <mc:Fallback xmlns="">
          <p:sp>
            <p:nvSpPr>
              <p:cNvPr id="7" name="Segnaposto contenut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7321" y="947041"/>
                <a:ext cx="5890437" cy="5315535"/>
              </a:xfrm>
              <a:blipFill>
                <a:blip r:embed="rId2"/>
                <a:stretch>
                  <a:fillRect l="-4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944" y="1903228"/>
            <a:ext cx="5029202" cy="337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49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1024139" y="249918"/>
            <a:ext cx="8911687" cy="959722"/>
          </a:xfrm>
        </p:spPr>
        <p:txBody>
          <a:bodyPr/>
          <a:lstStyle/>
          <a:p>
            <a:r>
              <a:rPr lang="it-IT" dirty="0" smtClean="0"/>
              <a:t>K-</a:t>
            </a:r>
            <a:r>
              <a:rPr lang="it-IT" dirty="0" err="1" smtClean="0"/>
              <a:t>Means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2546682" y="1363331"/>
            <a:ext cx="8915400" cy="51077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dirty="0" smtClean="0"/>
          </a:p>
          <a:p>
            <a:endParaRPr lang="it-IT" sz="1900" dirty="0" smtClean="0"/>
          </a:p>
        </p:txBody>
      </p:sp>
      <p:sp>
        <p:nvSpPr>
          <p:cNvPr id="5" name="AutoShape 4" descr="data:image/png;base64,iVBORw0KGgoAAAANSUhEUgAAAYQAAAEGCAYAAABlxeIAAAAABHNCSVQICAgIfAhkiAAAAAlwSFlzAAALEgAACxIB0t1+/AAAADh0RVh0U29mdHdhcmUAbWF0cGxvdGxpYiB2ZXJzaW9uMy4yLjIsIGh0dHA6Ly9tYXRwbG90bGliLm9yZy+WH4yJAAAgAElEQVR4nO3df5Rc9Xnf8fezq5FZAWVRtS6w6AfuoeJYkcXCBgTKaYG6Eb8MW8AFDrUbxw3FtVvgOGpFkgPCpEWJjkNig+FQh5NQq5jakhccRFUSSMD4CLP6hSxAMQEDWqlGBlb80GKtVk//mDur2dl7Z+7Mzp25d+bzOmfPzs7cmXk0DPe531/P19wdERGRjmYHICIi6aCEICIigBKCiIgElBBERARQQhARkcCMZgdQrTlz5viCBQuaHYaISKZs3rz5l+7eU+6YzCWEBQsWMDQ01OwwREQyxcxer3RMYl1GZjbXzJ4ys5fMbKeZ3RhyzHlmtt/MtgU/tyYVj4iIlJdkC+EQ8FV332JmxwKbzewJd3+x5Lhn3P3SBOMQEZEYEmshuPted98S3H4feAnoTer9RERkehoyy8jMFgB9wHMhD59jZtvN7HEzWxTx/OvNbMjMhvbt25dgpCIi7SvxhGBmxwDrgJvc/b2Sh7cA8919CfBNYDDsNdz9fnfvd/f+np6yg+QiIlKjRGcZmVmOfDJY6+7rSx8vThDuvsHMvmVmc9z9l0nGJSLZMLh1mDUbd7FnZJSTurtYsXwhA33qeU5KYgnBzAz4c+Ald/+TiGNOAH7h7m5mZ5FvsbydVEwikh2DW4e5Zf0ORsfGARgeGeWW9TsAlBQSkmQLYRnwOWCHmW0L7vs9YB6Au98HXAV8ycwOAaPANa563CICrNm4ayIZFIyOjbNm4y4lhIQklhDc/UeAVTjmbuDupGIQkezaMzJa1f0yfaplJCKpdFJ3V1X3y/QpIYhIKq1YvpCuXOek+7pynaxYvrBJEbW+zNUyEpH2UBgn0CyjxlFCEJHUGujrVQJoIHUZiYgIoBaCiEjqNWqBnhKCiEiKNXKBnrqMRERSrNwCvXpTQhARSbFGLtBTQhARSbFGLtBTQhARSbFGLtDToLKISIo1coGeEoKISMo1aoGeuoxERARQQhARkYASgoiIAEoIIiISUEIQERFACUFERAJKCCIiAighiIhIQAlBREQAJQQREQkoIYiICKCEICIiASUEEREBlBBERCSghCAiIoASgoiIBJQQREQEUEIQEZGAEoKIiABKCCIiEkgsIZjZXDN7ysxeMrOdZnZjyDFmZt8ws1fM7AUzOyOpeEREpLwZCb72IeCr7r7FzI4FNpvZE+7+YtExFwGnBj9nA/cGv0VEpMESayG4+1533xLcfh94CegtOexy4EHP2wR0m9mJScUkIiLRGjKGYGYLgD7guZKHeoE3i/7ezdSkgZldb2ZDZja0b9++pMIUEWlriScEMzsGWAfc5O7vlT4c8hSfcof7/e7e7+79PT09SYQpItL2Ek0IZpYjnwzWuvv6kEN2A3OL/j4Z2JNkTCIiEi7JWUYG/Dnwkrv/ScRhjwKfD2YbLQX2u/vepGISEZFoSc4yWgZ8DthhZtuC+34PmAfg7vcBG4CLgVeAA8AXEoxHRETKSCwhuPuPCB8jKD7GgS8nFYOIiMSnlcoiIgIoIYiISEAJQUREACUEEREJKCGIiAighCAiIgElBBERAZQQREQkoIQgIiKAEoKIiASUEEREBFBCEBGRgBKCiIgASggiIhJQQhAREUAJQUREAkoIIiICKCGIiEhACUFERAAlBBERCSghiIgIoIQgIiIBJQQREQGUEEREJKCEICIigBKCiIgElBBERARQQhARkYASgoiIAEoIIiISmNHsAESSNLh1mDUbd7FnZJSTurtYsXwhA329zQ5LJJWUEKRlDW4d5pb1OxgdGwdgeGSUW9bvAFBSEAmRWJeRmT1gZm+Z2U8jHj/PzPab2bbg59akYpH2tGbjrolkUDA6Ns6ajbuaFJFIuiXZQvgL4G7gwTLHPOPulyYYg7SxPSOjVd3fTOrakjRIrIXg7k8D7yT1+iKVnNTdVdX9zVLo2hoeGcU50rU1uHW42aFJm2n2LKNzzGy7mT1uZouiDjKz681syMyG9u3b18j4JMNWLF9IV65z0n1duU5WLF/YpIjCqWtL0qKZCWELMN/dlwDfBAajDnT3+9293937e3p6GhagZNtAXy93XrGY3u4uDOjt7uLOKxanrismS11b0toqjiGYmQHXAZ9w96+Z2TzgBHf/yXTe2N3fK7q9wcy+ZWZz3P2X03ldaYys9HkP9PWmMq5iJ3V3MRxy8k9b15a0vjgthG8B5wDXBn+/D9wz3Tc2sxOCZIOZnRXE8vZ0X1eSpz7v+spK15a0vjizjM529zPMbCuAu79rZjMrPcnMHgLOA+aY2W7gNiAXvMZ9wFXAl8zsEDAKXOPuXts/QxqpXJ932q/GoxS3eI7rymEGIwfGGtL6Kbx2Flpc0triJIQxM+sEHMDMeoDDlZ7k7tdWePxu8tNSJWNarc+7dAHbyOjYxGONWsyWha4taX1xuoy+AfwA+LiZ/TfgR8B/TzSqFBncOsyy1U9yysrHWLb6SXWLkJ3pnHGFtXiKacaPtIuKCcHd1wL/BbgT2AsMuPv3kg4sDdRXHq7V+rzjtGyy2voRqUbFhGBmS4Fhd78n6ObZbWZnJx9a82l+eLisTOeMK07LJqutH5FqxBlDuBc4o+jvD0Pua0mt1ldeT63U571i+cJJYwilstz6EalGnDEEK5794+6HaZMqqa3WVy7hSls83V05jp+Va4nWj0g14pzYXzWz/0y+VQDwH4FXkwspPcKuHHW12JpaqcUjUqs4LYQbgHOBYWA3cDZwfZJBpUWr9ZWLiJRjWVsL1t/f70NDQ80OQ0QkU8xss7v3lzsmTi2jHuB3gAXFx7v7b083QBERSY84YwiPAM8Afw1Er94REZFMi5MQZrn7f008EhERaao4g8p/ZWYXJx6JiIg0VZyEcCP5pDBqZu+Z2ftm9l7FZ4mISKZU7DJy92MbEYhI0rKyqY9Is8RacWxmxwOnAkcV7nP3p5MKSqTeSktcN6qstUiWxClu9++Bp4GNwO3B71XJhiVSXypUKFJZnBbCjcCvA5vc/XwzO418YsgMdRWIChWKVBZnUPkjd/8IwMw+5u4vA5kp5qM9DQRUqFAkjjgJYbeZdQODwBNm9giwJ9mw6kddBQKtt6mPSBLizDL618HNVWb2FHAc8H8SjaqO1FUgoI3sReKITAhm9o/c/T0zm110947g9zHAO4lGVicndXcxHHLyV1dB+1GJa5HyynUZ/a/g92ZgKOR3JqirQEQknsgWgrtfamYG/At3f6OBMdWVugpEROIpO4bg7m5mPwDObFA8iVBXgcSh6cnS7uLMMtpkZr+eeCQiTaTpySLxFqadD/wHM3sd+BAw8o2HTyUamTRVu10tl5ue3Mr/bpFicRLCRYlHIanSjnV/ND1ZJEaXkbu/7u6vA6OAF/1Ii6rHYr7BrcMsW/0kp6x8jGWrn0x914tWMovEK253mZn9DHgN+Dvg58DjCcclCYh7kp7u1XIW++M1PVkk3qDyHcBS4O/d/RTgXwLPJhqV1F01J+npXi1nsVzIQF8vd16xmN7uLgzo7e7izisWt2wXmUiYOGMIY+7+tpl1mFmHuz9lZn+UeGRSV9UMmq5YvnDSGAJUd7Wc1f54TU+WdhcnIYyY2THAM8BaM3sLOJRsWFJv1Zykp7uYT+VCRLIpTkJ4Gugmvy/CvyVf3O5rlZ5kZg8AlwJvufuvhTxuwJ8BFwMHgN9y9y3xQ5dqVHuSns7V8nRbGCLSHHHGEIz8Lml/S76o3cPu/naM5/0FcGGZxy8ivy3nqcD1wL0xXlNq1MhBU/XHi2RTnPLXtwO3m9mngKuBvzOz3e7+6QrPe9rMFpQ55HLgQXd38quhu83sRHffGz98iavRNZ3UHy+SPXG6jAreAv4f8Dbw8Tq8dy/wZtHfu4P7lBASopN0/bTbSm5pDxUTgpl9iXzLoAf4PvA77v5iHd7bQu4LXfBmZteT71Zi3rx5dXjr9pPGE1gaY4qjHVdyS3uIM4YwH7jJ3Re5+211SgaQbxHMLfr7ZCK25nT3+9293937e3p66vT27SONC8XSGFNcWVxnIRJHnNIVK919WwLv/SjwectbCuzX+EEy0ngCS2NMcWV1nYVIJdWMIVTFzB4CzgPmmNlu4DYgB+Du9wEbyE85fYX8tNMvJBVLu0vjCSyNMcWldRbSqhJLCO5+bYXHHfhyUu8vR6TxBJbGmOLSOgtpVXHGECTj0li4rVkx1aMKq9ZZSKtKrIUg6dGoNQjVzBoqjml4ZJROs0ljCEmcXOs5O0hTeKUVWb7nJjv6+/t9aGio2WGkRuEkXDipjrvT24QpnKUnW8hf8Ve6cq71ebVYtvrJ0G6q3u4unl15QV3fSyRtzGyzu/eXO0ZdRhlWPHUTYDxI7s2YwlnrrKFVj+5s2GyjLA9kizSCEkKGhZ2ECxo9hbOWk+3g1mFGRseqfl6ttCuaSHkaQ8iwSifNRl75Vpo1FDa+UC5hJXGSLjc7KKurpkXqSQkhw6JOwsWPN0qlk23YYG5U66bwegX1OllHDa4DKkUhghJCpoWdhAsaPa203EymZaufDB0n6DA4HDKn4eiZnROvV++6QWGzg6LiC9tNrh7UGpG0UkLIsLCpm82aZVSIJ+w9o7quwpIBwIcHx1m2+smJbqWkT9aNHGxWYTxJMyWEjEvjfPjSK+DuWTnePRA+eBylUrdSPU/WjVw13YgEJ1IrzTKSWOKu8A2rYvrBR4fo7Jhc7TzXaXR35cq+5+jYOJ0WViW9vifrRq6a1tRXSTMlBKmomlLVYVfAY4ed8dL+IYdLl5w45URcatw98ZN1I0tRaOqrpJm6jKSiaro54l7pjh12nnp5H3desXhiDCRMd1cOMybev7srx6rLFtX9ZF3Prrdyg8YqjCdpphaCVFRNN0c1V7p7RkYZ6Ovl2ZUX8KdXnz6lJZDrMD48eGjS+MP+0TFuenhbzYXpqlFLIbxKrSkVxpM0UwtBKqpm0DXsCtgI3xu1+Plh01YPlCQDil4n6dk5tc4GitOaSuNEABFQC0FiqGbQNewK+Lql82I9v9BaeG31JTy78gJGKsxMSrI8R621mTRoLFmmFoJUNNDXy9Dr7/DQc28y7k6nGVeeOfUqt7Tv/K6rT584pn/+7KpLXceZrprUibbWE3uWN/4RUQtBKhrcOsy6zcMT1VTH3Vm3eXhSn3qcvvNCSyNOVdbBrcN88NGhirEldaKtdTZQGjcjEolLCaHF1GNHsFJR3SfFg7txuliq6YZZs3EXY1FLmQO5DuPAwUN1/bcW1Hpi16CxZJm6jFpIUmURynWTVLOiuJpumHLvacBxXblJM5DqPcg8nV3mNGgsWaUWQguJcyVfi0rdJOVWFHeYTbxvNd0wUcf2dnfx2upLOPpjMxgbn9yCqHWQOapVVTrIrZO8tDolhBYS50q+lqQQ1n1SKmxFceH+wvtW0w0TdqwB55/WA1Q/6Bt10q9mFbZIq1NCSIl69P3HuZKv5Qq60C9ervZQb3cXZ8w7ruz7VtO/PtDXy5Vn9lLc7nBg7aY3+IPBHVW1Nsqd9GudXirSijSGkAL16vsvtz9CwXSmaf7q0OHQ+7tynZx/Wg/f2fRGxfetpn/9qZf3TVnQVkgK1y2dx7rNw7FKQJQ76WvdgMgRaiGkQL2uUouvwKNUakVEtVSi9m/uNOPOKxbz2At7y75uLdNDo07KDhN1kAr/1uK1DaWtq3InfRWbEzlCCSEFok5Y5bbHjFKuNlClaZPlulaiN7lxBvp6Ky4gq2UefrmT8vDIKGs27uL803oqrm0od9JfsXwhudLS3B2mdQPSlpQQUiDqhGVQ8+BmLfPhy7VUyp1UpzsAG9UqWbF8IeFzl/KGR0ZZu+mN0Jhv/+HOidf88FeHyHVOfqVJybH0Tcq9qUgLM/fyi3/Spr+/34eGhpodRl0Nbh3m5oe3hRaA6+3u4tmVFzQkjlNWPhYagwF3XX16aNnmSuWrS48NK3cRNu5x/Kwct31mEUOvv8PaTW+ExlWNXIdxzFEzGDkwNmW/57DYG/m5izSCmW129/5yx6iFkAIDfb2RJ7ywrpokViNDdEvFybcerjyzd1KL48oze2MlA8hftX/1f2+fEmvU2MS7B8a4Zf0O+ufP5q6rTy87LhLH2GFn1swZU9YUaFBZ5AglhJSIOuGVnqSTmDdfSDDlTuzDI6Os25xfS/Da6ktYsXwh6zYPVzXOUbwmoaDcibd4uuqzKy+I/Izi9vCEvddxEVNpNags7UgJISXiLtqazoyksJbFHwzu4OaHt8W+yi+8T9SVfTWvMbh1mI6IFc4FxSfxqM/ouqXzJrVcotZLhCXXDw9OLaCnQWVpV1qHkBJxa+fU2sURttZhxfe3Tyn/UEnhfabTpbJnZHQinvEKY1gdZpyy8rGJz6MwZlHuMwobl4hKrmH//mOOmqEyFdKWlBBSJM6irVrr7Ydd0VebDIrf57iuHCOj5aeaRukw46aHt8U6tnQ66Z1XLK442Dvd5FppYx6RVpXoLCMzuxD4M6AT+La7ry55/DzgEeC14K717v61cq/ZirOMqhF29ZvrNI6eOYP9o2ORJ7+oGUTVOn5WjpEDY5hBherUieg047D7pH9nuU3ty9EMI2kncWYZJdZCMLNO4B7gXwG7gefN7FF3f7Hk0Gfc/dKk4mg1pVe/s2Z28uHB8Ymr9aiyF1Eti2oVFqCVu44w8q2ASt1BtShtMQy9/s6kEhbVlP0IK/WhzWyknSU5qHwW8Iq7v+ruB4HvApcn+H5tozDr5q6rT+fAwakDu2GDzHEqltZDpxl3XX06h6eZDOLMHBodG+eh596seZC9dPHe8bNyfGxGBzdPs1y4SFYlmRB6gTeL/t4d3FfqHDPbbmaPm9misBcys+vNbMjMhvbt25dErJm0ZuOu2OsXSk9+SRl3Z8X3tzNzRvVfrQ5jYqbQdUvnTVldHPV+YeIOehcn14/GDjMyOqYy2NK2kkwIYf83l/7fuwWY7+5LgG8Cg2Ev5O73u3u/u/f39PTUOczsKnfSCxtkLt7wZboLvcoZG/fIyqjluDOxcKx//uyp35YQURvzVLuOQGWwRZJNCLuBuUV/nwzsKT7A3d9z9w+C2xuAnJnNSTCmllKuBlKlfvCwLqRch9HRgDo+USfx7llH1g/E2VO5K9fJtWfPrcum9lqxLJJsQngeONXMTjGzmcA1wKPFB5jZCWb5s4OZnRXE83aCMbWU80/rCa3Ldt3SeRUHVMOK3x1z1IzEZw51mvH1f7MktDvog48OTXTRVNpTuVCs7w8HFtdlU3uVwRZJcJaRux8ys68AG8lPO33A3Xea2Q3B4/cBVwFfMrNDwChwjWet2l6TDG4dZt3m4Um9KoVk8IcDi2O9RumMpUZ88NeePZeBvl5WPbpzyjqGscM+UaoialZU2JTQemxqrxlHIgkvTAu6gTaU3Hdf0e27gbuTjKFVhfV5FzaOCRM2Vx+ouMNaPS37p7MnktX+iEVtwyOjLFj5WOhjpSfoWtcfhIm7mE2klan8dUaVK1X92upLJt0XVcrhqFxHxY1tktBpxsdmGAfG4g8895acoAe3Dk8pvZHrNNZctUQncZEQKn/dwqrp846aQdOMZAD5qaLVJIPCIHnxif72H+6cUnpjbNy5/Yc76xWmSNtRQsiouNVRIfszZRxY8b3JeylEJbNmJTmRVqCEkFHVbJEZ1Zro7splZrfIwoCziCRH1U4zrNzsmuIB1+O6cuQ6bVIXS1euk1WX5beo/M6mNxoV8rQUt3S6I6qtRu2FICKVKSG0gNLZNuef1jOp4NvI6Bi5DpuoVFo8g2agr5f++bO5Zf0LjFbRr5+E7q4c+z8aiyycV9zSWXXZIlZ8b/ukxWu5DmPVZaHVT0QkBiWEjAvb+CZsU/rCnsJbb/3NiQRy88PbJhLIwUPNn21WOJmHbdxTuovZQF8vQ6+/w0PPvcm4O51mXH3WXM0wEpkGjSFkXNR6hDDFO5UV78n8nU1vJFKquhYDfb2suWoJxxeVsejuyrHms5OnkxYW5hXiHndn3eZhFaMTmQatQ8i4aja+KRS0q8e+CEk4flaOrbf+ZqxjtbmNSHW0DqENlCtwV/r38MhoapMBVDdlVMXoROpPCSHjotYjXLd03kSLwIhVSToVTln5WKzNaVSMTqT+lBAyLmo9Qv/82RPHNDIZTHddQ2Fco3QhWqlqFuaJSDwaQ2hBYbWLGiXXYeQ6q6tTFKW7K8e226LHFOpZ3E6k1cUZQ9C00xZSOEHGGSfo7e5KpOT12GHnUJ02VQhbeFasHmWvReQIdRm1iOLppJUUulZmzeyseGwtstXmFJECJYQWEbYeIUphr+APDza+S6kaxWsRRCR5SggtotrplsMjo00pbDez06a8b67D6CzZzDnXadz2GZWhEGkkJYQWUct0S2fqrKCuXGeiBeLGxp27rj590qyoNZ9dwtc/u2TyfdroRqThNKjcIsL2BM51GMccNYORA2OR/frOkQHmcltr1mstw0ndXZGDwUoAIs2lhNAiKu0JXEuph3IVVAuiEkV3V45fHTqsTetFMkTrENpE1L7KUZvqRL1GacKBqa2JwuuCNq0XSQutQ5AJlVoQcV8j6vio11UCEMkOtRBERNqAqp2KiEhsSggiIgIoIYiISEAJQUREACUEEREJaNppm9DeASJSiRJCGyhdlDY8Msot63cAWicgIkeoy6gNhJXGLpTAFhEpUEJoA1GlsastmS0irS3RhGBmF5rZLjN7xcxWhjxuZvaN4PEXzOyMJONpV1GlsWspmS0irSuxhGBmncA9wEXAJ4FrzeyTJYddBJwa/FwP3JtUPO1sxfKFdOUmb5epyqMiUirJFsJZwCvu/qq7HwS+C1xecszlwIOetwnoNrMTE4ypLQ309XLnFYsnbUBTTZVTEWkPSc4y6gXeLPp7N3B2jGN6gb3FB5nZ9eRbEMybN6/ugbaDcpVKRUQg2RZC2Ja9paVV4xyDu9/v7v3u3t/T01OX4EREZLIkE8JuYG7R3ycDe2o4RkREGiDJhPA8cKqZnWJmM4FrgEdLjnkU+Hww22gpsN/d95a+kIiIJC+xMQR3P2RmXwE2Ap3AA+6+08xuCB6/D9gAXAy8AhwAvpBUPCIiUl6ipSvcfQP5k37xffcV3Xbgy0nGICIi8WRuC00z2we83uw4AnOAXzY7iAqyECNkI84sxAiKs56yECPEi3O+u5edlZO5hJAmZjZUaY/SZstCjJCNOLMQIyjOespCjFC/OFXLSEREACUEEREJKCFMz/3NDiCGLMQI2YgzCzGC4qynLMQIdYpTYwgiIgKohSAiIgElBBERAZQQyjKz2Wb2hJn9LPh9fMgxc83sKTN7ycx2mtmNRY+tMrNhM9sW/Fxc5/hq3oCo0nMbGON1QWwvmNmPzWxJ0WM/N7MdwWc3lFSMMeM8z8z2F/23vDXucxsY44qi+H5qZuNmNjt4rJGf5QNm9paZ/TTi8TR8LyvFmJbvZaU46/u9dHf9RPwAfwysDG6vBP4o5JgTgTOC28cCfw98Mvh7FfC7CcXWCfwD8AlgJrC98L5Fx1wMPE6+quxS4Lm4z21gjOcCxwe3LyrEGPz9c2BOA/47x4nzPOCvanluo2IsOf4zwJON/iyD9/rnwBnATyMeb+r3MmaMTf9exoyzrt9LtRDKuxz4y+D2XwIDpQe4+1533xLcfh94ifyeDkmbzgZEcZ7bkBjd/cfu/m7w5ybyFW8bbTqfR2o+yxLXAg8lEEdF7v408E6ZQ5r9vawYY0q+l3E+yyg1fZZKCOX9Ew+qrwa/P17uYDNbAPQBzxXd/ZWg2flAWJfTNERtLhTnmDjPbVSMxb5I/sqxwIH/a2abLb9JUlLixnmOmW03s8fNbFGVz21UjJjZLOBCYF3R3Y36LONo9veyWs36XsZVt+9losXtssDM/ho4IeSh36/ydY4h/z/gTe7+XnD3vcAd5L9AdwBfB3679mgnv2XIfXE3IIq1MVEdxH4fMzuf/P94v1F09zJ332NmHweeMLOXgyumZsS5hXwtmA+CsaBB8nuBp+6zJN9d9Ky7F19ZNuqzjKPZ38vYmvy9jKOu38u2byG4+6fd/ddCfh4BfhE0ZQl+vxX2GmaWI58M1rr7+qLX/oW7j7v7YeB/kG/G1ct0NiBq1MZEsd7HzD4FfBu43N3fLtzv7nuC328BP6C+n19Vcbr7e+7+QXB7A5AzszlxntuoGItcQ0l3UQM/yzia/b2MJQXfy4rq/r1sxMBIVn+ANUweVP7jkGMMeBD405DHTiy6fTPw3TrGNgN4FTiFI4NGi0qOuYTJg3c/ifvcBsY4j/x+GOeW3H80cGzR7R8DFyb03zlOnCdwZCHnWcAbweeams8yOO448n3ORzfjsyx6zwVED4Q29XsZM8amfy9jxlnX72Vi/4hW+AH+MfA3wM+C37OD+08CNgS3f4N8U+wFYFvwc3Hw2P8EdgSPPUpRgqhTfBeTn9X0D8DvB/fdANwQ3DbgnuDxHUB/uecm9BlWivHbwLtFn91QcP8ngi/xdmBnkjHGjPMrQRzbyQ8ynlvuuc2IMfj7tyi58GjCZ/kQsBcYI3+l+sUUfi8rxZiW72WlOOv6vVTpChERATSGICIiASUEEREBlBBERCSghCAiIoASgoiIBJQQREQEUEIQEZGAEoJICDNbYGYvm9m3g70F1prZp83sWcvvj3GWmR0dFC183sy2mtnlRc99xsy2BD/nBvefZ2Z/a2bfD157rZmF1ZwRaQotTBMJEVSufYV89dqdwPPkV4N+EbgM+ALwIvCiu3/HzLqBnwTHO3DY3T8ys1OBh9y938zOAx4BFpGvK/MssMLdf9TAf5pIpLavdipSxmvuvgPAzHYCf+PubmY7yNeXORm4zMx+Nzj+KPI1cPYAd5vZ6cA48M+KXvMn7r47eM1twesoIUgqKCGIRPtV0e3DRc85vJ4AAACPSURBVH8fJv//zjhwpbvvKn6Sma0CfgEsId8t+1HEa46j/wclRTSGIFK7jcB/KowDmFlfcP9xwF7Plz3/HPntDEVSTwlBpHZ3ADnghWAT9DuC+78F/Dsz20S+u+jDJsUnUhUNKouICKAWgoiIBJQQREQEUEIQEZGAEoKIiABKCCIiElBCEBERQAlBREQC/x/zeozQg7cqcwAAAABJRU5ErkJggg==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17" y="1440588"/>
            <a:ext cx="5487650" cy="3658433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906" y="3194949"/>
            <a:ext cx="5487650" cy="3429781"/>
          </a:xfrm>
          <a:prstGeom prst="rect">
            <a:avLst/>
          </a:prstGeom>
        </p:spPr>
      </p:pic>
      <p:sp>
        <p:nvSpPr>
          <p:cNvPr id="11" name="Rettangolo 10"/>
          <p:cNvSpPr/>
          <p:nvPr/>
        </p:nvSpPr>
        <p:spPr>
          <a:xfrm>
            <a:off x="4861163" y="3194949"/>
            <a:ext cx="469712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900" spc="1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Pesi del portafoglio statico</a:t>
            </a:r>
            <a:endParaRPr lang="it-IT" sz="1900" spc="1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92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Vista</Template>
  <TotalTime>1745</TotalTime>
  <Words>1250</Words>
  <Application>Microsoft Office PowerPoint</Application>
  <PresentationFormat>Widescreen</PresentationFormat>
  <Paragraphs>80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2" baseType="lpstr">
      <vt:lpstr>Arial</vt:lpstr>
      <vt:lpstr>Cambria Math</vt:lpstr>
      <vt:lpstr>Century Schoolbook</vt:lpstr>
      <vt:lpstr>Wingdings 2</vt:lpstr>
      <vt:lpstr>View</vt:lpstr>
      <vt:lpstr>Costruzione di portafogli diversificati mediante algoritmi di clustering</vt:lpstr>
      <vt:lpstr>Presentazione standard di PowerPoint</vt:lpstr>
      <vt:lpstr>Premessa e obbiettivi</vt:lpstr>
      <vt:lpstr>Sviluppo del lavoro</vt:lpstr>
      <vt:lpstr>Allocazione di portafoglio</vt:lpstr>
      <vt:lpstr>Portafoglio di tangenza</vt:lpstr>
      <vt:lpstr>K-Means</vt:lpstr>
      <vt:lpstr>K-Means</vt:lpstr>
      <vt:lpstr>K-Means</vt:lpstr>
      <vt:lpstr>K-Means</vt:lpstr>
      <vt:lpstr>Hierarchical Risk Parity</vt:lpstr>
      <vt:lpstr>Hierarchical Risk Parity</vt:lpstr>
      <vt:lpstr>Hierarchical Risk Parity</vt:lpstr>
      <vt:lpstr>Risultati</vt:lpstr>
      <vt:lpstr>Risultati</vt:lpstr>
      <vt:lpstr>Conclusioni e possibili sviluppi</vt:lpstr>
      <vt:lpstr>Riferimenti bibliografici</vt:lpstr>
    </vt:vector>
  </TitlesOfParts>
  <Company>Unipol Gruppo Finanziario S.p.A.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Costruzione di portafogli diversificati mediante algoritmi di clustering</dc:title>
  <dc:creator>Brufatto Verena</dc:creator>
  <cp:lastModifiedBy>Brufatto Verena</cp:lastModifiedBy>
  <cp:revision>68</cp:revision>
  <dcterms:created xsi:type="dcterms:W3CDTF">2020-12-24T16:39:40Z</dcterms:created>
  <dcterms:modified xsi:type="dcterms:W3CDTF">2021-01-04T09:43:37Z</dcterms:modified>
</cp:coreProperties>
</file>