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62" r:id="rId12"/>
    <p:sldId id="263" r:id="rId13"/>
    <p:sldId id="276" r:id="rId14"/>
    <p:sldId id="278" r:id="rId15"/>
    <p:sldId id="279" r:id="rId16"/>
    <p:sldId id="281" r:id="rId17"/>
    <p:sldId id="265" r:id="rId18"/>
    <p:sldId id="266" r:id="rId19"/>
    <p:sldId id="282" r:id="rId20"/>
    <p:sldId id="280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diversificati mediante algoritmi di </a:t>
            </a:r>
            <a:r>
              <a:rPr lang="it-IT" sz="6000" i="1" dirty="0" err="1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Verena Brufatto, Mattia Longhi, Giada </a:t>
            </a:r>
            <a:r>
              <a:rPr lang="it-IT" dirty="0" err="1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sz="2900" dirty="0"/>
                  <a:t>Si applica 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rendimenti azionari, 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sull’indice di correlazione 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</a:p>
              <a:p>
                <a:r>
                  <a:rPr lang="it-IT" sz="2900" dirty="0"/>
                  <a:t>Si 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aggiornata 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l</a:t>
                </a:r>
                <a:r>
                  <a:rPr lang="it-IT" sz="2900" i="1" dirty="0"/>
                  <a:t>’</a:t>
                </a:r>
                <a:r>
                  <a:rPr lang="it-IT" sz="2900" dirty="0"/>
                  <a:t>i-esimo</a:t>
                </a:r>
                <a:r>
                  <a:rPr lang="it-IT" sz="2900" i="1" dirty="0"/>
                  <a:t>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/>
                  <a:t>La 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disponibili</a:t>
                </a:r>
                <a:r>
                  <a:rPr lang="it-IT" sz="2900" i="1" dirty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/>
                  <a:t>simili sono posti 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,</a:t>
                </a:r>
                <a:r>
                  <a:rPr lang="it-IT" sz="2900" dirty="0"/>
                  <a:t> e </a:t>
                </a:r>
                <a:r>
                  <a:rPr lang="it-IT" sz="2900" dirty="0" err="1"/>
                  <a:t>bisezionando</a:t>
                </a:r>
                <a:r>
                  <a:rPr lang="it-IT" sz="2900" dirty="0"/>
                  <a:t> ricorsivamente la matrice di covarianza seguendo l’ordinamento dei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2915" y="601813"/>
            <a:ext cx="9692640" cy="787555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dirty="0"/>
                  <a:t>K-</a:t>
                </a:r>
                <a:r>
                  <a:rPr lang="it-IT" altLang="it-IT" sz="1900" dirty="0" err="1"/>
                  <a:t>Means</a:t>
                </a:r>
                <a:r>
                  <a:rPr lang="it-IT" altLang="it-IT" sz="1900" dirty="0"/>
                  <a:t> non permette il controllo sulla numerosità dei cluster </a:t>
                </a:r>
                <a:r>
                  <a:rPr lang="it-IT" altLang="it-IT" sz="1900" dirty="0">
                    <a:sym typeface="Wingdings" panose="05000000000000000000" pitchFamily="2" charset="2"/>
                  </a:rPr>
                  <a:t> </a:t>
                </a:r>
                <a:r>
                  <a:rPr lang="it-IT" altLang="it-IT" sz="1900" dirty="0" err="1">
                    <a:sym typeface="Wingdings" panose="05000000000000000000" pitchFamily="2" charset="2"/>
                  </a:rPr>
                  <a:t>Bounded</a:t>
                </a:r>
                <a:r>
                  <a:rPr lang="it-IT" altLang="it-IT" sz="1900" dirty="0">
                    <a:sym typeface="Wingdings" panose="05000000000000000000" pitchFamily="2" charset="2"/>
                  </a:rPr>
                  <a:t> K-</a:t>
                </a:r>
                <a:r>
                  <a:rPr lang="it-IT" altLang="it-IT" sz="1900" dirty="0" err="1">
                    <a:sym typeface="Wingdings" panose="05000000000000000000" pitchFamily="2" charset="2"/>
                  </a:rPr>
                  <a:t>Means</a:t>
                </a:r>
                <a:r>
                  <a:rPr lang="it-IT" altLang="it-IT" sz="1900" dirty="0"/>
                  <a:t>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900" dirty="0"/>
              </a:p>
              <a:p>
                <a:r>
                  <a:rPr lang="it-IT" sz="19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900" dirty="0"/>
                  <a:t> indica un generico punto, la prima disequazione paragona la SSE del cluster j-esimo con quella del cluster i-esimo, e la seconda disequazione permette il controllo sulla numerosità massima del cluster </a:t>
                </a:r>
                <a:r>
                  <a:rPr lang="el-GR" sz="1900" dirty="0"/>
                  <a:t>ζ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Il numero ottimale di cluster segue la </a:t>
                </a:r>
                <a:r>
                  <a:rPr lang="it-IT" sz="1900" i="1" dirty="0" err="1"/>
                  <a:t>elbow</a:t>
                </a:r>
                <a:r>
                  <a:rPr lang="it-IT" sz="1900" i="1" dirty="0"/>
                  <a:t> rule </a:t>
                </a:r>
                <a:r>
                  <a:rPr lang="it-IT" sz="1900" dirty="0"/>
                  <a:t>come per K-</a:t>
                </a:r>
                <a:r>
                  <a:rPr lang="it-IT" sz="1900" dirty="0" err="1"/>
                  <a:t>Means</a:t>
                </a:r>
                <a:r>
                  <a:rPr lang="it-IT" sz="1900" dirty="0"/>
                  <a:t>.</a:t>
                </a:r>
                <a:endParaRPr lang="it-IT" sz="1900" i="1" dirty="0"/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  <a:blipFill>
                <a:blip r:embed="rId2"/>
                <a:stretch>
                  <a:fillRect l="-401" b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2411AE9-563C-4467-8080-93F883D6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6" y="2335573"/>
            <a:ext cx="4274279" cy="28697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EE2415-B2E8-4946-8298-EA1D9D8C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2" y="3034768"/>
            <a:ext cx="5519248" cy="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9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93760" y="37218"/>
            <a:ext cx="8911687" cy="959722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974430" y="2862469"/>
            <a:ext cx="5487651" cy="36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774193" y="2582171"/>
            <a:ext cx="47150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 statico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2D73E5-EFE3-492D-8270-ABD46444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39" y="1689093"/>
            <a:ext cx="4332164" cy="25555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A46187-DDFF-4ED3-B3A8-51695C2F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88" y="3071315"/>
            <a:ext cx="3571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-671140" y="1780249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327ECC-1B71-4F11-B4D1-867B5876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1" y="2229677"/>
            <a:ext cx="10182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" t="7385" r="8764" b="6297"/>
          <a:stretch/>
        </p:blipFill>
        <p:spPr>
          <a:xfrm>
            <a:off x="1922734" y="1205948"/>
            <a:ext cx="8346531" cy="51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11227" y="790450"/>
            <a:ext cx="8911687" cy="739818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17ABC1-E0F1-4D95-A686-C3C32905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6" y="2771254"/>
            <a:ext cx="10673609" cy="174850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995CD4-24D0-4CF3-8D00-4A60E5B96143}"/>
              </a:ext>
            </a:extLst>
          </p:cNvPr>
          <p:cNvSpPr txBox="1"/>
          <p:nvPr/>
        </p:nvSpPr>
        <p:spPr>
          <a:xfrm>
            <a:off x="622852" y="2305878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Summary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6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INDICE</a:t>
            </a:r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lavoro</a:t>
            </a:r>
          </a:p>
          <a:p>
            <a:r>
              <a:rPr lang="it-IT" sz="2400" spc="30" dirty="0"/>
              <a:t>Allocazione di portafoglio</a:t>
            </a:r>
          </a:p>
          <a:p>
            <a:r>
              <a:rPr lang="it-IT" sz="2400" spc="30" dirty="0"/>
              <a:t>Portafoglio di tangenza</a:t>
            </a:r>
          </a:p>
          <a:p>
            <a:r>
              <a:rPr lang="it-IT" sz="2400" spc="30" dirty="0"/>
              <a:t>K-</a:t>
            </a:r>
            <a:r>
              <a:rPr lang="it-IT" sz="2400" spc="30" dirty="0" err="1"/>
              <a:t>Means</a:t>
            </a:r>
            <a:endParaRPr lang="it-IT" sz="2400" spc="30" dirty="0"/>
          </a:p>
          <a:p>
            <a:r>
              <a:rPr lang="it-IT" sz="2400" spc="30" dirty="0" err="1"/>
              <a:t>Hierarchical</a:t>
            </a:r>
            <a:r>
              <a:rPr lang="it-IT" sz="2400" spc="30" dirty="0"/>
              <a:t> </a:t>
            </a:r>
            <a:r>
              <a:rPr lang="it-IT" sz="2400" spc="30" dirty="0" err="1"/>
              <a:t>Risk</a:t>
            </a:r>
            <a:r>
              <a:rPr lang="it-IT" sz="2400" spc="30" dirty="0"/>
              <a:t> </a:t>
            </a:r>
            <a:r>
              <a:rPr lang="it-IT" sz="2400" spc="30" dirty="0" err="1"/>
              <a:t>Parity</a:t>
            </a:r>
            <a:endParaRPr lang="it-IT" sz="2400" spc="30" dirty="0"/>
          </a:p>
          <a:p>
            <a:r>
              <a:rPr lang="it-IT" sz="2400" spc="30" dirty="0" err="1"/>
              <a:t>Bounded</a:t>
            </a:r>
            <a:r>
              <a:rPr lang="it-IT" sz="2400" spc="30" dirty="0"/>
              <a:t> K-</a:t>
            </a:r>
            <a:r>
              <a:rPr lang="it-IT" sz="2400" spc="30" dirty="0" err="1"/>
              <a:t>Means</a:t>
            </a:r>
            <a:endParaRPr lang="it-IT" sz="2400" spc="30" dirty="0"/>
          </a:p>
          <a:p>
            <a:r>
              <a:rPr lang="it-IT" sz="2400" spc="30" dirty="0"/>
              <a:t>Risultati </a:t>
            </a:r>
          </a:p>
          <a:p>
            <a:r>
              <a:rPr lang="it-IT" sz="2400" spc="30" dirty="0"/>
              <a:t>Valutazione cluster</a:t>
            </a:r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8038" y="313371"/>
            <a:ext cx="8911687" cy="739818"/>
          </a:xfrm>
        </p:spPr>
        <p:txBody>
          <a:bodyPr/>
          <a:lstStyle/>
          <a:p>
            <a:r>
              <a:rPr lang="it-IT" dirty="0"/>
              <a:t>Valutazione cluster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3F7BD2-1941-40A7-BAA1-CF8CCF2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2" y="5000449"/>
            <a:ext cx="7579653" cy="122417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DD9C72-A6C6-4BA8-B0B1-1EA5E77ABE67}"/>
              </a:ext>
            </a:extLst>
          </p:cNvPr>
          <p:cNvSpPr txBox="1"/>
          <p:nvPr/>
        </p:nvSpPr>
        <p:spPr>
          <a:xfrm>
            <a:off x="528038" y="1645980"/>
            <a:ext cx="835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Silhouette </a:t>
            </a:r>
            <a:r>
              <a:rPr lang="it-IT" dirty="0" err="1"/>
              <a:t>coefficient</a:t>
            </a:r>
            <a:r>
              <a:rPr lang="it-IT" dirty="0"/>
              <a:t> è una misura di quanto un punto appartenga al proprio cluster (coesione, a) comparato rispetto agli altri cluster (separazione, b). Il suo valore è compreso fra -1 e +1.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22956A-3037-4D16-A254-F95E3889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38" y="1784479"/>
            <a:ext cx="2056508" cy="64633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9DE3B0-21ED-4138-8830-0423A0654D6C}"/>
              </a:ext>
            </a:extLst>
          </p:cNvPr>
          <p:cNvSpPr txBox="1"/>
          <p:nvPr/>
        </p:nvSpPr>
        <p:spPr>
          <a:xfrm>
            <a:off x="528038" y="3464906"/>
            <a:ext cx="813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L’indice di </a:t>
            </a:r>
            <a:r>
              <a:rPr lang="it-IT" dirty="0" err="1"/>
              <a:t>Calinski-Harabasz</a:t>
            </a:r>
            <a:r>
              <a:rPr lang="it-IT" dirty="0"/>
              <a:t> è dato dal rapporto tra le medie della dispersione infra-cluster e della dispersione intra-cluster. Più il suo valore è alto, migliore è la performance del cluster.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414C069-4FB5-45B7-AB08-53D849C55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8" y="3655108"/>
            <a:ext cx="193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/>
              <a:t>Conclusioni e possibili sviluppi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É stato dimostrato che gli algoritmi di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dirty="0"/>
              <a:t>possono essere utilizzati per costruire portafogli diversificati che evidenziano una buona </a:t>
            </a:r>
            <a:r>
              <a:rPr lang="it-IT" i="1" dirty="0"/>
              <a:t>performance</a:t>
            </a:r>
            <a:r>
              <a:rPr lang="it-IT" dirty="0"/>
              <a:t> </a:t>
            </a:r>
            <a:r>
              <a:rPr lang="it-IT" i="1" dirty="0"/>
              <a:t>out of sample</a:t>
            </a:r>
            <a:r>
              <a:rPr lang="it-IT" dirty="0"/>
              <a:t>. </a:t>
            </a:r>
          </a:p>
          <a:p>
            <a:r>
              <a:rPr lang="it-IT" dirty="0"/>
              <a:t>Nell’ultimo anno, il portafoglio </a:t>
            </a:r>
            <a:r>
              <a:rPr lang="it-IT" i="1" dirty="0" err="1"/>
              <a:t>Bounded</a:t>
            </a:r>
            <a:r>
              <a:rPr lang="it-IT" i="1" dirty="0"/>
              <a:t> K-</a:t>
            </a:r>
            <a:r>
              <a:rPr lang="it-IT" i="1" dirty="0" err="1"/>
              <a:t>Means</a:t>
            </a:r>
            <a:r>
              <a:rPr lang="it-IT" dirty="0"/>
              <a:t> avrebbe garantito l’</a:t>
            </a:r>
            <a:r>
              <a:rPr lang="it-IT" dirty="0" err="1"/>
              <a:t>extrarendimento</a:t>
            </a:r>
            <a:r>
              <a:rPr lang="it-IT" dirty="0"/>
              <a:t> maggiore, mentre il portafoglio di tangenza avrebbe dato luogo allo </a:t>
            </a:r>
            <a:r>
              <a:rPr lang="it-IT" i="1" dirty="0" err="1"/>
              <a:t>Sharpe</a:t>
            </a:r>
            <a:r>
              <a:rPr lang="it-IT" i="1" dirty="0"/>
              <a:t> Ratio</a:t>
            </a:r>
            <a:r>
              <a:rPr lang="it-IT" dirty="0"/>
              <a:t> più elevato. </a:t>
            </a:r>
          </a:p>
          <a:p>
            <a:pPr marL="0" indent="0">
              <a:buNone/>
            </a:pPr>
            <a:r>
              <a:rPr lang="it-IT" b="1" dirty="0"/>
              <a:t>Possibili estensioni del progetto: </a:t>
            </a:r>
          </a:p>
          <a:p>
            <a:r>
              <a:rPr lang="it-IT" dirty="0"/>
              <a:t> Inclusione di titoli di Stato, obbligazioni </a:t>
            </a:r>
            <a:r>
              <a:rPr lang="it-IT" i="1" dirty="0"/>
              <a:t>corporate </a:t>
            </a:r>
            <a:r>
              <a:rPr lang="it-IT" dirty="0"/>
              <a:t>o indici di mercato;</a:t>
            </a:r>
            <a:endParaRPr lang="it-IT" i="1" dirty="0"/>
          </a:p>
          <a:p>
            <a:r>
              <a:rPr lang="it-IT" dirty="0"/>
              <a:t>Utilizzo di una strategia di ottimizzazione che consenta di aprire posizioni </a:t>
            </a:r>
            <a:r>
              <a:rPr lang="it-IT" i="1" dirty="0"/>
              <a:t>short;</a:t>
            </a:r>
          </a:p>
          <a:p>
            <a:r>
              <a:rPr lang="it-IT" dirty="0"/>
              <a:t>Utilizzo di una strategia di ottimizzazione in media-varianza o di allocazione del rischio (</a:t>
            </a:r>
            <a:r>
              <a:rPr lang="it-IT" i="1" dirty="0" err="1"/>
              <a:t>risk</a:t>
            </a:r>
            <a:r>
              <a:rPr lang="it-IT" i="1" dirty="0"/>
              <a:t> </a:t>
            </a:r>
            <a:r>
              <a:rPr lang="it-IT" i="1" dirty="0" err="1"/>
              <a:t>parity</a:t>
            </a:r>
            <a:r>
              <a:rPr lang="it-IT" i="1" dirty="0"/>
              <a:t>, inverse </a:t>
            </a:r>
            <a:r>
              <a:rPr lang="it-IT" i="1" dirty="0" err="1"/>
              <a:t>variance</a:t>
            </a:r>
            <a:r>
              <a:rPr lang="it-IT" dirty="0"/>
              <a:t>) all’interno dei </a:t>
            </a:r>
            <a:r>
              <a:rPr lang="it-IT" i="1" dirty="0"/>
              <a:t>cluster;</a:t>
            </a:r>
          </a:p>
          <a:p>
            <a:r>
              <a:rPr lang="it-IT" dirty="0"/>
              <a:t>Utilizzo di altri algoritmi di</a:t>
            </a:r>
            <a:r>
              <a:rPr lang="it-IT" i="1" dirty="0"/>
              <a:t> </a:t>
            </a:r>
            <a:r>
              <a:rPr lang="it-IT" i="1" dirty="0" err="1"/>
              <a:t>clustering</a:t>
            </a:r>
            <a:r>
              <a:rPr lang="it-IT" i="1" dirty="0"/>
              <a:t>;</a:t>
            </a:r>
          </a:p>
          <a:p>
            <a:r>
              <a:rPr lang="it-IT" i="1" dirty="0" err="1"/>
              <a:t>Backtest</a:t>
            </a:r>
            <a:r>
              <a:rPr lang="it-IT" i="1" dirty="0"/>
              <a:t> </a:t>
            </a:r>
            <a:r>
              <a:rPr lang="it-IT" dirty="0"/>
              <a:t>dei portafogli su fasi rialziste del mercato e/o su fasi ribassiste precedenti (crisi finanziaria, crisi del debito sovrano);</a:t>
            </a:r>
          </a:p>
          <a:p>
            <a:r>
              <a:rPr lang="it-IT" dirty="0"/>
              <a:t>Verifica di come la scelta del numero ottimale di </a:t>
            </a:r>
            <a:r>
              <a:rPr lang="it-IT" i="1" dirty="0"/>
              <a:t>cluster</a:t>
            </a:r>
            <a:r>
              <a:rPr lang="it-IT" dirty="0"/>
              <a:t> influenzi la </a:t>
            </a:r>
            <a:r>
              <a:rPr lang="it-IT" i="1" dirty="0"/>
              <a:t>performance</a:t>
            </a:r>
            <a:r>
              <a:rPr lang="it-IT" dirty="0"/>
              <a:t> dei portafogli.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4581239"/>
          </a:xfrm>
        </p:spPr>
        <p:txBody>
          <a:bodyPr>
            <a:normAutofit/>
          </a:bodyPr>
          <a:lstStyle/>
          <a:p>
            <a:r>
              <a:rPr lang="it-IT" dirty="0"/>
              <a:t>De Prado, M. L. (2016). </a:t>
            </a:r>
            <a:r>
              <a:rPr lang="it-IT" i="1" dirty="0"/>
              <a:t>Building </a:t>
            </a:r>
            <a:r>
              <a:rPr lang="it-IT" i="1" dirty="0" err="1"/>
              <a:t>diversified</a:t>
            </a:r>
            <a:r>
              <a:rPr lang="it-IT" i="1" dirty="0"/>
              <a:t> </a:t>
            </a:r>
            <a:r>
              <a:rPr lang="it-IT" i="1" dirty="0" err="1"/>
              <a:t>portfolios</a:t>
            </a:r>
            <a:r>
              <a:rPr lang="it-IT" i="1" dirty="0"/>
              <a:t> </a:t>
            </a:r>
            <a:r>
              <a:rPr lang="it-IT" i="1" dirty="0" err="1"/>
              <a:t>that</a:t>
            </a:r>
            <a:r>
              <a:rPr lang="it-IT" i="1" dirty="0"/>
              <a:t> </a:t>
            </a:r>
            <a:r>
              <a:rPr lang="it-IT" i="1" dirty="0" err="1"/>
              <a:t>outperform</a:t>
            </a:r>
            <a:r>
              <a:rPr lang="it-IT" i="1" dirty="0"/>
              <a:t> out of sample</a:t>
            </a:r>
            <a:r>
              <a:rPr lang="it-IT" dirty="0"/>
              <a:t>. The Journal of Portfolio Management, 42(4), 59-69.</a:t>
            </a:r>
          </a:p>
          <a:p>
            <a:r>
              <a:rPr lang="en-US" dirty="0" err="1"/>
              <a:t>Ganganath</a:t>
            </a:r>
            <a:r>
              <a:rPr lang="en-US" dirty="0"/>
              <a:t>, N., Cheng, C. T., &amp; Chi, K. T. (2014). </a:t>
            </a:r>
            <a:r>
              <a:rPr lang="en-US" i="1" dirty="0"/>
              <a:t>Data clustering with cluster size constraints using a modified k-means algorithm</a:t>
            </a:r>
            <a:r>
              <a:rPr lang="en-US" dirty="0"/>
              <a:t>. In </a:t>
            </a:r>
            <a:r>
              <a:rPr lang="en-US" i="1" dirty="0"/>
              <a:t>2014 International Conference on Cyber-Enabled Distributed Computing and Knowledge Discovery</a:t>
            </a:r>
            <a:r>
              <a:rPr lang="en-US" dirty="0"/>
              <a:t> (pp. 158-161). IEEE.</a:t>
            </a:r>
            <a:endParaRPr lang="it-IT" dirty="0"/>
          </a:p>
          <a:p>
            <a:r>
              <a:rPr lang="it-IT" dirty="0" err="1"/>
              <a:t>Markowitz</a:t>
            </a:r>
            <a:r>
              <a:rPr lang="it-IT" dirty="0"/>
              <a:t> H. (1959). </a:t>
            </a:r>
            <a:r>
              <a:rPr lang="it-IT" i="1" dirty="0"/>
              <a:t>Portfolio </a:t>
            </a:r>
            <a:r>
              <a:rPr lang="it-IT" i="1" dirty="0" err="1"/>
              <a:t>Selection</a:t>
            </a:r>
            <a:r>
              <a:rPr lang="it-IT" i="1" dirty="0"/>
              <a:t>: </a:t>
            </a:r>
            <a:r>
              <a:rPr lang="it-IT" i="1" dirty="0" err="1"/>
              <a:t>Efficient</a:t>
            </a:r>
            <a:r>
              <a:rPr lang="it-IT" i="1" dirty="0"/>
              <a:t> </a:t>
            </a:r>
            <a:r>
              <a:rPr lang="it-IT" i="1" dirty="0" err="1"/>
              <a:t>Diversification</a:t>
            </a:r>
            <a:r>
              <a:rPr lang="it-IT" i="1" dirty="0"/>
              <a:t> of </a:t>
            </a:r>
            <a:r>
              <a:rPr lang="it-IT" i="1" dirty="0" err="1"/>
              <a:t>Investment</a:t>
            </a:r>
            <a:r>
              <a:rPr lang="it-IT" dirty="0"/>
              <a:t>. (J. </a:t>
            </a:r>
            <a:r>
              <a:rPr lang="it-IT" dirty="0" err="1"/>
              <a:t>Wiley</a:t>
            </a:r>
            <a:r>
              <a:rPr lang="it-IT" dirty="0"/>
              <a:t>, New York).</a:t>
            </a:r>
          </a:p>
          <a:p>
            <a:r>
              <a:rPr lang="it-IT" dirty="0"/>
              <a:t>Tola, V., Lillo, F., </a:t>
            </a:r>
            <a:r>
              <a:rPr lang="it-IT" dirty="0" err="1"/>
              <a:t>Gallegati</a:t>
            </a:r>
            <a:r>
              <a:rPr lang="it-IT" dirty="0"/>
              <a:t>, M., &amp; Mantegna, R. N. (2008). </a:t>
            </a:r>
            <a:r>
              <a:rPr lang="it-IT" i="1" dirty="0"/>
              <a:t>Cluster </a:t>
            </a:r>
            <a:r>
              <a:rPr lang="it-IT" i="1" dirty="0" err="1"/>
              <a:t>analysis</a:t>
            </a:r>
            <a:r>
              <a:rPr lang="it-IT" i="1" dirty="0"/>
              <a:t> for portfolio </a:t>
            </a:r>
            <a:r>
              <a:rPr lang="it-IT" i="1" dirty="0" err="1"/>
              <a:t>optimization</a:t>
            </a:r>
            <a:r>
              <a:rPr lang="it-IT" dirty="0"/>
              <a:t>. Journal of </a:t>
            </a:r>
            <a:r>
              <a:rPr lang="it-IT" dirty="0" err="1"/>
              <a:t>Economic</a:t>
            </a:r>
            <a:r>
              <a:rPr lang="it-IT" dirty="0"/>
              <a:t> Dynamics and Control, 32(1), 235-258.</a:t>
            </a:r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Premessa e obbiettivi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Scopo del progetto è quello di valutare la </a:t>
            </a:r>
            <a:r>
              <a:rPr lang="it-IT" i="1" dirty="0"/>
              <a:t>performance</a:t>
            </a:r>
            <a:r>
              <a:rPr lang="it-IT" dirty="0"/>
              <a:t> di tre portafogli diversificati costruiti mediante algoritmi di </a:t>
            </a:r>
            <a:r>
              <a:rPr lang="it-IT" i="1" dirty="0" err="1"/>
              <a:t>clustering</a:t>
            </a:r>
            <a:r>
              <a:rPr lang="it-IT" dirty="0"/>
              <a:t> partizionale e gerarchico</a:t>
            </a:r>
            <a:r>
              <a:rPr lang="it-IT" i="1" dirty="0"/>
              <a:t>. </a:t>
            </a:r>
          </a:p>
          <a:p>
            <a:r>
              <a:rPr lang="it-IT" dirty="0"/>
              <a:t>In un’ottica di allocazione di portafoglio, la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i="1" dirty="0" err="1"/>
              <a:t>analysis</a:t>
            </a:r>
            <a:r>
              <a:rPr lang="it-IT" dirty="0"/>
              <a:t> può essere utilizzata per selezionare, attraverso un processo di apprendimento non-supervisionato, gruppi di </a:t>
            </a:r>
            <a:r>
              <a:rPr lang="it-IT" i="1" dirty="0" err="1"/>
              <a:t>asset</a:t>
            </a:r>
            <a:r>
              <a:rPr lang="it-IT" dirty="0"/>
              <a:t> omogenei sulla base della correlazione fra rendimenti.  </a:t>
            </a:r>
          </a:p>
          <a:p>
            <a:r>
              <a:rPr lang="it-IT" dirty="0"/>
              <a:t>Il capitale viene allocato fra i </a:t>
            </a:r>
            <a:r>
              <a:rPr lang="it-IT" i="1" dirty="0"/>
              <a:t>cluster </a:t>
            </a:r>
            <a:r>
              <a:rPr lang="it-IT" dirty="0"/>
              <a:t>di </a:t>
            </a:r>
            <a:r>
              <a:rPr lang="it-IT" i="1" dirty="0" err="1"/>
              <a:t>asset</a:t>
            </a:r>
            <a:r>
              <a:rPr lang="it-IT" i="1" dirty="0"/>
              <a:t> </a:t>
            </a:r>
            <a:r>
              <a:rPr lang="it-IT" dirty="0"/>
              <a:t>prodotti utilizzando una strategia di ottimizzazione in media-varianza e la </a:t>
            </a:r>
            <a:r>
              <a:rPr lang="it-IT" i="1" dirty="0"/>
              <a:t>performance </a:t>
            </a:r>
            <a:r>
              <a:rPr lang="it-IT" dirty="0"/>
              <a:t>del portafoglio così ottenuto viene valutata rispetto ad un portafoglio </a:t>
            </a:r>
            <a:r>
              <a:rPr lang="it-IT" i="1" dirty="0"/>
              <a:t>benchmark.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/>
              <a:t>Sviluppo del lavoro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015593" y="1010093"/>
            <a:ext cx="9904044" cy="5546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sz="1900" dirty="0"/>
              <a:t>Si selezionano casualmente circa 200 titoli azionari provenienti dall’indice </a:t>
            </a:r>
            <a:r>
              <a:rPr lang="it-IT" sz="1900" dirty="0" err="1"/>
              <a:t>Nasdaq</a:t>
            </a:r>
            <a:r>
              <a:rPr lang="it-IT" sz="1900" dirty="0"/>
              <a:t>.</a:t>
            </a:r>
          </a:p>
          <a:p>
            <a:r>
              <a:rPr lang="it-IT" sz="1900" dirty="0"/>
              <a:t>Si utilizzano diversi algoritmi di </a:t>
            </a:r>
            <a:r>
              <a:rPr lang="it-IT" sz="1900" i="1" dirty="0" err="1"/>
              <a:t>clustering</a:t>
            </a:r>
            <a:r>
              <a:rPr lang="it-IT" sz="1900" i="1" dirty="0"/>
              <a:t> </a:t>
            </a:r>
            <a:r>
              <a:rPr lang="it-IT" sz="1900" dirty="0"/>
              <a:t>partizionale e gerarchico per suddividere i rendimenti in </a:t>
            </a:r>
            <a:r>
              <a:rPr lang="it-IT" sz="1900" i="1" dirty="0"/>
              <a:t>cluster </a:t>
            </a:r>
            <a:r>
              <a:rPr lang="it-IT" sz="1900" dirty="0"/>
              <a:t>omogenei sulla base della correlazione.</a:t>
            </a:r>
          </a:p>
          <a:p>
            <a:r>
              <a:rPr lang="it-IT" sz="1900" dirty="0"/>
              <a:t>La bontà di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 viene valutata in base alla correlazione infra- e intra-</a:t>
            </a:r>
            <a:r>
              <a:rPr lang="it-IT" sz="1900" i="1" dirty="0"/>
              <a:t>cluster</a:t>
            </a:r>
            <a:r>
              <a:rPr lang="it-IT" sz="1900" dirty="0"/>
              <a:t> e alla numerosità dei </a:t>
            </a:r>
            <a:r>
              <a:rPr lang="it-IT" sz="1900" i="1" dirty="0"/>
              <a:t>cluster</a:t>
            </a:r>
            <a:r>
              <a:rPr lang="it-IT" sz="1900" dirty="0"/>
              <a:t> prodotti.</a:t>
            </a:r>
          </a:p>
          <a:p>
            <a:r>
              <a:rPr lang="it-IT" sz="1900" dirty="0"/>
              <a:t>I </a:t>
            </a:r>
            <a:r>
              <a:rPr lang="it-IT" sz="1900" i="1" dirty="0"/>
              <a:t>cluster</a:t>
            </a:r>
            <a:r>
              <a:rPr lang="it-IT" sz="1900" dirty="0"/>
              <a:t> ottenuti vengono aggregati in portafogli </a:t>
            </a:r>
            <a:r>
              <a:rPr lang="it-IT" sz="1900" dirty="0" err="1"/>
              <a:t>equiponderati</a:t>
            </a:r>
            <a:r>
              <a:rPr lang="it-IT" sz="1900" dirty="0"/>
              <a:t>, su cui si applica una strategia di ottimizzazione in media-varianza al fine di ottenere i pesi ottimali dei singoli </a:t>
            </a:r>
            <a:r>
              <a:rPr lang="it-IT" sz="1900" i="1" dirty="0" err="1"/>
              <a:t>asset</a:t>
            </a:r>
            <a:r>
              <a:rPr lang="it-IT" sz="1900" i="1" dirty="0"/>
              <a:t>.</a:t>
            </a:r>
          </a:p>
          <a:p>
            <a:r>
              <a:rPr lang="it-IT" sz="1900" dirty="0"/>
              <a:t>Nell’allocazione statica, i pesi ottimali di portafoglio vengono mantenuti costanti durante tutto il </a:t>
            </a:r>
            <a:r>
              <a:rPr lang="it-IT" sz="1900" i="1" dirty="0"/>
              <a:t>test set, </a:t>
            </a:r>
            <a:r>
              <a:rPr lang="it-IT" sz="1900" dirty="0"/>
              <a:t>pari all’ultimo anno.</a:t>
            </a:r>
          </a:p>
          <a:p>
            <a:r>
              <a:rPr lang="it-IT" sz="1900" dirty="0"/>
              <a:t>Nell’allocazione </a:t>
            </a:r>
            <a:r>
              <a:rPr lang="it-IT" sz="1900" i="1" dirty="0" err="1"/>
              <a:t>rolling</a:t>
            </a:r>
            <a:r>
              <a:rPr lang="it-IT" sz="1900" i="1" dirty="0"/>
              <a:t>, </a:t>
            </a:r>
            <a:r>
              <a:rPr lang="it-IT" sz="1900" dirty="0"/>
              <a:t>i pesi di portafoglio sono calcolati su finestre </a:t>
            </a:r>
            <a:r>
              <a:rPr lang="it-IT" sz="1900" i="1" dirty="0" err="1"/>
              <a:t>rolling</a:t>
            </a:r>
            <a:r>
              <a:rPr lang="it-IT" sz="1900" dirty="0"/>
              <a:t> giornaliere di ampiezza annuale, che simulano un ribilanciamento giornaliero del portafoglio.</a:t>
            </a:r>
          </a:p>
          <a:p>
            <a:r>
              <a:rPr lang="it-IT" sz="1900" dirty="0"/>
              <a:t>Per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, i risultati dell’allocazione statica e </a:t>
            </a:r>
            <a:r>
              <a:rPr lang="it-IT" sz="1900" i="1" dirty="0" err="1"/>
              <a:t>rolling</a:t>
            </a:r>
            <a:r>
              <a:rPr lang="it-IT" sz="1900" dirty="0"/>
              <a:t> sono confrontati al fine di calcolare l’</a:t>
            </a:r>
            <a:r>
              <a:rPr lang="it-IT" sz="1900" dirty="0" err="1"/>
              <a:t>extrarendimento</a:t>
            </a:r>
            <a:r>
              <a:rPr lang="it-IT" sz="1900" dirty="0"/>
              <a:t> dovuto al ribilanciamento.</a:t>
            </a:r>
          </a:p>
          <a:p>
            <a:r>
              <a:rPr lang="it-IT" sz="1900" dirty="0"/>
              <a:t>La </a:t>
            </a:r>
            <a:r>
              <a:rPr lang="it-IT" sz="1900" i="1" dirty="0"/>
              <a:t>performance </a:t>
            </a:r>
            <a:r>
              <a:rPr lang="it-IT" sz="1900" dirty="0"/>
              <a:t>dei portafogli di </a:t>
            </a:r>
            <a:r>
              <a:rPr lang="it-IT" sz="1900" i="1" dirty="0" err="1"/>
              <a:t>clustering</a:t>
            </a:r>
            <a:r>
              <a:rPr lang="it-IT" sz="1900" i="1" dirty="0"/>
              <a:t> </a:t>
            </a:r>
            <a:r>
              <a:rPr lang="it-IT" sz="1900" dirty="0"/>
              <a:t>viene infine valutata rispetto a due portafogli </a:t>
            </a:r>
            <a:r>
              <a:rPr lang="it-IT" sz="1900" i="1" dirty="0"/>
              <a:t>benchmark: </a:t>
            </a:r>
            <a:r>
              <a:rPr lang="it-IT" sz="1900" dirty="0"/>
              <a:t>il portafoglio di tangenza e un portafoglio </a:t>
            </a:r>
            <a:r>
              <a:rPr lang="it-IT" sz="1900" i="1" dirty="0" err="1"/>
              <a:t>equally</a:t>
            </a:r>
            <a:r>
              <a:rPr lang="it-IT" sz="1900" i="1" dirty="0"/>
              <a:t> </a:t>
            </a:r>
            <a:r>
              <a:rPr lang="it-IT" sz="1900" i="1" dirty="0" err="1"/>
              <a:t>weighted</a:t>
            </a:r>
            <a:r>
              <a:rPr lang="it-IT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/>
              <a:t>Allocazione di portafoglio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I </a:t>
                </a:r>
                <a:r>
                  <a:rPr lang="it-IT" i="1" dirty="0"/>
                  <a:t>cluster</a:t>
                </a:r>
                <a:r>
                  <a:rPr lang="it-IT" dirty="0"/>
                  <a:t> prodotti da ciascun algoritmo vengono utilizzati per formare dei portafogli </a:t>
                </a:r>
                <a:r>
                  <a:rPr lang="it-IT" i="1" dirty="0" err="1"/>
                  <a:t>equally</a:t>
                </a:r>
                <a:r>
                  <a:rPr lang="it-IT" i="1" dirty="0"/>
                  <a:t> </a:t>
                </a:r>
                <a:r>
                  <a:rPr lang="it-IT" i="1" dirty="0" err="1"/>
                  <a:t>weighted</a:t>
                </a:r>
                <a:r>
                  <a:rPr lang="it-IT" i="1" dirty="0"/>
                  <a:t> </a:t>
                </a:r>
                <a:r>
                  <a:rPr lang="it-IT" dirty="0"/>
                  <a:t>contenenti gli </a:t>
                </a:r>
                <a:r>
                  <a:rPr lang="it-IT" i="1" dirty="0" err="1"/>
                  <a:t>asset</a:t>
                </a:r>
                <a:r>
                  <a:rPr lang="it-IT" dirty="0"/>
                  <a:t> appartenenti ad ogni </a:t>
                </a:r>
                <a:r>
                  <a:rPr lang="it-IT" i="1" dirty="0"/>
                  <a:t>cluster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A questi portafogli si applica una strategia di allocazione in media-varianza al fine di ottenere un singolo portafoglio che contiene tutti gli </a:t>
                </a:r>
                <a:r>
                  <a:rPr lang="it-IT" i="1" dirty="0" err="1"/>
                  <a:t>asset</a:t>
                </a:r>
                <a:r>
                  <a:rPr lang="it-IT" dirty="0"/>
                  <a:t> disponibili.</a:t>
                </a:r>
              </a:p>
              <a:p>
                <a:r>
                  <a:rPr lang="it-IT" dirty="0"/>
                  <a:t>I pesi ottimali sono calcolati massimizzando la seguente funzione: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:r>
                  <a:rPr lang="it-IT" i="1" dirty="0"/>
                  <a:t>ω</a:t>
                </a:r>
                <a:r>
                  <a:rPr lang="it-IT" dirty="0"/>
                  <a:t> è il vettore di pesi ottimali di portafoglio, </a:t>
                </a:r>
                <a:r>
                  <a:rPr lang="it-IT" i="1" dirty="0"/>
                  <a:t>µ</a:t>
                </a:r>
                <a:r>
                  <a:rPr lang="it-IT" dirty="0"/>
                  <a:t> è il rendimento atteso del portafoglio, </a:t>
                </a:r>
                <a:r>
                  <a:rPr lang="it-IT" i="1" dirty="0"/>
                  <a:t>Σ</a:t>
                </a:r>
                <a:r>
                  <a:rPr lang="it-IT" dirty="0"/>
                  <a:t> è la matrice di covarianza dei rendimenti e </a:t>
                </a:r>
                <a:r>
                  <a:rPr lang="it-IT" i="1" dirty="0" err="1"/>
                  <a:t>rf</a:t>
                </a:r>
                <a:r>
                  <a:rPr lang="it-IT" dirty="0"/>
                  <a:t> è il tasso privo di rischio.</a:t>
                </a:r>
              </a:p>
              <a:p>
                <a:r>
                  <a:rPr lang="it-IT" dirty="0"/>
                  <a:t>Nell’allocazione statica, i pesi di portafoglio ottimali vengono mantenuti costanti durante tutto il </a:t>
                </a:r>
                <a:r>
                  <a:rPr lang="it-IT" i="1" dirty="0"/>
                  <a:t>test set</a:t>
                </a:r>
                <a:r>
                  <a:rPr lang="it-IT" dirty="0"/>
                  <a:t>, pari all’ultimo anno. </a:t>
                </a:r>
              </a:p>
              <a:p>
                <a:r>
                  <a:rPr lang="it-IT" dirty="0"/>
                  <a:t>Nell’allocazione </a:t>
                </a:r>
                <a:r>
                  <a:rPr lang="it-IT" i="1" dirty="0" err="1"/>
                  <a:t>rolling</a:t>
                </a:r>
                <a:r>
                  <a:rPr lang="it-IT" i="1" dirty="0"/>
                  <a:t>, </a:t>
                </a:r>
                <a:r>
                  <a:rPr lang="it-IT" dirty="0"/>
                  <a:t>i pesi di portafoglio sono calcolati su finestre </a:t>
                </a:r>
                <a:r>
                  <a:rPr lang="it-IT" i="1" dirty="0" err="1"/>
                  <a:t>rolling</a:t>
                </a:r>
                <a:r>
                  <a:rPr lang="it-IT" dirty="0"/>
                  <a:t> giornaliere di ampiezza annuale.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  <a:blipFill>
                <a:blip r:embed="rId2"/>
                <a:stretch>
                  <a:fillRect l="-586" t="-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/>
              <a:t>Portafoglio di tangenza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sz="1900" dirty="0"/>
              <a:t>Gli </a:t>
            </a:r>
            <a:r>
              <a:rPr lang="it-IT" sz="1900" i="1" dirty="0" err="1"/>
              <a:t>outlier</a:t>
            </a:r>
            <a:r>
              <a:rPr lang="it-IT" sz="1900" dirty="0"/>
              <a:t> presenti nei rendimenti azionari sono preventivamente eliminati al fine di evitare che K-</a:t>
            </a:r>
            <a:r>
              <a:rPr lang="it-IT" sz="1900" dirty="0" err="1"/>
              <a:t>Means</a:t>
            </a:r>
            <a:r>
              <a:rPr lang="it-IT" sz="1900" dirty="0"/>
              <a:t> produca </a:t>
            </a:r>
            <a:r>
              <a:rPr lang="it-IT" sz="1900" i="1" dirty="0"/>
              <a:t>cluster </a:t>
            </a:r>
            <a:r>
              <a:rPr lang="it-IT" sz="1900" dirty="0"/>
              <a:t>contenenti </a:t>
            </a:r>
            <a:r>
              <a:rPr lang="it-IT" sz="1900" i="1" dirty="0" err="1"/>
              <a:t>asset</a:t>
            </a:r>
            <a:r>
              <a:rPr lang="it-IT" sz="1900" dirty="0"/>
              <a:t> singoli. </a:t>
            </a:r>
          </a:p>
          <a:p>
            <a:r>
              <a:rPr lang="it-IT" sz="1900" dirty="0"/>
              <a:t>Gli </a:t>
            </a:r>
            <a:r>
              <a:rPr lang="it-IT" sz="1900" i="1" dirty="0" err="1"/>
              <a:t>outlier</a:t>
            </a:r>
            <a:r>
              <a:rPr lang="it-IT" sz="1900" dirty="0"/>
              <a:t> sono identificati mediante uno </a:t>
            </a:r>
            <a:r>
              <a:rPr lang="it-IT" sz="1900" i="1" dirty="0" err="1"/>
              <a:t>scatterplot</a:t>
            </a:r>
            <a:r>
              <a:rPr lang="it-IT" sz="1900" dirty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dirty="0"/>
                  <a:t>L'algoritmo K-</a:t>
                </a:r>
                <a:r>
                  <a:rPr lang="it-IT" altLang="it-IT" sz="1900" dirty="0" err="1"/>
                  <a:t>Means</a:t>
                </a:r>
                <a:r>
                  <a:rPr lang="it-IT" altLang="it-IT" sz="1900" dirty="0"/>
                  <a:t> un insieme di 𝑁 campioni 𝑋 in 𝐶 </a:t>
                </a:r>
                <a:r>
                  <a:rPr lang="it-IT" altLang="it-IT" sz="1900" i="1" dirty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/>
                  <a:t> dei 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</a:p>
              <a:p>
                <a:r>
                  <a:rPr lang="it-IT" altLang="it-IT" sz="1900" dirty="0"/>
                  <a:t>L'algoritmo mira a scegliere i </a:t>
                </a:r>
                <a:r>
                  <a:rPr lang="it-IT" altLang="it-IT" sz="1900" dirty="0" err="1"/>
                  <a:t>centroidi</a:t>
                </a:r>
                <a:r>
                  <a:rPr lang="it-IT" altLang="it-IT" sz="1900" dirty="0"/>
                  <a:t> che minimizzano la somma dei quadrati all'interno del cluster (SSE):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/>
              </a:p>
              <a:p>
                <a:r>
                  <a:rPr lang="it-IT" sz="1900" dirty="0"/>
                  <a:t>Il numero ottimale di cluster è selezionato come il punto in cui il tasso di decrescita del SSE rispetto al numero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subisce un rallentamento significativo (</a:t>
                </a:r>
                <a:r>
                  <a:rPr lang="it-IT" sz="1900" i="1" dirty="0" err="1"/>
                  <a:t>elbow</a:t>
                </a:r>
                <a:r>
                  <a:rPr lang="it-IT" sz="1900" i="1" dirty="0"/>
                  <a:t> </a:t>
                </a:r>
                <a:r>
                  <a:rPr lang="it-IT" sz="1900" i="1" dirty="0" err="1"/>
                  <a:t>rule</a:t>
                </a:r>
                <a:r>
                  <a:rPr lang="it-IT" sz="1900" i="1" dirty="0"/>
                  <a:t>).</a:t>
                </a:r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2023</TotalTime>
  <Words>1240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Schoolbook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Allocazione di portafoglio</vt:lpstr>
      <vt:lpstr>Portafoglio di tangenza</vt:lpstr>
      <vt:lpstr>K-Means</vt:lpstr>
      <vt:lpstr>K-Means</vt:lpstr>
      <vt:lpstr>K-Means</vt:lpstr>
      <vt:lpstr>K-Means</vt:lpstr>
      <vt:lpstr>Hierarchical Risk Parity</vt:lpstr>
      <vt:lpstr>Hierarchical Risk Parity</vt:lpstr>
      <vt:lpstr>Hierarchical Risk Parity</vt:lpstr>
      <vt:lpstr>Bounded K-Means</vt:lpstr>
      <vt:lpstr>Bounded K-Means</vt:lpstr>
      <vt:lpstr>Bounded K-Means</vt:lpstr>
      <vt:lpstr>Risultati</vt:lpstr>
      <vt:lpstr>Risultati</vt:lpstr>
      <vt:lpstr>Risultati</vt:lpstr>
      <vt:lpstr>Valutazione cluster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emanuele longhi</cp:lastModifiedBy>
  <cp:revision>83</cp:revision>
  <dcterms:created xsi:type="dcterms:W3CDTF">2020-12-24T16:39:40Z</dcterms:created>
  <dcterms:modified xsi:type="dcterms:W3CDTF">2021-01-05T13:37:05Z</dcterms:modified>
</cp:coreProperties>
</file>