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8" r:id="rId1"/>
  </p:sldMasterIdLst>
  <p:sldIdLst>
    <p:sldId id="256" r:id="rId2"/>
    <p:sldId id="257" r:id="rId3"/>
    <p:sldId id="258" r:id="rId4"/>
    <p:sldId id="259" r:id="rId5"/>
    <p:sldId id="264" r:id="rId6"/>
    <p:sldId id="277" r:id="rId7"/>
    <p:sldId id="260" r:id="rId8"/>
    <p:sldId id="274" r:id="rId9"/>
    <p:sldId id="273" r:id="rId10"/>
    <p:sldId id="275" r:id="rId11"/>
    <p:sldId id="262" r:id="rId12"/>
    <p:sldId id="263" r:id="rId13"/>
    <p:sldId id="276" r:id="rId14"/>
    <p:sldId id="282" r:id="rId15"/>
    <p:sldId id="283" r:id="rId16"/>
    <p:sldId id="284" r:id="rId17"/>
    <p:sldId id="286" r:id="rId18"/>
    <p:sldId id="265" r:id="rId19"/>
    <p:sldId id="266" r:id="rId20"/>
    <p:sldId id="285" r:id="rId21"/>
    <p:sldId id="272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A8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11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92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0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0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1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2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9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4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1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6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1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2" y="673891"/>
            <a:ext cx="9530175" cy="4041648"/>
          </a:xfrm>
        </p:spPr>
        <p:txBody>
          <a:bodyPr>
            <a:normAutofit/>
          </a:bodyPr>
          <a:lstStyle/>
          <a:p>
            <a:r>
              <a:rPr lang="it-IT" sz="6000" dirty="0"/>
              <a:t>Costruzione di portafogli </a:t>
            </a:r>
            <a:r>
              <a:rPr lang="it-IT" sz="6000" dirty="0" smtClean="0"/>
              <a:t>diversificati mediante algoritmi di </a:t>
            </a:r>
            <a:r>
              <a:rPr lang="it-IT" sz="6000" i="1" dirty="0" err="1" smtClean="0"/>
              <a:t>clustering</a:t>
            </a:r>
            <a:endParaRPr lang="it-IT" sz="6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Verena </a:t>
            </a:r>
            <a:r>
              <a:rPr lang="it-IT" dirty="0">
                <a:solidFill>
                  <a:schemeClr val="tx1"/>
                </a:solidFill>
              </a:rPr>
              <a:t>Brufatto,</a:t>
            </a:r>
            <a:r>
              <a:rPr lang="it-IT" dirty="0" smtClean="0">
                <a:solidFill>
                  <a:schemeClr val="tx1"/>
                </a:solidFill>
              </a:rPr>
              <a:t> Mattia Longhi, Giada </a:t>
            </a:r>
            <a:r>
              <a:rPr lang="it-IT" dirty="0" err="1" smtClean="0">
                <a:solidFill>
                  <a:schemeClr val="tx1"/>
                </a:solidFill>
              </a:rPr>
              <a:t>Vanini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endParaRPr lang="it-IT" sz="1900" dirty="0" smtClean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3" y="1387948"/>
            <a:ext cx="9425453" cy="5400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12447" y="1553757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37128" y="223283"/>
            <a:ext cx="8911687" cy="720863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it-IT" dirty="0" smtClean="0"/>
              </a:p>
              <a:p>
                <a:r>
                  <a:rPr lang="it-IT" sz="2900" dirty="0" smtClean="0"/>
                  <a:t>Si applica </a:t>
                </a:r>
                <a:r>
                  <a:rPr lang="it-IT" sz="2900" dirty="0"/>
                  <a:t>un algoritmo di </a:t>
                </a:r>
                <a:r>
                  <a:rPr lang="it-IT" sz="2900" i="1" dirty="0" err="1"/>
                  <a:t>clustering</a:t>
                </a:r>
                <a:r>
                  <a:rPr lang="it-IT" sz="2900" dirty="0"/>
                  <a:t> gerarchico alla matrice di covarianza dei </a:t>
                </a:r>
                <a:r>
                  <a:rPr lang="it-IT" sz="2900" dirty="0" smtClean="0"/>
                  <a:t>rendimenti azionari, </a:t>
                </a:r>
                <a:r>
                  <a:rPr lang="it-IT" sz="2900" dirty="0"/>
                  <a:t>utilizzando una matrice di distanza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dirty="0"/>
                  <a:t> basata </a:t>
                </a:r>
                <a:r>
                  <a:rPr lang="it-IT" sz="2900" dirty="0" smtClean="0"/>
                  <a:t>sull’indice di correlazione </a:t>
                </a:r>
                <a:r>
                  <a:rPr lang="it-IT" sz="2900" dirty="0"/>
                  <a:t>dei rendimenti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it-IT" sz="29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900" dirty="0" smtClean="0"/>
                  <a:t>     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=√0.5(1−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900" i="1" dirty="0"/>
                  <a:t>. </a:t>
                </a:r>
                <a:endParaRPr lang="it-IT" sz="2900" i="1" dirty="0" smtClean="0"/>
              </a:p>
              <a:p>
                <a:r>
                  <a:rPr lang="it-IT" sz="2900" dirty="0" smtClean="0"/>
                  <a:t>Si </a:t>
                </a:r>
                <a:r>
                  <a:rPr lang="it-IT" sz="2900" dirty="0"/>
                  <a:t>forma poi il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</a:t>
                </a:r>
                <a14:m>
                  <m:oMath xmlns:m="http://schemas.openxmlformats.org/officeDocument/2006/math">
                    <m:r>
                      <a:rPr lang="it-IT" sz="29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9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900" i="1" dirty="0"/>
                  <a:t>. </a:t>
                </a:r>
                <a:r>
                  <a:rPr lang="it-IT" sz="2900" dirty="0"/>
                  <a:t>La matrice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i="1" dirty="0"/>
                  <a:t> </a:t>
                </a:r>
                <a:r>
                  <a:rPr lang="it-IT" sz="2900" dirty="0"/>
                  <a:t>viene quindi </a:t>
                </a:r>
                <a:r>
                  <a:rPr lang="it-IT" sz="2900" dirty="0" smtClean="0"/>
                  <a:t>aggiornata </a:t>
                </a:r>
                <a:r>
                  <a:rPr lang="it-IT" sz="2900" dirty="0"/>
                  <a:t>rimuovendo le righe e le colonne corrispondenti al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calcolando la distanza fra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</a:t>
                </a:r>
                <a:r>
                  <a:rPr lang="it-IT" sz="2900" dirty="0" smtClean="0"/>
                  <a:t>l</a:t>
                </a:r>
                <a:r>
                  <a:rPr lang="it-IT" sz="2900" i="1" dirty="0" smtClean="0"/>
                  <a:t>’</a:t>
                </a:r>
                <a:r>
                  <a:rPr lang="it-IT" sz="2900" dirty="0" smtClean="0"/>
                  <a:t>i-esimo</a:t>
                </a:r>
                <a:r>
                  <a:rPr lang="it-IT" sz="2900" i="1" dirty="0" smtClean="0"/>
                  <a:t> </a:t>
                </a:r>
                <a:r>
                  <a:rPr lang="it-IT" sz="2900" i="1" dirty="0" err="1" smtClean="0"/>
                  <a:t>asset</a:t>
                </a:r>
                <a:r>
                  <a:rPr lang="it-IT" sz="2900" dirty="0" smtClean="0"/>
                  <a:t>:</a:t>
                </a:r>
                <a:endParaRPr lang="it-IT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it-IT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9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sz="2900" b="1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900" dirty="0"/>
              </a:p>
              <a:p>
                <a:r>
                  <a:rPr lang="it-IT" sz="2900" dirty="0" smtClean="0"/>
                  <a:t>La </a:t>
                </a:r>
                <a:r>
                  <a:rPr lang="it-IT" sz="2900" dirty="0"/>
                  <a:t>procedura viene ripetuta ricorsivamente fino ad ottenere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finale contenente tutti gli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 </a:t>
                </a:r>
                <a:r>
                  <a:rPr lang="it-IT" sz="2900" dirty="0" smtClean="0"/>
                  <a:t>disponibili</a:t>
                </a:r>
                <a:r>
                  <a:rPr lang="it-IT" sz="2900" i="1" dirty="0" smtClean="0"/>
                  <a:t>. </a:t>
                </a:r>
                <a:endParaRPr lang="it-IT" sz="2900" dirty="0"/>
              </a:p>
              <a:p>
                <a:r>
                  <a:rPr lang="it-IT" sz="2900" dirty="0"/>
                  <a:t>Utilizzando </a:t>
                </a:r>
                <a:r>
                  <a:rPr lang="it-IT" sz="2900" dirty="0" smtClean="0"/>
                  <a:t>l’ordine dei </a:t>
                </a:r>
                <a:r>
                  <a:rPr lang="it-IT" sz="2900" i="1" dirty="0"/>
                  <a:t>cluster, </a:t>
                </a:r>
                <a:r>
                  <a:rPr lang="it-IT" sz="2900" dirty="0"/>
                  <a:t>si riorganizza la matrice di covarianza in modo da ottenere una matrice quasi-diagonale in cui </a:t>
                </a:r>
                <a:r>
                  <a:rPr lang="it-IT" sz="2900" dirty="0" smtClean="0"/>
                  <a:t>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 </a:t>
                </a:r>
                <a:r>
                  <a:rPr lang="it-IT" sz="2900" dirty="0" smtClean="0"/>
                  <a:t>simili sono posti </a:t>
                </a:r>
                <a:r>
                  <a:rPr lang="it-IT" sz="2900" dirty="0"/>
                  <a:t>nei pressi della diagonale.</a:t>
                </a:r>
              </a:p>
              <a:p>
                <a:r>
                  <a:rPr lang="it-IT" sz="2900" dirty="0"/>
                  <a:t>Si ottengono i pesi ottimali utilizzando l’approccio </a:t>
                </a:r>
                <a:r>
                  <a:rPr lang="it-IT" sz="2900" i="1" dirty="0"/>
                  <a:t>inverse </a:t>
                </a:r>
                <a:r>
                  <a:rPr lang="it-IT" sz="2900" i="1" dirty="0" err="1"/>
                  <a:t>variance</a:t>
                </a:r>
                <a:r>
                  <a:rPr lang="it-IT" sz="2900" dirty="0"/>
                  <a:t>, in cui il peso è inversamente proporzionale al rischio degli </a:t>
                </a:r>
                <a:r>
                  <a:rPr lang="it-IT" sz="2900" i="1" dirty="0" err="1" smtClean="0"/>
                  <a:t>asset</a:t>
                </a:r>
                <a:r>
                  <a:rPr lang="it-IT" sz="2900" i="1" dirty="0" smtClean="0"/>
                  <a:t>,</a:t>
                </a:r>
                <a:r>
                  <a:rPr lang="it-IT" sz="2900" dirty="0" smtClean="0"/>
                  <a:t> e </a:t>
                </a:r>
                <a:r>
                  <a:rPr lang="it-IT" sz="2900" dirty="0" err="1" smtClean="0"/>
                  <a:t>bisezionando</a:t>
                </a:r>
                <a:r>
                  <a:rPr lang="it-IT" sz="2900" dirty="0" smtClean="0"/>
                  <a:t> ricorsivamente la matrice di covarianza seguendo l’ordinamento dei </a:t>
                </a:r>
                <a:r>
                  <a:rPr lang="it-IT" sz="2900" i="1" dirty="0" smtClean="0"/>
                  <a:t>cluster</a:t>
                </a:r>
                <a:r>
                  <a:rPr lang="it-IT" sz="2900" dirty="0" smtClean="0"/>
                  <a:t>.</a:t>
                </a:r>
                <a:endParaRPr lang="it-IT" sz="2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  <a:blipFill>
                <a:blip r:embed="rId2"/>
                <a:stretch>
                  <a:fillRect l="-117" r="-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8" y="1584362"/>
            <a:ext cx="10028573" cy="4680000"/>
          </a:xfrm>
        </p:spPr>
      </p:pic>
    </p:spTree>
    <p:extLst>
      <p:ext uri="{BB962C8B-B14F-4D97-AF65-F5344CB8AC3E}">
        <p14:creationId xmlns:p14="http://schemas.microsoft.com/office/powerpoint/2010/main" val="10393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992348"/>
            <a:ext cx="10728252" cy="433312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266" y="2028305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2915" y="601813"/>
            <a:ext cx="9692640" cy="787555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altLang="it-IT" sz="1900" i="1" dirty="0"/>
                  <a:t>K-</a:t>
                </a:r>
                <a:r>
                  <a:rPr lang="it-IT" altLang="it-IT" sz="1900" i="1" dirty="0" err="1"/>
                  <a:t>Means</a:t>
                </a:r>
                <a:r>
                  <a:rPr lang="it-IT" altLang="it-IT" sz="1900" dirty="0"/>
                  <a:t> non permette </a:t>
                </a:r>
                <a:r>
                  <a:rPr lang="it-IT" altLang="it-IT" sz="1900" dirty="0" smtClean="0"/>
                  <a:t>di imporre vincoli alla numerosità </a:t>
                </a:r>
                <a:r>
                  <a:rPr lang="it-IT" altLang="it-IT" sz="1900" dirty="0"/>
                  <a:t>dei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</a:t>
                </a:r>
                <a:r>
                  <a:rPr lang="it-IT" altLang="it-IT" sz="1900" dirty="0">
                    <a:sym typeface="Wingdings" panose="05000000000000000000" pitchFamily="2" charset="2"/>
                  </a:rPr>
                  <a:t> </a:t>
                </a:r>
                <a:r>
                  <a:rPr lang="it-IT" altLang="it-IT" sz="1900" i="1" dirty="0" err="1">
                    <a:sym typeface="Wingdings" panose="05000000000000000000" pitchFamily="2" charset="2"/>
                  </a:rPr>
                  <a:t>Bounded</a:t>
                </a:r>
                <a:r>
                  <a:rPr lang="it-IT" altLang="it-IT" sz="1900" i="1" dirty="0">
                    <a:sym typeface="Wingdings" panose="05000000000000000000" pitchFamily="2" charset="2"/>
                  </a:rPr>
                  <a:t> K-</a:t>
                </a:r>
                <a:r>
                  <a:rPr lang="it-IT" altLang="it-IT" sz="1900" i="1" dirty="0" err="1">
                    <a:sym typeface="Wingdings" panose="05000000000000000000" pitchFamily="2" charset="2"/>
                  </a:rPr>
                  <a:t>Means</a:t>
                </a:r>
                <a:r>
                  <a:rPr lang="it-IT" altLang="it-IT" sz="1900" i="1" dirty="0"/>
                  <a:t> </a:t>
                </a:r>
                <a:endParaRPr lang="it-IT" altLang="it-IT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900" dirty="0"/>
              </a:p>
              <a:p>
                <a:r>
                  <a:rPr lang="it-IT" sz="1900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900" dirty="0"/>
                  <a:t> indica un generico punto, la prima disequazione paragona la SSE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j-esimo con quella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i-esimo, e la seconda disequazione permette il controllo sulla numerosità massima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</a:t>
                </a:r>
                <a:r>
                  <a:rPr lang="el-GR" sz="1900" dirty="0"/>
                  <a:t>ζ</a:t>
                </a:r>
                <a:r>
                  <a:rPr lang="it-IT" sz="1900" dirty="0"/>
                  <a:t>.</a:t>
                </a:r>
              </a:p>
              <a:p>
                <a:r>
                  <a:rPr lang="it-IT" sz="1900" dirty="0"/>
                  <a:t>Il numero ottimale di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</a:t>
                </a:r>
                <a:r>
                  <a:rPr lang="it-IT" sz="1900" dirty="0" smtClean="0"/>
                  <a:t>è determinato</a:t>
                </a:r>
                <a:r>
                  <a:rPr lang="it-IT" sz="1900" i="1" dirty="0" smtClean="0"/>
                  <a:t> </a:t>
                </a:r>
                <a:r>
                  <a:rPr lang="it-IT" sz="1900" dirty="0"/>
                  <a:t>come per </a:t>
                </a:r>
                <a:r>
                  <a:rPr lang="it-IT" sz="1900" i="1" dirty="0" smtClean="0"/>
                  <a:t>K-</a:t>
                </a:r>
                <a:r>
                  <a:rPr lang="it-IT" sz="1900" i="1" dirty="0" err="1" smtClean="0"/>
                  <a:t>Means</a:t>
                </a:r>
                <a:r>
                  <a:rPr lang="it-IT" sz="1900" dirty="0"/>
                  <a:t> </a:t>
                </a:r>
                <a:r>
                  <a:rPr lang="it-IT" sz="1900" dirty="0" smtClean="0"/>
                  <a:t>tramite la cosiddetta «</a:t>
                </a:r>
                <a:r>
                  <a:rPr lang="it-IT" sz="1900" i="1" dirty="0" err="1" smtClean="0"/>
                  <a:t>elbow</a:t>
                </a:r>
                <a:r>
                  <a:rPr lang="it-IT" sz="1900" i="1" dirty="0" smtClean="0"/>
                  <a:t> </a:t>
                </a:r>
                <a:r>
                  <a:rPr lang="it-IT" sz="1900" i="1" dirty="0" err="1" smtClean="0"/>
                  <a:t>rule</a:t>
                </a:r>
                <a:r>
                  <a:rPr lang="it-IT" sz="1900" dirty="0" smtClean="0"/>
                  <a:t>»</a:t>
                </a:r>
                <a:endParaRPr lang="it-IT" sz="1900" i="1" dirty="0"/>
              </a:p>
            </p:txBody>
          </p:sp>
        </mc:Choice>
        <mc:Fallback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  <a:blipFill>
                <a:blip r:embed="rId2"/>
                <a:stretch>
                  <a:fillRect l="-401" b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42411AE9-563C-4467-8080-93F883D6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46" y="2335573"/>
            <a:ext cx="4274279" cy="28697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9EE2415-B2E8-4946-8298-EA1D9D8C3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2" y="3034768"/>
            <a:ext cx="5519248" cy="3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93760" y="37218"/>
            <a:ext cx="8911687" cy="959722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974430" y="2862469"/>
            <a:ext cx="5487651" cy="3608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515574" y="2686594"/>
            <a:ext cx="47150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</a:t>
            </a:r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portafoglio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F2D73E5-EFE3-492D-8270-ABD46444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39" y="1689093"/>
            <a:ext cx="4332164" cy="25555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A46187-DDFF-4ED3-B3A8-51695C2F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388" y="3071315"/>
            <a:ext cx="3571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4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-671140" y="1780249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7327ECC-1B71-4F11-B4D1-867B5876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1" y="2229677"/>
            <a:ext cx="10182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28038" y="313371"/>
            <a:ext cx="8911687" cy="739818"/>
          </a:xfrm>
        </p:spPr>
        <p:txBody>
          <a:bodyPr/>
          <a:lstStyle/>
          <a:p>
            <a:r>
              <a:rPr lang="it-IT" dirty="0"/>
              <a:t>Valutazione </a:t>
            </a:r>
            <a:r>
              <a:rPr lang="it-IT" dirty="0" smtClean="0"/>
              <a:t>del </a:t>
            </a:r>
            <a:r>
              <a:rPr lang="it-IT" dirty="0" err="1" smtClean="0"/>
              <a:t>clustering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3F7BD2-1941-40A7-BAA1-CF8CCF29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72" y="5000449"/>
            <a:ext cx="7579653" cy="1224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1DD9C72-A6C6-4BA8-B0B1-1EA5E77ABE67}"/>
                  </a:ext>
                </a:extLst>
              </p:cNvPr>
              <p:cNvSpPr txBox="1"/>
              <p:nvPr/>
            </p:nvSpPr>
            <p:spPr>
              <a:xfrm>
                <a:off x="528039" y="1645980"/>
                <a:ext cx="81347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Il coefficiente </a:t>
                </a:r>
                <a:r>
                  <a:rPr lang="it-IT" i="1" dirty="0" smtClean="0"/>
                  <a:t>Silhouette </a:t>
                </a:r>
                <a:r>
                  <a:rPr lang="it-IT" dirty="0" smtClean="0"/>
                  <a:t>misura la distanza media fra un’osservazione e gli altri elementi dello stesso </a:t>
                </a:r>
                <a:r>
                  <a:rPr lang="it-IT" i="1" dirty="0" smtClean="0"/>
                  <a:t>cluster</a:t>
                </a:r>
                <a:r>
                  <a:rPr lang="it-IT" dirty="0" smtClean="0"/>
                  <a:t>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rispetto alla distanza media fra l’osservazione e gli elementi </a:t>
                </a:r>
                <a:r>
                  <a:rPr lang="it-IT" dirty="0" smtClean="0"/>
                  <a:t>de</a:t>
                </a:r>
                <a:r>
                  <a:rPr lang="it-IT" dirty="0" smtClean="0"/>
                  <a:t>gli </a:t>
                </a:r>
                <a:r>
                  <a:rPr lang="it-IT" dirty="0"/>
                  <a:t>altri </a:t>
                </a:r>
                <a:r>
                  <a:rPr lang="it-IT" i="1" dirty="0"/>
                  <a:t>cluster</a:t>
                </a:r>
                <a:r>
                  <a:rPr lang="it-IT" dirty="0"/>
                  <a:t> </a:t>
                </a:r>
                <a:r>
                  <a:rPr lang="it-IT" dirty="0" smtClean="0"/>
                  <a:t>(b</a:t>
                </a:r>
                <a:r>
                  <a:rPr lang="it-IT" dirty="0"/>
                  <a:t>). Il suo valore è compreso fra -1 e +1.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1DD9C72-A6C6-4BA8-B0B1-1EA5E77A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9" y="1645980"/>
                <a:ext cx="8134708" cy="1200329"/>
              </a:xfrm>
              <a:prstGeom prst="rect">
                <a:avLst/>
              </a:prstGeom>
              <a:blipFill>
                <a:blip r:embed="rId3"/>
                <a:stretch>
                  <a:fillRect l="-525" t="-2538" r="-225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5522956A-3037-4D16-A254-F95E38899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38" y="1784479"/>
            <a:ext cx="2056508" cy="6463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C9DE3B0-21ED-4138-8830-0423A0654D6C}"/>
                  </a:ext>
                </a:extLst>
              </p:cNvPr>
              <p:cNvSpPr txBox="1"/>
              <p:nvPr/>
            </p:nvSpPr>
            <p:spPr>
              <a:xfrm>
                <a:off x="528038" y="3464906"/>
                <a:ext cx="81347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L’indice di </a:t>
                </a:r>
                <a:r>
                  <a:rPr lang="it-IT" i="1" dirty="0" err="1"/>
                  <a:t>Calinski-Harabasz</a:t>
                </a:r>
                <a:r>
                  <a:rPr lang="it-IT" dirty="0"/>
                  <a:t> è dato dal rapporto </a:t>
                </a:r>
                <a:r>
                  <a:rPr lang="it-IT" dirty="0" smtClean="0"/>
                  <a:t>fra la dispersione </a:t>
                </a:r>
                <a:r>
                  <a:rPr lang="it-IT" dirty="0"/>
                  <a:t>infra-</a:t>
                </a:r>
                <a:r>
                  <a:rPr lang="it-IT" i="1" dirty="0"/>
                  <a:t>cluster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/>
                  <a:t>e la </a:t>
                </a:r>
                <a:r>
                  <a:rPr lang="it-IT" dirty="0"/>
                  <a:t>dispersione </a:t>
                </a:r>
                <a:r>
                  <a:rPr lang="it-IT" dirty="0" smtClean="0"/>
                  <a:t>intra-</a:t>
                </a:r>
                <a:r>
                  <a:rPr lang="it-IT" i="1" dirty="0" smtClean="0"/>
                  <a:t>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/>
                  <a:t>. </a:t>
                </a:r>
                <a:r>
                  <a:rPr lang="it-IT" dirty="0"/>
                  <a:t>Più il suo valore è </a:t>
                </a:r>
                <a:r>
                  <a:rPr lang="it-IT" dirty="0" smtClean="0"/>
                  <a:t>elevato, </a:t>
                </a:r>
                <a:r>
                  <a:rPr lang="it-IT" dirty="0"/>
                  <a:t>migliore è la </a:t>
                </a:r>
                <a:r>
                  <a:rPr lang="it-IT" i="1" dirty="0"/>
                  <a:t>performance</a:t>
                </a:r>
                <a:r>
                  <a:rPr lang="it-IT" dirty="0"/>
                  <a:t> del </a:t>
                </a:r>
                <a:r>
                  <a:rPr lang="it-IT" i="1" dirty="0"/>
                  <a:t>cluster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C9DE3B0-21ED-4138-8830-0423A0654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8" y="3464906"/>
                <a:ext cx="8134708" cy="923330"/>
              </a:xfrm>
              <a:prstGeom prst="rect">
                <a:avLst/>
              </a:prstGeom>
              <a:blipFill>
                <a:blip r:embed="rId5"/>
                <a:stretch>
                  <a:fillRect l="-525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3414C069-4FB5-45B7-AB08-53D849C55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038" y="3655108"/>
            <a:ext cx="19335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7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8944" y="180754"/>
            <a:ext cx="8911687" cy="807332"/>
          </a:xfrm>
        </p:spPr>
        <p:txBody>
          <a:bodyPr/>
          <a:lstStyle/>
          <a:p>
            <a:r>
              <a:rPr lang="it-IT" dirty="0" err="1" smtClean="0"/>
              <a:t>Backtest</a:t>
            </a:r>
            <a:r>
              <a:rPr lang="it-IT" dirty="0" smtClean="0"/>
              <a:t> dei portafogli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26" y="988086"/>
            <a:ext cx="86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58123" y="329610"/>
            <a:ext cx="8911687" cy="739818"/>
          </a:xfrm>
        </p:spPr>
        <p:txBody>
          <a:bodyPr/>
          <a:lstStyle/>
          <a:p>
            <a:r>
              <a:rPr lang="it-IT" dirty="0" err="1" smtClean="0"/>
              <a:t>Backtest</a:t>
            </a:r>
            <a:r>
              <a:rPr lang="it-IT" dirty="0" smtClean="0"/>
              <a:t> dei portafogli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55" y="1134727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9">
            <a:extLst>
              <a:ext uri="{FF2B5EF4-FFF2-40B4-BE49-F238E27FC236}">
                <a16:creationId xmlns:a16="http://schemas.microsoft.com/office/drawing/2014/main" id="{05C1DABD-44BB-470C-975B-7AFFC5805C0E}"/>
              </a:ext>
            </a:extLst>
          </p:cNvPr>
          <p:cNvSpPr txBox="1">
            <a:spLocks/>
          </p:cNvSpPr>
          <p:nvPr/>
        </p:nvSpPr>
        <p:spPr>
          <a:xfrm>
            <a:off x="2373745" y="1089891"/>
            <a:ext cx="6751782" cy="516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76817CB9-108E-48D0-91D3-C730F745E037}"/>
              </a:ext>
            </a:extLst>
          </p:cNvPr>
          <p:cNvSpPr txBox="1">
            <a:spLocks/>
          </p:cNvSpPr>
          <p:nvPr/>
        </p:nvSpPr>
        <p:spPr>
          <a:xfrm>
            <a:off x="2479386" y="2037424"/>
            <a:ext cx="7579014" cy="383690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spc="30" dirty="0"/>
              <a:t>Premessa e obiettivi</a:t>
            </a:r>
          </a:p>
          <a:p>
            <a:r>
              <a:rPr lang="it-IT" sz="2400" spc="30" dirty="0"/>
              <a:t>Sviluppo del </a:t>
            </a:r>
            <a:r>
              <a:rPr lang="it-IT" sz="2400" spc="30" dirty="0" smtClean="0"/>
              <a:t>lavoro</a:t>
            </a:r>
          </a:p>
          <a:p>
            <a:r>
              <a:rPr lang="it-IT" sz="2400" spc="30" dirty="0" smtClean="0"/>
              <a:t>Allocazione di portafoglio</a:t>
            </a:r>
          </a:p>
          <a:p>
            <a:r>
              <a:rPr lang="it-IT" sz="2400" spc="30" dirty="0" smtClean="0"/>
              <a:t>Portafoglio di tangenza</a:t>
            </a:r>
            <a:endParaRPr lang="it-IT" sz="2400" spc="30" dirty="0"/>
          </a:p>
          <a:p>
            <a:r>
              <a:rPr lang="it-IT" sz="2400" i="1" spc="30" dirty="0" smtClean="0"/>
              <a:t>K-</a:t>
            </a:r>
            <a:r>
              <a:rPr lang="it-IT" sz="2400" i="1" spc="30" dirty="0" err="1" smtClean="0"/>
              <a:t>Means</a:t>
            </a:r>
            <a:endParaRPr lang="it-IT" sz="2400" i="1" spc="30" dirty="0" smtClean="0"/>
          </a:p>
          <a:p>
            <a:r>
              <a:rPr lang="it-IT" sz="2400" i="1" spc="30" dirty="0" err="1"/>
              <a:t>Hierarchical</a:t>
            </a:r>
            <a:r>
              <a:rPr lang="it-IT" sz="2400" i="1" spc="30" dirty="0"/>
              <a:t> </a:t>
            </a:r>
            <a:r>
              <a:rPr lang="it-IT" sz="2400" i="1" spc="30" dirty="0" err="1"/>
              <a:t>Risk</a:t>
            </a:r>
            <a:r>
              <a:rPr lang="it-IT" sz="2400" i="1" spc="30" dirty="0"/>
              <a:t> </a:t>
            </a:r>
            <a:r>
              <a:rPr lang="it-IT" sz="2400" i="1" spc="30" dirty="0" err="1" smtClean="0"/>
              <a:t>Parity</a:t>
            </a:r>
            <a:endParaRPr lang="it-IT" sz="2400" i="1" spc="30" dirty="0"/>
          </a:p>
          <a:p>
            <a:r>
              <a:rPr lang="it-IT" sz="2400" i="1" spc="30" dirty="0" err="1"/>
              <a:t>Bounded</a:t>
            </a:r>
            <a:r>
              <a:rPr lang="it-IT" sz="2400" i="1" spc="30" dirty="0"/>
              <a:t> </a:t>
            </a:r>
            <a:r>
              <a:rPr lang="it-IT" sz="2400" i="1" spc="30" dirty="0" smtClean="0"/>
              <a:t>K-</a:t>
            </a:r>
            <a:r>
              <a:rPr lang="it-IT" sz="2400" i="1" spc="30" dirty="0" err="1" smtClean="0"/>
              <a:t>Means</a:t>
            </a:r>
            <a:endParaRPr lang="it-IT" sz="2400" i="1" spc="30" dirty="0"/>
          </a:p>
          <a:p>
            <a:r>
              <a:rPr lang="it-IT" sz="2400" i="1" spc="30" dirty="0" err="1" smtClean="0"/>
              <a:t>Backtest</a:t>
            </a:r>
            <a:r>
              <a:rPr lang="it-IT" sz="2400" spc="30" dirty="0" smtClean="0"/>
              <a:t> dei </a:t>
            </a:r>
            <a:r>
              <a:rPr lang="it-IT" sz="2400" spc="30" dirty="0" smtClean="0"/>
              <a:t>portafogli</a:t>
            </a:r>
          </a:p>
          <a:p>
            <a:r>
              <a:rPr lang="it-IT" sz="2400" spc="30" dirty="0"/>
              <a:t>Valutazione degli algoritmi di </a:t>
            </a:r>
            <a:r>
              <a:rPr lang="it-IT" sz="2400" i="1" spc="30" dirty="0" err="1"/>
              <a:t>clustering</a:t>
            </a:r>
            <a:endParaRPr lang="it-IT" sz="2400" spc="30" dirty="0"/>
          </a:p>
          <a:p>
            <a:r>
              <a:rPr lang="it-IT" sz="2400" spc="30" dirty="0"/>
              <a:t>Conclusioni e possibili sviluppi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415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05164" y="790450"/>
            <a:ext cx="8517750" cy="739818"/>
          </a:xfrm>
        </p:spPr>
        <p:txBody>
          <a:bodyPr/>
          <a:lstStyle/>
          <a:p>
            <a:r>
              <a:rPr lang="it-IT" dirty="0" err="1"/>
              <a:t>Backtest</a:t>
            </a:r>
            <a:r>
              <a:rPr lang="it-IT" dirty="0"/>
              <a:t> dei portafogli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17ABC1-E0F1-4D95-A686-C3C32905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4" y="2771254"/>
            <a:ext cx="10353963" cy="17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95424" y="223283"/>
            <a:ext cx="10108034" cy="718553"/>
          </a:xfrm>
        </p:spPr>
        <p:txBody>
          <a:bodyPr/>
          <a:lstStyle/>
          <a:p>
            <a:r>
              <a:rPr lang="it-IT" dirty="0" smtClean="0"/>
              <a:t>Conclusioni e possibili sviluppi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69819" y="1037529"/>
            <a:ext cx="10098674" cy="582047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É</a:t>
            </a:r>
            <a:r>
              <a:rPr lang="it-IT" dirty="0" smtClean="0"/>
              <a:t> stato dimostrato che</a:t>
            </a:r>
            <a:r>
              <a:rPr lang="it-IT" dirty="0"/>
              <a:t> </a:t>
            </a:r>
            <a:r>
              <a:rPr lang="it-IT" dirty="0" smtClean="0"/>
              <a:t>gli algoritmi di </a:t>
            </a:r>
            <a:r>
              <a:rPr lang="it-IT" i="1" dirty="0" err="1" smtClean="0"/>
              <a:t>clustering</a:t>
            </a:r>
            <a:r>
              <a:rPr lang="it-IT" i="1" dirty="0" smtClean="0"/>
              <a:t> </a:t>
            </a:r>
            <a:r>
              <a:rPr lang="it-IT" dirty="0" smtClean="0"/>
              <a:t>possono essere utilizzati per costruire portafogli diversificati che evidenziano una buona </a:t>
            </a:r>
            <a:r>
              <a:rPr lang="it-IT" i="1" dirty="0" smtClean="0"/>
              <a:t>performance</a:t>
            </a:r>
            <a:r>
              <a:rPr lang="it-IT" dirty="0" smtClean="0"/>
              <a:t> </a:t>
            </a:r>
            <a:r>
              <a:rPr lang="it-IT" i="1" dirty="0" smtClean="0"/>
              <a:t>out of sample</a:t>
            </a:r>
            <a:r>
              <a:rPr lang="it-IT" dirty="0" smtClean="0"/>
              <a:t>. </a:t>
            </a:r>
          </a:p>
          <a:p>
            <a:r>
              <a:rPr lang="it-IT" dirty="0" smtClean="0"/>
              <a:t>Nell’ultimo anno, il portafoglio </a:t>
            </a:r>
            <a:r>
              <a:rPr lang="it-IT" i="1" dirty="0" err="1" smtClean="0"/>
              <a:t>Bounded</a:t>
            </a:r>
            <a:r>
              <a:rPr lang="it-IT" i="1" dirty="0" smtClean="0"/>
              <a:t> K-</a:t>
            </a:r>
            <a:r>
              <a:rPr lang="it-IT" i="1" dirty="0" err="1" smtClean="0"/>
              <a:t>Means</a:t>
            </a:r>
            <a:r>
              <a:rPr lang="it-IT" dirty="0" smtClean="0"/>
              <a:t> avrebbe garantito l’</a:t>
            </a:r>
            <a:r>
              <a:rPr lang="it-IT" dirty="0" err="1" smtClean="0"/>
              <a:t>extrarendimento</a:t>
            </a:r>
            <a:r>
              <a:rPr lang="it-IT" dirty="0" smtClean="0"/>
              <a:t> maggiore, mentre il portafoglio di tangenza avrebbe dato luogo allo </a:t>
            </a:r>
            <a:r>
              <a:rPr lang="it-IT" i="1" dirty="0" err="1" smtClean="0"/>
              <a:t>Sharpe</a:t>
            </a:r>
            <a:r>
              <a:rPr lang="it-IT" i="1" dirty="0" smtClean="0"/>
              <a:t> Ratio</a:t>
            </a:r>
            <a:r>
              <a:rPr lang="it-IT" dirty="0" smtClean="0"/>
              <a:t> più elevato. </a:t>
            </a:r>
          </a:p>
          <a:p>
            <a:pPr marL="0" indent="0">
              <a:buNone/>
            </a:pPr>
            <a:r>
              <a:rPr lang="it-IT" b="1" dirty="0" smtClean="0"/>
              <a:t>Possibili estensioni del progetto: </a:t>
            </a:r>
          </a:p>
          <a:p>
            <a:r>
              <a:rPr lang="it-IT" dirty="0" smtClean="0"/>
              <a:t> Inclusione di titoli di Stato, obbligazioni </a:t>
            </a:r>
            <a:r>
              <a:rPr lang="it-IT" i="1" dirty="0" smtClean="0"/>
              <a:t>corporate </a:t>
            </a:r>
            <a:r>
              <a:rPr lang="it-IT" dirty="0" smtClean="0"/>
              <a:t>o indici </a:t>
            </a:r>
            <a:r>
              <a:rPr lang="it-IT" dirty="0"/>
              <a:t>di </a:t>
            </a:r>
            <a:r>
              <a:rPr lang="it-IT" dirty="0" smtClean="0"/>
              <a:t>mercato;</a:t>
            </a:r>
            <a:endParaRPr lang="it-IT" i="1" dirty="0" smtClean="0"/>
          </a:p>
          <a:p>
            <a:r>
              <a:rPr lang="it-IT" dirty="0" smtClean="0"/>
              <a:t>Utilizzo di una strategia di ottimizzazione che consenta di aprire posizioni </a:t>
            </a:r>
            <a:r>
              <a:rPr lang="it-IT" i="1" dirty="0" smtClean="0"/>
              <a:t>short;</a:t>
            </a:r>
          </a:p>
          <a:p>
            <a:r>
              <a:rPr lang="it-IT" dirty="0" smtClean="0"/>
              <a:t>Utilizzo di una strategia di ottimizzazione in media-varianza o di allocazione del rischio (</a:t>
            </a:r>
            <a:r>
              <a:rPr lang="it-IT" i="1" dirty="0" err="1" smtClean="0"/>
              <a:t>risk</a:t>
            </a:r>
            <a:r>
              <a:rPr lang="it-IT" i="1" dirty="0" smtClean="0"/>
              <a:t> </a:t>
            </a:r>
            <a:r>
              <a:rPr lang="it-IT" i="1" dirty="0" err="1" smtClean="0"/>
              <a:t>parity</a:t>
            </a:r>
            <a:r>
              <a:rPr lang="it-IT" i="1" dirty="0" smtClean="0"/>
              <a:t>, inverse </a:t>
            </a:r>
            <a:r>
              <a:rPr lang="it-IT" i="1" dirty="0" err="1" smtClean="0"/>
              <a:t>variance</a:t>
            </a:r>
            <a:r>
              <a:rPr lang="it-IT" dirty="0" smtClean="0"/>
              <a:t>) all’interno dei </a:t>
            </a:r>
            <a:r>
              <a:rPr lang="it-IT" i="1" dirty="0" smtClean="0"/>
              <a:t>cluster;</a:t>
            </a:r>
          </a:p>
          <a:p>
            <a:r>
              <a:rPr lang="it-IT" dirty="0" smtClean="0"/>
              <a:t>Utilizzo di altri algoritmi di</a:t>
            </a:r>
            <a:r>
              <a:rPr lang="it-IT" i="1" dirty="0" smtClean="0"/>
              <a:t> </a:t>
            </a:r>
            <a:r>
              <a:rPr lang="it-IT" i="1" dirty="0" err="1" smtClean="0"/>
              <a:t>clustering</a:t>
            </a:r>
            <a:r>
              <a:rPr lang="it-IT" i="1" dirty="0" smtClean="0"/>
              <a:t>;</a:t>
            </a:r>
          </a:p>
          <a:p>
            <a:r>
              <a:rPr lang="it-IT" i="1" dirty="0" err="1" smtClean="0"/>
              <a:t>Backtest</a:t>
            </a:r>
            <a:r>
              <a:rPr lang="it-IT" i="1" dirty="0" smtClean="0"/>
              <a:t> </a:t>
            </a:r>
            <a:r>
              <a:rPr lang="it-IT" dirty="0" smtClean="0"/>
              <a:t>dei portafogli su fasi rialziste del mercato e/o su fasi ribassiste precedenti (crisi finanziaria, crisi del debito sovrano);</a:t>
            </a:r>
          </a:p>
          <a:p>
            <a:r>
              <a:rPr lang="it-IT" dirty="0" smtClean="0"/>
              <a:t>Verifica di come la scelta del numero ottimale di </a:t>
            </a:r>
            <a:r>
              <a:rPr lang="it-IT" i="1" dirty="0" smtClean="0"/>
              <a:t>cluster</a:t>
            </a:r>
            <a:r>
              <a:rPr lang="it-IT" dirty="0" smtClean="0"/>
              <a:t> influenzi la </a:t>
            </a:r>
            <a:r>
              <a:rPr lang="it-IT" i="1" dirty="0" smtClean="0"/>
              <a:t>performance</a:t>
            </a:r>
            <a:r>
              <a:rPr lang="it-IT" dirty="0" smtClean="0"/>
              <a:t> dei portafogli. </a:t>
            </a:r>
            <a:endParaRPr lang="it-IT" i="1" dirty="0" smtClean="0"/>
          </a:p>
        </p:txBody>
      </p:sp>
    </p:spTree>
    <p:extLst>
      <p:ext uri="{BB962C8B-B14F-4D97-AF65-F5344CB8AC3E}">
        <p14:creationId xmlns:p14="http://schemas.microsoft.com/office/powerpoint/2010/main" val="33331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17881" y="350874"/>
            <a:ext cx="8911687" cy="697288"/>
          </a:xfrm>
        </p:spPr>
        <p:txBody>
          <a:bodyPr/>
          <a:lstStyle/>
          <a:p>
            <a:r>
              <a:rPr lang="it-IT" dirty="0" smtClean="0"/>
              <a:t>Riferimenti bibliografici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4838" y="1242182"/>
            <a:ext cx="10169860" cy="3653091"/>
          </a:xfrm>
        </p:spPr>
        <p:txBody>
          <a:bodyPr>
            <a:normAutofit/>
          </a:bodyPr>
          <a:lstStyle/>
          <a:p>
            <a:r>
              <a:rPr lang="it-IT" dirty="0" smtClean="0"/>
              <a:t>De Prado, M. L. (2016). </a:t>
            </a:r>
            <a:r>
              <a:rPr lang="it-IT" i="1" dirty="0" smtClean="0"/>
              <a:t>Building </a:t>
            </a:r>
            <a:r>
              <a:rPr lang="it-IT" i="1" dirty="0" err="1" smtClean="0"/>
              <a:t>diversified</a:t>
            </a:r>
            <a:r>
              <a:rPr lang="it-IT" i="1" dirty="0" smtClean="0"/>
              <a:t> </a:t>
            </a:r>
            <a:r>
              <a:rPr lang="it-IT" i="1" dirty="0" err="1" smtClean="0"/>
              <a:t>portfolios</a:t>
            </a:r>
            <a:r>
              <a:rPr lang="it-IT" i="1" dirty="0" smtClean="0"/>
              <a:t> </a:t>
            </a:r>
            <a:r>
              <a:rPr lang="it-IT" i="1" dirty="0" err="1" smtClean="0"/>
              <a:t>that</a:t>
            </a:r>
            <a:r>
              <a:rPr lang="it-IT" i="1" dirty="0" smtClean="0"/>
              <a:t> </a:t>
            </a:r>
            <a:r>
              <a:rPr lang="it-IT" i="1" dirty="0" err="1" smtClean="0"/>
              <a:t>outperform</a:t>
            </a:r>
            <a:r>
              <a:rPr lang="it-IT" i="1" dirty="0" smtClean="0"/>
              <a:t> out of sample</a:t>
            </a:r>
            <a:r>
              <a:rPr lang="it-IT" dirty="0" smtClean="0"/>
              <a:t>. The Journal of Portfolio Management, 42(4), 59-69.</a:t>
            </a:r>
          </a:p>
          <a:p>
            <a:r>
              <a:rPr lang="en-US" dirty="0" err="1" smtClean="0"/>
              <a:t>Ganganath</a:t>
            </a:r>
            <a:r>
              <a:rPr lang="en-US" dirty="0" smtClean="0"/>
              <a:t>, N., Cheng, C. T., &amp; Chi, K. T. (2014). </a:t>
            </a:r>
            <a:r>
              <a:rPr lang="en-US" i="1" dirty="0" smtClean="0"/>
              <a:t>Data clustering with cluster size constraints using a modified k-means algorithm</a:t>
            </a:r>
            <a:r>
              <a:rPr lang="en-US" dirty="0" smtClean="0"/>
              <a:t>. In </a:t>
            </a:r>
            <a:r>
              <a:rPr lang="en-US" i="1" dirty="0" smtClean="0"/>
              <a:t>2014 International Conference on Cyber-Enabled Distributed Computing and Knowledge Discovery</a:t>
            </a:r>
            <a:r>
              <a:rPr lang="en-US" dirty="0" smtClean="0"/>
              <a:t> (pp. 158-161). IEEE.</a:t>
            </a:r>
            <a:endParaRPr lang="it-IT" dirty="0" smtClean="0"/>
          </a:p>
          <a:p>
            <a:r>
              <a:rPr lang="it-IT" dirty="0" err="1" smtClean="0"/>
              <a:t>Markowitz</a:t>
            </a:r>
            <a:r>
              <a:rPr lang="it-IT" dirty="0" smtClean="0"/>
              <a:t> H. (1959). </a:t>
            </a:r>
            <a:r>
              <a:rPr lang="it-IT" i="1" dirty="0" smtClean="0"/>
              <a:t>Portfolio </a:t>
            </a:r>
            <a:r>
              <a:rPr lang="it-IT" i="1" dirty="0" err="1" smtClean="0"/>
              <a:t>Selection</a:t>
            </a:r>
            <a:r>
              <a:rPr lang="it-IT" i="1" dirty="0" smtClean="0"/>
              <a:t>: </a:t>
            </a:r>
            <a:r>
              <a:rPr lang="it-IT" i="1" dirty="0" err="1" smtClean="0"/>
              <a:t>Efficient</a:t>
            </a:r>
            <a:r>
              <a:rPr lang="it-IT" i="1" dirty="0" smtClean="0"/>
              <a:t> </a:t>
            </a:r>
            <a:r>
              <a:rPr lang="it-IT" i="1" dirty="0" err="1" smtClean="0"/>
              <a:t>Diversification</a:t>
            </a:r>
            <a:r>
              <a:rPr lang="it-IT" i="1" dirty="0" smtClean="0"/>
              <a:t> of </a:t>
            </a:r>
            <a:r>
              <a:rPr lang="it-IT" i="1" dirty="0" err="1" smtClean="0"/>
              <a:t>Investment</a:t>
            </a:r>
            <a:r>
              <a:rPr lang="it-IT" dirty="0" smtClean="0"/>
              <a:t>. (J. </a:t>
            </a:r>
            <a:r>
              <a:rPr lang="it-IT" dirty="0" err="1" smtClean="0"/>
              <a:t>Wiley</a:t>
            </a:r>
            <a:r>
              <a:rPr lang="it-IT" dirty="0" smtClean="0"/>
              <a:t>, New York).</a:t>
            </a:r>
          </a:p>
          <a:p>
            <a:r>
              <a:rPr lang="it-IT" dirty="0" smtClean="0"/>
              <a:t>Tola, V., Lillo, F., </a:t>
            </a:r>
            <a:r>
              <a:rPr lang="it-IT" dirty="0" err="1" smtClean="0"/>
              <a:t>Gallegati</a:t>
            </a:r>
            <a:r>
              <a:rPr lang="it-IT" dirty="0" smtClean="0"/>
              <a:t>, M., &amp; Mantegna, R. N. (2008). </a:t>
            </a:r>
            <a:r>
              <a:rPr lang="it-IT" i="1" dirty="0" smtClean="0"/>
              <a:t>Cluster </a:t>
            </a:r>
            <a:r>
              <a:rPr lang="it-IT" i="1" dirty="0" err="1" smtClean="0"/>
              <a:t>analysis</a:t>
            </a:r>
            <a:r>
              <a:rPr lang="it-IT" i="1" dirty="0" smtClean="0"/>
              <a:t> for portfolio </a:t>
            </a:r>
            <a:r>
              <a:rPr lang="it-IT" i="1" dirty="0" err="1" smtClean="0"/>
              <a:t>optimization</a:t>
            </a:r>
            <a:r>
              <a:rPr lang="it-IT" dirty="0" smtClean="0"/>
              <a:t>. Journal of </a:t>
            </a:r>
            <a:r>
              <a:rPr lang="it-IT" dirty="0" err="1" smtClean="0"/>
              <a:t>Economic</a:t>
            </a:r>
            <a:r>
              <a:rPr lang="it-IT" dirty="0" smtClean="0"/>
              <a:t> Dynamics and Control, 32(1), 235-258.</a:t>
            </a:r>
            <a:endParaRPr lang="it-IT" dirty="0" smtClean="0"/>
          </a:p>
        </p:txBody>
      </p:sp>
      <p:sp>
        <p:nvSpPr>
          <p:cNvPr id="5" name="Titolo 3"/>
          <p:cNvSpPr txBox="1">
            <a:spLocks/>
          </p:cNvSpPr>
          <p:nvPr/>
        </p:nvSpPr>
        <p:spPr>
          <a:xfrm>
            <a:off x="834838" y="5301673"/>
            <a:ext cx="8911687" cy="697288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 smtClean="0"/>
              <a:t>Github</a:t>
            </a:r>
            <a:r>
              <a:rPr lang="it-IT" sz="2800" dirty="0"/>
              <a:t>: </a:t>
            </a:r>
            <a:r>
              <a:rPr lang="it-IT" sz="2200" b="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https://github.com/GiadaV/PROGETTO-PYTHON</a:t>
            </a:r>
          </a:p>
        </p:txBody>
      </p:sp>
    </p:spTree>
    <p:extLst>
      <p:ext uri="{BB962C8B-B14F-4D97-AF65-F5344CB8AC3E}">
        <p14:creationId xmlns:p14="http://schemas.microsoft.com/office/powerpoint/2010/main" val="18738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Premessa e obbiettivi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Scopo del progetto è quello di valutare la </a:t>
            </a:r>
            <a:r>
              <a:rPr lang="it-IT" i="1" dirty="0" smtClean="0"/>
              <a:t>performance</a:t>
            </a:r>
            <a:r>
              <a:rPr lang="it-IT" dirty="0" smtClean="0"/>
              <a:t> di tre portafogli diversificati costruiti mediante algoritmi di </a:t>
            </a:r>
            <a:r>
              <a:rPr lang="it-IT" i="1" dirty="0" err="1" smtClean="0"/>
              <a:t>clustering</a:t>
            </a:r>
            <a:r>
              <a:rPr lang="it-IT" dirty="0" smtClean="0"/>
              <a:t> partizionale e gerarchico</a:t>
            </a:r>
            <a:r>
              <a:rPr lang="it-IT" i="1" dirty="0" smtClean="0"/>
              <a:t>. </a:t>
            </a:r>
          </a:p>
          <a:p>
            <a:r>
              <a:rPr lang="it-IT" dirty="0" smtClean="0"/>
              <a:t>In un’ottica di allocazione di portafoglio, la </a:t>
            </a:r>
            <a:r>
              <a:rPr lang="it-IT" i="1" dirty="0" err="1" smtClean="0"/>
              <a:t>clustering</a:t>
            </a:r>
            <a:r>
              <a:rPr lang="it-IT" i="1" dirty="0" smtClean="0"/>
              <a:t> </a:t>
            </a:r>
            <a:r>
              <a:rPr lang="it-IT" i="1" dirty="0" err="1" smtClean="0"/>
              <a:t>analysis</a:t>
            </a:r>
            <a:r>
              <a:rPr lang="it-IT" dirty="0" smtClean="0"/>
              <a:t> può essere utilizzata per selezionare, attraverso un processo di apprendimento non-supervisionato, gruppi di </a:t>
            </a:r>
            <a:r>
              <a:rPr lang="it-IT" i="1" dirty="0" err="1" smtClean="0"/>
              <a:t>asset</a:t>
            </a:r>
            <a:r>
              <a:rPr lang="it-IT" dirty="0" smtClean="0"/>
              <a:t> omogenei sulla base della correlazione fra rendimenti.  </a:t>
            </a:r>
          </a:p>
          <a:p>
            <a:r>
              <a:rPr lang="it-IT" dirty="0" smtClean="0"/>
              <a:t>Il capitale viene allocato fra i </a:t>
            </a:r>
            <a:r>
              <a:rPr lang="it-IT" i="1" dirty="0" smtClean="0"/>
              <a:t>cluster </a:t>
            </a:r>
            <a:r>
              <a:rPr lang="it-IT" dirty="0" smtClean="0"/>
              <a:t>di </a:t>
            </a:r>
            <a:r>
              <a:rPr lang="it-IT" i="1" dirty="0" err="1" smtClean="0"/>
              <a:t>asset</a:t>
            </a:r>
            <a:r>
              <a:rPr lang="it-IT" i="1" dirty="0"/>
              <a:t> </a:t>
            </a:r>
            <a:r>
              <a:rPr lang="it-IT" dirty="0" smtClean="0"/>
              <a:t>prodotti utilizzando una strategia di ottimizzazione in media-varianza e la </a:t>
            </a:r>
            <a:r>
              <a:rPr lang="it-IT" i="1" dirty="0" smtClean="0"/>
              <a:t>performance </a:t>
            </a:r>
            <a:r>
              <a:rPr lang="it-IT" dirty="0" smtClean="0"/>
              <a:t>del portafoglio così ottenuto viene valutata rispetto ad un portafoglio </a:t>
            </a:r>
            <a:r>
              <a:rPr lang="it-IT" i="1" dirty="0" smtClean="0"/>
              <a:t>benchmark.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6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15593" y="138223"/>
            <a:ext cx="9692640" cy="969926"/>
          </a:xfrm>
        </p:spPr>
        <p:txBody>
          <a:bodyPr/>
          <a:lstStyle/>
          <a:p>
            <a:r>
              <a:rPr lang="it-IT" dirty="0" smtClean="0"/>
              <a:t>Sviluppo del lavoro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015593" y="1010093"/>
            <a:ext cx="9904044" cy="55460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it-IT" sz="1900" dirty="0" smtClean="0"/>
              <a:t>Si selezionano casualmente circa 200 titoli azionari provenienti dall’indice </a:t>
            </a:r>
            <a:r>
              <a:rPr lang="it-IT" sz="1900" dirty="0" err="1" smtClean="0"/>
              <a:t>Nasdaq</a:t>
            </a:r>
            <a:r>
              <a:rPr lang="it-IT" sz="1900" dirty="0" smtClean="0"/>
              <a:t>.</a:t>
            </a:r>
          </a:p>
          <a:p>
            <a:r>
              <a:rPr lang="it-IT" sz="1900" dirty="0"/>
              <a:t>Si </a:t>
            </a:r>
            <a:r>
              <a:rPr lang="it-IT" sz="1900" dirty="0" smtClean="0"/>
              <a:t>utilizzano </a:t>
            </a:r>
            <a:r>
              <a:rPr lang="it-IT" sz="1900" dirty="0"/>
              <a:t>diversi algoritmi di </a:t>
            </a:r>
            <a:r>
              <a:rPr lang="it-IT" sz="1900" i="1" dirty="0" err="1" smtClean="0"/>
              <a:t>clustering</a:t>
            </a:r>
            <a:r>
              <a:rPr lang="it-IT" sz="1900" i="1" dirty="0" smtClean="0"/>
              <a:t> </a:t>
            </a:r>
            <a:r>
              <a:rPr lang="it-IT" sz="1900" dirty="0" smtClean="0"/>
              <a:t>partizionale e gerarchico </a:t>
            </a:r>
            <a:r>
              <a:rPr lang="it-IT" sz="1900" dirty="0"/>
              <a:t>per </a:t>
            </a:r>
            <a:r>
              <a:rPr lang="it-IT" sz="1900" dirty="0" smtClean="0"/>
              <a:t>suddividere i rendimenti </a:t>
            </a:r>
            <a:r>
              <a:rPr lang="it-IT" sz="1900" dirty="0"/>
              <a:t>in </a:t>
            </a:r>
            <a:r>
              <a:rPr lang="it-IT" sz="1900" i="1" dirty="0"/>
              <a:t>cluster </a:t>
            </a:r>
            <a:r>
              <a:rPr lang="it-IT" sz="1900" dirty="0"/>
              <a:t>omogenei </a:t>
            </a:r>
            <a:r>
              <a:rPr lang="it-IT" sz="1900" dirty="0" smtClean="0"/>
              <a:t>sulla base della correlazione.</a:t>
            </a:r>
          </a:p>
          <a:p>
            <a:r>
              <a:rPr lang="it-IT" sz="1900" dirty="0"/>
              <a:t>La bontà di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 viene valutata in base alla correlazione infra- e intra-</a:t>
            </a:r>
            <a:r>
              <a:rPr lang="it-IT" sz="1900" i="1" dirty="0"/>
              <a:t>cluster</a:t>
            </a:r>
            <a:r>
              <a:rPr lang="it-IT" sz="1900" dirty="0"/>
              <a:t> e </a:t>
            </a:r>
            <a:r>
              <a:rPr lang="it-IT" sz="1900" dirty="0" smtClean="0"/>
              <a:t>alla numerosità dei </a:t>
            </a:r>
            <a:r>
              <a:rPr lang="it-IT" sz="1900" i="1" dirty="0" smtClean="0"/>
              <a:t>cluster</a:t>
            </a:r>
            <a:r>
              <a:rPr lang="it-IT" sz="1900" dirty="0" smtClean="0"/>
              <a:t> prodotti.</a:t>
            </a:r>
            <a:endParaRPr lang="it-IT" sz="1900" dirty="0"/>
          </a:p>
          <a:p>
            <a:r>
              <a:rPr lang="it-IT" sz="1900" dirty="0" smtClean="0"/>
              <a:t>I </a:t>
            </a:r>
            <a:r>
              <a:rPr lang="it-IT" sz="1900" i="1" dirty="0" smtClean="0"/>
              <a:t>cluster</a:t>
            </a:r>
            <a:r>
              <a:rPr lang="it-IT" sz="1900" dirty="0" smtClean="0"/>
              <a:t> ottenuti vengono aggregati in portafogli </a:t>
            </a:r>
            <a:r>
              <a:rPr lang="it-IT" sz="1900" dirty="0" err="1" smtClean="0"/>
              <a:t>equiponderati</a:t>
            </a:r>
            <a:r>
              <a:rPr lang="it-IT" sz="1900" dirty="0" smtClean="0"/>
              <a:t>, su cui si applica una strategia di ottimizzazione in media-varianza al fine di ottenere i pesi ottimali dei singoli </a:t>
            </a:r>
            <a:r>
              <a:rPr lang="it-IT" sz="1900" i="1" dirty="0" err="1" smtClean="0"/>
              <a:t>asset</a:t>
            </a:r>
            <a:r>
              <a:rPr lang="it-IT" sz="1900" i="1" dirty="0" smtClean="0"/>
              <a:t>.</a:t>
            </a:r>
          </a:p>
          <a:p>
            <a:r>
              <a:rPr lang="it-IT" sz="1900" dirty="0" smtClean="0"/>
              <a:t>Nell’allocazione statica, i pesi ottimali di portafoglio vengono mantenuti costanti durante tutto il </a:t>
            </a:r>
            <a:r>
              <a:rPr lang="it-IT" sz="1900" i="1" dirty="0"/>
              <a:t>test </a:t>
            </a:r>
            <a:r>
              <a:rPr lang="it-IT" sz="1900" i="1" dirty="0" smtClean="0"/>
              <a:t>set, </a:t>
            </a:r>
            <a:r>
              <a:rPr lang="it-IT" sz="1900" dirty="0" smtClean="0"/>
              <a:t>pari all’ultimo anno.</a:t>
            </a:r>
          </a:p>
          <a:p>
            <a:r>
              <a:rPr lang="it-IT" sz="1900" dirty="0" smtClean="0"/>
              <a:t>Nell’allocazione </a:t>
            </a:r>
            <a:r>
              <a:rPr lang="it-IT" sz="1900" i="1" dirty="0" err="1" smtClean="0"/>
              <a:t>rolling</a:t>
            </a:r>
            <a:r>
              <a:rPr lang="it-IT" sz="1900" i="1" dirty="0" smtClean="0"/>
              <a:t>, </a:t>
            </a:r>
            <a:r>
              <a:rPr lang="it-IT" sz="1900" dirty="0"/>
              <a:t>i</a:t>
            </a:r>
            <a:r>
              <a:rPr lang="it-IT" sz="1900" dirty="0" smtClean="0"/>
              <a:t> pesi di </a:t>
            </a:r>
            <a:r>
              <a:rPr lang="it-IT" sz="1900" dirty="0"/>
              <a:t>portafoglio sono </a:t>
            </a:r>
            <a:r>
              <a:rPr lang="it-IT" sz="1900" dirty="0" smtClean="0"/>
              <a:t>calcolati su </a:t>
            </a:r>
            <a:r>
              <a:rPr lang="it-IT" sz="1900" dirty="0"/>
              <a:t>finestre </a:t>
            </a:r>
            <a:r>
              <a:rPr lang="it-IT" sz="1900" i="1" dirty="0" err="1"/>
              <a:t>rolling</a:t>
            </a:r>
            <a:r>
              <a:rPr lang="it-IT" sz="1900" dirty="0"/>
              <a:t> </a:t>
            </a:r>
            <a:r>
              <a:rPr lang="it-IT" sz="1900" dirty="0" smtClean="0"/>
              <a:t>giornaliere di </a:t>
            </a:r>
            <a:r>
              <a:rPr lang="it-IT" sz="1900" dirty="0"/>
              <a:t>ampiezza annuale, che simulano un ribilanciamento giornaliero del </a:t>
            </a:r>
            <a:r>
              <a:rPr lang="it-IT" sz="1900" dirty="0" smtClean="0"/>
              <a:t>portafoglio.</a:t>
            </a:r>
            <a:endParaRPr lang="it-IT" sz="1900" dirty="0"/>
          </a:p>
          <a:p>
            <a:r>
              <a:rPr lang="it-IT" sz="1900" dirty="0"/>
              <a:t>Per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, i risultati </a:t>
            </a:r>
            <a:r>
              <a:rPr lang="it-IT" sz="1900" dirty="0" smtClean="0"/>
              <a:t>dell’allocazione statica e </a:t>
            </a:r>
            <a:r>
              <a:rPr lang="it-IT" sz="1900" i="1" dirty="0" err="1"/>
              <a:t>rolling</a:t>
            </a:r>
            <a:r>
              <a:rPr lang="it-IT" sz="1900" dirty="0"/>
              <a:t> sono confrontati al fine di </a:t>
            </a:r>
            <a:r>
              <a:rPr lang="it-IT" sz="1900" dirty="0" smtClean="0"/>
              <a:t>calcolare l’</a:t>
            </a:r>
            <a:r>
              <a:rPr lang="it-IT" sz="1900" dirty="0" err="1" smtClean="0"/>
              <a:t>extrarendimento</a:t>
            </a:r>
            <a:r>
              <a:rPr lang="it-IT" sz="1900" dirty="0" smtClean="0"/>
              <a:t> </a:t>
            </a:r>
            <a:r>
              <a:rPr lang="it-IT" sz="1900" dirty="0"/>
              <a:t>dovuto al ribilanciamento</a:t>
            </a:r>
            <a:r>
              <a:rPr lang="it-IT" sz="1900" dirty="0" smtClean="0"/>
              <a:t>.</a:t>
            </a:r>
          </a:p>
          <a:p>
            <a:r>
              <a:rPr lang="it-IT" sz="1900" dirty="0" smtClean="0"/>
              <a:t>La </a:t>
            </a:r>
            <a:r>
              <a:rPr lang="it-IT" sz="1900" i="1" dirty="0" smtClean="0"/>
              <a:t>performance </a:t>
            </a:r>
            <a:r>
              <a:rPr lang="it-IT" sz="1900" dirty="0" smtClean="0"/>
              <a:t>dei portafogli di </a:t>
            </a:r>
            <a:r>
              <a:rPr lang="it-IT" sz="1900" i="1" dirty="0" err="1" smtClean="0"/>
              <a:t>clustering</a:t>
            </a:r>
            <a:r>
              <a:rPr lang="it-IT" sz="1900" i="1" dirty="0" smtClean="0"/>
              <a:t> </a:t>
            </a:r>
            <a:r>
              <a:rPr lang="it-IT" sz="1900" dirty="0" smtClean="0"/>
              <a:t>viene infine valutata rispetto a due portafogli </a:t>
            </a:r>
            <a:r>
              <a:rPr lang="it-IT" sz="1900" i="1" dirty="0" smtClean="0"/>
              <a:t>benchmark: </a:t>
            </a:r>
            <a:r>
              <a:rPr lang="it-IT" sz="1900" dirty="0" smtClean="0"/>
              <a:t>il portafoglio di tangenza e un portafoglio </a:t>
            </a:r>
            <a:r>
              <a:rPr lang="it-IT" sz="1900" i="1" dirty="0" err="1" smtClean="0"/>
              <a:t>equally</a:t>
            </a:r>
            <a:r>
              <a:rPr lang="it-IT" sz="1900" i="1" dirty="0" smtClean="0"/>
              <a:t> </a:t>
            </a:r>
            <a:r>
              <a:rPr lang="it-IT" sz="1900" i="1" dirty="0" err="1" smtClean="0"/>
              <a:t>weighted</a:t>
            </a:r>
            <a:r>
              <a:rPr lang="it-IT" i="1" dirty="0" smtClean="0"/>
              <a:t>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7884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Allocazione di portafoglio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I </a:t>
                </a:r>
                <a:r>
                  <a:rPr lang="it-IT" i="1" dirty="0"/>
                  <a:t>cluster</a:t>
                </a:r>
                <a:r>
                  <a:rPr lang="it-IT" dirty="0"/>
                  <a:t> </a:t>
                </a:r>
                <a:r>
                  <a:rPr lang="it-IT" dirty="0" smtClean="0"/>
                  <a:t>prodotti da ciascun algoritmo </a:t>
                </a:r>
                <a:r>
                  <a:rPr lang="it-IT" dirty="0"/>
                  <a:t>vengono utilizzati per formare dei portafogli </a:t>
                </a:r>
                <a:r>
                  <a:rPr lang="it-IT" i="1" dirty="0" err="1"/>
                  <a:t>equally</a:t>
                </a:r>
                <a:r>
                  <a:rPr lang="it-IT" i="1" dirty="0"/>
                  <a:t> </a:t>
                </a:r>
                <a:r>
                  <a:rPr lang="it-IT" i="1" dirty="0" err="1"/>
                  <a:t>weighted</a:t>
                </a:r>
                <a:r>
                  <a:rPr lang="it-IT" i="1" dirty="0"/>
                  <a:t> </a:t>
                </a:r>
                <a:r>
                  <a:rPr lang="it-IT" dirty="0" smtClean="0"/>
                  <a:t>contenenti </a:t>
                </a:r>
                <a:r>
                  <a:rPr lang="it-IT" dirty="0"/>
                  <a:t>gli </a:t>
                </a:r>
                <a:r>
                  <a:rPr lang="it-IT" i="1" dirty="0" err="1"/>
                  <a:t>asset</a:t>
                </a:r>
                <a:r>
                  <a:rPr lang="it-IT" dirty="0"/>
                  <a:t> appartenenti ad ogni </a:t>
                </a:r>
                <a:r>
                  <a:rPr lang="it-IT" i="1" dirty="0"/>
                  <a:t>cluster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A questi portafogli si applica una strategia di allocazione in media-varianza al fine di ottenere un singolo </a:t>
                </a:r>
                <a:r>
                  <a:rPr lang="it-IT" dirty="0"/>
                  <a:t>portafoglio </a:t>
                </a:r>
                <a:r>
                  <a:rPr lang="it-IT" dirty="0" smtClean="0"/>
                  <a:t>che contiene tutti </a:t>
                </a:r>
                <a:r>
                  <a:rPr lang="it-IT" dirty="0"/>
                  <a:t>gli </a:t>
                </a:r>
                <a:r>
                  <a:rPr lang="it-IT" i="1" dirty="0" err="1"/>
                  <a:t>asset</a:t>
                </a:r>
                <a:r>
                  <a:rPr lang="it-IT" dirty="0"/>
                  <a:t> </a:t>
                </a:r>
                <a:r>
                  <a:rPr lang="it-IT" dirty="0" smtClean="0"/>
                  <a:t>disponibili.</a:t>
                </a:r>
                <a:endParaRPr lang="it-IT" dirty="0"/>
              </a:p>
              <a:p>
                <a:r>
                  <a:rPr lang="it-IT" dirty="0"/>
                  <a:t>I pesi ottimali sono calcolati massimizzando la seguente funzione: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:r>
                  <a:rPr lang="it-IT" dirty="0" smtClean="0"/>
                  <a:t>dove </a:t>
                </a:r>
                <a:r>
                  <a:rPr lang="it-IT" i="1" dirty="0"/>
                  <a:t>ω</a:t>
                </a:r>
                <a:r>
                  <a:rPr lang="it-IT" dirty="0"/>
                  <a:t> è il vettore di pesi ottimali di portafoglio, </a:t>
                </a:r>
                <a:r>
                  <a:rPr lang="it-IT" i="1" dirty="0"/>
                  <a:t>µ</a:t>
                </a:r>
                <a:r>
                  <a:rPr lang="it-IT" dirty="0"/>
                  <a:t> è il rendimento atteso del portafoglio, </a:t>
                </a:r>
                <a:r>
                  <a:rPr lang="it-IT" i="1" dirty="0"/>
                  <a:t>Σ</a:t>
                </a:r>
                <a:r>
                  <a:rPr lang="it-IT" dirty="0"/>
                  <a:t> è la matrice </a:t>
                </a:r>
                <a:r>
                  <a:rPr lang="it-IT" dirty="0" smtClean="0"/>
                  <a:t>di covarianza </a:t>
                </a:r>
                <a:r>
                  <a:rPr lang="it-IT" dirty="0"/>
                  <a:t>dei rendimenti e </a:t>
                </a:r>
                <a:r>
                  <a:rPr lang="it-IT" i="1" dirty="0" err="1"/>
                  <a:t>rf</a:t>
                </a:r>
                <a:r>
                  <a:rPr lang="it-IT" dirty="0"/>
                  <a:t> è il tasso privo di rischio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Nell’allocazione statica, i pesi di portafoglio ottimali vengono mantenuti costanti durante tutto il </a:t>
                </a:r>
                <a:r>
                  <a:rPr lang="it-IT" i="1" dirty="0" smtClean="0"/>
                  <a:t>test set</a:t>
                </a:r>
                <a:r>
                  <a:rPr lang="it-IT" dirty="0" smtClean="0"/>
                  <a:t>, pari all’ultimo anno. </a:t>
                </a:r>
              </a:p>
              <a:p>
                <a:r>
                  <a:rPr lang="it-IT" dirty="0"/>
                  <a:t>Nell’allocazione </a:t>
                </a:r>
                <a:r>
                  <a:rPr lang="it-IT" i="1" dirty="0" err="1"/>
                  <a:t>rolling</a:t>
                </a:r>
                <a:r>
                  <a:rPr lang="it-IT" i="1" dirty="0"/>
                  <a:t>, </a:t>
                </a:r>
                <a:r>
                  <a:rPr lang="it-IT" dirty="0"/>
                  <a:t>i pesi di portafoglio sono calcolati su finestre </a:t>
                </a:r>
                <a:r>
                  <a:rPr lang="it-IT" i="1" dirty="0" err="1"/>
                  <a:t>rolling</a:t>
                </a:r>
                <a:r>
                  <a:rPr lang="it-IT" dirty="0"/>
                  <a:t> giornaliere di ampiezza </a:t>
                </a:r>
                <a:r>
                  <a:rPr lang="it-IT" dirty="0" smtClean="0"/>
                  <a:t>annuale.</a:t>
                </a:r>
                <a:endParaRPr lang="it-IT" dirty="0"/>
              </a:p>
              <a:p>
                <a:endParaRPr lang="it-IT" dirty="0" smtClean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  <a:blipFill>
                <a:blip r:embed="rId2"/>
                <a:stretch>
                  <a:fillRect l="-586" t="-8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Portafoglio di tangenza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71722"/>
            <a:ext cx="10834576" cy="458883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44548" y="1606919"/>
            <a:ext cx="54332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47202" y="223283"/>
            <a:ext cx="9692640" cy="883248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47202" y="905473"/>
            <a:ext cx="8915400" cy="52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it-IT" sz="1900" dirty="0" smtClean="0"/>
              <a:t>Gli </a:t>
            </a:r>
            <a:r>
              <a:rPr lang="it-IT" sz="1900" i="1" dirty="0" err="1" smtClean="0"/>
              <a:t>outlier</a:t>
            </a:r>
            <a:r>
              <a:rPr lang="it-IT" sz="1900" dirty="0" smtClean="0"/>
              <a:t> presenti nei rendimenti azionari sono preventivamente eliminati al fine di evitare che </a:t>
            </a:r>
            <a:r>
              <a:rPr lang="it-IT" sz="1900" i="1" dirty="0" smtClean="0"/>
              <a:t>K-</a:t>
            </a:r>
            <a:r>
              <a:rPr lang="it-IT" sz="1900" i="1" dirty="0" err="1" smtClean="0"/>
              <a:t>Means</a:t>
            </a:r>
            <a:r>
              <a:rPr lang="it-IT" sz="1900" dirty="0" smtClean="0"/>
              <a:t> produca </a:t>
            </a:r>
            <a:r>
              <a:rPr lang="it-IT" sz="1900" i="1" dirty="0" smtClean="0"/>
              <a:t>cluster </a:t>
            </a:r>
            <a:r>
              <a:rPr lang="it-IT" sz="1900" dirty="0" smtClean="0"/>
              <a:t>contenenti </a:t>
            </a:r>
            <a:r>
              <a:rPr lang="it-IT" sz="1900" i="1" dirty="0" err="1" smtClean="0"/>
              <a:t>asset</a:t>
            </a:r>
            <a:r>
              <a:rPr lang="it-IT" sz="1900" dirty="0" smtClean="0"/>
              <a:t> singoli. </a:t>
            </a:r>
          </a:p>
          <a:p>
            <a:r>
              <a:rPr lang="it-IT" sz="1900" dirty="0" smtClean="0"/>
              <a:t>Gli </a:t>
            </a:r>
            <a:r>
              <a:rPr lang="it-IT" sz="1900" i="1" dirty="0" err="1" smtClean="0"/>
              <a:t>outlier</a:t>
            </a:r>
            <a:r>
              <a:rPr lang="it-IT" sz="1900" dirty="0" smtClean="0"/>
              <a:t> sono identificati mediante uno </a:t>
            </a:r>
            <a:r>
              <a:rPr lang="it-IT" sz="1900" i="1" dirty="0" err="1" smtClean="0"/>
              <a:t>scatterplot</a:t>
            </a:r>
            <a:r>
              <a:rPr lang="it-IT" sz="1900" dirty="0" smtClean="0"/>
              <a:t> della media e della volatilità dei rendimenti annualizzati.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8" y="2886321"/>
            <a:ext cx="4860000" cy="324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77" y="2928850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83407" y="159487"/>
            <a:ext cx="9692640" cy="787555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1" y="947041"/>
                <a:ext cx="5890437" cy="53155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 smtClean="0"/>
              </a:p>
              <a:p>
                <a:r>
                  <a:rPr lang="it-IT" altLang="it-IT" sz="1900" dirty="0" smtClean="0"/>
                  <a:t>L'algoritmo </a:t>
                </a:r>
                <a:r>
                  <a:rPr lang="it-IT" altLang="it-IT" sz="1900" i="1" dirty="0" smtClean="0"/>
                  <a:t>K-</a:t>
                </a:r>
                <a:r>
                  <a:rPr lang="it-IT" altLang="it-IT" sz="1900" i="1" dirty="0" err="1" smtClean="0"/>
                  <a:t>Means</a:t>
                </a:r>
                <a:r>
                  <a:rPr lang="it-IT" altLang="it-IT" sz="1900" dirty="0" smtClean="0"/>
                  <a:t> un </a:t>
                </a:r>
                <a:r>
                  <a:rPr lang="it-IT" altLang="it-IT" sz="1900" dirty="0"/>
                  <a:t>insieme di </a:t>
                </a:r>
                <a:r>
                  <a:rPr lang="it-IT" altLang="it-IT" sz="1900" dirty="0" smtClean="0"/>
                  <a:t>𝑁 </a:t>
                </a:r>
                <a:r>
                  <a:rPr lang="it-IT" altLang="it-IT" sz="1900" dirty="0"/>
                  <a:t>campioni </a:t>
                </a:r>
                <a:r>
                  <a:rPr lang="it-IT" altLang="it-IT" sz="1900" dirty="0" smtClean="0"/>
                  <a:t>𝑋 </a:t>
                </a:r>
                <a:r>
                  <a:rPr lang="it-IT" altLang="it-IT" sz="1900" dirty="0"/>
                  <a:t>in </a:t>
                </a:r>
                <a:r>
                  <a:rPr lang="it-IT" altLang="it-IT" sz="1900" dirty="0" smtClean="0"/>
                  <a:t>𝐶 </a:t>
                </a:r>
                <a:r>
                  <a:rPr lang="it-IT" altLang="it-IT" sz="1900" i="1" dirty="0" smtClean="0"/>
                  <a:t>cluster </a:t>
                </a:r>
                <a:r>
                  <a:rPr lang="it-IT" altLang="it-IT" sz="1900" dirty="0"/>
                  <a:t>disgiunti, ciascuno descritto dalla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900" dirty="0" smtClean="0"/>
                  <a:t> dei </a:t>
                </a:r>
                <a:r>
                  <a:rPr lang="it-IT" altLang="it-IT" sz="1900" dirty="0"/>
                  <a:t>campioni nel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(il </a:t>
                </a:r>
                <a:r>
                  <a:rPr lang="it-IT" altLang="it-IT" sz="1900" dirty="0" err="1"/>
                  <a:t>centroide</a:t>
                </a:r>
                <a:r>
                  <a:rPr lang="it-IT" altLang="it-IT" sz="1900" dirty="0"/>
                  <a:t>). </a:t>
                </a:r>
                <a:endParaRPr lang="it-IT" altLang="it-IT" sz="1900" dirty="0" smtClean="0"/>
              </a:p>
              <a:p>
                <a:r>
                  <a:rPr lang="it-IT" altLang="it-IT" sz="1900" dirty="0" smtClean="0"/>
                  <a:t>L'algoritmo </a:t>
                </a:r>
                <a:r>
                  <a:rPr lang="it-IT" altLang="it-IT" sz="1900" dirty="0"/>
                  <a:t>mira a scegliere i </a:t>
                </a:r>
                <a:r>
                  <a:rPr lang="it-IT" altLang="it-IT" sz="1900" dirty="0" err="1" smtClean="0"/>
                  <a:t>centroidi</a:t>
                </a:r>
                <a:r>
                  <a:rPr lang="it-IT" altLang="it-IT" sz="19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altLang="it-IT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900" dirty="0" smtClean="0"/>
                  <a:t> </a:t>
                </a:r>
                <a:r>
                  <a:rPr lang="it-IT" altLang="it-IT" sz="1900" dirty="0"/>
                  <a:t>che minimizzano la somma dei quadrati all'interno del </a:t>
                </a:r>
                <a:r>
                  <a:rPr lang="it-IT" altLang="it-IT" sz="1900" dirty="0" smtClean="0"/>
                  <a:t>cluster </a:t>
                </a:r>
                <a14:m>
                  <m:oMath xmlns:m="http://schemas.openxmlformats.org/officeDocument/2006/math">
                    <m:r>
                      <a:rPr lang="it-IT" altLang="it-IT" sz="19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altLang="it-IT" sz="1900" dirty="0" smtClean="0"/>
                  <a:t> (SSE): </a:t>
                </a:r>
                <a:endParaRPr lang="it-IT" altLang="it-IT" sz="19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t-IT" altLang="it-IT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|)^2</m:t>
                          </m:r>
                          <m:r>
                            <m:rPr>
                              <m:nor/>
                            </m:rPr>
                            <a:rPr lang="it-IT" altLang="it-IT" sz="1900" dirty="0"/>
                            <m:t> </m:t>
                          </m:r>
                        </m:e>
                      </m:nary>
                    </m:oMath>
                  </m:oMathPara>
                </a14:m>
                <a:endParaRPr lang="it-IT" sz="1900" dirty="0" smtClean="0"/>
              </a:p>
              <a:p>
                <a:r>
                  <a:rPr lang="it-IT" sz="1900" dirty="0" smtClean="0"/>
                  <a:t>Il numero ottimale di </a:t>
                </a:r>
                <a:r>
                  <a:rPr lang="it-IT" sz="1900" i="1" dirty="0" smtClean="0"/>
                  <a:t>cluster</a:t>
                </a:r>
                <a:r>
                  <a:rPr lang="it-IT" sz="1900" dirty="0" smtClean="0"/>
                  <a:t> è selezionato come il punto in cui il tasso di decrescita del SSE rispetto al numero di </a:t>
                </a:r>
                <a:r>
                  <a:rPr lang="it-IT" sz="1900" i="1" dirty="0" smtClean="0"/>
                  <a:t>cluster</a:t>
                </a:r>
                <a:r>
                  <a:rPr lang="it-IT" sz="1900" dirty="0" smtClean="0"/>
                  <a:t> subisce un rallentamento significativo (</a:t>
                </a:r>
                <a:r>
                  <a:rPr lang="it-IT" sz="1900" i="1" dirty="0" err="1" smtClean="0"/>
                  <a:t>elbow</a:t>
                </a:r>
                <a:r>
                  <a:rPr lang="it-IT" sz="1900" i="1" dirty="0" smtClean="0"/>
                  <a:t> </a:t>
                </a:r>
                <a:r>
                  <a:rPr lang="it-IT" sz="1900" i="1" dirty="0" err="1" smtClean="0"/>
                  <a:t>rule</a:t>
                </a:r>
                <a:r>
                  <a:rPr lang="it-IT" sz="1900" i="1" dirty="0" smtClean="0"/>
                  <a:t>).</a:t>
                </a:r>
              </a:p>
            </p:txBody>
          </p:sp>
        </mc:Choice>
        <mc:Fallback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1" y="947041"/>
                <a:ext cx="5890437" cy="5315535"/>
              </a:xfrm>
              <a:blipFill>
                <a:blip r:embed="rId2"/>
                <a:stretch>
                  <a:fillRect l="-414" r="-8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44" y="1903228"/>
            <a:ext cx="5029202" cy="3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24139" y="249918"/>
            <a:ext cx="8911687" cy="959722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46682" y="136333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endParaRPr lang="it-IT" sz="1900" dirty="0" smtClean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7" y="1440588"/>
            <a:ext cx="5487650" cy="36584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06" y="3194949"/>
            <a:ext cx="5487650" cy="3429781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861163" y="3194949"/>
            <a:ext cx="46971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statico</a:t>
            </a:r>
            <a:endParaRPr lang="it-IT" sz="190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2813</TotalTime>
  <Words>1453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Century Schoolbook</vt:lpstr>
      <vt:lpstr>Wingdings</vt:lpstr>
      <vt:lpstr>Wingdings 2</vt:lpstr>
      <vt:lpstr>View</vt:lpstr>
      <vt:lpstr>Costruzione di portafogli diversificati mediante algoritmi di clustering</vt:lpstr>
      <vt:lpstr>Presentazione standard di PowerPoint</vt:lpstr>
      <vt:lpstr>Premessa e obbiettivi</vt:lpstr>
      <vt:lpstr>Sviluppo del lavoro</vt:lpstr>
      <vt:lpstr>Allocazione di portafoglio</vt:lpstr>
      <vt:lpstr>Portafoglio di tangenza</vt:lpstr>
      <vt:lpstr>K-Means</vt:lpstr>
      <vt:lpstr>K-Means</vt:lpstr>
      <vt:lpstr>K-Means</vt:lpstr>
      <vt:lpstr>K-Means</vt:lpstr>
      <vt:lpstr>Hierarchical Risk Parity</vt:lpstr>
      <vt:lpstr>Hierarchical Risk Parity</vt:lpstr>
      <vt:lpstr>Hierarchical Risk Parity</vt:lpstr>
      <vt:lpstr>Bounded K-Means</vt:lpstr>
      <vt:lpstr>Bounded K-Means</vt:lpstr>
      <vt:lpstr>Bounded K-Means</vt:lpstr>
      <vt:lpstr>Valutazione del clustering</vt:lpstr>
      <vt:lpstr>Backtest dei portafogli</vt:lpstr>
      <vt:lpstr>Backtest dei portafogli</vt:lpstr>
      <vt:lpstr>Backtest dei portafogli</vt:lpstr>
      <vt:lpstr>Conclusioni e possibili sviluppi</vt:lpstr>
      <vt:lpstr>Riferimenti bibliografici</vt:lpstr>
    </vt:vector>
  </TitlesOfParts>
  <Company>Unipol Gruppo Finanziario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Costruzione di portafogli diversificati mediante algoritmi di clustering</dc:title>
  <dc:creator>Brufatto Verena</dc:creator>
  <cp:lastModifiedBy>Brufatto Verena</cp:lastModifiedBy>
  <cp:revision>89</cp:revision>
  <dcterms:created xsi:type="dcterms:W3CDTF">2020-12-24T16:39:40Z</dcterms:created>
  <dcterms:modified xsi:type="dcterms:W3CDTF">2021-01-05T14:06:46Z</dcterms:modified>
</cp:coreProperties>
</file>