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78"/>
  </p:notesMasterIdLst>
  <p:handoutMasterIdLst>
    <p:handoutMasterId r:id="rId79"/>
  </p:handoutMasterIdLst>
  <p:sldIdLst>
    <p:sldId id="318" r:id="rId2"/>
    <p:sldId id="256" r:id="rId3"/>
    <p:sldId id="257" r:id="rId4"/>
    <p:sldId id="441" r:id="rId5"/>
    <p:sldId id="431" r:id="rId6"/>
    <p:sldId id="353" r:id="rId7"/>
    <p:sldId id="355" r:id="rId8"/>
    <p:sldId id="360" r:id="rId9"/>
    <p:sldId id="361" r:id="rId10"/>
    <p:sldId id="362" r:id="rId11"/>
    <p:sldId id="372" r:id="rId12"/>
    <p:sldId id="374" r:id="rId13"/>
    <p:sldId id="428" r:id="rId14"/>
    <p:sldId id="375" r:id="rId15"/>
    <p:sldId id="457" r:id="rId16"/>
    <p:sldId id="376" r:id="rId17"/>
    <p:sldId id="377" r:id="rId18"/>
    <p:sldId id="378" r:id="rId19"/>
    <p:sldId id="447" r:id="rId20"/>
    <p:sldId id="448" r:id="rId21"/>
    <p:sldId id="449" r:id="rId22"/>
    <p:sldId id="446" r:id="rId23"/>
    <p:sldId id="380" r:id="rId24"/>
    <p:sldId id="436" r:id="rId25"/>
    <p:sldId id="443" r:id="rId26"/>
    <p:sldId id="444" r:id="rId27"/>
    <p:sldId id="458" r:id="rId28"/>
    <p:sldId id="459" r:id="rId29"/>
    <p:sldId id="437" r:id="rId30"/>
    <p:sldId id="438" r:id="rId31"/>
    <p:sldId id="383" r:id="rId32"/>
    <p:sldId id="382" r:id="rId33"/>
    <p:sldId id="388" r:id="rId34"/>
    <p:sldId id="445" r:id="rId35"/>
    <p:sldId id="460" r:id="rId36"/>
    <p:sldId id="385" r:id="rId37"/>
    <p:sldId id="386" r:id="rId38"/>
    <p:sldId id="432" r:id="rId39"/>
    <p:sldId id="433" r:id="rId40"/>
    <p:sldId id="390" r:id="rId41"/>
    <p:sldId id="391" r:id="rId42"/>
    <p:sldId id="396" r:id="rId43"/>
    <p:sldId id="392" r:id="rId44"/>
    <p:sldId id="393" r:id="rId45"/>
    <p:sldId id="394" r:id="rId46"/>
    <p:sldId id="395" r:id="rId47"/>
    <p:sldId id="397" r:id="rId48"/>
    <p:sldId id="398" r:id="rId49"/>
    <p:sldId id="434" r:id="rId50"/>
    <p:sldId id="399" r:id="rId51"/>
    <p:sldId id="400" r:id="rId52"/>
    <p:sldId id="403" r:id="rId53"/>
    <p:sldId id="404" r:id="rId54"/>
    <p:sldId id="405" r:id="rId55"/>
    <p:sldId id="401" r:id="rId56"/>
    <p:sldId id="406" r:id="rId57"/>
    <p:sldId id="435" r:id="rId58"/>
    <p:sldId id="410" r:id="rId59"/>
    <p:sldId id="416" r:id="rId60"/>
    <p:sldId id="417" r:id="rId61"/>
    <p:sldId id="411" r:id="rId62"/>
    <p:sldId id="412" r:id="rId63"/>
    <p:sldId id="413" r:id="rId64"/>
    <p:sldId id="414" r:id="rId65"/>
    <p:sldId id="415" r:id="rId66"/>
    <p:sldId id="418" r:id="rId67"/>
    <p:sldId id="420" r:id="rId68"/>
    <p:sldId id="421" r:id="rId69"/>
    <p:sldId id="440" r:id="rId70"/>
    <p:sldId id="450" r:id="rId71"/>
    <p:sldId id="451" r:id="rId72"/>
    <p:sldId id="452" r:id="rId73"/>
    <p:sldId id="453" r:id="rId74"/>
    <p:sldId id="454" r:id="rId75"/>
    <p:sldId id="455" r:id="rId76"/>
    <p:sldId id="456" r:id="rId77"/>
  </p:sldIdLst>
  <p:sldSz cx="9144000" cy="6858000" type="screen4x3"/>
  <p:notesSz cx="7315200" cy="9601200"/>
  <p:custDataLst>
    <p:tags r:id="rId8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7">
          <p15:clr>
            <a:srgbClr val="A4A3A4"/>
          </p15:clr>
        </p15:guide>
        <p15:guide id="2" pos="5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920" autoAdjust="0"/>
  </p:normalViewPr>
  <p:slideViewPr>
    <p:cSldViewPr snapToGrid="0">
      <p:cViewPr varScale="1">
        <p:scale>
          <a:sx n="78" d="100"/>
          <a:sy n="78" d="100"/>
        </p:scale>
        <p:origin x="1594" y="62"/>
      </p:cViewPr>
      <p:guideLst>
        <p:guide orient="horz" pos="797"/>
        <p:guide pos="5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atin typeface="Helvetica" pitchFamily="34" charset="0"/>
              </a:defRPr>
            </a:lvl1pPr>
          </a:lstStyle>
          <a:p>
            <a:endParaRPr lang="en-US"/>
          </a:p>
        </p:txBody>
      </p:sp>
      <p:sp>
        <p:nvSpPr>
          <p:cNvPr id="7475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atin typeface="Helvetica" pitchFamily="34" charset="0"/>
              </a:defRPr>
            </a:lvl1pPr>
          </a:lstStyle>
          <a:p>
            <a:endParaRPr lang="en-US"/>
          </a:p>
        </p:txBody>
      </p:sp>
      <p:sp>
        <p:nvSpPr>
          <p:cNvPr id="7475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atin typeface="Helvetica" pitchFamily="34" charset="0"/>
              </a:defRPr>
            </a:lvl1pPr>
          </a:lstStyle>
          <a:p>
            <a:endParaRPr lang="en-US"/>
          </a:p>
        </p:txBody>
      </p:sp>
      <p:sp>
        <p:nvSpPr>
          <p:cNvPr id="7475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atin typeface="Helvetica" pitchFamily="34" charset="0"/>
              </a:defRPr>
            </a:lvl1pPr>
          </a:lstStyle>
          <a:p>
            <a:fld id="{33511A2D-284B-42C5-8DB9-9DDD4AEC649F}" type="slidenum">
              <a:rPr lang="en-US"/>
              <a:pPr/>
              <a:t>‹#›</a:t>
            </a:fld>
            <a:endParaRPr lang="en-US"/>
          </a:p>
        </p:txBody>
      </p:sp>
    </p:spTree>
    <p:extLst>
      <p:ext uri="{BB962C8B-B14F-4D97-AF65-F5344CB8AC3E}">
        <p14:creationId xmlns:p14="http://schemas.microsoft.com/office/powerpoint/2010/main" val="2632492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300">
                <a:latin typeface="Times New Roman" pitchFamily="18" charset="0"/>
              </a:defRPr>
            </a:lvl1pPr>
          </a:lstStyle>
          <a:p>
            <a:endParaRPr lang="en-US"/>
          </a:p>
        </p:txBody>
      </p:sp>
      <p:sp>
        <p:nvSpPr>
          <p:cNvPr id="614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300">
                <a:latin typeface="Times New Roman" pitchFamily="18" charset="0"/>
              </a:defRPr>
            </a:lvl1pPr>
          </a:lstStyle>
          <a:p>
            <a:endParaRPr lang="en-US"/>
          </a:p>
        </p:txBody>
      </p:sp>
      <p:sp>
        <p:nvSpPr>
          <p:cNvPr id="614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300">
                <a:latin typeface="Times New Roman" pitchFamily="18" charset="0"/>
              </a:defRPr>
            </a:lvl1pPr>
          </a:lstStyle>
          <a:p>
            <a:endParaRPr lang="en-US"/>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300">
                <a:latin typeface="Times New Roman" pitchFamily="18" charset="0"/>
              </a:defRPr>
            </a:lvl1pPr>
          </a:lstStyle>
          <a:p>
            <a:fld id="{058BFAE0-C6EA-4B37-B0C3-9755BA26A11C}" type="slidenum">
              <a:rPr lang="en-US"/>
              <a:pPr/>
              <a:t>‹#›</a:t>
            </a:fld>
            <a:endParaRPr lang="en-US"/>
          </a:p>
        </p:txBody>
      </p:sp>
    </p:spTree>
    <p:extLst>
      <p:ext uri="{BB962C8B-B14F-4D97-AF65-F5344CB8AC3E}">
        <p14:creationId xmlns:p14="http://schemas.microsoft.com/office/powerpoint/2010/main" val="3973146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1990C-54E8-408D-A4C5-51F2AC367EF6}" type="slidenum">
              <a:rPr lang="en-US"/>
              <a:pPr/>
              <a:t>40</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t>interactive: giao tiếp; batch: lô.</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Actual process execution:</a:t>
            </a:r>
            <a:r>
              <a:rPr lang="en-US" baseline="0" smtClean="0"/>
              <a:t> thực thi tiến trình thực tế;</a:t>
            </a:r>
            <a:endParaRPr lang="en-US"/>
          </a:p>
        </p:txBody>
      </p:sp>
      <p:sp>
        <p:nvSpPr>
          <p:cNvPr id="4" name="Slide Number Placeholder 3"/>
          <p:cNvSpPr>
            <a:spLocks noGrp="1"/>
          </p:cNvSpPr>
          <p:nvPr>
            <p:ph type="sldNum" sz="quarter" idx="10"/>
          </p:nvPr>
        </p:nvSpPr>
        <p:spPr/>
        <p:txBody>
          <a:bodyPr/>
          <a:lstStyle/>
          <a:p>
            <a:fld id="{058BFAE0-C6EA-4B37-B0C3-9755BA26A11C}" type="slidenum">
              <a:rPr lang="en-US" smtClean="0"/>
              <a:pPr/>
              <a:t>65</a:t>
            </a:fld>
            <a:endParaRPr lang="en-US"/>
          </a:p>
        </p:txBody>
      </p:sp>
    </p:spTree>
    <p:extLst>
      <p:ext uri="{BB962C8B-B14F-4D97-AF65-F5344CB8AC3E}">
        <p14:creationId xmlns:p14="http://schemas.microsoft.com/office/powerpoint/2010/main" val="390568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37570" name="Group 2"/>
          <p:cNvGrpSpPr>
            <a:grpSpLocks/>
          </p:cNvGrpSpPr>
          <p:nvPr/>
        </p:nvGrpSpPr>
        <p:grpSpPr bwMode="auto">
          <a:xfrm>
            <a:off x="0" y="0"/>
            <a:ext cx="9144000" cy="6858000"/>
            <a:chOff x="0" y="0"/>
            <a:chExt cx="5760" cy="4320"/>
          </a:xfrm>
        </p:grpSpPr>
        <p:sp>
          <p:nvSpPr>
            <p:cNvPr id="23757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237572"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grpSp>
          <p:nvGrpSpPr>
            <p:cNvPr id="237573" name="Group 5"/>
            <p:cNvGrpSpPr>
              <a:grpSpLocks/>
            </p:cNvGrpSpPr>
            <p:nvPr/>
          </p:nvGrpSpPr>
          <p:grpSpPr bwMode="auto">
            <a:xfrm>
              <a:off x="0" y="672"/>
              <a:ext cx="1806" cy="1989"/>
              <a:chOff x="0" y="672"/>
              <a:chExt cx="1806" cy="1989"/>
            </a:xfrm>
          </p:grpSpPr>
          <p:sp>
            <p:nvSpPr>
              <p:cNvPr id="237574"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237575"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37576"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37577"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237578"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237579"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37580"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237581"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237582"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37583"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grpSp>
      </p:grpSp>
      <p:sp>
        <p:nvSpPr>
          <p:cNvPr id="237584" name="Rectangle 16"/>
          <p:cNvSpPr>
            <a:spLocks noGrp="1" noChangeArrowheads="1"/>
          </p:cNvSpPr>
          <p:nvPr>
            <p:ph type="dt" sz="half" idx="2"/>
          </p:nvPr>
        </p:nvSpPr>
        <p:spPr>
          <a:xfrm>
            <a:off x="457200" y="6248400"/>
            <a:ext cx="2133600" cy="457200"/>
          </a:xfrm>
        </p:spPr>
        <p:txBody>
          <a:bodyPr/>
          <a:lstStyle>
            <a:lvl1pPr>
              <a:defRPr/>
            </a:lvl1pPr>
          </a:lstStyle>
          <a:p>
            <a:fld id="{0F6FFACD-7FC1-4A44-A518-4119CAFA8E87}" type="datetime1">
              <a:rPr lang="en-US" smtClean="0"/>
              <a:pPr/>
              <a:t>3/1/2021</a:t>
            </a:fld>
            <a:endParaRPr lang="en-US"/>
          </a:p>
        </p:txBody>
      </p:sp>
      <p:sp>
        <p:nvSpPr>
          <p:cNvPr id="237585" name="Rectangle 17"/>
          <p:cNvSpPr>
            <a:spLocks noGrp="1" noChangeArrowheads="1"/>
          </p:cNvSpPr>
          <p:nvPr>
            <p:ph type="ftr" sz="quarter" idx="3"/>
          </p:nvPr>
        </p:nvSpPr>
        <p:spPr/>
        <p:txBody>
          <a:bodyPr/>
          <a:lstStyle>
            <a:lvl1pPr>
              <a:defRPr/>
            </a:lvl1pPr>
          </a:lstStyle>
          <a:p>
            <a:r>
              <a:rPr lang="en-US" smtClean="0"/>
              <a:t>TS. NGUYEN HUU MUI - ĐHSPHN</a:t>
            </a:r>
            <a:endParaRPr lang="en-US"/>
          </a:p>
        </p:txBody>
      </p:sp>
      <p:sp>
        <p:nvSpPr>
          <p:cNvPr id="237586" name="Rectangle 18"/>
          <p:cNvSpPr>
            <a:spLocks noGrp="1" noChangeArrowheads="1"/>
          </p:cNvSpPr>
          <p:nvPr>
            <p:ph type="sldNum" sz="quarter" idx="4"/>
          </p:nvPr>
        </p:nvSpPr>
        <p:spPr/>
        <p:txBody>
          <a:bodyPr/>
          <a:lstStyle>
            <a:lvl1pPr>
              <a:defRPr/>
            </a:lvl1pPr>
          </a:lstStyle>
          <a:p>
            <a:fld id="{AA27F58D-EFAA-451A-B3C3-1B61D08046D2}" type="slidenum">
              <a:rPr lang="en-US"/>
              <a:pPr/>
              <a:t>‹#›</a:t>
            </a:fld>
            <a:endParaRPr lang="en-US"/>
          </a:p>
        </p:txBody>
      </p:sp>
      <p:sp>
        <p:nvSpPr>
          <p:cNvPr id="2375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375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TS. NGUYEN HUU MUI - ĐHSPHN</a:t>
            </a:r>
            <a:endParaRPr lang="en-US"/>
          </a:p>
        </p:txBody>
      </p:sp>
      <p:sp>
        <p:nvSpPr>
          <p:cNvPr id="5" name="Slide Number Placeholder 4"/>
          <p:cNvSpPr>
            <a:spLocks noGrp="1"/>
          </p:cNvSpPr>
          <p:nvPr>
            <p:ph type="sldNum" sz="quarter" idx="11"/>
          </p:nvPr>
        </p:nvSpPr>
        <p:spPr/>
        <p:txBody>
          <a:bodyPr/>
          <a:lstStyle>
            <a:lvl1pPr>
              <a:defRPr/>
            </a:lvl1pPr>
          </a:lstStyle>
          <a:p>
            <a:fld id="{A1192FC4-3552-47FE-8A44-11B80929734A}"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482B1401-F0EC-4B15-AF22-79A50657934B}" type="datetime1">
              <a:rPr lang="en-US" smtClean="0"/>
              <a:pPr/>
              <a:t>3/1/2021</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TS. NGUYEN HUU MUI - ĐHSPHN</a:t>
            </a:r>
            <a:endParaRPr lang="en-US"/>
          </a:p>
        </p:txBody>
      </p:sp>
      <p:sp>
        <p:nvSpPr>
          <p:cNvPr id="5" name="Slide Number Placeholder 4"/>
          <p:cNvSpPr>
            <a:spLocks noGrp="1"/>
          </p:cNvSpPr>
          <p:nvPr>
            <p:ph type="sldNum" sz="quarter" idx="11"/>
          </p:nvPr>
        </p:nvSpPr>
        <p:spPr/>
        <p:txBody>
          <a:bodyPr/>
          <a:lstStyle>
            <a:lvl1pPr>
              <a:defRPr/>
            </a:lvl1pPr>
          </a:lstStyle>
          <a:p>
            <a:fld id="{74163108-3D81-4F9E-A604-05BAF03BD312}"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47496090-911C-4A7C-8C3B-06EDBDA9ACAA}" type="datetime1">
              <a:rPr lang="en-US" smtClean="0"/>
              <a:pPr/>
              <a:t>3/1/2021</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TS. NGUYEN HUU MUI - ĐHSPHN</a:t>
            </a:r>
            <a:endParaRPr lang="en-US"/>
          </a:p>
        </p:txBody>
      </p:sp>
      <p:sp>
        <p:nvSpPr>
          <p:cNvPr id="5" name="Slide Number Placeholder 4"/>
          <p:cNvSpPr>
            <a:spLocks noGrp="1"/>
          </p:cNvSpPr>
          <p:nvPr>
            <p:ph type="sldNum" sz="quarter" idx="11"/>
          </p:nvPr>
        </p:nvSpPr>
        <p:spPr/>
        <p:txBody>
          <a:bodyPr/>
          <a:lstStyle>
            <a:lvl1pPr>
              <a:defRPr/>
            </a:lvl1pPr>
          </a:lstStyle>
          <a:p>
            <a:fld id="{1E071E1F-DCF0-4FD0-9D09-073BBDD1C8A2}"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83BF5DB7-0DC1-410E-BEB1-B279D385DFBC}" type="datetime1">
              <a:rPr lang="en-US" smtClean="0"/>
              <a:pPr/>
              <a:t>3/1/2021</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TS. NGUYEN HUU MUI - ĐHSPHN</a:t>
            </a:r>
            <a:endParaRPr lang="en-US"/>
          </a:p>
        </p:txBody>
      </p:sp>
      <p:sp>
        <p:nvSpPr>
          <p:cNvPr id="5" name="Slide Number Placeholder 4"/>
          <p:cNvSpPr>
            <a:spLocks noGrp="1"/>
          </p:cNvSpPr>
          <p:nvPr>
            <p:ph type="sldNum" sz="quarter" idx="11"/>
          </p:nvPr>
        </p:nvSpPr>
        <p:spPr/>
        <p:txBody>
          <a:bodyPr/>
          <a:lstStyle>
            <a:lvl1pPr>
              <a:defRPr/>
            </a:lvl1pPr>
          </a:lstStyle>
          <a:p>
            <a:fld id="{CA3695D9-E1E4-431D-B6A9-C034D0C116A7}"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F5027145-BF1D-4237-B873-D39CC87BBF65}" type="datetime1">
              <a:rPr lang="en-US" smtClean="0"/>
              <a:pPr/>
              <a:t>3/1/2021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TS. NGUYEN HUU MUI - ĐHSPHN</a:t>
            </a:r>
            <a:endParaRPr lang="en-US"/>
          </a:p>
        </p:txBody>
      </p:sp>
      <p:sp>
        <p:nvSpPr>
          <p:cNvPr id="6" name="Slide Number Placeholder 5"/>
          <p:cNvSpPr>
            <a:spLocks noGrp="1"/>
          </p:cNvSpPr>
          <p:nvPr>
            <p:ph type="sldNum" sz="quarter" idx="11"/>
          </p:nvPr>
        </p:nvSpPr>
        <p:spPr/>
        <p:txBody>
          <a:bodyPr/>
          <a:lstStyle>
            <a:lvl1pPr>
              <a:defRPr/>
            </a:lvl1pPr>
          </a:lstStyle>
          <a:p>
            <a:fld id="{6B406250-77AC-4043-8526-AB226482F817}"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154FC3C7-EB12-467C-BE20-BEF03F0CB8F0}" type="datetime1">
              <a:rPr lang="en-US" smtClean="0"/>
              <a:pPr/>
              <a:t>3/1/2021</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TS. NGUYEN HUU MUI - ĐHSPHN</a:t>
            </a:r>
            <a:endParaRPr lang="en-US"/>
          </a:p>
        </p:txBody>
      </p:sp>
      <p:sp>
        <p:nvSpPr>
          <p:cNvPr id="8" name="Slide Number Placeholder 7"/>
          <p:cNvSpPr>
            <a:spLocks noGrp="1"/>
          </p:cNvSpPr>
          <p:nvPr>
            <p:ph type="sldNum" sz="quarter" idx="11"/>
          </p:nvPr>
        </p:nvSpPr>
        <p:spPr/>
        <p:txBody>
          <a:bodyPr/>
          <a:lstStyle>
            <a:lvl1pPr>
              <a:defRPr/>
            </a:lvl1pPr>
          </a:lstStyle>
          <a:p>
            <a:fld id="{5F334910-ED67-4100-83E7-17666F013F1D}" type="slidenum">
              <a:rPr lang="en-US"/>
              <a:pPr/>
              <a:t>‹#›</a:t>
            </a:fld>
            <a:endParaRPr lang="en-US"/>
          </a:p>
        </p:txBody>
      </p:sp>
      <p:sp>
        <p:nvSpPr>
          <p:cNvPr id="9" name="Date Placeholder 8"/>
          <p:cNvSpPr>
            <a:spLocks noGrp="1"/>
          </p:cNvSpPr>
          <p:nvPr>
            <p:ph type="dt" sz="half" idx="12"/>
          </p:nvPr>
        </p:nvSpPr>
        <p:spPr/>
        <p:txBody>
          <a:bodyPr/>
          <a:lstStyle>
            <a:lvl1pPr>
              <a:defRPr/>
            </a:lvl1pPr>
          </a:lstStyle>
          <a:p>
            <a:fld id="{53F8005B-2D0D-46CD-8A6C-CD3F7BC4B1BA}" type="datetime1">
              <a:rPr lang="en-US" smtClean="0"/>
              <a:pPr/>
              <a:t>3/1/2021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TS. NGUYEN HUU MUI - ĐHSPHN</a:t>
            </a:r>
            <a:endParaRPr lang="en-US"/>
          </a:p>
        </p:txBody>
      </p:sp>
      <p:sp>
        <p:nvSpPr>
          <p:cNvPr id="4" name="Slide Number Placeholder 3"/>
          <p:cNvSpPr>
            <a:spLocks noGrp="1"/>
          </p:cNvSpPr>
          <p:nvPr>
            <p:ph type="sldNum" sz="quarter" idx="11"/>
          </p:nvPr>
        </p:nvSpPr>
        <p:spPr/>
        <p:txBody>
          <a:bodyPr/>
          <a:lstStyle>
            <a:lvl1pPr>
              <a:defRPr/>
            </a:lvl1pPr>
          </a:lstStyle>
          <a:p>
            <a:fld id="{A0D75410-520F-4CF7-B9E1-A570D6A6E641}" type="slidenum">
              <a:rPr lang="en-US"/>
              <a:pPr/>
              <a:t>‹#›</a:t>
            </a:fld>
            <a:endParaRPr lang="en-US"/>
          </a:p>
        </p:txBody>
      </p:sp>
      <p:sp>
        <p:nvSpPr>
          <p:cNvPr id="5" name="Date Placeholder 4"/>
          <p:cNvSpPr>
            <a:spLocks noGrp="1"/>
          </p:cNvSpPr>
          <p:nvPr>
            <p:ph type="dt" sz="half" idx="12"/>
          </p:nvPr>
        </p:nvSpPr>
        <p:spPr/>
        <p:txBody>
          <a:bodyPr/>
          <a:lstStyle>
            <a:lvl1pPr>
              <a:defRPr/>
            </a:lvl1pPr>
          </a:lstStyle>
          <a:p>
            <a:fld id="{036B27F9-211C-40B2-B164-D5914BCB21BA}" type="datetime1">
              <a:rPr lang="en-US" smtClean="0"/>
              <a:pPr/>
              <a:t>3/1/2021</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TS. NGUYEN HUU MUI - ĐHSPHN</a:t>
            </a:r>
            <a:endParaRPr lang="en-US"/>
          </a:p>
        </p:txBody>
      </p:sp>
      <p:sp>
        <p:nvSpPr>
          <p:cNvPr id="3" name="Slide Number Placeholder 2"/>
          <p:cNvSpPr>
            <a:spLocks noGrp="1"/>
          </p:cNvSpPr>
          <p:nvPr>
            <p:ph type="sldNum" sz="quarter" idx="11"/>
          </p:nvPr>
        </p:nvSpPr>
        <p:spPr/>
        <p:txBody>
          <a:bodyPr/>
          <a:lstStyle>
            <a:lvl1pPr>
              <a:defRPr/>
            </a:lvl1pPr>
          </a:lstStyle>
          <a:p>
            <a:fld id="{F67A8ADE-FC30-490B-AA2A-CE10C70A3091}" type="slidenum">
              <a:rPr lang="en-US"/>
              <a:pPr/>
              <a:t>‹#›</a:t>
            </a:fld>
            <a:endParaRPr lang="en-US"/>
          </a:p>
        </p:txBody>
      </p:sp>
      <p:sp>
        <p:nvSpPr>
          <p:cNvPr id="4" name="Date Placeholder 3"/>
          <p:cNvSpPr>
            <a:spLocks noGrp="1"/>
          </p:cNvSpPr>
          <p:nvPr>
            <p:ph type="dt" sz="half" idx="12"/>
          </p:nvPr>
        </p:nvSpPr>
        <p:spPr/>
        <p:txBody>
          <a:bodyPr/>
          <a:lstStyle>
            <a:lvl1pPr>
              <a:defRPr/>
            </a:lvl1pPr>
          </a:lstStyle>
          <a:p>
            <a:fld id="{F1EE2E0E-9259-4E22-A3C7-C91609B9229C}" type="datetime1">
              <a:rPr lang="en-US" smtClean="0"/>
              <a:pPr/>
              <a:t>3/1/2021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TS. NGUYEN HUU MUI - ĐHSPHN</a:t>
            </a:r>
            <a:endParaRPr lang="en-US"/>
          </a:p>
        </p:txBody>
      </p:sp>
      <p:sp>
        <p:nvSpPr>
          <p:cNvPr id="6" name="Slide Number Placeholder 5"/>
          <p:cNvSpPr>
            <a:spLocks noGrp="1"/>
          </p:cNvSpPr>
          <p:nvPr>
            <p:ph type="sldNum" sz="quarter" idx="11"/>
          </p:nvPr>
        </p:nvSpPr>
        <p:spPr/>
        <p:txBody>
          <a:bodyPr/>
          <a:lstStyle>
            <a:lvl1pPr>
              <a:defRPr/>
            </a:lvl1pPr>
          </a:lstStyle>
          <a:p>
            <a:fld id="{93499F38-CEB7-4601-B765-6B45F1D3F965}"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D4FA1EF9-016D-4687-BF18-B174006C0DF1}" type="datetime1">
              <a:rPr lang="en-US" smtClean="0"/>
              <a:pPr/>
              <a:t>3/1/2021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TS. NGUYEN HUU MUI - ĐHSPHN</a:t>
            </a:r>
            <a:endParaRPr lang="en-US"/>
          </a:p>
        </p:txBody>
      </p:sp>
      <p:sp>
        <p:nvSpPr>
          <p:cNvPr id="6" name="Slide Number Placeholder 5"/>
          <p:cNvSpPr>
            <a:spLocks noGrp="1"/>
          </p:cNvSpPr>
          <p:nvPr>
            <p:ph type="sldNum" sz="quarter" idx="11"/>
          </p:nvPr>
        </p:nvSpPr>
        <p:spPr/>
        <p:txBody>
          <a:bodyPr/>
          <a:lstStyle>
            <a:lvl1pPr>
              <a:defRPr/>
            </a:lvl1pPr>
          </a:lstStyle>
          <a:p>
            <a:fld id="{91DA2109-0CFC-4ED1-BAF9-A77ED249EC9F}"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5A786934-A98B-4B80-980E-F525025CF296}" type="datetime1">
              <a:rPr lang="en-US" smtClean="0"/>
              <a:pPr/>
              <a:t>3/1/2021</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r>
              <a:rPr lang="en-US" smtClean="0"/>
              <a:t>TS. NGUYEN HUU MUI - ĐHSPHN</a:t>
            </a:r>
            <a:endParaRPr lang="en-US"/>
          </a:p>
        </p:txBody>
      </p:sp>
      <p:sp>
        <p:nvSpPr>
          <p:cNvPr id="2365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48A9D5A7-3A9B-4C86-96AE-11AAB59C1D61}" type="slidenum">
              <a:rPr lang="en-US"/>
              <a:pPr/>
              <a:t>‹#›</a:t>
            </a:fld>
            <a:endParaRPr lang="en-US"/>
          </a:p>
        </p:txBody>
      </p:sp>
      <p:grpSp>
        <p:nvGrpSpPr>
          <p:cNvPr id="236548" name="Group 4"/>
          <p:cNvGrpSpPr>
            <a:grpSpLocks/>
          </p:cNvGrpSpPr>
          <p:nvPr/>
        </p:nvGrpSpPr>
        <p:grpSpPr bwMode="auto">
          <a:xfrm>
            <a:off x="0" y="0"/>
            <a:ext cx="9144000" cy="546100"/>
            <a:chOff x="0" y="0"/>
            <a:chExt cx="5760" cy="344"/>
          </a:xfrm>
        </p:grpSpPr>
        <p:sp>
          <p:nvSpPr>
            <p:cNvPr id="23654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23655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en-US" sz="2400">
                <a:latin typeface="Times New Roman" pitchFamily="18" charset="0"/>
              </a:endParaRPr>
            </a:p>
          </p:txBody>
        </p:sp>
        <p:sp>
          <p:nvSpPr>
            <p:cNvPr id="23655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23655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23655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23655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23655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23655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23655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grpSp>
      <p:sp>
        <p:nvSpPr>
          <p:cNvPr id="23655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6559"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65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fld id="{108F724B-434C-4E28-9321-EED5C3046405}" type="datetime1">
              <a:rPr lang="en-US" smtClean="0"/>
              <a:pPr/>
              <a:t>3/1/2021</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hf hdr="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a:xfrm>
            <a:off x="819150" y="1959428"/>
            <a:ext cx="8324850" cy="2272393"/>
          </a:xfrm>
        </p:spPr>
        <p:txBody>
          <a:bodyPr/>
          <a:lstStyle/>
          <a:p>
            <a:pPr algn="ctr"/>
            <a:r>
              <a:rPr lang="en-US" sz="6300" dirty="0" smtClean="0">
                <a:effectLst>
                  <a:outerShdw blurRad="38100" dist="38100" dir="2700000" algn="tl">
                    <a:srgbClr val="C0C0C0"/>
                  </a:outerShdw>
                </a:effectLst>
              </a:rPr>
              <a:t/>
            </a:r>
            <a:br>
              <a:rPr lang="en-US" sz="6300" dirty="0" smtClean="0">
                <a:effectLst>
                  <a:outerShdw blurRad="38100" dist="38100" dir="2700000" algn="tl">
                    <a:srgbClr val="C0C0C0"/>
                  </a:outerShdw>
                </a:effectLst>
              </a:rPr>
            </a:br>
            <a:r>
              <a:rPr lang="en-US" sz="6300" dirty="0">
                <a:effectLst>
                  <a:outerShdw blurRad="38100" dist="38100" dir="2700000" algn="tl">
                    <a:srgbClr val="C0C0C0"/>
                  </a:outerShdw>
                </a:effectLst>
              </a:rPr>
              <a:t/>
            </a:r>
            <a:br>
              <a:rPr lang="en-US" sz="6300" dirty="0">
                <a:effectLst>
                  <a:outerShdw blurRad="38100" dist="38100" dir="2700000" algn="tl">
                    <a:srgbClr val="C0C0C0"/>
                  </a:outerShdw>
                </a:effectLst>
              </a:rPr>
            </a:br>
            <a:r>
              <a:rPr lang="en-US" sz="6300" dirty="0" smtClean="0">
                <a:effectLst>
                  <a:outerShdw blurRad="38100" dist="38100" dir="2700000" algn="tl">
                    <a:srgbClr val="C0C0C0"/>
                  </a:outerShdw>
                </a:effectLst>
              </a:rPr>
              <a:t>Chapter </a:t>
            </a:r>
            <a:r>
              <a:rPr lang="en-US" sz="6300" dirty="0">
                <a:effectLst>
                  <a:outerShdw blurRad="38100" dist="38100" dir="2700000" algn="tl">
                    <a:srgbClr val="C0C0C0"/>
                  </a:outerShdw>
                </a:effectLst>
              </a:rPr>
              <a:t>3: </a:t>
            </a:r>
            <a:br>
              <a:rPr lang="en-US" sz="6300" dirty="0">
                <a:effectLst>
                  <a:outerShdw blurRad="38100" dist="38100" dir="2700000" algn="tl">
                    <a:srgbClr val="C0C0C0"/>
                  </a:outerShdw>
                </a:effectLst>
              </a:rPr>
            </a:br>
            <a:r>
              <a:rPr lang="en-US" sz="6300" dirty="0">
                <a:effectLst>
                  <a:outerShdw blurRad="38100" dist="38100" dir="2700000" algn="tl">
                    <a:srgbClr val="C0C0C0"/>
                  </a:outerShdw>
                </a:effectLst>
              </a:rPr>
              <a:t> </a:t>
            </a:r>
            <a:r>
              <a:rPr lang="en-US" sz="6300" dirty="0" err="1">
                <a:effectLst>
                  <a:outerShdw blurRad="38100" dist="38100" dir="2700000" algn="tl">
                    <a:srgbClr val="C0C0C0"/>
                  </a:outerShdw>
                </a:effectLst>
              </a:rPr>
              <a:t>Lập</a:t>
            </a:r>
            <a:r>
              <a:rPr lang="en-US" sz="6300" dirty="0">
                <a:effectLst>
                  <a:outerShdw blurRad="38100" dist="38100" dir="2700000" algn="tl">
                    <a:srgbClr val="C0C0C0"/>
                  </a:outerShdw>
                </a:effectLst>
              </a:rPr>
              <a:t> </a:t>
            </a:r>
            <a:r>
              <a:rPr lang="en-US" sz="6300" dirty="0" err="1">
                <a:effectLst>
                  <a:outerShdw blurRad="38100" dist="38100" dir="2700000" algn="tl">
                    <a:srgbClr val="C0C0C0"/>
                  </a:outerShdw>
                </a:effectLst>
              </a:rPr>
              <a:t>lịch</a:t>
            </a:r>
            <a:r>
              <a:rPr lang="en-US" sz="6300" dirty="0">
                <a:effectLst>
                  <a:outerShdw blurRad="38100" dist="38100" dir="2700000" algn="tl">
                    <a:srgbClr val="C0C0C0"/>
                  </a:outerShdw>
                </a:effectLst>
              </a:rPr>
              <a:t> </a:t>
            </a:r>
            <a:r>
              <a:rPr lang="en-US" sz="6300" dirty="0" smtClean="0">
                <a:effectLst>
                  <a:outerShdw blurRad="38100" dist="38100" dir="2700000" algn="tl">
                    <a:srgbClr val="C0C0C0"/>
                  </a:outerShdw>
                </a:effectLst>
              </a:rPr>
              <a:t>CPU</a:t>
            </a:r>
            <a:br>
              <a:rPr lang="en-US" sz="6300" dirty="0" smtClean="0">
                <a:effectLst>
                  <a:outerShdw blurRad="38100" dist="38100" dir="2700000" algn="tl">
                    <a:srgbClr val="C0C0C0"/>
                  </a:outerShdw>
                </a:effectLst>
              </a:rPr>
            </a:br>
            <a:r>
              <a:rPr lang="en-US" sz="6300" dirty="0" smtClean="0">
                <a:effectLst>
                  <a:outerShdw blurRad="38100" dist="38100" dir="2700000" algn="tl">
                    <a:srgbClr val="C0C0C0"/>
                  </a:outerShdw>
                </a:effectLst>
              </a:rPr>
              <a:t/>
            </a:r>
            <a:br>
              <a:rPr lang="en-US" sz="6300" dirty="0" smtClean="0">
                <a:effectLst>
                  <a:outerShdw blurRad="38100" dist="38100" dir="2700000" algn="tl">
                    <a:srgbClr val="C0C0C0"/>
                  </a:outerShdw>
                </a:effectLst>
              </a:rPr>
            </a:br>
            <a:endParaRPr lang="en-US" sz="6300" dirty="0">
              <a:effectLst>
                <a:outerShdw blurRad="38100" dist="38100" dir="2700000" algn="tl">
                  <a:srgbClr val="C0C0C0"/>
                </a:outerShdw>
              </a:effectLst>
            </a:endParaRPr>
          </a:p>
        </p:txBody>
      </p:sp>
      <p:sp>
        <p:nvSpPr>
          <p:cNvPr id="3" name="Date Placeholder 2"/>
          <p:cNvSpPr>
            <a:spLocks noGrp="1"/>
          </p:cNvSpPr>
          <p:nvPr>
            <p:ph type="dt" sz="half" idx="2"/>
          </p:nvPr>
        </p:nvSpPr>
        <p:spPr/>
        <p:txBody>
          <a:bodyPr/>
          <a:lstStyle/>
          <a:p>
            <a:fld id="{CE285BCE-08A6-4323-802E-BAEF5E245DF2}" type="datetime1">
              <a:rPr lang="en-US" smtClean="0"/>
              <a:pPr/>
              <a:t>3/1/2021</a:t>
            </a:fld>
            <a:endParaRPr lang="en-US"/>
          </a:p>
        </p:txBody>
      </p:sp>
      <p:sp>
        <p:nvSpPr>
          <p:cNvPr id="4" name="Slide Number Placeholder 3"/>
          <p:cNvSpPr>
            <a:spLocks noGrp="1"/>
          </p:cNvSpPr>
          <p:nvPr>
            <p:ph type="sldNum" sz="quarter" idx="4"/>
          </p:nvPr>
        </p:nvSpPr>
        <p:spPr/>
        <p:txBody>
          <a:bodyPr/>
          <a:lstStyle/>
          <a:p>
            <a:fld id="{AA27F58D-EFAA-451A-B3C3-1B61D08046D2}"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95300" y="247650"/>
            <a:ext cx="8229600" cy="933450"/>
          </a:xfrm>
        </p:spPr>
        <p:txBody>
          <a:bodyPr/>
          <a:lstStyle/>
          <a:p>
            <a:pPr algn="ctr"/>
            <a:r>
              <a:rPr lang="en-US">
                <a:solidFill>
                  <a:srgbClr val="FF0000"/>
                </a:solidFill>
                <a:effectLst>
                  <a:outerShdw blurRad="38100" dist="38100" dir="2700000" algn="tl">
                    <a:srgbClr val="C0C0C0"/>
                  </a:outerShdw>
                </a:effectLst>
              </a:rPr>
              <a:t>II. Các tiêu chuẩn lập lịch</a:t>
            </a:r>
          </a:p>
        </p:txBody>
      </p:sp>
      <p:sp>
        <p:nvSpPr>
          <p:cNvPr id="167939" name="Rectangle 3"/>
          <p:cNvSpPr>
            <a:spLocks noGrp="1" noChangeArrowheads="1"/>
          </p:cNvSpPr>
          <p:nvPr>
            <p:ph type="body" idx="1"/>
          </p:nvPr>
        </p:nvSpPr>
        <p:spPr>
          <a:xfrm>
            <a:off x="304800" y="1322388"/>
            <a:ext cx="8553450" cy="4941887"/>
          </a:xfrm>
        </p:spPr>
        <p:txBody>
          <a:bodyPr/>
          <a:lstStyle/>
          <a:p>
            <a:pPr algn="just">
              <a:buClr>
                <a:srgbClr val="FF0000"/>
              </a:buClr>
              <a:buSzPct val="140000"/>
              <a:buFont typeface="Wingdings" pitchFamily="2" charset="2"/>
              <a:buChar char="§"/>
            </a:pPr>
            <a:r>
              <a:rPr lang="en-US" sz="3000">
                <a:effectLst>
                  <a:outerShdw blurRad="38100" dist="38100" dir="2700000" algn="tl">
                    <a:srgbClr val="C0C0C0"/>
                  </a:outerShdw>
                </a:effectLst>
              </a:rPr>
              <a:t>Có </a:t>
            </a:r>
            <a:r>
              <a:rPr lang="en-US" sz="3000" smtClean="0">
                <a:effectLst>
                  <a:outerShdw blurRad="38100" dist="38100" dir="2700000" algn="tl">
                    <a:srgbClr val="C0C0C0"/>
                  </a:outerShdw>
                </a:effectLst>
              </a:rPr>
              <a:t>một </a:t>
            </a:r>
            <a:r>
              <a:rPr lang="en-US" sz="3000">
                <a:effectLst>
                  <a:outerShdw blurRad="38100" dist="38100" dir="2700000" algn="tl">
                    <a:srgbClr val="C0C0C0"/>
                  </a:outerShdw>
                </a:effectLst>
              </a:rPr>
              <a:t>số tiêu chuẩn chính sau đây để đánh giá các giải thuật:</a:t>
            </a:r>
          </a:p>
          <a:p>
            <a:pPr algn="just">
              <a:buSzPct val="150000"/>
              <a:buNone/>
            </a:pPr>
            <a:r>
              <a:rPr lang="en-US" sz="3000">
                <a:effectLst>
                  <a:outerShdw blurRad="38100" dist="38100" dir="2700000" algn="tl">
                    <a:srgbClr val="C0C0C0"/>
                  </a:outerShdw>
                </a:effectLst>
              </a:rPr>
              <a:t>	1. </a:t>
            </a:r>
            <a:r>
              <a:rPr lang="en-US" sz="3000" smtClean="0">
                <a:effectLst>
                  <a:outerShdw blurRad="38100" dist="38100" dir="2700000" algn="tl">
                    <a:srgbClr val="C0C0C0"/>
                  </a:outerShdw>
                </a:effectLst>
              </a:rPr>
              <a:t>Hiệu xuất</a:t>
            </a:r>
            <a:r>
              <a:rPr lang="vi-VN" sz="3000" smtClean="0">
                <a:effectLst>
                  <a:outerShdw blurRad="38100" dist="38100" dir="2700000" algn="tl">
                    <a:srgbClr val="C0C0C0"/>
                  </a:outerShdw>
                </a:effectLst>
              </a:rPr>
              <a:t> CPU</a:t>
            </a:r>
            <a:r>
              <a:rPr lang="en-US" sz="3000" smtClean="0">
                <a:effectLst>
                  <a:outerShdw blurRad="38100" dist="38100" dir="2700000" algn="tl">
                    <a:srgbClr val="C0C0C0"/>
                  </a:outerShdw>
                </a:effectLst>
              </a:rPr>
              <a:t>:</a:t>
            </a:r>
            <a:r>
              <a:rPr lang="vi-VN" sz="3000" smtClean="0">
                <a:effectLst>
                  <a:outerShdw blurRad="38100" dist="38100" dir="2700000" algn="tl">
                    <a:srgbClr val="C0C0C0"/>
                  </a:outerShdw>
                </a:effectLst>
              </a:rPr>
              <a:t> </a:t>
            </a:r>
            <a:r>
              <a:rPr lang="en-US" sz="3000" smtClean="0">
                <a:effectLst>
                  <a:outerShdw blurRad="38100" dist="38100" dir="2700000" algn="tl">
                    <a:srgbClr val="C0C0C0"/>
                  </a:outerShdw>
                </a:effectLst>
              </a:rPr>
              <a:t>V</a:t>
            </a:r>
            <a:r>
              <a:rPr lang="vi-VN" sz="3000" smtClean="0">
                <a:effectLst>
                  <a:outerShdw blurRad="38100" dist="38100" dir="2700000" algn="tl">
                    <a:srgbClr val="C0C0C0"/>
                  </a:outerShdw>
                </a:effectLst>
              </a:rPr>
              <a:t>iệc </a:t>
            </a:r>
            <a:r>
              <a:rPr lang="vi-VN" sz="3000">
                <a:effectLst>
                  <a:outerShdw blurRad="38100" dist="38100" dir="2700000" algn="tl">
                    <a:srgbClr val="C0C0C0"/>
                  </a:outerShdw>
                </a:effectLst>
              </a:rPr>
              <a:t>sử dụng CPU có thể dao động từ </a:t>
            </a:r>
            <a:r>
              <a:rPr lang="vi-VN" sz="3000" smtClean="0">
                <a:effectLst>
                  <a:outerShdw blurRad="38100" dist="38100" dir="2700000" algn="tl">
                    <a:srgbClr val="C0C0C0"/>
                  </a:outerShdw>
                </a:effectLst>
              </a:rPr>
              <a:t>0</a:t>
            </a:r>
            <a:r>
              <a:rPr lang="en-US" sz="3000" smtClean="0">
                <a:effectLst>
                  <a:outerShdw blurRad="38100" dist="38100" dir="2700000" algn="tl">
                    <a:srgbClr val="C0C0C0"/>
                  </a:outerShdw>
                </a:effectLst>
              </a:rPr>
              <a:t>%</a:t>
            </a:r>
            <a:r>
              <a:rPr lang="vi-VN" sz="3000" smtClean="0">
                <a:effectLst>
                  <a:outerShdw blurRad="38100" dist="38100" dir="2700000" algn="tl">
                    <a:srgbClr val="C0C0C0"/>
                  </a:outerShdw>
                </a:effectLst>
              </a:rPr>
              <a:t> </a:t>
            </a:r>
            <a:r>
              <a:rPr lang="vi-VN" sz="3000">
                <a:effectLst>
                  <a:outerShdw blurRad="38100" dist="38100" dir="2700000" algn="tl">
                    <a:srgbClr val="C0C0C0"/>
                  </a:outerShdw>
                </a:effectLst>
              </a:rPr>
              <a:t>đến </a:t>
            </a:r>
            <a:r>
              <a:rPr lang="vi-VN" sz="3000" smtClean="0">
                <a:effectLst>
                  <a:outerShdw blurRad="38100" dist="38100" dir="2700000" algn="tl">
                    <a:srgbClr val="C0C0C0"/>
                  </a:outerShdw>
                </a:effectLst>
              </a:rPr>
              <a:t>100</a:t>
            </a:r>
            <a:r>
              <a:rPr lang="en-US" sz="3000" smtClean="0">
                <a:effectLst>
                  <a:outerShdw blurRad="38100" dist="38100" dir="2700000" algn="tl">
                    <a:srgbClr val="C0C0C0"/>
                  </a:outerShdw>
                </a:effectLst>
              </a:rPr>
              <a:t>%</a:t>
            </a:r>
            <a:r>
              <a:rPr lang="en-US" sz="3000">
                <a:effectLst>
                  <a:outerShdw blurRad="38100" dist="38100" dir="2700000" algn="tl">
                    <a:srgbClr val="C0C0C0"/>
                  </a:outerShdw>
                </a:effectLst>
              </a:rPr>
              <a:t>.</a:t>
            </a:r>
            <a:r>
              <a:rPr lang="vi-VN" sz="3000" smtClean="0">
                <a:effectLst>
                  <a:outerShdw blurRad="38100" dist="38100" dir="2700000" algn="tl">
                    <a:srgbClr val="C0C0C0"/>
                  </a:outerShdw>
                </a:effectLst>
              </a:rPr>
              <a:t> </a:t>
            </a:r>
            <a:r>
              <a:rPr lang="vi-VN" sz="3000">
                <a:effectLst>
                  <a:outerShdw blurRad="38100" dist="38100" dir="2700000" algn="tl">
                    <a:srgbClr val="C0C0C0"/>
                  </a:outerShdw>
                </a:effectLst>
              </a:rPr>
              <a:t>Trong một hệ thống thực, nó nên nằm trong khoảng từ </a:t>
            </a:r>
            <a:r>
              <a:rPr lang="vi-VN" sz="3000" smtClean="0">
                <a:effectLst>
                  <a:outerShdw blurRad="38100" dist="38100" dir="2700000" algn="tl">
                    <a:srgbClr val="C0C0C0"/>
                  </a:outerShdw>
                </a:effectLst>
              </a:rPr>
              <a:t>40</a:t>
            </a:r>
            <a:r>
              <a:rPr lang="en-US" sz="3000" smtClean="0">
                <a:effectLst>
                  <a:outerShdw blurRad="38100" dist="38100" dir="2700000" algn="tl">
                    <a:srgbClr val="C0C0C0"/>
                  </a:outerShdw>
                </a:effectLst>
              </a:rPr>
              <a:t>%</a:t>
            </a:r>
            <a:r>
              <a:rPr lang="vi-VN" sz="3000" smtClean="0">
                <a:effectLst>
                  <a:outerShdw blurRad="38100" dist="38100" dir="2700000" algn="tl">
                    <a:srgbClr val="C0C0C0"/>
                  </a:outerShdw>
                </a:effectLst>
              </a:rPr>
              <a:t> </a:t>
            </a:r>
            <a:r>
              <a:rPr lang="vi-VN" sz="3000">
                <a:effectLst>
                  <a:outerShdw blurRad="38100" dist="38100" dir="2700000" algn="tl">
                    <a:srgbClr val="C0C0C0"/>
                  </a:outerShdw>
                </a:effectLst>
              </a:rPr>
              <a:t>(đối với hệ thống tải nhẹ) đến </a:t>
            </a:r>
            <a:r>
              <a:rPr lang="vi-VN" sz="3000" smtClean="0">
                <a:effectLst>
                  <a:outerShdw blurRad="38100" dist="38100" dir="2700000" algn="tl">
                    <a:srgbClr val="C0C0C0"/>
                  </a:outerShdw>
                </a:effectLst>
              </a:rPr>
              <a:t>90</a:t>
            </a:r>
            <a:r>
              <a:rPr lang="en-US" sz="3000" smtClean="0">
                <a:effectLst>
                  <a:outerShdw blurRad="38100" dist="38100" dir="2700000" algn="tl">
                    <a:srgbClr val="C0C0C0"/>
                  </a:outerShdw>
                </a:effectLst>
              </a:rPr>
              <a:t>%</a:t>
            </a:r>
            <a:r>
              <a:rPr lang="vi-VN" sz="3000" smtClean="0">
                <a:effectLst>
                  <a:outerShdw blurRad="38100" dist="38100" dir="2700000" algn="tl">
                    <a:srgbClr val="C0C0C0"/>
                  </a:outerShdw>
                </a:effectLst>
              </a:rPr>
              <a:t> (</a:t>
            </a:r>
            <a:r>
              <a:rPr lang="vi-VN" sz="3000">
                <a:effectLst>
                  <a:outerShdw blurRad="38100" dist="38100" dir="2700000" algn="tl">
                    <a:srgbClr val="C0C0C0"/>
                  </a:outerShdw>
                </a:effectLst>
              </a:rPr>
              <a:t>đối với hệ thống được </a:t>
            </a:r>
            <a:r>
              <a:rPr lang="en-US" sz="3000" smtClean="0">
                <a:effectLst>
                  <a:outerShdw blurRad="38100" dist="38100" dir="2700000" algn="tl">
                    <a:srgbClr val="C0C0C0"/>
                  </a:outerShdw>
                </a:effectLst>
              </a:rPr>
              <a:t>tải nặng</a:t>
            </a:r>
            <a:r>
              <a:rPr lang="vi-VN" sz="3000" smtClean="0">
                <a:effectLst>
                  <a:outerShdw blurRad="38100" dist="38100" dir="2700000" algn="tl">
                    <a:srgbClr val="C0C0C0"/>
                  </a:outerShdw>
                </a:effectLst>
              </a:rPr>
              <a:t>).</a:t>
            </a:r>
            <a:endParaRPr lang="en-US" sz="3000" smtClean="0">
              <a:effectLst>
                <a:outerShdw blurRad="38100" dist="38100" dir="2700000" algn="tl">
                  <a:srgbClr val="C0C0C0"/>
                </a:outerShdw>
              </a:effectLst>
            </a:endParaRPr>
          </a:p>
          <a:p>
            <a:pPr algn="just">
              <a:buSzPct val="150000"/>
              <a:buNone/>
            </a:pPr>
            <a:endParaRPr lang="en-US" sz="30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C0D0E9B6-6BB9-47B2-8EC7-849E5B00C3FC}"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down)">
                                      <p:cBhvr>
                                        <p:cTn id="7" dur="580">
                                          <p:stCondLst>
                                            <p:cond delay="0"/>
                                          </p:stCondLst>
                                        </p:cTn>
                                        <p:tgtEl>
                                          <p:spTgt spid="167939">
                                            <p:txEl>
                                              <p:pRg st="0" end="0"/>
                                            </p:txEl>
                                          </p:spTgt>
                                        </p:tgtEl>
                                      </p:cBhvr>
                                    </p:animEffect>
                                    <p:anim calcmode="lin" valueType="num">
                                      <p:cBhvr>
                                        <p:cTn id="8" dur="1822" tmFilter="0,0; 0.14,0.36; 0.43,0.73; 0.71,0.91; 1.0,1.0">
                                          <p:stCondLst>
                                            <p:cond delay="0"/>
                                          </p:stCondLst>
                                        </p:cTn>
                                        <p:tgtEl>
                                          <p:spTgt spid="1679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79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79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79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79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7939">
                                            <p:txEl>
                                              <p:pRg st="0" end="0"/>
                                            </p:txEl>
                                          </p:spTgt>
                                        </p:tgtEl>
                                      </p:cBhvr>
                                      <p:to x="100000" y="60000"/>
                                    </p:animScale>
                                    <p:animScale>
                                      <p:cBhvr>
                                        <p:cTn id="14" dur="166" decel="50000">
                                          <p:stCondLst>
                                            <p:cond delay="676"/>
                                          </p:stCondLst>
                                        </p:cTn>
                                        <p:tgtEl>
                                          <p:spTgt spid="167939">
                                            <p:txEl>
                                              <p:pRg st="0" end="0"/>
                                            </p:txEl>
                                          </p:spTgt>
                                        </p:tgtEl>
                                      </p:cBhvr>
                                      <p:to x="100000" y="100000"/>
                                    </p:animScale>
                                    <p:animScale>
                                      <p:cBhvr>
                                        <p:cTn id="15" dur="26">
                                          <p:stCondLst>
                                            <p:cond delay="1312"/>
                                          </p:stCondLst>
                                        </p:cTn>
                                        <p:tgtEl>
                                          <p:spTgt spid="167939">
                                            <p:txEl>
                                              <p:pRg st="0" end="0"/>
                                            </p:txEl>
                                          </p:spTgt>
                                        </p:tgtEl>
                                      </p:cBhvr>
                                      <p:to x="100000" y="80000"/>
                                    </p:animScale>
                                    <p:animScale>
                                      <p:cBhvr>
                                        <p:cTn id="16" dur="166" decel="50000">
                                          <p:stCondLst>
                                            <p:cond delay="1338"/>
                                          </p:stCondLst>
                                        </p:cTn>
                                        <p:tgtEl>
                                          <p:spTgt spid="167939">
                                            <p:txEl>
                                              <p:pRg st="0" end="0"/>
                                            </p:txEl>
                                          </p:spTgt>
                                        </p:tgtEl>
                                      </p:cBhvr>
                                      <p:to x="100000" y="100000"/>
                                    </p:animScale>
                                    <p:animScale>
                                      <p:cBhvr>
                                        <p:cTn id="17" dur="26">
                                          <p:stCondLst>
                                            <p:cond delay="1642"/>
                                          </p:stCondLst>
                                        </p:cTn>
                                        <p:tgtEl>
                                          <p:spTgt spid="167939">
                                            <p:txEl>
                                              <p:pRg st="0" end="0"/>
                                            </p:txEl>
                                          </p:spTgt>
                                        </p:tgtEl>
                                      </p:cBhvr>
                                      <p:to x="100000" y="90000"/>
                                    </p:animScale>
                                    <p:animScale>
                                      <p:cBhvr>
                                        <p:cTn id="18" dur="166" decel="50000">
                                          <p:stCondLst>
                                            <p:cond delay="1668"/>
                                          </p:stCondLst>
                                        </p:cTn>
                                        <p:tgtEl>
                                          <p:spTgt spid="167939">
                                            <p:txEl>
                                              <p:pRg st="0" end="0"/>
                                            </p:txEl>
                                          </p:spTgt>
                                        </p:tgtEl>
                                      </p:cBhvr>
                                      <p:to x="100000" y="100000"/>
                                    </p:animScale>
                                    <p:animScale>
                                      <p:cBhvr>
                                        <p:cTn id="19" dur="26">
                                          <p:stCondLst>
                                            <p:cond delay="1808"/>
                                          </p:stCondLst>
                                        </p:cTn>
                                        <p:tgtEl>
                                          <p:spTgt spid="167939">
                                            <p:txEl>
                                              <p:pRg st="0" end="0"/>
                                            </p:txEl>
                                          </p:spTgt>
                                        </p:tgtEl>
                                      </p:cBhvr>
                                      <p:to x="100000" y="95000"/>
                                    </p:animScale>
                                    <p:animScale>
                                      <p:cBhvr>
                                        <p:cTn id="20" dur="166" decel="50000">
                                          <p:stCondLst>
                                            <p:cond delay="1834"/>
                                          </p:stCondLst>
                                        </p:cTn>
                                        <p:tgtEl>
                                          <p:spTgt spid="1679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7939">
                                            <p:txEl>
                                              <p:pRg st="1" end="1"/>
                                            </p:txEl>
                                          </p:spTgt>
                                        </p:tgtEl>
                                        <p:attrNameLst>
                                          <p:attrName>style.visibility</p:attrName>
                                        </p:attrNameLst>
                                      </p:cBhvr>
                                      <p:to>
                                        <p:strVal val="visible"/>
                                      </p:to>
                                    </p:set>
                                    <p:animEffect transition="in" filter="wipe(down)">
                                      <p:cBhvr>
                                        <p:cTn id="25" dur="580">
                                          <p:stCondLst>
                                            <p:cond delay="0"/>
                                          </p:stCondLst>
                                        </p:cTn>
                                        <p:tgtEl>
                                          <p:spTgt spid="167939">
                                            <p:txEl>
                                              <p:pRg st="1" end="1"/>
                                            </p:txEl>
                                          </p:spTgt>
                                        </p:tgtEl>
                                      </p:cBhvr>
                                    </p:animEffect>
                                    <p:anim calcmode="lin" valueType="num">
                                      <p:cBhvr>
                                        <p:cTn id="26" dur="1822" tmFilter="0,0; 0.14,0.36; 0.43,0.73; 0.71,0.91; 1.0,1.0">
                                          <p:stCondLst>
                                            <p:cond delay="0"/>
                                          </p:stCondLst>
                                        </p:cTn>
                                        <p:tgtEl>
                                          <p:spTgt spid="16793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793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793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793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793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7939">
                                            <p:txEl>
                                              <p:pRg st="1" end="1"/>
                                            </p:txEl>
                                          </p:spTgt>
                                        </p:tgtEl>
                                      </p:cBhvr>
                                      <p:to x="100000" y="60000"/>
                                    </p:animScale>
                                    <p:animScale>
                                      <p:cBhvr>
                                        <p:cTn id="32" dur="166" decel="50000">
                                          <p:stCondLst>
                                            <p:cond delay="676"/>
                                          </p:stCondLst>
                                        </p:cTn>
                                        <p:tgtEl>
                                          <p:spTgt spid="167939">
                                            <p:txEl>
                                              <p:pRg st="1" end="1"/>
                                            </p:txEl>
                                          </p:spTgt>
                                        </p:tgtEl>
                                      </p:cBhvr>
                                      <p:to x="100000" y="100000"/>
                                    </p:animScale>
                                    <p:animScale>
                                      <p:cBhvr>
                                        <p:cTn id="33" dur="26">
                                          <p:stCondLst>
                                            <p:cond delay="1312"/>
                                          </p:stCondLst>
                                        </p:cTn>
                                        <p:tgtEl>
                                          <p:spTgt spid="167939">
                                            <p:txEl>
                                              <p:pRg st="1" end="1"/>
                                            </p:txEl>
                                          </p:spTgt>
                                        </p:tgtEl>
                                      </p:cBhvr>
                                      <p:to x="100000" y="80000"/>
                                    </p:animScale>
                                    <p:animScale>
                                      <p:cBhvr>
                                        <p:cTn id="34" dur="166" decel="50000">
                                          <p:stCondLst>
                                            <p:cond delay="1338"/>
                                          </p:stCondLst>
                                        </p:cTn>
                                        <p:tgtEl>
                                          <p:spTgt spid="167939">
                                            <p:txEl>
                                              <p:pRg st="1" end="1"/>
                                            </p:txEl>
                                          </p:spTgt>
                                        </p:tgtEl>
                                      </p:cBhvr>
                                      <p:to x="100000" y="100000"/>
                                    </p:animScale>
                                    <p:animScale>
                                      <p:cBhvr>
                                        <p:cTn id="35" dur="26">
                                          <p:stCondLst>
                                            <p:cond delay="1642"/>
                                          </p:stCondLst>
                                        </p:cTn>
                                        <p:tgtEl>
                                          <p:spTgt spid="167939">
                                            <p:txEl>
                                              <p:pRg st="1" end="1"/>
                                            </p:txEl>
                                          </p:spTgt>
                                        </p:tgtEl>
                                      </p:cBhvr>
                                      <p:to x="100000" y="90000"/>
                                    </p:animScale>
                                    <p:animScale>
                                      <p:cBhvr>
                                        <p:cTn id="36" dur="166" decel="50000">
                                          <p:stCondLst>
                                            <p:cond delay="1668"/>
                                          </p:stCondLst>
                                        </p:cTn>
                                        <p:tgtEl>
                                          <p:spTgt spid="167939">
                                            <p:txEl>
                                              <p:pRg st="1" end="1"/>
                                            </p:txEl>
                                          </p:spTgt>
                                        </p:tgtEl>
                                      </p:cBhvr>
                                      <p:to x="100000" y="100000"/>
                                    </p:animScale>
                                    <p:animScale>
                                      <p:cBhvr>
                                        <p:cTn id="37" dur="26">
                                          <p:stCondLst>
                                            <p:cond delay="1808"/>
                                          </p:stCondLst>
                                        </p:cTn>
                                        <p:tgtEl>
                                          <p:spTgt spid="167939">
                                            <p:txEl>
                                              <p:pRg st="1" end="1"/>
                                            </p:txEl>
                                          </p:spTgt>
                                        </p:tgtEl>
                                      </p:cBhvr>
                                      <p:to x="100000" y="95000"/>
                                    </p:animScale>
                                    <p:animScale>
                                      <p:cBhvr>
                                        <p:cTn id="38" dur="166" decel="50000">
                                          <p:stCondLst>
                                            <p:cond delay="1834"/>
                                          </p:stCondLst>
                                        </p:cTn>
                                        <p:tgtEl>
                                          <p:spTgt spid="16793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57200" y="285750"/>
            <a:ext cx="8229600" cy="857250"/>
          </a:xfrm>
        </p:spPr>
        <p:txBody>
          <a:bodyPr/>
          <a:lstStyle/>
          <a:p>
            <a:pPr algn="ctr"/>
            <a:r>
              <a:rPr lang="en-US">
                <a:solidFill>
                  <a:srgbClr val="FF0000"/>
                </a:solidFill>
                <a:effectLst>
                  <a:outerShdw blurRad="38100" dist="38100" dir="2700000" algn="tl">
                    <a:srgbClr val="C0C0C0"/>
                  </a:outerShdw>
                </a:effectLst>
              </a:rPr>
              <a:t>II. Các tiêu chuẩn lập lịch</a:t>
            </a:r>
          </a:p>
        </p:txBody>
      </p:sp>
      <p:sp>
        <p:nvSpPr>
          <p:cNvPr id="179203" name="Rectangle 3"/>
          <p:cNvSpPr>
            <a:spLocks noGrp="1" noChangeArrowheads="1"/>
          </p:cNvSpPr>
          <p:nvPr>
            <p:ph type="body" idx="1"/>
          </p:nvPr>
        </p:nvSpPr>
        <p:spPr>
          <a:xfrm>
            <a:off x="191070" y="1265238"/>
            <a:ext cx="8816452" cy="5162550"/>
          </a:xfrm>
        </p:spPr>
        <p:txBody>
          <a:bodyPr/>
          <a:lstStyle/>
          <a:p>
            <a:pPr marL="57150" indent="-57150" algn="just">
              <a:buSzPct val="150000"/>
              <a:buFontTx/>
              <a:buNone/>
            </a:pPr>
            <a:r>
              <a:rPr lang="en-US" sz="4400"/>
              <a:t>	</a:t>
            </a:r>
            <a:r>
              <a:rPr lang="en-US" sz="3000">
                <a:effectLst>
                  <a:outerShdw blurRad="38100" dist="38100" dir="2700000" algn="tl">
                    <a:srgbClr val="C0C0C0"/>
                  </a:outerShdw>
                </a:effectLst>
              </a:rPr>
              <a:t> </a:t>
            </a:r>
            <a:r>
              <a:rPr lang="en-US" sz="2800">
                <a:effectLst>
                  <a:outerShdw blurRad="38100" dist="38100" dir="2700000" algn="tl">
                    <a:srgbClr val="C0C0C0"/>
                  </a:outerShdw>
                </a:effectLst>
              </a:rPr>
              <a:t>2. Thông lượng: </a:t>
            </a:r>
            <a:r>
              <a:rPr lang="en-US" sz="2800" smtClean="0">
                <a:effectLst>
                  <a:outerShdw blurRad="38100" dist="38100" dir="2700000" algn="tl">
                    <a:srgbClr val="C0C0C0"/>
                  </a:outerShdw>
                </a:effectLst>
              </a:rPr>
              <a:t>số </a:t>
            </a:r>
            <a:r>
              <a:rPr lang="en-US" sz="2800">
                <a:effectLst>
                  <a:outerShdw blurRad="38100" dist="38100" dir="2700000" algn="tl">
                    <a:srgbClr val="C0C0C0"/>
                  </a:outerShdw>
                </a:effectLst>
              </a:rPr>
              <a:t>tiến trình được hoàn thành trong một đơn vị thời gian. Đối với các tiến trình dài có thể là 1 tiến trình trong 1 giờ, đối với các tiến trình ngắn có thể là 10 tiến trình trong một giây</a:t>
            </a:r>
            <a:r>
              <a:rPr lang="en-US" sz="2800" smtClean="0">
                <a:effectLst>
                  <a:outerShdw blurRad="38100" dist="38100" dir="2700000" algn="tl">
                    <a:srgbClr val="C0C0C0"/>
                  </a:outerShdw>
                </a:effectLst>
              </a:rPr>
              <a:t>.</a:t>
            </a:r>
            <a:endParaRPr lang="en-US" sz="2800">
              <a:effectLst>
                <a:outerShdw blurRad="38100" dist="38100" dir="2700000" algn="tl">
                  <a:srgbClr val="C0C0C0"/>
                </a:outerShdw>
              </a:effectLst>
            </a:endParaRPr>
          </a:p>
          <a:p>
            <a:pPr marL="57150" indent="-57150" algn="just">
              <a:buSzPct val="150000"/>
              <a:buFontTx/>
              <a:buNone/>
            </a:pPr>
            <a:r>
              <a:rPr lang="en-US" sz="2800" smtClean="0">
                <a:effectLst>
                  <a:outerShdw blurRad="38100" dist="38100" dir="2700000" algn="tl">
                    <a:srgbClr val="C0C0C0"/>
                  </a:outerShdw>
                </a:effectLst>
              </a:rPr>
              <a:t>3</a:t>
            </a:r>
            <a:r>
              <a:rPr lang="en-US" sz="2800">
                <a:effectLst>
                  <a:outerShdw blurRad="38100" dist="38100" dir="2700000" algn="tl">
                    <a:srgbClr val="C0C0C0"/>
                  </a:outerShdw>
                </a:effectLst>
              </a:rPr>
              <a:t>. Thời gian chờ: Giải thuật lập lịch không ảnh hưởng tới lượng thời gian tiến trình thực thi hay thực hiện I/O. Nó chỉ ảnh hưởng tới lượng thời gian mà tiến trình chờ trong hàng đợi sẵn sàng. </a:t>
            </a:r>
          </a:p>
          <a:p>
            <a:pPr marL="57150" indent="-57150" algn="just">
              <a:buSzPct val="150000"/>
              <a:buFontTx/>
              <a:buNone/>
            </a:pPr>
            <a:r>
              <a:rPr lang="en-US" sz="2800">
                <a:effectLst>
                  <a:outerShdw blurRad="38100" dist="38100" dir="2700000" algn="tl">
                    <a:srgbClr val="C0C0C0"/>
                  </a:outerShdw>
                </a:effectLst>
              </a:rPr>
              <a:t>	4. Thời gian đáp ứng: là lượng thời gian từ khi một yêu cầu của tiến trình được đưa ra cho tới khi đáp ứng đầu tiên được cung cấp.</a:t>
            </a:r>
          </a:p>
        </p:txBody>
      </p:sp>
      <p:sp>
        <p:nvSpPr>
          <p:cNvPr id="4" name="Date Placeholder 3"/>
          <p:cNvSpPr>
            <a:spLocks noGrp="1"/>
          </p:cNvSpPr>
          <p:nvPr>
            <p:ph type="dt" sz="half" idx="12"/>
          </p:nvPr>
        </p:nvSpPr>
        <p:spPr/>
        <p:txBody>
          <a:bodyPr/>
          <a:lstStyle/>
          <a:p>
            <a:fld id="{95F1CA7C-FEE3-4437-BE0A-376CDD90E6F7}"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wipe(down)">
                                      <p:cBhvr>
                                        <p:cTn id="7" dur="580">
                                          <p:stCondLst>
                                            <p:cond delay="0"/>
                                          </p:stCondLst>
                                        </p:cTn>
                                        <p:tgtEl>
                                          <p:spTgt spid="179203">
                                            <p:txEl>
                                              <p:pRg st="0" end="0"/>
                                            </p:txEl>
                                          </p:spTgt>
                                        </p:tgtEl>
                                      </p:cBhvr>
                                    </p:animEffect>
                                    <p:anim calcmode="lin" valueType="num">
                                      <p:cBhvr>
                                        <p:cTn id="8" dur="1822" tmFilter="0,0; 0.14,0.36; 0.43,0.73; 0.71,0.91; 1.0,1.0">
                                          <p:stCondLst>
                                            <p:cond delay="0"/>
                                          </p:stCondLst>
                                        </p:cTn>
                                        <p:tgtEl>
                                          <p:spTgt spid="1792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92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92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92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92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9203">
                                            <p:txEl>
                                              <p:pRg st="0" end="0"/>
                                            </p:txEl>
                                          </p:spTgt>
                                        </p:tgtEl>
                                      </p:cBhvr>
                                      <p:to x="100000" y="60000"/>
                                    </p:animScale>
                                    <p:animScale>
                                      <p:cBhvr>
                                        <p:cTn id="14" dur="166" decel="50000">
                                          <p:stCondLst>
                                            <p:cond delay="676"/>
                                          </p:stCondLst>
                                        </p:cTn>
                                        <p:tgtEl>
                                          <p:spTgt spid="179203">
                                            <p:txEl>
                                              <p:pRg st="0" end="0"/>
                                            </p:txEl>
                                          </p:spTgt>
                                        </p:tgtEl>
                                      </p:cBhvr>
                                      <p:to x="100000" y="100000"/>
                                    </p:animScale>
                                    <p:animScale>
                                      <p:cBhvr>
                                        <p:cTn id="15" dur="26">
                                          <p:stCondLst>
                                            <p:cond delay="1312"/>
                                          </p:stCondLst>
                                        </p:cTn>
                                        <p:tgtEl>
                                          <p:spTgt spid="179203">
                                            <p:txEl>
                                              <p:pRg st="0" end="0"/>
                                            </p:txEl>
                                          </p:spTgt>
                                        </p:tgtEl>
                                      </p:cBhvr>
                                      <p:to x="100000" y="80000"/>
                                    </p:animScale>
                                    <p:animScale>
                                      <p:cBhvr>
                                        <p:cTn id="16" dur="166" decel="50000">
                                          <p:stCondLst>
                                            <p:cond delay="1338"/>
                                          </p:stCondLst>
                                        </p:cTn>
                                        <p:tgtEl>
                                          <p:spTgt spid="179203">
                                            <p:txEl>
                                              <p:pRg st="0" end="0"/>
                                            </p:txEl>
                                          </p:spTgt>
                                        </p:tgtEl>
                                      </p:cBhvr>
                                      <p:to x="100000" y="100000"/>
                                    </p:animScale>
                                    <p:animScale>
                                      <p:cBhvr>
                                        <p:cTn id="17" dur="26">
                                          <p:stCondLst>
                                            <p:cond delay="1642"/>
                                          </p:stCondLst>
                                        </p:cTn>
                                        <p:tgtEl>
                                          <p:spTgt spid="179203">
                                            <p:txEl>
                                              <p:pRg st="0" end="0"/>
                                            </p:txEl>
                                          </p:spTgt>
                                        </p:tgtEl>
                                      </p:cBhvr>
                                      <p:to x="100000" y="90000"/>
                                    </p:animScale>
                                    <p:animScale>
                                      <p:cBhvr>
                                        <p:cTn id="18" dur="166" decel="50000">
                                          <p:stCondLst>
                                            <p:cond delay="1668"/>
                                          </p:stCondLst>
                                        </p:cTn>
                                        <p:tgtEl>
                                          <p:spTgt spid="179203">
                                            <p:txEl>
                                              <p:pRg st="0" end="0"/>
                                            </p:txEl>
                                          </p:spTgt>
                                        </p:tgtEl>
                                      </p:cBhvr>
                                      <p:to x="100000" y="100000"/>
                                    </p:animScale>
                                    <p:animScale>
                                      <p:cBhvr>
                                        <p:cTn id="19" dur="26">
                                          <p:stCondLst>
                                            <p:cond delay="1808"/>
                                          </p:stCondLst>
                                        </p:cTn>
                                        <p:tgtEl>
                                          <p:spTgt spid="179203">
                                            <p:txEl>
                                              <p:pRg st="0" end="0"/>
                                            </p:txEl>
                                          </p:spTgt>
                                        </p:tgtEl>
                                      </p:cBhvr>
                                      <p:to x="100000" y="95000"/>
                                    </p:animScale>
                                    <p:animScale>
                                      <p:cBhvr>
                                        <p:cTn id="20" dur="166" decel="50000">
                                          <p:stCondLst>
                                            <p:cond delay="1834"/>
                                          </p:stCondLst>
                                        </p:cTn>
                                        <p:tgtEl>
                                          <p:spTgt spid="1792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9203">
                                            <p:txEl>
                                              <p:pRg st="1" end="1"/>
                                            </p:txEl>
                                          </p:spTgt>
                                        </p:tgtEl>
                                        <p:attrNameLst>
                                          <p:attrName>style.visibility</p:attrName>
                                        </p:attrNameLst>
                                      </p:cBhvr>
                                      <p:to>
                                        <p:strVal val="visible"/>
                                      </p:to>
                                    </p:set>
                                    <p:animEffect transition="in" filter="wipe(down)">
                                      <p:cBhvr>
                                        <p:cTn id="25" dur="580">
                                          <p:stCondLst>
                                            <p:cond delay="0"/>
                                          </p:stCondLst>
                                        </p:cTn>
                                        <p:tgtEl>
                                          <p:spTgt spid="179203">
                                            <p:txEl>
                                              <p:pRg st="1" end="1"/>
                                            </p:txEl>
                                          </p:spTgt>
                                        </p:tgtEl>
                                      </p:cBhvr>
                                    </p:animEffect>
                                    <p:anim calcmode="lin" valueType="num">
                                      <p:cBhvr>
                                        <p:cTn id="26" dur="1822" tmFilter="0,0; 0.14,0.36; 0.43,0.73; 0.71,0.91; 1.0,1.0">
                                          <p:stCondLst>
                                            <p:cond delay="0"/>
                                          </p:stCondLst>
                                        </p:cTn>
                                        <p:tgtEl>
                                          <p:spTgt spid="1792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92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92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92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92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9203">
                                            <p:txEl>
                                              <p:pRg st="1" end="1"/>
                                            </p:txEl>
                                          </p:spTgt>
                                        </p:tgtEl>
                                      </p:cBhvr>
                                      <p:to x="100000" y="60000"/>
                                    </p:animScale>
                                    <p:animScale>
                                      <p:cBhvr>
                                        <p:cTn id="32" dur="166" decel="50000">
                                          <p:stCondLst>
                                            <p:cond delay="676"/>
                                          </p:stCondLst>
                                        </p:cTn>
                                        <p:tgtEl>
                                          <p:spTgt spid="179203">
                                            <p:txEl>
                                              <p:pRg st="1" end="1"/>
                                            </p:txEl>
                                          </p:spTgt>
                                        </p:tgtEl>
                                      </p:cBhvr>
                                      <p:to x="100000" y="100000"/>
                                    </p:animScale>
                                    <p:animScale>
                                      <p:cBhvr>
                                        <p:cTn id="33" dur="26">
                                          <p:stCondLst>
                                            <p:cond delay="1312"/>
                                          </p:stCondLst>
                                        </p:cTn>
                                        <p:tgtEl>
                                          <p:spTgt spid="179203">
                                            <p:txEl>
                                              <p:pRg st="1" end="1"/>
                                            </p:txEl>
                                          </p:spTgt>
                                        </p:tgtEl>
                                      </p:cBhvr>
                                      <p:to x="100000" y="80000"/>
                                    </p:animScale>
                                    <p:animScale>
                                      <p:cBhvr>
                                        <p:cTn id="34" dur="166" decel="50000">
                                          <p:stCondLst>
                                            <p:cond delay="1338"/>
                                          </p:stCondLst>
                                        </p:cTn>
                                        <p:tgtEl>
                                          <p:spTgt spid="179203">
                                            <p:txEl>
                                              <p:pRg st="1" end="1"/>
                                            </p:txEl>
                                          </p:spTgt>
                                        </p:tgtEl>
                                      </p:cBhvr>
                                      <p:to x="100000" y="100000"/>
                                    </p:animScale>
                                    <p:animScale>
                                      <p:cBhvr>
                                        <p:cTn id="35" dur="26">
                                          <p:stCondLst>
                                            <p:cond delay="1642"/>
                                          </p:stCondLst>
                                        </p:cTn>
                                        <p:tgtEl>
                                          <p:spTgt spid="179203">
                                            <p:txEl>
                                              <p:pRg st="1" end="1"/>
                                            </p:txEl>
                                          </p:spTgt>
                                        </p:tgtEl>
                                      </p:cBhvr>
                                      <p:to x="100000" y="90000"/>
                                    </p:animScale>
                                    <p:animScale>
                                      <p:cBhvr>
                                        <p:cTn id="36" dur="166" decel="50000">
                                          <p:stCondLst>
                                            <p:cond delay="1668"/>
                                          </p:stCondLst>
                                        </p:cTn>
                                        <p:tgtEl>
                                          <p:spTgt spid="179203">
                                            <p:txEl>
                                              <p:pRg st="1" end="1"/>
                                            </p:txEl>
                                          </p:spTgt>
                                        </p:tgtEl>
                                      </p:cBhvr>
                                      <p:to x="100000" y="100000"/>
                                    </p:animScale>
                                    <p:animScale>
                                      <p:cBhvr>
                                        <p:cTn id="37" dur="26">
                                          <p:stCondLst>
                                            <p:cond delay="1808"/>
                                          </p:stCondLst>
                                        </p:cTn>
                                        <p:tgtEl>
                                          <p:spTgt spid="179203">
                                            <p:txEl>
                                              <p:pRg st="1" end="1"/>
                                            </p:txEl>
                                          </p:spTgt>
                                        </p:tgtEl>
                                      </p:cBhvr>
                                      <p:to x="100000" y="95000"/>
                                    </p:animScale>
                                    <p:animScale>
                                      <p:cBhvr>
                                        <p:cTn id="38" dur="166" decel="50000">
                                          <p:stCondLst>
                                            <p:cond delay="1834"/>
                                          </p:stCondLst>
                                        </p:cTn>
                                        <p:tgtEl>
                                          <p:spTgt spid="17920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79203">
                                            <p:txEl>
                                              <p:pRg st="2" end="2"/>
                                            </p:txEl>
                                          </p:spTgt>
                                        </p:tgtEl>
                                        <p:attrNameLst>
                                          <p:attrName>style.visibility</p:attrName>
                                        </p:attrNameLst>
                                      </p:cBhvr>
                                      <p:to>
                                        <p:strVal val="visible"/>
                                      </p:to>
                                    </p:set>
                                    <p:animEffect transition="in" filter="wipe(down)">
                                      <p:cBhvr>
                                        <p:cTn id="43" dur="580">
                                          <p:stCondLst>
                                            <p:cond delay="0"/>
                                          </p:stCondLst>
                                        </p:cTn>
                                        <p:tgtEl>
                                          <p:spTgt spid="179203">
                                            <p:txEl>
                                              <p:pRg st="2" end="2"/>
                                            </p:txEl>
                                          </p:spTgt>
                                        </p:tgtEl>
                                      </p:cBhvr>
                                    </p:animEffect>
                                    <p:anim calcmode="lin" valueType="num">
                                      <p:cBhvr>
                                        <p:cTn id="44" dur="1822" tmFilter="0,0; 0.14,0.36; 0.43,0.73; 0.71,0.91; 1.0,1.0">
                                          <p:stCondLst>
                                            <p:cond delay="0"/>
                                          </p:stCondLst>
                                        </p:cTn>
                                        <p:tgtEl>
                                          <p:spTgt spid="17920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7920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7920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7920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7920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79203">
                                            <p:txEl>
                                              <p:pRg st="2" end="2"/>
                                            </p:txEl>
                                          </p:spTgt>
                                        </p:tgtEl>
                                      </p:cBhvr>
                                      <p:to x="100000" y="60000"/>
                                    </p:animScale>
                                    <p:animScale>
                                      <p:cBhvr>
                                        <p:cTn id="50" dur="166" decel="50000">
                                          <p:stCondLst>
                                            <p:cond delay="676"/>
                                          </p:stCondLst>
                                        </p:cTn>
                                        <p:tgtEl>
                                          <p:spTgt spid="179203">
                                            <p:txEl>
                                              <p:pRg st="2" end="2"/>
                                            </p:txEl>
                                          </p:spTgt>
                                        </p:tgtEl>
                                      </p:cBhvr>
                                      <p:to x="100000" y="100000"/>
                                    </p:animScale>
                                    <p:animScale>
                                      <p:cBhvr>
                                        <p:cTn id="51" dur="26">
                                          <p:stCondLst>
                                            <p:cond delay="1312"/>
                                          </p:stCondLst>
                                        </p:cTn>
                                        <p:tgtEl>
                                          <p:spTgt spid="179203">
                                            <p:txEl>
                                              <p:pRg st="2" end="2"/>
                                            </p:txEl>
                                          </p:spTgt>
                                        </p:tgtEl>
                                      </p:cBhvr>
                                      <p:to x="100000" y="80000"/>
                                    </p:animScale>
                                    <p:animScale>
                                      <p:cBhvr>
                                        <p:cTn id="52" dur="166" decel="50000">
                                          <p:stCondLst>
                                            <p:cond delay="1338"/>
                                          </p:stCondLst>
                                        </p:cTn>
                                        <p:tgtEl>
                                          <p:spTgt spid="179203">
                                            <p:txEl>
                                              <p:pRg st="2" end="2"/>
                                            </p:txEl>
                                          </p:spTgt>
                                        </p:tgtEl>
                                      </p:cBhvr>
                                      <p:to x="100000" y="100000"/>
                                    </p:animScale>
                                    <p:animScale>
                                      <p:cBhvr>
                                        <p:cTn id="53" dur="26">
                                          <p:stCondLst>
                                            <p:cond delay="1642"/>
                                          </p:stCondLst>
                                        </p:cTn>
                                        <p:tgtEl>
                                          <p:spTgt spid="179203">
                                            <p:txEl>
                                              <p:pRg st="2" end="2"/>
                                            </p:txEl>
                                          </p:spTgt>
                                        </p:tgtEl>
                                      </p:cBhvr>
                                      <p:to x="100000" y="90000"/>
                                    </p:animScale>
                                    <p:animScale>
                                      <p:cBhvr>
                                        <p:cTn id="54" dur="166" decel="50000">
                                          <p:stCondLst>
                                            <p:cond delay="1668"/>
                                          </p:stCondLst>
                                        </p:cTn>
                                        <p:tgtEl>
                                          <p:spTgt spid="179203">
                                            <p:txEl>
                                              <p:pRg st="2" end="2"/>
                                            </p:txEl>
                                          </p:spTgt>
                                        </p:tgtEl>
                                      </p:cBhvr>
                                      <p:to x="100000" y="100000"/>
                                    </p:animScale>
                                    <p:animScale>
                                      <p:cBhvr>
                                        <p:cTn id="55" dur="26">
                                          <p:stCondLst>
                                            <p:cond delay="1808"/>
                                          </p:stCondLst>
                                        </p:cTn>
                                        <p:tgtEl>
                                          <p:spTgt spid="179203">
                                            <p:txEl>
                                              <p:pRg st="2" end="2"/>
                                            </p:txEl>
                                          </p:spTgt>
                                        </p:tgtEl>
                                      </p:cBhvr>
                                      <p:to x="100000" y="95000"/>
                                    </p:animScale>
                                    <p:animScale>
                                      <p:cBhvr>
                                        <p:cTn id="56" dur="166" decel="50000">
                                          <p:stCondLst>
                                            <p:cond delay="1834"/>
                                          </p:stCondLst>
                                        </p:cTn>
                                        <p:tgtEl>
                                          <p:spTgt spid="17920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57200" y="304800"/>
            <a:ext cx="8229600" cy="952500"/>
          </a:xfrm>
        </p:spPr>
        <p:txBody>
          <a:bodyPr/>
          <a:lstStyle/>
          <a:p>
            <a:pPr algn="ctr"/>
            <a:r>
              <a:rPr lang="en-US">
                <a:solidFill>
                  <a:srgbClr val="FF0000"/>
                </a:solidFill>
                <a:effectLst>
                  <a:outerShdw blurRad="38100" dist="38100" dir="2700000" algn="tl">
                    <a:srgbClr val="C0C0C0"/>
                  </a:outerShdw>
                </a:effectLst>
              </a:rPr>
              <a:t>III. Các giải thuật lập </a:t>
            </a:r>
            <a:r>
              <a:rPr lang="en-US" smtClean="0">
                <a:solidFill>
                  <a:srgbClr val="FF0000"/>
                </a:solidFill>
                <a:effectLst>
                  <a:outerShdw blurRad="38100" dist="38100" dir="2700000" algn="tl">
                    <a:srgbClr val="C0C0C0"/>
                  </a:outerShdw>
                </a:effectLst>
              </a:rPr>
              <a:t>lịch</a:t>
            </a:r>
            <a:endParaRPr lang="en-US">
              <a:solidFill>
                <a:srgbClr val="FF0000"/>
              </a:solidFill>
              <a:effectLst>
                <a:outerShdw blurRad="38100" dist="38100" dir="2700000" algn="tl">
                  <a:srgbClr val="C0C0C0"/>
                </a:outerShdw>
              </a:effectLst>
            </a:endParaRPr>
          </a:p>
        </p:txBody>
      </p:sp>
      <p:sp>
        <p:nvSpPr>
          <p:cNvPr id="181251" name="Rectangle 3"/>
          <p:cNvSpPr>
            <a:spLocks noGrp="1" noChangeArrowheads="1"/>
          </p:cNvSpPr>
          <p:nvPr>
            <p:ph type="body" idx="1"/>
          </p:nvPr>
        </p:nvSpPr>
        <p:spPr>
          <a:xfrm>
            <a:off x="609600" y="1265238"/>
            <a:ext cx="8208963" cy="5075237"/>
          </a:xfrm>
        </p:spPr>
        <p:txBody>
          <a:bodyPr/>
          <a:lstStyle/>
          <a:p>
            <a:pPr algn="just">
              <a:buClr>
                <a:srgbClr val="FF0000"/>
              </a:buClr>
              <a:buSzPct val="140000"/>
              <a:buFont typeface="Wingdings" pitchFamily="2" charset="2"/>
              <a:buChar char="§"/>
            </a:pPr>
            <a:r>
              <a:rPr lang="en-US">
                <a:solidFill>
                  <a:srgbClr val="FF0000"/>
                </a:solidFill>
              </a:rPr>
              <a:t> </a:t>
            </a:r>
            <a:r>
              <a:rPr lang="en-US">
                <a:solidFill>
                  <a:srgbClr val="FF0000"/>
                </a:solidFill>
                <a:effectLst>
                  <a:outerShdw blurRad="38100" dist="38100" dir="2700000" algn="tl">
                    <a:srgbClr val="C0C0C0"/>
                  </a:outerShdw>
                </a:effectLst>
              </a:rPr>
              <a:t>FCFS (First Come First Served) - Đến trước được phục vụ trước.</a:t>
            </a:r>
          </a:p>
          <a:p>
            <a:pPr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 SJF (Shortest Job First) - Công việc ngắn nhất phục vụ trước.</a:t>
            </a:r>
          </a:p>
          <a:p>
            <a:pPr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 SRT (Shortest Remain Time) - Thời gian còn lại ngắn nhất.</a:t>
            </a:r>
          </a:p>
          <a:p>
            <a:pPr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 RR (Round Robin) - Luân phiên.</a:t>
            </a:r>
          </a:p>
          <a:p>
            <a:pPr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 MLQ (Multi Level Queue) - Hàng đợi nhiều mức.</a:t>
            </a:r>
            <a:endParaRPr lang="en-US">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55EDCBD7-4C10-412E-82AA-E60A103ED277}"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wipe(down)">
                                      <p:cBhvr>
                                        <p:cTn id="7" dur="580">
                                          <p:stCondLst>
                                            <p:cond delay="0"/>
                                          </p:stCondLst>
                                        </p:cTn>
                                        <p:tgtEl>
                                          <p:spTgt spid="181251">
                                            <p:txEl>
                                              <p:pRg st="0" end="0"/>
                                            </p:txEl>
                                          </p:spTgt>
                                        </p:tgtEl>
                                      </p:cBhvr>
                                    </p:animEffect>
                                    <p:anim calcmode="lin" valueType="num">
                                      <p:cBhvr>
                                        <p:cTn id="8" dur="1822" tmFilter="0,0; 0.14,0.36; 0.43,0.73; 0.71,0.91; 1.0,1.0">
                                          <p:stCondLst>
                                            <p:cond delay="0"/>
                                          </p:stCondLst>
                                        </p:cTn>
                                        <p:tgtEl>
                                          <p:spTgt spid="1812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12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12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12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12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1251">
                                            <p:txEl>
                                              <p:pRg st="0" end="0"/>
                                            </p:txEl>
                                          </p:spTgt>
                                        </p:tgtEl>
                                      </p:cBhvr>
                                      <p:to x="100000" y="60000"/>
                                    </p:animScale>
                                    <p:animScale>
                                      <p:cBhvr>
                                        <p:cTn id="14" dur="166" decel="50000">
                                          <p:stCondLst>
                                            <p:cond delay="676"/>
                                          </p:stCondLst>
                                        </p:cTn>
                                        <p:tgtEl>
                                          <p:spTgt spid="181251">
                                            <p:txEl>
                                              <p:pRg st="0" end="0"/>
                                            </p:txEl>
                                          </p:spTgt>
                                        </p:tgtEl>
                                      </p:cBhvr>
                                      <p:to x="100000" y="100000"/>
                                    </p:animScale>
                                    <p:animScale>
                                      <p:cBhvr>
                                        <p:cTn id="15" dur="26">
                                          <p:stCondLst>
                                            <p:cond delay="1312"/>
                                          </p:stCondLst>
                                        </p:cTn>
                                        <p:tgtEl>
                                          <p:spTgt spid="181251">
                                            <p:txEl>
                                              <p:pRg st="0" end="0"/>
                                            </p:txEl>
                                          </p:spTgt>
                                        </p:tgtEl>
                                      </p:cBhvr>
                                      <p:to x="100000" y="80000"/>
                                    </p:animScale>
                                    <p:animScale>
                                      <p:cBhvr>
                                        <p:cTn id="16" dur="166" decel="50000">
                                          <p:stCondLst>
                                            <p:cond delay="1338"/>
                                          </p:stCondLst>
                                        </p:cTn>
                                        <p:tgtEl>
                                          <p:spTgt spid="181251">
                                            <p:txEl>
                                              <p:pRg st="0" end="0"/>
                                            </p:txEl>
                                          </p:spTgt>
                                        </p:tgtEl>
                                      </p:cBhvr>
                                      <p:to x="100000" y="100000"/>
                                    </p:animScale>
                                    <p:animScale>
                                      <p:cBhvr>
                                        <p:cTn id="17" dur="26">
                                          <p:stCondLst>
                                            <p:cond delay="1642"/>
                                          </p:stCondLst>
                                        </p:cTn>
                                        <p:tgtEl>
                                          <p:spTgt spid="181251">
                                            <p:txEl>
                                              <p:pRg st="0" end="0"/>
                                            </p:txEl>
                                          </p:spTgt>
                                        </p:tgtEl>
                                      </p:cBhvr>
                                      <p:to x="100000" y="90000"/>
                                    </p:animScale>
                                    <p:animScale>
                                      <p:cBhvr>
                                        <p:cTn id="18" dur="166" decel="50000">
                                          <p:stCondLst>
                                            <p:cond delay="1668"/>
                                          </p:stCondLst>
                                        </p:cTn>
                                        <p:tgtEl>
                                          <p:spTgt spid="181251">
                                            <p:txEl>
                                              <p:pRg st="0" end="0"/>
                                            </p:txEl>
                                          </p:spTgt>
                                        </p:tgtEl>
                                      </p:cBhvr>
                                      <p:to x="100000" y="100000"/>
                                    </p:animScale>
                                    <p:animScale>
                                      <p:cBhvr>
                                        <p:cTn id="19" dur="26">
                                          <p:stCondLst>
                                            <p:cond delay="1808"/>
                                          </p:stCondLst>
                                        </p:cTn>
                                        <p:tgtEl>
                                          <p:spTgt spid="181251">
                                            <p:txEl>
                                              <p:pRg st="0" end="0"/>
                                            </p:txEl>
                                          </p:spTgt>
                                        </p:tgtEl>
                                      </p:cBhvr>
                                      <p:to x="100000" y="95000"/>
                                    </p:animScale>
                                    <p:animScale>
                                      <p:cBhvr>
                                        <p:cTn id="20" dur="166" decel="50000">
                                          <p:stCondLst>
                                            <p:cond delay="1834"/>
                                          </p:stCondLst>
                                        </p:cTn>
                                        <p:tgtEl>
                                          <p:spTgt spid="18125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1251">
                                            <p:txEl>
                                              <p:pRg st="1" end="1"/>
                                            </p:txEl>
                                          </p:spTgt>
                                        </p:tgtEl>
                                        <p:attrNameLst>
                                          <p:attrName>style.visibility</p:attrName>
                                        </p:attrNameLst>
                                      </p:cBhvr>
                                      <p:to>
                                        <p:strVal val="visible"/>
                                      </p:to>
                                    </p:set>
                                    <p:animEffect transition="in" filter="wipe(down)">
                                      <p:cBhvr>
                                        <p:cTn id="25" dur="580">
                                          <p:stCondLst>
                                            <p:cond delay="0"/>
                                          </p:stCondLst>
                                        </p:cTn>
                                        <p:tgtEl>
                                          <p:spTgt spid="181251">
                                            <p:txEl>
                                              <p:pRg st="1" end="1"/>
                                            </p:txEl>
                                          </p:spTgt>
                                        </p:tgtEl>
                                      </p:cBhvr>
                                    </p:animEffect>
                                    <p:anim calcmode="lin" valueType="num">
                                      <p:cBhvr>
                                        <p:cTn id="26" dur="1822" tmFilter="0,0; 0.14,0.36; 0.43,0.73; 0.71,0.91; 1.0,1.0">
                                          <p:stCondLst>
                                            <p:cond delay="0"/>
                                          </p:stCondLst>
                                        </p:cTn>
                                        <p:tgtEl>
                                          <p:spTgt spid="18125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125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125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125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125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1251">
                                            <p:txEl>
                                              <p:pRg st="1" end="1"/>
                                            </p:txEl>
                                          </p:spTgt>
                                        </p:tgtEl>
                                      </p:cBhvr>
                                      <p:to x="100000" y="60000"/>
                                    </p:animScale>
                                    <p:animScale>
                                      <p:cBhvr>
                                        <p:cTn id="32" dur="166" decel="50000">
                                          <p:stCondLst>
                                            <p:cond delay="676"/>
                                          </p:stCondLst>
                                        </p:cTn>
                                        <p:tgtEl>
                                          <p:spTgt spid="181251">
                                            <p:txEl>
                                              <p:pRg st="1" end="1"/>
                                            </p:txEl>
                                          </p:spTgt>
                                        </p:tgtEl>
                                      </p:cBhvr>
                                      <p:to x="100000" y="100000"/>
                                    </p:animScale>
                                    <p:animScale>
                                      <p:cBhvr>
                                        <p:cTn id="33" dur="26">
                                          <p:stCondLst>
                                            <p:cond delay="1312"/>
                                          </p:stCondLst>
                                        </p:cTn>
                                        <p:tgtEl>
                                          <p:spTgt spid="181251">
                                            <p:txEl>
                                              <p:pRg st="1" end="1"/>
                                            </p:txEl>
                                          </p:spTgt>
                                        </p:tgtEl>
                                      </p:cBhvr>
                                      <p:to x="100000" y="80000"/>
                                    </p:animScale>
                                    <p:animScale>
                                      <p:cBhvr>
                                        <p:cTn id="34" dur="166" decel="50000">
                                          <p:stCondLst>
                                            <p:cond delay="1338"/>
                                          </p:stCondLst>
                                        </p:cTn>
                                        <p:tgtEl>
                                          <p:spTgt spid="181251">
                                            <p:txEl>
                                              <p:pRg st="1" end="1"/>
                                            </p:txEl>
                                          </p:spTgt>
                                        </p:tgtEl>
                                      </p:cBhvr>
                                      <p:to x="100000" y="100000"/>
                                    </p:animScale>
                                    <p:animScale>
                                      <p:cBhvr>
                                        <p:cTn id="35" dur="26">
                                          <p:stCondLst>
                                            <p:cond delay="1642"/>
                                          </p:stCondLst>
                                        </p:cTn>
                                        <p:tgtEl>
                                          <p:spTgt spid="181251">
                                            <p:txEl>
                                              <p:pRg st="1" end="1"/>
                                            </p:txEl>
                                          </p:spTgt>
                                        </p:tgtEl>
                                      </p:cBhvr>
                                      <p:to x="100000" y="90000"/>
                                    </p:animScale>
                                    <p:animScale>
                                      <p:cBhvr>
                                        <p:cTn id="36" dur="166" decel="50000">
                                          <p:stCondLst>
                                            <p:cond delay="1668"/>
                                          </p:stCondLst>
                                        </p:cTn>
                                        <p:tgtEl>
                                          <p:spTgt spid="181251">
                                            <p:txEl>
                                              <p:pRg st="1" end="1"/>
                                            </p:txEl>
                                          </p:spTgt>
                                        </p:tgtEl>
                                      </p:cBhvr>
                                      <p:to x="100000" y="100000"/>
                                    </p:animScale>
                                    <p:animScale>
                                      <p:cBhvr>
                                        <p:cTn id="37" dur="26">
                                          <p:stCondLst>
                                            <p:cond delay="1808"/>
                                          </p:stCondLst>
                                        </p:cTn>
                                        <p:tgtEl>
                                          <p:spTgt spid="181251">
                                            <p:txEl>
                                              <p:pRg st="1" end="1"/>
                                            </p:txEl>
                                          </p:spTgt>
                                        </p:tgtEl>
                                      </p:cBhvr>
                                      <p:to x="100000" y="95000"/>
                                    </p:animScale>
                                    <p:animScale>
                                      <p:cBhvr>
                                        <p:cTn id="38" dur="166" decel="50000">
                                          <p:stCondLst>
                                            <p:cond delay="1834"/>
                                          </p:stCondLst>
                                        </p:cTn>
                                        <p:tgtEl>
                                          <p:spTgt spid="18125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1251">
                                            <p:txEl>
                                              <p:pRg st="2" end="2"/>
                                            </p:txEl>
                                          </p:spTgt>
                                        </p:tgtEl>
                                        <p:attrNameLst>
                                          <p:attrName>style.visibility</p:attrName>
                                        </p:attrNameLst>
                                      </p:cBhvr>
                                      <p:to>
                                        <p:strVal val="visible"/>
                                      </p:to>
                                    </p:set>
                                    <p:animEffect transition="in" filter="wipe(down)">
                                      <p:cBhvr>
                                        <p:cTn id="43" dur="580">
                                          <p:stCondLst>
                                            <p:cond delay="0"/>
                                          </p:stCondLst>
                                        </p:cTn>
                                        <p:tgtEl>
                                          <p:spTgt spid="181251">
                                            <p:txEl>
                                              <p:pRg st="2" end="2"/>
                                            </p:txEl>
                                          </p:spTgt>
                                        </p:tgtEl>
                                      </p:cBhvr>
                                    </p:animEffect>
                                    <p:anim calcmode="lin" valueType="num">
                                      <p:cBhvr>
                                        <p:cTn id="44" dur="1822" tmFilter="0,0; 0.14,0.36; 0.43,0.73; 0.71,0.91; 1.0,1.0">
                                          <p:stCondLst>
                                            <p:cond delay="0"/>
                                          </p:stCondLst>
                                        </p:cTn>
                                        <p:tgtEl>
                                          <p:spTgt spid="18125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125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125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125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125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1251">
                                            <p:txEl>
                                              <p:pRg st="2" end="2"/>
                                            </p:txEl>
                                          </p:spTgt>
                                        </p:tgtEl>
                                      </p:cBhvr>
                                      <p:to x="100000" y="60000"/>
                                    </p:animScale>
                                    <p:animScale>
                                      <p:cBhvr>
                                        <p:cTn id="50" dur="166" decel="50000">
                                          <p:stCondLst>
                                            <p:cond delay="676"/>
                                          </p:stCondLst>
                                        </p:cTn>
                                        <p:tgtEl>
                                          <p:spTgt spid="181251">
                                            <p:txEl>
                                              <p:pRg st="2" end="2"/>
                                            </p:txEl>
                                          </p:spTgt>
                                        </p:tgtEl>
                                      </p:cBhvr>
                                      <p:to x="100000" y="100000"/>
                                    </p:animScale>
                                    <p:animScale>
                                      <p:cBhvr>
                                        <p:cTn id="51" dur="26">
                                          <p:stCondLst>
                                            <p:cond delay="1312"/>
                                          </p:stCondLst>
                                        </p:cTn>
                                        <p:tgtEl>
                                          <p:spTgt spid="181251">
                                            <p:txEl>
                                              <p:pRg st="2" end="2"/>
                                            </p:txEl>
                                          </p:spTgt>
                                        </p:tgtEl>
                                      </p:cBhvr>
                                      <p:to x="100000" y="80000"/>
                                    </p:animScale>
                                    <p:animScale>
                                      <p:cBhvr>
                                        <p:cTn id="52" dur="166" decel="50000">
                                          <p:stCondLst>
                                            <p:cond delay="1338"/>
                                          </p:stCondLst>
                                        </p:cTn>
                                        <p:tgtEl>
                                          <p:spTgt spid="181251">
                                            <p:txEl>
                                              <p:pRg st="2" end="2"/>
                                            </p:txEl>
                                          </p:spTgt>
                                        </p:tgtEl>
                                      </p:cBhvr>
                                      <p:to x="100000" y="100000"/>
                                    </p:animScale>
                                    <p:animScale>
                                      <p:cBhvr>
                                        <p:cTn id="53" dur="26">
                                          <p:stCondLst>
                                            <p:cond delay="1642"/>
                                          </p:stCondLst>
                                        </p:cTn>
                                        <p:tgtEl>
                                          <p:spTgt spid="181251">
                                            <p:txEl>
                                              <p:pRg st="2" end="2"/>
                                            </p:txEl>
                                          </p:spTgt>
                                        </p:tgtEl>
                                      </p:cBhvr>
                                      <p:to x="100000" y="90000"/>
                                    </p:animScale>
                                    <p:animScale>
                                      <p:cBhvr>
                                        <p:cTn id="54" dur="166" decel="50000">
                                          <p:stCondLst>
                                            <p:cond delay="1668"/>
                                          </p:stCondLst>
                                        </p:cTn>
                                        <p:tgtEl>
                                          <p:spTgt spid="181251">
                                            <p:txEl>
                                              <p:pRg st="2" end="2"/>
                                            </p:txEl>
                                          </p:spTgt>
                                        </p:tgtEl>
                                      </p:cBhvr>
                                      <p:to x="100000" y="100000"/>
                                    </p:animScale>
                                    <p:animScale>
                                      <p:cBhvr>
                                        <p:cTn id="55" dur="26">
                                          <p:stCondLst>
                                            <p:cond delay="1808"/>
                                          </p:stCondLst>
                                        </p:cTn>
                                        <p:tgtEl>
                                          <p:spTgt spid="181251">
                                            <p:txEl>
                                              <p:pRg st="2" end="2"/>
                                            </p:txEl>
                                          </p:spTgt>
                                        </p:tgtEl>
                                      </p:cBhvr>
                                      <p:to x="100000" y="95000"/>
                                    </p:animScale>
                                    <p:animScale>
                                      <p:cBhvr>
                                        <p:cTn id="56" dur="166" decel="50000">
                                          <p:stCondLst>
                                            <p:cond delay="1834"/>
                                          </p:stCondLst>
                                        </p:cTn>
                                        <p:tgtEl>
                                          <p:spTgt spid="18125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81251">
                                            <p:txEl>
                                              <p:pRg st="3" end="3"/>
                                            </p:txEl>
                                          </p:spTgt>
                                        </p:tgtEl>
                                        <p:attrNameLst>
                                          <p:attrName>style.visibility</p:attrName>
                                        </p:attrNameLst>
                                      </p:cBhvr>
                                      <p:to>
                                        <p:strVal val="visible"/>
                                      </p:to>
                                    </p:set>
                                    <p:animEffect transition="in" filter="wipe(down)">
                                      <p:cBhvr>
                                        <p:cTn id="61" dur="580">
                                          <p:stCondLst>
                                            <p:cond delay="0"/>
                                          </p:stCondLst>
                                        </p:cTn>
                                        <p:tgtEl>
                                          <p:spTgt spid="181251">
                                            <p:txEl>
                                              <p:pRg st="3" end="3"/>
                                            </p:txEl>
                                          </p:spTgt>
                                        </p:tgtEl>
                                      </p:cBhvr>
                                    </p:animEffect>
                                    <p:anim calcmode="lin" valueType="num">
                                      <p:cBhvr>
                                        <p:cTn id="62" dur="1822" tmFilter="0,0; 0.14,0.36; 0.43,0.73; 0.71,0.91; 1.0,1.0">
                                          <p:stCondLst>
                                            <p:cond delay="0"/>
                                          </p:stCondLst>
                                        </p:cTn>
                                        <p:tgtEl>
                                          <p:spTgt spid="18125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125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125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125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125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81251">
                                            <p:txEl>
                                              <p:pRg st="3" end="3"/>
                                            </p:txEl>
                                          </p:spTgt>
                                        </p:tgtEl>
                                      </p:cBhvr>
                                      <p:to x="100000" y="60000"/>
                                    </p:animScale>
                                    <p:animScale>
                                      <p:cBhvr>
                                        <p:cTn id="68" dur="166" decel="50000">
                                          <p:stCondLst>
                                            <p:cond delay="676"/>
                                          </p:stCondLst>
                                        </p:cTn>
                                        <p:tgtEl>
                                          <p:spTgt spid="181251">
                                            <p:txEl>
                                              <p:pRg st="3" end="3"/>
                                            </p:txEl>
                                          </p:spTgt>
                                        </p:tgtEl>
                                      </p:cBhvr>
                                      <p:to x="100000" y="100000"/>
                                    </p:animScale>
                                    <p:animScale>
                                      <p:cBhvr>
                                        <p:cTn id="69" dur="26">
                                          <p:stCondLst>
                                            <p:cond delay="1312"/>
                                          </p:stCondLst>
                                        </p:cTn>
                                        <p:tgtEl>
                                          <p:spTgt spid="181251">
                                            <p:txEl>
                                              <p:pRg st="3" end="3"/>
                                            </p:txEl>
                                          </p:spTgt>
                                        </p:tgtEl>
                                      </p:cBhvr>
                                      <p:to x="100000" y="80000"/>
                                    </p:animScale>
                                    <p:animScale>
                                      <p:cBhvr>
                                        <p:cTn id="70" dur="166" decel="50000">
                                          <p:stCondLst>
                                            <p:cond delay="1338"/>
                                          </p:stCondLst>
                                        </p:cTn>
                                        <p:tgtEl>
                                          <p:spTgt spid="181251">
                                            <p:txEl>
                                              <p:pRg st="3" end="3"/>
                                            </p:txEl>
                                          </p:spTgt>
                                        </p:tgtEl>
                                      </p:cBhvr>
                                      <p:to x="100000" y="100000"/>
                                    </p:animScale>
                                    <p:animScale>
                                      <p:cBhvr>
                                        <p:cTn id="71" dur="26">
                                          <p:stCondLst>
                                            <p:cond delay="1642"/>
                                          </p:stCondLst>
                                        </p:cTn>
                                        <p:tgtEl>
                                          <p:spTgt spid="181251">
                                            <p:txEl>
                                              <p:pRg st="3" end="3"/>
                                            </p:txEl>
                                          </p:spTgt>
                                        </p:tgtEl>
                                      </p:cBhvr>
                                      <p:to x="100000" y="90000"/>
                                    </p:animScale>
                                    <p:animScale>
                                      <p:cBhvr>
                                        <p:cTn id="72" dur="166" decel="50000">
                                          <p:stCondLst>
                                            <p:cond delay="1668"/>
                                          </p:stCondLst>
                                        </p:cTn>
                                        <p:tgtEl>
                                          <p:spTgt spid="181251">
                                            <p:txEl>
                                              <p:pRg st="3" end="3"/>
                                            </p:txEl>
                                          </p:spTgt>
                                        </p:tgtEl>
                                      </p:cBhvr>
                                      <p:to x="100000" y="100000"/>
                                    </p:animScale>
                                    <p:animScale>
                                      <p:cBhvr>
                                        <p:cTn id="73" dur="26">
                                          <p:stCondLst>
                                            <p:cond delay="1808"/>
                                          </p:stCondLst>
                                        </p:cTn>
                                        <p:tgtEl>
                                          <p:spTgt spid="181251">
                                            <p:txEl>
                                              <p:pRg st="3" end="3"/>
                                            </p:txEl>
                                          </p:spTgt>
                                        </p:tgtEl>
                                      </p:cBhvr>
                                      <p:to x="100000" y="95000"/>
                                    </p:animScale>
                                    <p:animScale>
                                      <p:cBhvr>
                                        <p:cTn id="74" dur="166" decel="50000">
                                          <p:stCondLst>
                                            <p:cond delay="1834"/>
                                          </p:stCondLst>
                                        </p:cTn>
                                        <p:tgtEl>
                                          <p:spTgt spid="181251">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81251">
                                            <p:txEl>
                                              <p:pRg st="4" end="4"/>
                                            </p:txEl>
                                          </p:spTgt>
                                        </p:tgtEl>
                                        <p:attrNameLst>
                                          <p:attrName>style.visibility</p:attrName>
                                        </p:attrNameLst>
                                      </p:cBhvr>
                                      <p:to>
                                        <p:strVal val="visible"/>
                                      </p:to>
                                    </p:set>
                                    <p:animEffect transition="in" filter="wipe(down)">
                                      <p:cBhvr>
                                        <p:cTn id="79" dur="580">
                                          <p:stCondLst>
                                            <p:cond delay="0"/>
                                          </p:stCondLst>
                                        </p:cTn>
                                        <p:tgtEl>
                                          <p:spTgt spid="181251">
                                            <p:txEl>
                                              <p:pRg st="4" end="4"/>
                                            </p:txEl>
                                          </p:spTgt>
                                        </p:tgtEl>
                                      </p:cBhvr>
                                    </p:animEffect>
                                    <p:anim calcmode="lin" valueType="num">
                                      <p:cBhvr>
                                        <p:cTn id="80" dur="1822" tmFilter="0,0; 0.14,0.36; 0.43,0.73; 0.71,0.91; 1.0,1.0">
                                          <p:stCondLst>
                                            <p:cond delay="0"/>
                                          </p:stCondLst>
                                        </p:cTn>
                                        <p:tgtEl>
                                          <p:spTgt spid="181251">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81251">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81251">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81251">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81251">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81251">
                                            <p:txEl>
                                              <p:pRg st="4" end="4"/>
                                            </p:txEl>
                                          </p:spTgt>
                                        </p:tgtEl>
                                      </p:cBhvr>
                                      <p:to x="100000" y="60000"/>
                                    </p:animScale>
                                    <p:animScale>
                                      <p:cBhvr>
                                        <p:cTn id="86" dur="166" decel="50000">
                                          <p:stCondLst>
                                            <p:cond delay="676"/>
                                          </p:stCondLst>
                                        </p:cTn>
                                        <p:tgtEl>
                                          <p:spTgt spid="181251">
                                            <p:txEl>
                                              <p:pRg st="4" end="4"/>
                                            </p:txEl>
                                          </p:spTgt>
                                        </p:tgtEl>
                                      </p:cBhvr>
                                      <p:to x="100000" y="100000"/>
                                    </p:animScale>
                                    <p:animScale>
                                      <p:cBhvr>
                                        <p:cTn id="87" dur="26">
                                          <p:stCondLst>
                                            <p:cond delay="1312"/>
                                          </p:stCondLst>
                                        </p:cTn>
                                        <p:tgtEl>
                                          <p:spTgt spid="181251">
                                            <p:txEl>
                                              <p:pRg st="4" end="4"/>
                                            </p:txEl>
                                          </p:spTgt>
                                        </p:tgtEl>
                                      </p:cBhvr>
                                      <p:to x="100000" y="80000"/>
                                    </p:animScale>
                                    <p:animScale>
                                      <p:cBhvr>
                                        <p:cTn id="88" dur="166" decel="50000">
                                          <p:stCondLst>
                                            <p:cond delay="1338"/>
                                          </p:stCondLst>
                                        </p:cTn>
                                        <p:tgtEl>
                                          <p:spTgt spid="181251">
                                            <p:txEl>
                                              <p:pRg st="4" end="4"/>
                                            </p:txEl>
                                          </p:spTgt>
                                        </p:tgtEl>
                                      </p:cBhvr>
                                      <p:to x="100000" y="100000"/>
                                    </p:animScale>
                                    <p:animScale>
                                      <p:cBhvr>
                                        <p:cTn id="89" dur="26">
                                          <p:stCondLst>
                                            <p:cond delay="1642"/>
                                          </p:stCondLst>
                                        </p:cTn>
                                        <p:tgtEl>
                                          <p:spTgt spid="181251">
                                            <p:txEl>
                                              <p:pRg st="4" end="4"/>
                                            </p:txEl>
                                          </p:spTgt>
                                        </p:tgtEl>
                                      </p:cBhvr>
                                      <p:to x="100000" y="90000"/>
                                    </p:animScale>
                                    <p:animScale>
                                      <p:cBhvr>
                                        <p:cTn id="90" dur="166" decel="50000">
                                          <p:stCondLst>
                                            <p:cond delay="1668"/>
                                          </p:stCondLst>
                                        </p:cTn>
                                        <p:tgtEl>
                                          <p:spTgt spid="181251">
                                            <p:txEl>
                                              <p:pRg st="4" end="4"/>
                                            </p:txEl>
                                          </p:spTgt>
                                        </p:tgtEl>
                                      </p:cBhvr>
                                      <p:to x="100000" y="100000"/>
                                    </p:animScale>
                                    <p:animScale>
                                      <p:cBhvr>
                                        <p:cTn id="91" dur="26">
                                          <p:stCondLst>
                                            <p:cond delay="1808"/>
                                          </p:stCondLst>
                                        </p:cTn>
                                        <p:tgtEl>
                                          <p:spTgt spid="181251">
                                            <p:txEl>
                                              <p:pRg st="4" end="4"/>
                                            </p:txEl>
                                          </p:spTgt>
                                        </p:tgtEl>
                                      </p:cBhvr>
                                      <p:to x="100000" y="95000"/>
                                    </p:animScale>
                                    <p:animScale>
                                      <p:cBhvr>
                                        <p:cTn id="92" dur="166" decel="50000">
                                          <p:stCondLst>
                                            <p:cond delay="1834"/>
                                          </p:stCondLst>
                                        </p:cTn>
                                        <p:tgtEl>
                                          <p:spTgt spid="181251">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57200" y="304800"/>
            <a:ext cx="8229600" cy="952500"/>
          </a:xfrm>
        </p:spPr>
        <p:txBody>
          <a:bodyPr/>
          <a:lstStyle/>
          <a:p>
            <a:pPr algn="ctr"/>
            <a:r>
              <a:rPr lang="en-US">
                <a:solidFill>
                  <a:srgbClr val="FF0000"/>
                </a:solidFill>
                <a:effectLst>
                  <a:outerShdw blurRad="38100" dist="38100" dir="2700000" algn="tl">
                    <a:srgbClr val="C0C0C0"/>
                  </a:outerShdw>
                </a:effectLst>
              </a:rPr>
              <a:t>Giải thuật FCFS</a:t>
            </a:r>
          </a:p>
        </p:txBody>
      </p:sp>
      <p:sp>
        <p:nvSpPr>
          <p:cNvPr id="245763" name="Rectangle 3"/>
          <p:cNvSpPr>
            <a:spLocks noGrp="1" noChangeArrowheads="1"/>
          </p:cNvSpPr>
          <p:nvPr>
            <p:ph type="body" idx="1"/>
          </p:nvPr>
        </p:nvSpPr>
        <p:spPr>
          <a:xfrm>
            <a:off x="438150" y="1265238"/>
            <a:ext cx="8380413" cy="4903787"/>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Trong giải thuật (First Come First Served), tiến trình yêu cầu CPU trước được cấp phát trước. Hàng đợi sẵn sàng được tổ chức theo kiểu FIFO (First In-First Out). Mọi tiến trình đều được phục vụ theo trình tự xuất hiện trong hàng đợi sẵn sàng.</a:t>
            </a:r>
          </a:p>
        </p:txBody>
      </p:sp>
      <p:sp>
        <p:nvSpPr>
          <p:cNvPr id="4" name="Date Placeholder 3"/>
          <p:cNvSpPr>
            <a:spLocks noGrp="1"/>
          </p:cNvSpPr>
          <p:nvPr>
            <p:ph type="dt" sz="half" idx="12"/>
          </p:nvPr>
        </p:nvSpPr>
        <p:spPr/>
        <p:txBody>
          <a:bodyPr/>
          <a:lstStyle/>
          <a:p>
            <a:fld id="{57B57B60-0B82-499A-9F20-C1B91C05D608}"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wipe(down)">
                                      <p:cBhvr>
                                        <p:cTn id="7" dur="580">
                                          <p:stCondLst>
                                            <p:cond delay="0"/>
                                          </p:stCondLst>
                                        </p:cTn>
                                        <p:tgtEl>
                                          <p:spTgt spid="245763">
                                            <p:txEl>
                                              <p:pRg st="0" end="0"/>
                                            </p:txEl>
                                          </p:spTgt>
                                        </p:tgtEl>
                                      </p:cBhvr>
                                    </p:animEffect>
                                    <p:anim calcmode="lin" valueType="num">
                                      <p:cBhvr>
                                        <p:cTn id="8" dur="1822" tmFilter="0,0; 0.14,0.36; 0.43,0.73; 0.71,0.91; 1.0,1.0">
                                          <p:stCondLst>
                                            <p:cond delay="0"/>
                                          </p:stCondLst>
                                        </p:cTn>
                                        <p:tgtEl>
                                          <p:spTgt spid="2457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57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57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57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57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5763">
                                            <p:txEl>
                                              <p:pRg st="0" end="0"/>
                                            </p:txEl>
                                          </p:spTgt>
                                        </p:tgtEl>
                                      </p:cBhvr>
                                      <p:to x="100000" y="60000"/>
                                    </p:animScale>
                                    <p:animScale>
                                      <p:cBhvr>
                                        <p:cTn id="14" dur="166" decel="50000">
                                          <p:stCondLst>
                                            <p:cond delay="676"/>
                                          </p:stCondLst>
                                        </p:cTn>
                                        <p:tgtEl>
                                          <p:spTgt spid="245763">
                                            <p:txEl>
                                              <p:pRg st="0" end="0"/>
                                            </p:txEl>
                                          </p:spTgt>
                                        </p:tgtEl>
                                      </p:cBhvr>
                                      <p:to x="100000" y="100000"/>
                                    </p:animScale>
                                    <p:animScale>
                                      <p:cBhvr>
                                        <p:cTn id="15" dur="26">
                                          <p:stCondLst>
                                            <p:cond delay="1312"/>
                                          </p:stCondLst>
                                        </p:cTn>
                                        <p:tgtEl>
                                          <p:spTgt spid="245763">
                                            <p:txEl>
                                              <p:pRg st="0" end="0"/>
                                            </p:txEl>
                                          </p:spTgt>
                                        </p:tgtEl>
                                      </p:cBhvr>
                                      <p:to x="100000" y="80000"/>
                                    </p:animScale>
                                    <p:animScale>
                                      <p:cBhvr>
                                        <p:cTn id="16" dur="166" decel="50000">
                                          <p:stCondLst>
                                            <p:cond delay="1338"/>
                                          </p:stCondLst>
                                        </p:cTn>
                                        <p:tgtEl>
                                          <p:spTgt spid="245763">
                                            <p:txEl>
                                              <p:pRg st="0" end="0"/>
                                            </p:txEl>
                                          </p:spTgt>
                                        </p:tgtEl>
                                      </p:cBhvr>
                                      <p:to x="100000" y="100000"/>
                                    </p:animScale>
                                    <p:animScale>
                                      <p:cBhvr>
                                        <p:cTn id="17" dur="26">
                                          <p:stCondLst>
                                            <p:cond delay="1642"/>
                                          </p:stCondLst>
                                        </p:cTn>
                                        <p:tgtEl>
                                          <p:spTgt spid="245763">
                                            <p:txEl>
                                              <p:pRg st="0" end="0"/>
                                            </p:txEl>
                                          </p:spTgt>
                                        </p:tgtEl>
                                      </p:cBhvr>
                                      <p:to x="100000" y="90000"/>
                                    </p:animScale>
                                    <p:animScale>
                                      <p:cBhvr>
                                        <p:cTn id="18" dur="166" decel="50000">
                                          <p:stCondLst>
                                            <p:cond delay="1668"/>
                                          </p:stCondLst>
                                        </p:cTn>
                                        <p:tgtEl>
                                          <p:spTgt spid="245763">
                                            <p:txEl>
                                              <p:pRg st="0" end="0"/>
                                            </p:txEl>
                                          </p:spTgt>
                                        </p:tgtEl>
                                      </p:cBhvr>
                                      <p:to x="100000" y="100000"/>
                                    </p:animScale>
                                    <p:animScale>
                                      <p:cBhvr>
                                        <p:cTn id="19" dur="26">
                                          <p:stCondLst>
                                            <p:cond delay="1808"/>
                                          </p:stCondLst>
                                        </p:cTn>
                                        <p:tgtEl>
                                          <p:spTgt spid="245763">
                                            <p:txEl>
                                              <p:pRg st="0" end="0"/>
                                            </p:txEl>
                                          </p:spTgt>
                                        </p:tgtEl>
                                      </p:cBhvr>
                                      <p:to x="100000" y="95000"/>
                                    </p:animScale>
                                    <p:animScale>
                                      <p:cBhvr>
                                        <p:cTn id="20" dur="166" decel="50000">
                                          <p:stCondLst>
                                            <p:cond delay="1834"/>
                                          </p:stCondLst>
                                        </p:cTn>
                                        <p:tgtEl>
                                          <p:spTgt spid="24576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285750"/>
            <a:ext cx="8229600" cy="876300"/>
          </a:xfrm>
        </p:spPr>
        <p:txBody>
          <a:bodyPr/>
          <a:lstStyle/>
          <a:p>
            <a:pPr algn="ctr"/>
            <a:r>
              <a:rPr lang="en-US">
                <a:solidFill>
                  <a:srgbClr val="FF0000"/>
                </a:solidFill>
                <a:effectLst>
                  <a:outerShdw blurRad="38100" dist="38100" dir="2700000" algn="tl">
                    <a:srgbClr val="C0C0C0"/>
                  </a:outerShdw>
                </a:effectLst>
              </a:rPr>
              <a:t>Giải thuật FCFS</a:t>
            </a:r>
          </a:p>
        </p:txBody>
      </p:sp>
      <p:sp>
        <p:nvSpPr>
          <p:cNvPr id="182275" name="Rectangle 3"/>
          <p:cNvSpPr>
            <a:spLocks noGrp="1" noChangeArrowheads="1"/>
          </p:cNvSpPr>
          <p:nvPr>
            <p:ph type="body" idx="1"/>
          </p:nvPr>
        </p:nvSpPr>
        <p:spPr>
          <a:xfrm>
            <a:off x="272955" y="1265238"/>
            <a:ext cx="8679975" cy="4503737"/>
          </a:xfrm>
        </p:spPr>
        <p:txBody>
          <a:bodyPr/>
          <a:lstStyle/>
          <a:p>
            <a:pPr algn="just">
              <a:buSzPct val="150000"/>
              <a:buFontTx/>
              <a:buChar char="•"/>
            </a:pPr>
            <a:r>
              <a:rPr lang="en-US">
                <a:effectLst>
                  <a:outerShdw blurRad="38100" dist="38100" dir="2700000" algn="tl">
                    <a:srgbClr val="C0C0C0"/>
                  </a:outerShdw>
                </a:effectLst>
              </a:rPr>
              <a:t>Ưu điểm: Giải thuật FCFS đơn giản, dễ viết, dễ hiểu, chi phí tổ chức thực hiện thấp vì không phải thay đổi ưu tiên thứ tự phục vụ.</a:t>
            </a:r>
          </a:p>
          <a:p>
            <a:pPr algn="just">
              <a:buSzPct val="150000"/>
              <a:buFontTx/>
              <a:buChar char="•"/>
            </a:pPr>
            <a:r>
              <a:rPr lang="en-US">
                <a:effectLst>
                  <a:outerShdw blurRad="38100" dist="38100" dir="2700000" algn="tl">
                    <a:srgbClr val="C0C0C0"/>
                  </a:outerShdw>
                </a:effectLst>
              </a:rPr>
              <a:t>Nhược điểm: </a:t>
            </a:r>
            <a:endParaRPr lang="en-US" smtClean="0">
              <a:effectLst>
                <a:outerShdw blurRad="38100" dist="38100" dir="2700000" algn="tl">
                  <a:srgbClr val="C0C0C0"/>
                </a:outerShdw>
              </a:effectLst>
            </a:endParaRPr>
          </a:p>
          <a:p>
            <a:pPr marL="0" indent="0" algn="just">
              <a:buSzPct val="150000"/>
              <a:buNone/>
            </a:pPr>
            <a:r>
              <a:rPr lang="en-US" smtClean="0">
                <a:effectLst>
                  <a:outerShdw blurRad="38100" dist="38100" dir="2700000" algn="tl">
                    <a:srgbClr val="C0C0C0"/>
                  </a:outerShdw>
                </a:effectLst>
              </a:rPr>
              <a:t>+ Trong trường </a:t>
            </a:r>
            <a:r>
              <a:rPr lang="en-US">
                <a:effectLst>
                  <a:outerShdw blurRad="38100" dist="38100" dir="2700000" algn="tl">
                    <a:srgbClr val="C0C0C0"/>
                  </a:outerShdw>
                </a:effectLst>
              </a:rPr>
              <a:t>hợp </a:t>
            </a:r>
            <a:r>
              <a:rPr lang="en-US" smtClean="0">
                <a:effectLst>
                  <a:outerShdw blurRad="38100" dist="38100" dir="2700000" algn="tl">
                    <a:srgbClr val="C0C0C0"/>
                  </a:outerShdw>
                </a:effectLst>
              </a:rPr>
              <a:t>tiến </a:t>
            </a:r>
            <a:r>
              <a:rPr lang="en-US">
                <a:effectLst>
                  <a:outerShdw blurRad="38100" dist="38100" dir="2700000" algn="tl">
                    <a:srgbClr val="C0C0C0"/>
                  </a:outerShdw>
                </a:effectLst>
              </a:rPr>
              <a:t>trình đến trước có chu kỳ CPU dài thì các tiến trình sau nó sẽ phải chờ lâu. Điều đó có nghĩa thời gian chờ đợi trung bình sẽ tăng.</a:t>
            </a:r>
          </a:p>
        </p:txBody>
      </p:sp>
      <p:sp>
        <p:nvSpPr>
          <p:cNvPr id="4" name="Date Placeholder 3"/>
          <p:cNvSpPr>
            <a:spLocks noGrp="1"/>
          </p:cNvSpPr>
          <p:nvPr>
            <p:ph type="dt" sz="half" idx="12"/>
          </p:nvPr>
        </p:nvSpPr>
        <p:spPr/>
        <p:txBody>
          <a:bodyPr/>
          <a:lstStyle/>
          <a:p>
            <a:fld id="{00837A9D-0EDD-40F7-93C2-9B7761F95126}"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wipe(down)">
                                      <p:cBhvr>
                                        <p:cTn id="7" dur="580">
                                          <p:stCondLst>
                                            <p:cond delay="0"/>
                                          </p:stCondLst>
                                        </p:cTn>
                                        <p:tgtEl>
                                          <p:spTgt spid="182275">
                                            <p:txEl>
                                              <p:pRg st="0" end="0"/>
                                            </p:txEl>
                                          </p:spTgt>
                                        </p:tgtEl>
                                      </p:cBhvr>
                                    </p:animEffect>
                                    <p:anim calcmode="lin" valueType="num">
                                      <p:cBhvr>
                                        <p:cTn id="8" dur="1822" tmFilter="0,0; 0.14,0.36; 0.43,0.73; 0.71,0.91; 1.0,1.0">
                                          <p:stCondLst>
                                            <p:cond delay="0"/>
                                          </p:stCondLst>
                                        </p:cTn>
                                        <p:tgtEl>
                                          <p:spTgt spid="1822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22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22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22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22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2275">
                                            <p:txEl>
                                              <p:pRg st="0" end="0"/>
                                            </p:txEl>
                                          </p:spTgt>
                                        </p:tgtEl>
                                      </p:cBhvr>
                                      <p:to x="100000" y="60000"/>
                                    </p:animScale>
                                    <p:animScale>
                                      <p:cBhvr>
                                        <p:cTn id="14" dur="166" decel="50000">
                                          <p:stCondLst>
                                            <p:cond delay="676"/>
                                          </p:stCondLst>
                                        </p:cTn>
                                        <p:tgtEl>
                                          <p:spTgt spid="182275">
                                            <p:txEl>
                                              <p:pRg st="0" end="0"/>
                                            </p:txEl>
                                          </p:spTgt>
                                        </p:tgtEl>
                                      </p:cBhvr>
                                      <p:to x="100000" y="100000"/>
                                    </p:animScale>
                                    <p:animScale>
                                      <p:cBhvr>
                                        <p:cTn id="15" dur="26">
                                          <p:stCondLst>
                                            <p:cond delay="1312"/>
                                          </p:stCondLst>
                                        </p:cTn>
                                        <p:tgtEl>
                                          <p:spTgt spid="182275">
                                            <p:txEl>
                                              <p:pRg st="0" end="0"/>
                                            </p:txEl>
                                          </p:spTgt>
                                        </p:tgtEl>
                                      </p:cBhvr>
                                      <p:to x="100000" y="80000"/>
                                    </p:animScale>
                                    <p:animScale>
                                      <p:cBhvr>
                                        <p:cTn id="16" dur="166" decel="50000">
                                          <p:stCondLst>
                                            <p:cond delay="1338"/>
                                          </p:stCondLst>
                                        </p:cTn>
                                        <p:tgtEl>
                                          <p:spTgt spid="182275">
                                            <p:txEl>
                                              <p:pRg st="0" end="0"/>
                                            </p:txEl>
                                          </p:spTgt>
                                        </p:tgtEl>
                                      </p:cBhvr>
                                      <p:to x="100000" y="100000"/>
                                    </p:animScale>
                                    <p:animScale>
                                      <p:cBhvr>
                                        <p:cTn id="17" dur="26">
                                          <p:stCondLst>
                                            <p:cond delay="1642"/>
                                          </p:stCondLst>
                                        </p:cTn>
                                        <p:tgtEl>
                                          <p:spTgt spid="182275">
                                            <p:txEl>
                                              <p:pRg st="0" end="0"/>
                                            </p:txEl>
                                          </p:spTgt>
                                        </p:tgtEl>
                                      </p:cBhvr>
                                      <p:to x="100000" y="90000"/>
                                    </p:animScale>
                                    <p:animScale>
                                      <p:cBhvr>
                                        <p:cTn id="18" dur="166" decel="50000">
                                          <p:stCondLst>
                                            <p:cond delay="1668"/>
                                          </p:stCondLst>
                                        </p:cTn>
                                        <p:tgtEl>
                                          <p:spTgt spid="182275">
                                            <p:txEl>
                                              <p:pRg st="0" end="0"/>
                                            </p:txEl>
                                          </p:spTgt>
                                        </p:tgtEl>
                                      </p:cBhvr>
                                      <p:to x="100000" y="100000"/>
                                    </p:animScale>
                                    <p:animScale>
                                      <p:cBhvr>
                                        <p:cTn id="19" dur="26">
                                          <p:stCondLst>
                                            <p:cond delay="1808"/>
                                          </p:stCondLst>
                                        </p:cTn>
                                        <p:tgtEl>
                                          <p:spTgt spid="182275">
                                            <p:txEl>
                                              <p:pRg st="0" end="0"/>
                                            </p:txEl>
                                          </p:spTgt>
                                        </p:tgtEl>
                                      </p:cBhvr>
                                      <p:to x="100000" y="95000"/>
                                    </p:animScale>
                                    <p:animScale>
                                      <p:cBhvr>
                                        <p:cTn id="20" dur="166" decel="50000">
                                          <p:stCondLst>
                                            <p:cond delay="1834"/>
                                          </p:stCondLst>
                                        </p:cTn>
                                        <p:tgtEl>
                                          <p:spTgt spid="1822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2275">
                                            <p:txEl>
                                              <p:pRg st="1" end="1"/>
                                            </p:txEl>
                                          </p:spTgt>
                                        </p:tgtEl>
                                        <p:attrNameLst>
                                          <p:attrName>style.visibility</p:attrName>
                                        </p:attrNameLst>
                                      </p:cBhvr>
                                      <p:to>
                                        <p:strVal val="visible"/>
                                      </p:to>
                                    </p:set>
                                    <p:animEffect transition="in" filter="wipe(down)">
                                      <p:cBhvr>
                                        <p:cTn id="25" dur="580">
                                          <p:stCondLst>
                                            <p:cond delay="0"/>
                                          </p:stCondLst>
                                        </p:cTn>
                                        <p:tgtEl>
                                          <p:spTgt spid="182275">
                                            <p:txEl>
                                              <p:pRg st="1" end="1"/>
                                            </p:txEl>
                                          </p:spTgt>
                                        </p:tgtEl>
                                      </p:cBhvr>
                                    </p:animEffect>
                                    <p:anim calcmode="lin" valueType="num">
                                      <p:cBhvr>
                                        <p:cTn id="26" dur="1822" tmFilter="0,0; 0.14,0.36; 0.43,0.73; 0.71,0.91; 1.0,1.0">
                                          <p:stCondLst>
                                            <p:cond delay="0"/>
                                          </p:stCondLst>
                                        </p:cTn>
                                        <p:tgtEl>
                                          <p:spTgt spid="1822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22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22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22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22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2275">
                                            <p:txEl>
                                              <p:pRg st="1" end="1"/>
                                            </p:txEl>
                                          </p:spTgt>
                                        </p:tgtEl>
                                      </p:cBhvr>
                                      <p:to x="100000" y="60000"/>
                                    </p:animScale>
                                    <p:animScale>
                                      <p:cBhvr>
                                        <p:cTn id="32" dur="166" decel="50000">
                                          <p:stCondLst>
                                            <p:cond delay="676"/>
                                          </p:stCondLst>
                                        </p:cTn>
                                        <p:tgtEl>
                                          <p:spTgt spid="182275">
                                            <p:txEl>
                                              <p:pRg st="1" end="1"/>
                                            </p:txEl>
                                          </p:spTgt>
                                        </p:tgtEl>
                                      </p:cBhvr>
                                      <p:to x="100000" y="100000"/>
                                    </p:animScale>
                                    <p:animScale>
                                      <p:cBhvr>
                                        <p:cTn id="33" dur="26">
                                          <p:stCondLst>
                                            <p:cond delay="1312"/>
                                          </p:stCondLst>
                                        </p:cTn>
                                        <p:tgtEl>
                                          <p:spTgt spid="182275">
                                            <p:txEl>
                                              <p:pRg st="1" end="1"/>
                                            </p:txEl>
                                          </p:spTgt>
                                        </p:tgtEl>
                                      </p:cBhvr>
                                      <p:to x="100000" y="80000"/>
                                    </p:animScale>
                                    <p:animScale>
                                      <p:cBhvr>
                                        <p:cTn id="34" dur="166" decel="50000">
                                          <p:stCondLst>
                                            <p:cond delay="1338"/>
                                          </p:stCondLst>
                                        </p:cTn>
                                        <p:tgtEl>
                                          <p:spTgt spid="182275">
                                            <p:txEl>
                                              <p:pRg st="1" end="1"/>
                                            </p:txEl>
                                          </p:spTgt>
                                        </p:tgtEl>
                                      </p:cBhvr>
                                      <p:to x="100000" y="100000"/>
                                    </p:animScale>
                                    <p:animScale>
                                      <p:cBhvr>
                                        <p:cTn id="35" dur="26">
                                          <p:stCondLst>
                                            <p:cond delay="1642"/>
                                          </p:stCondLst>
                                        </p:cTn>
                                        <p:tgtEl>
                                          <p:spTgt spid="182275">
                                            <p:txEl>
                                              <p:pRg st="1" end="1"/>
                                            </p:txEl>
                                          </p:spTgt>
                                        </p:tgtEl>
                                      </p:cBhvr>
                                      <p:to x="100000" y="90000"/>
                                    </p:animScale>
                                    <p:animScale>
                                      <p:cBhvr>
                                        <p:cTn id="36" dur="166" decel="50000">
                                          <p:stCondLst>
                                            <p:cond delay="1668"/>
                                          </p:stCondLst>
                                        </p:cTn>
                                        <p:tgtEl>
                                          <p:spTgt spid="182275">
                                            <p:txEl>
                                              <p:pRg st="1" end="1"/>
                                            </p:txEl>
                                          </p:spTgt>
                                        </p:tgtEl>
                                      </p:cBhvr>
                                      <p:to x="100000" y="100000"/>
                                    </p:animScale>
                                    <p:animScale>
                                      <p:cBhvr>
                                        <p:cTn id="37" dur="26">
                                          <p:stCondLst>
                                            <p:cond delay="1808"/>
                                          </p:stCondLst>
                                        </p:cTn>
                                        <p:tgtEl>
                                          <p:spTgt spid="182275">
                                            <p:txEl>
                                              <p:pRg st="1" end="1"/>
                                            </p:txEl>
                                          </p:spTgt>
                                        </p:tgtEl>
                                      </p:cBhvr>
                                      <p:to x="100000" y="95000"/>
                                    </p:animScale>
                                    <p:animScale>
                                      <p:cBhvr>
                                        <p:cTn id="38" dur="166" decel="50000">
                                          <p:stCondLst>
                                            <p:cond delay="1834"/>
                                          </p:stCondLst>
                                        </p:cTn>
                                        <p:tgtEl>
                                          <p:spTgt spid="18227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2275">
                                            <p:txEl>
                                              <p:pRg st="2" end="2"/>
                                            </p:txEl>
                                          </p:spTgt>
                                        </p:tgtEl>
                                        <p:attrNameLst>
                                          <p:attrName>style.visibility</p:attrName>
                                        </p:attrNameLst>
                                      </p:cBhvr>
                                      <p:to>
                                        <p:strVal val="visible"/>
                                      </p:to>
                                    </p:set>
                                    <p:animEffect transition="in" filter="wipe(down)">
                                      <p:cBhvr>
                                        <p:cTn id="43" dur="580">
                                          <p:stCondLst>
                                            <p:cond delay="0"/>
                                          </p:stCondLst>
                                        </p:cTn>
                                        <p:tgtEl>
                                          <p:spTgt spid="182275">
                                            <p:txEl>
                                              <p:pRg st="2" end="2"/>
                                            </p:txEl>
                                          </p:spTgt>
                                        </p:tgtEl>
                                      </p:cBhvr>
                                    </p:animEffect>
                                    <p:anim calcmode="lin" valueType="num">
                                      <p:cBhvr>
                                        <p:cTn id="44" dur="1822" tmFilter="0,0; 0.14,0.36; 0.43,0.73; 0.71,0.91; 1.0,1.0">
                                          <p:stCondLst>
                                            <p:cond delay="0"/>
                                          </p:stCondLst>
                                        </p:cTn>
                                        <p:tgtEl>
                                          <p:spTgt spid="18227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227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227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227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227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2275">
                                            <p:txEl>
                                              <p:pRg st="2" end="2"/>
                                            </p:txEl>
                                          </p:spTgt>
                                        </p:tgtEl>
                                      </p:cBhvr>
                                      <p:to x="100000" y="60000"/>
                                    </p:animScale>
                                    <p:animScale>
                                      <p:cBhvr>
                                        <p:cTn id="50" dur="166" decel="50000">
                                          <p:stCondLst>
                                            <p:cond delay="676"/>
                                          </p:stCondLst>
                                        </p:cTn>
                                        <p:tgtEl>
                                          <p:spTgt spid="182275">
                                            <p:txEl>
                                              <p:pRg st="2" end="2"/>
                                            </p:txEl>
                                          </p:spTgt>
                                        </p:tgtEl>
                                      </p:cBhvr>
                                      <p:to x="100000" y="100000"/>
                                    </p:animScale>
                                    <p:animScale>
                                      <p:cBhvr>
                                        <p:cTn id="51" dur="26">
                                          <p:stCondLst>
                                            <p:cond delay="1312"/>
                                          </p:stCondLst>
                                        </p:cTn>
                                        <p:tgtEl>
                                          <p:spTgt spid="182275">
                                            <p:txEl>
                                              <p:pRg st="2" end="2"/>
                                            </p:txEl>
                                          </p:spTgt>
                                        </p:tgtEl>
                                      </p:cBhvr>
                                      <p:to x="100000" y="80000"/>
                                    </p:animScale>
                                    <p:animScale>
                                      <p:cBhvr>
                                        <p:cTn id="52" dur="166" decel="50000">
                                          <p:stCondLst>
                                            <p:cond delay="1338"/>
                                          </p:stCondLst>
                                        </p:cTn>
                                        <p:tgtEl>
                                          <p:spTgt spid="182275">
                                            <p:txEl>
                                              <p:pRg st="2" end="2"/>
                                            </p:txEl>
                                          </p:spTgt>
                                        </p:tgtEl>
                                      </p:cBhvr>
                                      <p:to x="100000" y="100000"/>
                                    </p:animScale>
                                    <p:animScale>
                                      <p:cBhvr>
                                        <p:cTn id="53" dur="26">
                                          <p:stCondLst>
                                            <p:cond delay="1642"/>
                                          </p:stCondLst>
                                        </p:cTn>
                                        <p:tgtEl>
                                          <p:spTgt spid="182275">
                                            <p:txEl>
                                              <p:pRg st="2" end="2"/>
                                            </p:txEl>
                                          </p:spTgt>
                                        </p:tgtEl>
                                      </p:cBhvr>
                                      <p:to x="100000" y="90000"/>
                                    </p:animScale>
                                    <p:animScale>
                                      <p:cBhvr>
                                        <p:cTn id="54" dur="166" decel="50000">
                                          <p:stCondLst>
                                            <p:cond delay="1668"/>
                                          </p:stCondLst>
                                        </p:cTn>
                                        <p:tgtEl>
                                          <p:spTgt spid="182275">
                                            <p:txEl>
                                              <p:pRg st="2" end="2"/>
                                            </p:txEl>
                                          </p:spTgt>
                                        </p:tgtEl>
                                      </p:cBhvr>
                                      <p:to x="100000" y="100000"/>
                                    </p:animScale>
                                    <p:animScale>
                                      <p:cBhvr>
                                        <p:cTn id="55" dur="26">
                                          <p:stCondLst>
                                            <p:cond delay="1808"/>
                                          </p:stCondLst>
                                        </p:cTn>
                                        <p:tgtEl>
                                          <p:spTgt spid="182275">
                                            <p:txEl>
                                              <p:pRg st="2" end="2"/>
                                            </p:txEl>
                                          </p:spTgt>
                                        </p:tgtEl>
                                      </p:cBhvr>
                                      <p:to x="100000" y="95000"/>
                                    </p:animScale>
                                    <p:animScale>
                                      <p:cBhvr>
                                        <p:cTn id="56" dur="166" decel="50000">
                                          <p:stCondLst>
                                            <p:cond delay="1834"/>
                                          </p:stCondLst>
                                        </p:cTn>
                                        <p:tgtEl>
                                          <p:spTgt spid="18227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285750"/>
            <a:ext cx="8229600" cy="876300"/>
          </a:xfrm>
        </p:spPr>
        <p:txBody>
          <a:bodyPr/>
          <a:lstStyle/>
          <a:p>
            <a:pPr algn="ctr"/>
            <a:r>
              <a:rPr lang="en-US">
                <a:solidFill>
                  <a:srgbClr val="FF0000"/>
                </a:solidFill>
                <a:effectLst>
                  <a:outerShdw blurRad="38100" dist="38100" dir="2700000" algn="tl">
                    <a:srgbClr val="C0C0C0"/>
                  </a:outerShdw>
                </a:effectLst>
              </a:rPr>
              <a:t>Giải thuật FCFS</a:t>
            </a:r>
          </a:p>
        </p:txBody>
      </p:sp>
      <p:sp>
        <p:nvSpPr>
          <p:cNvPr id="182275" name="Rectangle 3"/>
          <p:cNvSpPr>
            <a:spLocks noGrp="1" noChangeArrowheads="1"/>
          </p:cNvSpPr>
          <p:nvPr>
            <p:ph type="body" idx="1"/>
          </p:nvPr>
        </p:nvSpPr>
        <p:spPr>
          <a:xfrm>
            <a:off x="368490" y="1265238"/>
            <a:ext cx="8450073" cy="4685186"/>
          </a:xfrm>
        </p:spPr>
        <p:txBody>
          <a:bodyPr/>
          <a:lstStyle/>
          <a:p>
            <a:pPr marL="0" indent="0" algn="just">
              <a:buSzPct val="15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Khi </a:t>
            </a:r>
            <a:r>
              <a:rPr lang="vi-VN">
                <a:effectLst>
                  <a:outerShdw blurRad="38100" dist="38100" dir="2700000" algn="tl">
                    <a:srgbClr val="C0C0C0"/>
                  </a:outerShdw>
                </a:effectLst>
              </a:rPr>
              <a:t>CPU đã được phân bổ cho một </a:t>
            </a:r>
            <a:r>
              <a:rPr lang="en-US" smtClean="0">
                <a:effectLst>
                  <a:outerShdw blurRad="38100" dist="38100" dir="2700000" algn="tl">
                    <a:srgbClr val="C0C0C0"/>
                  </a:outerShdw>
                </a:effectLst>
              </a:rPr>
              <a:t>tiến</a:t>
            </a:r>
            <a:r>
              <a:rPr lang="vi-VN" smtClean="0">
                <a:effectLst>
                  <a:outerShdw blurRad="38100" dist="38100" dir="2700000" algn="tl">
                    <a:srgbClr val="C0C0C0"/>
                  </a:outerShdw>
                </a:effectLst>
              </a:rPr>
              <a:t> </a:t>
            </a:r>
            <a:r>
              <a:rPr lang="vi-VN">
                <a:effectLst>
                  <a:outerShdw blurRad="38100" dist="38100" dir="2700000" algn="tl">
                    <a:srgbClr val="C0C0C0"/>
                  </a:outerShdw>
                </a:effectLst>
              </a:rPr>
              <a:t>trình, </a:t>
            </a:r>
            <a:r>
              <a:rPr lang="en-US" smtClean="0">
                <a:effectLst>
                  <a:outerShdw blurRad="38100" dist="38100" dir="2700000" algn="tl">
                    <a:srgbClr val="C0C0C0"/>
                  </a:outerShdw>
                </a:effectLst>
              </a:rPr>
              <a:t>tiến</a:t>
            </a:r>
            <a:r>
              <a:rPr lang="vi-VN" smtClean="0">
                <a:effectLst>
                  <a:outerShdw blurRad="38100" dist="38100" dir="2700000" algn="tl">
                    <a:srgbClr val="C0C0C0"/>
                  </a:outerShdw>
                </a:effectLst>
              </a:rPr>
              <a:t> </a:t>
            </a:r>
            <a:r>
              <a:rPr lang="vi-VN">
                <a:effectLst>
                  <a:outerShdw blurRad="38100" dist="38100" dir="2700000" algn="tl">
                    <a:srgbClr val="C0C0C0"/>
                  </a:outerShdw>
                </a:effectLst>
              </a:rPr>
              <a:t>trình đó sẽ giữ CPU cho đến khi giải phóng </a:t>
            </a:r>
            <a:r>
              <a:rPr lang="vi-VN" smtClean="0">
                <a:effectLst>
                  <a:outerShdw blurRad="38100" dist="38100" dir="2700000" algn="tl">
                    <a:srgbClr val="C0C0C0"/>
                  </a:outerShdw>
                </a:effectLst>
              </a:rPr>
              <a:t>CPU </a:t>
            </a:r>
            <a:r>
              <a:rPr lang="en-US" smtClean="0">
                <a:effectLst>
                  <a:outerShdw blurRad="38100" dist="38100" dir="2700000" algn="tl">
                    <a:srgbClr val="C0C0C0"/>
                  </a:outerShdw>
                </a:effectLst>
              </a:rPr>
              <a:t>(kết thúc</a:t>
            </a:r>
            <a:r>
              <a:rPr lang="vi-VN" smtClean="0">
                <a:effectLst>
                  <a:outerShdw blurRad="38100" dist="38100" dir="2700000" algn="tl">
                    <a:srgbClr val="C0C0C0"/>
                  </a:outerShdw>
                </a:effectLst>
              </a:rPr>
              <a:t> </a:t>
            </a:r>
            <a:r>
              <a:rPr lang="vi-VN">
                <a:effectLst>
                  <a:outerShdw blurRad="38100" dist="38100" dir="2700000" algn="tl">
                    <a:srgbClr val="C0C0C0"/>
                  </a:outerShdw>
                </a:effectLst>
              </a:rPr>
              <a:t>hoặc </a:t>
            </a:r>
            <a:r>
              <a:rPr lang="vi-VN" smtClean="0">
                <a:effectLst>
                  <a:outerShdw blurRad="38100" dist="38100" dir="2700000" algn="tl">
                    <a:srgbClr val="C0C0C0"/>
                  </a:outerShdw>
                </a:effectLst>
              </a:rPr>
              <a:t>yêu </a:t>
            </a:r>
            <a:r>
              <a:rPr lang="vi-VN">
                <a:effectLst>
                  <a:outerShdw blurRad="38100" dist="38100" dir="2700000" algn="tl">
                    <a:srgbClr val="C0C0C0"/>
                  </a:outerShdw>
                </a:effectLst>
              </a:rPr>
              <a:t>cầu I / </a:t>
            </a:r>
            <a:r>
              <a:rPr lang="vi-VN" smtClean="0">
                <a:effectLst>
                  <a:outerShdw blurRad="38100" dist="38100" dir="2700000" algn="tl">
                    <a:srgbClr val="C0C0C0"/>
                  </a:outerShdw>
                </a:effectLst>
              </a:rPr>
              <a:t>0</a:t>
            </a:r>
            <a:r>
              <a:rPr lang="en-US" smtClean="0">
                <a:effectLst>
                  <a:outerShdw blurRad="38100" dist="38100" dir="2700000" algn="tl">
                    <a:srgbClr val="C0C0C0"/>
                  </a:outerShdw>
                </a:effectLst>
              </a:rPr>
              <a:t>)</a:t>
            </a:r>
            <a:r>
              <a:rPr lang="vi-VN" smtClean="0">
                <a:effectLst>
                  <a:outerShdw blurRad="38100" dist="38100" dir="2700000" algn="tl">
                    <a:srgbClr val="C0C0C0"/>
                  </a:outerShdw>
                </a:effectLst>
              </a:rPr>
              <a:t>. </a:t>
            </a:r>
            <a:endParaRPr lang="en-US" smtClean="0">
              <a:effectLst>
                <a:outerShdw blurRad="38100" dist="38100" dir="2700000" algn="tl">
                  <a:srgbClr val="C0C0C0"/>
                </a:outerShdw>
              </a:effectLst>
            </a:endParaRPr>
          </a:p>
          <a:p>
            <a:pPr marL="0" indent="0" algn="just">
              <a:buSzPct val="15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Do </a:t>
            </a:r>
            <a:r>
              <a:rPr lang="vi-VN">
                <a:effectLst>
                  <a:outerShdw blurRad="38100" dist="38100" dir="2700000" algn="tl">
                    <a:srgbClr val="C0C0C0"/>
                  </a:outerShdw>
                </a:effectLst>
              </a:rPr>
              <a:t>đó, </a:t>
            </a:r>
            <a:r>
              <a:rPr lang="vi-VN" smtClean="0">
                <a:effectLst>
                  <a:outerShdw blurRad="38100" dist="38100" dir="2700000" algn="tl">
                    <a:srgbClr val="C0C0C0"/>
                  </a:outerShdw>
                </a:effectLst>
              </a:rPr>
              <a:t>FCFS </a:t>
            </a:r>
            <a:r>
              <a:rPr lang="en-US" smtClean="0">
                <a:effectLst>
                  <a:outerShdw blurRad="38100" dist="38100" dir="2700000" algn="tl">
                    <a:srgbClr val="C0C0C0"/>
                  </a:outerShdw>
                </a:effectLst>
              </a:rPr>
              <a:t>gây</a:t>
            </a:r>
            <a:r>
              <a:rPr lang="vi-VN" smtClean="0">
                <a:effectLst>
                  <a:outerShdw blurRad="38100" dist="38100" dir="2700000" algn="tl">
                    <a:srgbClr val="C0C0C0"/>
                  </a:outerShdw>
                </a:effectLst>
              </a:rPr>
              <a:t> </a:t>
            </a:r>
            <a:r>
              <a:rPr lang="vi-VN">
                <a:effectLst>
                  <a:outerShdw blurRad="38100" dist="38100" dir="2700000" algn="tl">
                    <a:srgbClr val="C0C0C0"/>
                  </a:outerShdw>
                </a:effectLst>
              </a:rPr>
              <a:t>rắc rối đối với các hệ thống chia sẻ thời gian, trong đó </a:t>
            </a:r>
            <a:r>
              <a:rPr lang="vi-VN" smtClean="0">
                <a:effectLst>
                  <a:outerShdw blurRad="38100" dist="38100" dir="2700000" algn="tl">
                    <a:srgbClr val="C0C0C0"/>
                  </a:outerShdw>
                </a:effectLst>
              </a:rPr>
              <a:t>mỗi </a:t>
            </a:r>
            <a:r>
              <a:rPr lang="vi-VN">
                <a:effectLst>
                  <a:outerShdw blurRad="38100" dist="38100" dir="2700000" algn="tl">
                    <a:srgbClr val="C0C0C0"/>
                  </a:outerShdw>
                </a:effectLst>
              </a:rPr>
              <a:t>người dùng có được một phần CPU trong khoảng thời gian đều đặn. Sẽ là thảm họa nếu cho phép một </a:t>
            </a:r>
            <a:r>
              <a:rPr lang="en-US" smtClean="0">
                <a:effectLst>
                  <a:outerShdw blurRad="38100" dist="38100" dir="2700000" algn="tl">
                    <a:srgbClr val="C0C0C0"/>
                  </a:outerShdw>
                </a:effectLst>
              </a:rPr>
              <a:t>tiến</a:t>
            </a:r>
            <a:r>
              <a:rPr lang="vi-VN" smtClean="0">
                <a:effectLst>
                  <a:outerShdw blurRad="38100" dist="38100" dir="2700000" algn="tl">
                    <a:srgbClr val="C0C0C0"/>
                  </a:outerShdw>
                </a:effectLst>
              </a:rPr>
              <a:t> </a:t>
            </a:r>
            <a:r>
              <a:rPr lang="vi-VN">
                <a:effectLst>
                  <a:outerShdw blurRad="38100" dist="38100" dir="2700000" algn="tl">
                    <a:srgbClr val="C0C0C0"/>
                  </a:outerShdw>
                </a:effectLst>
              </a:rPr>
              <a:t>trình giữ CPU trong thời gian dài.</a:t>
            </a:r>
            <a:endParaRPr lang="en-US">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00837A9D-0EDD-40F7-93C2-9B7761F95126}"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15</a:t>
            </a:fld>
            <a:endParaRPr lang="en-US"/>
          </a:p>
        </p:txBody>
      </p:sp>
    </p:spTree>
    <p:extLst>
      <p:ext uri="{BB962C8B-B14F-4D97-AF65-F5344CB8AC3E}">
        <p14:creationId xmlns:p14="http://schemas.microsoft.com/office/powerpoint/2010/main" val="230968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wipe(down)">
                                      <p:cBhvr>
                                        <p:cTn id="7" dur="580">
                                          <p:stCondLst>
                                            <p:cond delay="0"/>
                                          </p:stCondLst>
                                        </p:cTn>
                                        <p:tgtEl>
                                          <p:spTgt spid="182275">
                                            <p:txEl>
                                              <p:pRg st="0" end="0"/>
                                            </p:txEl>
                                          </p:spTgt>
                                        </p:tgtEl>
                                      </p:cBhvr>
                                    </p:animEffect>
                                    <p:anim calcmode="lin" valueType="num">
                                      <p:cBhvr>
                                        <p:cTn id="8" dur="1822" tmFilter="0,0; 0.14,0.36; 0.43,0.73; 0.71,0.91; 1.0,1.0">
                                          <p:stCondLst>
                                            <p:cond delay="0"/>
                                          </p:stCondLst>
                                        </p:cTn>
                                        <p:tgtEl>
                                          <p:spTgt spid="1822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22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22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22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22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2275">
                                            <p:txEl>
                                              <p:pRg st="0" end="0"/>
                                            </p:txEl>
                                          </p:spTgt>
                                        </p:tgtEl>
                                      </p:cBhvr>
                                      <p:to x="100000" y="60000"/>
                                    </p:animScale>
                                    <p:animScale>
                                      <p:cBhvr>
                                        <p:cTn id="14" dur="166" decel="50000">
                                          <p:stCondLst>
                                            <p:cond delay="676"/>
                                          </p:stCondLst>
                                        </p:cTn>
                                        <p:tgtEl>
                                          <p:spTgt spid="182275">
                                            <p:txEl>
                                              <p:pRg st="0" end="0"/>
                                            </p:txEl>
                                          </p:spTgt>
                                        </p:tgtEl>
                                      </p:cBhvr>
                                      <p:to x="100000" y="100000"/>
                                    </p:animScale>
                                    <p:animScale>
                                      <p:cBhvr>
                                        <p:cTn id="15" dur="26">
                                          <p:stCondLst>
                                            <p:cond delay="1312"/>
                                          </p:stCondLst>
                                        </p:cTn>
                                        <p:tgtEl>
                                          <p:spTgt spid="182275">
                                            <p:txEl>
                                              <p:pRg st="0" end="0"/>
                                            </p:txEl>
                                          </p:spTgt>
                                        </p:tgtEl>
                                      </p:cBhvr>
                                      <p:to x="100000" y="80000"/>
                                    </p:animScale>
                                    <p:animScale>
                                      <p:cBhvr>
                                        <p:cTn id="16" dur="166" decel="50000">
                                          <p:stCondLst>
                                            <p:cond delay="1338"/>
                                          </p:stCondLst>
                                        </p:cTn>
                                        <p:tgtEl>
                                          <p:spTgt spid="182275">
                                            <p:txEl>
                                              <p:pRg st="0" end="0"/>
                                            </p:txEl>
                                          </p:spTgt>
                                        </p:tgtEl>
                                      </p:cBhvr>
                                      <p:to x="100000" y="100000"/>
                                    </p:animScale>
                                    <p:animScale>
                                      <p:cBhvr>
                                        <p:cTn id="17" dur="26">
                                          <p:stCondLst>
                                            <p:cond delay="1642"/>
                                          </p:stCondLst>
                                        </p:cTn>
                                        <p:tgtEl>
                                          <p:spTgt spid="182275">
                                            <p:txEl>
                                              <p:pRg st="0" end="0"/>
                                            </p:txEl>
                                          </p:spTgt>
                                        </p:tgtEl>
                                      </p:cBhvr>
                                      <p:to x="100000" y="90000"/>
                                    </p:animScale>
                                    <p:animScale>
                                      <p:cBhvr>
                                        <p:cTn id="18" dur="166" decel="50000">
                                          <p:stCondLst>
                                            <p:cond delay="1668"/>
                                          </p:stCondLst>
                                        </p:cTn>
                                        <p:tgtEl>
                                          <p:spTgt spid="182275">
                                            <p:txEl>
                                              <p:pRg st="0" end="0"/>
                                            </p:txEl>
                                          </p:spTgt>
                                        </p:tgtEl>
                                      </p:cBhvr>
                                      <p:to x="100000" y="100000"/>
                                    </p:animScale>
                                    <p:animScale>
                                      <p:cBhvr>
                                        <p:cTn id="19" dur="26">
                                          <p:stCondLst>
                                            <p:cond delay="1808"/>
                                          </p:stCondLst>
                                        </p:cTn>
                                        <p:tgtEl>
                                          <p:spTgt spid="182275">
                                            <p:txEl>
                                              <p:pRg st="0" end="0"/>
                                            </p:txEl>
                                          </p:spTgt>
                                        </p:tgtEl>
                                      </p:cBhvr>
                                      <p:to x="100000" y="95000"/>
                                    </p:animScale>
                                    <p:animScale>
                                      <p:cBhvr>
                                        <p:cTn id="20" dur="166" decel="50000">
                                          <p:stCondLst>
                                            <p:cond delay="1834"/>
                                          </p:stCondLst>
                                        </p:cTn>
                                        <p:tgtEl>
                                          <p:spTgt spid="1822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2275">
                                            <p:txEl>
                                              <p:pRg st="1" end="1"/>
                                            </p:txEl>
                                          </p:spTgt>
                                        </p:tgtEl>
                                        <p:attrNameLst>
                                          <p:attrName>style.visibility</p:attrName>
                                        </p:attrNameLst>
                                      </p:cBhvr>
                                      <p:to>
                                        <p:strVal val="visible"/>
                                      </p:to>
                                    </p:set>
                                    <p:animEffect transition="in" filter="wipe(down)">
                                      <p:cBhvr>
                                        <p:cTn id="25" dur="580">
                                          <p:stCondLst>
                                            <p:cond delay="0"/>
                                          </p:stCondLst>
                                        </p:cTn>
                                        <p:tgtEl>
                                          <p:spTgt spid="182275">
                                            <p:txEl>
                                              <p:pRg st="1" end="1"/>
                                            </p:txEl>
                                          </p:spTgt>
                                        </p:tgtEl>
                                      </p:cBhvr>
                                    </p:animEffect>
                                    <p:anim calcmode="lin" valueType="num">
                                      <p:cBhvr>
                                        <p:cTn id="26" dur="1822" tmFilter="0,0; 0.14,0.36; 0.43,0.73; 0.71,0.91; 1.0,1.0">
                                          <p:stCondLst>
                                            <p:cond delay="0"/>
                                          </p:stCondLst>
                                        </p:cTn>
                                        <p:tgtEl>
                                          <p:spTgt spid="1822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22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22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22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22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2275">
                                            <p:txEl>
                                              <p:pRg st="1" end="1"/>
                                            </p:txEl>
                                          </p:spTgt>
                                        </p:tgtEl>
                                      </p:cBhvr>
                                      <p:to x="100000" y="60000"/>
                                    </p:animScale>
                                    <p:animScale>
                                      <p:cBhvr>
                                        <p:cTn id="32" dur="166" decel="50000">
                                          <p:stCondLst>
                                            <p:cond delay="676"/>
                                          </p:stCondLst>
                                        </p:cTn>
                                        <p:tgtEl>
                                          <p:spTgt spid="182275">
                                            <p:txEl>
                                              <p:pRg st="1" end="1"/>
                                            </p:txEl>
                                          </p:spTgt>
                                        </p:tgtEl>
                                      </p:cBhvr>
                                      <p:to x="100000" y="100000"/>
                                    </p:animScale>
                                    <p:animScale>
                                      <p:cBhvr>
                                        <p:cTn id="33" dur="26">
                                          <p:stCondLst>
                                            <p:cond delay="1312"/>
                                          </p:stCondLst>
                                        </p:cTn>
                                        <p:tgtEl>
                                          <p:spTgt spid="182275">
                                            <p:txEl>
                                              <p:pRg st="1" end="1"/>
                                            </p:txEl>
                                          </p:spTgt>
                                        </p:tgtEl>
                                      </p:cBhvr>
                                      <p:to x="100000" y="80000"/>
                                    </p:animScale>
                                    <p:animScale>
                                      <p:cBhvr>
                                        <p:cTn id="34" dur="166" decel="50000">
                                          <p:stCondLst>
                                            <p:cond delay="1338"/>
                                          </p:stCondLst>
                                        </p:cTn>
                                        <p:tgtEl>
                                          <p:spTgt spid="182275">
                                            <p:txEl>
                                              <p:pRg st="1" end="1"/>
                                            </p:txEl>
                                          </p:spTgt>
                                        </p:tgtEl>
                                      </p:cBhvr>
                                      <p:to x="100000" y="100000"/>
                                    </p:animScale>
                                    <p:animScale>
                                      <p:cBhvr>
                                        <p:cTn id="35" dur="26">
                                          <p:stCondLst>
                                            <p:cond delay="1642"/>
                                          </p:stCondLst>
                                        </p:cTn>
                                        <p:tgtEl>
                                          <p:spTgt spid="182275">
                                            <p:txEl>
                                              <p:pRg st="1" end="1"/>
                                            </p:txEl>
                                          </p:spTgt>
                                        </p:tgtEl>
                                      </p:cBhvr>
                                      <p:to x="100000" y="90000"/>
                                    </p:animScale>
                                    <p:animScale>
                                      <p:cBhvr>
                                        <p:cTn id="36" dur="166" decel="50000">
                                          <p:stCondLst>
                                            <p:cond delay="1668"/>
                                          </p:stCondLst>
                                        </p:cTn>
                                        <p:tgtEl>
                                          <p:spTgt spid="182275">
                                            <p:txEl>
                                              <p:pRg st="1" end="1"/>
                                            </p:txEl>
                                          </p:spTgt>
                                        </p:tgtEl>
                                      </p:cBhvr>
                                      <p:to x="100000" y="100000"/>
                                    </p:animScale>
                                    <p:animScale>
                                      <p:cBhvr>
                                        <p:cTn id="37" dur="26">
                                          <p:stCondLst>
                                            <p:cond delay="1808"/>
                                          </p:stCondLst>
                                        </p:cTn>
                                        <p:tgtEl>
                                          <p:spTgt spid="182275">
                                            <p:txEl>
                                              <p:pRg st="1" end="1"/>
                                            </p:txEl>
                                          </p:spTgt>
                                        </p:tgtEl>
                                      </p:cBhvr>
                                      <p:to x="100000" y="95000"/>
                                    </p:animScale>
                                    <p:animScale>
                                      <p:cBhvr>
                                        <p:cTn id="38" dur="166" decel="50000">
                                          <p:stCondLst>
                                            <p:cond delay="1834"/>
                                          </p:stCondLst>
                                        </p:cTn>
                                        <p:tgtEl>
                                          <p:spTgt spid="18227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342900"/>
            <a:ext cx="8229600" cy="819150"/>
          </a:xfrm>
        </p:spPr>
        <p:txBody>
          <a:bodyPr/>
          <a:lstStyle/>
          <a:p>
            <a:pPr algn="ctr"/>
            <a:r>
              <a:rPr lang="en-US">
                <a:solidFill>
                  <a:srgbClr val="FF0000"/>
                </a:solidFill>
                <a:effectLst>
                  <a:outerShdw blurRad="38100" dist="38100" dir="2700000" algn="tl">
                    <a:srgbClr val="C0C0C0"/>
                  </a:outerShdw>
                </a:effectLst>
              </a:rPr>
              <a:t>Giải thuật FCFS</a:t>
            </a:r>
          </a:p>
        </p:txBody>
      </p:sp>
      <p:sp>
        <p:nvSpPr>
          <p:cNvPr id="183299" name="Rectangle 3"/>
          <p:cNvSpPr>
            <a:spLocks noGrp="1" noChangeArrowheads="1"/>
          </p:cNvSpPr>
          <p:nvPr>
            <p:ph type="body" idx="1"/>
          </p:nvPr>
        </p:nvSpPr>
        <p:spPr>
          <a:xfrm>
            <a:off x="266700" y="1265238"/>
            <a:ext cx="8551863" cy="5094287"/>
          </a:xfrm>
        </p:spPr>
        <p:txBody>
          <a:bodyPr/>
          <a:lstStyle/>
          <a:p>
            <a:pPr algn="just">
              <a:buSzPct val="150000"/>
              <a:buFontTx/>
              <a:buChar char="•"/>
            </a:pPr>
            <a:r>
              <a:rPr lang="en-US">
                <a:effectLst>
                  <a:outerShdw blurRad="38100" dist="38100" dir="2700000" algn="tl">
                    <a:srgbClr val="C0C0C0"/>
                  </a:outerShdw>
                </a:effectLst>
              </a:rPr>
              <a:t>Ví dụ</a:t>
            </a:r>
            <a:r>
              <a:rPr lang="en-US" smtClean="0">
                <a:effectLst>
                  <a:outerShdw blurRad="38100" dist="38100" dir="2700000" algn="tl">
                    <a:srgbClr val="C0C0C0"/>
                  </a:outerShdw>
                </a:effectLst>
              </a:rPr>
              <a:t>: Cho </a:t>
            </a:r>
            <a:r>
              <a:rPr lang="en-US">
                <a:effectLst>
                  <a:outerShdw blurRad="38100" dist="38100" dir="2700000" algn="tl">
                    <a:srgbClr val="C0C0C0"/>
                  </a:outerShdw>
                </a:effectLst>
              </a:rPr>
              <a:t>dãy tiến trình </a:t>
            </a:r>
            <a:r>
              <a:rPr lang="en-US" smtClean="0">
                <a:effectLst>
                  <a:outerShdw blurRad="38100" dist="38100" dir="2700000" algn="tl">
                    <a:srgbClr val="C0C0C0"/>
                  </a:outerShdw>
                </a:effectLst>
              </a:rPr>
              <a:t>trong hàng đợi sẵn sàng và </a:t>
            </a:r>
            <a:r>
              <a:rPr lang="en-US">
                <a:effectLst>
                  <a:outerShdw blurRad="38100" dist="38100" dir="2700000" algn="tl">
                    <a:srgbClr val="C0C0C0"/>
                  </a:outerShdw>
                </a:effectLst>
              </a:rPr>
              <a:t>thời gian chu kỳ CPU tương ứng</a:t>
            </a:r>
            <a:r>
              <a:rPr lang="en-US" smtClean="0">
                <a:effectLst>
                  <a:outerShdw blurRad="38100" dist="38100" dir="2700000" algn="tl">
                    <a:srgbClr val="C0C0C0"/>
                  </a:outerShdw>
                </a:effectLst>
              </a:rPr>
              <a:t>:</a:t>
            </a:r>
            <a:endParaRPr lang="en-US">
              <a:effectLst>
                <a:outerShdw blurRad="38100" dist="38100" dir="2700000" algn="tl">
                  <a:srgbClr val="C0C0C0"/>
                </a:outerShdw>
              </a:effectLst>
            </a:endParaRPr>
          </a:p>
        </p:txBody>
      </p:sp>
      <p:graphicFrame>
        <p:nvGraphicFramePr>
          <p:cNvPr id="183316" name="Group 20"/>
          <p:cNvGraphicFramePr>
            <a:graphicFrameLocks noGrp="1"/>
          </p:cNvGraphicFramePr>
          <p:nvPr/>
        </p:nvGraphicFramePr>
        <p:xfrm>
          <a:off x="1657350" y="2706688"/>
          <a:ext cx="6096000" cy="297688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22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Tiến trình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Thời gian chu kỳ CPU (burst time)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24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Date Placeholder 4"/>
          <p:cNvSpPr>
            <a:spLocks noGrp="1"/>
          </p:cNvSpPr>
          <p:nvPr>
            <p:ph type="dt" sz="half" idx="12"/>
          </p:nvPr>
        </p:nvSpPr>
        <p:spPr/>
        <p:txBody>
          <a:bodyPr/>
          <a:lstStyle/>
          <a:p>
            <a:fld id="{DABDD733-E431-497F-85CA-93EF27E0C24E}"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285750"/>
            <a:ext cx="8229600" cy="876300"/>
          </a:xfrm>
        </p:spPr>
        <p:txBody>
          <a:bodyPr/>
          <a:lstStyle/>
          <a:p>
            <a:pPr algn="ctr"/>
            <a:r>
              <a:rPr lang="en-US">
                <a:solidFill>
                  <a:srgbClr val="FF0000"/>
                </a:solidFill>
                <a:effectLst>
                  <a:outerShdw blurRad="38100" dist="38100" dir="2700000" algn="tl">
                    <a:srgbClr val="C0C0C0"/>
                  </a:outerShdw>
                </a:effectLst>
              </a:rPr>
              <a:t>Giải thuật FCFS</a:t>
            </a:r>
          </a:p>
        </p:txBody>
      </p:sp>
      <p:sp>
        <p:nvSpPr>
          <p:cNvPr id="184323" name="Rectangle 3"/>
          <p:cNvSpPr>
            <a:spLocks noGrp="1" noChangeArrowheads="1"/>
          </p:cNvSpPr>
          <p:nvPr>
            <p:ph type="body" idx="1"/>
          </p:nvPr>
        </p:nvSpPr>
        <p:spPr>
          <a:xfrm>
            <a:off x="228600" y="1408113"/>
            <a:ext cx="8839200" cy="4837112"/>
          </a:xfrm>
        </p:spPr>
        <p:txBody>
          <a:bodyPr/>
          <a:lstStyle/>
          <a:p>
            <a:pPr algn="just">
              <a:buSzPct val="150000"/>
              <a:buFontTx/>
              <a:buNone/>
            </a:pPr>
            <a:r>
              <a:rPr lang="en-US" sz="4400"/>
              <a:t>	</a:t>
            </a:r>
            <a:r>
              <a:rPr lang="en-US">
                <a:effectLst>
                  <a:outerShdw blurRad="38100" dist="38100" dir="2700000" algn="tl">
                    <a:srgbClr val="C0C0C0"/>
                  </a:outerShdw>
                </a:effectLst>
              </a:rPr>
              <a:t>+ Nếu các tiến trình đến </a:t>
            </a:r>
            <a:r>
              <a:rPr lang="en-US" smtClean="0">
                <a:effectLst>
                  <a:outerShdw blurRad="38100" dist="38100" dir="2700000" algn="tl">
                    <a:srgbClr val="C0C0C0"/>
                  </a:outerShdw>
                </a:effectLst>
              </a:rPr>
              <a:t>hàng đợi sẵn sàng theo </a:t>
            </a:r>
            <a:r>
              <a:rPr lang="en-US">
                <a:effectLst>
                  <a:outerShdw blurRad="38100" dist="38100" dir="2700000" algn="tl">
                    <a:srgbClr val="C0C0C0"/>
                  </a:outerShdw>
                </a:effectLst>
              </a:rPr>
              <a:t>thứ tự: P</a:t>
            </a:r>
            <a:r>
              <a:rPr lang="en-US" baseline="-25000">
                <a:effectLst>
                  <a:outerShdw blurRad="38100" dist="38100" dir="2700000" algn="tl">
                    <a:srgbClr val="C0C0C0"/>
                  </a:outerShdw>
                </a:effectLst>
              </a:rPr>
              <a:t>1</a:t>
            </a:r>
            <a:r>
              <a:rPr lang="en-US" baseline="30000">
                <a:effectLst>
                  <a:outerShdw blurRad="38100" dist="38100" dir="2700000" algn="tl">
                    <a:srgbClr val="C0C0C0"/>
                  </a:outerShdw>
                </a:effectLst>
              </a:rPr>
              <a:t>,</a:t>
            </a:r>
            <a:r>
              <a:rPr lang="en-US" baseline="-25000">
                <a:effectLst>
                  <a:outerShdw blurRad="38100" dist="38100" dir="2700000" algn="tl">
                    <a:srgbClr val="C0C0C0"/>
                  </a:outerShdw>
                </a:effectLst>
              </a:rPr>
              <a:t> </a:t>
            </a:r>
            <a:r>
              <a:rPr lang="en-US">
                <a:effectLst>
                  <a:outerShdw blurRad="38100" dist="38100" dir="2700000" algn="tl">
                    <a:srgbClr val="C0C0C0"/>
                  </a:outerShdw>
                </a:effectLst>
              </a:rPr>
              <a:t>P</a:t>
            </a:r>
            <a:r>
              <a:rPr lang="en-US" baseline="-25000">
                <a:effectLst>
                  <a:outerShdw blurRad="38100" dist="38100" dir="2700000" algn="tl">
                    <a:srgbClr val="C0C0C0"/>
                  </a:outerShdw>
                </a:effectLst>
              </a:rPr>
              <a:t>2</a:t>
            </a:r>
            <a:r>
              <a:rPr lang="en-US" baseline="30000">
                <a:effectLst>
                  <a:outerShdw blurRad="38100" dist="38100" dir="2700000" algn="tl">
                    <a:srgbClr val="C0C0C0"/>
                  </a:outerShdw>
                </a:effectLst>
              </a:rPr>
              <a:t>,</a:t>
            </a:r>
            <a:r>
              <a:rPr lang="en-US" baseline="-25000">
                <a:effectLst>
                  <a:outerShdw blurRad="38100" dist="38100" dir="2700000" algn="tl">
                    <a:srgbClr val="C0C0C0"/>
                  </a:outerShdw>
                </a:effectLst>
              </a:rPr>
              <a:t> </a:t>
            </a:r>
            <a:r>
              <a:rPr lang="en-US">
                <a:effectLst>
                  <a:outerShdw blurRad="38100" dist="38100" dir="2700000" algn="tl">
                    <a:srgbClr val="C0C0C0"/>
                  </a:outerShdw>
                </a:effectLst>
              </a:rPr>
              <a:t>P</a:t>
            </a:r>
            <a:r>
              <a:rPr lang="en-US" baseline="-25000">
                <a:effectLst>
                  <a:outerShdw blurRad="38100" dist="38100" dir="2700000" algn="tl">
                    <a:srgbClr val="C0C0C0"/>
                  </a:outerShdw>
                </a:effectLst>
              </a:rPr>
              <a:t>3</a:t>
            </a:r>
            <a:r>
              <a:rPr lang="en-US">
                <a:effectLst>
                  <a:outerShdw blurRad="38100" dist="38100" dir="2700000" algn="tl">
                    <a:srgbClr val="C0C0C0"/>
                  </a:outerShdw>
                </a:effectLst>
              </a:rPr>
              <a:t> sơ đồ Grant biểu diễn sự thực hiện các tiến trình như sau:</a:t>
            </a:r>
          </a:p>
          <a:p>
            <a:pPr algn="just">
              <a:buSzPct val="150000"/>
              <a:buFontTx/>
              <a:buNone/>
            </a:pPr>
            <a:endParaRPr lang="en-US">
              <a:effectLst>
                <a:outerShdw blurRad="38100" dist="38100" dir="2700000" algn="tl">
                  <a:srgbClr val="C0C0C0"/>
                </a:outerShdw>
              </a:effectLst>
            </a:endParaRPr>
          </a:p>
          <a:p>
            <a:pPr marL="0" algn="just">
              <a:spcBef>
                <a:spcPts val="600"/>
              </a:spcBef>
              <a:buSzPct val="150000"/>
              <a:buFontTx/>
              <a:buNone/>
            </a:pPr>
            <a:r>
              <a:rPr lang="en-US">
                <a:effectLst>
                  <a:outerShdw blurRad="38100" dist="38100" dir="2700000" algn="tl">
                    <a:srgbClr val="C0C0C0"/>
                  </a:outerShdw>
                </a:effectLst>
              </a:rPr>
              <a:t> </a:t>
            </a:r>
            <a:endParaRPr lang="en-US" smtClean="0">
              <a:effectLst>
                <a:outerShdw blurRad="38100" dist="38100" dir="2700000" algn="tl">
                  <a:srgbClr val="C0C0C0"/>
                </a:outerShdw>
              </a:effectLst>
            </a:endParaRPr>
          </a:p>
          <a:p>
            <a:pPr marL="0" algn="just">
              <a:spcBef>
                <a:spcPts val="600"/>
              </a:spcBef>
              <a:buSzPct val="150000"/>
              <a:buFontTx/>
              <a:buNone/>
            </a:pPr>
            <a:r>
              <a:rPr lang="en-US" smtClean="0">
                <a:effectLst>
                  <a:outerShdw blurRad="38100" dist="38100" dir="2700000" algn="tl">
                    <a:srgbClr val="C0C0C0"/>
                  </a:outerShdw>
                </a:effectLst>
              </a:rPr>
              <a:t>                                                        </a:t>
            </a:r>
            <a:r>
              <a:rPr lang="en-US" sz="2800">
                <a:effectLst>
                  <a:outerShdw blurRad="38100" dist="38100" dir="2700000" algn="tl">
                    <a:srgbClr val="C0C0C0"/>
                  </a:outerShdw>
                </a:effectLst>
              </a:rPr>
              <a:t>24   </a:t>
            </a:r>
            <a:r>
              <a:rPr lang="en-US" sz="2800" smtClean="0">
                <a:effectLst>
                  <a:outerShdw blurRad="38100" dist="38100" dir="2700000" algn="tl">
                    <a:srgbClr val="C0C0C0"/>
                  </a:outerShdw>
                </a:effectLst>
              </a:rPr>
              <a:t>  </a:t>
            </a:r>
            <a:r>
              <a:rPr lang="en-US" sz="2800">
                <a:effectLst>
                  <a:outerShdw blurRad="38100" dist="38100" dir="2700000" algn="tl">
                    <a:srgbClr val="C0C0C0"/>
                  </a:outerShdw>
                </a:effectLst>
              </a:rPr>
              <a:t>27    </a:t>
            </a:r>
            <a:r>
              <a:rPr lang="en-US" sz="2800" smtClean="0">
                <a:effectLst>
                  <a:outerShdw blurRad="38100" dist="38100" dir="2700000" algn="tl">
                    <a:srgbClr val="C0C0C0"/>
                  </a:outerShdw>
                </a:effectLst>
              </a:rPr>
              <a:t>30</a:t>
            </a:r>
          </a:p>
          <a:p>
            <a:pPr>
              <a:lnSpc>
                <a:spcPct val="90000"/>
              </a:lnSpc>
              <a:tabLst>
                <a:tab pos="3032125" algn="ctr"/>
                <a:tab pos="4635500" algn="ctr"/>
              </a:tabLst>
            </a:pPr>
            <a:r>
              <a:rPr lang="en-US" sz="2800" smtClean="0"/>
              <a:t>Thời gian chờ: </a:t>
            </a:r>
            <a:r>
              <a:rPr lang="en-US" sz="2800" i="1" smtClean="0"/>
              <a:t>P</a:t>
            </a:r>
            <a:r>
              <a:rPr lang="en-US" sz="2800" i="1" baseline="-25000" smtClean="0"/>
              <a:t>1</a:t>
            </a:r>
            <a:r>
              <a:rPr lang="en-US" sz="2800" smtClean="0"/>
              <a:t>  = 0; </a:t>
            </a:r>
            <a:r>
              <a:rPr lang="en-US" sz="2800" i="1" smtClean="0"/>
              <a:t>P</a:t>
            </a:r>
            <a:r>
              <a:rPr lang="en-US" sz="2800" i="1" baseline="-25000" smtClean="0"/>
              <a:t>2</a:t>
            </a:r>
            <a:r>
              <a:rPr lang="en-US" sz="2800" smtClean="0"/>
              <a:t>  = 24; </a:t>
            </a:r>
            <a:r>
              <a:rPr lang="en-US" sz="2800" i="1" smtClean="0"/>
              <a:t>P</a:t>
            </a:r>
            <a:r>
              <a:rPr lang="en-US" sz="2800" i="1" baseline="-25000" smtClean="0"/>
              <a:t>3 </a:t>
            </a:r>
            <a:r>
              <a:rPr lang="en-US" sz="2800" smtClean="0"/>
              <a:t>= 27</a:t>
            </a:r>
          </a:p>
          <a:p>
            <a:pPr>
              <a:lnSpc>
                <a:spcPct val="90000"/>
              </a:lnSpc>
              <a:tabLst>
                <a:tab pos="3032125" algn="ctr"/>
                <a:tab pos="4635500" algn="ctr"/>
              </a:tabLst>
            </a:pPr>
            <a:r>
              <a:rPr lang="en-US" sz="2800" smtClean="0"/>
              <a:t>Thời gian chờ trung bình:  (0 + 24 + 27)/3 = 17</a:t>
            </a:r>
          </a:p>
          <a:p>
            <a:pPr algn="just">
              <a:spcBef>
                <a:spcPct val="50000"/>
              </a:spcBef>
              <a:buSzPct val="150000"/>
              <a:buFontTx/>
              <a:buNone/>
            </a:pPr>
            <a:endParaRPr lang="en-US" sz="2800">
              <a:effectLst>
                <a:outerShdw blurRad="38100" dist="38100" dir="2700000" algn="tl">
                  <a:srgbClr val="C0C0C0"/>
                </a:outerShdw>
              </a:effectLst>
            </a:endParaRPr>
          </a:p>
        </p:txBody>
      </p:sp>
      <p:graphicFrame>
        <p:nvGraphicFramePr>
          <p:cNvPr id="184362" name="Group 42"/>
          <p:cNvGraphicFramePr>
            <a:graphicFrameLocks noGrp="1"/>
          </p:cNvGraphicFramePr>
          <p:nvPr/>
        </p:nvGraphicFramePr>
        <p:xfrm>
          <a:off x="963613" y="3467101"/>
          <a:ext cx="7650162" cy="800100"/>
        </p:xfrm>
        <a:graphic>
          <a:graphicData uri="http://schemas.openxmlformats.org/drawingml/2006/table">
            <a:tbl>
              <a:tblPr/>
              <a:tblGrid>
                <a:gridCol w="5913437">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803275">
                  <a:extLst>
                    <a:ext uri="{9D8B030D-6E8A-4147-A177-3AD203B41FA5}">
                      <a16:colId xmlns:a16="http://schemas.microsoft.com/office/drawing/2014/main" val="20002"/>
                    </a:ext>
                  </a:extLst>
                </a:gridCol>
              </a:tblGrid>
              <a:tr h="800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Date Placeholder 4"/>
          <p:cNvSpPr>
            <a:spLocks noGrp="1"/>
          </p:cNvSpPr>
          <p:nvPr>
            <p:ph type="dt" sz="half" idx="12"/>
          </p:nvPr>
        </p:nvSpPr>
        <p:spPr/>
        <p:txBody>
          <a:bodyPr/>
          <a:lstStyle/>
          <a:p>
            <a:fld id="{6247AE7B-FA59-4384-8F3C-1D0E1DB91FC5}"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323850"/>
            <a:ext cx="8229600" cy="895350"/>
          </a:xfrm>
        </p:spPr>
        <p:txBody>
          <a:bodyPr/>
          <a:lstStyle/>
          <a:p>
            <a:pPr algn="ctr"/>
            <a:r>
              <a:rPr lang="vi-VN" sz="3600" smtClean="0">
                <a:solidFill>
                  <a:srgbClr val="FF0000"/>
                </a:solidFill>
                <a:effectLst>
                  <a:outerShdw blurRad="38100" dist="38100" dir="2700000" algn="tl">
                    <a:srgbClr val="C0C0C0"/>
                  </a:outerShdw>
                </a:effectLst>
              </a:rPr>
              <a:t>Điều</a:t>
            </a:r>
            <a:r>
              <a:rPr lang="en-US" sz="3600" smtClean="0">
                <a:solidFill>
                  <a:srgbClr val="FF0000"/>
                </a:solidFill>
                <a:effectLst>
                  <a:outerShdw blurRad="38100" dist="38100" dir="2700000" algn="tl">
                    <a:srgbClr val="C0C0C0"/>
                  </a:outerShdw>
                </a:effectLst>
              </a:rPr>
              <a:t> </a:t>
            </a:r>
            <a:r>
              <a:rPr lang="vi-VN" sz="3600" smtClean="0">
                <a:solidFill>
                  <a:srgbClr val="FF0000"/>
                </a:solidFill>
                <a:effectLst>
                  <a:outerShdw blurRad="38100" dist="38100" dir="2700000" algn="tl">
                    <a:srgbClr val="C0C0C0"/>
                  </a:outerShdw>
                </a:effectLst>
              </a:rPr>
              <a:t>phối</a:t>
            </a:r>
            <a:r>
              <a:rPr lang="en-US" sz="3600" smtClean="0">
                <a:solidFill>
                  <a:srgbClr val="FF0000"/>
                </a:solidFill>
                <a:effectLst>
                  <a:outerShdw blurRad="38100" dist="38100" dir="2700000" algn="tl">
                    <a:srgbClr val="C0C0C0"/>
                  </a:outerShdw>
                </a:effectLst>
              </a:rPr>
              <a:t> (lập lịch)</a:t>
            </a:r>
            <a:r>
              <a:rPr lang="vi-VN" sz="3600" smtClean="0">
                <a:solidFill>
                  <a:srgbClr val="FF0000"/>
                </a:solidFill>
                <a:effectLst>
                  <a:outerShdw blurRad="38100" dist="38100" dir="2700000" algn="tl">
                    <a:srgbClr val="C0C0C0"/>
                  </a:outerShdw>
                </a:effectLst>
              </a:rPr>
              <a:t> với độ ưu tiên</a:t>
            </a:r>
            <a:endParaRPr lang="en-US" sz="3600">
              <a:solidFill>
                <a:srgbClr val="FF0000"/>
              </a:solidFill>
              <a:effectLst>
                <a:outerShdw blurRad="38100" dist="38100" dir="2700000" algn="tl">
                  <a:srgbClr val="C0C0C0"/>
                </a:outerShdw>
              </a:effectLst>
            </a:endParaRPr>
          </a:p>
        </p:txBody>
      </p:sp>
      <p:sp>
        <p:nvSpPr>
          <p:cNvPr id="185347" name="Rectangle 3"/>
          <p:cNvSpPr>
            <a:spLocks noGrp="1" noChangeArrowheads="1"/>
          </p:cNvSpPr>
          <p:nvPr>
            <p:ph type="body" idx="1"/>
          </p:nvPr>
        </p:nvSpPr>
        <p:spPr>
          <a:xfrm>
            <a:off x="514350" y="1236663"/>
            <a:ext cx="8208963" cy="4837112"/>
          </a:xfrm>
        </p:spPr>
        <p:txBody>
          <a:bodyPr/>
          <a:lstStyle/>
          <a:p>
            <a:pPr marL="0" indent="0" algn="just">
              <a:buClr>
                <a:srgbClr val="FF0000"/>
              </a:buClr>
              <a:buSzPct val="140000"/>
              <a:buFont typeface="Wingdings" pitchFamily="2" charset="2"/>
              <a:buChar char="§"/>
            </a:pPr>
            <a:r>
              <a:rPr lang="en-US">
                <a:effectLst>
                  <a:outerShdw blurRad="38100" dist="38100" dir="2700000" algn="tl">
                    <a:srgbClr val="C0C0C0"/>
                  </a:outerShdw>
                </a:effectLst>
              </a:rPr>
              <a:t> </a:t>
            </a:r>
            <a:r>
              <a:rPr lang="vi-VN" smtClean="0">
                <a:effectLst>
                  <a:outerShdw blurRad="38100" dist="38100" dir="2700000" algn="tl">
                    <a:srgbClr val="C0C0C0"/>
                  </a:outerShdw>
                </a:effectLst>
              </a:rPr>
              <a:t>Nguyên tắc: Mỗi tiến trình được gán cho một độ ưu tiên tương ứng, tiến trình có độ ưu</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tiên cao sẽ được chọn để cấp phát CPU </a:t>
            </a:r>
            <a:r>
              <a:rPr lang="en-US" smtClean="0">
                <a:effectLst>
                  <a:outerShdw blurRad="38100" dist="38100" dir="2700000" algn="tl">
                    <a:srgbClr val="C0C0C0"/>
                  </a:outerShdw>
                </a:effectLst>
              </a:rPr>
              <a:t>trước</a:t>
            </a:r>
            <a:r>
              <a:rPr lang="vi-VN" smtClean="0">
                <a:effectLst>
                  <a:outerShdw blurRad="38100" dist="38100" dir="2700000" algn="tl">
                    <a:srgbClr val="C0C0C0"/>
                  </a:outerShdw>
                </a:effectLst>
              </a:rPr>
              <a:t>. </a:t>
            </a:r>
            <a:endParaRPr lang="en-US" smtClean="0">
              <a:effectLst>
                <a:outerShdw blurRad="38100" dist="38100" dir="2700000" algn="tl">
                  <a:srgbClr val="C0C0C0"/>
                </a:outerShdw>
              </a:effectLst>
            </a:endParaRPr>
          </a:p>
          <a:p>
            <a:pPr marL="0" indent="0" algn="just">
              <a:buClr>
                <a:srgbClr val="FF0000"/>
              </a:buClr>
              <a:buSzPct val="140000"/>
              <a:buFont typeface="Wingdings" pitchFamily="2" charset="2"/>
              <a:buChar char="§"/>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Giải </a:t>
            </a:r>
            <a:r>
              <a:rPr lang="vi-VN">
                <a:effectLst>
                  <a:outerShdw blurRad="38100" dist="38100" dir="2700000" algn="tl">
                    <a:srgbClr val="C0C0C0"/>
                  </a:outerShdw>
                </a:effectLst>
              </a:rPr>
              <a:t>thuật </a:t>
            </a:r>
            <a:r>
              <a:rPr lang="en-US">
                <a:effectLst>
                  <a:outerShdw blurRad="38100" dist="38100" dir="2700000" algn="tl">
                    <a:srgbClr val="C0C0C0"/>
                  </a:outerShdw>
                </a:effectLst>
              </a:rPr>
              <a:t>lập lịch</a:t>
            </a:r>
            <a:r>
              <a:rPr lang="vi-VN">
                <a:effectLst>
                  <a:outerShdw blurRad="38100" dist="38100" dir="2700000" algn="tl">
                    <a:srgbClr val="C0C0C0"/>
                  </a:outerShdw>
                </a:effectLst>
              </a:rPr>
              <a:t> với độ ưu tiên có thể theo nguyên tắc </a:t>
            </a:r>
            <a:r>
              <a:rPr lang="en-US">
                <a:effectLst>
                  <a:outerShdw blurRad="38100" dist="38100" dir="2700000" algn="tl">
                    <a:srgbClr val="C0C0C0"/>
                  </a:outerShdw>
                </a:effectLst>
              </a:rPr>
              <a:t>trưng dụng</a:t>
            </a:r>
            <a:r>
              <a:rPr lang="vi-VN">
                <a:effectLst>
                  <a:outerShdw blurRad="38100" dist="38100" dir="2700000" algn="tl">
                    <a:srgbClr val="C0C0C0"/>
                  </a:outerShdw>
                </a:effectLst>
              </a:rPr>
              <a:t> hay không</a:t>
            </a:r>
            <a:r>
              <a:rPr lang="en-US">
                <a:effectLst>
                  <a:outerShdw blurRad="38100" dist="38100" dir="2700000" algn="tl">
                    <a:srgbClr val="C0C0C0"/>
                  </a:outerShdw>
                </a:effectLst>
              </a:rPr>
              <a:t>.</a:t>
            </a:r>
            <a:r>
              <a:rPr lang="vi-VN">
                <a:effectLst>
                  <a:outerShdw blurRad="38100" dist="38100" dir="2700000" algn="tl">
                    <a:srgbClr val="C0C0C0"/>
                  </a:outerShdw>
                </a:effectLst>
              </a:rPr>
              <a:t> </a:t>
            </a:r>
          </a:p>
        </p:txBody>
      </p:sp>
      <p:sp>
        <p:nvSpPr>
          <p:cNvPr id="4" name="Date Placeholder 3"/>
          <p:cNvSpPr>
            <a:spLocks noGrp="1"/>
          </p:cNvSpPr>
          <p:nvPr>
            <p:ph type="dt" sz="half" idx="12"/>
          </p:nvPr>
        </p:nvSpPr>
        <p:spPr/>
        <p:txBody>
          <a:bodyPr/>
          <a:lstStyle/>
          <a:p>
            <a:fld id="{2FE25A60-7D44-4D69-B3E6-B88A11629235}"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down)">
                                      <p:cBhvr>
                                        <p:cTn id="7" dur="580">
                                          <p:stCondLst>
                                            <p:cond delay="0"/>
                                          </p:stCondLst>
                                        </p:cTn>
                                        <p:tgtEl>
                                          <p:spTgt spid="185347">
                                            <p:txEl>
                                              <p:pRg st="0" end="0"/>
                                            </p:txEl>
                                          </p:spTgt>
                                        </p:tgtEl>
                                      </p:cBhvr>
                                    </p:animEffect>
                                    <p:anim calcmode="lin" valueType="num">
                                      <p:cBhvr>
                                        <p:cTn id="8" dur="1822" tmFilter="0,0; 0.14,0.36; 0.43,0.73; 0.71,0.91; 1.0,1.0">
                                          <p:stCondLst>
                                            <p:cond delay="0"/>
                                          </p:stCondLst>
                                        </p:cTn>
                                        <p:tgtEl>
                                          <p:spTgt spid="1853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53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53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53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53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5347">
                                            <p:txEl>
                                              <p:pRg st="0" end="0"/>
                                            </p:txEl>
                                          </p:spTgt>
                                        </p:tgtEl>
                                      </p:cBhvr>
                                      <p:to x="100000" y="60000"/>
                                    </p:animScale>
                                    <p:animScale>
                                      <p:cBhvr>
                                        <p:cTn id="14" dur="166" decel="50000">
                                          <p:stCondLst>
                                            <p:cond delay="676"/>
                                          </p:stCondLst>
                                        </p:cTn>
                                        <p:tgtEl>
                                          <p:spTgt spid="185347">
                                            <p:txEl>
                                              <p:pRg st="0" end="0"/>
                                            </p:txEl>
                                          </p:spTgt>
                                        </p:tgtEl>
                                      </p:cBhvr>
                                      <p:to x="100000" y="100000"/>
                                    </p:animScale>
                                    <p:animScale>
                                      <p:cBhvr>
                                        <p:cTn id="15" dur="26">
                                          <p:stCondLst>
                                            <p:cond delay="1312"/>
                                          </p:stCondLst>
                                        </p:cTn>
                                        <p:tgtEl>
                                          <p:spTgt spid="185347">
                                            <p:txEl>
                                              <p:pRg st="0" end="0"/>
                                            </p:txEl>
                                          </p:spTgt>
                                        </p:tgtEl>
                                      </p:cBhvr>
                                      <p:to x="100000" y="80000"/>
                                    </p:animScale>
                                    <p:animScale>
                                      <p:cBhvr>
                                        <p:cTn id="16" dur="166" decel="50000">
                                          <p:stCondLst>
                                            <p:cond delay="1338"/>
                                          </p:stCondLst>
                                        </p:cTn>
                                        <p:tgtEl>
                                          <p:spTgt spid="185347">
                                            <p:txEl>
                                              <p:pRg st="0" end="0"/>
                                            </p:txEl>
                                          </p:spTgt>
                                        </p:tgtEl>
                                      </p:cBhvr>
                                      <p:to x="100000" y="100000"/>
                                    </p:animScale>
                                    <p:animScale>
                                      <p:cBhvr>
                                        <p:cTn id="17" dur="26">
                                          <p:stCondLst>
                                            <p:cond delay="1642"/>
                                          </p:stCondLst>
                                        </p:cTn>
                                        <p:tgtEl>
                                          <p:spTgt spid="185347">
                                            <p:txEl>
                                              <p:pRg st="0" end="0"/>
                                            </p:txEl>
                                          </p:spTgt>
                                        </p:tgtEl>
                                      </p:cBhvr>
                                      <p:to x="100000" y="90000"/>
                                    </p:animScale>
                                    <p:animScale>
                                      <p:cBhvr>
                                        <p:cTn id="18" dur="166" decel="50000">
                                          <p:stCondLst>
                                            <p:cond delay="1668"/>
                                          </p:stCondLst>
                                        </p:cTn>
                                        <p:tgtEl>
                                          <p:spTgt spid="185347">
                                            <p:txEl>
                                              <p:pRg st="0" end="0"/>
                                            </p:txEl>
                                          </p:spTgt>
                                        </p:tgtEl>
                                      </p:cBhvr>
                                      <p:to x="100000" y="100000"/>
                                    </p:animScale>
                                    <p:animScale>
                                      <p:cBhvr>
                                        <p:cTn id="19" dur="26">
                                          <p:stCondLst>
                                            <p:cond delay="1808"/>
                                          </p:stCondLst>
                                        </p:cTn>
                                        <p:tgtEl>
                                          <p:spTgt spid="185347">
                                            <p:txEl>
                                              <p:pRg st="0" end="0"/>
                                            </p:txEl>
                                          </p:spTgt>
                                        </p:tgtEl>
                                      </p:cBhvr>
                                      <p:to x="100000" y="95000"/>
                                    </p:animScale>
                                    <p:animScale>
                                      <p:cBhvr>
                                        <p:cTn id="20" dur="166" decel="50000">
                                          <p:stCondLst>
                                            <p:cond delay="1834"/>
                                          </p:stCondLst>
                                        </p:cTn>
                                        <p:tgtEl>
                                          <p:spTgt spid="1853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5347">
                                            <p:txEl>
                                              <p:pRg st="1" end="1"/>
                                            </p:txEl>
                                          </p:spTgt>
                                        </p:tgtEl>
                                        <p:attrNameLst>
                                          <p:attrName>style.visibility</p:attrName>
                                        </p:attrNameLst>
                                      </p:cBhvr>
                                      <p:to>
                                        <p:strVal val="visible"/>
                                      </p:to>
                                    </p:set>
                                    <p:animEffect transition="in" filter="wipe(down)">
                                      <p:cBhvr>
                                        <p:cTn id="25" dur="580">
                                          <p:stCondLst>
                                            <p:cond delay="0"/>
                                          </p:stCondLst>
                                        </p:cTn>
                                        <p:tgtEl>
                                          <p:spTgt spid="185347">
                                            <p:txEl>
                                              <p:pRg st="1" end="1"/>
                                            </p:txEl>
                                          </p:spTgt>
                                        </p:tgtEl>
                                      </p:cBhvr>
                                    </p:animEffect>
                                    <p:anim calcmode="lin" valueType="num">
                                      <p:cBhvr>
                                        <p:cTn id="26" dur="1822" tmFilter="0,0; 0.14,0.36; 0.43,0.73; 0.71,0.91; 1.0,1.0">
                                          <p:stCondLst>
                                            <p:cond delay="0"/>
                                          </p:stCondLst>
                                        </p:cTn>
                                        <p:tgtEl>
                                          <p:spTgt spid="1853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53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53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53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53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5347">
                                            <p:txEl>
                                              <p:pRg st="1" end="1"/>
                                            </p:txEl>
                                          </p:spTgt>
                                        </p:tgtEl>
                                      </p:cBhvr>
                                      <p:to x="100000" y="60000"/>
                                    </p:animScale>
                                    <p:animScale>
                                      <p:cBhvr>
                                        <p:cTn id="32" dur="166" decel="50000">
                                          <p:stCondLst>
                                            <p:cond delay="676"/>
                                          </p:stCondLst>
                                        </p:cTn>
                                        <p:tgtEl>
                                          <p:spTgt spid="185347">
                                            <p:txEl>
                                              <p:pRg st="1" end="1"/>
                                            </p:txEl>
                                          </p:spTgt>
                                        </p:tgtEl>
                                      </p:cBhvr>
                                      <p:to x="100000" y="100000"/>
                                    </p:animScale>
                                    <p:animScale>
                                      <p:cBhvr>
                                        <p:cTn id="33" dur="26">
                                          <p:stCondLst>
                                            <p:cond delay="1312"/>
                                          </p:stCondLst>
                                        </p:cTn>
                                        <p:tgtEl>
                                          <p:spTgt spid="185347">
                                            <p:txEl>
                                              <p:pRg st="1" end="1"/>
                                            </p:txEl>
                                          </p:spTgt>
                                        </p:tgtEl>
                                      </p:cBhvr>
                                      <p:to x="100000" y="80000"/>
                                    </p:animScale>
                                    <p:animScale>
                                      <p:cBhvr>
                                        <p:cTn id="34" dur="166" decel="50000">
                                          <p:stCondLst>
                                            <p:cond delay="1338"/>
                                          </p:stCondLst>
                                        </p:cTn>
                                        <p:tgtEl>
                                          <p:spTgt spid="185347">
                                            <p:txEl>
                                              <p:pRg st="1" end="1"/>
                                            </p:txEl>
                                          </p:spTgt>
                                        </p:tgtEl>
                                      </p:cBhvr>
                                      <p:to x="100000" y="100000"/>
                                    </p:animScale>
                                    <p:animScale>
                                      <p:cBhvr>
                                        <p:cTn id="35" dur="26">
                                          <p:stCondLst>
                                            <p:cond delay="1642"/>
                                          </p:stCondLst>
                                        </p:cTn>
                                        <p:tgtEl>
                                          <p:spTgt spid="185347">
                                            <p:txEl>
                                              <p:pRg st="1" end="1"/>
                                            </p:txEl>
                                          </p:spTgt>
                                        </p:tgtEl>
                                      </p:cBhvr>
                                      <p:to x="100000" y="90000"/>
                                    </p:animScale>
                                    <p:animScale>
                                      <p:cBhvr>
                                        <p:cTn id="36" dur="166" decel="50000">
                                          <p:stCondLst>
                                            <p:cond delay="1668"/>
                                          </p:stCondLst>
                                        </p:cTn>
                                        <p:tgtEl>
                                          <p:spTgt spid="185347">
                                            <p:txEl>
                                              <p:pRg st="1" end="1"/>
                                            </p:txEl>
                                          </p:spTgt>
                                        </p:tgtEl>
                                      </p:cBhvr>
                                      <p:to x="100000" y="100000"/>
                                    </p:animScale>
                                    <p:animScale>
                                      <p:cBhvr>
                                        <p:cTn id="37" dur="26">
                                          <p:stCondLst>
                                            <p:cond delay="1808"/>
                                          </p:stCondLst>
                                        </p:cTn>
                                        <p:tgtEl>
                                          <p:spTgt spid="185347">
                                            <p:txEl>
                                              <p:pRg st="1" end="1"/>
                                            </p:txEl>
                                          </p:spTgt>
                                        </p:tgtEl>
                                      </p:cBhvr>
                                      <p:to x="100000" y="95000"/>
                                    </p:animScale>
                                    <p:animScale>
                                      <p:cBhvr>
                                        <p:cTn id="38" dur="166" decel="50000">
                                          <p:stCondLst>
                                            <p:cond delay="1834"/>
                                          </p:stCondLst>
                                        </p:cTn>
                                        <p:tgtEl>
                                          <p:spTgt spid="18534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323850"/>
            <a:ext cx="8229600" cy="895350"/>
          </a:xfrm>
        </p:spPr>
        <p:txBody>
          <a:bodyPr/>
          <a:lstStyle/>
          <a:p>
            <a:pPr algn="ctr"/>
            <a:r>
              <a:rPr lang="vi-VN" sz="3600" smtClean="0">
                <a:solidFill>
                  <a:srgbClr val="FF0000"/>
                </a:solidFill>
                <a:effectLst>
                  <a:outerShdw blurRad="38100" dist="38100" dir="2700000" algn="tl">
                    <a:srgbClr val="C0C0C0"/>
                  </a:outerShdw>
                </a:effectLst>
              </a:rPr>
              <a:t>Điều</a:t>
            </a:r>
            <a:r>
              <a:rPr lang="en-US" sz="3600" smtClean="0">
                <a:solidFill>
                  <a:srgbClr val="FF0000"/>
                </a:solidFill>
                <a:effectLst>
                  <a:outerShdw blurRad="38100" dist="38100" dir="2700000" algn="tl">
                    <a:srgbClr val="C0C0C0"/>
                  </a:outerShdw>
                </a:effectLst>
              </a:rPr>
              <a:t> </a:t>
            </a:r>
            <a:r>
              <a:rPr lang="vi-VN" sz="3600" smtClean="0">
                <a:solidFill>
                  <a:srgbClr val="FF0000"/>
                </a:solidFill>
                <a:effectLst>
                  <a:outerShdw blurRad="38100" dist="38100" dir="2700000" algn="tl">
                    <a:srgbClr val="C0C0C0"/>
                  </a:outerShdw>
                </a:effectLst>
              </a:rPr>
              <a:t>phối</a:t>
            </a:r>
            <a:r>
              <a:rPr lang="en-US" sz="3600" smtClean="0">
                <a:solidFill>
                  <a:srgbClr val="FF0000"/>
                </a:solidFill>
                <a:effectLst>
                  <a:outerShdw blurRad="38100" dist="38100" dir="2700000" algn="tl">
                    <a:srgbClr val="C0C0C0"/>
                  </a:outerShdw>
                </a:effectLst>
              </a:rPr>
              <a:t> (lập lịch)</a:t>
            </a:r>
            <a:r>
              <a:rPr lang="vi-VN" sz="3600" smtClean="0">
                <a:solidFill>
                  <a:srgbClr val="FF0000"/>
                </a:solidFill>
                <a:effectLst>
                  <a:outerShdw blurRad="38100" dist="38100" dir="2700000" algn="tl">
                    <a:srgbClr val="C0C0C0"/>
                  </a:outerShdw>
                </a:effectLst>
              </a:rPr>
              <a:t> với độ ưu tiên</a:t>
            </a:r>
            <a:endParaRPr lang="en-US" sz="3600">
              <a:solidFill>
                <a:srgbClr val="FF0000"/>
              </a:solidFill>
              <a:effectLst>
                <a:outerShdw blurRad="38100" dist="38100" dir="2700000" algn="tl">
                  <a:srgbClr val="C0C0C0"/>
                </a:outerShdw>
              </a:effectLst>
            </a:endParaRPr>
          </a:p>
        </p:txBody>
      </p:sp>
      <p:sp>
        <p:nvSpPr>
          <p:cNvPr id="185347" name="Rectangle 3"/>
          <p:cNvSpPr>
            <a:spLocks noGrp="1" noChangeArrowheads="1"/>
          </p:cNvSpPr>
          <p:nvPr>
            <p:ph type="body" idx="1"/>
          </p:nvPr>
        </p:nvSpPr>
        <p:spPr>
          <a:xfrm>
            <a:off x="514350" y="1236663"/>
            <a:ext cx="8208963" cy="4837112"/>
          </a:xfrm>
        </p:spPr>
        <p:txBody>
          <a:bodyPr/>
          <a:lstStyle/>
          <a:p>
            <a:pPr marL="0" indent="0" algn="just">
              <a:buClr>
                <a:srgbClr val="FF0000"/>
              </a:buClr>
              <a:buSzPct val="140000"/>
              <a:buFont typeface="Wingdings" pitchFamily="2" charset="2"/>
              <a:buChar char="§"/>
            </a:pP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Khi một tiến trình được đưa vào </a:t>
            </a:r>
            <a:r>
              <a:rPr lang="en-US" sz="3000" smtClean="0">
                <a:effectLst>
                  <a:outerShdw blurRad="38100" dist="38100" dir="2700000" algn="tl">
                    <a:srgbClr val="C0C0C0"/>
                  </a:outerShdw>
                </a:effectLst>
              </a:rPr>
              <a:t>hàng đợi</a:t>
            </a:r>
            <a:r>
              <a:rPr lang="vi-VN" sz="3000" smtClean="0">
                <a:effectLst>
                  <a:outerShdw blurRad="38100" dist="38100" dir="2700000" algn="tl">
                    <a:srgbClr val="C0C0C0"/>
                  </a:outerShdw>
                </a:effectLst>
              </a:rPr>
              <a:t> sẵn sàng, độ ưu tiên của</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nó được so sánh với độ ưu tiên của tiến trình hiện hành đang xử lý. </a:t>
            </a:r>
            <a:endParaRPr lang="en-US" sz="3000" smtClean="0">
              <a:effectLst>
                <a:outerShdw blurRad="38100" dist="38100" dir="2700000" algn="tl">
                  <a:srgbClr val="C0C0C0"/>
                </a:outerShdw>
              </a:effectLst>
            </a:endParaRPr>
          </a:p>
          <a:p>
            <a:pPr marL="0" indent="0" algn="just">
              <a:buClr>
                <a:srgbClr val="FF0000"/>
              </a:buClr>
              <a:buSzPct val="140000"/>
              <a:buFont typeface="Wingdings" pitchFamily="2" charset="2"/>
              <a:buChar char="§"/>
            </a:pP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Giải thuật </a:t>
            </a:r>
            <a:r>
              <a:rPr lang="en-US" sz="3000" smtClean="0">
                <a:effectLst>
                  <a:outerShdw blurRad="38100" dist="38100" dir="2700000" algn="tl">
                    <a:srgbClr val="C0C0C0"/>
                  </a:outerShdw>
                </a:effectLst>
              </a:rPr>
              <a:t>lập lịch </a:t>
            </a:r>
            <a:r>
              <a:rPr lang="vi-VN" sz="3000" smtClean="0">
                <a:effectLst>
                  <a:outerShdw blurRad="38100" dist="38100" dir="2700000" algn="tl">
                    <a:srgbClr val="C0C0C0"/>
                  </a:outerShdw>
                </a:effectLst>
              </a:rPr>
              <a:t>với độ ưu tiên </a:t>
            </a:r>
            <a:r>
              <a:rPr lang="en-US" sz="3000" smtClean="0">
                <a:effectLst>
                  <a:outerShdw blurRad="38100" dist="38100" dir="2700000" algn="tl">
                    <a:srgbClr val="C0C0C0"/>
                  </a:outerShdw>
                </a:effectLst>
              </a:rPr>
              <a:t>trưng dụng</a:t>
            </a:r>
            <a:r>
              <a:rPr lang="vi-VN" sz="3000" smtClean="0">
                <a:effectLst>
                  <a:outerShdw blurRad="38100" dist="38100" dir="2700000" algn="tl">
                    <a:srgbClr val="C0C0C0"/>
                  </a:outerShdw>
                </a:effectLst>
              </a:rPr>
              <a:t> sẽ thu hồi CPU từ tiến trình hiện hành để cấp phát</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cho tiến trình mới nếu độ ưu tiên của tiến trình này cao hơn tiến trình hiện hành.</a:t>
            </a:r>
          </a:p>
        </p:txBody>
      </p:sp>
      <p:sp>
        <p:nvSpPr>
          <p:cNvPr id="4" name="Date Placeholder 3"/>
          <p:cNvSpPr>
            <a:spLocks noGrp="1"/>
          </p:cNvSpPr>
          <p:nvPr>
            <p:ph type="dt" sz="half" idx="12"/>
          </p:nvPr>
        </p:nvSpPr>
        <p:spPr/>
        <p:txBody>
          <a:bodyPr/>
          <a:lstStyle/>
          <a:p>
            <a:fld id="{2FE25A60-7D44-4D69-B3E6-B88A11629235}"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down)">
                                      <p:cBhvr>
                                        <p:cTn id="7" dur="580">
                                          <p:stCondLst>
                                            <p:cond delay="0"/>
                                          </p:stCondLst>
                                        </p:cTn>
                                        <p:tgtEl>
                                          <p:spTgt spid="185347">
                                            <p:txEl>
                                              <p:pRg st="0" end="0"/>
                                            </p:txEl>
                                          </p:spTgt>
                                        </p:tgtEl>
                                      </p:cBhvr>
                                    </p:animEffect>
                                    <p:anim calcmode="lin" valueType="num">
                                      <p:cBhvr>
                                        <p:cTn id="8" dur="1822" tmFilter="0,0; 0.14,0.36; 0.43,0.73; 0.71,0.91; 1.0,1.0">
                                          <p:stCondLst>
                                            <p:cond delay="0"/>
                                          </p:stCondLst>
                                        </p:cTn>
                                        <p:tgtEl>
                                          <p:spTgt spid="1853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53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53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53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53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5347">
                                            <p:txEl>
                                              <p:pRg st="0" end="0"/>
                                            </p:txEl>
                                          </p:spTgt>
                                        </p:tgtEl>
                                      </p:cBhvr>
                                      <p:to x="100000" y="60000"/>
                                    </p:animScale>
                                    <p:animScale>
                                      <p:cBhvr>
                                        <p:cTn id="14" dur="166" decel="50000">
                                          <p:stCondLst>
                                            <p:cond delay="676"/>
                                          </p:stCondLst>
                                        </p:cTn>
                                        <p:tgtEl>
                                          <p:spTgt spid="185347">
                                            <p:txEl>
                                              <p:pRg st="0" end="0"/>
                                            </p:txEl>
                                          </p:spTgt>
                                        </p:tgtEl>
                                      </p:cBhvr>
                                      <p:to x="100000" y="100000"/>
                                    </p:animScale>
                                    <p:animScale>
                                      <p:cBhvr>
                                        <p:cTn id="15" dur="26">
                                          <p:stCondLst>
                                            <p:cond delay="1312"/>
                                          </p:stCondLst>
                                        </p:cTn>
                                        <p:tgtEl>
                                          <p:spTgt spid="185347">
                                            <p:txEl>
                                              <p:pRg st="0" end="0"/>
                                            </p:txEl>
                                          </p:spTgt>
                                        </p:tgtEl>
                                      </p:cBhvr>
                                      <p:to x="100000" y="80000"/>
                                    </p:animScale>
                                    <p:animScale>
                                      <p:cBhvr>
                                        <p:cTn id="16" dur="166" decel="50000">
                                          <p:stCondLst>
                                            <p:cond delay="1338"/>
                                          </p:stCondLst>
                                        </p:cTn>
                                        <p:tgtEl>
                                          <p:spTgt spid="185347">
                                            <p:txEl>
                                              <p:pRg st="0" end="0"/>
                                            </p:txEl>
                                          </p:spTgt>
                                        </p:tgtEl>
                                      </p:cBhvr>
                                      <p:to x="100000" y="100000"/>
                                    </p:animScale>
                                    <p:animScale>
                                      <p:cBhvr>
                                        <p:cTn id="17" dur="26">
                                          <p:stCondLst>
                                            <p:cond delay="1642"/>
                                          </p:stCondLst>
                                        </p:cTn>
                                        <p:tgtEl>
                                          <p:spTgt spid="185347">
                                            <p:txEl>
                                              <p:pRg st="0" end="0"/>
                                            </p:txEl>
                                          </p:spTgt>
                                        </p:tgtEl>
                                      </p:cBhvr>
                                      <p:to x="100000" y="90000"/>
                                    </p:animScale>
                                    <p:animScale>
                                      <p:cBhvr>
                                        <p:cTn id="18" dur="166" decel="50000">
                                          <p:stCondLst>
                                            <p:cond delay="1668"/>
                                          </p:stCondLst>
                                        </p:cTn>
                                        <p:tgtEl>
                                          <p:spTgt spid="185347">
                                            <p:txEl>
                                              <p:pRg st="0" end="0"/>
                                            </p:txEl>
                                          </p:spTgt>
                                        </p:tgtEl>
                                      </p:cBhvr>
                                      <p:to x="100000" y="100000"/>
                                    </p:animScale>
                                    <p:animScale>
                                      <p:cBhvr>
                                        <p:cTn id="19" dur="26">
                                          <p:stCondLst>
                                            <p:cond delay="1808"/>
                                          </p:stCondLst>
                                        </p:cTn>
                                        <p:tgtEl>
                                          <p:spTgt spid="185347">
                                            <p:txEl>
                                              <p:pRg st="0" end="0"/>
                                            </p:txEl>
                                          </p:spTgt>
                                        </p:tgtEl>
                                      </p:cBhvr>
                                      <p:to x="100000" y="95000"/>
                                    </p:animScale>
                                    <p:animScale>
                                      <p:cBhvr>
                                        <p:cTn id="20" dur="166" decel="50000">
                                          <p:stCondLst>
                                            <p:cond delay="1834"/>
                                          </p:stCondLst>
                                        </p:cTn>
                                        <p:tgtEl>
                                          <p:spTgt spid="1853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5347">
                                            <p:txEl>
                                              <p:pRg st="1" end="1"/>
                                            </p:txEl>
                                          </p:spTgt>
                                        </p:tgtEl>
                                        <p:attrNameLst>
                                          <p:attrName>style.visibility</p:attrName>
                                        </p:attrNameLst>
                                      </p:cBhvr>
                                      <p:to>
                                        <p:strVal val="visible"/>
                                      </p:to>
                                    </p:set>
                                    <p:animEffect transition="in" filter="wipe(down)">
                                      <p:cBhvr>
                                        <p:cTn id="25" dur="580">
                                          <p:stCondLst>
                                            <p:cond delay="0"/>
                                          </p:stCondLst>
                                        </p:cTn>
                                        <p:tgtEl>
                                          <p:spTgt spid="185347">
                                            <p:txEl>
                                              <p:pRg st="1" end="1"/>
                                            </p:txEl>
                                          </p:spTgt>
                                        </p:tgtEl>
                                      </p:cBhvr>
                                    </p:animEffect>
                                    <p:anim calcmode="lin" valueType="num">
                                      <p:cBhvr>
                                        <p:cTn id="26" dur="1822" tmFilter="0,0; 0.14,0.36; 0.43,0.73; 0.71,0.91; 1.0,1.0">
                                          <p:stCondLst>
                                            <p:cond delay="0"/>
                                          </p:stCondLst>
                                        </p:cTn>
                                        <p:tgtEl>
                                          <p:spTgt spid="1853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53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53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53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53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5347">
                                            <p:txEl>
                                              <p:pRg st="1" end="1"/>
                                            </p:txEl>
                                          </p:spTgt>
                                        </p:tgtEl>
                                      </p:cBhvr>
                                      <p:to x="100000" y="60000"/>
                                    </p:animScale>
                                    <p:animScale>
                                      <p:cBhvr>
                                        <p:cTn id="32" dur="166" decel="50000">
                                          <p:stCondLst>
                                            <p:cond delay="676"/>
                                          </p:stCondLst>
                                        </p:cTn>
                                        <p:tgtEl>
                                          <p:spTgt spid="185347">
                                            <p:txEl>
                                              <p:pRg st="1" end="1"/>
                                            </p:txEl>
                                          </p:spTgt>
                                        </p:tgtEl>
                                      </p:cBhvr>
                                      <p:to x="100000" y="100000"/>
                                    </p:animScale>
                                    <p:animScale>
                                      <p:cBhvr>
                                        <p:cTn id="33" dur="26">
                                          <p:stCondLst>
                                            <p:cond delay="1312"/>
                                          </p:stCondLst>
                                        </p:cTn>
                                        <p:tgtEl>
                                          <p:spTgt spid="185347">
                                            <p:txEl>
                                              <p:pRg st="1" end="1"/>
                                            </p:txEl>
                                          </p:spTgt>
                                        </p:tgtEl>
                                      </p:cBhvr>
                                      <p:to x="100000" y="80000"/>
                                    </p:animScale>
                                    <p:animScale>
                                      <p:cBhvr>
                                        <p:cTn id="34" dur="166" decel="50000">
                                          <p:stCondLst>
                                            <p:cond delay="1338"/>
                                          </p:stCondLst>
                                        </p:cTn>
                                        <p:tgtEl>
                                          <p:spTgt spid="185347">
                                            <p:txEl>
                                              <p:pRg st="1" end="1"/>
                                            </p:txEl>
                                          </p:spTgt>
                                        </p:tgtEl>
                                      </p:cBhvr>
                                      <p:to x="100000" y="100000"/>
                                    </p:animScale>
                                    <p:animScale>
                                      <p:cBhvr>
                                        <p:cTn id="35" dur="26">
                                          <p:stCondLst>
                                            <p:cond delay="1642"/>
                                          </p:stCondLst>
                                        </p:cTn>
                                        <p:tgtEl>
                                          <p:spTgt spid="185347">
                                            <p:txEl>
                                              <p:pRg st="1" end="1"/>
                                            </p:txEl>
                                          </p:spTgt>
                                        </p:tgtEl>
                                      </p:cBhvr>
                                      <p:to x="100000" y="90000"/>
                                    </p:animScale>
                                    <p:animScale>
                                      <p:cBhvr>
                                        <p:cTn id="36" dur="166" decel="50000">
                                          <p:stCondLst>
                                            <p:cond delay="1668"/>
                                          </p:stCondLst>
                                        </p:cTn>
                                        <p:tgtEl>
                                          <p:spTgt spid="185347">
                                            <p:txEl>
                                              <p:pRg st="1" end="1"/>
                                            </p:txEl>
                                          </p:spTgt>
                                        </p:tgtEl>
                                      </p:cBhvr>
                                      <p:to x="100000" y="100000"/>
                                    </p:animScale>
                                    <p:animScale>
                                      <p:cBhvr>
                                        <p:cTn id="37" dur="26">
                                          <p:stCondLst>
                                            <p:cond delay="1808"/>
                                          </p:stCondLst>
                                        </p:cTn>
                                        <p:tgtEl>
                                          <p:spTgt spid="185347">
                                            <p:txEl>
                                              <p:pRg st="1" end="1"/>
                                            </p:txEl>
                                          </p:spTgt>
                                        </p:tgtEl>
                                      </p:cBhvr>
                                      <p:to x="100000" y="95000"/>
                                    </p:animScale>
                                    <p:animScale>
                                      <p:cBhvr>
                                        <p:cTn id="38" dur="166" decel="50000">
                                          <p:stCondLst>
                                            <p:cond delay="1834"/>
                                          </p:stCondLst>
                                        </p:cTn>
                                        <p:tgtEl>
                                          <p:spTgt spid="18534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8650" y="0"/>
            <a:ext cx="8229600" cy="982663"/>
          </a:xfrm>
        </p:spPr>
        <p:txBody>
          <a:bodyPr/>
          <a:lstStyle/>
          <a:p>
            <a:r>
              <a:rPr lang="en-US" sz="4800">
                <a:solidFill>
                  <a:srgbClr val="FF0000"/>
                </a:solidFill>
                <a:effectLst>
                  <a:outerShdw blurRad="38100" dist="38100" dir="2700000" algn="tl">
                    <a:srgbClr val="C0C0C0"/>
                  </a:outerShdw>
                </a:effectLst>
              </a:rPr>
              <a:t>Chapter 3:  Lập lịch CPU</a:t>
            </a:r>
          </a:p>
        </p:txBody>
      </p:sp>
      <p:sp>
        <p:nvSpPr>
          <p:cNvPr id="30723" name="Rectangle 3"/>
          <p:cNvSpPr>
            <a:spLocks noGrp="1" noChangeArrowheads="1"/>
          </p:cNvSpPr>
          <p:nvPr>
            <p:ph type="body" idx="1"/>
          </p:nvPr>
        </p:nvSpPr>
        <p:spPr>
          <a:xfrm>
            <a:off x="841375" y="1265238"/>
            <a:ext cx="7253288" cy="4625975"/>
          </a:xfrm>
        </p:spPr>
        <p:txBody>
          <a:bodyPr/>
          <a:lstStyle/>
          <a:p>
            <a:pPr marL="514350" indent="-514350"/>
            <a:r>
              <a:rPr lang="en-US" sz="4400">
                <a:solidFill>
                  <a:srgbClr val="FF0000"/>
                </a:solidFill>
                <a:effectLst>
                  <a:outerShdw blurRad="38100" dist="38100" dir="2700000" algn="tl">
                    <a:srgbClr val="C0C0C0"/>
                  </a:outerShdw>
                </a:effectLst>
              </a:rPr>
              <a:t>Các khái niệm cơ bản</a:t>
            </a:r>
          </a:p>
          <a:p>
            <a:pPr marL="514350" indent="-514350"/>
            <a:r>
              <a:rPr lang="en-US" sz="4400">
                <a:solidFill>
                  <a:srgbClr val="FF0000"/>
                </a:solidFill>
                <a:effectLst>
                  <a:outerShdw blurRad="38100" dist="38100" dir="2700000" algn="tl">
                    <a:srgbClr val="C0C0C0"/>
                  </a:outerShdw>
                </a:effectLst>
              </a:rPr>
              <a:t>Tiêu chuẩn lập lịch </a:t>
            </a:r>
          </a:p>
          <a:p>
            <a:pPr marL="514350" indent="-514350"/>
            <a:r>
              <a:rPr lang="en-US" sz="4400">
                <a:solidFill>
                  <a:srgbClr val="FF0000"/>
                </a:solidFill>
                <a:effectLst>
                  <a:outerShdw blurRad="38100" dist="38100" dir="2700000" algn="tl">
                    <a:srgbClr val="C0C0C0"/>
                  </a:outerShdw>
                </a:effectLst>
              </a:rPr>
              <a:t>Các giải thuật lập lịch</a:t>
            </a:r>
          </a:p>
          <a:p>
            <a:pPr marL="514350" indent="-514350"/>
            <a:r>
              <a:rPr lang="en-US" sz="4400">
                <a:solidFill>
                  <a:srgbClr val="FF0000"/>
                </a:solidFill>
                <a:effectLst>
                  <a:outerShdw blurRad="38100" dist="38100" dir="2700000" algn="tl">
                    <a:srgbClr val="C0C0C0"/>
                  </a:outerShdw>
                </a:effectLst>
              </a:rPr>
              <a:t>Lập lịch đa xử lí</a:t>
            </a:r>
          </a:p>
          <a:p>
            <a:pPr marL="514350" indent="-514350"/>
            <a:r>
              <a:rPr lang="en-US" sz="4400">
                <a:solidFill>
                  <a:srgbClr val="FF0000"/>
                </a:solidFill>
                <a:effectLst>
                  <a:outerShdw blurRad="38100" dist="38100" dir="2700000" algn="tl">
                    <a:srgbClr val="C0C0C0"/>
                  </a:outerShdw>
                </a:effectLst>
              </a:rPr>
              <a:t>Lập lịch thời gian thực</a:t>
            </a:r>
          </a:p>
          <a:p>
            <a:pPr marL="514350" indent="-514350"/>
            <a:r>
              <a:rPr lang="en-US" sz="4400">
                <a:solidFill>
                  <a:srgbClr val="FF0000"/>
                </a:solidFill>
                <a:effectLst>
                  <a:outerShdw blurRad="38100" dist="38100" dir="2700000" algn="tl">
                    <a:srgbClr val="C0C0C0"/>
                  </a:outerShdw>
                </a:effectLst>
              </a:rPr>
              <a:t>Đánh giá các giải thuật</a:t>
            </a:r>
          </a:p>
        </p:txBody>
      </p:sp>
      <p:sp>
        <p:nvSpPr>
          <p:cNvPr id="4" name="Date Placeholder 3"/>
          <p:cNvSpPr>
            <a:spLocks noGrp="1"/>
          </p:cNvSpPr>
          <p:nvPr>
            <p:ph type="dt" sz="half" idx="12"/>
          </p:nvPr>
        </p:nvSpPr>
        <p:spPr/>
        <p:txBody>
          <a:bodyPr/>
          <a:lstStyle/>
          <a:p>
            <a:fld id="{2841EC4F-A971-4A7B-B8FD-5C7706F888F0}"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down)">
                                      <p:cBhvr>
                                        <p:cTn id="7" dur="580">
                                          <p:stCondLst>
                                            <p:cond delay="0"/>
                                          </p:stCondLst>
                                        </p:cTn>
                                        <p:tgtEl>
                                          <p:spTgt spid="30723">
                                            <p:txEl>
                                              <p:pRg st="0" end="0"/>
                                            </p:txEl>
                                          </p:spTgt>
                                        </p:tgtEl>
                                      </p:cBhvr>
                                    </p:animEffect>
                                    <p:anim calcmode="lin" valueType="num">
                                      <p:cBhvr>
                                        <p:cTn id="8" dur="1822" tmFilter="0,0; 0.14,0.36; 0.43,0.73; 0.71,0.91; 1.0,1.0">
                                          <p:stCondLst>
                                            <p:cond delay="0"/>
                                          </p:stCondLst>
                                        </p:cTn>
                                        <p:tgtEl>
                                          <p:spTgt spid="3072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2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2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2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2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23">
                                            <p:txEl>
                                              <p:pRg st="0" end="0"/>
                                            </p:txEl>
                                          </p:spTgt>
                                        </p:tgtEl>
                                      </p:cBhvr>
                                      <p:to x="100000" y="60000"/>
                                    </p:animScale>
                                    <p:animScale>
                                      <p:cBhvr>
                                        <p:cTn id="14" dur="166" decel="50000">
                                          <p:stCondLst>
                                            <p:cond delay="676"/>
                                          </p:stCondLst>
                                        </p:cTn>
                                        <p:tgtEl>
                                          <p:spTgt spid="30723">
                                            <p:txEl>
                                              <p:pRg st="0" end="0"/>
                                            </p:txEl>
                                          </p:spTgt>
                                        </p:tgtEl>
                                      </p:cBhvr>
                                      <p:to x="100000" y="100000"/>
                                    </p:animScale>
                                    <p:animScale>
                                      <p:cBhvr>
                                        <p:cTn id="15" dur="26">
                                          <p:stCondLst>
                                            <p:cond delay="1312"/>
                                          </p:stCondLst>
                                        </p:cTn>
                                        <p:tgtEl>
                                          <p:spTgt spid="30723">
                                            <p:txEl>
                                              <p:pRg st="0" end="0"/>
                                            </p:txEl>
                                          </p:spTgt>
                                        </p:tgtEl>
                                      </p:cBhvr>
                                      <p:to x="100000" y="80000"/>
                                    </p:animScale>
                                    <p:animScale>
                                      <p:cBhvr>
                                        <p:cTn id="16" dur="166" decel="50000">
                                          <p:stCondLst>
                                            <p:cond delay="1338"/>
                                          </p:stCondLst>
                                        </p:cTn>
                                        <p:tgtEl>
                                          <p:spTgt spid="30723">
                                            <p:txEl>
                                              <p:pRg st="0" end="0"/>
                                            </p:txEl>
                                          </p:spTgt>
                                        </p:tgtEl>
                                      </p:cBhvr>
                                      <p:to x="100000" y="100000"/>
                                    </p:animScale>
                                    <p:animScale>
                                      <p:cBhvr>
                                        <p:cTn id="17" dur="26">
                                          <p:stCondLst>
                                            <p:cond delay="1642"/>
                                          </p:stCondLst>
                                        </p:cTn>
                                        <p:tgtEl>
                                          <p:spTgt spid="30723">
                                            <p:txEl>
                                              <p:pRg st="0" end="0"/>
                                            </p:txEl>
                                          </p:spTgt>
                                        </p:tgtEl>
                                      </p:cBhvr>
                                      <p:to x="100000" y="90000"/>
                                    </p:animScale>
                                    <p:animScale>
                                      <p:cBhvr>
                                        <p:cTn id="18" dur="166" decel="50000">
                                          <p:stCondLst>
                                            <p:cond delay="1668"/>
                                          </p:stCondLst>
                                        </p:cTn>
                                        <p:tgtEl>
                                          <p:spTgt spid="30723">
                                            <p:txEl>
                                              <p:pRg st="0" end="0"/>
                                            </p:txEl>
                                          </p:spTgt>
                                        </p:tgtEl>
                                      </p:cBhvr>
                                      <p:to x="100000" y="100000"/>
                                    </p:animScale>
                                    <p:animScale>
                                      <p:cBhvr>
                                        <p:cTn id="19" dur="26">
                                          <p:stCondLst>
                                            <p:cond delay="1808"/>
                                          </p:stCondLst>
                                        </p:cTn>
                                        <p:tgtEl>
                                          <p:spTgt spid="30723">
                                            <p:txEl>
                                              <p:pRg st="0" end="0"/>
                                            </p:txEl>
                                          </p:spTgt>
                                        </p:tgtEl>
                                      </p:cBhvr>
                                      <p:to x="100000" y="95000"/>
                                    </p:animScale>
                                    <p:animScale>
                                      <p:cBhvr>
                                        <p:cTn id="20" dur="166" decel="50000">
                                          <p:stCondLst>
                                            <p:cond delay="1834"/>
                                          </p:stCondLst>
                                        </p:cTn>
                                        <p:tgtEl>
                                          <p:spTgt spid="3072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0723">
                                            <p:txEl>
                                              <p:pRg st="1" end="1"/>
                                            </p:txEl>
                                          </p:spTgt>
                                        </p:tgtEl>
                                        <p:attrNameLst>
                                          <p:attrName>style.visibility</p:attrName>
                                        </p:attrNameLst>
                                      </p:cBhvr>
                                      <p:to>
                                        <p:strVal val="visible"/>
                                      </p:to>
                                    </p:set>
                                    <p:animEffect transition="in" filter="wipe(down)">
                                      <p:cBhvr>
                                        <p:cTn id="25" dur="580">
                                          <p:stCondLst>
                                            <p:cond delay="0"/>
                                          </p:stCondLst>
                                        </p:cTn>
                                        <p:tgtEl>
                                          <p:spTgt spid="30723">
                                            <p:txEl>
                                              <p:pRg st="1" end="1"/>
                                            </p:txEl>
                                          </p:spTgt>
                                        </p:tgtEl>
                                      </p:cBhvr>
                                    </p:animEffect>
                                    <p:anim calcmode="lin" valueType="num">
                                      <p:cBhvr>
                                        <p:cTn id="26" dur="1822" tmFilter="0,0; 0.14,0.36; 0.43,0.73; 0.71,0.91; 1.0,1.0">
                                          <p:stCondLst>
                                            <p:cond delay="0"/>
                                          </p:stCondLst>
                                        </p:cTn>
                                        <p:tgtEl>
                                          <p:spTgt spid="3072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72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72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72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72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0723">
                                            <p:txEl>
                                              <p:pRg st="1" end="1"/>
                                            </p:txEl>
                                          </p:spTgt>
                                        </p:tgtEl>
                                      </p:cBhvr>
                                      <p:to x="100000" y="60000"/>
                                    </p:animScale>
                                    <p:animScale>
                                      <p:cBhvr>
                                        <p:cTn id="32" dur="166" decel="50000">
                                          <p:stCondLst>
                                            <p:cond delay="676"/>
                                          </p:stCondLst>
                                        </p:cTn>
                                        <p:tgtEl>
                                          <p:spTgt spid="30723">
                                            <p:txEl>
                                              <p:pRg st="1" end="1"/>
                                            </p:txEl>
                                          </p:spTgt>
                                        </p:tgtEl>
                                      </p:cBhvr>
                                      <p:to x="100000" y="100000"/>
                                    </p:animScale>
                                    <p:animScale>
                                      <p:cBhvr>
                                        <p:cTn id="33" dur="26">
                                          <p:stCondLst>
                                            <p:cond delay="1312"/>
                                          </p:stCondLst>
                                        </p:cTn>
                                        <p:tgtEl>
                                          <p:spTgt spid="30723">
                                            <p:txEl>
                                              <p:pRg st="1" end="1"/>
                                            </p:txEl>
                                          </p:spTgt>
                                        </p:tgtEl>
                                      </p:cBhvr>
                                      <p:to x="100000" y="80000"/>
                                    </p:animScale>
                                    <p:animScale>
                                      <p:cBhvr>
                                        <p:cTn id="34" dur="166" decel="50000">
                                          <p:stCondLst>
                                            <p:cond delay="1338"/>
                                          </p:stCondLst>
                                        </p:cTn>
                                        <p:tgtEl>
                                          <p:spTgt spid="30723">
                                            <p:txEl>
                                              <p:pRg st="1" end="1"/>
                                            </p:txEl>
                                          </p:spTgt>
                                        </p:tgtEl>
                                      </p:cBhvr>
                                      <p:to x="100000" y="100000"/>
                                    </p:animScale>
                                    <p:animScale>
                                      <p:cBhvr>
                                        <p:cTn id="35" dur="26">
                                          <p:stCondLst>
                                            <p:cond delay="1642"/>
                                          </p:stCondLst>
                                        </p:cTn>
                                        <p:tgtEl>
                                          <p:spTgt spid="30723">
                                            <p:txEl>
                                              <p:pRg st="1" end="1"/>
                                            </p:txEl>
                                          </p:spTgt>
                                        </p:tgtEl>
                                      </p:cBhvr>
                                      <p:to x="100000" y="90000"/>
                                    </p:animScale>
                                    <p:animScale>
                                      <p:cBhvr>
                                        <p:cTn id="36" dur="166" decel="50000">
                                          <p:stCondLst>
                                            <p:cond delay="1668"/>
                                          </p:stCondLst>
                                        </p:cTn>
                                        <p:tgtEl>
                                          <p:spTgt spid="30723">
                                            <p:txEl>
                                              <p:pRg st="1" end="1"/>
                                            </p:txEl>
                                          </p:spTgt>
                                        </p:tgtEl>
                                      </p:cBhvr>
                                      <p:to x="100000" y="100000"/>
                                    </p:animScale>
                                    <p:animScale>
                                      <p:cBhvr>
                                        <p:cTn id="37" dur="26">
                                          <p:stCondLst>
                                            <p:cond delay="1808"/>
                                          </p:stCondLst>
                                        </p:cTn>
                                        <p:tgtEl>
                                          <p:spTgt spid="30723">
                                            <p:txEl>
                                              <p:pRg st="1" end="1"/>
                                            </p:txEl>
                                          </p:spTgt>
                                        </p:tgtEl>
                                      </p:cBhvr>
                                      <p:to x="100000" y="95000"/>
                                    </p:animScale>
                                    <p:animScale>
                                      <p:cBhvr>
                                        <p:cTn id="38" dur="166" decel="50000">
                                          <p:stCondLst>
                                            <p:cond delay="1834"/>
                                          </p:stCondLst>
                                        </p:cTn>
                                        <p:tgtEl>
                                          <p:spTgt spid="3072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0723">
                                            <p:txEl>
                                              <p:pRg st="2" end="2"/>
                                            </p:txEl>
                                          </p:spTgt>
                                        </p:tgtEl>
                                        <p:attrNameLst>
                                          <p:attrName>style.visibility</p:attrName>
                                        </p:attrNameLst>
                                      </p:cBhvr>
                                      <p:to>
                                        <p:strVal val="visible"/>
                                      </p:to>
                                    </p:set>
                                    <p:animEffect transition="in" filter="wipe(down)">
                                      <p:cBhvr>
                                        <p:cTn id="43" dur="580">
                                          <p:stCondLst>
                                            <p:cond delay="0"/>
                                          </p:stCondLst>
                                        </p:cTn>
                                        <p:tgtEl>
                                          <p:spTgt spid="30723">
                                            <p:txEl>
                                              <p:pRg st="2" end="2"/>
                                            </p:txEl>
                                          </p:spTgt>
                                        </p:tgtEl>
                                      </p:cBhvr>
                                    </p:animEffect>
                                    <p:anim calcmode="lin" valueType="num">
                                      <p:cBhvr>
                                        <p:cTn id="44" dur="1822" tmFilter="0,0; 0.14,0.36; 0.43,0.73; 0.71,0.91; 1.0,1.0">
                                          <p:stCondLst>
                                            <p:cond delay="0"/>
                                          </p:stCondLst>
                                        </p:cTn>
                                        <p:tgtEl>
                                          <p:spTgt spid="3072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072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072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072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072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0723">
                                            <p:txEl>
                                              <p:pRg st="2" end="2"/>
                                            </p:txEl>
                                          </p:spTgt>
                                        </p:tgtEl>
                                      </p:cBhvr>
                                      <p:to x="100000" y="60000"/>
                                    </p:animScale>
                                    <p:animScale>
                                      <p:cBhvr>
                                        <p:cTn id="50" dur="166" decel="50000">
                                          <p:stCondLst>
                                            <p:cond delay="676"/>
                                          </p:stCondLst>
                                        </p:cTn>
                                        <p:tgtEl>
                                          <p:spTgt spid="30723">
                                            <p:txEl>
                                              <p:pRg st="2" end="2"/>
                                            </p:txEl>
                                          </p:spTgt>
                                        </p:tgtEl>
                                      </p:cBhvr>
                                      <p:to x="100000" y="100000"/>
                                    </p:animScale>
                                    <p:animScale>
                                      <p:cBhvr>
                                        <p:cTn id="51" dur="26">
                                          <p:stCondLst>
                                            <p:cond delay="1312"/>
                                          </p:stCondLst>
                                        </p:cTn>
                                        <p:tgtEl>
                                          <p:spTgt spid="30723">
                                            <p:txEl>
                                              <p:pRg st="2" end="2"/>
                                            </p:txEl>
                                          </p:spTgt>
                                        </p:tgtEl>
                                      </p:cBhvr>
                                      <p:to x="100000" y="80000"/>
                                    </p:animScale>
                                    <p:animScale>
                                      <p:cBhvr>
                                        <p:cTn id="52" dur="166" decel="50000">
                                          <p:stCondLst>
                                            <p:cond delay="1338"/>
                                          </p:stCondLst>
                                        </p:cTn>
                                        <p:tgtEl>
                                          <p:spTgt spid="30723">
                                            <p:txEl>
                                              <p:pRg st="2" end="2"/>
                                            </p:txEl>
                                          </p:spTgt>
                                        </p:tgtEl>
                                      </p:cBhvr>
                                      <p:to x="100000" y="100000"/>
                                    </p:animScale>
                                    <p:animScale>
                                      <p:cBhvr>
                                        <p:cTn id="53" dur="26">
                                          <p:stCondLst>
                                            <p:cond delay="1642"/>
                                          </p:stCondLst>
                                        </p:cTn>
                                        <p:tgtEl>
                                          <p:spTgt spid="30723">
                                            <p:txEl>
                                              <p:pRg st="2" end="2"/>
                                            </p:txEl>
                                          </p:spTgt>
                                        </p:tgtEl>
                                      </p:cBhvr>
                                      <p:to x="100000" y="90000"/>
                                    </p:animScale>
                                    <p:animScale>
                                      <p:cBhvr>
                                        <p:cTn id="54" dur="166" decel="50000">
                                          <p:stCondLst>
                                            <p:cond delay="1668"/>
                                          </p:stCondLst>
                                        </p:cTn>
                                        <p:tgtEl>
                                          <p:spTgt spid="30723">
                                            <p:txEl>
                                              <p:pRg st="2" end="2"/>
                                            </p:txEl>
                                          </p:spTgt>
                                        </p:tgtEl>
                                      </p:cBhvr>
                                      <p:to x="100000" y="100000"/>
                                    </p:animScale>
                                    <p:animScale>
                                      <p:cBhvr>
                                        <p:cTn id="55" dur="26">
                                          <p:stCondLst>
                                            <p:cond delay="1808"/>
                                          </p:stCondLst>
                                        </p:cTn>
                                        <p:tgtEl>
                                          <p:spTgt spid="30723">
                                            <p:txEl>
                                              <p:pRg st="2" end="2"/>
                                            </p:txEl>
                                          </p:spTgt>
                                        </p:tgtEl>
                                      </p:cBhvr>
                                      <p:to x="100000" y="95000"/>
                                    </p:animScale>
                                    <p:animScale>
                                      <p:cBhvr>
                                        <p:cTn id="56" dur="166" decel="50000">
                                          <p:stCondLst>
                                            <p:cond delay="1834"/>
                                          </p:stCondLst>
                                        </p:cTn>
                                        <p:tgtEl>
                                          <p:spTgt spid="3072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0723">
                                            <p:txEl>
                                              <p:pRg st="3" end="3"/>
                                            </p:txEl>
                                          </p:spTgt>
                                        </p:tgtEl>
                                        <p:attrNameLst>
                                          <p:attrName>style.visibility</p:attrName>
                                        </p:attrNameLst>
                                      </p:cBhvr>
                                      <p:to>
                                        <p:strVal val="visible"/>
                                      </p:to>
                                    </p:set>
                                    <p:animEffect transition="in" filter="wipe(down)">
                                      <p:cBhvr>
                                        <p:cTn id="61" dur="580">
                                          <p:stCondLst>
                                            <p:cond delay="0"/>
                                          </p:stCondLst>
                                        </p:cTn>
                                        <p:tgtEl>
                                          <p:spTgt spid="30723">
                                            <p:txEl>
                                              <p:pRg st="3" end="3"/>
                                            </p:txEl>
                                          </p:spTgt>
                                        </p:tgtEl>
                                      </p:cBhvr>
                                    </p:animEffect>
                                    <p:anim calcmode="lin" valueType="num">
                                      <p:cBhvr>
                                        <p:cTn id="62" dur="1822" tmFilter="0,0; 0.14,0.36; 0.43,0.73; 0.71,0.91; 1.0,1.0">
                                          <p:stCondLst>
                                            <p:cond delay="0"/>
                                          </p:stCondLst>
                                        </p:cTn>
                                        <p:tgtEl>
                                          <p:spTgt spid="3072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072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072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072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072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0723">
                                            <p:txEl>
                                              <p:pRg st="3" end="3"/>
                                            </p:txEl>
                                          </p:spTgt>
                                        </p:tgtEl>
                                      </p:cBhvr>
                                      <p:to x="100000" y="60000"/>
                                    </p:animScale>
                                    <p:animScale>
                                      <p:cBhvr>
                                        <p:cTn id="68" dur="166" decel="50000">
                                          <p:stCondLst>
                                            <p:cond delay="676"/>
                                          </p:stCondLst>
                                        </p:cTn>
                                        <p:tgtEl>
                                          <p:spTgt spid="30723">
                                            <p:txEl>
                                              <p:pRg st="3" end="3"/>
                                            </p:txEl>
                                          </p:spTgt>
                                        </p:tgtEl>
                                      </p:cBhvr>
                                      <p:to x="100000" y="100000"/>
                                    </p:animScale>
                                    <p:animScale>
                                      <p:cBhvr>
                                        <p:cTn id="69" dur="26">
                                          <p:stCondLst>
                                            <p:cond delay="1312"/>
                                          </p:stCondLst>
                                        </p:cTn>
                                        <p:tgtEl>
                                          <p:spTgt spid="30723">
                                            <p:txEl>
                                              <p:pRg st="3" end="3"/>
                                            </p:txEl>
                                          </p:spTgt>
                                        </p:tgtEl>
                                      </p:cBhvr>
                                      <p:to x="100000" y="80000"/>
                                    </p:animScale>
                                    <p:animScale>
                                      <p:cBhvr>
                                        <p:cTn id="70" dur="166" decel="50000">
                                          <p:stCondLst>
                                            <p:cond delay="1338"/>
                                          </p:stCondLst>
                                        </p:cTn>
                                        <p:tgtEl>
                                          <p:spTgt spid="30723">
                                            <p:txEl>
                                              <p:pRg st="3" end="3"/>
                                            </p:txEl>
                                          </p:spTgt>
                                        </p:tgtEl>
                                      </p:cBhvr>
                                      <p:to x="100000" y="100000"/>
                                    </p:animScale>
                                    <p:animScale>
                                      <p:cBhvr>
                                        <p:cTn id="71" dur="26">
                                          <p:stCondLst>
                                            <p:cond delay="1642"/>
                                          </p:stCondLst>
                                        </p:cTn>
                                        <p:tgtEl>
                                          <p:spTgt spid="30723">
                                            <p:txEl>
                                              <p:pRg st="3" end="3"/>
                                            </p:txEl>
                                          </p:spTgt>
                                        </p:tgtEl>
                                      </p:cBhvr>
                                      <p:to x="100000" y="90000"/>
                                    </p:animScale>
                                    <p:animScale>
                                      <p:cBhvr>
                                        <p:cTn id="72" dur="166" decel="50000">
                                          <p:stCondLst>
                                            <p:cond delay="1668"/>
                                          </p:stCondLst>
                                        </p:cTn>
                                        <p:tgtEl>
                                          <p:spTgt spid="30723">
                                            <p:txEl>
                                              <p:pRg st="3" end="3"/>
                                            </p:txEl>
                                          </p:spTgt>
                                        </p:tgtEl>
                                      </p:cBhvr>
                                      <p:to x="100000" y="100000"/>
                                    </p:animScale>
                                    <p:animScale>
                                      <p:cBhvr>
                                        <p:cTn id="73" dur="26">
                                          <p:stCondLst>
                                            <p:cond delay="1808"/>
                                          </p:stCondLst>
                                        </p:cTn>
                                        <p:tgtEl>
                                          <p:spTgt spid="30723">
                                            <p:txEl>
                                              <p:pRg st="3" end="3"/>
                                            </p:txEl>
                                          </p:spTgt>
                                        </p:tgtEl>
                                      </p:cBhvr>
                                      <p:to x="100000" y="95000"/>
                                    </p:animScale>
                                    <p:animScale>
                                      <p:cBhvr>
                                        <p:cTn id="74" dur="166" decel="50000">
                                          <p:stCondLst>
                                            <p:cond delay="1834"/>
                                          </p:stCondLst>
                                        </p:cTn>
                                        <p:tgtEl>
                                          <p:spTgt spid="3072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0723">
                                            <p:txEl>
                                              <p:pRg st="4" end="4"/>
                                            </p:txEl>
                                          </p:spTgt>
                                        </p:tgtEl>
                                        <p:attrNameLst>
                                          <p:attrName>style.visibility</p:attrName>
                                        </p:attrNameLst>
                                      </p:cBhvr>
                                      <p:to>
                                        <p:strVal val="visible"/>
                                      </p:to>
                                    </p:set>
                                    <p:animEffect transition="in" filter="wipe(down)">
                                      <p:cBhvr>
                                        <p:cTn id="79" dur="580">
                                          <p:stCondLst>
                                            <p:cond delay="0"/>
                                          </p:stCondLst>
                                        </p:cTn>
                                        <p:tgtEl>
                                          <p:spTgt spid="30723">
                                            <p:txEl>
                                              <p:pRg st="4" end="4"/>
                                            </p:txEl>
                                          </p:spTgt>
                                        </p:tgtEl>
                                      </p:cBhvr>
                                    </p:animEffect>
                                    <p:anim calcmode="lin" valueType="num">
                                      <p:cBhvr>
                                        <p:cTn id="80" dur="1822" tmFilter="0,0; 0.14,0.36; 0.43,0.73; 0.71,0.91; 1.0,1.0">
                                          <p:stCondLst>
                                            <p:cond delay="0"/>
                                          </p:stCondLst>
                                        </p:cTn>
                                        <p:tgtEl>
                                          <p:spTgt spid="3072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072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072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072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072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0723">
                                            <p:txEl>
                                              <p:pRg st="4" end="4"/>
                                            </p:txEl>
                                          </p:spTgt>
                                        </p:tgtEl>
                                      </p:cBhvr>
                                      <p:to x="100000" y="60000"/>
                                    </p:animScale>
                                    <p:animScale>
                                      <p:cBhvr>
                                        <p:cTn id="86" dur="166" decel="50000">
                                          <p:stCondLst>
                                            <p:cond delay="676"/>
                                          </p:stCondLst>
                                        </p:cTn>
                                        <p:tgtEl>
                                          <p:spTgt spid="30723">
                                            <p:txEl>
                                              <p:pRg st="4" end="4"/>
                                            </p:txEl>
                                          </p:spTgt>
                                        </p:tgtEl>
                                      </p:cBhvr>
                                      <p:to x="100000" y="100000"/>
                                    </p:animScale>
                                    <p:animScale>
                                      <p:cBhvr>
                                        <p:cTn id="87" dur="26">
                                          <p:stCondLst>
                                            <p:cond delay="1312"/>
                                          </p:stCondLst>
                                        </p:cTn>
                                        <p:tgtEl>
                                          <p:spTgt spid="30723">
                                            <p:txEl>
                                              <p:pRg st="4" end="4"/>
                                            </p:txEl>
                                          </p:spTgt>
                                        </p:tgtEl>
                                      </p:cBhvr>
                                      <p:to x="100000" y="80000"/>
                                    </p:animScale>
                                    <p:animScale>
                                      <p:cBhvr>
                                        <p:cTn id="88" dur="166" decel="50000">
                                          <p:stCondLst>
                                            <p:cond delay="1338"/>
                                          </p:stCondLst>
                                        </p:cTn>
                                        <p:tgtEl>
                                          <p:spTgt spid="30723">
                                            <p:txEl>
                                              <p:pRg st="4" end="4"/>
                                            </p:txEl>
                                          </p:spTgt>
                                        </p:tgtEl>
                                      </p:cBhvr>
                                      <p:to x="100000" y="100000"/>
                                    </p:animScale>
                                    <p:animScale>
                                      <p:cBhvr>
                                        <p:cTn id="89" dur="26">
                                          <p:stCondLst>
                                            <p:cond delay="1642"/>
                                          </p:stCondLst>
                                        </p:cTn>
                                        <p:tgtEl>
                                          <p:spTgt spid="30723">
                                            <p:txEl>
                                              <p:pRg st="4" end="4"/>
                                            </p:txEl>
                                          </p:spTgt>
                                        </p:tgtEl>
                                      </p:cBhvr>
                                      <p:to x="100000" y="90000"/>
                                    </p:animScale>
                                    <p:animScale>
                                      <p:cBhvr>
                                        <p:cTn id="90" dur="166" decel="50000">
                                          <p:stCondLst>
                                            <p:cond delay="1668"/>
                                          </p:stCondLst>
                                        </p:cTn>
                                        <p:tgtEl>
                                          <p:spTgt spid="30723">
                                            <p:txEl>
                                              <p:pRg st="4" end="4"/>
                                            </p:txEl>
                                          </p:spTgt>
                                        </p:tgtEl>
                                      </p:cBhvr>
                                      <p:to x="100000" y="100000"/>
                                    </p:animScale>
                                    <p:animScale>
                                      <p:cBhvr>
                                        <p:cTn id="91" dur="26">
                                          <p:stCondLst>
                                            <p:cond delay="1808"/>
                                          </p:stCondLst>
                                        </p:cTn>
                                        <p:tgtEl>
                                          <p:spTgt spid="30723">
                                            <p:txEl>
                                              <p:pRg st="4" end="4"/>
                                            </p:txEl>
                                          </p:spTgt>
                                        </p:tgtEl>
                                      </p:cBhvr>
                                      <p:to x="100000" y="95000"/>
                                    </p:animScale>
                                    <p:animScale>
                                      <p:cBhvr>
                                        <p:cTn id="92" dur="166" decel="50000">
                                          <p:stCondLst>
                                            <p:cond delay="1834"/>
                                          </p:stCondLst>
                                        </p:cTn>
                                        <p:tgtEl>
                                          <p:spTgt spid="3072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0723">
                                            <p:txEl>
                                              <p:pRg st="5" end="5"/>
                                            </p:txEl>
                                          </p:spTgt>
                                        </p:tgtEl>
                                        <p:attrNameLst>
                                          <p:attrName>style.visibility</p:attrName>
                                        </p:attrNameLst>
                                      </p:cBhvr>
                                      <p:to>
                                        <p:strVal val="visible"/>
                                      </p:to>
                                    </p:set>
                                    <p:animEffect transition="in" filter="wipe(down)">
                                      <p:cBhvr>
                                        <p:cTn id="97" dur="580">
                                          <p:stCondLst>
                                            <p:cond delay="0"/>
                                          </p:stCondLst>
                                        </p:cTn>
                                        <p:tgtEl>
                                          <p:spTgt spid="30723">
                                            <p:txEl>
                                              <p:pRg st="5" end="5"/>
                                            </p:txEl>
                                          </p:spTgt>
                                        </p:tgtEl>
                                      </p:cBhvr>
                                    </p:animEffect>
                                    <p:anim calcmode="lin" valueType="num">
                                      <p:cBhvr>
                                        <p:cTn id="98" dur="1822" tmFilter="0,0; 0.14,0.36; 0.43,0.73; 0.71,0.91; 1.0,1.0">
                                          <p:stCondLst>
                                            <p:cond delay="0"/>
                                          </p:stCondLst>
                                        </p:cTn>
                                        <p:tgtEl>
                                          <p:spTgt spid="3072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072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072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072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072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0723">
                                            <p:txEl>
                                              <p:pRg st="5" end="5"/>
                                            </p:txEl>
                                          </p:spTgt>
                                        </p:tgtEl>
                                      </p:cBhvr>
                                      <p:to x="100000" y="60000"/>
                                    </p:animScale>
                                    <p:animScale>
                                      <p:cBhvr>
                                        <p:cTn id="104" dur="166" decel="50000">
                                          <p:stCondLst>
                                            <p:cond delay="676"/>
                                          </p:stCondLst>
                                        </p:cTn>
                                        <p:tgtEl>
                                          <p:spTgt spid="30723">
                                            <p:txEl>
                                              <p:pRg st="5" end="5"/>
                                            </p:txEl>
                                          </p:spTgt>
                                        </p:tgtEl>
                                      </p:cBhvr>
                                      <p:to x="100000" y="100000"/>
                                    </p:animScale>
                                    <p:animScale>
                                      <p:cBhvr>
                                        <p:cTn id="105" dur="26">
                                          <p:stCondLst>
                                            <p:cond delay="1312"/>
                                          </p:stCondLst>
                                        </p:cTn>
                                        <p:tgtEl>
                                          <p:spTgt spid="30723">
                                            <p:txEl>
                                              <p:pRg st="5" end="5"/>
                                            </p:txEl>
                                          </p:spTgt>
                                        </p:tgtEl>
                                      </p:cBhvr>
                                      <p:to x="100000" y="80000"/>
                                    </p:animScale>
                                    <p:animScale>
                                      <p:cBhvr>
                                        <p:cTn id="106" dur="166" decel="50000">
                                          <p:stCondLst>
                                            <p:cond delay="1338"/>
                                          </p:stCondLst>
                                        </p:cTn>
                                        <p:tgtEl>
                                          <p:spTgt spid="30723">
                                            <p:txEl>
                                              <p:pRg st="5" end="5"/>
                                            </p:txEl>
                                          </p:spTgt>
                                        </p:tgtEl>
                                      </p:cBhvr>
                                      <p:to x="100000" y="100000"/>
                                    </p:animScale>
                                    <p:animScale>
                                      <p:cBhvr>
                                        <p:cTn id="107" dur="26">
                                          <p:stCondLst>
                                            <p:cond delay="1642"/>
                                          </p:stCondLst>
                                        </p:cTn>
                                        <p:tgtEl>
                                          <p:spTgt spid="30723">
                                            <p:txEl>
                                              <p:pRg st="5" end="5"/>
                                            </p:txEl>
                                          </p:spTgt>
                                        </p:tgtEl>
                                      </p:cBhvr>
                                      <p:to x="100000" y="90000"/>
                                    </p:animScale>
                                    <p:animScale>
                                      <p:cBhvr>
                                        <p:cTn id="108" dur="166" decel="50000">
                                          <p:stCondLst>
                                            <p:cond delay="1668"/>
                                          </p:stCondLst>
                                        </p:cTn>
                                        <p:tgtEl>
                                          <p:spTgt spid="30723">
                                            <p:txEl>
                                              <p:pRg st="5" end="5"/>
                                            </p:txEl>
                                          </p:spTgt>
                                        </p:tgtEl>
                                      </p:cBhvr>
                                      <p:to x="100000" y="100000"/>
                                    </p:animScale>
                                    <p:animScale>
                                      <p:cBhvr>
                                        <p:cTn id="109" dur="26">
                                          <p:stCondLst>
                                            <p:cond delay="1808"/>
                                          </p:stCondLst>
                                        </p:cTn>
                                        <p:tgtEl>
                                          <p:spTgt spid="30723">
                                            <p:txEl>
                                              <p:pRg st="5" end="5"/>
                                            </p:txEl>
                                          </p:spTgt>
                                        </p:tgtEl>
                                      </p:cBhvr>
                                      <p:to x="100000" y="95000"/>
                                    </p:animScale>
                                    <p:animScale>
                                      <p:cBhvr>
                                        <p:cTn id="110" dur="166" decel="50000">
                                          <p:stCondLst>
                                            <p:cond delay="1834"/>
                                          </p:stCondLst>
                                        </p:cTn>
                                        <p:tgtEl>
                                          <p:spTgt spid="3072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323850"/>
            <a:ext cx="8229600" cy="895350"/>
          </a:xfrm>
        </p:spPr>
        <p:txBody>
          <a:bodyPr/>
          <a:lstStyle/>
          <a:p>
            <a:pPr algn="ctr"/>
            <a:r>
              <a:rPr lang="vi-VN" sz="3600" smtClean="0">
                <a:solidFill>
                  <a:srgbClr val="FF0000"/>
                </a:solidFill>
                <a:effectLst>
                  <a:outerShdw blurRad="38100" dist="38100" dir="2700000" algn="tl">
                    <a:srgbClr val="C0C0C0"/>
                  </a:outerShdw>
                </a:effectLst>
              </a:rPr>
              <a:t>Điều</a:t>
            </a:r>
            <a:r>
              <a:rPr lang="en-US" sz="3600" smtClean="0">
                <a:solidFill>
                  <a:srgbClr val="FF0000"/>
                </a:solidFill>
                <a:effectLst>
                  <a:outerShdw blurRad="38100" dist="38100" dir="2700000" algn="tl">
                    <a:srgbClr val="C0C0C0"/>
                  </a:outerShdw>
                </a:effectLst>
              </a:rPr>
              <a:t> </a:t>
            </a:r>
            <a:r>
              <a:rPr lang="vi-VN" sz="3600" smtClean="0">
                <a:solidFill>
                  <a:srgbClr val="FF0000"/>
                </a:solidFill>
                <a:effectLst>
                  <a:outerShdw blurRad="38100" dist="38100" dir="2700000" algn="tl">
                    <a:srgbClr val="C0C0C0"/>
                  </a:outerShdw>
                </a:effectLst>
              </a:rPr>
              <a:t>phối</a:t>
            </a:r>
            <a:r>
              <a:rPr lang="en-US" sz="3600" smtClean="0">
                <a:solidFill>
                  <a:srgbClr val="FF0000"/>
                </a:solidFill>
                <a:effectLst>
                  <a:outerShdw blurRad="38100" dist="38100" dir="2700000" algn="tl">
                    <a:srgbClr val="C0C0C0"/>
                  </a:outerShdw>
                </a:effectLst>
              </a:rPr>
              <a:t> (lập lịch)</a:t>
            </a:r>
            <a:r>
              <a:rPr lang="vi-VN" sz="3600" smtClean="0">
                <a:solidFill>
                  <a:srgbClr val="FF0000"/>
                </a:solidFill>
                <a:effectLst>
                  <a:outerShdw blurRad="38100" dist="38100" dir="2700000" algn="tl">
                    <a:srgbClr val="C0C0C0"/>
                  </a:outerShdw>
                </a:effectLst>
              </a:rPr>
              <a:t> với độ ưu tiên</a:t>
            </a:r>
            <a:endParaRPr lang="en-US" sz="3600">
              <a:solidFill>
                <a:srgbClr val="FF0000"/>
              </a:solidFill>
              <a:effectLst>
                <a:outerShdw blurRad="38100" dist="38100" dir="2700000" algn="tl">
                  <a:srgbClr val="C0C0C0"/>
                </a:outerShdw>
              </a:effectLst>
            </a:endParaRPr>
          </a:p>
        </p:txBody>
      </p:sp>
      <p:sp>
        <p:nvSpPr>
          <p:cNvPr id="185347" name="Rectangle 3"/>
          <p:cNvSpPr>
            <a:spLocks noGrp="1" noChangeArrowheads="1"/>
          </p:cNvSpPr>
          <p:nvPr>
            <p:ph type="body" idx="1"/>
          </p:nvPr>
        </p:nvSpPr>
        <p:spPr>
          <a:xfrm>
            <a:off x="266700" y="1236662"/>
            <a:ext cx="8456613" cy="4954587"/>
          </a:xfrm>
        </p:spPr>
        <p:txBody>
          <a:bodyPr/>
          <a:lstStyle/>
          <a:p>
            <a:pPr marL="0" indent="0" algn="just">
              <a:buClr>
                <a:srgbClr val="FF0000"/>
              </a:buClr>
              <a:buSzPct val="140000"/>
              <a:buFont typeface="Wingdings" pitchFamily="2" charset="2"/>
              <a:buChar char="§"/>
            </a:pPr>
            <a:r>
              <a:rPr lang="en-US">
                <a:effectLst>
                  <a:outerShdw blurRad="38100" dist="38100" dir="2700000" algn="tl">
                    <a:srgbClr val="C0C0C0"/>
                  </a:outerShdw>
                </a:effectLst>
              </a:rPr>
              <a:t> </a:t>
            </a:r>
            <a:r>
              <a:rPr lang="vi-VN" sz="2800" smtClean="0">
                <a:effectLst>
                  <a:outerShdw blurRad="38100" dist="38100" dir="2700000" algn="tl">
                    <a:srgbClr val="C0C0C0"/>
                  </a:outerShdw>
                </a:effectLst>
              </a:rPr>
              <a:t>Ví dụ: (độ ưu tiên 1 &gt; độ ưu tiên 2&gt; độ ưu tiên 3)</a:t>
            </a:r>
            <a:r>
              <a:rPr lang="en-US" sz="2800" smtClean="0">
                <a:effectLst>
                  <a:outerShdw blurRad="38100" dist="38100" dir="2700000" algn="tl">
                    <a:srgbClr val="C0C0C0"/>
                  </a:outerShdw>
                </a:effectLst>
              </a:rPr>
              <a:t>.</a:t>
            </a:r>
          </a:p>
          <a:p>
            <a:pPr marL="0" indent="0" algn="just">
              <a:buClr>
                <a:srgbClr val="FF0000"/>
              </a:buClr>
              <a:buSzPct val="140000"/>
              <a:buFont typeface="Wingdings" pitchFamily="2" charset="2"/>
              <a:buChar char="§"/>
            </a:pPr>
            <a:endParaRPr lang="en-US" smtClean="0">
              <a:effectLst>
                <a:outerShdw blurRad="38100" dist="38100" dir="2700000" algn="tl">
                  <a:srgbClr val="C0C0C0"/>
                </a:outerShdw>
              </a:effectLst>
            </a:endParaRPr>
          </a:p>
          <a:p>
            <a:pPr marL="0" indent="0" algn="just">
              <a:buClr>
                <a:srgbClr val="FF0000"/>
              </a:buClr>
              <a:buSzPct val="140000"/>
              <a:buFont typeface="Wingdings" pitchFamily="2" charset="2"/>
              <a:buChar char="§"/>
            </a:pPr>
            <a:endParaRPr lang="en-US" smtClean="0">
              <a:effectLst>
                <a:outerShdw blurRad="38100" dist="38100" dir="2700000" algn="tl">
                  <a:srgbClr val="C0C0C0"/>
                </a:outerShdw>
              </a:effectLst>
            </a:endParaRPr>
          </a:p>
          <a:p>
            <a:pPr marL="0" indent="0" algn="just">
              <a:buClr>
                <a:srgbClr val="FF0000"/>
              </a:buClr>
              <a:buSzPct val="140000"/>
              <a:buFont typeface="Wingdings" pitchFamily="2" charset="2"/>
              <a:buChar char="§"/>
            </a:pPr>
            <a:endParaRPr lang="en-US" smtClean="0">
              <a:effectLst>
                <a:outerShdw blurRad="38100" dist="38100" dir="2700000" algn="tl">
                  <a:srgbClr val="C0C0C0"/>
                </a:outerShdw>
              </a:effectLst>
            </a:endParaRPr>
          </a:p>
          <a:p>
            <a:pPr marL="0" indent="0" algn="just">
              <a:spcBef>
                <a:spcPts val="1800"/>
              </a:spcBef>
              <a:buClr>
                <a:srgbClr val="FF0000"/>
              </a:buClr>
              <a:buSzPct val="140000"/>
              <a:buFont typeface="Wingdings" pitchFamily="2" charset="2"/>
              <a:buChar char="§"/>
            </a:pPr>
            <a:r>
              <a:rPr lang="en-US" smtClean="0">
                <a:effectLst>
                  <a:outerShdw blurRad="38100" dist="38100" dir="2700000" algn="tl">
                    <a:srgbClr val="C0C0C0"/>
                  </a:outerShdw>
                </a:effectLst>
              </a:rPr>
              <a:t> </a:t>
            </a:r>
            <a:r>
              <a:rPr lang="en-US" sz="2800" smtClean="0">
                <a:effectLst>
                  <a:outerShdw blurRad="38100" dist="38100" dir="2700000" algn="tl">
                    <a:srgbClr val="C0C0C0"/>
                  </a:outerShdw>
                </a:effectLst>
              </a:rPr>
              <a:t>Sơ đồ Grant biểu diễn sự thực hiện các tiến trình theo độ ưu tiên không trưng dụng như sau:</a:t>
            </a:r>
          </a:p>
          <a:p>
            <a:pPr marL="0" indent="0" algn="just">
              <a:buClr>
                <a:srgbClr val="FF0000"/>
              </a:buClr>
              <a:buSzPct val="140000"/>
              <a:buFont typeface="Wingdings" pitchFamily="2" charset="2"/>
              <a:buChar char="§"/>
            </a:pPr>
            <a:endParaRPr lang="en-US" sz="2800" smtClean="0">
              <a:effectLst>
                <a:outerShdw blurRad="38100" dist="38100" dir="2700000" algn="tl">
                  <a:srgbClr val="C0C0C0"/>
                </a:outerShdw>
              </a:effectLst>
            </a:endParaRPr>
          </a:p>
          <a:p>
            <a:pPr marL="0" indent="0" algn="just">
              <a:buClr>
                <a:srgbClr val="FF0000"/>
              </a:buClr>
              <a:buSzPct val="140000"/>
              <a:buNone/>
            </a:pPr>
            <a:endParaRPr lang="en-US" smtClean="0">
              <a:effectLst>
                <a:outerShdw blurRad="38100" dist="38100" dir="2700000" algn="tl">
                  <a:srgbClr val="C0C0C0"/>
                </a:outerShdw>
              </a:effectLst>
            </a:endParaRPr>
          </a:p>
          <a:p>
            <a:pPr marL="0" indent="0" algn="just">
              <a:buClr>
                <a:srgbClr val="FF0000"/>
              </a:buClr>
              <a:buSzPct val="140000"/>
              <a:buNone/>
            </a:pPr>
            <a:r>
              <a:rPr lang="en-US" smtClean="0">
                <a:effectLst>
                  <a:outerShdw blurRad="38100" dist="38100" dir="2700000" algn="tl">
                    <a:srgbClr val="C0C0C0"/>
                  </a:outerShdw>
                </a:effectLst>
              </a:rPr>
              <a:t>         </a:t>
            </a:r>
            <a:r>
              <a:rPr lang="en-US" sz="2800" smtClean="0">
                <a:effectLst>
                  <a:outerShdw blurRad="38100" dist="38100" dir="2700000" algn="tl">
                    <a:srgbClr val="C0C0C0"/>
                  </a:outerShdw>
                </a:effectLst>
              </a:rPr>
              <a:t>0                                         24      27    30</a:t>
            </a:r>
          </a:p>
        </p:txBody>
      </p:sp>
      <p:sp>
        <p:nvSpPr>
          <p:cNvPr id="4" name="Date Placeholder 3"/>
          <p:cNvSpPr>
            <a:spLocks noGrp="1"/>
          </p:cNvSpPr>
          <p:nvPr>
            <p:ph type="dt" sz="half" idx="12"/>
          </p:nvPr>
        </p:nvSpPr>
        <p:spPr/>
        <p:txBody>
          <a:bodyPr/>
          <a:lstStyle/>
          <a:p>
            <a:fld id="{2FE25A60-7D44-4D69-B3E6-B88A11629235}"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20</a:t>
            </a:fld>
            <a:endParaRPr lang="en-US"/>
          </a:p>
        </p:txBody>
      </p:sp>
      <p:pic>
        <p:nvPicPr>
          <p:cNvPr id="1026" name="Picture 2"/>
          <p:cNvPicPr>
            <a:picLocks noChangeAspect="1" noChangeArrowheads="1"/>
          </p:cNvPicPr>
          <p:nvPr/>
        </p:nvPicPr>
        <p:blipFill>
          <a:blip r:embed="rId2"/>
          <a:srcRect/>
          <a:stretch>
            <a:fillRect/>
          </a:stretch>
        </p:blipFill>
        <p:spPr bwMode="auto">
          <a:xfrm>
            <a:off x="1104900" y="1900238"/>
            <a:ext cx="7200900" cy="1843520"/>
          </a:xfrm>
          <a:prstGeom prst="rect">
            <a:avLst/>
          </a:prstGeom>
          <a:noFill/>
          <a:ln w="9525">
            <a:noFill/>
            <a:miter lim="800000"/>
            <a:headEnd/>
            <a:tailEnd/>
          </a:ln>
          <a:effectLst/>
        </p:spPr>
      </p:pic>
      <p:graphicFrame>
        <p:nvGraphicFramePr>
          <p:cNvPr id="8" name="Table 7"/>
          <p:cNvGraphicFramePr>
            <a:graphicFrameLocks noGrp="1"/>
          </p:cNvGraphicFramePr>
          <p:nvPr/>
        </p:nvGraphicFramePr>
        <p:xfrm>
          <a:off x="1390650" y="5130800"/>
          <a:ext cx="6096000" cy="579120"/>
        </p:xfrm>
        <a:graphic>
          <a:graphicData uri="http://schemas.openxmlformats.org/drawingml/2006/table">
            <a:tbl>
              <a:tblPr firstRow="1" bandRow="1">
                <a:tableStyleId>{5940675A-B579-460E-94D1-54222C63F5DA}</a:tableStyleId>
              </a:tblPr>
              <a:tblGrid>
                <a:gridCol w="443865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tblGrid>
              <a:tr h="370840">
                <a:tc>
                  <a:txBody>
                    <a:bodyPr/>
                    <a:lstStyle/>
                    <a:p>
                      <a:pPr algn="ctr"/>
                      <a:r>
                        <a:rPr lang="en-US" sz="3200" smtClean="0"/>
                        <a:t>P</a:t>
                      </a:r>
                      <a:r>
                        <a:rPr lang="en-US" sz="3200" baseline="-25000" smtClean="0"/>
                        <a:t>1</a:t>
                      </a:r>
                      <a:endParaRPr lang="en-US" sz="3200" baseline="-25000"/>
                    </a:p>
                  </a:txBody>
                  <a:tcPr/>
                </a:tc>
                <a:tc>
                  <a:txBody>
                    <a:bodyPr/>
                    <a:lstStyle/>
                    <a:p>
                      <a:pPr algn="ctr"/>
                      <a:r>
                        <a:rPr lang="en-US" sz="3200" smtClean="0"/>
                        <a:t>P</a:t>
                      </a:r>
                      <a:r>
                        <a:rPr lang="en-US" sz="3200" baseline="-25000" smtClean="0"/>
                        <a:t>2</a:t>
                      </a:r>
                      <a:endParaRPr lang="en-US" sz="3200" baseline="-25000"/>
                    </a:p>
                  </a:txBody>
                  <a:tcPr/>
                </a:tc>
                <a:tc>
                  <a:txBody>
                    <a:bodyPr/>
                    <a:lstStyle/>
                    <a:p>
                      <a:pPr algn="ctr"/>
                      <a:r>
                        <a:rPr lang="en-US" sz="3200" smtClean="0"/>
                        <a:t>P</a:t>
                      </a:r>
                      <a:r>
                        <a:rPr lang="en-US" sz="3200" baseline="-25000" smtClean="0"/>
                        <a:t>3</a:t>
                      </a:r>
                      <a:endParaRPr lang="en-US" sz="3200" baseline="-2500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down)">
                                      <p:cBhvr>
                                        <p:cTn id="7" dur="580">
                                          <p:stCondLst>
                                            <p:cond delay="0"/>
                                          </p:stCondLst>
                                        </p:cTn>
                                        <p:tgtEl>
                                          <p:spTgt spid="185347">
                                            <p:txEl>
                                              <p:pRg st="0" end="0"/>
                                            </p:txEl>
                                          </p:spTgt>
                                        </p:tgtEl>
                                      </p:cBhvr>
                                    </p:animEffect>
                                    <p:anim calcmode="lin" valueType="num">
                                      <p:cBhvr>
                                        <p:cTn id="8" dur="1822" tmFilter="0,0; 0.14,0.36; 0.43,0.73; 0.71,0.91; 1.0,1.0">
                                          <p:stCondLst>
                                            <p:cond delay="0"/>
                                          </p:stCondLst>
                                        </p:cTn>
                                        <p:tgtEl>
                                          <p:spTgt spid="1853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53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53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53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53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5347">
                                            <p:txEl>
                                              <p:pRg st="0" end="0"/>
                                            </p:txEl>
                                          </p:spTgt>
                                        </p:tgtEl>
                                      </p:cBhvr>
                                      <p:to x="100000" y="60000"/>
                                    </p:animScale>
                                    <p:animScale>
                                      <p:cBhvr>
                                        <p:cTn id="14" dur="166" decel="50000">
                                          <p:stCondLst>
                                            <p:cond delay="676"/>
                                          </p:stCondLst>
                                        </p:cTn>
                                        <p:tgtEl>
                                          <p:spTgt spid="185347">
                                            <p:txEl>
                                              <p:pRg st="0" end="0"/>
                                            </p:txEl>
                                          </p:spTgt>
                                        </p:tgtEl>
                                      </p:cBhvr>
                                      <p:to x="100000" y="100000"/>
                                    </p:animScale>
                                    <p:animScale>
                                      <p:cBhvr>
                                        <p:cTn id="15" dur="26">
                                          <p:stCondLst>
                                            <p:cond delay="1312"/>
                                          </p:stCondLst>
                                        </p:cTn>
                                        <p:tgtEl>
                                          <p:spTgt spid="185347">
                                            <p:txEl>
                                              <p:pRg st="0" end="0"/>
                                            </p:txEl>
                                          </p:spTgt>
                                        </p:tgtEl>
                                      </p:cBhvr>
                                      <p:to x="100000" y="80000"/>
                                    </p:animScale>
                                    <p:animScale>
                                      <p:cBhvr>
                                        <p:cTn id="16" dur="166" decel="50000">
                                          <p:stCondLst>
                                            <p:cond delay="1338"/>
                                          </p:stCondLst>
                                        </p:cTn>
                                        <p:tgtEl>
                                          <p:spTgt spid="185347">
                                            <p:txEl>
                                              <p:pRg st="0" end="0"/>
                                            </p:txEl>
                                          </p:spTgt>
                                        </p:tgtEl>
                                      </p:cBhvr>
                                      <p:to x="100000" y="100000"/>
                                    </p:animScale>
                                    <p:animScale>
                                      <p:cBhvr>
                                        <p:cTn id="17" dur="26">
                                          <p:stCondLst>
                                            <p:cond delay="1642"/>
                                          </p:stCondLst>
                                        </p:cTn>
                                        <p:tgtEl>
                                          <p:spTgt spid="185347">
                                            <p:txEl>
                                              <p:pRg st="0" end="0"/>
                                            </p:txEl>
                                          </p:spTgt>
                                        </p:tgtEl>
                                      </p:cBhvr>
                                      <p:to x="100000" y="90000"/>
                                    </p:animScale>
                                    <p:animScale>
                                      <p:cBhvr>
                                        <p:cTn id="18" dur="166" decel="50000">
                                          <p:stCondLst>
                                            <p:cond delay="1668"/>
                                          </p:stCondLst>
                                        </p:cTn>
                                        <p:tgtEl>
                                          <p:spTgt spid="185347">
                                            <p:txEl>
                                              <p:pRg st="0" end="0"/>
                                            </p:txEl>
                                          </p:spTgt>
                                        </p:tgtEl>
                                      </p:cBhvr>
                                      <p:to x="100000" y="100000"/>
                                    </p:animScale>
                                    <p:animScale>
                                      <p:cBhvr>
                                        <p:cTn id="19" dur="26">
                                          <p:stCondLst>
                                            <p:cond delay="1808"/>
                                          </p:stCondLst>
                                        </p:cTn>
                                        <p:tgtEl>
                                          <p:spTgt spid="185347">
                                            <p:txEl>
                                              <p:pRg st="0" end="0"/>
                                            </p:txEl>
                                          </p:spTgt>
                                        </p:tgtEl>
                                      </p:cBhvr>
                                      <p:to x="100000" y="95000"/>
                                    </p:animScale>
                                    <p:animScale>
                                      <p:cBhvr>
                                        <p:cTn id="20" dur="166" decel="50000">
                                          <p:stCondLst>
                                            <p:cond delay="1834"/>
                                          </p:stCondLst>
                                        </p:cTn>
                                        <p:tgtEl>
                                          <p:spTgt spid="1853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5347">
                                            <p:txEl>
                                              <p:pRg st="4" end="4"/>
                                            </p:txEl>
                                          </p:spTgt>
                                        </p:tgtEl>
                                        <p:attrNameLst>
                                          <p:attrName>style.visibility</p:attrName>
                                        </p:attrNameLst>
                                      </p:cBhvr>
                                      <p:to>
                                        <p:strVal val="visible"/>
                                      </p:to>
                                    </p:set>
                                    <p:animEffect transition="in" filter="wipe(down)">
                                      <p:cBhvr>
                                        <p:cTn id="25" dur="580">
                                          <p:stCondLst>
                                            <p:cond delay="0"/>
                                          </p:stCondLst>
                                        </p:cTn>
                                        <p:tgtEl>
                                          <p:spTgt spid="185347">
                                            <p:txEl>
                                              <p:pRg st="4" end="4"/>
                                            </p:txEl>
                                          </p:spTgt>
                                        </p:tgtEl>
                                      </p:cBhvr>
                                    </p:animEffect>
                                    <p:anim calcmode="lin" valueType="num">
                                      <p:cBhvr>
                                        <p:cTn id="26" dur="1822" tmFilter="0,0; 0.14,0.36; 0.43,0.73; 0.71,0.91; 1.0,1.0">
                                          <p:stCondLst>
                                            <p:cond delay="0"/>
                                          </p:stCondLst>
                                        </p:cTn>
                                        <p:tgtEl>
                                          <p:spTgt spid="185347">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5347">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5347">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5347">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5347">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5347">
                                            <p:txEl>
                                              <p:pRg st="4" end="4"/>
                                            </p:txEl>
                                          </p:spTgt>
                                        </p:tgtEl>
                                      </p:cBhvr>
                                      <p:to x="100000" y="60000"/>
                                    </p:animScale>
                                    <p:animScale>
                                      <p:cBhvr>
                                        <p:cTn id="32" dur="166" decel="50000">
                                          <p:stCondLst>
                                            <p:cond delay="676"/>
                                          </p:stCondLst>
                                        </p:cTn>
                                        <p:tgtEl>
                                          <p:spTgt spid="185347">
                                            <p:txEl>
                                              <p:pRg st="4" end="4"/>
                                            </p:txEl>
                                          </p:spTgt>
                                        </p:tgtEl>
                                      </p:cBhvr>
                                      <p:to x="100000" y="100000"/>
                                    </p:animScale>
                                    <p:animScale>
                                      <p:cBhvr>
                                        <p:cTn id="33" dur="26">
                                          <p:stCondLst>
                                            <p:cond delay="1312"/>
                                          </p:stCondLst>
                                        </p:cTn>
                                        <p:tgtEl>
                                          <p:spTgt spid="185347">
                                            <p:txEl>
                                              <p:pRg st="4" end="4"/>
                                            </p:txEl>
                                          </p:spTgt>
                                        </p:tgtEl>
                                      </p:cBhvr>
                                      <p:to x="100000" y="80000"/>
                                    </p:animScale>
                                    <p:animScale>
                                      <p:cBhvr>
                                        <p:cTn id="34" dur="166" decel="50000">
                                          <p:stCondLst>
                                            <p:cond delay="1338"/>
                                          </p:stCondLst>
                                        </p:cTn>
                                        <p:tgtEl>
                                          <p:spTgt spid="185347">
                                            <p:txEl>
                                              <p:pRg st="4" end="4"/>
                                            </p:txEl>
                                          </p:spTgt>
                                        </p:tgtEl>
                                      </p:cBhvr>
                                      <p:to x="100000" y="100000"/>
                                    </p:animScale>
                                    <p:animScale>
                                      <p:cBhvr>
                                        <p:cTn id="35" dur="26">
                                          <p:stCondLst>
                                            <p:cond delay="1642"/>
                                          </p:stCondLst>
                                        </p:cTn>
                                        <p:tgtEl>
                                          <p:spTgt spid="185347">
                                            <p:txEl>
                                              <p:pRg st="4" end="4"/>
                                            </p:txEl>
                                          </p:spTgt>
                                        </p:tgtEl>
                                      </p:cBhvr>
                                      <p:to x="100000" y="90000"/>
                                    </p:animScale>
                                    <p:animScale>
                                      <p:cBhvr>
                                        <p:cTn id="36" dur="166" decel="50000">
                                          <p:stCondLst>
                                            <p:cond delay="1668"/>
                                          </p:stCondLst>
                                        </p:cTn>
                                        <p:tgtEl>
                                          <p:spTgt spid="185347">
                                            <p:txEl>
                                              <p:pRg st="4" end="4"/>
                                            </p:txEl>
                                          </p:spTgt>
                                        </p:tgtEl>
                                      </p:cBhvr>
                                      <p:to x="100000" y="100000"/>
                                    </p:animScale>
                                    <p:animScale>
                                      <p:cBhvr>
                                        <p:cTn id="37" dur="26">
                                          <p:stCondLst>
                                            <p:cond delay="1808"/>
                                          </p:stCondLst>
                                        </p:cTn>
                                        <p:tgtEl>
                                          <p:spTgt spid="185347">
                                            <p:txEl>
                                              <p:pRg st="4" end="4"/>
                                            </p:txEl>
                                          </p:spTgt>
                                        </p:tgtEl>
                                      </p:cBhvr>
                                      <p:to x="100000" y="95000"/>
                                    </p:animScale>
                                    <p:animScale>
                                      <p:cBhvr>
                                        <p:cTn id="38" dur="166" decel="50000">
                                          <p:stCondLst>
                                            <p:cond delay="1834"/>
                                          </p:stCondLst>
                                        </p:cTn>
                                        <p:tgtEl>
                                          <p:spTgt spid="185347">
                                            <p:txEl>
                                              <p:pRg st="4" end="4"/>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5347">
                                            <p:txEl>
                                              <p:pRg st="7" end="7"/>
                                            </p:txEl>
                                          </p:spTgt>
                                        </p:tgtEl>
                                        <p:attrNameLst>
                                          <p:attrName>style.visibility</p:attrName>
                                        </p:attrNameLst>
                                      </p:cBhvr>
                                      <p:to>
                                        <p:strVal val="visible"/>
                                      </p:to>
                                    </p:set>
                                    <p:animEffect transition="in" filter="wipe(down)">
                                      <p:cBhvr>
                                        <p:cTn id="43" dur="580">
                                          <p:stCondLst>
                                            <p:cond delay="0"/>
                                          </p:stCondLst>
                                        </p:cTn>
                                        <p:tgtEl>
                                          <p:spTgt spid="185347">
                                            <p:txEl>
                                              <p:pRg st="7" end="7"/>
                                            </p:txEl>
                                          </p:spTgt>
                                        </p:tgtEl>
                                      </p:cBhvr>
                                    </p:animEffect>
                                    <p:anim calcmode="lin" valueType="num">
                                      <p:cBhvr>
                                        <p:cTn id="44" dur="1822" tmFilter="0,0; 0.14,0.36; 0.43,0.73; 0.71,0.91; 1.0,1.0">
                                          <p:stCondLst>
                                            <p:cond delay="0"/>
                                          </p:stCondLst>
                                        </p:cTn>
                                        <p:tgtEl>
                                          <p:spTgt spid="185347">
                                            <p:txEl>
                                              <p:pRg st="7" end="7"/>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5347">
                                            <p:txEl>
                                              <p:pRg st="7" end="7"/>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5347">
                                            <p:txEl>
                                              <p:pRg st="7" end="7"/>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5347">
                                            <p:txEl>
                                              <p:pRg st="7" end="7"/>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5347">
                                            <p:txEl>
                                              <p:pRg st="7" end="7"/>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5347">
                                            <p:txEl>
                                              <p:pRg st="7" end="7"/>
                                            </p:txEl>
                                          </p:spTgt>
                                        </p:tgtEl>
                                      </p:cBhvr>
                                      <p:to x="100000" y="60000"/>
                                    </p:animScale>
                                    <p:animScale>
                                      <p:cBhvr>
                                        <p:cTn id="50" dur="166" decel="50000">
                                          <p:stCondLst>
                                            <p:cond delay="676"/>
                                          </p:stCondLst>
                                        </p:cTn>
                                        <p:tgtEl>
                                          <p:spTgt spid="185347">
                                            <p:txEl>
                                              <p:pRg st="7" end="7"/>
                                            </p:txEl>
                                          </p:spTgt>
                                        </p:tgtEl>
                                      </p:cBhvr>
                                      <p:to x="100000" y="100000"/>
                                    </p:animScale>
                                    <p:animScale>
                                      <p:cBhvr>
                                        <p:cTn id="51" dur="26">
                                          <p:stCondLst>
                                            <p:cond delay="1312"/>
                                          </p:stCondLst>
                                        </p:cTn>
                                        <p:tgtEl>
                                          <p:spTgt spid="185347">
                                            <p:txEl>
                                              <p:pRg st="7" end="7"/>
                                            </p:txEl>
                                          </p:spTgt>
                                        </p:tgtEl>
                                      </p:cBhvr>
                                      <p:to x="100000" y="80000"/>
                                    </p:animScale>
                                    <p:animScale>
                                      <p:cBhvr>
                                        <p:cTn id="52" dur="166" decel="50000">
                                          <p:stCondLst>
                                            <p:cond delay="1338"/>
                                          </p:stCondLst>
                                        </p:cTn>
                                        <p:tgtEl>
                                          <p:spTgt spid="185347">
                                            <p:txEl>
                                              <p:pRg st="7" end="7"/>
                                            </p:txEl>
                                          </p:spTgt>
                                        </p:tgtEl>
                                      </p:cBhvr>
                                      <p:to x="100000" y="100000"/>
                                    </p:animScale>
                                    <p:animScale>
                                      <p:cBhvr>
                                        <p:cTn id="53" dur="26">
                                          <p:stCondLst>
                                            <p:cond delay="1642"/>
                                          </p:stCondLst>
                                        </p:cTn>
                                        <p:tgtEl>
                                          <p:spTgt spid="185347">
                                            <p:txEl>
                                              <p:pRg st="7" end="7"/>
                                            </p:txEl>
                                          </p:spTgt>
                                        </p:tgtEl>
                                      </p:cBhvr>
                                      <p:to x="100000" y="90000"/>
                                    </p:animScale>
                                    <p:animScale>
                                      <p:cBhvr>
                                        <p:cTn id="54" dur="166" decel="50000">
                                          <p:stCondLst>
                                            <p:cond delay="1668"/>
                                          </p:stCondLst>
                                        </p:cTn>
                                        <p:tgtEl>
                                          <p:spTgt spid="185347">
                                            <p:txEl>
                                              <p:pRg st="7" end="7"/>
                                            </p:txEl>
                                          </p:spTgt>
                                        </p:tgtEl>
                                      </p:cBhvr>
                                      <p:to x="100000" y="100000"/>
                                    </p:animScale>
                                    <p:animScale>
                                      <p:cBhvr>
                                        <p:cTn id="55" dur="26">
                                          <p:stCondLst>
                                            <p:cond delay="1808"/>
                                          </p:stCondLst>
                                        </p:cTn>
                                        <p:tgtEl>
                                          <p:spTgt spid="185347">
                                            <p:txEl>
                                              <p:pRg st="7" end="7"/>
                                            </p:txEl>
                                          </p:spTgt>
                                        </p:tgtEl>
                                      </p:cBhvr>
                                      <p:to x="100000" y="95000"/>
                                    </p:animScale>
                                    <p:animScale>
                                      <p:cBhvr>
                                        <p:cTn id="56" dur="166" decel="50000">
                                          <p:stCondLst>
                                            <p:cond delay="1834"/>
                                          </p:stCondLst>
                                        </p:cTn>
                                        <p:tgtEl>
                                          <p:spTgt spid="18534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323850"/>
            <a:ext cx="8229600" cy="895350"/>
          </a:xfrm>
        </p:spPr>
        <p:txBody>
          <a:bodyPr/>
          <a:lstStyle/>
          <a:p>
            <a:pPr algn="ctr"/>
            <a:r>
              <a:rPr lang="vi-VN" sz="3600" smtClean="0">
                <a:solidFill>
                  <a:srgbClr val="FF0000"/>
                </a:solidFill>
                <a:effectLst>
                  <a:outerShdw blurRad="38100" dist="38100" dir="2700000" algn="tl">
                    <a:srgbClr val="C0C0C0"/>
                  </a:outerShdw>
                </a:effectLst>
              </a:rPr>
              <a:t>Điều</a:t>
            </a:r>
            <a:r>
              <a:rPr lang="en-US" sz="3600" smtClean="0">
                <a:solidFill>
                  <a:srgbClr val="FF0000"/>
                </a:solidFill>
                <a:effectLst>
                  <a:outerShdw blurRad="38100" dist="38100" dir="2700000" algn="tl">
                    <a:srgbClr val="C0C0C0"/>
                  </a:outerShdw>
                </a:effectLst>
              </a:rPr>
              <a:t> </a:t>
            </a:r>
            <a:r>
              <a:rPr lang="vi-VN" sz="3600" smtClean="0">
                <a:solidFill>
                  <a:srgbClr val="FF0000"/>
                </a:solidFill>
                <a:effectLst>
                  <a:outerShdw blurRad="38100" dist="38100" dir="2700000" algn="tl">
                    <a:srgbClr val="C0C0C0"/>
                  </a:outerShdw>
                </a:effectLst>
              </a:rPr>
              <a:t>phối</a:t>
            </a:r>
            <a:r>
              <a:rPr lang="en-US" sz="3600" smtClean="0">
                <a:solidFill>
                  <a:srgbClr val="FF0000"/>
                </a:solidFill>
                <a:effectLst>
                  <a:outerShdw blurRad="38100" dist="38100" dir="2700000" algn="tl">
                    <a:srgbClr val="C0C0C0"/>
                  </a:outerShdw>
                </a:effectLst>
              </a:rPr>
              <a:t> (lập lịch)</a:t>
            </a:r>
            <a:r>
              <a:rPr lang="vi-VN" sz="3600" smtClean="0">
                <a:solidFill>
                  <a:srgbClr val="FF0000"/>
                </a:solidFill>
                <a:effectLst>
                  <a:outerShdw blurRad="38100" dist="38100" dir="2700000" algn="tl">
                    <a:srgbClr val="C0C0C0"/>
                  </a:outerShdw>
                </a:effectLst>
              </a:rPr>
              <a:t> với độ ưu tiên</a:t>
            </a:r>
            <a:endParaRPr lang="en-US" sz="3600">
              <a:solidFill>
                <a:srgbClr val="FF0000"/>
              </a:solidFill>
              <a:effectLst>
                <a:outerShdw blurRad="38100" dist="38100" dir="2700000" algn="tl">
                  <a:srgbClr val="C0C0C0"/>
                </a:outerShdw>
              </a:effectLst>
            </a:endParaRPr>
          </a:p>
        </p:txBody>
      </p:sp>
      <p:sp>
        <p:nvSpPr>
          <p:cNvPr id="185347" name="Rectangle 3"/>
          <p:cNvSpPr>
            <a:spLocks noGrp="1" noChangeArrowheads="1"/>
          </p:cNvSpPr>
          <p:nvPr>
            <p:ph type="body" idx="1"/>
          </p:nvPr>
        </p:nvSpPr>
        <p:spPr>
          <a:xfrm>
            <a:off x="266700" y="1236663"/>
            <a:ext cx="8456613" cy="4837112"/>
          </a:xfrm>
        </p:spPr>
        <p:txBody>
          <a:bodyPr/>
          <a:lstStyle/>
          <a:p>
            <a:pPr marL="0" indent="0" algn="just">
              <a:buClr>
                <a:srgbClr val="FF0000"/>
              </a:buClr>
              <a:buSzPct val="140000"/>
              <a:buFont typeface="Wingdings" pitchFamily="2" charset="2"/>
              <a:buChar char="§"/>
            </a:pPr>
            <a:r>
              <a:rPr lang="en-US">
                <a:effectLst>
                  <a:outerShdw blurRad="38100" dist="38100" dir="2700000" algn="tl">
                    <a:srgbClr val="C0C0C0"/>
                  </a:outerShdw>
                </a:effectLst>
              </a:rPr>
              <a:t> </a:t>
            </a:r>
            <a:r>
              <a:rPr lang="en-US" sz="2800" smtClean="0">
                <a:effectLst>
                  <a:outerShdw blurRad="38100" dist="38100" dir="2700000" algn="tl">
                    <a:srgbClr val="C0C0C0"/>
                  </a:outerShdw>
                </a:effectLst>
              </a:rPr>
              <a:t>Sơ đồ Grant biểu diễn sự thực hiện các tiến trình theo độ ưu tiên trưng dụng như sau:</a:t>
            </a:r>
          </a:p>
          <a:p>
            <a:pPr marL="0" indent="0" algn="just">
              <a:buClr>
                <a:srgbClr val="FF0000"/>
              </a:buClr>
              <a:buSzPct val="140000"/>
              <a:buFont typeface="Wingdings" pitchFamily="2" charset="2"/>
              <a:buChar char="§"/>
            </a:pPr>
            <a:endParaRPr lang="en-US" sz="2800" smtClean="0">
              <a:effectLst>
                <a:outerShdw blurRad="38100" dist="38100" dir="2700000" algn="tl">
                  <a:srgbClr val="C0C0C0"/>
                </a:outerShdw>
              </a:effectLst>
            </a:endParaRPr>
          </a:p>
          <a:p>
            <a:pPr marL="0" indent="0" algn="just">
              <a:buClr>
                <a:srgbClr val="FF0000"/>
              </a:buClr>
              <a:buSzPct val="140000"/>
              <a:buFont typeface="Wingdings" pitchFamily="2" charset="2"/>
              <a:buChar char="§"/>
            </a:pPr>
            <a:endParaRPr lang="en-US" sz="2800" smtClean="0">
              <a:effectLst>
                <a:outerShdw blurRad="38100" dist="38100" dir="2700000" algn="tl">
                  <a:srgbClr val="C0C0C0"/>
                </a:outerShdw>
              </a:effectLst>
            </a:endParaRPr>
          </a:p>
          <a:p>
            <a:pPr marL="0" indent="0" algn="just">
              <a:buClr>
                <a:srgbClr val="FF0000"/>
              </a:buClr>
              <a:buSzPct val="140000"/>
              <a:buFont typeface="Wingdings" pitchFamily="2" charset="2"/>
              <a:buChar char="§"/>
            </a:pPr>
            <a:endParaRPr lang="en-US" sz="2800" smtClean="0">
              <a:effectLst>
                <a:outerShdw blurRad="38100" dist="38100" dir="2700000" algn="tl">
                  <a:srgbClr val="C0C0C0"/>
                </a:outerShdw>
              </a:effectLst>
            </a:endParaRPr>
          </a:p>
          <a:p>
            <a:pPr marL="0" indent="0" algn="just">
              <a:buClr>
                <a:srgbClr val="FF0000"/>
              </a:buClr>
              <a:buSzPct val="140000"/>
              <a:buNone/>
            </a:pPr>
            <a:r>
              <a:rPr lang="en-US" sz="2800" smtClean="0">
                <a:effectLst>
                  <a:outerShdw blurRad="38100" dist="38100" dir="2700000" algn="tl">
                    <a:srgbClr val="C0C0C0"/>
                  </a:outerShdw>
                </a:effectLst>
              </a:rPr>
              <a:t>       0    1	       4	         7	                               30</a:t>
            </a:r>
          </a:p>
          <a:p>
            <a:pPr marL="0" indent="0" algn="just">
              <a:buClr>
                <a:srgbClr val="FF0000"/>
              </a:buClr>
              <a:buSzPct val="140000"/>
              <a:buFont typeface="Wingdings" pitchFamily="2" charset="2"/>
              <a:buChar char="§"/>
            </a:pPr>
            <a:endParaRPr lang="en-US" sz="2800" smtClean="0">
              <a:effectLst>
                <a:outerShdw blurRad="38100" dist="38100" dir="2700000" algn="tl">
                  <a:srgbClr val="C0C0C0"/>
                </a:outerShdw>
              </a:effectLst>
            </a:endParaRPr>
          </a:p>
          <a:p>
            <a:pPr marL="0" indent="0" algn="just">
              <a:buClr>
                <a:srgbClr val="FF0000"/>
              </a:buClr>
              <a:buSzPct val="140000"/>
              <a:buNone/>
            </a:pPr>
            <a:endParaRPr lang="en-US" smtClean="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2FE25A60-7D44-4D69-B3E6-B88A11629235}"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21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022341633"/>
              </p:ext>
            </p:extLst>
          </p:nvPr>
        </p:nvGraphicFramePr>
        <p:xfrm>
          <a:off x="1123950" y="2838450"/>
          <a:ext cx="7181852" cy="871035"/>
        </p:xfrm>
        <a:graphic>
          <a:graphicData uri="http://schemas.openxmlformats.org/drawingml/2006/table">
            <a:tbl>
              <a:tblPr firstRow="1" bandRow="1">
                <a:tableStyleId>{5940675A-B579-460E-94D1-54222C63F5DA}</a:tableStyleId>
              </a:tblPr>
              <a:tblGrid>
                <a:gridCol w="622963">
                  <a:extLst>
                    <a:ext uri="{9D8B030D-6E8A-4147-A177-3AD203B41FA5}">
                      <a16:colId xmlns:a16="http://schemas.microsoft.com/office/drawing/2014/main" val="20000"/>
                    </a:ext>
                  </a:extLst>
                </a:gridCol>
                <a:gridCol w="1201003">
                  <a:extLst>
                    <a:ext uri="{9D8B030D-6E8A-4147-A177-3AD203B41FA5}">
                      <a16:colId xmlns:a16="http://schemas.microsoft.com/office/drawing/2014/main" val="20001"/>
                    </a:ext>
                  </a:extLst>
                </a:gridCol>
                <a:gridCol w="1132765">
                  <a:extLst>
                    <a:ext uri="{9D8B030D-6E8A-4147-A177-3AD203B41FA5}">
                      <a16:colId xmlns:a16="http://schemas.microsoft.com/office/drawing/2014/main" val="20002"/>
                    </a:ext>
                  </a:extLst>
                </a:gridCol>
                <a:gridCol w="4225121">
                  <a:extLst>
                    <a:ext uri="{9D8B030D-6E8A-4147-A177-3AD203B41FA5}">
                      <a16:colId xmlns:a16="http://schemas.microsoft.com/office/drawing/2014/main" val="20003"/>
                    </a:ext>
                  </a:extLst>
                </a:gridCol>
              </a:tblGrid>
              <a:tr h="871035">
                <a:tc>
                  <a:txBody>
                    <a:bodyPr/>
                    <a:lstStyle/>
                    <a:p>
                      <a:pPr algn="ctr"/>
                      <a:r>
                        <a:rPr lang="en-US" sz="3200" smtClean="0"/>
                        <a:t>P</a:t>
                      </a:r>
                      <a:r>
                        <a:rPr lang="en-US" sz="3200" baseline="-25000" smtClean="0"/>
                        <a:t>1</a:t>
                      </a:r>
                      <a:endParaRPr lang="en-US" sz="3200" baseline="-25000"/>
                    </a:p>
                  </a:txBody>
                  <a:tcPr/>
                </a:tc>
                <a:tc>
                  <a:txBody>
                    <a:bodyPr/>
                    <a:lstStyle/>
                    <a:p>
                      <a:pPr algn="ctr"/>
                      <a:r>
                        <a:rPr lang="en-US" sz="3200" smtClean="0"/>
                        <a:t>P</a:t>
                      </a:r>
                      <a:r>
                        <a:rPr lang="en-US" sz="3200" baseline="-25000" smtClean="0"/>
                        <a:t>2</a:t>
                      </a:r>
                      <a:endParaRPr lang="en-US" sz="3200" baseline="-25000"/>
                    </a:p>
                  </a:txBody>
                  <a:tcPr/>
                </a:tc>
                <a:tc>
                  <a:txBody>
                    <a:bodyPr/>
                    <a:lstStyle/>
                    <a:p>
                      <a:pPr algn="ctr"/>
                      <a:r>
                        <a:rPr lang="en-US" sz="3200" smtClean="0"/>
                        <a:t>P</a:t>
                      </a:r>
                      <a:r>
                        <a:rPr lang="en-US" sz="3200" baseline="-25000" smtClean="0"/>
                        <a:t>3</a:t>
                      </a:r>
                      <a:endParaRPr lang="en-US" sz="3200" baseline="-250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t>P</a:t>
                      </a:r>
                      <a:r>
                        <a:rPr lang="en-US" sz="3200" baseline="-25000" smtClean="0"/>
                        <a:t>1</a:t>
                      </a:r>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down)">
                                      <p:cBhvr>
                                        <p:cTn id="7" dur="580">
                                          <p:stCondLst>
                                            <p:cond delay="0"/>
                                          </p:stCondLst>
                                        </p:cTn>
                                        <p:tgtEl>
                                          <p:spTgt spid="185347">
                                            <p:txEl>
                                              <p:pRg st="0" end="0"/>
                                            </p:txEl>
                                          </p:spTgt>
                                        </p:tgtEl>
                                      </p:cBhvr>
                                    </p:animEffect>
                                    <p:anim calcmode="lin" valueType="num">
                                      <p:cBhvr>
                                        <p:cTn id="8" dur="1822" tmFilter="0,0; 0.14,0.36; 0.43,0.73; 0.71,0.91; 1.0,1.0">
                                          <p:stCondLst>
                                            <p:cond delay="0"/>
                                          </p:stCondLst>
                                        </p:cTn>
                                        <p:tgtEl>
                                          <p:spTgt spid="1853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53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53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53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53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5347">
                                            <p:txEl>
                                              <p:pRg st="0" end="0"/>
                                            </p:txEl>
                                          </p:spTgt>
                                        </p:tgtEl>
                                      </p:cBhvr>
                                      <p:to x="100000" y="60000"/>
                                    </p:animScale>
                                    <p:animScale>
                                      <p:cBhvr>
                                        <p:cTn id="14" dur="166" decel="50000">
                                          <p:stCondLst>
                                            <p:cond delay="676"/>
                                          </p:stCondLst>
                                        </p:cTn>
                                        <p:tgtEl>
                                          <p:spTgt spid="185347">
                                            <p:txEl>
                                              <p:pRg st="0" end="0"/>
                                            </p:txEl>
                                          </p:spTgt>
                                        </p:tgtEl>
                                      </p:cBhvr>
                                      <p:to x="100000" y="100000"/>
                                    </p:animScale>
                                    <p:animScale>
                                      <p:cBhvr>
                                        <p:cTn id="15" dur="26">
                                          <p:stCondLst>
                                            <p:cond delay="1312"/>
                                          </p:stCondLst>
                                        </p:cTn>
                                        <p:tgtEl>
                                          <p:spTgt spid="185347">
                                            <p:txEl>
                                              <p:pRg st="0" end="0"/>
                                            </p:txEl>
                                          </p:spTgt>
                                        </p:tgtEl>
                                      </p:cBhvr>
                                      <p:to x="100000" y="80000"/>
                                    </p:animScale>
                                    <p:animScale>
                                      <p:cBhvr>
                                        <p:cTn id="16" dur="166" decel="50000">
                                          <p:stCondLst>
                                            <p:cond delay="1338"/>
                                          </p:stCondLst>
                                        </p:cTn>
                                        <p:tgtEl>
                                          <p:spTgt spid="185347">
                                            <p:txEl>
                                              <p:pRg st="0" end="0"/>
                                            </p:txEl>
                                          </p:spTgt>
                                        </p:tgtEl>
                                      </p:cBhvr>
                                      <p:to x="100000" y="100000"/>
                                    </p:animScale>
                                    <p:animScale>
                                      <p:cBhvr>
                                        <p:cTn id="17" dur="26">
                                          <p:stCondLst>
                                            <p:cond delay="1642"/>
                                          </p:stCondLst>
                                        </p:cTn>
                                        <p:tgtEl>
                                          <p:spTgt spid="185347">
                                            <p:txEl>
                                              <p:pRg st="0" end="0"/>
                                            </p:txEl>
                                          </p:spTgt>
                                        </p:tgtEl>
                                      </p:cBhvr>
                                      <p:to x="100000" y="90000"/>
                                    </p:animScale>
                                    <p:animScale>
                                      <p:cBhvr>
                                        <p:cTn id="18" dur="166" decel="50000">
                                          <p:stCondLst>
                                            <p:cond delay="1668"/>
                                          </p:stCondLst>
                                        </p:cTn>
                                        <p:tgtEl>
                                          <p:spTgt spid="185347">
                                            <p:txEl>
                                              <p:pRg st="0" end="0"/>
                                            </p:txEl>
                                          </p:spTgt>
                                        </p:tgtEl>
                                      </p:cBhvr>
                                      <p:to x="100000" y="100000"/>
                                    </p:animScale>
                                    <p:animScale>
                                      <p:cBhvr>
                                        <p:cTn id="19" dur="26">
                                          <p:stCondLst>
                                            <p:cond delay="1808"/>
                                          </p:stCondLst>
                                        </p:cTn>
                                        <p:tgtEl>
                                          <p:spTgt spid="185347">
                                            <p:txEl>
                                              <p:pRg st="0" end="0"/>
                                            </p:txEl>
                                          </p:spTgt>
                                        </p:tgtEl>
                                      </p:cBhvr>
                                      <p:to x="100000" y="95000"/>
                                    </p:animScale>
                                    <p:animScale>
                                      <p:cBhvr>
                                        <p:cTn id="20" dur="166" decel="50000">
                                          <p:stCondLst>
                                            <p:cond delay="1834"/>
                                          </p:stCondLst>
                                        </p:cTn>
                                        <p:tgtEl>
                                          <p:spTgt spid="1853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5347">
                                            <p:txEl>
                                              <p:pRg st="4" end="4"/>
                                            </p:txEl>
                                          </p:spTgt>
                                        </p:tgtEl>
                                        <p:attrNameLst>
                                          <p:attrName>style.visibility</p:attrName>
                                        </p:attrNameLst>
                                      </p:cBhvr>
                                      <p:to>
                                        <p:strVal val="visible"/>
                                      </p:to>
                                    </p:set>
                                    <p:animEffect transition="in" filter="wipe(down)">
                                      <p:cBhvr>
                                        <p:cTn id="25" dur="580">
                                          <p:stCondLst>
                                            <p:cond delay="0"/>
                                          </p:stCondLst>
                                        </p:cTn>
                                        <p:tgtEl>
                                          <p:spTgt spid="185347">
                                            <p:txEl>
                                              <p:pRg st="4" end="4"/>
                                            </p:txEl>
                                          </p:spTgt>
                                        </p:tgtEl>
                                      </p:cBhvr>
                                    </p:animEffect>
                                    <p:anim calcmode="lin" valueType="num">
                                      <p:cBhvr>
                                        <p:cTn id="26" dur="1822" tmFilter="0,0; 0.14,0.36; 0.43,0.73; 0.71,0.91; 1.0,1.0">
                                          <p:stCondLst>
                                            <p:cond delay="0"/>
                                          </p:stCondLst>
                                        </p:cTn>
                                        <p:tgtEl>
                                          <p:spTgt spid="185347">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5347">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5347">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5347">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5347">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5347">
                                            <p:txEl>
                                              <p:pRg st="4" end="4"/>
                                            </p:txEl>
                                          </p:spTgt>
                                        </p:tgtEl>
                                      </p:cBhvr>
                                      <p:to x="100000" y="60000"/>
                                    </p:animScale>
                                    <p:animScale>
                                      <p:cBhvr>
                                        <p:cTn id="32" dur="166" decel="50000">
                                          <p:stCondLst>
                                            <p:cond delay="676"/>
                                          </p:stCondLst>
                                        </p:cTn>
                                        <p:tgtEl>
                                          <p:spTgt spid="185347">
                                            <p:txEl>
                                              <p:pRg st="4" end="4"/>
                                            </p:txEl>
                                          </p:spTgt>
                                        </p:tgtEl>
                                      </p:cBhvr>
                                      <p:to x="100000" y="100000"/>
                                    </p:animScale>
                                    <p:animScale>
                                      <p:cBhvr>
                                        <p:cTn id="33" dur="26">
                                          <p:stCondLst>
                                            <p:cond delay="1312"/>
                                          </p:stCondLst>
                                        </p:cTn>
                                        <p:tgtEl>
                                          <p:spTgt spid="185347">
                                            <p:txEl>
                                              <p:pRg st="4" end="4"/>
                                            </p:txEl>
                                          </p:spTgt>
                                        </p:tgtEl>
                                      </p:cBhvr>
                                      <p:to x="100000" y="80000"/>
                                    </p:animScale>
                                    <p:animScale>
                                      <p:cBhvr>
                                        <p:cTn id="34" dur="166" decel="50000">
                                          <p:stCondLst>
                                            <p:cond delay="1338"/>
                                          </p:stCondLst>
                                        </p:cTn>
                                        <p:tgtEl>
                                          <p:spTgt spid="185347">
                                            <p:txEl>
                                              <p:pRg st="4" end="4"/>
                                            </p:txEl>
                                          </p:spTgt>
                                        </p:tgtEl>
                                      </p:cBhvr>
                                      <p:to x="100000" y="100000"/>
                                    </p:animScale>
                                    <p:animScale>
                                      <p:cBhvr>
                                        <p:cTn id="35" dur="26">
                                          <p:stCondLst>
                                            <p:cond delay="1642"/>
                                          </p:stCondLst>
                                        </p:cTn>
                                        <p:tgtEl>
                                          <p:spTgt spid="185347">
                                            <p:txEl>
                                              <p:pRg st="4" end="4"/>
                                            </p:txEl>
                                          </p:spTgt>
                                        </p:tgtEl>
                                      </p:cBhvr>
                                      <p:to x="100000" y="90000"/>
                                    </p:animScale>
                                    <p:animScale>
                                      <p:cBhvr>
                                        <p:cTn id="36" dur="166" decel="50000">
                                          <p:stCondLst>
                                            <p:cond delay="1668"/>
                                          </p:stCondLst>
                                        </p:cTn>
                                        <p:tgtEl>
                                          <p:spTgt spid="185347">
                                            <p:txEl>
                                              <p:pRg st="4" end="4"/>
                                            </p:txEl>
                                          </p:spTgt>
                                        </p:tgtEl>
                                      </p:cBhvr>
                                      <p:to x="100000" y="100000"/>
                                    </p:animScale>
                                    <p:animScale>
                                      <p:cBhvr>
                                        <p:cTn id="37" dur="26">
                                          <p:stCondLst>
                                            <p:cond delay="1808"/>
                                          </p:stCondLst>
                                        </p:cTn>
                                        <p:tgtEl>
                                          <p:spTgt spid="185347">
                                            <p:txEl>
                                              <p:pRg st="4" end="4"/>
                                            </p:txEl>
                                          </p:spTgt>
                                        </p:tgtEl>
                                      </p:cBhvr>
                                      <p:to x="100000" y="95000"/>
                                    </p:animScale>
                                    <p:animScale>
                                      <p:cBhvr>
                                        <p:cTn id="38" dur="166" decel="50000">
                                          <p:stCondLst>
                                            <p:cond delay="1834"/>
                                          </p:stCondLst>
                                        </p:cTn>
                                        <p:tgtEl>
                                          <p:spTgt spid="185347">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323850"/>
            <a:ext cx="8229600" cy="895350"/>
          </a:xfrm>
        </p:spPr>
        <p:txBody>
          <a:bodyPr/>
          <a:lstStyle/>
          <a:p>
            <a:pPr algn="ctr"/>
            <a:r>
              <a:rPr lang="en-US">
                <a:solidFill>
                  <a:srgbClr val="FF0000"/>
                </a:solidFill>
                <a:effectLst>
                  <a:outerShdw blurRad="38100" dist="38100" dir="2700000" algn="tl">
                    <a:srgbClr val="C0C0C0"/>
                  </a:outerShdw>
                </a:effectLst>
              </a:rPr>
              <a:t>Giải thuật </a:t>
            </a:r>
            <a:r>
              <a:rPr lang="en-US" smtClean="0">
                <a:solidFill>
                  <a:srgbClr val="FF0000"/>
                </a:solidFill>
                <a:effectLst>
                  <a:outerShdw blurRad="38100" dist="38100" dir="2700000" algn="tl">
                    <a:srgbClr val="C0C0C0"/>
                  </a:outerShdw>
                </a:effectLst>
              </a:rPr>
              <a:t>SJF/SRT</a:t>
            </a:r>
            <a:endParaRPr lang="en-US">
              <a:solidFill>
                <a:srgbClr val="FF0000"/>
              </a:solidFill>
              <a:effectLst>
                <a:outerShdw blurRad="38100" dist="38100" dir="2700000" algn="tl">
                  <a:srgbClr val="C0C0C0"/>
                </a:outerShdw>
              </a:effectLst>
            </a:endParaRPr>
          </a:p>
        </p:txBody>
      </p:sp>
      <p:sp>
        <p:nvSpPr>
          <p:cNvPr id="185347" name="Rectangle 3"/>
          <p:cNvSpPr>
            <a:spLocks noGrp="1" noChangeArrowheads="1"/>
          </p:cNvSpPr>
          <p:nvPr>
            <p:ph type="body" idx="1"/>
          </p:nvPr>
        </p:nvSpPr>
        <p:spPr>
          <a:xfrm>
            <a:off x="514350" y="1236663"/>
            <a:ext cx="8208963" cy="4837112"/>
          </a:xfrm>
        </p:spPr>
        <p:txBody>
          <a:bodyPr/>
          <a:lstStyle/>
          <a:p>
            <a:pPr marL="0" indent="0" algn="just">
              <a:buClr>
                <a:srgbClr val="FF0000"/>
              </a:buClr>
              <a:buSzPct val="140000"/>
              <a:buFont typeface="Wingdings" pitchFamily="2" charset="2"/>
              <a:buChar char="§"/>
            </a:pPr>
            <a:r>
              <a:rPr lang="en-US">
                <a:effectLst>
                  <a:outerShdw blurRad="38100" dist="38100" dir="2700000" algn="tl">
                    <a:srgbClr val="C0C0C0"/>
                  </a:outerShdw>
                </a:effectLst>
              </a:rPr>
              <a:t> Giải thuật SJF (Shortest Job First</a:t>
            </a:r>
            <a:r>
              <a:rPr lang="en-US" smtClean="0">
                <a:effectLst>
                  <a:outerShdw blurRad="38100" dist="38100" dir="2700000" algn="tl">
                    <a:srgbClr val="C0C0C0"/>
                  </a:outerShdw>
                </a:effectLst>
              </a:rPr>
              <a:t>):</a:t>
            </a:r>
            <a:endParaRPr lang="en-US">
              <a:effectLst>
                <a:outerShdw blurRad="38100" dist="38100" dir="2700000" algn="tl">
                  <a:srgbClr val="C0C0C0"/>
                </a:outerShdw>
              </a:effectLst>
            </a:endParaRPr>
          </a:p>
          <a:p>
            <a:pPr marL="0" indent="0" algn="just">
              <a:buClr>
                <a:srgbClr val="FF0000"/>
              </a:buClr>
              <a:buSzPct val="140000"/>
              <a:buNone/>
            </a:pPr>
            <a:r>
              <a:rPr lang="en-US" smtClean="0">
                <a:effectLst>
                  <a:outerShdw blurRad="38100" dist="38100" dir="2700000" algn="tl">
                    <a:srgbClr val="C0C0C0"/>
                  </a:outerShdw>
                </a:effectLst>
              </a:rPr>
              <a:t>+ Trong </a:t>
            </a:r>
            <a:r>
              <a:rPr lang="en-US">
                <a:effectLst>
                  <a:outerShdw blurRad="38100" dist="38100" dir="2700000" algn="tl">
                    <a:srgbClr val="C0C0C0"/>
                  </a:outerShdw>
                </a:effectLst>
              </a:rPr>
              <a:t>giải </a:t>
            </a:r>
            <a:r>
              <a:rPr lang="en-US" smtClean="0">
                <a:effectLst>
                  <a:outerShdw blurRad="38100" dist="38100" dir="2700000" algn="tl">
                    <a:srgbClr val="C0C0C0"/>
                  </a:outerShdw>
                </a:effectLst>
              </a:rPr>
              <a:t>thuật này, ưu </a:t>
            </a:r>
            <a:r>
              <a:rPr lang="en-US">
                <a:effectLst>
                  <a:outerShdw blurRad="38100" dist="38100" dir="2700000" algn="tl">
                    <a:srgbClr val="C0C0C0"/>
                  </a:outerShdw>
                </a:effectLst>
              </a:rPr>
              <a:t>tiên thực hiện tiến trình dựa vào </a:t>
            </a:r>
            <a:r>
              <a:rPr lang="en-US" smtClean="0">
                <a:effectLst>
                  <a:outerShdw blurRad="38100" dist="38100" dir="2700000" algn="tl">
                    <a:srgbClr val="C0C0C0"/>
                  </a:outerShdw>
                </a:effectLst>
              </a:rPr>
              <a:t>giờ CPU </a:t>
            </a:r>
            <a:r>
              <a:rPr lang="en-US">
                <a:effectLst>
                  <a:outerShdw blurRad="38100" dist="38100" dir="2700000" algn="tl">
                    <a:srgbClr val="C0C0C0"/>
                  </a:outerShdw>
                </a:effectLst>
              </a:rPr>
              <a:t>(</a:t>
            </a:r>
            <a:r>
              <a:rPr lang="en-US" smtClean="0">
                <a:effectLst>
                  <a:outerShdw blurRad="38100" dist="38100" dir="2700000" algn="tl">
                    <a:srgbClr val="C0C0C0"/>
                  </a:outerShdw>
                </a:effectLst>
              </a:rPr>
              <a:t>burst Time) của </a:t>
            </a:r>
            <a:r>
              <a:rPr lang="en-US">
                <a:effectLst>
                  <a:outerShdw blurRad="38100" dist="38100" dir="2700000" algn="tl">
                    <a:srgbClr val="C0C0C0"/>
                  </a:outerShdw>
                </a:effectLst>
              </a:rPr>
              <a:t>mỗi tiến trình. Tiến trình nào có </a:t>
            </a:r>
            <a:r>
              <a:rPr lang="en-US" smtClean="0">
                <a:effectLst>
                  <a:outerShdw blurRad="38100" dist="38100" dir="2700000" algn="tl">
                    <a:srgbClr val="C0C0C0"/>
                  </a:outerShdw>
                </a:effectLst>
              </a:rPr>
              <a:t>giờ </a:t>
            </a:r>
            <a:r>
              <a:rPr lang="en-US">
                <a:effectLst>
                  <a:outerShdw blurRad="38100" dist="38100" dir="2700000" algn="tl">
                    <a:srgbClr val="C0C0C0"/>
                  </a:outerShdw>
                </a:effectLst>
              </a:rPr>
              <a:t>CPU ngắn nhất được cấp phát CPU trước. 						</a:t>
            </a:r>
          </a:p>
          <a:p>
            <a:pPr marL="0" indent="0" algn="just">
              <a:buSzPct val="150000"/>
              <a:buFontTx/>
              <a:buNone/>
            </a:pPr>
            <a:endParaRPr lang="en-US">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2FE25A60-7D44-4D69-B3E6-B88A11629235}"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down)">
                                      <p:cBhvr>
                                        <p:cTn id="7" dur="580">
                                          <p:stCondLst>
                                            <p:cond delay="0"/>
                                          </p:stCondLst>
                                        </p:cTn>
                                        <p:tgtEl>
                                          <p:spTgt spid="185347">
                                            <p:txEl>
                                              <p:pRg st="0" end="0"/>
                                            </p:txEl>
                                          </p:spTgt>
                                        </p:tgtEl>
                                      </p:cBhvr>
                                    </p:animEffect>
                                    <p:anim calcmode="lin" valueType="num">
                                      <p:cBhvr>
                                        <p:cTn id="8" dur="1822" tmFilter="0,0; 0.14,0.36; 0.43,0.73; 0.71,0.91; 1.0,1.0">
                                          <p:stCondLst>
                                            <p:cond delay="0"/>
                                          </p:stCondLst>
                                        </p:cTn>
                                        <p:tgtEl>
                                          <p:spTgt spid="1853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53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53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53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53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5347">
                                            <p:txEl>
                                              <p:pRg st="0" end="0"/>
                                            </p:txEl>
                                          </p:spTgt>
                                        </p:tgtEl>
                                      </p:cBhvr>
                                      <p:to x="100000" y="60000"/>
                                    </p:animScale>
                                    <p:animScale>
                                      <p:cBhvr>
                                        <p:cTn id="14" dur="166" decel="50000">
                                          <p:stCondLst>
                                            <p:cond delay="676"/>
                                          </p:stCondLst>
                                        </p:cTn>
                                        <p:tgtEl>
                                          <p:spTgt spid="185347">
                                            <p:txEl>
                                              <p:pRg st="0" end="0"/>
                                            </p:txEl>
                                          </p:spTgt>
                                        </p:tgtEl>
                                      </p:cBhvr>
                                      <p:to x="100000" y="100000"/>
                                    </p:animScale>
                                    <p:animScale>
                                      <p:cBhvr>
                                        <p:cTn id="15" dur="26">
                                          <p:stCondLst>
                                            <p:cond delay="1312"/>
                                          </p:stCondLst>
                                        </p:cTn>
                                        <p:tgtEl>
                                          <p:spTgt spid="185347">
                                            <p:txEl>
                                              <p:pRg st="0" end="0"/>
                                            </p:txEl>
                                          </p:spTgt>
                                        </p:tgtEl>
                                      </p:cBhvr>
                                      <p:to x="100000" y="80000"/>
                                    </p:animScale>
                                    <p:animScale>
                                      <p:cBhvr>
                                        <p:cTn id="16" dur="166" decel="50000">
                                          <p:stCondLst>
                                            <p:cond delay="1338"/>
                                          </p:stCondLst>
                                        </p:cTn>
                                        <p:tgtEl>
                                          <p:spTgt spid="185347">
                                            <p:txEl>
                                              <p:pRg st="0" end="0"/>
                                            </p:txEl>
                                          </p:spTgt>
                                        </p:tgtEl>
                                      </p:cBhvr>
                                      <p:to x="100000" y="100000"/>
                                    </p:animScale>
                                    <p:animScale>
                                      <p:cBhvr>
                                        <p:cTn id="17" dur="26">
                                          <p:stCondLst>
                                            <p:cond delay="1642"/>
                                          </p:stCondLst>
                                        </p:cTn>
                                        <p:tgtEl>
                                          <p:spTgt spid="185347">
                                            <p:txEl>
                                              <p:pRg st="0" end="0"/>
                                            </p:txEl>
                                          </p:spTgt>
                                        </p:tgtEl>
                                      </p:cBhvr>
                                      <p:to x="100000" y="90000"/>
                                    </p:animScale>
                                    <p:animScale>
                                      <p:cBhvr>
                                        <p:cTn id="18" dur="166" decel="50000">
                                          <p:stCondLst>
                                            <p:cond delay="1668"/>
                                          </p:stCondLst>
                                        </p:cTn>
                                        <p:tgtEl>
                                          <p:spTgt spid="185347">
                                            <p:txEl>
                                              <p:pRg st="0" end="0"/>
                                            </p:txEl>
                                          </p:spTgt>
                                        </p:tgtEl>
                                      </p:cBhvr>
                                      <p:to x="100000" y="100000"/>
                                    </p:animScale>
                                    <p:animScale>
                                      <p:cBhvr>
                                        <p:cTn id="19" dur="26">
                                          <p:stCondLst>
                                            <p:cond delay="1808"/>
                                          </p:stCondLst>
                                        </p:cTn>
                                        <p:tgtEl>
                                          <p:spTgt spid="185347">
                                            <p:txEl>
                                              <p:pRg st="0" end="0"/>
                                            </p:txEl>
                                          </p:spTgt>
                                        </p:tgtEl>
                                      </p:cBhvr>
                                      <p:to x="100000" y="95000"/>
                                    </p:animScale>
                                    <p:animScale>
                                      <p:cBhvr>
                                        <p:cTn id="20" dur="166" decel="50000">
                                          <p:stCondLst>
                                            <p:cond delay="1834"/>
                                          </p:stCondLst>
                                        </p:cTn>
                                        <p:tgtEl>
                                          <p:spTgt spid="1853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5347">
                                            <p:txEl>
                                              <p:pRg st="1" end="1"/>
                                            </p:txEl>
                                          </p:spTgt>
                                        </p:tgtEl>
                                        <p:attrNameLst>
                                          <p:attrName>style.visibility</p:attrName>
                                        </p:attrNameLst>
                                      </p:cBhvr>
                                      <p:to>
                                        <p:strVal val="visible"/>
                                      </p:to>
                                    </p:set>
                                    <p:animEffect transition="in" filter="wipe(down)">
                                      <p:cBhvr>
                                        <p:cTn id="25" dur="580">
                                          <p:stCondLst>
                                            <p:cond delay="0"/>
                                          </p:stCondLst>
                                        </p:cTn>
                                        <p:tgtEl>
                                          <p:spTgt spid="185347">
                                            <p:txEl>
                                              <p:pRg st="1" end="1"/>
                                            </p:txEl>
                                          </p:spTgt>
                                        </p:tgtEl>
                                      </p:cBhvr>
                                    </p:animEffect>
                                    <p:anim calcmode="lin" valueType="num">
                                      <p:cBhvr>
                                        <p:cTn id="26" dur="1822" tmFilter="0,0; 0.14,0.36; 0.43,0.73; 0.71,0.91; 1.0,1.0">
                                          <p:stCondLst>
                                            <p:cond delay="0"/>
                                          </p:stCondLst>
                                        </p:cTn>
                                        <p:tgtEl>
                                          <p:spTgt spid="1853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53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53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53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53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5347">
                                            <p:txEl>
                                              <p:pRg st="1" end="1"/>
                                            </p:txEl>
                                          </p:spTgt>
                                        </p:tgtEl>
                                      </p:cBhvr>
                                      <p:to x="100000" y="60000"/>
                                    </p:animScale>
                                    <p:animScale>
                                      <p:cBhvr>
                                        <p:cTn id="32" dur="166" decel="50000">
                                          <p:stCondLst>
                                            <p:cond delay="676"/>
                                          </p:stCondLst>
                                        </p:cTn>
                                        <p:tgtEl>
                                          <p:spTgt spid="185347">
                                            <p:txEl>
                                              <p:pRg st="1" end="1"/>
                                            </p:txEl>
                                          </p:spTgt>
                                        </p:tgtEl>
                                      </p:cBhvr>
                                      <p:to x="100000" y="100000"/>
                                    </p:animScale>
                                    <p:animScale>
                                      <p:cBhvr>
                                        <p:cTn id="33" dur="26">
                                          <p:stCondLst>
                                            <p:cond delay="1312"/>
                                          </p:stCondLst>
                                        </p:cTn>
                                        <p:tgtEl>
                                          <p:spTgt spid="185347">
                                            <p:txEl>
                                              <p:pRg st="1" end="1"/>
                                            </p:txEl>
                                          </p:spTgt>
                                        </p:tgtEl>
                                      </p:cBhvr>
                                      <p:to x="100000" y="80000"/>
                                    </p:animScale>
                                    <p:animScale>
                                      <p:cBhvr>
                                        <p:cTn id="34" dur="166" decel="50000">
                                          <p:stCondLst>
                                            <p:cond delay="1338"/>
                                          </p:stCondLst>
                                        </p:cTn>
                                        <p:tgtEl>
                                          <p:spTgt spid="185347">
                                            <p:txEl>
                                              <p:pRg st="1" end="1"/>
                                            </p:txEl>
                                          </p:spTgt>
                                        </p:tgtEl>
                                      </p:cBhvr>
                                      <p:to x="100000" y="100000"/>
                                    </p:animScale>
                                    <p:animScale>
                                      <p:cBhvr>
                                        <p:cTn id="35" dur="26">
                                          <p:stCondLst>
                                            <p:cond delay="1642"/>
                                          </p:stCondLst>
                                        </p:cTn>
                                        <p:tgtEl>
                                          <p:spTgt spid="185347">
                                            <p:txEl>
                                              <p:pRg st="1" end="1"/>
                                            </p:txEl>
                                          </p:spTgt>
                                        </p:tgtEl>
                                      </p:cBhvr>
                                      <p:to x="100000" y="90000"/>
                                    </p:animScale>
                                    <p:animScale>
                                      <p:cBhvr>
                                        <p:cTn id="36" dur="166" decel="50000">
                                          <p:stCondLst>
                                            <p:cond delay="1668"/>
                                          </p:stCondLst>
                                        </p:cTn>
                                        <p:tgtEl>
                                          <p:spTgt spid="185347">
                                            <p:txEl>
                                              <p:pRg st="1" end="1"/>
                                            </p:txEl>
                                          </p:spTgt>
                                        </p:tgtEl>
                                      </p:cBhvr>
                                      <p:to x="100000" y="100000"/>
                                    </p:animScale>
                                    <p:animScale>
                                      <p:cBhvr>
                                        <p:cTn id="37" dur="26">
                                          <p:stCondLst>
                                            <p:cond delay="1808"/>
                                          </p:stCondLst>
                                        </p:cTn>
                                        <p:tgtEl>
                                          <p:spTgt spid="185347">
                                            <p:txEl>
                                              <p:pRg st="1" end="1"/>
                                            </p:txEl>
                                          </p:spTgt>
                                        </p:tgtEl>
                                      </p:cBhvr>
                                      <p:to x="100000" y="95000"/>
                                    </p:animScale>
                                    <p:animScale>
                                      <p:cBhvr>
                                        <p:cTn id="38" dur="166" decel="50000">
                                          <p:stCondLst>
                                            <p:cond delay="1834"/>
                                          </p:stCondLst>
                                        </p:cTn>
                                        <p:tgtEl>
                                          <p:spTgt spid="18534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57200" y="247650"/>
            <a:ext cx="8229600" cy="742950"/>
          </a:xfrm>
        </p:spPr>
        <p:txBody>
          <a:bodyPr/>
          <a:lstStyle/>
          <a:p>
            <a:pPr algn="ctr"/>
            <a:r>
              <a:rPr lang="en-US">
                <a:solidFill>
                  <a:srgbClr val="FF0000"/>
                </a:solidFill>
                <a:effectLst>
                  <a:outerShdw blurRad="38100" dist="38100" dir="2700000" algn="tl">
                    <a:srgbClr val="C0C0C0"/>
                  </a:outerShdw>
                </a:effectLst>
              </a:rPr>
              <a:t>Giải thuật </a:t>
            </a:r>
            <a:r>
              <a:rPr lang="en-US" smtClean="0">
                <a:solidFill>
                  <a:srgbClr val="FF0000"/>
                </a:solidFill>
                <a:effectLst>
                  <a:outerShdw blurRad="38100" dist="38100" dir="2700000" algn="tl">
                    <a:srgbClr val="C0C0C0"/>
                  </a:outerShdw>
                </a:effectLst>
              </a:rPr>
              <a:t>SJF/SRT</a:t>
            </a:r>
            <a:endParaRPr lang="en-US">
              <a:solidFill>
                <a:srgbClr val="FF0000"/>
              </a:solidFill>
              <a:effectLst>
                <a:outerShdw blurRad="38100" dist="38100" dir="2700000" algn="tl">
                  <a:srgbClr val="C0C0C0"/>
                </a:outerShdw>
              </a:effectLst>
            </a:endParaRPr>
          </a:p>
        </p:txBody>
      </p:sp>
      <p:sp>
        <p:nvSpPr>
          <p:cNvPr id="187395" name="Rectangle 3"/>
          <p:cNvSpPr>
            <a:spLocks noGrp="1" noChangeArrowheads="1"/>
          </p:cNvSpPr>
          <p:nvPr>
            <p:ph type="body" idx="1"/>
          </p:nvPr>
        </p:nvSpPr>
        <p:spPr>
          <a:xfrm>
            <a:off x="196850" y="973138"/>
            <a:ext cx="8775700" cy="5332412"/>
          </a:xfrm>
        </p:spPr>
        <p:txBody>
          <a:bodyPr/>
          <a:lstStyle/>
          <a:p>
            <a:pPr marL="0" indent="0" algn="just">
              <a:buSzPct val="150000"/>
              <a:buNone/>
            </a:pPr>
            <a:r>
              <a:rPr lang="en-US" sz="3000" smtClean="0">
                <a:effectLst>
                  <a:outerShdw blurRad="38100" dist="38100" dir="2700000" algn="tl">
                    <a:srgbClr val="C0C0C0"/>
                  </a:outerShdw>
                </a:effectLst>
              </a:rPr>
              <a:t>+ Ưu </a:t>
            </a:r>
            <a:r>
              <a:rPr lang="en-US" sz="3000">
                <a:effectLst>
                  <a:outerShdw blurRad="38100" dist="38100" dir="2700000" algn="tl">
                    <a:srgbClr val="C0C0C0"/>
                  </a:outerShdw>
                </a:effectLst>
              </a:rPr>
              <a:t>điểm: Giảm thời gian chờ TB, các tiến trình có chu kỳ CPU ngắn nhanh chóng bị loại khỏi hàng đợi.</a:t>
            </a:r>
          </a:p>
          <a:p>
            <a:pPr marL="0" indent="0" algn="just">
              <a:buSzPct val="150000"/>
              <a:buNone/>
            </a:pPr>
            <a:r>
              <a:rPr lang="en-US" sz="3000" smtClean="0">
                <a:effectLst>
                  <a:outerShdw blurRad="38100" dist="38100" dir="2700000" algn="tl">
                    <a:srgbClr val="C0C0C0"/>
                  </a:outerShdw>
                </a:effectLst>
              </a:rPr>
              <a:t>+ Nhược </a:t>
            </a:r>
            <a:r>
              <a:rPr lang="en-US" sz="3000">
                <a:effectLst>
                  <a:outerShdw blurRad="38100" dist="38100" dir="2700000" algn="tl">
                    <a:srgbClr val="C0C0C0"/>
                  </a:outerShdw>
                </a:effectLst>
              </a:rPr>
              <a:t>điểm: </a:t>
            </a:r>
            <a:r>
              <a:rPr lang="en-US" sz="3000" smtClean="0">
                <a:effectLst>
                  <a:outerShdw blurRad="38100" dist="38100" dir="2700000" algn="tl">
                    <a:srgbClr val="C0C0C0"/>
                  </a:outerShdw>
                </a:effectLst>
              </a:rPr>
              <a:t>Khó </a:t>
            </a:r>
            <a:r>
              <a:rPr lang="en-US" sz="3000">
                <a:effectLst>
                  <a:outerShdw blurRad="38100" dist="38100" dir="2700000" algn="tl">
                    <a:srgbClr val="C0C0C0"/>
                  </a:outerShdw>
                </a:effectLst>
              </a:rPr>
              <a:t>khăn lớn nhất của SJF là việc xác định  chiều dài chu kỳ CPU tiếp theo. </a:t>
            </a:r>
          </a:p>
        </p:txBody>
      </p:sp>
      <p:sp>
        <p:nvSpPr>
          <p:cNvPr id="4" name="Date Placeholder 3"/>
          <p:cNvSpPr>
            <a:spLocks noGrp="1"/>
          </p:cNvSpPr>
          <p:nvPr>
            <p:ph type="dt" sz="half" idx="12"/>
          </p:nvPr>
        </p:nvSpPr>
        <p:spPr/>
        <p:txBody>
          <a:bodyPr/>
          <a:lstStyle/>
          <a:p>
            <a:fld id="{A6AA2A06-DBF7-42C8-B41F-C0CA1AB61C52}"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down)">
                                      <p:cBhvr>
                                        <p:cTn id="7" dur="580">
                                          <p:stCondLst>
                                            <p:cond delay="0"/>
                                          </p:stCondLst>
                                        </p:cTn>
                                        <p:tgtEl>
                                          <p:spTgt spid="187395">
                                            <p:txEl>
                                              <p:pRg st="0" end="0"/>
                                            </p:txEl>
                                          </p:spTgt>
                                        </p:tgtEl>
                                      </p:cBhvr>
                                    </p:animEffect>
                                    <p:anim calcmode="lin" valueType="num">
                                      <p:cBhvr>
                                        <p:cTn id="8" dur="1822" tmFilter="0,0; 0.14,0.36; 0.43,0.73; 0.71,0.91; 1.0,1.0">
                                          <p:stCondLst>
                                            <p:cond delay="0"/>
                                          </p:stCondLst>
                                        </p:cTn>
                                        <p:tgtEl>
                                          <p:spTgt spid="1873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73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73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73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73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7395">
                                            <p:txEl>
                                              <p:pRg st="0" end="0"/>
                                            </p:txEl>
                                          </p:spTgt>
                                        </p:tgtEl>
                                      </p:cBhvr>
                                      <p:to x="100000" y="60000"/>
                                    </p:animScale>
                                    <p:animScale>
                                      <p:cBhvr>
                                        <p:cTn id="14" dur="166" decel="50000">
                                          <p:stCondLst>
                                            <p:cond delay="676"/>
                                          </p:stCondLst>
                                        </p:cTn>
                                        <p:tgtEl>
                                          <p:spTgt spid="187395">
                                            <p:txEl>
                                              <p:pRg st="0" end="0"/>
                                            </p:txEl>
                                          </p:spTgt>
                                        </p:tgtEl>
                                      </p:cBhvr>
                                      <p:to x="100000" y="100000"/>
                                    </p:animScale>
                                    <p:animScale>
                                      <p:cBhvr>
                                        <p:cTn id="15" dur="26">
                                          <p:stCondLst>
                                            <p:cond delay="1312"/>
                                          </p:stCondLst>
                                        </p:cTn>
                                        <p:tgtEl>
                                          <p:spTgt spid="187395">
                                            <p:txEl>
                                              <p:pRg st="0" end="0"/>
                                            </p:txEl>
                                          </p:spTgt>
                                        </p:tgtEl>
                                      </p:cBhvr>
                                      <p:to x="100000" y="80000"/>
                                    </p:animScale>
                                    <p:animScale>
                                      <p:cBhvr>
                                        <p:cTn id="16" dur="166" decel="50000">
                                          <p:stCondLst>
                                            <p:cond delay="1338"/>
                                          </p:stCondLst>
                                        </p:cTn>
                                        <p:tgtEl>
                                          <p:spTgt spid="187395">
                                            <p:txEl>
                                              <p:pRg st="0" end="0"/>
                                            </p:txEl>
                                          </p:spTgt>
                                        </p:tgtEl>
                                      </p:cBhvr>
                                      <p:to x="100000" y="100000"/>
                                    </p:animScale>
                                    <p:animScale>
                                      <p:cBhvr>
                                        <p:cTn id="17" dur="26">
                                          <p:stCondLst>
                                            <p:cond delay="1642"/>
                                          </p:stCondLst>
                                        </p:cTn>
                                        <p:tgtEl>
                                          <p:spTgt spid="187395">
                                            <p:txEl>
                                              <p:pRg st="0" end="0"/>
                                            </p:txEl>
                                          </p:spTgt>
                                        </p:tgtEl>
                                      </p:cBhvr>
                                      <p:to x="100000" y="90000"/>
                                    </p:animScale>
                                    <p:animScale>
                                      <p:cBhvr>
                                        <p:cTn id="18" dur="166" decel="50000">
                                          <p:stCondLst>
                                            <p:cond delay="1668"/>
                                          </p:stCondLst>
                                        </p:cTn>
                                        <p:tgtEl>
                                          <p:spTgt spid="187395">
                                            <p:txEl>
                                              <p:pRg st="0" end="0"/>
                                            </p:txEl>
                                          </p:spTgt>
                                        </p:tgtEl>
                                      </p:cBhvr>
                                      <p:to x="100000" y="100000"/>
                                    </p:animScale>
                                    <p:animScale>
                                      <p:cBhvr>
                                        <p:cTn id="19" dur="26">
                                          <p:stCondLst>
                                            <p:cond delay="1808"/>
                                          </p:stCondLst>
                                        </p:cTn>
                                        <p:tgtEl>
                                          <p:spTgt spid="187395">
                                            <p:txEl>
                                              <p:pRg st="0" end="0"/>
                                            </p:txEl>
                                          </p:spTgt>
                                        </p:tgtEl>
                                      </p:cBhvr>
                                      <p:to x="100000" y="95000"/>
                                    </p:animScale>
                                    <p:animScale>
                                      <p:cBhvr>
                                        <p:cTn id="20" dur="166" decel="50000">
                                          <p:stCondLst>
                                            <p:cond delay="1834"/>
                                          </p:stCondLst>
                                        </p:cTn>
                                        <p:tgtEl>
                                          <p:spTgt spid="18739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7395">
                                            <p:txEl>
                                              <p:pRg st="1" end="1"/>
                                            </p:txEl>
                                          </p:spTgt>
                                        </p:tgtEl>
                                        <p:attrNameLst>
                                          <p:attrName>style.visibility</p:attrName>
                                        </p:attrNameLst>
                                      </p:cBhvr>
                                      <p:to>
                                        <p:strVal val="visible"/>
                                      </p:to>
                                    </p:set>
                                    <p:animEffect transition="in" filter="wipe(down)">
                                      <p:cBhvr>
                                        <p:cTn id="25" dur="580">
                                          <p:stCondLst>
                                            <p:cond delay="0"/>
                                          </p:stCondLst>
                                        </p:cTn>
                                        <p:tgtEl>
                                          <p:spTgt spid="187395">
                                            <p:txEl>
                                              <p:pRg st="1" end="1"/>
                                            </p:txEl>
                                          </p:spTgt>
                                        </p:tgtEl>
                                      </p:cBhvr>
                                    </p:animEffect>
                                    <p:anim calcmode="lin" valueType="num">
                                      <p:cBhvr>
                                        <p:cTn id="26" dur="1822" tmFilter="0,0; 0.14,0.36; 0.43,0.73; 0.71,0.91; 1.0,1.0">
                                          <p:stCondLst>
                                            <p:cond delay="0"/>
                                          </p:stCondLst>
                                        </p:cTn>
                                        <p:tgtEl>
                                          <p:spTgt spid="18739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739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739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739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739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7395">
                                            <p:txEl>
                                              <p:pRg st="1" end="1"/>
                                            </p:txEl>
                                          </p:spTgt>
                                        </p:tgtEl>
                                      </p:cBhvr>
                                      <p:to x="100000" y="60000"/>
                                    </p:animScale>
                                    <p:animScale>
                                      <p:cBhvr>
                                        <p:cTn id="32" dur="166" decel="50000">
                                          <p:stCondLst>
                                            <p:cond delay="676"/>
                                          </p:stCondLst>
                                        </p:cTn>
                                        <p:tgtEl>
                                          <p:spTgt spid="187395">
                                            <p:txEl>
                                              <p:pRg st="1" end="1"/>
                                            </p:txEl>
                                          </p:spTgt>
                                        </p:tgtEl>
                                      </p:cBhvr>
                                      <p:to x="100000" y="100000"/>
                                    </p:animScale>
                                    <p:animScale>
                                      <p:cBhvr>
                                        <p:cTn id="33" dur="26">
                                          <p:stCondLst>
                                            <p:cond delay="1312"/>
                                          </p:stCondLst>
                                        </p:cTn>
                                        <p:tgtEl>
                                          <p:spTgt spid="187395">
                                            <p:txEl>
                                              <p:pRg st="1" end="1"/>
                                            </p:txEl>
                                          </p:spTgt>
                                        </p:tgtEl>
                                      </p:cBhvr>
                                      <p:to x="100000" y="80000"/>
                                    </p:animScale>
                                    <p:animScale>
                                      <p:cBhvr>
                                        <p:cTn id="34" dur="166" decel="50000">
                                          <p:stCondLst>
                                            <p:cond delay="1338"/>
                                          </p:stCondLst>
                                        </p:cTn>
                                        <p:tgtEl>
                                          <p:spTgt spid="187395">
                                            <p:txEl>
                                              <p:pRg st="1" end="1"/>
                                            </p:txEl>
                                          </p:spTgt>
                                        </p:tgtEl>
                                      </p:cBhvr>
                                      <p:to x="100000" y="100000"/>
                                    </p:animScale>
                                    <p:animScale>
                                      <p:cBhvr>
                                        <p:cTn id="35" dur="26">
                                          <p:stCondLst>
                                            <p:cond delay="1642"/>
                                          </p:stCondLst>
                                        </p:cTn>
                                        <p:tgtEl>
                                          <p:spTgt spid="187395">
                                            <p:txEl>
                                              <p:pRg st="1" end="1"/>
                                            </p:txEl>
                                          </p:spTgt>
                                        </p:tgtEl>
                                      </p:cBhvr>
                                      <p:to x="100000" y="90000"/>
                                    </p:animScale>
                                    <p:animScale>
                                      <p:cBhvr>
                                        <p:cTn id="36" dur="166" decel="50000">
                                          <p:stCondLst>
                                            <p:cond delay="1668"/>
                                          </p:stCondLst>
                                        </p:cTn>
                                        <p:tgtEl>
                                          <p:spTgt spid="187395">
                                            <p:txEl>
                                              <p:pRg st="1" end="1"/>
                                            </p:txEl>
                                          </p:spTgt>
                                        </p:tgtEl>
                                      </p:cBhvr>
                                      <p:to x="100000" y="100000"/>
                                    </p:animScale>
                                    <p:animScale>
                                      <p:cBhvr>
                                        <p:cTn id="37" dur="26">
                                          <p:stCondLst>
                                            <p:cond delay="1808"/>
                                          </p:stCondLst>
                                        </p:cTn>
                                        <p:tgtEl>
                                          <p:spTgt spid="187395">
                                            <p:txEl>
                                              <p:pRg st="1" end="1"/>
                                            </p:txEl>
                                          </p:spTgt>
                                        </p:tgtEl>
                                      </p:cBhvr>
                                      <p:to x="100000" y="95000"/>
                                    </p:animScale>
                                    <p:animScale>
                                      <p:cBhvr>
                                        <p:cTn id="38" dur="166" decel="50000">
                                          <p:stCondLst>
                                            <p:cond delay="1834"/>
                                          </p:stCondLst>
                                        </p:cTn>
                                        <p:tgtEl>
                                          <p:spTgt spid="18739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457200" y="247650"/>
            <a:ext cx="8229600" cy="742950"/>
          </a:xfrm>
        </p:spPr>
        <p:txBody>
          <a:bodyPr/>
          <a:lstStyle/>
          <a:p>
            <a:pPr algn="ctr"/>
            <a:r>
              <a:rPr lang="en-US">
                <a:solidFill>
                  <a:srgbClr val="FF0000"/>
                </a:solidFill>
                <a:effectLst>
                  <a:outerShdw blurRad="38100" dist="38100" dir="2700000" algn="tl">
                    <a:srgbClr val="C0C0C0"/>
                  </a:outerShdw>
                </a:effectLst>
              </a:rPr>
              <a:t>Giải thuật </a:t>
            </a:r>
            <a:r>
              <a:rPr lang="en-US" smtClean="0">
                <a:solidFill>
                  <a:srgbClr val="FF0000"/>
                </a:solidFill>
                <a:effectLst>
                  <a:outerShdw blurRad="38100" dist="38100" dir="2700000" algn="tl">
                    <a:srgbClr val="C0C0C0"/>
                  </a:outerShdw>
                </a:effectLst>
              </a:rPr>
              <a:t>SRT/SRT</a:t>
            </a:r>
            <a:endParaRPr lang="en-US">
              <a:solidFill>
                <a:srgbClr val="FF0000"/>
              </a:solidFill>
              <a:effectLst>
                <a:outerShdw blurRad="38100" dist="38100" dir="2700000" algn="tl">
                  <a:srgbClr val="C0C0C0"/>
                </a:outerShdw>
              </a:effectLst>
            </a:endParaRPr>
          </a:p>
        </p:txBody>
      </p:sp>
      <p:sp>
        <p:nvSpPr>
          <p:cNvPr id="258051" name="Rectangle 3"/>
          <p:cNvSpPr>
            <a:spLocks noGrp="1" noChangeArrowheads="1"/>
          </p:cNvSpPr>
          <p:nvPr>
            <p:ph type="body" idx="1"/>
          </p:nvPr>
        </p:nvSpPr>
        <p:spPr>
          <a:xfrm>
            <a:off x="196850" y="973138"/>
            <a:ext cx="8775700" cy="5332412"/>
          </a:xfrm>
        </p:spPr>
        <p:txBody>
          <a:bodyPr/>
          <a:lstStyle/>
          <a:p>
            <a:pPr algn="just">
              <a:buClr>
                <a:srgbClr val="FF0000"/>
              </a:buClr>
              <a:buSzPct val="150000"/>
              <a:buFont typeface="Wingdings" pitchFamily="2" charset="2"/>
              <a:buChar char="§"/>
            </a:pPr>
            <a:r>
              <a:rPr lang="en-US" sz="3000">
                <a:effectLst>
                  <a:outerShdw blurRad="38100" dist="38100" dir="2700000" algn="tl">
                    <a:srgbClr val="C0C0C0"/>
                  </a:outerShdw>
                </a:effectLst>
              </a:rPr>
              <a:t>Giải </a:t>
            </a:r>
            <a:r>
              <a:rPr lang="en-US" sz="3000" smtClean="0">
                <a:effectLst>
                  <a:outerShdw blurRad="38100" dist="38100" dir="2700000" algn="tl">
                    <a:srgbClr val="C0C0C0"/>
                  </a:outerShdw>
                </a:effectLst>
              </a:rPr>
              <a:t>thuật SRT </a:t>
            </a:r>
            <a:r>
              <a:rPr lang="en-US" sz="2800">
                <a:effectLst>
                  <a:outerShdw blurRad="38100" dist="38100" dir="2700000" algn="tl">
                    <a:srgbClr val="C0C0C0"/>
                  </a:outerShdw>
                </a:effectLst>
              </a:rPr>
              <a:t>(Shortest Remain Time</a:t>
            </a:r>
            <a:r>
              <a:rPr lang="en-US" sz="2800" smtClean="0">
                <a:effectLst>
                  <a:outerShdw blurRad="38100" dist="38100" dir="2700000" algn="tl">
                    <a:srgbClr val="C0C0C0"/>
                  </a:outerShdw>
                </a:effectLst>
              </a:rPr>
              <a:t>)</a:t>
            </a:r>
            <a:r>
              <a:rPr lang="en-US" sz="3000" smtClean="0">
                <a:effectLst>
                  <a:outerShdw blurRad="38100" dist="38100" dir="2700000" algn="tl">
                    <a:srgbClr val="C0C0C0"/>
                  </a:outerShdw>
                </a:effectLst>
              </a:rPr>
              <a:t>: </a:t>
            </a:r>
          </a:p>
          <a:p>
            <a:pPr marL="0" indent="0" algn="just">
              <a:buSzPct val="150000"/>
              <a:buNone/>
            </a:pPr>
            <a:r>
              <a:rPr lang="en-US" sz="3000" smtClean="0">
                <a:effectLst>
                  <a:outerShdw blurRad="38100" dist="38100" dir="2700000" algn="tl">
                    <a:srgbClr val="C0C0C0"/>
                  </a:outerShdw>
                </a:effectLst>
              </a:rPr>
              <a:t>+ SJF </a:t>
            </a:r>
            <a:r>
              <a:rPr lang="en-US" sz="3000">
                <a:effectLst>
                  <a:outerShdw blurRad="38100" dist="38100" dir="2700000" algn="tl">
                    <a:srgbClr val="C0C0C0"/>
                  </a:outerShdw>
                </a:effectLst>
              </a:rPr>
              <a:t>trưng </a:t>
            </a:r>
            <a:r>
              <a:rPr lang="en-US" sz="3000" smtClean="0">
                <a:effectLst>
                  <a:outerShdw blurRad="38100" dist="38100" dir="2700000" algn="tl">
                    <a:srgbClr val="C0C0C0"/>
                  </a:outerShdw>
                </a:effectLst>
              </a:rPr>
              <a:t>dụng được gọi là SRT. Khi </a:t>
            </a:r>
            <a:r>
              <a:rPr lang="en-US" sz="3000">
                <a:effectLst>
                  <a:outerShdw blurRad="38100" dist="38100" dir="2700000" algn="tl">
                    <a:srgbClr val="C0C0C0"/>
                  </a:outerShdw>
                </a:effectLst>
              </a:rPr>
              <a:t>một tiến trình mới đến hàng đợi sẵn sàng trong khi một tiến trình khác đang thực </a:t>
            </a:r>
            <a:r>
              <a:rPr lang="en-US" sz="3000" smtClean="0">
                <a:effectLst>
                  <a:outerShdw blurRad="38100" dist="38100" dir="2700000" algn="tl">
                    <a:srgbClr val="C0C0C0"/>
                  </a:outerShdw>
                </a:effectLst>
              </a:rPr>
              <a:t>thi, nếu tiến </a:t>
            </a:r>
            <a:r>
              <a:rPr lang="en-US" sz="3000">
                <a:effectLst>
                  <a:outerShdw blurRad="38100" dist="38100" dir="2700000" algn="tl">
                    <a:srgbClr val="C0C0C0"/>
                  </a:outerShdw>
                </a:effectLst>
              </a:rPr>
              <a:t>trình mới đến có </a:t>
            </a:r>
            <a:r>
              <a:rPr lang="en-US" sz="3000" smtClean="0">
                <a:effectLst>
                  <a:outerShdw blurRad="38100" dist="38100" dir="2700000" algn="tl">
                    <a:srgbClr val="C0C0C0"/>
                  </a:outerShdw>
                </a:effectLst>
              </a:rPr>
              <a:t>giờ </a:t>
            </a:r>
            <a:r>
              <a:rPr lang="en-US" sz="3000">
                <a:effectLst>
                  <a:outerShdw blurRad="38100" dist="38100" dir="2700000" algn="tl">
                    <a:srgbClr val="C0C0C0"/>
                  </a:outerShdw>
                </a:effectLst>
              </a:rPr>
              <a:t>CPU </a:t>
            </a:r>
            <a:r>
              <a:rPr lang="en-US" sz="3000" smtClean="0">
                <a:effectLst>
                  <a:outerShdw blurRad="38100" dist="38100" dir="2700000" algn="tl">
                    <a:srgbClr val="C0C0C0"/>
                  </a:outerShdw>
                </a:effectLst>
              </a:rPr>
              <a:t>ngắn </a:t>
            </a:r>
            <a:r>
              <a:rPr lang="en-US" sz="3000">
                <a:effectLst>
                  <a:outerShdw blurRad="38100" dist="38100" dir="2700000" algn="tl">
                    <a:srgbClr val="C0C0C0"/>
                  </a:outerShdw>
                </a:effectLst>
              </a:rPr>
              <a:t>hơn thời gian </a:t>
            </a:r>
            <a:r>
              <a:rPr lang="en-US" sz="3000" smtClean="0">
                <a:effectLst>
                  <a:outerShdw blurRad="38100" dist="38100" dir="2700000" algn="tl">
                    <a:srgbClr val="C0C0C0"/>
                  </a:outerShdw>
                </a:effectLst>
              </a:rPr>
              <a:t>giờ </a:t>
            </a:r>
            <a:r>
              <a:rPr lang="en-US" sz="3000">
                <a:effectLst>
                  <a:outerShdw blurRad="38100" dist="38100" dir="2700000" algn="tl">
                    <a:srgbClr val="C0C0C0"/>
                  </a:outerShdw>
                </a:effectLst>
              </a:rPr>
              <a:t>CPU còn lại của tiến trình đang thực </a:t>
            </a:r>
            <a:r>
              <a:rPr lang="en-US" sz="3000" smtClean="0">
                <a:effectLst>
                  <a:outerShdw blurRad="38100" dist="38100" dir="2700000" algn="tl">
                    <a:srgbClr val="C0C0C0"/>
                  </a:outerShdw>
                </a:effectLst>
              </a:rPr>
              <a:t>thi, CPU </a:t>
            </a:r>
            <a:r>
              <a:rPr lang="en-US" sz="3000">
                <a:effectLst>
                  <a:outerShdw blurRad="38100" dist="38100" dir="2700000" algn="tl">
                    <a:srgbClr val="C0C0C0"/>
                  </a:outerShdw>
                </a:effectLst>
              </a:rPr>
              <a:t>của tiến trình đang thi hành </a:t>
            </a:r>
            <a:r>
              <a:rPr lang="en-US" sz="3000" smtClean="0">
                <a:effectLst>
                  <a:outerShdw blurRad="38100" dist="38100" dir="2700000" algn="tl">
                    <a:srgbClr val="C0C0C0"/>
                  </a:outerShdw>
                </a:effectLst>
              </a:rPr>
              <a:t>sẽ được trưng dụng để </a:t>
            </a:r>
            <a:r>
              <a:rPr lang="en-US" sz="3000">
                <a:effectLst>
                  <a:outerShdw blurRad="38100" dist="38100" dir="2700000" algn="tl">
                    <a:srgbClr val="C0C0C0"/>
                  </a:outerShdw>
                </a:effectLst>
              </a:rPr>
              <a:t>cấp </a:t>
            </a:r>
            <a:r>
              <a:rPr lang="en-US" sz="3000" smtClean="0">
                <a:effectLst>
                  <a:outerShdw blurRad="38100" dist="38100" dir="2700000" algn="tl">
                    <a:srgbClr val="C0C0C0"/>
                  </a:outerShdw>
                </a:effectLst>
              </a:rPr>
              <a:t>cho </a:t>
            </a:r>
            <a:r>
              <a:rPr lang="en-US" sz="3000">
                <a:effectLst>
                  <a:outerShdw blurRad="38100" dist="38100" dir="2700000" algn="tl">
                    <a:srgbClr val="C0C0C0"/>
                  </a:outerShdw>
                </a:effectLst>
              </a:rPr>
              <a:t>tiến trình mới vào. </a:t>
            </a:r>
          </a:p>
        </p:txBody>
      </p:sp>
      <p:sp>
        <p:nvSpPr>
          <p:cNvPr id="4" name="Date Placeholder 3"/>
          <p:cNvSpPr>
            <a:spLocks noGrp="1"/>
          </p:cNvSpPr>
          <p:nvPr>
            <p:ph type="dt" sz="half" idx="12"/>
          </p:nvPr>
        </p:nvSpPr>
        <p:spPr/>
        <p:txBody>
          <a:bodyPr/>
          <a:lstStyle/>
          <a:p>
            <a:fld id="{1655C150-50DC-4C3C-ACFB-9A331B2CD749}"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down)">
                                      <p:cBhvr>
                                        <p:cTn id="7" dur="580">
                                          <p:stCondLst>
                                            <p:cond delay="0"/>
                                          </p:stCondLst>
                                        </p:cTn>
                                        <p:tgtEl>
                                          <p:spTgt spid="258051">
                                            <p:txEl>
                                              <p:pRg st="0" end="0"/>
                                            </p:txEl>
                                          </p:spTgt>
                                        </p:tgtEl>
                                      </p:cBhvr>
                                    </p:animEffect>
                                    <p:anim calcmode="lin" valueType="num">
                                      <p:cBhvr>
                                        <p:cTn id="8" dur="1822" tmFilter="0,0; 0.14,0.36; 0.43,0.73; 0.71,0.91; 1.0,1.0">
                                          <p:stCondLst>
                                            <p:cond delay="0"/>
                                          </p:stCondLst>
                                        </p:cTn>
                                        <p:tgtEl>
                                          <p:spTgt spid="2580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80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80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80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80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8051">
                                            <p:txEl>
                                              <p:pRg st="0" end="0"/>
                                            </p:txEl>
                                          </p:spTgt>
                                        </p:tgtEl>
                                      </p:cBhvr>
                                      <p:to x="100000" y="60000"/>
                                    </p:animScale>
                                    <p:animScale>
                                      <p:cBhvr>
                                        <p:cTn id="14" dur="166" decel="50000">
                                          <p:stCondLst>
                                            <p:cond delay="676"/>
                                          </p:stCondLst>
                                        </p:cTn>
                                        <p:tgtEl>
                                          <p:spTgt spid="258051">
                                            <p:txEl>
                                              <p:pRg st="0" end="0"/>
                                            </p:txEl>
                                          </p:spTgt>
                                        </p:tgtEl>
                                      </p:cBhvr>
                                      <p:to x="100000" y="100000"/>
                                    </p:animScale>
                                    <p:animScale>
                                      <p:cBhvr>
                                        <p:cTn id="15" dur="26">
                                          <p:stCondLst>
                                            <p:cond delay="1312"/>
                                          </p:stCondLst>
                                        </p:cTn>
                                        <p:tgtEl>
                                          <p:spTgt spid="258051">
                                            <p:txEl>
                                              <p:pRg st="0" end="0"/>
                                            </p:txEl>
                                          </p:spTgt>
                                        </p:tgtEl>
                                      </p:cBhvr>
                                      <p:to x="100000" y="80000"/>
                                    </p:animScale>
                                    <p:animScale>
                                      <p:cBhvr>
                                        <p:cTn id="16" dur="166" decel="50000">
                                          <p:stCondLst>
                                            <p:cond delay="1338"/>
                                          </p:stCondLst>
                                        </p:cTn>
                                        <p:tgtEl>
                                          <p:spTgt spid="258051">
                                            <p:txEl>
                                              <p:pRg st="0" end="0"/>
                                            </p:txEl>
                                          </p:spTgt>
                                        </p:tgtEl>
                                      </p:cBhvr>
                                      <p:to x="100000" y="100000"/>
                                    </p:animScale>
                                    <p:animScale>
                                      <p:cBhvr>
                                        <p:cTn id="17" dur="26">
                                          <p:stCondLst>
                                            <p:cond delay="1642"/>
                                          </p:stCondLst>
                                        </p:cTn>
                                        <p:tgtEl>
                                          <p:spTgt spid="258051">
                                            <p:txEl>
                                              <p:pRg st="0" end="0"/>
                                            </p:txEl>
                                          </p:spTgt>
                                        </p:tgtEl>
                                      </p:cBhvr>
                                      <p:to x="100000" y="90000"/>
                                    </p:animScale>
                                    <p:animScale>
                                      <p:cBhvr>
                                        <p:cTn id="18" dur="166" decel="50000">
                                          <p:stCondLst>
                                            <p:cond delay="1668"/>
                                          </p:stCondLst>
                                        </p:cTn>
                                        <p:tgtEl>
                                          <p:spTgt spid="258051">
                                            <p:txEl>
                                              <p:pRg st="0" end="0"/>
                                            </p:txEl>
                                          </p:spTgt>
                                        </p:tgtEl>
                                      </p:cBhvr>
                                      <p:to x="100000" y="100000"/>
                                    </p:animScale>
                                    <p:animScale>
                                      <p:cBhvr>
                                        <p:cTn id="19" dur="26">
                                          <p:stCondLst>
                                            <p:cond delay="1808"/>
                                          </p:stCondLst>
                                        </p:cTn>
                                        <p:tgtEl>
                                          <p:spTgt spid="258051">
                                            <p:txEl>
                                              <p:pRg st="0" end="0"/>
                                            </p:txEl>
                                          </p:spTgt>
                                        </p:tgtEl>
                                      </p:cBhvr>
                                      <p:to x="100000" y="95000"/>
                                    </p:animScale>
                                    <p:animScale>
                                      <p:cBhvr>
                                        <p:cTn id="20" dur="166" decel="50000">
                                          <p:stCondLst>
                                            <p:cond delay="1834"/>
                                          </p:stCondLst>
                                        </p:cTn>
                                        <p:tgtEl>
                                          <p:spTgt spid="25805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8051">
                                            <p:txEl>
                                              <p:pRg st="1" end="1"/>
                                            </p:txEl>
                                          </p:spTgt>
                                        </p:tgtEl>
                                        <p:attrNameLst>
                                          <p:attrName>style.visibility</p:attrName>
                                        </p:attrNameLst>
                                      </p:cBhvr>
                                      <p:to>
                                        <p:strVal val="visible"/>
                                      </p:to>
                                    </p:set>
                                    <p:animEffect transition="in" filter="wipe(down)">
                                      <p:cBhvr>
                                        <p:cTn id="25" dur="580">
                                          <p:stCondLst>
                                            <p:cond delay="0"/>
                                          </p:stCondLst>
                                        </p:cTn>
                                        <p:tgtEl>
                                          <p:spTgt spid="258051">
                                            <p:txEl>
                                              <p:pRg st="1" end="1"/>
                                            </p:txEl>
                                          </p:spTgt>
                                        </p:tgtEl>
                                      </p:cBhvr>
                                    </p:animEffect>
                                    <p:anim calcmode="lin" valueType="num">
                                      <p:cBhvr>
                                        <p:cTn id="26" dur="1822" tmFilter="0,0; 0.14,0.36; 0.43,0.73; 0.71,0.91; 1.0,1.0">
                                          <p:stCondLst>
                                            <p:cond delay="0"/>
                                          </p:stCondLst>
                                        </p:cTn>
                                        <p:tgtEl>
                                          <p:spTgt spid="25805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805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805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805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805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8051">
                                            <p:txEl>
                                              <p:pRg st="1" end="1"/>
                                            </p:txEl>
                                          </p:spTgt>
                                        </p:tgtEl>
                                      </p:cBhvr>
                                      <p:to x="100000" y="60000"/>
                                    </p:animScale>
                                    <p:animScale>
                                      <p:cBhvr>
                                        <p:cTn id="32" dur="166" decel="50000">
                                          <p:stCondLst>
                                            <p:cond delay="676"/>
                                          </p:stCondLst>
                                        </p:cTn>
                                        <p:tgtEl>
                                          <p:spTgt spid="258051">
                                            <p:txEl>
                                              <p:pRg st="1" end="1"/>
                                            </p:txEl>
                                          </p:spTgt>
                                        </p:tgtEl>
                                      </p:cBhvr>
                                      <p:to x="100000" y="100000"/>
                                    </p:animScale>
                                    <p:animScale>
                                      <p:cBhvr>
                                        <p:cTn id="33" dur="26">
                                          <p:stCondLst>
                                            <p:cond delay="1312"/>
                                          </p:stCondLst>
                                        </p:cTn>
                                        <p:tgtEl>
                                          <p:spTgt spid="258051">
                                            <p:txEl>
                                              <p:pRg st="1" end="1"/>
                                            </p:txEl>
                                          </p:spTgt>
                                        </p:tgtEl>
                                      </p:cBhvr>
                                      <p:to x="100000" y="80000"/>
                                    </p:animScale>
                                    <p:animScale>
                                      <p:cBhvr>
                                        <p:cTn id="34" dur="166" decel="50000">
                                          <p:stCondLst>
                                            <p:cond delay="1338"/>
                                          </p:stCondLst>
                                        </p:cTn>
                                        <p:tgtEl>
                                          <p:spTgt spid="258051">
                                            <p:txEl>
                                              <p:pRg st="1" end="1"/>
                                            </p:txEl>
                                          </p:spTgt>
                                        </p:tgtEl>
                                      </p:cBhvr>
                                      <p:to x="100000" y="100000"/>
                                    </p:animScale>
                                    <p:animScale>
                                      <p:cBhvr>
                                        <p:cTn id="35" dur="26">
                                          <p:stCondLst>
                                            <p:cond delay="1642"/>
                                          </p:stCondLst>
                                        </p:cTn>
                                        <p:tgtEl>
                                          <p:spTgt spid="258051">
                                            <p:txEl>
                                              <p:pRg st="1" end="1"/>
                                            </p:txEl>
                                          </p:spTgt>
                                        </p:tgtEl>
                                      </p:cBhvr>
                                      <p:to x="100000" y="90000"/>
                                    </p:animScale>
                                    <p:animScale>
                                      <p:cBhvr>
                                        <p:cTn id="36" dur="166" decel="50000">
                                          <p:stCondLst>
                                            <p:cond delay="1668"/>
                                          </p:stCondLst>
                                        </p:cTn>
                                        <p:tgtEl>
                                          <p:spTgt spid="258051">
                                            <p:txEl>
                                              <p:pRg st="1" end="1"/>
                                            </p:txEl>
                                          </p:spTgt>
                                        </p:tgtEl>
                                      </p:cBhvr>
                                      <p:to x="100000" y="100000"/>
                                    </p:animScale>
                                    <p:animScale>
                                      <p:cBhvr>
                                        <p:cTn id="37" dur="26">
                                          <p:stCondLst>
                                            <p:cond delay="1808"/>
                                          </p:stCondLst>
                                        </p:cTn>
                                        <p:tgtEl>
                                          <p:spTgt spid="258051">
                                            <p:txEl>
                                              <p:pRg st="1" end="1"/>
                                            </p:txEl>
                                          </p:spTgt>
                                        </p:tgtEl>
                                      </p:cBhvr>
                                      <p:to x="100000" y="95000"/>
                                    </p:animScale>
                                    <p:animScale>
                                      <p:cBhvr>
                                        <p:cTn id="38" dur="166" decel="50000">
                                          <p:stCondLst>
                                            <p:cond delay="1834"/>
                                          </p:stCondLst>
                                        </p:cTn>
                                        <p:tgtEl>
                                          <p:spTgt spid="25805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218364" y="1028700"/>
            <a:ext cx="8658936" cy="5410200"/>
          </a:xfrm>
        </p:spPr>
        <p:txBody>
          <a:bodyPr/>
          <a:lstStyle/>
          <a:p>
            <a:pPr>
              <a:buFont typeface="Monotype Sorts" pitchFamily="2" charset="2"/>
              <a:buNone/>
              <a:tabLst>
                <a:tab pos="1603375" algn="ctr"/>
                <a:tab pos="3254375" algn="ctr"/>
                <a:tab pos="5143500" algn="ctr"/>
              </a:tabLst>
            </a:pPr>
            <a:r>
              <a:rPr lang="en-US" smtClean="0"/>
              <a:t>Ví dụ: </a:t>
            </a:r>
            <a:r>
              <a:rPr lang="en-US"/>
              <a:t>	</a:t>
            </a:r>
            <a:r>
              <a:rPr lang="en-US" sz="2800" smtClean="0"/>
              <a:t>Process   </a:t>
            </a:r>
            <a:r>
              <a:rPr lang="en-US" sz="2800"/>
              <a:t>	</a:t>
            </a:r>
            <a:r>
              <a:rPr lang="en-US" sz="2800" smtClean="0"/>
              <a:t> Arrival </a:t>
            </a:r>
            <a:r>
              <a:rPr lang="en-US" sz="2800"/>
              <a:t>Time	</a:t>
            </a:r>
            <a:r>
              <a:rPr lang="en-US" sz="2800" smtClean="0"/>
              <a:t>   Burst </a:t>
            </a:r>
            <a:r>
              <a:rPr lang="en-US" sz="2800"/>
              <a:t>Time</a:t>
            </a:r>
          </a:p>
          <a:p>
            <a:pPr>
              <a:buFont typeface="Monotype Sorts" pitchFamily="2" charset="2"/>
              <a:buNone/>
              <a:tabLst>
                <a:tab pos="1603375" algn="ctr"/>
                <a:tab pos="3254375" algn="ctr"/>
                <a:tab pos="5143500" algn="ctr"/>
              </a:tabLst>
            </a:pPr>
            <a:r>
              <a:rPr lang="en-US" sz="2800"/>
              <a:t>		</a:t>
            </a:r>
            <a:r>
              <a:rPr lang="en-US" sz="2800" i="1"/>
              <a:t>P</a:t>
            </a:r>
            <a:r>
              <a:rPr lang="en-US" sz="2800" i="1" baseline="-25000"/>
              <a:t>1</a:t>
            </a:r>
            <a:r>
              <a:rPr lang="en-US" sz="2800"/>
              <a:t>	</a:t>
            </a:r>
            <a:r>
              <a:rPr lang="en-US" sz="2800" smtClean="0"/>
              <a:t>     0.0</a:t>
            </a:r>
            <a:r>
              <a:rPr lang="en-US" sz="2800"/>
              <a:t>	</a:t>
            </a:r>
            <a:r>
              <a:rPr lang="en-US" sz="2800" smtClean="0"/>
              <a:t>         7</a:t>
            </a:r>
            <a:endParaRPr lang="en-US" sz="2800"/>
          </a:p>
          <a:p>
            <a:pPr>
              <a:buFont typeface="Monotype Sorts" pitchFamily="2" charset="2"/>
              <a:buNone/>
              <a:tabLst>
                <a:tab pos="1603375" algn="ctr"/>
                <a:tab pos="3254375" algn="ctr"/>
                <a:tab pos="5143500" algn="ctr"/>
              </a:tabLst>
            </a:pPr>
            <a:r>
              <a:rPr lang="en-US" sz="2800"/>
              <a:t>		 </a:t>
            </a:r>
            <a:r>
              <a:rPr lang="en-US" sz="2800" i="1"/>
              <a:t>P</a:t>
            </a:r>
            <a:r>
              <a:rPr lang="en-US" sz="2800" i="1" baseline="-25000"/>
              <a:t>2	</a:t>
            </a:r>
            <a:r>
              <a:rPr lang="en-US" sz="2800" i="1" baseline="-25000" smtClean="0"/>
              <a:t>       </a:t>
            </a:r>
            <a:r>
              <a:rPr lang="en-US" sz="2800" smtClean="0"/>
              <a:t>2.0</a:t>
            </a:r>
            <a:r>
              <a:rPr lang="en-US" sz="2800"/>
              <a:t>	</a:t>
            </a:r>
            <a:r>
              <a:rPr lang="en-US" sz="2800" smtClean="0"/>
              <a:t>        4</a:t>
            </a:r>
            <a:endParaRPr lang="en-US" sz="2800"/>
          </a:p>
          <a:p>
            <a:pPr>
              <a:buFont typeface="Monotype Sorts" pitchFamily="2" charset="2"/>
              <a:buNone/>
              <a:tabLst>
                <a:tab pos="1603375" algn="ctr"/>
                <a:tab pos="3254375" algn="ctr"/>
                <a:tab pos="5143500" algn="ctr"/>
              </a:tabLst>
            </a:pPr>
            <a:r>
              <a:rPr lang="en-US" sz="2800"/>
              <a:t>		 </a:t>
            </a:r>
            <a:r>
              <a:rPr lang="en-US" sz="2800" i="1"/>
              <a:t>P</a:t>
            </a:r>
            <a:r>
              <a:rPr lang="en-US" sz="2800" i="1" baseline="-25000"/>
              <a:t>3</a:t>
            </a:r>
            <a:r>
              <a:rPr lang="en-US" sz="2800"/>
              <a:t>	</a:t>
            </a:r>
            <a:r>
              <a:rPr lang="en-US" sz="2800" smtClean="0"/>
              <a:t>     4.0</a:t>
            </a:r>
            <a:r>
              <a:rPr lang="en-US" sz="2800"/>
              <a:t>	</a:t>
            </a:r>
            <a:r>
              <a:rPr lang="en-US" sz="2800" smtClean="0"/>
              <a:t>        1</a:t>
            </a:r>
            <a:endParaRPr lang="en-US" sz="2800"/>
          </a:p>
          <a:p>
            <a:pPr>
              <a:buFont typeface="Monotype Sorts" pitchFamily="2" charset="2"/>
              <a:buNone/>
              <a:tabLst>
                <a:tab pos="1603375" algn="ctr"/>
                <a:tab pos="3254375" algn="ctr"/>
                <a:tab pos="5143500" algn="ctr"/>
              </a:tabLst>
            </a:pPr>
            <a:r>
              <a:rPr lang="en-US" sz="2800"/>
              <a:t>		 </a:t>
            </a:r>
            <a:r>
              <a:rPr lang="en-US" sz="2800" i="1"/>
              <a:t>P</a:t>
            </a:r>
            <a:r>
              <a:rPr lang="en-US" sz="2800" i="1" baseline="-25000"/>
              <a:t>4</a:t>
            </a:r>
            <a:r>
              <a:rPr lang="en-US" sz="2800"/>
              <a:t>	</a:t>
            </a:r>
            <a:r>
              <a:rPr lang="en-US" sz="2800" smtClean="0"/>
              <a:t>     5.0</a:t>
            </a:r>
            <a:r>
              <a:rPr lang="en-US" sz="2800"/>
              <a:t>	</a:t>
            </a:r>
            <a:r>
              <a:rPr lang="en-US" sz="2800" smtClean="0"/>
              <a:t>        4</a:t>
            </a:r>
            <a:endParaRPr lang="en-US" sz="2800"/>
          </a:p>
          <a:p>
            <a:pPr>
              <a:tabLst>
                <a:tab pos="1603375" algn="ctr"/>
                <a:tab pos="3254375" algn="ctr"/>
                <a:tab pos="5143500" algn="ctr"/>
              </a:tabLst>
            </a:pPr>
            <a:r>
              <a:rPr lang="en-US" sz="2800"/>
              <a:t>SJF </a:t>
            </a:r>
            <a:r>
              <a:rPr lang="en-US" sz="2800" smtClean="0"/>
              <a:t>(không trưng dụng)</a:t>
            </a:r>
            <a:endParaRPr lang="en-US" sz="2800"/>
          </a:p>
          <a:p>
            <a:pPr>
              <a:tabLst>
                <a:tab pos="1603375" algn="ctr"/>
                <a:tab pos="3254375" algn="ctr"/>
                <a:tab pos="5143500" algn="ctr"/>
              </a:tabLst>
            </a:pPr>
            <a:endParaRPr lang="en-US"/>
          </a:p>
          <a:p>
            <a:pPr>
              <a:tabLst>
                <a:tab pos="1603375" algn="ctr"/>
                <a:tab pos="3254375" algn="ctr"/>
                <a:tab pos="5143500" algn="ctr"/>
              </a:tabLst>
            </a:pPr>
            <a:endParaRPr lang="en-US" smtClean="0"/>
          </a:p>
          <a:p>
            <a:pPr>
              <a:buNone/>
              <a:tabLst>
                <a:tab pos="1603375" algn="ctr"/>
                <a:tab pos="3254375" algn="ctr"/>
                <a:tab pos="5143500" algn="ctr"/>
              </a:tabLst>
            </a:pPr>
            <a:endParaRPr lang="en-US"/>
          </a:p>
          <a:p>
            <a:pPr>
              <a:tabLst>
                <a:tab pos="1603375" algn="ctr"/>
                <a:tab pos="3254375" algn="ctr"/>
                <a:tab pos="5143500" algn="ctr"/>
              </a:tabLst>
            </a:pPr>
            <a:r>
              <a:rPr lang="en-US" sz="2800" smtClean="0"/>
              <a:t>Thời gian chờ trung bình </a:t>
            </a:r>
            <a:r>
              <a:rPr lang="en-US" sz="2800"/>
              <a:t>= (0 + 6 + 3 + 7)/4  = 4</a:t>
            </a:r>
            <a:endParaRPr lang="en-US" sz="2800" i="1" baseline="-25000"/>
          </a:p>
        </p:txBody>
      </p:sp>
      <p:sp>
        <p:nvSpPr>
          <p:cNvPr id="40964" name="Rectangle 4"/>
          <p:cNvSpPr>
            <a:spLocks noGrp="1" noChangeArrowheads="1"/>
          </p:cNvSpPr>
          <p:nvPr>
            <p:ph type="title"/>
          </p:nvPr>
        </p:nvSpPr>
        <p:spPr>
          <a:xfrm>
            <a:off x="457200" y="133350"/>
            <a:ext cx="8229600" cy="819150"/>
          </a:xfrm>
          <a:noFill/>
          <a:ln/>
        </p:spPr>
        <p:txBody>
          <a:bodyPr anchor="ctr"/>
          <a:lstStyle/>
          <a:p>
            <a:pPr algn="ctr"/>
            <a:r>
              <a:rPr lang="en-US" smtClean="0">
                <a:solidFill>
                  <a:srgbClr val="FF0000"/>
                </a:solidFill>
                <a:effectLst>
                  <a:outerShdw blurRad="38100" dist="38100" dir="2700000" algn="tl">
                    <a:srgbClr val="C0C0C0"/>
                  </a:outerShdw>
                </a:effectLst>
              </a:rPr>
              <a:t>Giải thuật SJC/SRT</a:t>
            </a:r>
            <a:endParaRPr lang="en-US"/>
          </a:p>
        </p:txBody>
      </p:sp>
      <p:grpSp>
        <p:nvGrpSpPr>
          <p:cNvPr id="2" name="Group 37"/>
          <p:cNvGrpSpPr>
            <a:grpSpLocks/>
          </p:cNvGrpSpPr>
          <p:nvPr/>
        </p:nvGrpSpPr>
        <p:grpSpPr bwMode="auto">
          <a:xfrm>
            <a:off x="1776413" y="4491038"/>
            <a:ext cx="5575300" cy="1128712"/>
            <a:chOff x="864" y="2325"/>
            <a:chExt cx="3512" cy="711"/>
          </a:xfrm>
        </p:grpSpPr>
        <p:sp>
          <p:nvSpPr>
            <p:cNvPr id="40965"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66" name="Text Box 6"/>
            <p:cNvSpPr txBox="1">
              <a:spLocks noChangeArrowheads="1"/>
            </p:cNvSpPr>
            <p:nvPr/>
          </p:nvSpPr>
          <p:spPr bwMode="auto">
            <a:xfrm flipH="1">
              <a:off x="1392" y="2373"/>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1</a:t>
              </a:r>
              <a:endParaRPr lang="en-US"/>
            </a:p>
          </p:txBody>
        </p:sp>
        <p:sp>
          <p:nvSpPr>
            <p:cNvPr id="40967" name="Text Box 7"/>
            <p:cNvSpPr txBox="1">
              <a:spLocks noChangeArrowheads="1"/>
            </p:cNvSpPr>
            <p:nvPr/>
          </p:nvSpPr>
          <p:spPr bwMode="auto">
            <a:xfrm flipH="1">
              <a:off x="2400" y="2373"/>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3</a:t>
              </a:r>
              <a:endParaRPr lang="en-US"/>
            </a:p>
          </p:txBody>
        </p:sp>
        <p:sp>
          <p:nvSpPr>
            <p:cNvPr id="40968" name="Text Box 8"/>
            <p:cNvSpPr txBox="1">
              <a:spLocks noChangeArrowheads="1"/>
            </p:cNvSpPr>
            <p:nvPr/>
          </p:nvSpPr>
          <p:spPr bwMode="auto">
            <a:xfrm flipH="1">
              <a:off x="2976" y="2373"/>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2</a:t>
              </a:r>
              <a:endParaRPr lang="en-US"/>
            </a:p>
          </p:txBody>
        </p:sp>
        <p:sp>
          <p:nvSpPr>
            <p:cNvPr id="40969" name="Line 9"/>
            <p:cNvSpPr>
              <a:spLocks noChangeShapeType="1"/>
            </p:cNvSpPr>
            <p:nvPr/>
          </p:nvSpPr>
          <p:spPr bwMode="auto">
            <a:xfrm flipH="1">
              <a:off x="4272" y="2709"/>
              <a:ext cx="0" cy="144"/>
            </a:xfrm>
            <a:prstGeom prst="line">
              <a:avLst/>
            </a:prstGeom>
            <a:noFill/>
            <a:ln w="9525">
              <a:solidFill>
                <a:schemeClr val="tx1"/>
              </a:solidFill>
              <a:round/>
              <a:headEnd/>
              <a:tailEnd/>
            </a:ln>
            <a:effectLst/>
          </p:spPr>
          <p:txBody>
            <a:bodyPr wrap="none" anchor="ctr"/>
            <a:lstStyle/>
            <a:p>
              <a:endParaRPr lang="en-US"/>
            </a:p>
          </p:txBody>
        </p:sp>
        <p:sp>
          <p:nvSpPr>
            <p:cNvPr id="40970" name="Line 10"/>
            <p:cNvSpPr>
              <a:spLocks noChangeShapeType="1"/>
            </p:cNvSpPr>
            <p:nvPr/>
          </p:nvSpPr>
          <p:spPr bwMode="auto">
            <a:xfrm flipH="1">
              <a:off x="960" y="2709"/>
              <a:ext cx="0" cy="144"/>
            </a:xfrm>
            <a:prstGeom prst="line">
              <a:avLst/>
            </a:prstGeom>
            <a:noFill/>
            <a:ln w="9525">
              <a:solidFill>
                <a:schemeClr val="tx1"/>
              </a:solidFill>
              <a:round/>
              <a:headEnd/>
              <a:tailEnd/>
            </a:ln>
            <a:effectLst/>
          </p:spPr>
          <p:txBody>
            <a:bodyPr wrap="none" anchor="ctr"/>
            <a:lstStyle/>
            <a:p>
              <a:endParaRPr lang="en-US"/>
            </a:p>
          </p:txBody>
        </p:sp>
        <p:sp>
          <p:nvSpPr>
            <p:cNvPr id="40971" name="Line 11"/>
            <p:cNvSpPr>
              <a:spLocks noChangeShapeType="1"/>
            </p:cNvSpPr>
            <p:nvPr/>
          </p:nvSpPr>
          <p:spPr bwMode="auto">
            <a:xfrm flipH="1">
              <a:off x="2688" y="2325"/>
              <a:ext cx="0" cy="384"/>
            </a:xfrm>
            <a:prstGeom prst="line">
              <a:avLst/>
            </a:prstGeom>
            <a:noFill/>
            <a:ln w="9525">
              <a:solidFill>
                <a:schemeClr val="tx1"/>
              </a:solidFill>
              <a:round/>
              <a:headEnd/>
              <a:tailEnd/>
            </a:ln>
            <a:effectLst/>
          </p:spPr>
          <p:txBody>
            <a:bodyPr wrap="none" anchor="ctr"/>
            <a:lstStyle/>
            <a:p>
              <a:endParaRPr lang="en-US"/>
            </a:p>
          </p:txBody>
        </p:sp>
        <p:sp>
          <p:nvSpPr>
            <p:cNvPr id="40972" name="Line 12"/>
            <p:cNvSpPr>
              <a:spLocks noChangeShapeType="1"/>
            </p:cNvSpPr>
            <p:nvPr/>
          </p:nvSpPr>
          <p:spPr bwMode="auto">
            <a:xfrm flipH="1">
              <a:off x="2400" y="2325"/>
              <a:ext cx="0" cy="384"/>
            </a:xfrm>
            <a:prstGeom prst="line">
              <a:avLst/>
            </a:prstGeom>
            <a:noFill/>
            <a:ln w="9525">
              <a:solidFill>
                <a:schemeClr val="tx1"/>
              </a:solidFill>
              <a:round/>
              <a:headEnd/>
              <a:tailEnd/>
            </a:ln>
            <a:effectLst/>
          </p:spPr>
          <p:txBody>
            <a:bodyPr wrap="none" anchor="ctr"/>
            <a:lstStyle/>
            <a:p>
              <a:endParaRPr lang="en-US"/>
            </a:p>
          </p:txBody>
        </p:sp>
        <p:sp>
          <p:nvSpPr>
            <p:cNvPr id="40973" name="Line 13"/>
            <p:cNvSpPr>
              <a:spLocks noChangeShapeType="1"/>
            </p:cNvSpPr>
            <p:nvPr/>
          </p:nvSpPr>
          <p:spPr bwMode="auto">
            <a:xfrm flipH="1">
              <a:off x="2400" y="2709"/>
              <a:ext cx="0" cy="144"/>
            </a:xfrm>
            <a:prstGeom prst="line">
              <a:avLst/>
            </a:prstGeom>
            <a:noFill/>
            <a:ln w="9525">
              <a:solidFill>
                <a:schemeClr val="tx1"/>
              </a:solidFill>
              <a:round/>
              <a:headEnd/>
              <a:tailEnd/>
            </a:ln>
            <a:effectLst/>
          </p:spPr>
          <p:txBody>
            <a:bodyPr wrap="none" anchor="ctr"/>
            <a:lstStyle/>
            <a:p>
              <a:endParaRPr lang="en-US"/>
            </a:p>
          </p:txBody>
        </p:sp>
        <p:sp>
          <p:nvSpPr>
            <p:cNvPr id="40974" name="Line 14"/>
            <p:cNvSpPr>
              <a:spLocks noChangeShapeType="1"/>
            </p:cNvSpPr>
            <p:nvPr/>
          </p:nvSpPr>
          <p:spPr bwMode="auto">
            <a:xfrm flipH="1">
              <a:off x="1392" y="2638"/>
              <a:ext cx="0" cy="144"/>
            </a:xfrm>
            <a:prstGeom prst="line">
              <a:avLst/>
            </a:prstGeom>
            <a:noFill/>
            <a:ln w="9525">
              <a:solidFill>
                <a:schemeClr val="tx1"/>
              </a:solidFill>
              <a:round/>
              <a:headEnd/>
              <a:tailEnd/>
            </a:ln>
            <a:effectLst/>
          </p:spPr>
          <p:txBody>
            <a:bodyPr wrap="none" anchor="ctr"/>
            <a:lstStyle/>
            <a:p>
              <a:endParaRPr lang="en-US"/>
            </a:p>
          </p:txBody>
        </p:sp>
        <p:sp>
          <p:nvSpPr>
            <p:cNvPr id="40975" name="Text Box 15"/>
            <p:cNvSpPr txBox="1">
              <a:spLocks noChangeArrowheads="1"/>
            </p:cNvSpPr>
            <p:nvPr/>
          </p:nvSpPr>
          <p:spPr bwMode="auto">
            <a:xfrm flipH="1">
              <a:off x="2304" y="2805"/>
              <a:ext cx="196" cy="231"/>
            </a:xfrm>
            <a:prstGeom prst="rect">
              <a:avLst/>
            </a:prstGeom>
            <a:noFill/>
            <a:ln w="9525">
              <a:noFill/>
              <a:miter lim="800000"/>
              <a:headEnd/>
              <a:tailEnd/>
            </a:ln>
            <a:effectLst/>
          </p:spPr>
          <p:txBody>
            <a:bodyPr wrap="none" anchor="ctr">
              <a:spAutoFit/>
            </a:bodyPr>
            <a:lstStyle/>
            <a:p>
              <a:pPr algn="ctr">
                <a:spcBef>
                  <a:spcPct val="50000"/>
                </a:spcBef>
              </a:pPr>
              <a:r>
                <a:rPr lang="en-US"/>
                <a:t>7</a:t>
              </a:r>
            </a:p>
          </p:txBody>
        </p:sp>
        <p:sp>
          <p:nvSpPr>
            <p:cNvPr id="40976" name="Text Box 16"/>
            <p:cNvSpPr txBox="1">
              <a:spLocks noChangeArrowheads="1"/>
            </p:cNvSpPr>
            <p:nvPr/>
          </p:nvSpPr>
          <p:spPr bwMode="auto">
            <a:xfrm flipH="1">
              <a:off x="1492" y="2805"/>
              <a:ext cx="196" cy="231"/>
            </a:xfrm>
            <a:prstGeom prst="rect">
              <a:avLst/>
            </a:prstGeom>
            <a:noFill/>
            <a:ln w="9525">
              <a:noFill/>
              <a:miter lim="800000"/>
              <a:headEnd/>
              <a:tailEnd/>
            </a:ln>
            <a:effectLst/>
          </p:spPr>
          <p:txBody>
            <a:bodyPr wrap="none" anchor="ctr">
              <a:spAutoFit/>
            </a:bodyPr>
            <a:lstStyle/>
            <a:p>
              <a:pPr algn="ctr">
                <a:spcBef>
                  <a:spcPct val="50000"/>
                </a:spcBef>
              </a:pPr>
              <a:r>
                <a:rPr lang="en-US"/>
                <a:t>3</a:t>
              </a:r>
            </a:p>
          </p:txBody>
        </p:sp>
        <p:sp>
          <p:nvSpPr>
            <p:cNvPr id="40977" name="Text Box 17"/>
            <p:cNvSpPr txBox="1">
              <a:spLocks noChangeArrowheads="1"/>
            </p:cNvSpPr>
            <p:nvPr/>
          </p:nvSpPr>
          <p:spPr bwMode="auto">
            <a:xfrm flipH="1">
              <a:off x="4100" y="2805"/>
              <a:ext cx="276" cy="231"/>
            </a:xfrm>
            <a:prstGeom prst="rect">
              <a:avLst/>
            </a:prstGeom>
            <a:noFill/>
            <a:ln w="9525">
              <a:noFill/>
              <a:miter lim="800000"/>
              <a:headEnd/>
              <a:tailEnd/>
            </a:ln>
            <a:effectLst/>
          </p:spPr>
          <p:txBody>
            <a:bodyPr wrap="none" anchor="ctr">
              <a:spAutoFit/>
            </a:bodyPr>
            <a:lstStyle/>
            <a:p>
              <a:pPr algn="ctr">
                <a:spcBef>
                  <a:spcPct val="50000"/>
                </a:spcBef>
              </a:pPr>
              <a:r>
                <a:rPr lang="en-US"/>
                <a:t>16</a:t>
              </a:r>
            </a:p>
          </p:txBody>
        </p:sp>
        <p:sp>
          <p:nvSpPr>
            <p:cNvPr id="40978" name="Text Box 18"/>
            <p:cNvSpPr txBox="1">
              <a:spLocks noChangeArrowheads="1"/>
            </p:cNvSpPr>
            <p:nvPr/>
          </p:nvSpPr>
          <p:spPr bwMode="auto">
            <a:xfrm flipH="1">
              <a:off x="864" y="2805"/>
              <a:ext cx="196" cy="231"/>
            </a:xfrm>
            <a:prstGeom prst="rect">
              <a:avLst/>
            </a:prstGeom>
            <a:noFill/>
            <a:ln w="9525">
              <a:noFill/>
              <a:miter lim="800000"/>
              <a:headEnd/>
              <a:tailEnd/>
            </a:ln>
            <a:effectLst/>
          </p:spPr>
          <p:txBody>
            <a:bodyPr wrap="none" anchor="ctr">
              <a:spAutoFit/>
            </a:bodyPr>
            <a:lstStyle/>
            <a:p>
              <a:pPr algn="ctr">
                <a:spcBef>
                  <a:spcPct val="50000"/>
                </a:spcBef>
              </a:pPr>
              <a:r>
                <a:rPr lang="en-US"/>
                <a:t>0</a:t>
              </a:r>
            </a:p>
          </p:txBody>
        </p:sp>
        <p:sp>
          <p:nvSpPr>
            <p:cNvPr id="40980" name="Text Box 20"/>
            <p:cNvSpPr txBox="1">
              <a:spLocks noChangeArrowheads="1"/>
            </p:cNvSpPr>
            <p:nvPr/>
          </p:nvSpPr>
          <p:spPr bwMode="auto">
            <a:xfrm flipH="1">
              <a:off x="3696" y="2373"/>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4</a:t>
              </a:r>
              <a:endParaRPr lang="en-US"/>
            </a:p>
          </p:txBody>
        </p:sp>
        <p:sp>
          <p:nvSpPr>
            <p:cNvPr id="40981" name="Line 21"/>
            <p:cNvSpPr>
              <a:spLocks noChangeShapeType="1"/>
            </p:cNvSpPr>
            <p:nvPr/>
          </p:nvSpPr>
          <p:spPr bwMode="auto">
            <a:xfrm flipH="1">
              <a:off x="3456" y="2325"/>
              <a:ext cx="0" cy="384"/>
            </a:xfrm>
            <a:prstGeom prst="line">
              <a:avLst/>
            </a:prstGeom>
            <a:noFill/>
            <a:ln w="9525">
              <a:solidFill>
                <a:schemeClr val="tx1"/>
              </a:solidFill>
              <a:round/>
              <a:headEnd/>
              <a:tailEnd/>
            </a:ln>
            <a:effectLst/>
          </p:spPr>
          <p:txBody>
            <a:bodyPr wrap="none" anchor="ctr"/>
            <a:lstStyle/>
            <a:p>
              <a:endParaRPr lang="en-US"/>
            </a:p>
          </p:txBody>
        </p:sp>
        <p:sp>
          <p:nvSpPr>
            <p:cNvPr id="40982" name="Line 22"/>
            <p:cNvSpPr>
              <a:spLocks noChangeShapeType="1"/>
            </p:cNvSpPr>
            <p:nvPr/>
          </p:nvSpPr>
          <p:spPr bwMode="auto">
            <a:xfrm flipH="1">
              <a:off x="1152" y="2638"/>
              <a:ext cx="0" cy="144"/>
            </a:xfrm>
            <a:prstGeom prst="line">
              <a:avLst/>
            </a:prstGeom>
            <a:noFill/>
            <a:ln w="9525">
              <a:solidFill>
                <a:schemeClr val="tx1"/>
              </a:solidFill>
              <a:round/>
              <a:headEnd/>
              <a:tailEnd/>
            </a:ln>
            <a:effectLst/>
          </p:spPr>
          <p:txBody>
            <a:bodyPr wrap="none" anchor="ctr"/>
            <a:lstStyle/>
            <a:p>
              <a:endParaRPr lang="en-US"/>
            </a:p>
          </p:txBody>
        </p:sp>
        <p:sp>
          <p:nvSpPr>
            <p:cNvPr id="40983" name="Line 23"/>
            <p:cNvSpPr>
              <a:spLocks noChangeShapeType="1"/>
            </p:cNvSpPr>
            <p:nvPr/>
          </p:nvSpPr>
          <p:spPr bwMode="auto">
            <a:xfrm flipH="1">
              <a:off x="1632" y="2638"/>
              <a:ext cx="0" cy="144"/>
            </a:xfrm>
            <a:prstGeom prst="line">
              <a:avLst/>
            </a:prstGeom>
            <a:noFill/>
            <a:ln w="9525">
              <a:solidFill>
                <a:schemeClr val="tx1"/>
              </a:solidFill>
              <a:round/>
              <a:headEnd/>
              <a:tailEnd/>
            </a:ln>
            <a:effectLst/>
          </p:spPr>
          <p:txBody>
            <a:bodyPr wrap="none" anchor="ctr"/>
            <a:lstStyle/>
            <a:p>
              <a:endParaRPr lang="en-US"/>
            </a:p>
          </p:txBody>
        </p:sp>
        <p:sp>
          <p:nvSpPr>
            <p:cNvPr id="40984" name="Line 24"/>
            <p:cNvSpPr>
              <a:spLocks noChangeShapeType="1"/>
            </p:cNvSpPr>
            <p:nvPr/>
          </p:nvSpPr>
          <p:spPr bwMode="auto">
            <a:xfrm flipH="1">
              <a:off x="1872" y="2638"/>
              <a:ext cx="0" cy="144"/>
            </a:xfrm>
            <a:prstGeom prst="line">
              <a:avLst/>
            </a:prstGeom>
            <a:noFill/>
            <a:ln w="9525">
              <a:solidFill>
                <a:schemeClr val="tx1"/>
              </a:solidFill>
              <a:round/>
              <a:headEnd/>
              <a:tailEnd/>
            </a:ln>
            <a:effectLst/>
          </p:spPr>
          <p:txBody>
            <a:bodyPr wrap="none" anchor="ctr"/>
            <a:lstStyle/>
            <a:p>
              <a:endParaRPr lang="en-US"/>
            </a:p>
          </p:txBody>
        </p:sp>
        <p:sp>
          <p:nvSpPr>
            <p:cNvPr id="40985" name="Line 25"/>
            <p:cNvSpPr>
              <a:spLocks noChangeShapeType="1"/>
            </p:cNvSpPr>
            <p:nvPr/>
          </p:nvSpPr>
          <p:spPr bwMode="auto">
            <a:xfrm flipH="1">
              <a:off x="2064" y="2638"/>
              <a:ext cx="0" cy="144"/>
            </a:xfrm>
            <a:prstGeom prst="line">
              <a:avLst/>
            </a:prstGeom>
            <a:noFill/>
            <a:ln w="9525">
              <a:solidFill>
                <a:schemeClr val="tx1"/>
              </a:solidFill>
              <a:round/>
              <a:headEnd/>
              <a:tailEnd/>
            </a:ln>
            <a:effectLst/>
          </p:spPr>
          <p:txBody>
            <a:bodyPr wrap="none" anchor="ctr"/>
            <a:lstStyle/>
            <a:p>
              <a:endParaRPr lang="en-US"/>
            </a:p>
          </p:txBody>
        </p:sp>
        <p:sp>
          <p:nvSpPr>
            <p:cNvPr id="40986" name="Line 26"/>
            <p:cNvSpPr>
              <a:spLocks noChangeShapeType="1"/>
            </p:cNvSpPr>
            <p:nvPr/>
          </p:nvSpPr>
          <p:spPr bwMode="auto">
            <a:xfrm flipH="1">
              <a:off x="2256" y="2638"/>
              <a:ext cx="0" cy="144"/>
            </a:xfrm>
            <a:prstGeom prst="line">
              <a:avLst/>
            </a:prstGeom>
            <a:noFill/>
            <a:ln w="9525">
              <a:solidFill>
                <a:schemeClr val="tx1"/>
              </a:solidFill>
              <a:round/>
              <a:headEnd/>
              <a:tailEnd/>
            </a:ln>
            <a:effectLst/>
          </p:spPr>
          <p:txBody>
            <a:bodyPr wrap="none" anchor="ctr"/>
            <a:lstStyle/>
            <a:p>
              <a:endParaRPr lang="en-US"/>
            </a:p>
          </p:txBody>
        </p:sp>
        <p:sp>
          <p:nvSpPr>
            <p:cNvPr id="40987" name="Line 27"/>
            <p:cNvSpPr>
              <a:spLocks noChangeShapeType="1"/>
            </p:cNvSpPr>
            <p:nvPr/>
          </p:nvSpPr>
          <p:spPr bwMode="auto">
            <a:xfrm flipH="1">
              <a:off x="2688" y="2709"/>
              <a:ext cx="0" cy="144"/>
            </a:xfrm>
            <a:prstGeom prst="line">
              <a:avLst/>
            </a:prstGeom>
            <a:noFill/>
            <a:ln w="9525">
              <a:solidFill>
                <a:schemeClr val="tx1"/>
              </a:solidFill>
              <a:round/>
              <a:headEnd/>
              <a:tailEnd/>
            </a:ln>
            <a:effectLst/>
          </p:spPr>
          <p:txBody>
            <a:bodyPr wrap="none" anchor="ctr"/>
            <a:lstStyle/>
            <a:p>
              <a:endParaRPr lang="en-US"/>
            </a:p>
          </p:txBody>
        </p:sp>
        <p:sp>
          <p:nvSpPr>
            <p:cNvPr id="40988" name="Text Box 28"/>
            <p:cNvSpPr txBox="1">
              <a:spLocks noChangeArrowheads="1"/>
            </p:cNvSpPr>
            <p:nvPr/>
          </p:nvSpPr>
          <p:spPr bwMode="auto">
            <a:xfrm flipH="1">
              <a:off x="2592" y="2805"/>
              <a:ext cx="196" cy="231"/>
            </a:xfrm>
            <a:prstGeom prst="rect">
              <a:avLst/>
            </a:prstGeom>
            <a:noFill/>
            <a:ln w="9525">
              <a:noFill/>
              <a:miter lim="800000"/>
              <a:headEnd/>
              <a:tailEnd/>
            </a:ln>
            <a:effectLst/>
          </p:spPr>
          <p:txBody>
            <a:bodyPr wrap="none" anchor="ctr">
              <a:spAutoFit/>
            </a:bodyPr>
            <a:lstStyle/>
            <a:p>
              <a:pPr algn="ctr">
                <a:spcBef>
                  <a:spcPct val="50000"/>
                </a:spcBef>
              </a:pPr>
              <a:r>
                <a:rPr lang="en-US"/>
                <a:t>8</a:t>
              </a:r>
            </a:p>
          </p:txBody>
        </p:sp>
        <p:sp>
          <p:nvSpPr>
            <p:cNvPr id="40989" name="Line 29"/>
            <p:cNvSpPr>
              <a:spLocks noChangeShapeType="1"/>
            </p:cNvSpPr>
            <p:nvPr/>
          </p:nvSpPr>
          <p:spPr bwMode="auto">
            <a:xfrm flipH="1">
              <a:off x="2928" y="2638"/>
              <a:ext cx="0" cy="144"/>
            </a:xfrm>
            <a:prstGeom prst="line">
              <a:avLst/>
            </a:prstGeom>
            <a:noFill/>
            <a:ln w="9525">
              <a:solidFill>
                <a:schemeClr val="tx1"/>
              </a:solidFill>
              <a:round/>
              <a:headEnd/>
              <a:tailEnd/>
            </a:ln>
            <a:effectLst/>
          </p:spPr>
          <p:txBody>
            <a:bodyPr wrap="none" anchor="ctr"/>
            <a:lstStyle/>
            <a:p>
              <a:endParaRPr lang="en-US"/>
            </a:p>
          </p:txBody>
        </p:sp>
        <p:sp>
          <p:nvSpPr>
            <p:cNvPr id="40990" name="Line 30"/>
            <p:cNvSpPr>
              <a:spLocks noChangeShapeType="1"/>
            </p:cNvSpPr>
            <p:nvPr/>
          </p:nvSpPr>
          <p:spPr bwMode="auto">
            <a:xfrm flipH="1">
              <a:off x="3120" y="2638"/>
              <a:ext cx="0" cy="144"/>
            </a:xfrm>
            <a:prstGeom prst="line">
              <a:avLst/>
            </a:prstGeom>
            <a:noFill/>
            <a:ln w="9525">
              <a:solidFill>
                <a:schemeClr val="tx1"/>
              </a:solidFill>
              <a:round/>
              <a:headEnd/>
              <a:tailEnd/>
            </a:ln>
            <a:effectLst/>
          </p:spPr>
          <p:txBody>
            <a:bodyPr wrap="none" anchor="ctr"/>
            <a:lstStyle/>
            <a:p>
              <a:endParaRPr lang="en-US"/>
            </a:p>
          </p:txBody>
        </p:sp>
        <p:sp>
          <p:nvSpPr>
            <p:cNvPr id="40991" name="Line 31"/>
            <p:cNvSpPr>
              <a:spLocks noChangeShapeType="1"/>
            </p:cNvSpPr>
            <p:nvPr/>
          </p:nvSpPr>
          <p:spPr bwMode="auto">
            <a:xfrm flipH="1">
              <a:off x="3312" y="2638"/>
              <a:ext cx="0" cy="144"/>
            </a:xfrm>
            <a:prstGeom prst="line">
              <a:avLst/>
            </a:prstGeom>
            <a:noFill/>
            <a:ln w="9525">
              <a:solidFill>
                <a:schemeClr val="tx1"/>
              </a:solidFill>
              <a:round/>
              <a:headEnd/>
              <a:tailEnd/>
            </a:ln>
            <a:effectLst/>
          </p:spPr>
          <p:txBody>
            <a:bodyPr wrap="none" anchor="ctr"/>
            <a:lstStyle/>
            <a:p>
              <a:endParaRPr lang="en-US"/>
            </a:p>
          </p:txBody>
        </p:sp>
        <p:sp>
          <p:nvSpPr>
            <p:cNvPr id="40992" name="Line 32"/>
            <p:cNvSpPr>
              <a:spLocks noChangeShapeType="1"/>
            </p:cNvSpPr>
            <p:nvPr/>
          </p:nvSpPr>
          <p:spPr bwMode="auto">
            <a:xfrm flipH="1">
              <a:off x="3456" y="2709"/>
              <a:ext cx="0" cy="144"/>
            </a:xfrm>
            <a:prstGeom prst="line">
              <a:avLst/>
            </a:prstGeom>
            <a:noFill/>
            <a:ln w="9525">
              <a:solidFill>
                <a:schemeClr val="tx1"/>
              </a:solidFill>
              <a:round/>
              <a:headEnd/>
              <a:tailEnd/>
            </a:ln>
            <a:effectLst/>
          </p:spPr>
          <p:txBody>
            <a:bodyPr wrap="none" anchor="ctr"/>
            <a:lstStyle/>
            <a:p>
              <a:endParaRPr lang="en-US"/>
            </a:p>
          </p:txBody>
        </p:sp>
        <p:sp>
          <p:nvSpPr>
            <p:cNvPr id="40993" name="Text Box 33"/>
            <p:cNvSpPr txBox="1">
              <a:spLocks noChangeArrowheads="1"/>
            </p:cNvSpPr>
            <p:nvPr/>
          </p:nvSpPr>
          <p:spPr bwMode="auto">
            <a:xfrm flipH="1">
              <a:off x="3312" y="2805"/>
              <a:ext cx="276" cy="231"/>
            </a:xfrm>
            <a:prstGeom prst="rect">
              <a:avLst/>
            </a:prstGeom>
            <a:noFill/>
            <a:ln w="9525">
              <a:noFill/>
              <a:miter lim="800000"/>
              <a:headEnd/>
              <a:tailEnd/>
            </a:ln>
            <a:effectLst/>
          </p:spPr>
          <p:txBody>
            <a:bodyPr wrap="none" anchor="ctr">
              <a:spAutoFit/>
            </a:bodyPr>
            <a:lstStyle/>
            <a:p>
              <a:pPr algn="ctr">
                <a:spcBef>
                  <a:spcPct val="50000"/>
                </a:spcBef>
              </a:pPr>
              <a:r>
                <a:rPr lang="en-US"/>
                <a:t>12</a:t>
              </a:r>
            </a:p>
          </p:txBody>
        </p:sp>
        <p:sp>
          <p:nvSpPr>
            <p:cNvPr id="40994" name="Line 34"/>
            <p:cNvSpPr>
              <a:spLocks noChangeShapeType="1"/>
            </p:cNvSpPr>
            <p:nvPr/>
          </p:nvSpPr>
          <p:spPr bwMode="auto">
            <a:xfrm flipH="1">
              <a:off x="3696" y="2638"/>
              <a:ext cx="0" cy="144"/>
            </a:xfrm>
            <a:prstGeom prst="line">
              <a:avLst/>
            </a:prstGeom>
            <a:noFill/>
            <a:ln w="9525">
              <a:solidFill>
                <a:schemeClr val="tx1"/>
              </a:solidFill>
              <a:round/>
              <a:headEnd/>
              <a:tailEnd/>
            </a:ln>
            <a:effectLst/>
          </p:spPr>
          <p:txBody>
            <a:bodyPr wrap="none" anchor="ctr"/>
            <a:lstStyle/>
            <a:p>
              <a:endParaRPr lang="en-US"/>
            </a:p>
          </p:txBody>
        </p:sp>
        <p:sp>
          <p:nvSpPr>
            <p:cNvPr id="40995" name="Line 35"/>
            <p:cNvSpPr>
              <a:spLocks noChangeShapeType="1"/>
            </p:cNvSpPr>
            <p:nvPr/>
          </p:nvSpPr>
          <p:spPr bwMode="auto">
            <a:xfrm flipH="1">
              <a:off x="3888" y="2638"/>
              <a:ext cx="0" cy="144"/>
            </a:xfrm>
            <a:prstGeom prst="line">
              <a:avLst/>
            </a:prstGeom>
            <a:noFill/>
            <a:ln w="9525">
              <a:solidFill>
                <a:schemeClr val="tx1"/>
              </a:solidFill>
              <a:round/>
              <a:headEnd/>
              <a:tailEnd/>
            </a:ln>
            <a:effectLst/>
          </p:spPr>
          <p:txBody>
            <a:bodyPr wrap="none" anchor="ctr"/>
            <a:lstStyle/>
            <a:p>
              <a:endParaRPr lang="en-US"/>
            </a:p>
          </p:txBody>
        </p:sp>
        <p:sp>
          <p:nvSpPr>
            <p:cNvPr id="40996" name="Line 36"/>
            <p:cNvSpPr>
              <a:spLocks noChangeShapeType="1"/>
            </p:cNvSpPr>
            <p:nvPr/>
          </p:nvSpPr>
          <p:spPr bwMode="auto">
            <a:xfrm flipH="1">
              <a:off x="4080" y="2638"/>
              <a:ext cx="0" cy="144"/>
            </a:xfrm>
            <a:prstGeom prst="line">
              <a:avLst/>
            </a:prstGeom>
            <a:noFill/>
            <a:ln w="9525">
              <a:solidFill>
                <a:schemeClr val="tx1"/>
              </a:solidFill>
              <a:round/>
              <a:headEnd/>
              <a:tailEnd/>
            </a:ln>
            <a:effectLst/>
          </p:spPr>
          <p:txBody>
            <a:bodyPr wrap="none" anchor="ctr"/>
            <a:lstStyle/>
            <a:p>
              <a:endParaRPr lang="en-US"/>
            </a:p>
          </p:txBody>
        </p:sp>
      </p:grpSp>
      <p:sp>
        <p:nvSpPr>
          <p:cNvPr id="36" name="Date Placeholder 35"/>
          <p:cNvSpPr>
            <a:spLocks noGrp="1"/>
          </p:cNvSpPr>
          <p:nvPr>
            <p:ph type="dt" sz="half" idx="12"/>
          </p:nvPr>
        </p:nvSpPr>
        <p:spPr/>
        <p:txBody>
          <a:bodyPr/>
          <a:lstStyle/>
          <a:p>
            <a:fld id="{A95D7C18-8B94-494D-8397-36B704FDAECF}" type="datetime1">
              <a:rPr lang="en-US" smtClean="0"/>
              <a:pPr/>
              <a:t>3/1/2021</a:t>
            </a:fld>
            <a:endParaRPr lang="en-US"/>
          </a:p>
        </p:txBody>
      </p:sp>
      <p:sp>
        <p:nvSpPr>
          <p:cNvPr id="37" name="Slide Number Placeholder 36"/>
          <p:cNvSpPr>
            <a:spLocks noGrp="1"/>
          </p:cNvSpPr>
          <p:nvPr>
            <p:ph type="sldNum" sz="quarter" idx="11"/>
          </p:nvPr>
        </p:nvSpPr>
        <p:spPr/>
        <p:txBody>
          <a:bodyPr/>
          <a:lstStyle/>
          <a:p>
            <a:fld id="{1E071E1F-DCF0-4FD0-9D09-073BBDD1C8A2}"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52400"/>
            <a:ext cx="8229600" cy="800100"/>
          </a:xfrm>
        </p:spPr>
        <p:txBody>
          <a:bodyPr/>
          <a:lstStyle/>
          <a:p>
            <a:pPr algn="ctr"/>
            <a:r>
              <a:rPr lang="en-US" smtClean="0">
                <a:solidFill>
                  <a:srgbClr val="FF0000"/>
                </a:solidFill>
                <a:effectLst>
                  <a:outerShdw blurRad="38100" dist="38100" dir="2700000" algn="tl">
                    <a:srgbClr val="C0C0C0"/>
                  </a:outerShdw>
                </a:effectLst>
              </a:rPr>
              <a:t>Giải thuật SJC/SRT</a:t>
            </a:r>
            <a:endParaRPr lang="en-US"/>
          </a:p>
        </p:txBody>
      </p:sp>
      <p:sp>
        <p:nvSpPr>
          <p:cNvPr id="42020" name="Rectangle 36"/>
          <p:cNvSpPr>
            <a:spLocks noGrp="1" noChangeArrowheads="1"/>
          </p:cNvSpPr>
          <p:nvPr>
            <p:ph type="body" idx="1"/>
          </p:nvPr>
        </p:nvSpPr>
        <p:spPr>
          <a:xfrm>
            <a:off x="457200" y="819150"/>
            <a:ext cx="8382000" cy="5791200"/>
          </a:xfrm>
          <a:noFill/>
          <a:ln/>
        </p:spPr>
        <p:txBody>
          <a:bodyPr/>
          <a:lstStyle/>
          <a:p>
            <a:pPr>
              <a:buFont typeface="Monotype Sorts" pitchFamily="2" charset="2"/>
              <a:buNone/>
              <a:tabLst>
                <a:tab pos="1603375" algn="ctr"/>
                <a:tab pos="3254375" algn="ctr"/>
                <a:tab pos="5143500" algn="ctr"/>
              </a:tabLst>
            </a:pPr>
            <a:r>
              <a:rPr lang="en-US"/>
              <a:t>		</a:t>
            </a:r>
            <a:r>
              <a:rPr lang="en-US" sz="2800"/>
              <a:t>Process	</a:t>
            </a:r>
            <a:r>
              <a:rPr lang="en-US" sz="2800" smtClean="0"/>
              <a:t>      Arrival </a:t>
            </a:r>
            <a:r>
              <a:rPr lang="en-US" sz="2800"/>
              <a:t>Time	</a:t>
            </a:r>
            <a:r>
              <a:rPr lang="en-US" sz="2800" smtClean="0"/>
              <a:t>   Burst </a:t>
            </a:r>
            <a:r>
              <a:rPr lang="en-US" sz="2800"/>
              <a:t>Time</a:t>
            </a:r>
          </a:p>
          <a:p>
            <a:pPr>
              <a:buFont typeface="Monotype Sorts" pitchFamily="2" charset="2"/>
              <a:buNone/>
              <a:tabLst>
                <a:tab pos="1603375" algn="ctr"/>
                <a:tab pos="3254375" algn="ctr"/>
                <a:tab pos="5143500" algn="ctr"/>
              </a:tabLst>
            </a:pPr>
            <a:r>
              <a:rPr lang="en-US" sz="2800"/>
              <a:t>		</a:t>
            </a:r>
            <a:r>
              <a:rPr lang="en-US" sz="2800" i="1"/>
              <a:t>P</a:t>
            </a:r>
            <a:r>
              <a:rPr lang="en-US" sz="2800" i="1" baseline="-25000"/>
              <a:t>1</a:t>
            </a:r>
            <a:r>
              <a:rPr lang="en-US" sz="2800"/>
              <a:t>	</a:t>
            </a:r>
            <a:r>
              <a:rPr lang="en-US" sz="2800" smtClean="0"/>
              <a:t>        0.0</a:t>
            </a:r>
            <a:r>
              <a:rPr lang="en-US" sz="2800"/>
              <a:t>	</a:t>
            </a:r>
            <a:r>
              <a:rPr lang="en-US" sz="2800" smtClean="0"/>
              <a:t>                     7</a:t>
            </a:r>
            <a:endParaRPr lang="en-US" sz="2800"/>
          </a:p>
          <a:p>
            <a:pPr>
              <a:buFont typeface="Monotype Sorts" pitchFamily="2" charset="2"/>
              <a:buNone/>
              <a:tabLst>
                <a:tab pos="1603375" algn="ctr"/>
                <a:tab pos="3254375" algn="ctr"/>
                <a:tab pos="5143500" algn="ctr"/>
              </a:tabLst>
            </a:pPr>
            <a:r>
              <a:rPr lang="en-US" sz="2800"/>
              <a:t>		 </a:t>
            </a:r>
            <a:r>
              <a:rPr lang="en-US" sz="2800" i="1"/>
              <a:t>P</a:t>
            </a:r>
            <a:r>
              <a:rPr lang="en-US" sz="2800" i="1" baseline="-25000"/>
              <a:t>2	</a:t>
            </a:r>
            <a:r>
              <a:rPr lang="en-US" sz="2800" i="1" baseline="-25000" smtClean="0"/>
              <a:t>          </a:t>
            </a:r>
            <a:r>
              <a:rPr lang="en-US" sz="2800" smtClean="0"/>
              <a:t>2.0</a:t>
            </a:r>
            <a:r>
              <a:rPr lang="en-US" sz="2800"/>
              <a:t>	</a:t>
            </a:r>
            <a:r>
              <a:rPr lang="en-US" sz="2800" smtClean="0"/>
              <a:t>                      4</a:t>
            </a:r>
            <a:endParaRPr lang="en-US" sz="2800"/>
          </a:p>
          <a:p>
            <a:pPr>
              <a:buFont typeface="Monotype Sorts" pitchFamily="2" charset="2"/>
              <a:buNone/>
              <a:tabLst>
                <a:tab pos="1603375" algn="ctr"/>
                <a:tab pos="3254375" algn="ctr"/>
                <a:tab pos="5143500" algn="ctr"/>
              </a:tabLst>
            </a:pPr>
            <a:r>
              <a:rPr lang="en-US" sz="2800"/>
              <a:t>		 </a:t>
            </a:r>
            <a:r>
              <a:rPr lang="en-US" sz="2800" i="1"/>
              <a:t>P</a:t>
            </a:r>
            <a:r>
              <a:rPr lang="en-US" sz="2800" i="1" baseline="-25000"/>
              <a:t>3</a:t>
            </a:r>
            <a:r>
              <a:rPr lang="en-US" sz="2800"/>
              <a:t>	</a:t>
            </a:r>
            <a:r>
              <a:rPr lang="en-US" sz="2800" smtClean="0"/>
              <a:t>      4.0</a:t>
            </a:r>
            <a:r>
              <a:rPr lang="en-US" sz="2800"/>
              <a:t>	</a:t>
            </a:r>
            <a:r>
              <a:rPr lang="en-US" sz="2800" smtClean="0"/>
              <a:t>                      1</a:t>
            </a:r>
            <a:endParaRPr lang="en-US" sz="2800"/>
          </a:p>
          <a:p>
            <a:pPr>
              <a:buFont typeface="Monotype Sorts" pitchFamily="2" charset="2"/>
              <a:buNone/>
              <a:tabLst>
                <a:tab pos="1603375" algn="ctr"/>
                <a:tab pos="3254375" algn="ctr"/>
                <a:tab pos="5143500" algn="ctr"/>
              </a:tabLst>
            </a:pPr>
            <a:r>
              <a:rPr lang="en-US" sz="2800"/>
              <a:t>		 </a:t>
            </a:r>
            <a:r>
              <a:rPr lang="en-US" sz="2800" i="1"/>
              <a:t>P</a:t>
            </a:r>
            <a:r>
              <a:rPr lang="en-US" sz="2800" i="1" baseline="-25000"/>
              <a:t>4</a:t>
            </a:r>
            <a:r>
              <a:rPr lang="en-US" sz="2800"/>
              <a:t>	</a:t>
            </a:r>
            <a:r>
              <a:rPr lang="en-US" sz="2800" smtClean="0"/>
              <a:t>      5.0</a:t>
            </a:r>
            <a:r>
              <a:rPr lang="en-US" sz="2800"/>
              <a:t>	</a:t>
            </a:r>
            <a:r>
              <a:rPr lang="en-US" sz="2800" smtClean="0"/>
              <a:t>                      4</a:t>
            </a:r>
            <a:endParaRPr lang="en-US" sz="2800"/>
          </a:p>
          <a:p>
            <a:pPr>
              <a:tabLst>
                <a:tab pos="1603375" algn="ctr"/>
                <a:tab pos="3254375" algn="ctr"/>
                <a:tab pos="5143500" algn="ctr"/>
              </a:tabLst>
            </a:pPr>
            <a:r>
              <a:rPr lang="en-US" sz="2800"/>
              <a:t>SJF </a:t>
            </a:r>
            <a:r>
              <a:rPr lang="en-US" sz="2800" smtClean="0"/>
              <a:t>trưng dụng (SRT)</a:t>
            </a:r>
            <a:endParaRPr lang="en-US" sz="2800"/>
          </a:p>
          <a:p>
            <a:pPr>
              <a:tabLst>
                <a:tab pos="1603375" algn="ctr"/>
                <a:tab pos="3254375" algn="ctr"/>
                <a:tab pos="5143500" algn="ctr"/>
              </a:tabLst>
            </a:pPr>
            <a:endParaRPr lang="en-US"/>
          </a:p>
          <a:p>
            <a:pPr>
              <a:tabLst>
                <a:tab pos="1603375" algn="ctr"/>
                <a:tab pos="3254375" algn="ctr"/>
                <a:tab pos="5143500" algn="ctr"/>
              </a:tabLst>
            </a:pPr>
            <a:endParaRPr lang="en-US"/>
          </a:p>
          <a:p>
            <a:pPr>
              <a:tabLst>
                <a:tab pos="1603375" algn="ctr"/>
                <a:tab pos="3254375" algn="ctr"/>
                <a:tab pos="5143500" algn="ctr"/>
              </a:tabLst>
            </a:pPr>
            <a:endParaRPr lang="en-US"/>
          </a:p>
          <a:p>
            <a:pPr>
              <a:tabLst>
                <a:tab pos="1603375" algn="ctr"/>
                <a:tab pos="3254375" algn="ctr"/>
                <a:tab pos="5143500" algn="ctr"/>
              </a:tabLst>
            </a:pPr>
            <a:r>
              <a:rPr lang="en-US" sz="2800" smtClean="0"/>
              <a:t>Thời gian chờ trung bình </a:t>
            </a:r>
            <a:r>
              <a:rPr lang="en-US" sz="2800"/>
              <a:t>= (9 + 1 + 0 +2)/4 = 3</a:t>
            </a:r>
            <a:endParaRPr lang="en-US" sz="2800" i="1" baseline="-25000"/>
          </a:p>
        </p:txBody>
      </p:sp>
      <p:grpSp>
        <p:nvGrpSpPr>
          <p:cNvPr id="2" name="Group 74"/>
          <p:cNvGrpSpPr>
            <a:grpSpLocks/>
          </p:cNvGrpSpPr>
          <p:nvPr/>
        </p:nvGrpSpPr>
        <p:grpSpPr bwMode="auto">
          <a:xfrm>
            <a:off x="381000" y="4076700"/>
            <a:ext cx="7867650" cy="1204913"/>
            <a:chOff x="864" y="2364"/>
            <a:chExt cx="3732" cy="759"/>
          </a:xfrm>
        </p:grpSpPr>
        <p:sp>
          <p:nvSpPr>
            <p:cNvPr id="42021"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2022" name="Text Box 38"/>
            <p:cNvSpPr txBox="1">
              <a:spLocks noChangeArrowheads="1"/>
            </p:cNvSpPr>
            <p:nvPr/>
          </p:nvSpPr>
          <p:spPr bwMode="auto">
            <a:xfrm flipH="1">
              <a:off x="1008" y="2412"/>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1</a:t>
              </a:r>
              <a:endParaRPr lang="en-US"/>
            </a:p>
          </p:txBody>
        </p:sp>
        <p:sp>
          <p:nvSpPr>
            <p:cNvPr id="42023" name="Text Box 39"/>
            <p:cNvSpPr txBox="1">
              <a:spLocks noChangeArrowheads="1"/>
            </p:cNvSpPr>
            <p:nvPr/>
          </p:nvSpPr>
          <p:spPr bwMode="auto">
            <a:xfrm flipH="1">
              <a:off x="1824" y="2412"/>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3</a:t>
              </a:r>
              <a:endParaRPr lang="en-US"/>
            </a:p>
          </p:txBody>
        </p:sp>
        <p:sp>
          <p:nvSpPr>
            <p:cNvPr id="42024" name="Text Box 40"/>
            <p:cNvSpPr txBox="1">
              <a:spLocks noChangeArrowheads="1"/>
            </p:cNvSpPr>
            <p:nvPr/>
          </p:nvSpPr>
          <p:spPr bwMode="auto">
            <a:xfrm flipH="1">
              <a:off x="1488" y="2412"/>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2</a:t>
              </a:r>
              <a:endParaRPr lang="en-US"/>
            </a:p>
          </p:txBody>
        </p:sp>
        <p:sp>
          <p:nvSpPr>
            <p:cNvPr id="42025" name="Line 41"/>
            <p:cNvSpPr>
              <a:spLocks noChangeShapeType="1"/>
            </p:cNvSpPr>
            <p:nvPr/>
          </p:nvSpPr>
          <p:spPr bwMode="auto">
            <a:xfrm flipH="1">
              <a:off x="4452" y="2748"/>
              <a:ext cx="0" cy="144"/>
            </a:xfrm>
            <a:prstGeom prst="line">
              <a:avLst/>
            </a:prstGeom>
            <a:noFill/>
            <a:ln w="9525">
              <a:solidFill>
                <a:schemeClr val="tx1"/>
              </a:solidFill>
              <a:round/>
              <a:headEnd/>
              <a:tailEnd/>
            </a:ln>
            <a:effectLst/>
          </p:spPr>
          <p:txBody>
            <a:bodyPr wrap="none" anchor="ctr"/>
            <a:lstStyle/>
            <a:p>
              <a:endParaRPr lang="en-US"/>
            </a:p>
          </p:txBody>
        </p:sp>
        <p:sp>
          <p:nvSpPr>
            <p:cNvPr id="42026" name="Line 42"/>
            <p:cNvSpPr>
              <a:spLocks noChangeShapeType="1"/>
            </p:cNvSpPr>
            <p:nvPr/>
          </p:nvSpPr>
          <p:spPr bwMode="auto">
            <a:xfrm flipH="1">
              <a:off x="960" y="2757"/>
              <a:ext cx="0" cy="144"/>
            </a:xfrm>
            <a:prstGeom prst="line">
              <a:avLst/>
            </a:prstGeom>
            <a:noFill/>
            <a:ln w="9525">
              <a:solidFill>
                <a:schemeClr val="tx1"/>
              </a:solidFill>
              <a:round/>
              <a:headEnd/>
              <a:tailEnd/>
            </a:ln>
            <a:effectLst/>
          </p:spPr>
          <p:txBody>
            <a:bodyPr wrap="none" anchor="ctr"/>
            <a:lstStyle/>
            <a:p>
              <a:endParaRPr lang="en-US"/>
            </a:p>
          </p:txBody>
        </p:sp>
        <p:sp>
          <p:nvSpPr>
            <p:cNvPr id="42027" name="Line 43"/>
            <p:cNvSpPr>
              <a:spLocks noChangeShapeType="1"/>
            </p:cNvSpPr>
            <p:nvPr/>
          </p:nvSpPr>
          <p:spPr bwMode="auto">
            <a:xfrm flipH="1">
              <a:off x="2688" y="2373"/>
              <a:ext cx="0" cy="384"/>
            </a:xfrm>
            <a:prstGeom prst="line">
              <a:avLst/>
            </a:prstGeom>
            <a:noFill/>
            <a:ln w="9525">
              <a:solidFill>
                <a:schemeClr val="tx1"/>
              </a:solidFill>
              <a:round/>
              <a:headEnd/>
              <a:tailEnd/>
            </a:ln>
            <a:effectLst/>
          </p:spPr>
          <p:txBody>
            <a:bodyPr wrap="none" anchor="ctr"/>
            <a:lstStyle/>
            <a:p>
              <a:endParaRPr lang="en-US"/>
            </a:p>
          </p:txBody>
        </p:sp>
        <p:sp>
          <p:nvSpPr>
            <p:cNvPr id="42028" name="Line 44"/>
            <p:cNvSpPr>
              <a:spLocks noChangeShapeType="1"/>
            </p:cNvSpPr>
            <p:nvPr/>
          </p:nvSpPr>
          <p:spPr bwMode="auto">
            <a:xfrm flipH="1">
              <a:off x="1344" y="2364"/>
              <a:ext cx="0" cy="576"/>
            </a:xfrm>
            <a:prstGeom prst="line">
              <a:avLst/>
            </a:prstGeom>
            <a:noFill/>
            <a:ln w="9525">
              <a:solidFill>
                <a:schemeClr val="tx1"/>
              </a:solidFill>
              <a:round/>
              <a:headEnd/>
              <a:tailEnd/>
            </a:ln>
            <a:effectLst/>
          </p:spPr>
          <p:txBody>
            <a:bodyPr wrap="none" anchor="ctr"/>
            <a:lstStyle/>
            <a:p>
              <a:endParaRPr lang="en-US"/>
            </a:p>
          </p:txBody>
        </p:sp>
        <p:sp>
          <p:nvSpPr>
            <p:cNvPr id="42029" name="Line 45"/>
            <p:cNvSpPr>
              <a:spLocks noChangeShapeType="1"/>
            </p:cNvSpPr>
            <p:nvPr/>
          </p:nvSpPr>
          <p:spPr bwMode="auto">
            <a:xfrm flipH="1">
              <a:off x="2400" y="2757"/>
              <a:ext cx="0" cy="144"/>
            </a:xfrm>
            <a:prstGeom prst="line">
              <a:avLst/>
            </a:prstGeom>
            <a:noFill/>
            <a:ln w="9525">
              <a:solidFill>
                <a:schemeClr val="tx1"/>
              </a:solidFill>
              <a:round/>
              <a:headEnd/>
              <a:tailEnd/>
            </a:ln>
            <a:effectLst/>
          </p:spPr>
          <p:txBody>
            <a:bodyPr wrap="none" anchor="ctr"/>
            <a:lstStyle/>
            <a:p>
              <a:endParaRPr lang="en-US"/>
            </a:p>
          </p:txBody>
        </p:sp>
        <p:sp>
          <p:nvSpPr>
            <p:cNvPr id="42031" name="Text Box 47"/>
            <p:cNvSpPr txBox="1">
              <a:spLocks noChangeArrowheads="1"/>
            </p:cNvSpPr>
            <p:nvPr/>
          </p:nvSpPr>
          <p:spPr bwMode="auto">
            <a:xfrm flipH="1">
              <a:off x="1728" y="2892"/>
              <a:ext cx="196" cy="231"/>
            </a:xfrm>
            <a:prstGeom prst="rect">
              <a:avLst/>
            </a:prstGeom>
            <a:noFill/>
            <a:ln w="9525">
              <a:noFill/>
              <a:miter lim="800000"/>
              <a:headEnd/>
              <a:tailEnd/>
            </a:ln>
            <a:effectLst/>
          </p:spPr>
          <p:txBody>
            <a:bodyPr wrap="none" anchor="ctr">
              <a:spAutoFit/>
            </a:bodyPr>
            <a:lstStyle/>
            <a:p>
              <a:pPr algn="ctr">
                <a:spcBef>
                  <a:spcPct val="50000"/>
                </a:spcBef>
              </a:pPr>
              <a:r>
                <a:rPr lang="en-US"/>
                <a:t>4</a:t>
              </a:r>
            </a:p>
          </p:txBody>
        </p:sp>
        <p:sp>
          <p:nvSpPr>
            <p:cNvPr id="42032" name="Text Box 48"/>
            <p:cNvSpPr txBox="1">
              <a:spLocks noChangeArrowheads="1"/>
            </p:cNvSpPr>
            <p:nvPr/>
          </p:nvSpPr>
          <p:spPr bwMode="auto">
            <a:xfrm flipH="1">
              <a:off x="1248" y="2892"/>
              <a:ext cx="196" cy="231"/>
            </a:xfrm>
            <a:prstGeom prst="rect">
              <a:avLst/>
            </a:prstGeom>
            <a:noFill/>
            <a:ln w="9525">
              <a:noFill/>
              <a:miter lim="800000"/>
              <a:headEnd/>
              <a:tailEnd/>
            </a:ln>
            <a:effectLst/>
          </p:spPr>
          <p:txBody>
            <a:bodyPr wrap="none" anchor="ctr">
              <a:spAutoFit/>
            </a:bodyPr>
            <a:lstStyle/>
            <a:p>
              <a:pPr algn="ctr">
                <a:spcBef>
                  <a:spcPct val="50000"/>
                </a:spcBef>
              </a:pPr>
              <a:r>
                <a:rPr lang="en-US"/>
                <a:t>2</a:t>
              </a:r>
            </a:p>
          </p:txBody>
        </p:sp>
        <p:sp>
          <p:nvSpPr>
            <p:cNvPr id="42033" name="Text Box 49"/>
            <p:cNvSpPr txBox="1">
              <a:spLocks noChangeArrowheads="1"/>
            </p:cNvSpPr>
            <p:nvPr/>
          </p:nvSpPr>
          <p:spPr bwMode="auto">
            <a:xfrm flipH="1">
              <a:off x="3312" y="2844"/>
              <a:ext cx="276" cy="231"/>
            </a:xfrm>
            <a:prstGeom prst="rect">
              <a:avLst/>
            </a:prstGeom>
            <a:noFill/>
            <a:ln w="9525">
              <a:noFill/>
              <a:miter lim="800000"/>
              <a:headEnd/>
              <a:tailEnd/>
            </a:ln>
            <a:effectLst/>
          </p:spPr>
          <p:txBody>
            <a:bodyPr wrap="none" anchor="ctr">
              <a:spAutoFit/>
            </a:bodyPr>
            <a:lstStyle/>
            <a:p>
              <a:pPr algn="ctr">
                <a:spcBef>
                  <a:spcPct val="50000"/>
                </a:spcBef>
              </a:pPr>
              <a:r>
                <a:rPr lang="en-US"/>
                <a:t>11</a:t>
              </a:r>
            </a:p>
          </p:txBody>
        </p:sp>
        <p:sp>
          <p:nvSpPr>
            <p:cNvPr id="42034" name="Text Box 50"/>
            <p:cNvSpPr txBox="1">
              <a:spLocks noChangeArrowheads="1"/>
            </p:cNvSpPr>
            <p:nvPr/>
          </p:nvSpPr>
          <p:spPr bwMode="auto">
            <a:xfrm flipH="1">
              <a:off x="864" y="2853"/>
              <a:ext cx="196" cy="231"/>
            </a:xfrm>
            <a:prstGeom prst="rect">
              <a:avLst/>
            </a:prstGeom>
            <a:noFill/>
            <a:ln w="9525">
              <a:noFill/>
              <a:miter lim="800000"/>
              <a:headEnd/>
              <a:tailEnd/>
            </a:ln>
            <a:effectLst/>
          </p:spPr>
          <p:txBody>
            <a:bodyPr wrap="none" anchor="ctr">
              <a:spAutoFit/>
            </a:bodyPr>
            <a:lstStyle/>
            <a:p>
              <a:pPr algn="ctr">
                <a:spcBef>
                  <a:spcPct val="50000"/>
                </a:spcBef>
              </a:pPr>
              <a:r>
                <a:rPr lang="en-US"/>
                <a:t>0</a:t>
              </a:r>
            </a:p>
          </p:txBody>
        </p:sp>
        <p:sp>
          <p:nvSpPr>
            <p:cNvPr id="42035" name="Text Box 51"/>
            <p:cNvSpPr txBox="1">
              <a:spLocks noChangeArrowheads="1"/>
            </p:cNvSpPr>
            <p:nvPr/>
          </p:nvSpPr>
          <p:spPr bwMode="auto">
            <a:xfrm flipH="1">
              <a:off x="2976" y="2412"/>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4</a:t>
              </a:r>
              <a:endParaRPr lang="en-US"/>
            </a:p>
          </p:txBody>
        </p:sp>
        <p:sp>
          <p:nvSpPr>
            <p:cNvPr id="42036" name="Line 52"/>
            <p:cNvSpPr>
              <a:spLocks noChangeShapeType="1"/>
            </p:cNvSpPr>
            <p:nvPr/>
          </p:nvSpPr>
          <p:spPr bwMode="auto">
            <a:xfrm flipH="1">
              <a:off x="3456" y="2373"/>
              <a:ext cx="0" cy="384"/>
            </a:xfrm>
            <a:prstGeom prst="line">
              <a:avLst/>
            </a:prstGeom>
            <a:noFill/>
            <a:ln w="9525">
              <a:solidFill>
                <a:schemeClr val="tx1"/>
              </a:solidFill>
              <a:round/>
              <a:headEnd/>
              <a:tailEnd/>
            </a:ln>
            <a:effectLst/>
          </p:spPr>
          <p:txBody>
            <a:bodyPr wrap="none" anchor="ctr"/>
            <a:lstStyle/>
            <a:p>
              <a:endParaRPr lang="en-US"/>
            </a:p>
          </p:txBody>
        </p:sp>
        <p:sp>
          <p:nvSpPr>
            <p:cNvPr id="42037" name="Line 53"/>
            <p:cNvSpPr>
              <a:spLocks noChangeShapeType="1"/>
            </p:cNvSpPr>
            <p:nvPr/>
          </p:nvSpPr>
          <p:spPr bwMode="auto">
            <a:xfrm flipH="1">
              <a:off x="1152" y="2686"/>
              <a:ext cx="0" cy="144"/>
            </a:xfrm>
            <a:prstGeom prst="line">
              <a:avLst/>
            </a:prstGeom>
            <a:noFill/>
            <a:ln w="9525">
              <a:solidFill>
                <a:schemeClr val="tx1"/>
              </a:solidFill>
              <a:round/>
              <a:headEnd/>
              <a:tailEnd/>
            </a:ln>
            <a:effectLst/>
          </p:spPr>
          <p:txBody>
            <a:bodyPr wrap="none" anchor="ctr"/>
            <a:lstStyle/>
            <a:p>
              <a:endParaRPr lang="en-US"/>
            </a:p>
          </p:txBody>
        </p:sp>
        <p:sp>
          <p:nvSpPr>
            <p:cNvPr id="42038" name="Line 54"/>
            <p:cNvSpPr>
              <a:spLocks noChangeShapeType="1"/>
            </p:cNvSpPr>
            <p:nvPr/>
          </p:nvSpPr>
          <p:spPr bwMode="auto">
            <a:xfrm flipH="1">
              <a:off x="1632" y="2686"/>
              <a:ext cx="0" cy="144"/>
            </a:xfrm>
            <a:prstGeom prst="line">
              <a:avLst/>
            </a:prstGeom>
            <a:noFill/>
            <a:ln w="9525">
              <a:solidFill>
                <a:schemeClr val="tx1"/>
              </a:solidFill>
              <a:round/>
              <a:headEnd/>
              <a:tailEnd/>
            </a:ln>
            <a:effectLst/>
          </p:spPr>
          <p:txBody>
            <a:bodyPr wrap="none" anchor="ctr"/>
            <a:lstStyle/>
            <a:p>
              <a:endParaRPr lang="en-US"/>
            </a:p>
          </p:txBody>
        </p:sp>
        <p:sp>
          <p:nvSpPr>
            <p:cNvPr id="42042" name="Line 58"/>
            <p:cNvSpPr>
              <a:spLocks noChangeShapeType="1"/>
            </p:cNvSpPr>
            <p:nvPr/>
          </p:nvSpPr>
          <p:spPr bwMode="auto">
            <a:xfrm flipH="1">
              <a:off x="2688" y="2757"/>
              <a:ext cx="0" cy="144"/>
            </a:xfrm>
            <a:prstGeom prst="line">
              <a:avLst/>
            </a:prstGeom>
            <a:noFill/>
            <a:ln w="9525">
              <a:solidFill>
                <a:schemeClr val="tx1"/>
              </a:solidFill>
              <a:round/>
              <a:headEnd/>
              <a:tailEnd/>
            </a:ln>
            <a:effectLst/>
          </p:spPr>
          <p:txBody>
            <a:bodyPr wrap="none" anchor="ctr"/>
            <a:lstStyle/>
            <a:p>
              <a:endParaRPr lang="en-US"/>
            </a:p>
          </p:txBody>
        </p:sp>
        <p:sp>
          <p:nvSpPr>
            <p:cNvPr id="42043" name="Text Box 59"/>
            <p:cNvSpPr txBox="1">
              <a:spLocks noChangeArrowheads="1"/>
            </p:cNvSpPr>
            <p:nvPr/>
          </p:nvSpPr>
          <p:spPr bwMode="auto">
            <a:xfrm flipH="1">
              <a:off x="2064" y="2892"/>
              <a:ext cx="196" cy="231"/>
            </a:xfrm>
            <a:prstGeom prst="rect">
              <a:avLst/>
            </a:prstGeom>
            <a:noFill/>
            <a:ln w="9525">
              <a:noFill/>
              <a:miter lim="800000"/>
              <a:headEnd/>
              <a:tailEnd/>
            </a:ln>
            <a:effectLst/>
          </p:spPr>
          <p:txBody>
            <a:bodyPr wrap="none" anchor="ctr">
              <a:spAutoFit/>
            </a:bodyPr>
            <a:lstStyle/>
            <a:p>
              <a:pPr algn="ctr">
                <a:spcBef>
                  <a:spcPct val="50000"/>
                </a:spcBef>
              </a:pPr>
              <a:r>
                <a:rPr lang="en-US"/>
                <a:t>5</a:t>
              </a:r>
            </a:p>
          </p:txBody>
        </p:sp>
        <p:sp>
          <p:nvSpPr>
            <p:cNvPr id="42044" name="Line 60"/>
            <p:cNvSpPr>
              <a:spLocks noChangeShapeType="1"/>
            </p:cNvSpPr>
            <p:nvPr/>
          </p:nvSpPr>
          <p:spPr bwMode="auto">
            <a:xfrm flipH="1">
              <a:off x="2928" y="2686"/>
              <a:ext cx="0" cy="144"/>
            </a:xfrm>
            <a:prstGeom prst="line">
              <a:avLst/>
            </a:prstGeom>
            <a:noFill/>
            <a:ln w="9525">
              <a:solidFill>
                <a:schemeClr val="tx1"/>
              </a:solidFill>
              <a:round/>
              <a:headEnd/>
              <a:tailEnd/>
            </a:ln>
            <a:effectLst/>
          </p:spPr>
          <p:txBody>
            <a:bodyPr wrap="none" anchor="ctr"/>
            <a:lstStyle/>
            <a:p>
              <a:endParaRPr lang="en-US"/>
            </a:p>
          </p:txBody>
        </p:sp>
        <p:sp>
          <p:nvSpPr>
            <p:cNvPr id="42045" name="Line 61"/>
            <p:cNvSpPr>
              <a:spLocks noChangeShapeType="1"/>
            </p:cNvSpPr>
            <p:nvPr/>
          </p:nvSpPr>
          <p:spPr bwMode="auto">
            <a:xfrm flipH="1">
              <a:off x="3120" y="2686"/>
              <a:ext cx="0" cy="144"/>
            </a:xfrm>
            <a:prstGeom prst="line">
              <a:avLst/>
            </a:prstGeom>
            <a:noFill/>
            <a:ln w="9525">
              <a:solidFill>
                <a:schemeClr val="tx1"/>
              </a:solidFill>
              <a:round/>
              <a:headEnd/>
              <a:tailEnd/>
            </a:ln>
            <a:effectLst/>
          </p:spPr>
          <p:txBody>
            <a:bodyPr wrap="none" anchor="ctr"/>
            <a:lstStyle/>
            <a:p>
              <a:endParaRPr lang="en-US"/>
            </a:p>
          </p:txBody>
        </p:sp>
        <p:sp>
          <p:nvSpPr>
            <p:cNvPr id="42046" name="Line 62"/>
            <p:cNvSpPr>
              <a:spLocks noChangeShapeType="1"/>
            </p:cNvSpPr>
            <p:nvPr/>
          </p:nvSpPr>
          <p:spPr bwMode="auto">
            <a:xfrm flipH="1">
              <a:off x="3312" y="2686"/>
              <a:ext cx="0" cy="144"/>
            </a:xfrm>
            <a:prstGeom prst="line">
              <a:avLst/>
            </a:prstGeom>
            <a:noFill/>
            <a:ln w="9525">
              <a:solidFill>
                <a:schemeClr val="tx1"/>
              </a:solidFill>
              <a:round/>
              <a:headEnd/>
              <a:tailEnd/>
            </a:ln>
            <a:effectLst/>
          </p:spPr>
          <p:txBody>
            <a:bodyPr wrap="none" anchor="ctr"/>
            <a:lstStyle/>
            <a:p>
              <a:endParaRPr lang="en-US"/>
            </a:p>
          </p:txBody>
        </p:sp>
        <p:sp>
          <p:nvSpPr>
            <p:cNvPr id="42047" name="Line 63"/>
            <p:cNvSpPr>
              <a:spLocks noChangeShapeType="1"/>
            </p:cNvSpPr>
            <p:nvPr/>
          </p:nvSpPr>
          <p:spPr bwMode="auto">
            <a:xfrm flipH="1">
              <a:off x="3456" y="2757"/>
              <a:ext cx="0" cy="144"/>
            </a:xfrm>
            <a:prstGeom prst="line">
              <a:avLst/>
            </a:prstGeom>
            <a:noFill/>
            <a:ln w="9525">
              <a:solidFill>
                <a:schemeClr val="tx1"/>
              </a:solidFill>
              <a:round/>
              <a:headEnd/>
              <a:tailEnd/>
            </a:ln>
            <a:effectLst/>
          </p:spPr>
          <p:txBody>
            <a:bodyPr wrap="none" anchor="ctr"/>
            <a:lstStyle/>
            <a:p>
              <a:endParaRPr lang="en-US"/>
            </a:p>
          </p:txBody>
        </p:sp>
        <p:sp>
          <p:nvSpPr>
            <p:cNvPr id="42048" name="Text Box 64"/>
            <p:cNvSpPr txBox="1">
              <a:spLocks noChangeArrowheads="1"/>
            </p:cNvSpPr>
            <p:nvPr/>
          </p:nvSpPr>
          <p:spPr bwMode="auto">
            <a:xfrm flipH="1">
              <a:off x="2592" y="2892"/>
              <a:ext cx="196" cy="231"/>
            </a:xfrm>
            <a:prstGeom prst="rect">
              <a:avLst/>
            </a:prstGeom>
            <a:noFill/>
            <a:ln w="9525">
              <a:noFill/>
              <a:miter lim="800000"/>
              <a:headEnd/>
              <a:tailEnd/>
            </a:ln>
            <a:effectLst/>
          </p:spPr>
          <p:txBody>
            <a:bodyPr wrap="none" anchor="ctr">
              <a:spAutoFit/>
            </a:bodyPr>
            <a:lstStyle/>
            <a:p>
              <a:pPr algn="ctr">
                <a:spcBef>
                  <a:spcPct val="50000"/>
                </a:spcBef>
              </a:pPr>
              <a:r>
                <a:rPr lang="en-US"/>
                <a:t>7</a:t>
              </a:r>
            </a:p>
          </p:txBody>
        </p:sp>
        <p:sp>
          <p:nvSpPr>
            <p:cNvPr id="42049" name="Line 65"/>
            <p:cNvSpPr>
              <a:spLocks noChangeShapeType="1"/>
            </p:cNvSpPr>
            <p:nvPr/>
          </p:nvSpPr>
          <p:spPr bwMode="auto">
            <a:xfrm flipH="1">
              <a:off x="3696" y="2686"/>
              <a:ext cx="0" cy="144"/>
            </a:xfrm>
            <a:prstGeom prst="line">
              <a:avLst/>
            </a:prstGeom>
            <a:noFill/>
            <a:ln w="9525">
              <a:solidFill>
                <a:schemeClr val="tx1"/>
              </a:solidFill>
              <a:round/>
              <a:headEnd/>
              <a:tailEnd/>
            </a:ln>
            <a:effectLst/>
          </p:spPr>
          <p:txBody>
            <a:bodyPr wrap="none" anchor="ctr"/>
            <a:lstStyle/>
            <a:p>
              <a:endParaRPr lang="en-US"/>
            </a:p>
          </p:txBody>
        </p:sp>
        <p:sp>
          <p:nvSpPr>
            <p:cNvPr id="42050" name="Line 66"/>
            <p:cNvSpPr>
              <a:spLocks noChangeShapeType="1"/>
            </p:cNvSpPr>
            <p:nvPr/>
          </p:nvSpPr>
          <p:spPr bwMode="auto">
            <a:xfrm flipH="1">
              <a:off x="3888" y="2686"/>
              <a:ext cx="0" cy="144"/>
            </a:xfrm>
            <a:prstGeom prst="line">
              <a:avLst/>
            </a:prstGeom>
            <a:noFill/>
            <a:ln w="9525">
              <a:solidFill>
                <a:schemeClr val="tx1"/>
              </a:solidFill>
              <a:round/>
              <a:headEnd/>
              <a:tailEnd/>
            </a:ln>
            <a:effectLst/>
          </p:spPr>
          <p:txBody>
            <a:bodyPr wrap="none" anchor="ctr"/>
            <a:lstStyle/>
            <a:p>
              <a:endParaRPr lang="en-US"/>
            </a:p>
          </p:txBody>
        </p:sp>
        <p:sp>
          <p:nvSpPr>
            <p:cNvPr id="42051" name="Line 67"/>
            <p:cNvSpPr>
              <a:spLocks noChangeShapeType="1"/>
            </p:cNvSpPr>
            <p:nvPr/>
          </p:nvSpPr>
          <p:spPr bwMode="auto">
            <a:xfrm flipH="1">
              <a:off x="4080" y="2686"/>
              <a:ext cx="0" cy="144"/>
            </a:xfrm>
            <a:prstGeom prst="line">
              <a:avLst/>
            </a:prstGeom>
            <a:noFill/>
            <a:ln w="9525">
              <a:solidFill>
                <a:schemeClr val="tx1"/>
              </a:solidFill>
              <a:round/>
              <a:headEnd/>
              <a:tailEnd/>
            </a:ln>
            <a:effectLst/>
          </p:spPr>
          <p:txBody>
            <a:bodyPr wrap="none" anchor="ctr"/>
            <a:lstStyle/>
            <a:p>
              <a:endParaRPr lang="en-US"/>
            </a:p>
          </p:txBody>
        </p:sp>
        <p:sp>
          <p:nvSpPr>
            <p:cNvPr id="42052" name="Line 68"/>
            <p:cNvSpPr>
              <a:spLocks noChangeShapeType="1"/>
            </p:cNvSpPr>
            <p:nvPr/>
          </p:nvSpPr>
          <p:spPr bwMode="auto">
            <a:xfrm flipH="1">
              <a:off x="1824" y="2364"/>
              <a:ext cx="0" cy="576"/>
            </a:xfrm>
            <a:prstGeom prst="line">
              <a:avLst/>
            </a:prstGeom>
            <a:noFill/>
            <a:ln w="9525">
              <a:solidFill>
                <a:schemeClr val="tx1"/>
              </a:solidFill>
              <a:round/>
              <a:headEnd/>
              <a:tailEnd/>
            </a:ln>
            <a:effectLst/>
          </p:spPr>
          <p:txBody>
            <a:bodyPr wrap="none" anchor="ctr"/>
            <a:lstStyle/>
            <a:p>
              <a:endParaRPr lang="en-US"/>
            </a:p>
          </p:txBody>
        </p:sp>
        <p:sp>
          <p:nvSpPr>
            <p:cNvPr id="42053" name="Line 69"/>
            <p:cNvSpPr>
              <a:spLocks noChangeShapeType="1"/>
            </p:cNvSpPr>
            <p:nvPr/>
          </p:nvSpPr>
          <p:spPr bwMode="auto">
            <a:xfrm flipH="1">
              <a:off x="2160" y="2364"/>
              <a:ext cx="0" cy="576"/>
            </a:xfrm>
            <a:prstGeom prst="line">
              <a:avLst/>
            </a:prstGeom>
            <a:noFill/>
            <a:ln w="9525">
              <a:solidFill>
                <a:schemeClr val="tx1"/>
              </a:solidFill>
              <a:round/>
              <a:headEnd/>
              <a:tailEnd/>
            </a:ln>
            <a:effectLst/>
          </p:spPr>
          <p:txBody>
            <a:bodyPr wrap="none" anchor="ctr"/>
            <a:lstStyle/>
            <a:p>
              <a:endParaRPr lang="en-US"/>
            </a:p>
          </p:txBody>
        </p:sp>
        <p:sp>
          <p:nvSpPr>
            <p:cNvPr id="42054" name="Text Box 70"/>
            <p:cNvSpPr txBox="1">
              <a:spLocks noChangeArrowheads="1"/>
            </p:cNvSpPr>
            <p:nvPr/>
          </p:nvSpPr>
          <p:spPr bwMode="auto">
            <a:xfrm flipH="1">
              <a:off x="2256" y="2412"/>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2</a:t>
              </a:r>
              <a:endParaRPr lang="en-US"/>
            </a:p>
          </p:txBody>
        </p:sp>
        <p:sp>
          <p:nvSpPr>
            <p:cNvPr id="42055" name="Text Box 71"/>
            <p:cNvSpPr txBox="1">
              <a:spLocks noChangeArrowheads="1"/>
            </p:cNvSpPr>
            <p:nvPr/>
          </p:nvSpPr>
          <p:spPr bwMode="auto">
            <a:xfrm flipH="1">
              <a:off x="3840" y="2412"/>
              <a:ext cx="265" cy="231"/>
            </a:xfrm>
            <a:prstGeom prst="rect">
              <a:avLst/>
            </a:prstGeom>
            <a:noFill/>
            <a:ln w="9525">
              <a:noFill/>
              <a:miter lim="800000"/>
              <a:headEnd/>
              <a:tailEnd/>
            </a:ln>
            <a:effectLst/>
          </p:spPr>
          <p:txBody>
            <a:bodyPr wrap="none" anchor="ctr">
              <a:spAutoFit/>
            </a:bodyPr>
            <a:lstStyle/>
            <a:p>
              <a:pPr algn="ctr">
                <a:spcBef>
                  <a:spcPct val="50000"/>
                </a:spcBef>
              </a:pPr>
              <a:r>
                <a:rPr lang="en-US"/>
                <a:t>P</a:t>
              </a:r>
              <a:r>
                <a:rPr lang="en-US" baseline="-25000"/>
                <a:t>1</a:t>
              </a:r>
              <a:endParaRPr lang="en-US"/>
            </a:p>
          </p:txBody>
        </p:sp>
        <p:sp>
          <p:nvSpPr>
            <p:cNvPr id="42056" name="Line 72"/>
            <p:cNvSpPr>
              <a:spLocks noChangeShapeType="1"/>
            </p:cNvSpPr>
            <p:nvPr/>
          </p:nvSpPr>
          <p:spPr bwMode="auto">
            <a:xfrm flipH="1">
              <a:off x="4272" y="2686"/>
              <a:ext cx="0" cy="144"/>
            </a:xfrm>
            <a:prstGeom prst="line">
              <a:avLst/>
            </a:prstGeom>
            <a:noFill/>
            <a:ln w="9525">
              <a:solidFill>
                <a:schemeClr val="tx1"/>
              </a:solidFill>
              <a:round/>
              <a:headEnd/>
              <a:tailEnd/>
            </a:ln>
            <a:effectLst/>
          </p:spPr>
          <p:txBody>
            <a:bodyPr wrap="none" anchor="ctr"/>
            <a:lstStyle/>
            <a:p>
              <a:endParaRPr lang="en-US"/>
            </a:p>
          </p:txBody>
        </p:sp>
        <p:sp>
          <p:nvSpPr>
            <p:cNvPr id="42057" name="Text Box 73"/>
            <p:cNvSpPr txBox="1">
              <a:spLocks noChangeArrowheads="1"/>
            </p:cNvSpPr>
            <p:nvPr/>
          </p:nvSpPr>
          <p:spPr bwMode="auto">
            <a:xfrm flipH="1">
              <a:off x="4320" y="2844"/>
              <a:ext cx="276" cy="231"/>
            </a:xfrm>
            <a:prstGeom prst="rect">
              <a:avLst/>
            </a:prstGeom>
            <a:noFill/>
            <a:ln w="9525">
              <a:noFill/>
              <a:miter lim="800000"/>
              <a:headEnd/>
              <a:tailEnd/>
            </a:ln>
            <a:effectLst/>
          </p:spPr>
          <p:txBody>
            <a:bodyPr wrap="none" anchor="ctr">
              <a:spAutoFit/>
            </a:bodyPr>
            <a:lstStyle/>
            <a:p>
              <a:pPr algn="ctr">
                <a:spcBef>
                  <a:spcPct val="50000"/>
                </a:spcBef>
              </a:pPr>
              <a:r>
                <a:rPr lang="en-US"/>
                <a:t>16</a:t>
              </a:r>
            </a:p>
          </p:txBody>
        </p:sp>
      </p:grpSp>
      <p:sp>
        <p:nvSpPr>
          <p:cNvPr id="38" name="Date Placeholder 37"/>
          <p:cNvSpPr>
            <a:spLocks noGrp="1"/>
          </p:cNvSpPr>
          <p:nvPr>
            <p:ph type="dt" sz="half" idx="12"/>
          </p:nvPr>
        </p:nvSpPr>
        <p:spPr/>
        <p:txBody>
          <a:bodyPr/>
          <a:lstStyle/>
          <a:p>
            <a:fld id="{D5941602-3593-49A5-B020-8CE85F5AD4ED}" type="datetime1">
              <a:rPr lang="en-US" smtClean="0"/>
              <a:pPr/>
              <a:t>3/1/2021</a:t>
            </a:fld>
            <a:endParaRPr lang="en-US"/>
          </a:p>
        </p:txBody>
      </p:sp>
      <p:sp>
        <p:nvSpPr>
          <p:cNvPr id="39" name="Slide Number Placeholder 38"/>
          <p:cNvSpPr>
            <a:spLocks noGrp="1"/>
          </p:cNvSpPr>
          <p:nvPr>
            <p:ph type="sldNum" sz="quarter" idx="11"/>
          </p:nvPr>
        </p:nvSpPr>
        <p:spPr/>
        <p:txBody>
          <a:bodyPr/>
          <a:lstStyle/>
          <a:p>
            <a:fld id="{1E071E1F-DCF0-4FD0-9D09-073BBDD1C8A2}"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342900"/>
            <a:ext cx="8229600" cy="685800"/>
          </a:xfrm>
        </p:spPr>
        <p:txBody>
          <a:bodyPr/>
          <a:lstStyle/>
          <a:p>
            <a:pPr algn="ctr"/>
            <a:r>
              <a:rPr lang="en-US">
                <a:solidFill>
                  <a:srgbClr val="FF0000"/>
                </a:solidFill>
                <a:effectLst>
                  <a:outerShdw blurRad="38100" dist="38100" dir="2700000" algn="tl">
                    <a:srgbClr val="C0C0C0"/>
                  </a:outerShdw>
                </a:effectLst>
              </a:rPr>
              <a:t>Giải thuật </a:t>
            </a:r>
            <a:r>
              <a:rPr lang="en-US" smtClean="0">
                <a:solidFill>
                  <a:srgbClr val="FF0000"/>
                </a:solidFill>
                <a:effectLst>
                  <a:outerShdw blurRad="38100" dist="38100" dir="2700000" algn="tl">
                    <a:srgbClr val="C0C0C0"/>
                  </a:outerShdw>
                </a:effectLst>
              </a:rPr>
              <a:t>SJC/SRT</a:t>
            </a:r>
            <a:endParaRPr lang="en-US">
              <a:solidFill>
                <a:srgbClr val="FF0000"/>
              </a:solidFill>
              <a:effectLst>
                <a:outerShdw blurRad="38100" dist="38100" dir="2700000" algn="tl">
                  <a:srgbClr val="C0C0C0"/>
                </a:outerShdw>
              </a:effectLst>
            </a:endParaRPr>
          </a:p>
        </p:txBody>
      </p:sp>
      <p:sp>
        <p:nvSpPr>
          <p:cNvPr id="259075" name="Rectangle 3"/>
          <p:cNvSpPr>
            <a:spLocks noGrp="1" noChangeArrowheads="1"/>
          </p:cNvSpPr>
          <p:nvPr>
            <p:ph type="body" idx="1"/>
          </p:nvPr>
        </p:nvSpPr>
        <p:spPr>
          <a:xfrm>
            <a:off x="649288" y="1144588"/>
            <a:ext cx="8208962" cy="4837112"/>
          </a:xfrm>
        </p:spPr>
        <p:txBody>
          <a:bodyPr/>
          <a:lstStyle/>
          <a:p>
            <a:pPr algn="just">
              <a:buClr>
                <a:srgbClr val="FF0000"/>
              </a:buClr>
              <a:buSzPct val="140000"/>
              <a:buFont typeface="Wingdings" pitchFamily="2" charset="2"/>
              <a:buChar char="§"/>
            </a:pPr>
            <a:r>
              <a:rPr lang="en-US" sz="2400">
                <a:effectLst>
                  <a:outerShdw blurRad="38100" dist="38100" dir="2700000" algn="tl">
                    <a:srgbClr val="C0C0C0"/>
                  </a:outerShdw>
                </a:effectLst>
              </a:rPr>
              <a:t>Ví </a:t>
            </a:r>
            <a:r>
              <a:rPr lang="en-US" sz="2400" smtClean="0">
                <a:effectLst>
                  <a:outerShdw blurRad="38100" dist="38100" dir="2700000" algn="tl">
                    <a:srgbClr val="C0C0C0"/>
                  </a:outerShdw>
                </a:effectLst>
              </a:rPr>
              <a:t>dụ 2: (SV tự làm)</a:t>
            </a:r>
          </a:p>
          <a:p>
            <a:pPr algn="just">
              <a:buClr>
                <a:srgbClr val="FF0000"/>
              </a:buClr>
              <a:buSzPct val="140000"/>
              <a:buFont typeface="Wingdings" pitchFamily="2" charset="2"/>
              <a:buChar char="§"/>
            </a:pPr>
            <a:endParaRPr lang="en-US" sz="2400">
              <a:effectLst>
                <a:outerShdw blurRad="38100" dist="38100" dir="2700000" algn="tl">
                  <a:srgbClr val="C0C0C0"/>
                </a:outerShdw>
              </a:effectLst>
            </a:endParaRPr>
          </a:p>
          <a:p>
            <a:pPr marL="0" indent="0" algn="just">
              <a:buClr>
                <a:srgbClr val="FF0000"/>
              </a:buClr>
              <a:buSzPct val="140000"/>
              <a:buNone/>
            </a:pPr>
            <a:endParaRPr lang="en-US" sz="240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smtClean="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smtClean="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a:effectLst>
                <a:outerShdw blurRad="38100" dist="38100" dir="2700000" algn="tl">
                  <a:srgbClr val="C0C0C0"/>
                </a:outerShdw>
              </a:effectLst>
            </a:endParaRPr>
          </a:p>
        </p:txBody>
      </p:sp>
      <p:graphicFrame>
        <p:nvGraphicFramePr>
          <p:cNvPr id="259104" name="Group 32"/>
          <p:cNvGraphicFramePr>
            <a:graphicFrameLocks noGrp="1"/>
          </p:cNvGraphicFramePr>
          <p:nvPr>
            <p:extLst>
              <p:ext uri="{D42A27DB-BD31-4B8C-83A1-F6EECF244321}">
                <p14:modId xmlns:p14="http://schemas.microsoft.com/office/powerpoint/2010/main" val="1451287072"/>
              </p:ext>
            </p:extLst>
          </p:nvPr>
        </p:nvGraphicFramePr>
        <p:xfrm>
          <a:off x="352425" y="1688579"/>
          <a:ext cx="8791575" cy="2404775"/>
        </p:xfrm>
        <a:graphic>
          <a:graphicData uri="http://schemas.openxmlformats.org/drawingml/2006/table">
            <a:tbl>
              <a:tblPr/>
              <a:tblGrid>
                <a:gridCol w="1958975">
                  <a:extLst>
                    <a:ext uri="{9D8B030D-6E8A-4147-A177-3AD203B41FA5}">
                      <a16:colId xmlns:a16="http://schemas.microsoft.com/office/drawing/2014/main" val="20000"/>
                    </a:ext>
                  </a:extLst>
                </a:gridCol>
                <a:gridCol w="3041650">
                  <a:extLst>
                    <a:ext uri="{9D8B030D-6E8A-4147-A177-3AD203B41FA5}">
                      <a16:colId xmlns:a16="http://schemas.microsoft.com/office/drawing/2014/main" val="20001"/>
                    </a:ext>
                  </a:extLst>
                </a:gridCol>
                <a:gridCol w="3790950">
                  <a:extLst>
                    <a:ext uri="{9D8B030D-6E8A-4147-A177-3AD203B41FA5}">
                      <a16:colId xmlns:a16="http://schemas.microsoft.com/office/drawing/2014/main" val="20002"/>
                    </a:ext>
                  </a:extLst>
                </a:gridCol>
              </a:tblGrid>
              <a:tr h="43087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Tiến trình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Thời gian đến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Thời gian chu kỳ CPU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75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400" b="0" i="0" u="none" strike="noStrike" cap="none" normalizeH="0" baseline="-2500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400" b="0" i="0" u="none" strike="noStrike" cap="none" normalizeH="0" baseline="-2500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400" b="0" i="0" u="none" strike="noStrike" cap="none" normalizeH="0" baseline="-2500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Date Placeholder 4"/>
          <p:cNvSpPr>
            <a:spLocks noGrp="1"/>
          </p:cNvSpPr>
          <p:nvPr>
            <p:ph type="dt" sz="half" idx="12"/>
          </p:nvPr>
        </p:nvSpPr>
        <p:spPr/>
        <p:txBody>
          <a:bodyPr/>
          <a:lstStyle/>
          <a:p>
            <a:fld id="{9F6CDBF5-8161-43C4-B2F5-B9D44D98DA28}"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27</a:t>
            </a:fld>
            <a:endParaRPr lang="en-US"/>
          </a:p>
        </p:txBody>
      </p:sp>
    </p:spTree>
    <p:extLst>
      <p:ext uri="{BB962C8B-B14F-4D97-AF65-F5344CB8AC3E}">
        <p14:creationId xmlns:p14="http://schemas.microsoft.com/office/powerpoint/2010/main" val="344800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down)">
                                      <p:cBhvr>
                                        <p:cTn id="7" dur="580">
                                          <p:stCondLst>
                                            <p:cond delay="0"/>
                                          </p:stCondLst>
                                        </p:cTn>
                                        <p:tgtEl>
                                          <p:spTgt spid="259075">
                                            <p:txEl>
                                              <p:pRg st="0" end="0"/>
                                            </p:txEl>
                                          </p:spTgt>
                                        </p:tgtEl>
                                      </p:cBhvr>
                                    </p:animEffect>
                                    <p:anim calcmode="lin" valueType="num">
                                      <p:cBhvr>
                                        <p:cTn id="8" dur="1822" tmFilter="0,0; 0.14,0.36; 0.43,0.73; 0.71,0.91; 1.0,1.0">
                                          <p:stCondLst>
                                            <p:cond delay="0"/>
                                          </p:stCondLst>
                                        </p:cTn>
                                        <p:tgtEl>
                                          <p:spTgt spid="2590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90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90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90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90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9075">
                                            <p:txEl>
                                              <p:pRg st="0" end="0"/>
                                            </p:txEl>
                                          </p:spTgt>
                                        </p:tgtEl>
                                      </p:cBhvr>
                                      <p:to x="100000" y="60000"/>
                                    </p:animScale>
                                    <p:animScale>
                                      <p:cBhvr>
                                        <p:cTn id="14" dur="166" decel="50000">
                                          <p:stCondLst>
                                            <p:cond delay="676"/>
                                          </p:stCondLst>
                                        </p:cTn>
                                        <p:tgtEl>
                                          <p:spTgt spid="259075">
                                            <p:txEl>
                                              <p:pRg st="0" end="0"/>
                                            </p:txEl>
                                          </p:spTgt>
                                        </p:tgtEl>
                                      </p:cBhvr>
                                      <p:to x="100000" y="100000"/>
                                    </p:animScale>
                                    <p:animScale>
                                      <p:cBhvr>
                                        <p:cTn id="15" dur="26">
                                          <p:stCondLst>
                                            <p:cond delay="1312"/>
                                          </p:stCondLst>
                                        </p:cTn>
                                        <p:tgtEl>
                                          <p:spTgt spid="259075">
                                            <p:txEl>
                                              <p:pRg st="0" end="0"/>
                                            </p:txEl>
                                          </p:spTgt>
                                        </p:tgtEl>
                                      </p:cBhvr>
                                      <p:to x="100000" y="80000"/>
                                    </p:animScale>
                                    <p:animScale>
                                      <p:cBhvr>
                                        <p:cTn id="16" dur="166" decel="50000">
                                          <p:stCondLst>
                                            <p:cond delay="1338"/>
                                          </p:stCondLst>
                                        </p:cTn>
                                        <p:tgtEl>
                                          <p:spTgt spid="259075">
                                            <p:txEl>
                                              <p:pRg st="0" end="0"/>
                                            </p:txEl>
                                          </p:spTgt>
                                        </p:tgtEl>
                                      </p:cBhvr>
                                      <p:to x="100000" y="100000"/>
                                    </p:animScale>
                                    <p:animScale>
                                      <p:cBhvr>
                                        <p:cTn id="17" dur="26">
                                          <p:stCondLst>
                                            <p:cond delay="1642"/>
                                          </p:stCondLst>
                                        </p:cTn>
                                        <p:tgtEl>
                                          <p:spTgt spid="259075">
                                            <p:txEl>
                                              <p:pRg st="0" end="0"/>
                                            </p:txEl>
                                          </p:spTgt>
                                        </p:tgtEl>
                                      </p:cBhvr>
                                      <p:to x="100000" y="90000"/>
                                    </p:animScale>
                                    <p:animScale>
                                      <p:cBhvr>
                                        <p:cTn id="18" dur="166" decel="50000">
                                          <p:stCondLst>
                                            <p:cond delay="1668"/>
                                          </p:stCondLst>
                                        </p:cTn>
                                        <p:tgtEl>
                                          <p:spTgt spid="259075">
                                            <p:txEl>
                                              <p:pRg st="0" end="0"/>
                                            </p:txEl>
                                          </p:spTgt>
                                        </p:tgtEl>
                                      </p:cBhvr>
                                      <p:to x="100000" y="100000"/>
                                    </p:animScale>
                                    <p:animScale>
                                      <p:cBhvr>
                                        <p:cTn id="19" dur="26">
                                          <p:stCondLst>
                                            <p:cond delay="1808"/>
                                          </p:stCondLst>
                                        </p:cTn>
                                        <p:tgtEl>
                                          <p:spTgt spid="259075">
                                            <p:txEl>
                                              <p:pRg st="0" end="0"/>
                                            </p:txEl>
                                          </p:spTgt>
                                        </p:tgtEl>
                                      </p:cBhvr>
                                      <p:to x="100000" y="95000"/>
                                    </p:animScale>
                                    <p:animScale>
                                      <p:cBhvr>
                                        <p:cTn id="20" dur="166" decel="50000">
                                          <p:stCondLst>
                                            <p:cond delay="1834"/>
                                          </p:stCondLst>
                                        </p:cTn>
                                        <p:tgtEl>
                                          <p:spTgt spid="25907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342900"/>
            <a:ext cx="8229600" cy="448670"/>
          </a:xfrm>
        </p:spPr>
        <p:txBody>
          <a:bodyPr/>
          <a:lstStyle/>
          <a:p>
            <a:pPr algn="ctr"/>
            <a:r>
              <a:rPr lang="en-US">
                <a:solidFill>
                  <a:srgbClr val="FF0000"/>
                </a:solidFill>
                <a:effectLst>
                  <a:outerShdw blurRad="38100" dist="38100" dir="2700000" algn="tl">
                    <a:srgbClr val="C0C0C0"/>
                  </a:outerShdw>
                </a:effectLst>
              </a:rPr>
              <a:t>Giải thuật </a:t>
            </a:r>
            <a:r>
              <a:rPr lang="en-US" smtClean="0">
                <a:solidFill>
                  <a:srgbClr val="FF0000"/>
                </a:solidFill>
                <a:effectLst>
                  <a:outerShdw blurRad="38100" dist="38100" dir="2700000" algn="tl">
                    <a:srgbClr val="C0C0C0"/>
                  </a:outerShdw>
                </a:effectLst>
              </a:rPr>
              <a:t>SJC/SRT</a:t>
            </a:r>
            <a:endParaRPr lang="en-US">
              <a:solidFill>
                <a:srgbClr val="FF0000"/>
              </a:solidFill>
              <a:effectLst>
                <a:outerShdw blurRad="38100" dist="38100" dir="2700000" algn="tl">
                  <a:srgbClr val="C0C0C0"/>
                </a:outerShdw>
              </a:effectLst>
            </a:endParaRPr>
          </a:p>
        </p:txBody>
      </p:sp>
      <p:sp>
        <p:nvSpPr>
          <p:cNvPr id="259075" name="Rectangle 3"/>
          <p:cNvSpPr>
            <a:spLocks noGrp="1" noChangeArrowheads="1"/>
          </p:cNvSpPr>
          <p:nvPr>
            <p:ph type="body" idx="1"/>
          </p:nvPr>
        </p:nvSpPr>
        <p:spPr>
          <a:xfrm>
            <a:off x="109182" y="1009933"/>
            <a:ext cx="8749068" cy="5349923"/>
          </a:xfrm>
        </p:spPr>
        <p:txBody>
          <a:bodyPr/>
          <a:lstStyle/>
          <a:p>
            <a:pPr algn="just">
              <a:buClr>
                <a:srgbClr val="FF0000"/>
              </a:buClr>
              <a:buSzPct val="140000"/>
              <a:buFont typeface="Wingdings" pitchFamily="2" charset="2"/>
              <a:buChar char="§"/>
            </a:pPr>
            <a:r>
              <a:rPr lang="en-US" sz="2400">
                <a:effectLst>
                  <a:outerShdw blurRad="38100" dist="38100" dir="2700000" algn="tl">
                    <a:srgbClr val="C0C0C0"/>
                  </a:outerShdw>
                </a:effectLst>
              </a:rPr>
              <a:t>Ví </a:t>
            </a:r>
            <a:r>
              <a:rPr lang="en-US" sz="2400" smtClean="0">
                <a:effectLst>
                  <a:outerShdw blurRad="38100" dist="38100" dir="2700000" algn="tl">
                    <a:srgbClr val="C0C0C0"/>
                  </a:outerShdw>
                </a:effectLst>
              </a:rPr>
              <a:t>dụ 2: (ĐA)</a:t>
            </a:r>
          </a:p>
          <a:p>
            <a:pPr algn="just">
              <a:buClr>
                <a:srgbClr val="FF0000"/>
              </a:buClr>
              <a:buSzPct val="140000"/>
              <a:buFont typeface="Wingdings" pitchFamily="2" charset="2"/>
              <a:buChar char="§"/>
            </a:pPr>
            <a:endParaRPr lang="en-US" sz="2400">
              <a:effectLst>
                <a:outerShdw blurRad="38100" dist="38100" dir="2700000" algn="tl">
                  <a:srgbClr val="C0C0C0"/>
                </a:outerShdw>
              </a:effectLst>
            </a:endParaRPr>
          </a:p>
          <a:p>
            <a:pPr marL="0" indent="0" algn="just">
              <a:buClr>
                <a:srgbClr val="FF0000"/>
              </a:buClr>
              <a:buSzPct val="140000"/>
              <a:buNone/>
            </a:pPr>
            <a:endParaRPr lang="en-US" sz="240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smtClean="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smtClean="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a:effectLst>
                <a:outerShdw blurRad="38100" dist="38100" dir="2700000" algn="tl">
                  <a:srgbClr val="C0C0C0"/>
                </a:outerShdw>
              </a:effectLst>
            </a:endParaRPr>
          </a:p>
          <a:p>
            <a:pPr algn="just">
              <a:buClr>
                <a:srgbClr val="FF0000"/>
              </a:buClr>
              <a:buSzPct val="140000"/>
              <a:buFont typeface="Wingdings" pitchFamily="2" charset="2"/>
              <a:buChar char="§"/>
            </a:pPr>
            <a:r>
              <a:rPr lang="en-US" sz="2400" smtClean="0">
                <a:effectLst>
                  <a:outerShdw blurRad="38100" dist="38100" dir="2700000" algn="tl">
                    <a:srgbClr val="C0C0C0"/>
                  </a:outerShdw>
                </a:effectLst>
              </a:rPr>
              <a:t>SJC:</a:t>
            </a:r>
          </a:p>
          <a:p>
            <a:pPr marL="0" indent="0">
              <a:buClr>
                <a:srgbClr val="FF0000"/>
              </a:buClr>
              <a:buSzPct val="140000"/>
              <a:buNone/>
            </a:pPr>
            <a:r>
              <a:rPr lang="en-US" sz="2400" smtClean="0">
                <a:effectLst>
                  <a:outerShdw blurRad="38100" dist="38100" dir="2700000" algn="tl">
                    <a:srgbClr val="C0C0C0"/>
                  </a:outerShdw>
                </a:effectLst>
              </a:rPr>
              <a:t>    0                       8            12                 17                          26</a:t>
            </a:r>
          </a:p>
          <a:p>
            <a:pPr marL="0" indent="0">
              <a:buClr>
                <a:srgbClr val="FF0000"/>
              </a:buClr>
              <a:buSzPct val="140000"/>
              <a:buNone/>
            </a:pPr>
            <a:endParaRPr lang="en-US" sz="2400">
              <a:effectLst>
                <a:outerShdw blurRad="38100" dist="38100" dir="2700000" algn="tl">
                  <a:srgbClr val="C0C0C0"/>
                </a:outerShdw>
              </a:effectLst>
            </a:endParaRPr>
          </a:p>
          <a:p>
            <a:pPr marL="0" indent="0">
              <a:buClr>
                <a:srgbClr val="FF0000"/>
              </a:buClr>
              <a:buSzPct val="140000"/>
              <a:buNone/>
            </a:pPr>
            <a:endParaRPr lang="en-US" sz="2400" smtClean="0">
              <a:effectLst>
                <a:outerShdw blurRad="38100" dist="38100" dir="2700000" algn="tl">
                  <a:srgbClr val="C0C0C0"/>
                </a:outerShdw>
              </a:effectLst>
            </a:endParaRPr>
          </a:p>
          <a:p>
            <a:pPr marL="0" indent="0">
              <a:buClr>
                <a:srgbClr val="FF0000"/>
              </a:buClr>
              <a:buSzPct val="140000"/>
              <a:buNone/>
            </a:pPr>
            <a:r>
              <a:rPr lang="en-US" sz="2400" smtClean="0">
                <a:effectLst>
                  <a:outerShdw blurRad="38100" dist="38100" dir="2700000" algn="tl">
                    <a:srgbClr val="C0C0C0"/>
                  </a:outerShdw>
                </a:effectLst>
              </a:rPr>
              <a:t>+ TG chờ: 0 + 7 + 9 + 15 = 31; TB: 7,7</a:t>
            </a:r>
            <a:endParaRPr lang="en-US" sz="2400">
              <a:effectLst>
                <a:outerShdw blurRad="38100" dist="38100" dir="2700000" algn="tl">
                  <a:srgbClr val="C0C0C0"/>
                </a:outerShdw>
              </a:effectLst>
            </a:endParaRPr>
          </a:p>
          <a:p>
            <a:pPr marL="0" indent="0" algn="just">
              <a:buClr>
                <a:srgbClr val="FF0000"/>
              </a:buClr>
              <a:buSzPct val="140000"/>
              <a:buNone/>
            </a:pPr>
            <a:endParaRPr lang="en-US" sz="2400" smtClean="0">
              <a:effectLst>
                <a:outerShdw blurRad="38100" dist="38100" dir="2700000" algn="tl">
                  <a:srgbClr val="C0C0C0"/>
                </a:outerShdw>
              </a:effectLst>
            </a:endParaRPr>
          </a:p>
          <a:p>
            <a:pPr algn="just">
              <a:buClr>
                <a:srgbClr val="FF0000"/>
              </a:buClr>
              <a:buSzPct val="140000"/>
              <a:buFont typeface="Wingdings" pitchFamily="2" charset="2"/>
              <a:buChar char="§"/>
            </a:pPr>
            <a:endParaRPr lang="en-US">
              <a:effectLst>
                <a:outerShdw blurRad="38100" dist="38100" dir="2700000" algn="tl">
                  <a:srgbClr val="C0C0C0"/>
                </a:outerShdw>
              </a:effectLst>
            </a:endParaRPr>
          </a:p>
        </p:txBody>
      </p:sp>
      <p:graphicFrame>
        <p:nvGraphicFramePr>
          <p:cNvPr id="259104" name="Group 32"/>
          <p:cNvGraphicFramePr>
            <a:graphicFrameLocks noGrp="1"/>
          </p:cNvGraphicFramePr>
          <p:nvPr>
            <p:extLst>
              <p:ext uri="{D42A27DB-BD31-4B8C-83A1-F6EECF244321}">
                <p14:modId xmlns:p14="http://schemas.microsoft.com/office/powerpoint/2010/main" val="4174152600"/>
              </p:ext>
            </p:extLst>
          </p:nvPr>
        </p:nvGraphicFramePr>
        <p:xfrm>
          <a:off x="352425" y="1565749"/>
          <a:ext cx="8368494" cy="2404775"/>
        </p:xfrm>
        <a:graphic>
          <a:graphicData uri="http://schemas.openxmlformats.org/drawingml/2006/table">
            <a:tbl>
              <a:tblPr/>
              <a:tblGrid>
                <a:gridCol w="1790274">
                  <a:extLst>
                    <a:ext uri="{9D8B030D-6E8A-4147-A177-3AD203B41FA5}">
                      <a16:colId xmlns:a16="http://schemas.microsoft.com/office/drawing/2014/main" val="20000"/>
                    </a:ext>
                  </a:extLst>
                </a:gridCol>
                <a:gridCol w="2784143">
                  <a:extLst>
                    <a:ext uri="{9D8B030D-6E8A-4147-A177-3AD203B41FA5}">
                      <a16:colId xmlns:a16="http://schemas.microsoft.com/office/drawing/2014/main" val="20001"/>
                    </a:ext>
                  </a:extLst>
                </a:gridCol>
                <a:gridCol w="3794077">
                  <a:extLst>
                    <a:ext uri="{9D8B030D-6E8A-4147-A177-3AD203B41FA5}">
                      <a16:colId xmlns:a16="http://schemas.microsoft.com/office/drawing/2014/main" val="20002"/>
                    </a:ext>
                  </a:extLst>
                </a:gridCol>
              </a:tblGrid>
              <a:tr h="43087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Tiến trình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Thời gian đến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Thời gian chu kỳ CPU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75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400" b="0" i="0" u="none" strike="noStrike" cap="none" normalizeH="0" baseline="-2500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400" b="0" i="0" u="none" strike="noStrike" cap="none" normalizeH="0" baseline="-2500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400" b="0" i="0" u="none" strike="noStrike" cap="none" normalizeH="0" baseline="-2500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Date Placeholder 4"/>
          <p:cNvSpPr>
            <a:spLocks noGrp="1"/>
          </p:cNvSpPr>
          <p:nvPr>
            <p:ph type="dt" sz="half" idx="12"/>
          </p:nvPr>
        </p:nvSpPr>
        <p:spPr>
          <a:xfrm>
            <a:off x="552734" y="6190634"/>
            <a:ext cx="2133600" cy="476250"/>
          </a:xfrm>
        </p:spPr>
        <p:txBody>
          <a:bodyPr/>
          <a:lstStyle/>
          <a:p>
            <a:fld id="{9F6CDBF5-8161-43C4-B2F5-B9D44D98DA28}"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28</a:t>
            </a:fld>
            <a:endParaRPr lang="en-US"/>
          </a:p>
        </p:txBody>
      </p:sp>
      <p:graphicFrame>
        <p:nvGraphicFramePr>
          <p:cNvPr id="8" name="Group 49"/>
          <p:cNvGraphicFramePr>
            <a:graphicFrameLocks noGrp="1"/>
          </p:cNvGraphicFramePr>
          <p:nvPr>
            <p:extLst>
              <p:ext uri="{D42A27DB-BD31-4B8C-83A1-F6EECF244321}">
                <p14:modId xmlns:p14="http://schemas.microsoft.com/office/powerpoint/2010/main" val="3728269363"/>
              </p:ext>
            </p:extLst>
          </p:nvPr>
        </p:nvGraphicFramePr>
        <p:xfrm>
          <a:off x="559552" y="5041180"/>
          <a:ext cx="7810500" cy="717550"/>
        </p:xfrm>
        <a:graphic>
          <a:graphicData uri="http://schemas.openxmlformats.org/drawingml/2006/table">
            <a:tbl>
              <a:tblPr/>
              <a:tblGrid>
                <a:gridCol w="2169997">
                  <a:extLst>
                    <a:ext uri="{9D8B030D-6E8A-4147-A177-3AD203B41FA5}">
                      <a16:colId xmlns:a16="http://schemas.microsoft.com/office/drawing/2014/main" val="20000"/>
                    </a:ext>
                  </a:extLst>
                </a:gridCol>
                <a:gridCol w="1351128">
                  <a:extLst>
                    <a:ext uri="{9D8B030D-6E8A-4147-A177-3AD203B41FA5}">
                      <a16:colId xmlns:a16="http://schemas.microsoft.com/office/drawing/2014/main" val="20001"/>
                    </a:ext>
                  </a:extLst>
                </a:gridCol>
                <a:gridCol w="1624084">
                  <a:extLst>
                    <a:ext uri="{9D8B030D-6E8A-4147-A177-3AD203B41FA5}">
                      <a16:colId xmlns:a16="http://schemas.microsoft.com/office/drawing/2014/main" val="20002"/>
                    </a:ext>
                  </a:extLst>
                </a:gridCol>
                <a:gridCol w="2665291">
                  <a:extLst>
                    <a:ext uri="{9D8B030D-6E8A-4147-A177-3AD203B41FA5}">
                      <a16:colId xmlns:a16="http://schemas.microsoft.com/office/drawing/2014/main" val="20003"/>
                    </a:ext>
                  </a:extLst>
                </a:gridCol>
              </a:tblGrid>
              <a:tr h="717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800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down)">
                                      <p:cBhvr>
                                        <p:cTn id="7" dur="580">
                                          <p:stCondLst>
                                            <p:cond delay="0"/>
                                          </p:stCondLst>
                                        </p:cTn>
                                        <p:tgtEl>
                                          <p:spTgt spid="259075">
                                            <p:txEl>
                                              <p:pRg st="0" end="0"/>
                                            </p:txEl>
                                          </p:spTgt>
                                        </p:tgtEl>
                                      </p:cBhvr>
                                    </p:animEffect>
                                    <p:anim calcmode="lin" valueType="num">
                                      <p:cBhvr>
                                        <p:cTn id="8" dur="1822" tmFilter="0,0; 0.14,0.36; 0.43,0.73; 0.71,0.91; 1.0,1.0">
                                          <p:stCondLst>
                                            <p:cond delay="0"/>
                                          </p:stCondLst>
                                        </p:cTn>
                                        <p:tgtEl>
                                          <p:spTgt spid="2590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90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90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90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90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9075">
                                            <p:txEl>
                                              <p:pRg st="0" end="0"/>
                                            </p:txEl>
                                          </p:spTgt>
                                        </p:tgtEl>
                                      </p:cBhvr>
                                      <p:to x="100000" y="60000"/>
                                    </p:animScale>
                                    <p:animScale>
                                      <p:cBhvr>
                                        <p:cTn id="14" dur="166" decel="50000">
                                          <p:stCondLst>
                                            <p:cond delay="676"/>
                                          </p:stCondLst>
                                        </p:cTn>
                                        <p:tgtEl>
                                          <p:spTgt spid="259075">
                                            <p:txEl>
                                              <p:pRg st="0" end="0"/>
                                            </p:txEl>
                                          </p:spTgt>
                                        </p:tgtEl>
                                      </p:cBhvr>
                                      <p:to x="100000" y="100000"/>
                                    </p:animScale>
                                    <p:animScale>
                                      <p:cBhvr>
                                        <p:cTn id="15" dur="26">
                                          <p:stCondLst>
                                            <p:cond delay="1312"/>
                                          </p:stCondLst>
                                        </p:cTn>
                                        <p:tgtEl>
                                          <p:spTgt spid="259075">
                                            <p:txEl>
                                              <p:pRg st="0" end="0"/>
                                            </p:txEl>
                                          </p:spTgt>
                                        </p:tgtEl>
                                      </p:cBhvr>
                                      <p:to x="100000" y="80000"/>
                                    </p:animScale>
                                    <p:animScale>
                                      <p:cBhvr>
                                        <p:cTn id="16" dur="166" decel="50000">
                                          <p:stCondLst>
                                            <p:cond delay="1338"/>
                                          </p:stCondLst>
                                        </p:cTn>
                                        <p:tgtEl>
                                          <p:spTgt spid="259075">
                                            <p:txEl>
                                              <p:pRg st="0" end="0"/>
                                            </p:txEl>
                                          </p:spTgt>
                                        </p:tgtEl>
                                      </p:cBhvr>
                                      <p:to x="100000" y="100000"/>
                                    </p:animScale>
                                    <p:animScale>
                                      <p:cBhvr>
                                        <p:cTn id="17" dur="26">
                                          <p:stCondLst>
                                            <p:cond delay="1642"/>
                                          </p:stCondLst>
                                        </p:cTn>
                                        <p:tgtEl>
                                          <p:spTgt spid="259075">
                                            <p:txEl>
                                              <p:pRg st="0" end="0"/>
                                            </p:txEl>
                                          </p:spTgt>
                                        </p:tgtEl>
                                      </p:cBhvr>
                                      <p:to x="100000" y="90000"/>
                                    </p:animScale>
                                    <p:animScale>
                                      <p:cBhvr>
                                        <p:cTn id="18" dur="166" decel="50000">
                                          <p:stCondLst>
                                            <p:cond delay="1668"/>
                                          </p:stCondLst>
                                        </p:cTn>
                                        <p:tgtEl>
                                          <p:spTgt spid="259075">
                                            <p:txEl>
                                              <p:pRg st="0" end="0"/>
                                            </p:txEl>
                                          </p:spTgt>
                                        </p:tgtEl>
                                      </p:cBhvr>
                                      <p:to x="100000" y="100000"/>
                                    </p:animScale>
                                    <p:animScale>
                                      <p:cBhvr>
                                        <p:cTn id="19" dur="26">
                                          <p:stCondLst>
                                            <p:cond delay="1808"/>
                                          </p:stCondLst>
                                        </p:cTn>
                                        <p:tgtEl>
                                          <p:spTgt spid="259075">
                                            <p:txEl>
                                              <p:pRg st="0" end="0"/>
                                            </p:txEl>
                                          </p:spTgt>
                                        </p:tgtEl>
                                      </p:cBhvr>
                                      <p:to x="100000" y="95000"/>
                                    </p:animScale>
                                    <p:animScale>
                                      <p:cBhvr>
                                        <p:cTn id="20" dur="166" decel="50000">
                                          <p:stCondLst>
                                            <p:cond delay="1834"/>
                                          </p:stCondLst>
                                        </p:cTn>
                                        <p:tgtEl>
                                          <p:spTgt spid="2590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9075">
                                            <p:txEl>
                                              <p:pRg st="7" end="7"/>
                                            </p:txEl>
                                          </p:spTgt>
                                        </p:tgtEl>
                                        <p:attrNameLst>
                                          <p:attrName>style.visibility</p:attrName>
                                        </p:attrNameLst>
                                      </p:cBhvr>
                                      <p:to>
                                        <p:strVal val="visible"/>
                                      </p:to>
                                    </p:set>
                                    <p:animEffect transition="in" filter="wipe(down)">
                                      <p:cBhvr>
                                        <p:cTn id="25" dur="580">
                                          <p:stCondLst>
                                            <p:cond delay="0"/>
                                          </p:stCondLst>
                                        </p:cTn>
                                        <p:tgtEl>
                                          <p:spTgt spid="259075">
                                            <p:txEl>
                                              <p:pRg st="7" end="7"/>
                                            </p:txEl>
                                          </p:spTgt>
                                        </p:tgtEl>
                                      </p:cBhvr>
                                    </p:animEffect>
                                    <p:anim calcmode="lin" valueType="num">
                                      <p:cBhvr>
                                        <p:cTn id="26" dur="1822" tmFilter="0,0; 0.14,0.36; 0.43,0.73; 0.71,0.91; 1.0,1.0">
                                          <p:stCondLst>
                                            <p:cond delay="0"/>
                                          </p:stCondLst>
                                        </p:cTn>
                                        <p:tgtEl>
                                          <p:spTgt spid="259075">
                                            <p:txEl>
                                              <p:pRg st="7" end="7"/>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9075">
                                            <p:txEl>
                                              <p:pRg st="7" end="7"/>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9075">
                                            <p:txEl>
                                              <p:pRg st="7" end="7"/>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9075">
                                            <p:txEl>
                                              <p:pRg st="7" end="7"/>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9075">
                                            <p:txEl>
                                              <p:pRg st="7" end="7"/>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9075">
                                            <p:txEl>
                                              <p:pRg st="7" end="7"/>
                                            </p:txEl>
                                          </p:spTgt>
                                        </p:tgtEl>
                                      </p:cBhvr>
                                      <p:to x="100000" y="60000"/>
                                    </p:animScale>
                                    <p:animScale>
                                      <p:cBhvr>
                                        <p:cTn id="32" dur="166" decel="50000">
                                          <p:stCondLst>
                                            <p:cond delay="676"/>
                                          </p:stCondLst>
                                        </p:cTn>
                                        <p:tgtEl>
                                          <p:spTgt spid="259075">
                                            <p:txEl>
                                              <p:pRg st="7" end="7"/>
                                            </p:txEl>
                                          </p:spTgt>
                                        </p:tgtEl>
                                      </p:cBhvr>
                                      <p:to x="100000" y="100000"/>
                                    </p:animScale>
                                    <p:animScale>
                                      <p:cBhvr>
                                        <p:cTn id="33" dur="26">
                                          <p:stCondLst>
                                            <p:cond delay="1312"/>
                                          </p:stCondLst>
                                        </p:cTn>
                                        <p:tgtEl>
                                          <p:spTgt spid="259075">
                                            <p:txEl>
                                              <p:pRg st="7" end="7"/>
                                            </p:txEl>
                                          </p:spTgt>
                                        </p:tgtEl>
                                      </p:cBhvr>
                                      <p:to x="100000" y="80000"/>
                                    </p:animScale>
                                    <p:animScale>
                                      <p:cBhvr>
                                        <p:cTn id="34" dur="166" decel="50000">
                                          <p:stCondLst>
                                            <p:cond delay="1338"/>
                                          </p:stCondLst>
                                        </p:cTn>
                                        <p:tgtEl>
                                          <p:spTgt spid="259075">
                                            <p:txEl>
                                              <p:pRg st="7" end="7"/>
                                            </p:txEl>
                                          </p:spTgt>
                                        </p:tgtEl>
                                      </p:cBhvr>
                                      <p:to x="100000" y="100000"/>
                                    </p:animScale>
                                    <p:animScale>
                                      <p:cBhvr>
                                        <p:cTn id="35" dur="26">
                                          <p:stCondLst>
                                            <p:cond delay="1642"/>
                                          </p:stCondLst>
                                        </p:cTn>
                                        <p:tgtEl>
                                          <p:spTgt spid="259075">
                                            <p:txEl>
                                              <p:pRg st="7" end="7"/>
                                            </p:txEl>
                                          </p:spTgt>
                                        </p:tgtEl>
                                      </p:cBhvr>
                                      <p:to x="100000" y="90000"/>
                                    </p:animScale>
                                    <p:animScale>
                                      <p:cBhvr>
                                        <p:cTn id="36" dur="166" decel="50000">
                                          <p:stCondLst>
                                            <p:cond delay="1668"/>
                                          </p:stCondLst>
                                        </p:cTn>
                                        <p:tgtEl>
                                          <p:spTgt spid="259075">
                                            <p:txEl>
                                              <p:pRg st="7" end="7"/>
                                            </p:txEl>
                                          </p:spTgt>
                                        </p:tgtEl>
                                      </p:cBhvr>
                                      <p:to x="100000" y="100000"/>
                                    </p:animScale>
                                    <p:animScale>
                                      <p:cBhvr>
                                        <p:cTn id="37" dur="26">
                                          <p:stCondLst>
                                            <p:cond delay="1808"/>
                                          </p:stCondLst>
                                        </p:cTn>
                                        <p:tgtEl>
                                          <p:spTgt spid="259075">
                                            <p:txEl>
                                              <p:pRg st="7" end="7"/>
                                            </p:txEl>
                                          </p:spTgt>
                                        </p:tgtEl>
                                      </p:cBhvr>
                                      <p:to x="100000" y="95000"/>
                                    </p:animScale>
                                    <p:animScale>
                                      <p:cBhvr>
                                        <p:cTn id="38" dur="166" decel="50000">
                                          <p:stCondLst>
                                            <p:cond delay="1834"/>
                                          </p:stCondLst>
                                        </p:cTn>
                                        <p:tgtEl>
                                          <p:spTgt spid="259075">
                                            <p:txEl>
                                              <p:pRg st="7" end="7"/>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59075">
                                            <p:txEl>
                                              <p:pRg st="8" end="8"/>
                                            </p:txEl>
                                          </p:spTgt>
                                        </p:tgtEl>
                                        <p:attrNameLst>
                                          <p:attrName>style.visibility</p:attrName>
                                        </p:attrNameLst>
                                      </p:cBhvr>
                                      <p:to>
                                        <p:strVal val="visible"/>
                                      </p:to>
                                    </p:set>
                                    <p:animEffect transition="in" filter="wipe(down)">
                                      <p:cBhvr>
                                        <p:cTn id="43" dur="580">
                                          <p:stCondLst>
                                            <p:cond delay="0"/>
                                          </p:stCondLst>
                                        </p:cTn>
                                        <p:tgtEl>
                                          <p:spTgt spid="259075">
                                            <p:txEl>
                                              <p:pRg st="8" end="8"/>
                                            </p:txEl>
                                          </p:spTgt>
                                        </p:tgtEl>
                                      </p:cBhvr>
                                    </p:animEffect>
                                    <p:anim calcmode="lin" valueType="num">
                                      <p:cBhvr>
                                        <p:cTn id="44" dur="1822" tmFilter="0,0; 0.14,0.36; 0.43,0.73; 0.71,0.91; 1.0,1.0">
                                          <p:stCondLst>
                                            <p:cond delay="0"/>
                                          </p:stCondLst>
                                        </p:cTn>
                                        <p:tgtEl>
                                          <p:spTgt spid="259075">
                                            <p:txEl>
                                              <p:pRg st="8" end="8"/>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59075">
                                            <p:txEl>
                                              <p:pRg st="8" end="8"/>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59075">
                                            <p:txEl>
                                              <p:pRg st="8" end="8"/>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59075">
                                            <p:txEl>
                                              <p:pRg st="8" end="8"/>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59075">
                                            <p:txEl>
                                              <p:pRg st="8" end="8"/>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59075">
                                            <p:txEl>
                                              <p:pRg st="8" end="8"/>
                                            </p:txEl>
                                          </p:spTgt>
                                        </p:tgtEl>
                                      </p:cBhvr>
                                      <p:to x="100000" y="60000"/>
                                    </p:animScale>
                                    <p:animScale>
                                      <p:cBhvr>
                                        <p:cTn id="50" dur="166" decel="50000">
                                          <p:stCondLst>
                                            <p:cond delay="676"/>
                                          </p:stCondLst>
                                        </p:cTn>
                                        <p:tgtEl>
                                          <p:spTgt spid="259075">
                                            <p:txEl>
                                              <p:pRg st="8" end="8"/>
                                            </p:txEl>
                                          </p:spTgt>
                                        </p:tgtEl>
                                      </p:cBhvr>
                                      <p:to x="100000" y="100000"/>
                                    </p:animScale>
                                    <p:animScale>
                                      <p:cBhvr>
                                        <p:cTn id="51" dur="26">
                                          <p:stCondLst>
                                            <p:cond delay="1312"/>
                                          </p:stCondLst>
                                        </p:cTn>
                                        <p:tgtEl>
                                          <p:spTgt spid="259075">
                                            <p:txEl>
                                              <p:pRg st="8" end="8"/>
                                            </p:txEl>
                                          </p:spTgt>
                                        </p:tgtEl>
                                      </p:cBhvr>
                                      <p:to x="100000" y="80000"/>
                                    </p:animScale>
                                    <p:animScale>
                                      <p:cBhvr>
                                        <p:cTn id="52" dur="166" decel="50000">
                                          <p:stCondLst>
                                            <p:cond delay="1338"/>
                                          </p:stCondLst>
                                        </p:cTn>
                                        <p:tgtEl>
                                          <p:spTgt spid="259075">
                                            <p:txEl>
                                              <p:pRg st="8" end="8"/>
                                            </p:txEl>
                                          </p:spTgt>
                                        </p:tgtEl>
                                      </p:cBhvr>
                                      <p:to x="100000" y="100000"/>
                                    </p:animScale>
                                    <p:animScale>
                                      <p:cBhvr>
                                        <p:cTn id="53" dur="26">
                                          <p:stCondLst>
                                            <p:cond delay="1642"/>
                                          </p:stCondLst>
                                        </p:cTn>
                                        <p:tgtEl>
                                          <p:spTgt spid="259075">
                                            <p:txEl>
                                              <p:pRg st="8" end="8"/>
                                            </p:txEl>
                                          </p:spTgt>
                                        </p:tgtEl>
                                      </p:cBhvr>
                                      <p:to x="100000" y="90000"/>
                                    </p:animScale>
                                    <p:animScale>
                                      <p:cBhvr>
                                        <p:cTn id="54" dur="166" decel="50000">
                                          <p:stCondLst>
                                            <p:cond delay="1668"/>
                                          </p:stCondLst>
                                        </p:cTn>
                                        <p:tgtEl>
                                          <p:spTgt spid="259075">
                                            <p:txEl>
                                              <p:pRg st="8" end="8"/>
                                            </p:txEl>
                                          </p:spTgt>
                                        </p:tgtEl>
                                      </p:cBhvr>
                                      <p:to x="100000" y="100000"/>
                                    </p:animScale>
                                    <p:animScale>
                                      <p:cBhvr>
                                        <p:cTn id="55" dur="26">
                                          <p:stCondLst>
                                            <p:cond delay="1808"/>
                                          </p:stCondLst>
                                        </p:cTn>
                                        <p:tgtEl>
                                          <p:spTgt spid="259075">
                                            <p:txEl>
                                              <p:pRg st="8" end="8"/>
                                            </p:txEl>
                                          </p:spTgt>
                                        </p:tgtEl>
                                      </p:cBhvr>
                                      <p:to x="100000" y="95000"/>
                                    </p:animScale>
                                    <p:animScale>
                                      <p:cBhvr>
                                        <p:cTn id="56" dur="166" decel="50000">
                                          <p:stCondLst>
                                            <p:cond delay="1834"/>
                                          </p:stCondLst>
                                        </p:cTn>
                                        <p:tgtEl>
                                          <p:spTgt spid="259075">
                                            <p:txEl>
                                              <p:pRg st="8" end="8"/>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59075">
                                            <p:txEl>
                                              <p:pRg st="11" end="11"/>
                                            </p:txEl>
                                          </p:spTgt>
                                        </p:tgtEl>
                                        <p:attrNameLst>
                                          <p:attrName>style.visibility</p:attrName>
                                        </p:attrNameLst>
                                      </p:cBhvr>
                                      <p:to>
                                        <p:strVal val="visible"/>
                                      </p:to>
                                    </p:set>
                                    <p:animEffect transition="in" filter="wipe(down)">
                                      <p:cBhvr>
                                        <p:cTn id="61" dur="580">
                                          <p:stCondLst>
                                            <p:cond delay="0"/>
                                          </p:stCondLst>
                                        </p:cTn>
                                        <p:tgtEl>
                                          <p:spTgt spid="259075">
                                            <p:txEl>
                                              <p:pRg st="11" end="11"/>
                                            </p:txEl>
                                          </p:spTgt>
                                        </p:tgtEl>
                                      </p:cBhvr>
                                    </p:animEffect>
                                    <p:anim calcmode="lin" valueType="num">
                                      <p:cBhvr>
                                        <p:cTn id="62" dur="1822" tmFilter="0,0; 0.14,0.36; 0.43,0.73; 0.71,0.91; 1.0,1.0">
                                          <p:stCondLst>
                                            <p:cond delay="0"/>
                                          </p:stCondLst>
                                        </p:cTn>
                                        <p:tgtEl>
                                          <p:spTgt spid="259075">
                                            <p:txEl>
                                              <p:pRg st="11" end="1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59075">
                                            <p:txEl>
                                              <p:pRg st="11" end="1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59075">
                                            <p:txEl>
                                              <p:pRg st="11" end="1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59075">
                                            <p:txEl>
                                              <p:pRg st="11" end="1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59075">
                                            <p:txEl>
                                              <p:pRg st="11" end="1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59075">
                                            <p:txEl>
                                              <p:pRg st="11" end="11"/>
                                            </p:txEl>
                                          </p:spTgt>
                                        </p:tgtEl>
                                      </p:cBhvr>
                                      <p:to x="100000" y="60000"/>
                                    </p:animScale>
                                    <p:animScale>
                                      <p:cBhvr>
                                        <p:cTn id="68" dur="166" decel="50000">
                                          <p:stCondLst>
                                            <p:cond delay="676"/>
                                          </p:stCondLst>
                                        </p:cTn>
                                        <p:tgtEl>
                                          <p:spTgt spid="259075">
                                            <p:txEl>
                                              <p:pRg st="11" end="11"/>
                                            </p:txEl>
                                          </p:spTgt>
                                        </p:tgtEl>
                                      </p:cBhvr>
                                      <p:to x="100000" y="100000"/>
                                    </p:animScale>
                                    <p:animScale>
                                      <p:cBhvr>
                                        <p:cTn id="69" dur="26">
                                          <p:stCondLst>
                                            <p:cond delay="1312"/>
                                          </p:stCondLst>
                                        </p:cTn>
                                        <p:tgtEl>
                                          <p:spTgt spid="259075">
                                            <p:txEl>
                                              <p:pRg st="11" end="11"/>
                                            </p:txEl>
                                          </p:spTgt>
                                        </p:tgtEl>
                                      </p:cBhvr>
                                      <p:to x="100000" y="80000"/>
                                    </p:animScale>
                                    <p:animScale>
                                      <p:cBhvr>
                                        <p:cTn id="70" dur="166" decel="50000">
                                          <p:stCondLst>
                                            <p:cond delay="1338"/>
                                          </p:stCondLst>
                                        </p:cTn>
                                        <p:tgtEl>
                                          <p:spTgt spid="259075">
                                            <p:txEl>
                                              <p:pRg st="11" end="11"/>
                                            </p:txEl>
                                          </p:spTgt>
                                        </p:tgtEl>
                                      </p:cBhvr>
                                      <p:to x="100000" y="100000"/>
                                    </p:animScale>
                                    <p:animScale>
                                      <p:cBhvr>
                                        <p:cTn id="71" dur="26">
                                          <p:stCondLst>
                                            <p:cond delay="1642"/>
                                          </p:stCondLst>
                                        </p:cTn>
                                        <p:tgtEl>
                                          <p:spTgt spid="259075">
                                            <p:txEl>
                                              <p:pRg st="11" end="11"/>
                                            </p:txEl>
                                          </p:spTgt>
                                        </p:tgtEl>
                                      </p:cBhvr>
                                      <p:to x="100000" y="90000"/>
                                    </p:animScale>
                                    <p:animScale>
                                      <p:cBhvr>
                                        <p:cTn id="72" dur="166" decel="50000">
                                          <p:stCondLst>
                                            <p:cond delay="1668"/>
                                          </p:stCondLst>
                                        </p:cTn>
                                        <p:tgtEl>
                                          <p:spTgt spid="259075">
                                            <p:txEl>
                                              <p:pRg st="11" end="11"/>
                                            </p:txEl>
                                          </p:spTgt>
                                        </p:tgtEl>
                                      </p:cBhvr>
                                      <p:to x="100000" y="100000"/>
                                    </p:animScale>
                                    <p:animScale>
                                      <p:cBhvr>
                                        <p:cTn id="73" dur="26">
                                          <p:stCondLst>
                                            <p:cond delay="1808"/>
                                          </p:stCondLst>
                                        </p:cTn>
                                        <p:tgtEl>
                                          <p:spTgt spid="259075">
                                            <p:txEl>
                                              <p:pRg st="11" end="11"/>
                                            </p:txEl>
                                          </p:spTgt>
                                        </p:tgtEl>
                                      </p:cBhvr>
                                      <p:to x="100000" y="95000"/>
                                    </p:animScale>
                                    <p:animScale>
                                      <p:cBhvr>
                                        <p:cTn id="74" dur="166" decel="50000">
                                          <p:stCondLst>
                                            <p:cond delay="1834"/>
                                          </p:stCondLst>
                                        </p:cTn>
                                        <p:tgtEl>
                                          <p:spTgt spid="259075">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342900"/>
            <a:ext cx="8229600" cy="685800"/>
          </a:xfrm>
        </p:spPr>
        <p:txBody>
          <a:bodyPr/>
          <a:lstStyle/>
          <a:p>
            <a:pPr algn="ctr"/>
            <a:r>
              <a:rPr lang="en-US">
                <a:solidFill>
                  <a:srgbClr val="FF0000"/>
                </a:solidFill>
                <a:effectLst>
                  <a:outerShdw blurRad="38100" dist="38100" dir="2700000" algn="tl">
                    <a:srgbClr val="C0C0C0"/>
                  </a:outerShdw>
                </a:effectLst>
              </a:rPr>
              <a:t>Giải thuật </a:t>
            </a:r>
            <a:r>
              <a:rPr lang="en-US" smtClean="0">
                <a:solidFill>
                  <a:srgbClr val="FF0000"/>
                </a:solidFill>
                <a:effectLst>
                  <a:outerShdw blurRad="38100" dist="38100" dir="2700000" algn="tl">
                    <a:srgbClr val="C0C0C0"/>
                  </a:outerShdw>
                </a:effectLst>
              </a:rPr>
              <a:t>SJC/SRT</a:t>
            </a:r>
            <a:endParaRPr lang="en-US">
              <a:solidFill>
                <a:srgbClr val="FF0000"/>
              </a:solidFill>
              <a:effectLst>
                <a:outerShdw blurRad="38100" dist="38100" dir="2700000" algn="tl">
                  <a:srgbClr val="C0C0C0"/>
                </a:outerShdw>
              </a:effectLst>
            </a:endParaRPr>
          </a:p>
        </p:txBody>
      </p:sp>
      <p:sp>
        <p:nvSpPr>
          <p:cNvPr id="259075" name="Rectangle 3"/>
          <p:cNvSpPr>
            <a:spLocks noGrp="1" noChangeArrowheads="1"/>
          </p:cNvSpPr>
          <p:nvPr>
            <p:ph type="body" idx="1"/>
          </p:nvPr>
        </p:nvSpPr>
        <p:spPr>
          <a:xfrm>
            <a:off x="649288" y="1144588"/>
            <a:ext cx="8208962" cy="4837112"/>
          </a:xfrm>
        </p:spPr>
        <p:txBody>
          <a:bodyPr/>
          <a:lstStyle/>
          <a:p>
            <a:pPr algn="just">
              <a:buClr>
                <a:srgbClr val="FF0000"/>
              </a:buClr>
              <a:buSzPct val="140000"/>
              <a:buFont typeface="Wingdings" pitchFamily="2" charset="2"/>
              <a:buChar char="§"/>
            </a:pPr>
            <a:r>
              <a:rPr lang="en-US" sz="2400">
                <a:effectLst>
                  <a:outerShdw blurRad="38100" dist="38100" dir="2700000" algn="tl">
                    <a:srgbClr val="C0C0C0"/>
                  </a:outerShdw>
                </a:effectLst>
              </a:rPr>
              <a:t>Ví </a:t>
            </a:r>
            <a:r>
              <a:rPr lang="en-US" sz="2400" smtClean="0">
                <a:effectLst>
                  <a:outerShdw blurRad="38100" dist="38100" dir="2700000" algn="tl">
                    <a:srgbClr val="C0C0C0"/>
                  </a:outerShdw>
                </a:effectLst>
              </a:rPr>
              <a:t>dụ 2: (ĐA)</a:t>
            </a:r>
          </a:p>
          <a:p>
            <a:pPr algn="just">
              <a:buClr>
                <a:srgbClr val="FF0000"/>
              </a:buClr>
              <a:buSzPct val="140000"/>
              <a:buFont typeface="Wingdings" pitchFamily="2" charset="2"/>
              <a:buChar char="§"/>
            </a:pPr>
            <a:endParaRPr lang="en-US" sz="2400">
              <a:effectLst>
                <a:outerShdw blurRad="38100" dist="38100" dir="2700000" algn="tl">
                  <a:srgbClr val="C0C0C0"/>
                </a:outerShdw>
              </a:effectLst>
            </a:endParaRPr>
          </a:p>
          <a:p>
            <a:pPr marL="0" indent="0" algn="just">
              <a:buClr>
                <a:srgbClr val="FF0000"/>
              </a:buClr>
              <a:buSzPct val="140000"/>
              <a:buNone/>
            </a:pPr>
            <a:endParaRPr lang="en-US" sz="240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smtClean="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smtClean="0">
              <a:effectLst>
                <a:outerShdw blurRad="38100" dist="38100" dir="2700000" algn="tl">
                  <a:srgbClr val="C0C0C0"/>
                </a:outerShdw>
              </a:effectLst>
            </a:endParaRPr>
          </a:p>
          <a:p>
            <a:pPr algn="just">
              <a:buClr>
                <a:srgbClr val="FF0000"/>
              </a:buClr>
              <a:buSzPct val="140000"/>
              <a:buFont typeface="Wingdings" pitchFamily="2" charset="2"/>
              <a:buChar char="§"/>
            </a:pPr>
            <a:endParaRPr lang="en-US" sz="2400">
              <a:effectLst>
                <a:outerShdw blurRad="38100" dist="38100" dir="2700000" algn="tl">
                  <a:srgbClr val="C0C0C0"/>
                </a:outerShdw>
              </a:effectLst>
            </a:endParaRPr>
          </a:p>
          <a:p>
            <a:pPr algn="just">
              <a:buClr>
                <a:srgbClr val="FF0000"/>
              </a:buClr>
              <a:buSzPct val="140000"/>
              <a:buFont typeface="Wingdings" pitchFamily="2" charset="2"/>
              <a:buChar char="§"/>
            </a:pPr>
            <a:r>
              <a:rPr lang="en-US" sz="2400" smtClean="0">
                <a:effectLst>
                  <a:outerShdw blurRad="38100" dist="38100" dir="2700000" algn="tl">
                    <a:srgbClr val="C0C0C0"/>
                  </a:outerShdw>
                </a:effectLst>
              </a:rPr>
              <a:t>SRT:</a:t>
            </a:r>
          </a:p>
          <a:p>
            <a:pPr marL="0" indent="0" algn="just">
              <a:buClr>
                <a:srgbClr val="FF0000"/>
              </a:buClr>
              <a:buSzPct val="140000"/>
              <a:buNone/>
            </a:pPr>
            <a:r>
              <a:rPr lang="en-US" sz="2400">
                <a:effectLst>
                  <a:outerShdw blurRad="38100" dist="38100" dir="2700000" algn="tl">
                    <a:srgbClr val="C0C0C0"/>
                  </a:outerShdw>
                </a:effectLst>
              </a:rPr>
              <a:t>0   </a:t>
            </a:r>
            <a:r>
              <a:rPr lang="en-US" sz="2400" smtClean="0">
                <a:effectLst>
                  <a:outerShdw blurRad="38100" dist="38100" dir="2700000" algn="tl">
                    <a:srgbClr val="C0C0C0"/>
                  </a:outerShdw>
                </a:effectLst>
              </a:rPr>
              <a:t> 1              </a:t>
            </a:r>
            <a:r>
              <a:rPr lang="en-US" sz="2400">
                <a:effectLst>
                  <a:outerShdw blurRad="38100" dist="38100" dir="2700000" algn="tl">
                    <a:srgbClr val="C0C0C0"/>
                  </a:outerShdw>
                </a:effectLst>
              </a:rPr>
              <a:t>5         </a:t>
            </a:r>
            <a:r>
              <a:rPr lang="en-US" sz="2400" smtClean="0">
                <a:effectLst>
                  <a:outerShdw blurRad="38100" dist="38100" dir="2700000" algn="tl">
                    <a:srgbClr val="C0C0C0"/>
                  </a:outerShdw>
                </a:effectLst>
              </a:rPr>
              <a:t>     </a:t>
            </a:r>
            <a:r>
              <a:rPr lang="en-US" sz="2400">
                <a:effectLst>
                  <a:outerShdw blurRad="38100" dist="38100" dir="2700000" algn="tl">
                    <a:srgbClr val="C0C0C0"/>
                  </a:outerShdw>
                </a:effectLst>
              </a:rPr>
              <a:t>10            </a:t>
            </a:r>
            <a:r>
              <a:rPr lang="en-US" sz="2400" smtClean="0">
                <a:effectLst>
                  <a:outerShdw blurRad="38100" dist="38100" dir="2700000" algn="tl">
                    <a:srgbClr val="C0C0C0"/>
                  </a:outerShdw>
                </a:effectLst>
              </a:rPr>
              <a:t>       </a:t>
            </a:r>
            <a:r>
              <a:rPr lang="en-US" sz="2400">
                <a:effectLst>
                  <a:outerShdw blurRad="38100" dist="38100" dir="2700000" algn="tl">
                    <a:srgbClr val="C0C0C0"/>
                  </a:outerShdw>
                </a:effectLst>
              </a:rPr>
              <a:t>17              </a:t>
            </a:r>
            <a:r>
              <a:rPr lang="en-US" sz="2400" smtClean="0">
                <a:effectLst>
                  <a:outerShdw blurRad="38100" dist="38100" dir="2700000" algn="tl">
                    <a:srgbClr val="C0C0C0"/>
                  </a:outerShdw>
                </a:effectLst>
              </a:rPr>
              <a:t>           </a:t>
            </a:r>
            <a:r>
              <a:rPr lang="en-US" sz="2400">
                <a:effectLst>
                  <a:outerShdw blurRad="38100" dist="38100" dir="2700000" algn="tl">
                    <a:srgbClr val="C0C0C0"/>
                  </a:outerShdw>
                </a:effectLst>
              </a:rPr>
              <a:t>26</a:t>
            </a:r>
          </a:p>
          <a:p>
            <a:pPr marL="0" indent="0" algn="just">
              <a:buClr>
                <a:srgbClr val="FF0000"/>
              </a:buClr>
              <a:buSzPct val="140000"/>
              <a:buNone/>
            </a:pPr>
            <a:endParaRPr lang="en-US" sz="2400" smtClean="0">
              <a:effectLst>
                <a:outerShdw blurRad="38100" dist="38100" dir="2700000" algn="tl">
                  <a:srgbClr val="C0C0C0"/>
                </a:outerShdw>
              </a:effectLst>
            </a:endParaRPr>
          </a:p>
          <a:p>
            <a:pPr algn="just">
              <a:buClr>
                <a:srgbClr val="FF0000"/>
              </a:buClr>
              <a:buSzPct val="140000"/>
              <a:buFont typeface="Wingdings" pitchFamily="2" charset="2"/>
              <a:buChar char="§"/>
            </a:pPr>
            <a:endParaRPr lang="en-US">
              <a:effectLst>
                <a:outerShdw blurRad="38100" dist="38100" dir="2700000" algn="tl">
                  <a:srgbClr val="C0C0C0"/>
                </a:outerShdw>
              </a:effectLst>
            </a:endParaRPr>
          </a:p>
        </p:txBody>
      </p:sp>
      <p:graphicFrame>
        <p:nvGraphicFramePr>
          <p:cNvPr id="259104" name="Group 32"/>
          <p:cNvGraphicFramePr>
            <a:graphicFrameLocks noGrp="1"/>
          </p:cNvGraphicFramePr>
          <p:nvPr>
            <p:extLst>
              <p:ext uri="{D42A27DB-BD31-4B8C-83A1-F6EECF244321}">
                <p14:modId xmlns:p14="http://schemas.microsoft.com/office/powerpoint/2010/main" val="712722254"/>
              </p:ext>
            </p:extLst>
          </p:nvPr>
        </p:nvGraphicFramePr>
        <p:xfrm>
          <a:off x="352425" y="1688579"/>
          <a:ext cx="8791575" cy="2404775"/>
        </p:xfrm>
        <a:graphic>
          <a:graphicData uri="http://schemas.openxmlformats.org/drawingml/2006/table">
            <a:tbl>
              <a:tblPr/>
              <a:tblGrid>
                <a:gridCol w="1958975">
                  <a:extLst>
                    <a:ext uri="{9D8B030D-6E8A-4147-A177-3AD203B41FA5}">
                      <a16:colId xmlns:a16="http://schemas.microsoft.com/office/drawing/2014/main" val="20000"/>
                    </a:ext>
                  </a:extLst>
                </a:gridCol>
                <a:gridCol w="3041650">
                  <a:extLst>
                    <a:ext uri="{9D8B030D-6E8A-4147-A177-3AD203B41FA5}">
                      <a16:colId xmlns:a16="http://schemas.microsoft.com/office/drawing/2014/main" val="20001"/>
                    </a:ext>
                  </a:extLst>
                </a:gridCol>
                <a:gridCol w="3790950">
                  <a:extLst>
                    <a:ext uri="{9D8B030D-6E8A-4147-A177-3AD203B41FA5}">
                      <a16:colId xmlns:a16="http://schemas.microsoft.com/office/drawing/2014/main" val="20002"/>
                    </a:ext>
                  </a:extLst>
                </a:gridCol>
              </a:tblGrid>
              <a:tr h="43087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Tiến trình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Thời gian đến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Thời gian chu kỳ CPU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75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400" b="0" i="0" u="none" strike="noStrike" cap="none" normalizeH="0" baseline="-2500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400" b="0" i="0" u="none" strike="noStrike" cap="none" normalizeH="0" baseline="-2500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400" b="0" i="0" u="none" strike="noStrike" cap="none" normalizeH="0" baseline="-2500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Date Placeholder 4"/>
          <p:cNvSpPr>
            <a:spLocks noGrp="1"/>
          </p:cNvSpPr>
          <p:nvPr>
            <p:ph type="dt" sz="half" idx="12"/>
          </p:nvPr>
        </p:nvSpPr>
        <p:spPr/>
        <p:txBody>
          <a:bodyPr/>
          <a:lstStyle/>
          <a:p>
            <a:fld id="{9F6CDBF5-8161-43C4-B2F5-B9D44D98DA28}"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29</a:t>
            </a:fld>
            <a:endParaRPr lang="en-US"/>
          </a:p>
        </p:txBody>
      </p:sp>
      <p:graphicFrame>
        <p:nvGraphicFramePr>
          <p:cNvPr id="8" name="Group 49"/>
          <p:cNvGraphicFramePr>
            <a:graphicFrameLocks noGrp="1"/>
          </p:cNvGraphicFramePr>
          <p:nvPr>
            <p:extLst>
              <p:ext uri="{D42A27DB-BD31-4B8C-83A1-F6EECF244321}">
                <p14:modId xmlns:p14="http://schemas.microsoft.com/office/powerpoint/2010/main" val="3364135175"/>
              </p:ext>
            </p:extLst>
          </p:nvPr>
        </p:nvGraphicFramePr>
        <p:xfrm>
          <a:off x="764272" y="5164012"/>
          <a:ext cx="7810500" cy="717550"/>
        </p:xfrm>
        <a:graphic>
          <a:graphicData uri="http://schemas.openxmlformats.org/drawingml/2006/table">
            <a:tbl>
              <a:tblPr/>
              <a:tblGrid>
                <a:gridCol w="53340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717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a:t>
                      </a:r>
                      <a:r>
                        <a:rPr kumimoji="0" lang="en-US" sz="2400" b="0" i="0" u="none" strike="noStrike" cap="none" normalizeH="0" baseline="-25000" smtClean="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down)">
                                      <p:cBhvr>
                                        <p:cTn id="7" dur="580">
                                          <p:stCondLst>
                                            <p:cond delay="0"/>
                                          </p:stCondLst>
                                        </p:cTn>
                                        <p:tgtEl>
                                          <p:spTgt spid="259075">
                                            <p:txEl>
                                              <p:pRg st="0" end="0"/>
                                            </p:txEl>
                                          </p:spTgt>
                                        </p:tgtEl>
                                      </p:cBhvr>
                                    </p:animEffect>
                                    <p:anim calcmode="lin" valueType="num">
                                      <p:cBhvr>
                                        <p:cTn id="8" dur="1822" tmFilter="0,0; 0.14,0.36; 0.43,0.73; 0.71,0.91; 1.0,1.0">
                                          <p:stCondLst>
                                            <p:cond delay="0"/>
                                          </p:stCondLst>
                                        </p:cTn>
                                        <p:tgtEl>
                                          <p:spTgt spid="2590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90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90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90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90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9075">
                                            <p:txEl>
                                              <p:pRg st="0" end="0"/>
                                            </p:txEl>
                                          </p:spTgt>
                                        </p:tgtEl>
                                      </p:cBhvr>
                                      <p:to x="100000" y="60000"/>
                                    </p:animScale>
                                    <p:animScale>
                                      <p:cBhvr>
                                        <p:cTn id="14" dur="166" decel="50000">
                                          <p:stCondLst>
                                            <p:cond delay="676"/>
                                          </p:stCondLst>
                                        </p:cTn>
                                        <p:tgtEl>
                                          <p:spTgt spid="259075">
                                            <p:txEl>
                                              <p:pRg st="0" end="0"/>
                                            </p:txEl>
                                          </p:spTgt>
                                        </p:tgtEl>
                                      </p:cBhvr>
                                      <p:to x="100000" y="100000"/>
                                    </p:animScale>
                                    <p:animScale>
                                      <p:cBhvr>
                                        <p:cTn id="15" dur="26">
                                          <p:stCondLst>
                                            <p:cond delay="1312"/>
                                          </p:stCondLst>
                                        </p:cTn>
                                        <p:tgtEl>
                                          <p:spTgt spid="259075">
                                            <p:txEl>
                                              <p:pRg st="0" end="0"/>
                                            </p:txEl>
                                          </p:spTgt>
                                        </p:tgtEl>
                                      </p:cBhvr>
                                      <p:to x="100000" y="80000"/>
                                    </p:animScale>
                                    <p:animScale>
                                      <p:cBhvr>
                                        <p:cTn id="16" dur="166" decel="50000">
                                          <p:stCondLst>
                                            <p:cond delay="1338"/>
                                          </p:stCondLst>
                                        </p:cTn>
                                        <p:tgtEl>
                                          <p:spTgt spid="259075">
                                            <p:txEl>
                                              <p:pRg st="0" end="0"/>
                                            </p:txEl>
                                          </p:spTgt>
                                        </p:tgtEl>
                                      </p:cBhvr>
                                      <p:to x="100000" y="100000"/>
                                    </p:animScale>
                                    <p:animScale>
                                      <p:cBhvr>
                                        <p:cTn id="17" dur="26">
                                          <p:stCondLst>
                                            <p:cond delay="1642"/>
                                          </p:stCondLst>
                                        </p:cTn>
                                        <p:tgtEl>
                                          <p:spTgt spid="259075">
                                            <p:txEl>
                                              <p:pRg st="0" end="0"/>
                                            </p:txEl>
                                          </p:spTgt>
                                        </p:tgtEl>
                                      </p:cBhvr>
                                      <p:to x="100000" y="90000"/>
                                    </p:animScale>
                                    <p:animScale>
                                      <p:cBhvr>
                                        <p:cTn id="18" dur="166" decel="50000">
                                          <p:stCondLst>
                                            <p:cond delay="1668"/>
                                          </p:stCondLst>
                                        </p:cTn>
                                        <p:tgtEl>
                                          <p:spTgt spid="259075">
                                            <p:txEl>
                                              <p:pRg st="0" end="0"/>
                                            </p:txEl>
                                          </p:spTgt>
                                        </p:tgtEl>
                                      </p:cBhvr>
                                      <p:to x="100000" y="100000"/>
                                    </p:animScale>
                                    <p:animScale>
                                      <p:cBhvr>
                                        <p:cTn id="19" dur="26">
                                          <p:stCondLst>
                                            <p:cond delay="1808"/>
                                          </p:stCondLst>
                                        </p:cTn>
                                        <p:tgtEl>
                                          <p:spTgt spid="259075">
                                            <p:txEl>
                                              <p:pRg st="0" end="0"/>
                                            </p:txEl>
                                          </p:spTgt>
                                        </p:tgtEl>
                                      </p:cBhvr>
                                      <p:to x="100000" y="95000"/>
                                    </p:animScale>
                                    <p:animScale>
                                      <p:cBhvr>
                                        <p:cTn id="20" dur="166" decel="50000">
                                          <p:stCondLst>
                                            <p:cond delay="1834"/>
                                          </p:stCondLst>
                                        </p:cTn>
                                        <p:tgtEl>
                                          <p:spTgt spid="2590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9075">
                                            <p:txEl>
                                              <p:pRg st="7" end="7"/>
                                            </p:txEl>
                                          </p:spTgt>
                                        </p:tgtEl>
                                        <p:attrNameLst>
                                          <p:attrName>style.visibility</p:attrName>
                                        </p:attrNameLst>
                                      </p:cBhvr>
                                      <p:to>
                                        <p:strVal val="visible"/>
                                      </p:to>
                                    </p:set>
                                    <p:animEffect transition="in" filter="wipe(down)">
                                      <p:cBhvr>
                                        <p:cTn id="25" dur="580">
                                          <p:stCondLst>
                                            <p:cond delay="0"/>
                                          </p:stCondLst>
                                        </p:cTn>
                                        <p:tgtEl>
                                          <p:spTgt spid="259075">
                                            <p:txEl>
                                              <p:pRg st="7" end="7"/>
                                            </p:txEl>
                                          </p:spTgt>
                                        </p:tgtEl>
                                      </p:cBhvr>
                                    </p:animEffect>
                                    <p:anim calcmode="lin" valueType="num">
                                      <p:cBhvr>
                                        <p:cTn id="26" dur="1822" tmFilter="0,0; 0.14,0.36; 0.43,0.73; 0.71,0.91; 1.0,1.0">
                                          <p:stCondLst>
                                            <p:cond delay="0"/>
                                          </p:stCondLst>
                                        </p:cTn>
                                        <p:tgtEl>
                                          <p:spTgt spid="259075">
                                            <p:txEl>
                                              <p:pRg st="7" end="7"/>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9075">
                                            <p:txEl>
                                              <p:pRg st="7" end="7"/>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9075">
                                            <p:txEl>
                                              <p:pRg st="7" end="7"/>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9075">
                                            <p:txEl>
                                              <p:pRg st="7" end="7"/>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9075">
                                            <p:txEl>
                                              <p:pRg st="7" end="7"/>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9075">
                                            <p:txEl>
                                              <p:pRg st="7" end="7"/>
                                            </p:txEl>
                                          </p:spTgt>
                                        </p:tgtEl>
                                      </p:cBhvr>
                                      <p:to x="100000" y="60000"/>
                                    </p:animScale>
                                    <p:animScale>
                                      <p:cBhvr>
                                        <p:cTn id="32" dur="166" decel="50000">
                                          <p:stCondLst>
                                            <p:cond delay="676"/>
                                          </p:stCondLst>
                                        </p:cTn>
                                        <p:tgtEl>
                                          <p:spTgt spid="259075">
                                            <p:txEl>
                                              <p:pRg st="7" end="7"/>
                                            </p:txEl>
                                          </p:spTgt>
                                        </p:tgtEl>
                                      </p:cBhvr>
                                      <p:to x="100000" y="100000"/>
                                    </p:animScale>
                                    <p:animScale>
                                      <p:cBhvr>
                                        <p:cTn id="33" dur="26">
                                          <p:stCondLst>
                                            <p:cond delay="1312"/>
                                          </p:stCondLst>
                                        </p:cTn>
                                        <p:tgtEl>
                                          <p:spTgt spid="259075">
                                            <p:txEl>
                                              <p:pRg st="7" end="7"/>
                                            </p:txEl>
                                          </p:spTgt>
                                        </p:tgtEl>
                                      </p:cBhvr>
                                      <p:to x="100000" y="80000"/>
                                    </p:animScale>
                                    <p:animScale>
                                      <p:cBhvr>
                                        <p:cTn id="34" dur="166" decel="50000">
                                          <p:stCondLst>
                                            <p:cond delay="1338"/>
                                          </p:stCondLst>
                                        </p:cTn>
                                        <p:tgtEl>
                                          <p:spTgt spid="259075">
                                            <p:txEl>
                                              <p:pRg st="7" end="7"/>
                                            </p:txEl>
                                          </p:spTgt>
                                        </p:tgtEl>
                                      </p:cBhvr>
                                      <p:to x="100000" y="100000"/>
                                    </p:animScale>
                                    <p:animScale>
                                      <p:cBhvr>
                                        <p:cTn id="35" dur="26">
                                          <p:stCondLst>
                                            <p:cond delay="1642"/>
                                          </p:stCondLst>
                                        </p:cTn>
                                        <p:tgtEl>
                                          <p:spTgt spid="259075">
                                            <p:txEl>
                                              <p:pRg st="7" end="7"/>
                                            </p:txEl>
                                          </p:spTgt>
                                        </p:tgtEl>
                                      </p:cBhvr>
                                      <p:to x="100000" y="90000"/>
                                    </p:animScale>
                                    <p:animScale>
                                      <p:cBhvr>
                                        <p:cTn id="36" dur="166" decel="50000">
                                          <p:stCondLst>
                                            <p:cond delay="1668"/>
                                          </p:stCondLst>
                                        </p:cTn>
                                        <p:tgtEl>
                                          <p:spTgt spid="259075">
                                            <p:txEl>
                                              <p:pRg st="7" end="7"/>
                                            </p:txEl>
                                          </p:spTgt>
                                        </p:tgtEl>
                                      </p:cBhvr>
                                      <p:to x="100000" y="100000"/>
                                    </p:animScale>
                                    <p:animScale>
                                      <p:cBhvr>
                                        <p:cTn id="37" dur="26">
                                          <p:stCondLst>
                                            <p:cond delay="1808"/>
                                          </p:stCondLst>
                                        </p:cTn>
                                        <p:tgtEl>
                                          <p:spTgt spid="259075">
                                            <p:txEl>
                                              <p:pRg st="7" end="7"/>
                                            </p:txEl>
                                          </p:spTgt>
                                        </p:tgtEl>
                                      </p:cBhvr>
                                      <p:to x="100000" y="95000"/>
                                    </p:animScale>
                                    <p:animScale>
                                      <p:cBhvr>
                                        <p:cTn id="38" dur="166" decel="50000">
                                          <p:stCondLst>
                                            <p:cond delay="1834"/>
                                          </p:stCondLst>
                                        </p:cTn>
                                        <p:tgtEl>
                                          <p:spTgt spid="259075">
                                            <p:txEl>
                                              <p:pRg st="7" end="7"/>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59075">
                                            <p:txEl>
                                              <p:pRg st="8" end="8"/>
                                            </p:txEl>
                                          </p:spTgt>
                                        </p:tgtEl>
                                        <p:attrNameLst>
                                          <p:attrName>style.visibility</p:attrName>
                                        </p:attrNameLst>
                                      </p:cBhvr>
                                      <p:to>
                                        <p:strVal val="visible"/>
                                      </p:to>
                                    </p:set>
                                    <p:animEffect transition="in" filter="wipe(down)">
                                      <p:cBhvr>
                                        <p:cTn id="43" dur="580">
                                          <p:stCondLst>
                                            <p:cond delay="0"/>
                                          </p:stCondLst>
                                        </p:cTn>
                                        <p:tgtEl>
                                          <p:spTgt spid="259075">
                                            <p:txEl>
                                              <p:pRg st="8" end="8"/>
                                            </p:txEl>
                                          </p:spTgt>
                                        </p:tgtEl>
                                      </p:cBhvr>
                                    </p:animEffect>
                                    <p:anim calcmode="lin" valueType="num">
                                      <p:cBhvr>
                                        <p:cTn id="44" dur="1822" tmFilter="0,0; 0.14,0.36; 0.43,0.73; 0.71,0.91; 1.0,1.0">
                                          <p:stCondLst>
                                            <p:cond delay="0"/>
                                          </p:stCondLst>
                                        </p:cTn>
                                        <p:tgtEl>
                                          <p:spTgt spid="259075">
                                            <p:txEl>
                                              <p:pRg st="8" end="8"/>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59075">
                                            <p:txEl>
                                              <p:pRg st="8" end="8"/>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59075">
                                            <p:txEl>
                                              <p:pRg st="8" end="8"/>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59075">
                                            <p:txEl>
                                              <p:pRg st="8" end="8"/>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59075">
                                            <p:txEl>
                                              <p:pRg st="8" end="8"/>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59075">
                                            <p:txEl>
                                              <p:pRg st="8" end="8"/>
                                            </p:txEl>
                                          </p:spTgt>
                                        </p:tgtEl>
                                      </p:cBhvr>
                                      <p:to x="100000" y="60000"/>
                                    </p:animScale>
                                    <p:animScale>
                                      <p:cBhvr>
                                        <p:cTn id="50" dur="166" decel="50000">
                                          <p:stCondLst>
                                            <p:cond delay="676"/>
                                          </p:stCondLst>
                                        </p:cTn>
                                        <p:tgtEl>
                                          <p:spTgt spid="259075">
                                            <p:txEl>
                                              <p:pRg st="8" end="8"/>
                                            </p:txEl>
                                          </p:spTgt>
                                        </p:tgtEl>
                                      </p:cBhvr>
                                      <p:to x="100000" y="100000"/>
                                    </p:animScale>
                                    <p:animScale>
                                      <p:cBhvr>
                                        <p:cTn id="51" dur="26">
                                          <p:stCondLst>
                                            <p:cond delay="1312"/>
                                          </p:stCondLst>
                                        </p:cTn>
                                        <p:tgtEl>
                                          <p:spTgt spid="259075">
                                            <p:txEl>
                                              <p:pRg st="8" end="8"/>
                                            </p:txEl>
                                          </p:spTgt>
                                        </p:tgtEl>
                                      </p:cBhvr>
                                      <p:to x="100000" y="80000"/>
                                    </p:animScale>
                                    <p:animScale>
                                      <p:cBhvr>
                                        <p:cTn id="52" dur="166" decel="50000">
                                          <p:stCondLst>
                                            <p:cond delay="1338"/>
                                          </p:stCondLst>
                                        </p:cTn>
                                        <p:tgtEl>
                                          <p:spTgt spid="259075">
                                            <p:txEl>
                                              <p:pRg st="8" end="8"/>
                                            </p:txEl>
                                          </p:spTgt>
                                        </p:tgtEl>
                                      </p:cBhvr>
                                      <p:to x="100000" y="100000"/>
                                    </p:animScale>
                                    <p:animScale>
                                      <p:cBhvr>
                                        <p:cTn id="53" dur="26">
                                          <p:stCondLst>
                                            <p:cond delay="1642"/>
                                          </p:stCondLst>
                                        </p:cTn>
                                        <p:tgtEl>
                                          <p:spTgt spid="259075">
                                            <p:txEl>
                                              <p:pRg st="8" end="8"/>
                                            </p:txEl>
                                          </p:spTgt>
                                        </p:tgtEl>
                                      </p:cBhvr>
                                      <p:to x="100000" y="90000"/>
                                    </p:animScale>
                                    <p:animScale>
                                      <p:cBhvr>
                                        <p:cTn id="54" dur="166" decel="50000">
                                          <p:stCondLst>
                                            <p:cond delay="1668"/>
                                          </p:stCondLst>
                                        </p:cTn>
                                        <p:tgtEl>
                                          <p:spTgt spid="259075">
                                            <p:txEl>
                                              <p:pRg st="8" end="8"/>
                                            </p:txEl>
                                          </p:spTgt>
                                        </p:tgtEl>
                                      </p:cBhvr>
                                      <p:to x="100000" y="100000"/>
                                    </p:animScale>
                                    <p:animScale>
                                      <p:cBhvr>
                                        <p:cTn id="55" dur="26">
                                          <p:stCondLst>
                                            <p:cond delay="1808"/>
                                          </p:stCondLst>
                                        </p:cTn>
                                        <p:tgtEl>
                                          <p:spTgt spid="259075">
                                            <p:txEl>
                                              <p:pRg st="8" end="8"/>
                                            </p:txEl>
                                          </p:spTgt>
                                        </p:tgtEl>
                                      </p:cBhvr>
                                      <p:to x="100000" y="95000"/>
                                    </p:animScale>
                                    <p:animScale>
                                      <p:cBhvr>
                                        <p:cTn id="56" dur="166" decel="50000">
                                          <p:stCondLst>
                                            <p:cond delay="1834"/>
                                          </p:stCondLst>
                                        </p:cTn>
                                        <p:tgtEl>
                                          <p:spTgt spid="259075">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8229600" cy="590550"/>
          </a:xfrm>
        </p:spPr>
        <p:txBody>
          <a:bodyPr/>
          <a:lstStyle/>
          <a:p>
            <a:pPr algn="ctr"/>
            <a:r>
              <a:rPr lang="en-US">
                <a:solidFill>
                  <a:srgbClr val="FF0000"/>
                </a:solidFill>
                <a:effectLst>
                  <a:outerShdw blurRad="38100" dist="38100" dir="2700000" algn="tl">
                    <a:srgbClr val="C0C0C0"/>
                  </a:outerShdw>
                </a:effectLst>
              </a:rPr>
              <a:t>I. Các khái niệm cơ bản</a:t>
            </a:r>
          </a:p>
        </p:txBody>
      </p:sp>
      <p:sp>
        <p:nvSpPr>
          <p:cNvPr id="31747" name="Rectangle 3"/>
          <p:cNvSpPr>
            <a:spLocks noGrp="1" noChangeArrowheads="1"/>
          </p:cNvSpPr>
          <p:nvPr>
            <p:ph type="body" idx="1"/>
          </p:nvPr>
        </p:nvSpPr>
        <p:spPr>
          <a:xfrm>
            <a:off x="323850" y="1265238"/>
            <a:ext cx="8494713" cy="4999037"/>
          </a:xfrm>
        </p:spPr>
        <p:txBody>
          <a:bodyPr/>
          <a:lstStyle/>
          <a:p>
            <a:pPr algn="just"/>
            <a:r>
              <a:rPr lang="en-US" sz="3600" smtClean="0">
                <a:solidFill>
                  <a:srgbClr val="FF0000"/>
                </a:solidFill>
                <a:effectLst>
                  <a:outerShdw blurRad="38100" dist="38100" dir="2700000" algn="tl">
                    <a:srgbClr val="C0C0C0"/>
                  </a:outerShdw>
                </a:effectLst>
              </a:rPr>
              <a:t>Khái </a:t>
            </a:r>
            <a:r>
              <a:rPr lang="en-US" sz="3600">
                <a:solidFill>
                  <a:srgbClr val="FF0000"/>
                </a:solidFill>
                <a:effectLst>
                  <a:outerShdw blurRad="38100" dist="38100" dir="2700000" algn="tl">
                    <a:srgbClr val="C0C0C0"/>
                  </a:outerShdw>
                </a:effectLst>
              </a:rPr>
              <a:t>niệm </a:t>
            </a:r>
            <a:r>
              <a:rPr lang="en-US" sz="3600" smtClean="0">
                <a:solidFill>
                  <a:srgbClr val="FF0000"/>
                </a:solidFill>
                <a:effectLst>
                  <a:outerShdw blurRad="38100" dist="38100" dir="2700000" algn="tl">
                    <a:srgbClr val="C0C0C0"/>
                  </a:outerShdw>
                </a:effectLst>
              </a:rPr>
              <a:t>lập </a:t>
            </a:r>
            <a:r>
              <a:rPr lang="en-US" sz="3600">
                <a:solidFill>
                  <a:srgbClr val="FF0000"/>
                </a:solidFill>
                <a:effectLst>
                  <a:outerShdw blurRad="38100" dist="38100" dir="2700000" algn="tl">
                    <a:srgbClr val="C0C0C0"/>
                  </a:outerShdw>
                </a:effectLst>
              </a:rPr>
              <a:t>lịch CPU </a:t>
            </a:r>
          </a:p>
          <a:p>
            <a:pPr algn="just"/>
            <a:r>
              <a:rPr lang="en-US" sz="3600">
                <a:solidFill>
                  <a:srgbClr val="FF0000"/>
                </a:solidFill>
                <a:effectLst>
                  <a:outerShdw blurRad="38100" dist="38100" dir="2700000" algn="tl">
                    <a:srgbClr val="C0C0C0"/>
                  </a:outerShdw>
                </a:effectLst>
              </a:rPr>
              <a:t>Chu trình chu kỳ CPU-I/O</a:t>
            </a:r>
          </a:p>
          <a:p>
            <a:pPr algn="just"/>
            <a:r>
              <a:rPr lang="en-US" sz="3600">
                <a:solidFill>
                  <a:srgbClr val="FF0000"/>
                </a:solidFill>
                <a:effectLst>
                  <a:outerShdw blurRad="38100" dist="38100" dir="2700000" algn="tl">
                    <a:srgbClr val="C0C0C0"/>
                  </a:outerShdw>
                </a:effectLst>
              </a:rPr>
              <a:t>Bộ điều phối</a:t>
            </a:r>
          </a:p>
          <a:p>
            <a:pPr algn="just">
              <a:buFont typeface="Wingdings" pitchFamily="2" charset="2"/>
              <a:buNone/>
            </a:pPr>
            <a:endParaRPr lang="en-US" sz="3600">
              <a:solidFill>
                <a:srgbClr val="FF0000"/>
              </a:solidFill>
              <a:effectLst>
                <a:outerShdw blurRad="38100" dist="38100" dir="2700000" algn="tl">
                  <a:srgbClr val="C0C0C0"/>
                </a:outerShdw>
              </a:effectLst>
            </a:endParaRPr>
          </a:p>
          <a:p>
            <a:pPr algn="just"/>
            <a:endParaRPr lang="en-US" sz="4400">
              <a:solidFill>
                <a:srgbClr val="FF0000"/>
              </a:solidFill>
            </a:endParaRPr>
          </a:p>
        </p:txBody>
      </p:sp>
      <p:sp>
        <p:nvSpPr>
          <p:cNvPr id="4" name="Date Placeholder 3"/>
          <p:cNvSpPr>
            <a:spLocks noGrp="1"/>
          </p:cNvSpPr>
          <p:nvPr>
            <p:ph type="dt" sz="half" idx="12"/>
          </p:nvPr>
        </p:nvSpPr>
        <p:spPr/>
        <p:txBody>
          <a:bodyPr/>
          <a:lstStyle/>
          <a:p>
            <a:fld id="{B32FB011-DA08-4BE0-B89F-1DA395BF3447}"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down)">
                                      <p:cBhvr>
                                        <p:cTn id="7" dur="580">
                                          <p:stCondLst>
                                            <p:cond delay="0"/>
                                          </p:stCondLst>
                                        </p:cTn>
                                        <p:tgtEl>
                                          <p:spTgt spid="31747">
                                            <p:txEl>
                                              <p:pRg st="0" end="0"/>
                                            </p:txEl>
                                          </p:spTgt>
                                        </p:tgtEl>
                                      </p:cBhvr>
                                    </p:animEffect>
                                    <p:anim calcmode="lin" valueType="num">
                                      <p:cBhvr>
                                        <p:cTn id="8" dur="1822" tmFilter="0,0; 0.14,0.36; 0.43,0.73; 0.71,0.91; 1.0,1.0">
                                          <p:stCondLst>
                                            <p:cond delay="0"/>
                                          </p:stCondLst>
                                        </p:cTn>
                                        <p:tgtEl>
                                          <p:spTgt spid="317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17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17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17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17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1747">
                                            <p:txEl>
                                              <p:pRg st="0" end="0"/>
                                            </p:txEl>
                                          </p:spTgt>
                                        </p:tgtEl>
                                      </p:cBhvr>
                                      <p:to x="100000" y="60000"/>
                                    </p:animScale>
                                    <p:animScale>
                                      <p:cBhvr>
                                        <p:cTn id="14" dur="166" decel="50000">
                                          <p:stCondLst>
                                            <p:cond delay="676"/>
                                          </p:stCondLst>
                                        </p:cTn>
                                        <p:tgtEl>
                                          <p:spTgt spid="31747">
                                            <p:txEl>
                                              <p:pRg st="0" end="0"/>
                                            </p:txEl>
                                          </p:spTgt>
                                        </p:tgtEl>
                                      </p:cBhvr>
                                      <p:to x="100000" y="100000"/>
                                    </p:animScale>
                                    <p:animScale>
                                      <p:cBhvr>
                                        <p:cTn id="15" dur="26">
                                          <p:stCondLst>
                                            <p:cond delay="1312"/>
                                          </p:stCondLst>
                                        </p:cTn>
                                        <p:tgtEl>
                                          <p:spTgt spid="31747">
                                            <p:txEl>
                                              <p:pRg st="0" end="0"/>
                                            </p:txEl>
                                          </p:spTgt>
                                        </p:tgtEl>
                                      </p:cBhvr>
                                      <p:to x="100000" y="80000"/>
                                    </p:animScale>
                                    <p:animScale>
                                      <p:cBhvr>
                                        <p:cTn id="16" dur="166" decel="50000">
                                          <p:stCondLst>
                                            <p:cond delay="1338"/>
                                          </p:stCondLst>
                                        </p:cTn>
                                        <p:tgtEl>
                                          <p:spTgt spid="31747">
                                            <p:txEl>
                                              <p:pRg st="0" end="0"/>
                                            </p:txEl>
                                          </p:spTgt>
                                        </p:tgtEl>
                                      </p:cBhvr>
                                      <p:to x="100000" y="100000"/>
                                    </p:animScale>
                                    <p:animScale>
                                      <p:cBhvr>
                                        <p:cTn id="17" dur="26">
                                          <p:stCondLst>
                                            <p:cond delay="1642"/>
                                          </p:stCondLst>
                                        </p:cTn>
                                        <p:tgtEl>
                                          <p:spTgt spid="31747">
                                            <p:txEl>
                                              <p:pRg st="0" end="0"/>
                                            </p:txEl>
                                          </p:spTgt>
                                        </p:tgtEl>
                                      </p:cBhvr>
                                      <p:to x="100000" y="90000"/>
                                    </p:animScale>
                                    <p:animScale>
                                      <p:cBhvr>
                                        <p:cTn id="18" dur="166" decel="50000">
                                          <p:stCondLst>
                                            <p:cond delay="1668"/>
                                          </p:stCondLst>
                                        </p:cTn>
                                        <p:tgtEl>
                                          <p:spTgt spid="31747">
                                            <p:txEl>
                                              <p:pRg st="0" end="0"/>
                                            </p:txEl>
                                          </p:spTgt>
                                        </p:tgtEl>
                                      </p:cBhvr>
                                      <p:to x="100000" y="100000"/>
                                    </p:animScale>
                                    <p:animScale>
                                      <p:cBhvr>
                                        <p:cTn id="19" dur="26">
                                          <p:stCondLst>
                                            <p:cond delay="1808"/>
                                          </p:stCondLst>
                                        </p:cTn>
                                        <p:tgtEl>
                                          <p:spTgt spid="31747">
                                            <p:txEl>
                                              <p:pRg st="0" end="0"/>
                                            </p:txEl>
                                          </p:spTgt>
                                        </p:tgtEl>
                                      </p:cBhvr>
                                      <p:to x="100000" y="95000"/>
                                    </p:animScale>
                                    <p:animScale>
                                      <p:cBhvr>
                                        <p:cTn id="20" dur="166" decel="50000">
                                          <p:stCondLst>
                                            <p:cond delay="1834"/>
                                          </p:stCondLst>
                                        </p:cTn>
                                        <p:tgtEl>
                                          <p:spTgt spid="317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1747">
                                            <p:txEl>
                                              <p:pRg st="1" end="1"/>
                                            </p:txEl>
                                          </p:spTgt>
                                        </p:tgtEl>
                                        <p:attrNameLst>
                                          <p:attrName>style.visibility</p:attrName>
                                        </p:attrNameLst>
                                      </p:cBhvr>
                                      <p:to>
                                        <p:strVal val="visible"/>
                                      </p:to>
                                    </p:set>
                                    <p:animEffect transition="in" filter="wipe(down)">
                                      <p:cBhvr>
                                        <p:cTn id="25" dur="580">
                                          <p:stCondLst>
                                            <p:cond delay="0"/>
                                          </p:stCondLst>
                                        </p:cTn>
                                        <p:tgtEl>
                                          <p:spTgt spid="31747">
                                            <p:txEl>
                                              <p:pRg st="1" end="1"/>
                                            </p:txEl>
                                          </p:spTgt>
                                        </p:tgtEl>
                                      </p:cBhvr>
                                    </p:animEffect>
                                    <p:anim calcmode="lin" valueType="num">
                                      <p:cBhvr>
                                        <p:cTn id="26" dur="1822" tmFilter="0,0; 0.14,0.36; 0.43,0.73; 0.71,0.91; 1.0,1.0">
                                          <p:stCondLst>
                                            <p:cond delay="0"/>
                                          </p:stCondLst>
                                        </p:cTn>
                                        <p:tgtEl>
                                          <p:spTgt spid="317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17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17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17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17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1747">
                                            <p:txEl>
                                              <p:pRg st="1" end="1"/>
                                            </p:txEl>
                                          </p:spTgt>
                                        </p:tgtEl>
                                      </p:cBhvr>
                                      <p:to x="100000" y="60000"/>
                                    </p:animScale>
                                    <p:animScale>
                                      <p:cBhvr>
                                        <p:cTn id="32" dur="166" decel="50000">
                                          <p:stCondLst>
                                            <p:cond delay="676"/>
                                          </p:stCondLst>
                                        </p:cTn>
                                        <p:tgtEl>
                                          <p:spTgt spid="31747">
                                            <p:txEl>
                                              <p:pRg st="1" end="1"/>
                                            </p:txEl>
                                          </p:spTgt>
                                        </p:tgtEl>
                                      </p:cBhvr>
                                      <p:to x="100000" y="100000"/>
                                    </p:animScale>
                                    <p:animScale>
                                      <p:cBhvr>
                                        <p:cTn id="33" dur="26">
                                          <p:stCondLst>
                                            <p:cond delay="1312"/>
                                          </p:stCondLst>
                                        </p:cTn>
                                        <p:tgtEl>
                                          <p:spTgt spid="31747">
                                            <p:txEl>
                                              <p:pRg st="1" end="1"/>
                                            </p:txEl>
                                          </p:spTgt>
                                        </p:tgtEl>
                                      </p:cBhvr>
                                      <p:to x="100000" y="80000"/>
                                    </p:animScale>
                                    <p:animScale>
                                      <p:cBhvr>
                                        <p:cTn id="34" dur="166" decel="50000">
                                          <p:stCondLst>
                                            <p:cond delay="1338"/>
                                          </p:stCondLst>
                                        </p:cTn>
                                        <p:tgtEl>
                                          <p:spTgt spid="31747">
                                            <p:txEl>
                                              <p:pRg st="1" end="1"/>
                                            </p:txEl>
                                          </p:spTgt>
                                        </p:tgtEl>
                                      </p:cBhvr>
                                      <p:to x="100000" y="100000"/>
                                    </p:animScale>
                                    <p:animScale>
                                      <p:cBhvr>
                                        <p:cTn id="35" dur="26">
                                          <p:stCondLst>
                                            <p:cond delay="1642"/>
                                          </p:stCondLst>
                                        </p:cTn>
                                        <p:tgtEl>
                                          <p:spTgt spid="31747">
                                            <p:txEl>
                                              <p:pRg st="1" end="1"/>
                                            </p:txEl>
                                          </p:spTgt>
                                        </p:tgtEl>
                                      </p:cBhvr>
                                      <p:to x="100000" y="90000"/>
                                    </p:animScale>
                                    <p:animScale>
                                      <p:cBhvr>
                                        <p:cTn id="36" dur="166" decel="50000">
                                          <p:stCondLst>
                                            <p:cond delay="1668"/>
                                          </p:stCondLst>
                                        </p:cTn>
                                        <p:tgtEl>
                                          <p:spTgt spid="31747">
                                            <p:txEl>
                                              <p:pRg st="1" end="1"/>
                                            </p:txEl>
                                          </p:spTgt>
                                        </p:tgtEl>
                                      </p:cBhvr>
                                      <p:to x="100000" y="100000"/>
                                    </p:animScale>
                                    <p:animScale>
                                      <p:cBhvr>
                                        <p:cTn id="37" dur="26">
                                          <p:stCondLst>
                                            <p:cond delay="1808"/>
                                          </p:stCondLst>
                                        </p:cTn>
                                        <p:tgtEl>
                                          <p:spTgt spid="31747">
                                            <p:txEl>
                                              <p:pRg st="1" end="1"/>
                                            </p:txEl>
                                          </p:spTgt>
                                        </p:tgtEl>
                                      </p:cBhvr>
                                      <p:to x="100000" y="95000"/>
                                    </p:animScale>
                                    <p:animScale>
                                      <p:cBhvr>
                                        <p:cTn id="38" dur="166" decel="50000">
                                          <p:stCondLst>
                                            <p:cond delay="1834"/>
                                          </p:stCondLst>
                                        </p:cTn>
                                        <p:tgtEl>
                                          <p:spTgt spid="3174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1747">
                                            <p:txEl>
                                              <p:pRg st="2" end="2"/>
                                            </p:txEl>
                                          </p:spTgt>
                                        </p:tgtEl>
                                        <p:attrNameLst>
                                          <p:attrName>style.visibility</p:attrName>
                                        </p:attrNameLst>
                                      </p:cBhvr>
                                      <p:to>
                                        <p:strVal val="visible"/>
                                      </p:to>
                                    </p:set>
                                    <p:animEffect transition="in" filter="wipe(down)">
                                      <p:cBhvr>
                                        <p:cTn id="43" dur="580">
                                          <p:stCondLst>
                                            <p:cond delay="0"/>
                                          </p:stCondLst>
                                        </p:cTn>
                                        <p:tgtEl>
                                          <p:spTgt spid="31747">
                                            <p:txEl>
                                              <p:pRg st="2" end="2"/>
                                            </p:txEl>
                                          </p:spTgt>
                                        </p:tgtEl>
                                      </p:cBhvr>
                                    </p:animEffect>
                                    <p:anim calcmode="lin" valueType="num">
                                      <p:cBhvr>
                                        <p:cTn id="44" dur="1822" tmFilter="0,0; 0.14,0.36; 0.43,0.73; 0.71,0.91; 1.0,1.0">
                                          <p:stCondLst>
                                            <p:cond delay="0"/>
                                          </p:stCondLst>
                                        </p:cTn>
                                        <p:tgtEl>
                                          <p:spTgt spid="3174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174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174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174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174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1747">
                                            <p:txEl>
                                              <p:pRg st="2" end="2"/>
                                            </p:txEl>
                                          </p:spTgt>
                                        </p:tgtEl>
                                      </p:cBhvr>
                                      <p:to x="100000" y="60000"/>
                                    </p:animScale>
                                    <p:animScale>
                                      <p:cBhvr>
                                        <p:cTn id="50" dur="166" decel="50000">
                                          <p:stCondLst>
                                            <p:cond delay="676"/>
                                          </p:stCondLst>
                                        </p:cTn>
                                        <p:tgtEl>
                                          <p:spTgt spid="31747">
                                            <p:txEl>
                                              <p:pRg st="2" end="2"/>
                                            </p:txEl>
                                          </p:spTgt>
                                        </p:tgtEl>
                                      </p:cBhvr>
                                      <p:to x="100000" y="100000"/>
                                    </p:animScale>
                                    <p:animScale>
                                      <p:cBhvr>
                                        <p:cTn id="51" dur="26">
                                          <p:stCondLst>
                                            <p:cond delay="1312"/>
                                          </p:stCondLst>
                                        </p:cTn>
                                        <p:tgtEl>
                                          <p:spTgt spid="31747">
                                            <p:txEl>
                                              <p:pRg st="2" end="2"/>
                                            </p:txEl>
                                          </p:spTgt>
                                        </p:tgtEl>
                                      </p:cBhvr>
                                      <p:to x="100000" y="80000"/>
                                    </p:animScale>
                                    <p:animScale>
                                      <p:cBhvr>
                                        <p:cTn id="52" dur="166" decel="50000">
                                          <p:stCondLst>
                                            <p:cond delay="1338"/>
                                          </p:stCondLst>
                                        </p:cTn>
                                        <p:tgtEl>
                                          <p:spTgt spid="31747">
                                            <p:txEl>
                                              <p:pRg st="2" end="2"/>
                                            </p:txEl>
                                          </p:spTgt>
                                        </p:tgtEl>
                                      </p:cBhvr>
                                      <p:to x="100000" y="100000"/>
                                    </p:animScale>
                                    <p:animScale>
                                      <p:cBhvr>
                                        <p:cTn id="53" dur="26">
                                          <p:stCondLst>
                                            <p:cond delay="1642"/>
                                          </p:stCondLst>
                                        </p:cTn>
                                        <p:tgtEl>
                                          <p:spTgt spid="31747">
                                            <p:txEl>
                                              <p:pRg st="2" end="2"/>
                                            </p:txEl>
                                          </p:spTgt>
                                        </p:tgtEl>
                                      </p:cBhvr>
                                      <p:to x="100000" y="90000"/>
                                    </p:animScale>
                                    <p:animScale>
                                      <p:cBhvr>
                                        <p:cTn id="54" dur="166" decel="50000">
                                          <p:stCondLst>
                                            <p:cond delay="1668"/>
                                          </p:stCondLst>
                                        </p:cTn>
                                        <p:tgtEl>
                                          <p:spTgt spid="31747">
                                            <p:txEl>
                                              <p:pRg st="2" end="2"/>
                                            </p:txEl>
                                          </p:spTgt>
                                        </p:tgtEl>
                                      </p:cBhvr>
                                      <p:to x="100000" y="100000"/>
                                    </p:animScale>
                                    <p:animScale>
                                      <p:cBhvr>
                                        <p:cTn id="55" dur="26">
                                          <p:stCondLst>
                                            <p:cond delay="1808"/>
                                          </p:stCondLst>
                                        </p:cTn>
                                        <p:tgtEl>
                                          <p:spTgt spid="31747">
                                            <p:txEl>
                                              <p:pRg st="2" end="2"/>
                                            </p:txEl>
                                          </p:spTgt>
                                        </p:tgtEl>
                                      </p:cBhvr>
                                      <p:to x="100000" y="95000"/>
                                    </p:animScale>
                                    <p:animScale>
                                      <p:cBhvr>
                                        <p:cTn id="56" dur="166" decel="50000">
                                          <p:stCondLst>
                                            <p:cond delay="1834"/>
                                          </p:stCondLst>
                                        </p:cTn>
                                        <p:tgtEl>
                                          <p:spTgt spid="3174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57200" y="342900"/>
            <a:ext cx="8229600" cy="685800"/>
          </a:xfrm>
        </p:spPr>
        <p:txBody>
          <a:bodyPr/>
          <a:lstStyle/>
          <a:p>
            <a:pPr algn="ctr"/>
            <a:r>
              <a:rPr lang="en-US">
                <a:solidFill>
                  <a:srgbClr val="FF0000"/>
                </a:solidFill>
                <a:effectLst>
                  <a:outerShdw blurRad="38100" dist="38100" dir="2700000" algn="tl">
                    <a:srgbClr val="C0C0C0"/>
                  </a:outerShdw>
                </a:effectLst>
              </a:rPr>
              <a:t>Giải thuật </a:t>
            </a:r>
            <a:r>
              <a:rPr lang="en-US" smtClean="0">
                <a:solidFill>
                  <a:srgbClr val="FF0000"/>
                </a:solidFill>
                <a:effectLst>
                  <a:outerShdw blurRad="38100" dist="38100" dir="2700000" algn="tl">
                    <a:srgbClr val="C0C0C0"/>
                  </a:outerShdw>
                </a:effectLst>
              </a:rPr>
              <a:t>SJC/SRT</a:t>
            </a:r>
            <a:endParaRPr lang="en-US">
              <a:solidFill>
                <a:srgbClr val="FF0000"/>
              </a:solidFill>
              <a:effectLst>
                <a:outerShdw blurRad="38100" dist="38100" dir="2700000" algn="tl">
                  <a:srgbClr val="C0C0C0"/>
                </a:outerShdw>
              </a:effectLst>
            </a:endParaRPr>
          </a:p>
        </p:txBody>
      </p:sp>
      <p:sp>
        <p:nvSpPr>
          <p:cNvPr id="260099" name="Rectangle 3"/>
          <p:cNvSpPr>
            <a:spLocks noGrp="1" noChangeArrowheads="1"/>
          </p:cNvSpPr>
          <p:nvPr>
            <p:ph type="body" idx="1"/>
          </p:nvPr>
        </p:nvSpPr>
        <p:spPr>
          <a:xfrm>
            <a:off x="649288" y="1144588"/>
            <a:ext cx="8208962" cy="4837112"/>
          </a:xfrm>
        </p:spPr>
        <p:txBody>
          <a:bodyPr/>
          <a:lstStyle/>
          <a:p>
            <a:pPr algn="just">
              <a:buSzPct val="150000"/>
              <a:buFontTx/>
              <a:buNone/>
            </a:pPr>
            <a:r>
              <a:rPr lang="en-US" smtClean="0">
                <a:effectLst>
                  <a:outerShdw blurRad="38100" dist="38100" dir="2700000" algn="tl">
                    <a:srgbClr val="C0C0C0"/>
                  </a:outerShdw>
                </a:effectLst>
              </a:rPr>
              <a:t>+ Thời </a:t>
            </a:r>
            <a:r>
              <a:rPr lang="en-US">
                <a:effectLst>
                  <a:outerShdw blurRad="38100" dist="38100" dir="2700000" algn="tl">
                    <a:srgbClr val="C0C0C0"/>
                  </a:outerShdw>
                </a:effectLst>
              </a:rPr>
              <a:t>gian chờ: P</a:t>
            </a:r>
            <a:r>
              <a:rPr lang="en-US" baseline="-25000">
                <a:effectLst>
                  <a:outerShdw blurRad="38100" dist="38100" dir="2700000" algn="tl">
                    <a:srgbClr val="C0C0C0"/>
                  </a:outerShdw>
                </a:effectLst>
              </a:rPr>
              <a:t>1</a:t>
            </a:r>
            <a:r>
              <a:rPr lang="en-US">
                <a:effectLst>
                  <a:outerShdw blurRad="38100" dist="38100" dir="2700000" algn="tl">
                    <a:srgbClr val="C0C0C0"/>
                  </a:outerShdw>
                </a:effectLst>
              </a:rPr>
              <a:t> = 0 + 9 = 9; P</a:t>
            </a:r>
            <a:r>
              <a:rPr lang="en-US" baseline="-25000">
                <a:effectLst>
                  <a:outerShdw blurRad="38100" dist="38100" dir="2700000" algn="tl">
                    <a:srgbClr val="C0C0C0"/>
                  </a:outerShdw>
                </a:effectLst>
              </a:rPr>
              <a:t>2</a:t>
            </a:r>
            <a:r>
              <a:rPr lang="en-US">
                <a:effectLst>
                  <a:outerShdw blurRad="38100" dist="38100" dir="2700000" algn="tl">
                    <a:srgbClr val="C0C0C0"/>
                  </a:outerShdw>
                </a:effectLst>
              </a:rPr>
              <a:t> = 0; P</a:t>
            </a:r>
            <a:r>
              <a:rPr lang="en-US" baseline="-25000">
                <a:effectLst>
                  <a:outerShdw blurRad="38100" dist="38100" dir="2700000" algn="tl">
                    <a:srgbClr val="C0C0C0"/>
                  </a:outerShdw>
                </a:effectLst>
              </a:rPr>
              <a:t>3</a:t>
            </a:r>
            <a:r>
              <a:rPr lang="en-US">
                <a:effectLst>
                  <a:outerShdw blurRad="38100" dist="38100" dir="2700000" algn="tl">
                    <a:srgbClr val="C0C0C0"/>
                  </a:outerShdw>
                </a:effectLst>
              </a:rPr>
              <a:t> = 17 - 2 = 15; P</a:t>
            </a:r>
            <a:r>
              <a:rPr lang="en-US" baseline="-25000">
                <a:effectLst>
                  <a:outerShdw blurRad="38100" dist="38100" dir="2700000" algn="tl">
                    <a:srgbClr val="C0C0C0"/>
                  </a:outerShdw>
                </a:effectLst>
              </a:rPr>
              <a:t>4</a:t>
            </a:r>
            <a:r>
              <a:rPr lang="en-US">
                <a:effectLst>
                  <a:outerShdw blurRad="38100" dist="38100" dir="2700000" algn="tl">
                    <a:srgbClr val="C0C0C0"/>
                  </a:outerShdw>
                </a:effectLst>
              </a:rPr>
              <a:t> = 5 - 3 = 2. </a:t>
            </a:r>
            <a:endParaRPr lang="en-US" smtClean="0">
              <a:effectLst>
                <a:outerShdw blurRad="38100" dist="38100" dir="2700000" algn="tl">
                  <a:srgbClr val="C0C0C0"/>
                </a:outerShdw>
              </a:effectLst>
            </a:endParaRPr>
          </a:p>
          <a:p>
            <a:pPr algn="just">
              <a:buSzPct val="150000"/>
              <a:buFontTx/>
              <a:buNone/>
            </a:pPr>
            <a:r>
              <a:rPr lang="en-US" smtClean="0">
                <a:effectLst>
                  <a:outerShdw blurRad="38100" dist="38100" dir="2700000" algn="tl">
                    <a:srgbClr val="C0C0C0"/>
                  </a:outerShdw>
                </a:effectLst>
              </a:rPr>
              <a:t>+ Tổng: 9 + 15 + 2 = 26</a:t>
            </a:r>
            <a:endParaRPr lang="en-US">
              <a:effectLst>
                <a:outerShdw blurRad="38100" dist="38100" dir="2700000" algn="tl">
                  <a:srgbClr val="C0C0C0"/>
                </a:outerShdw>
              </a:effectLst>
            </a:endParaRPr>
          </a:p>
          <a:p>
            <a:pPr algn="just">
              <a:buSzPct val="150000"/>
              <a:buFontTx/>
              <a:buNone/>
            </a:pPr>
            <a:r>
              <a:rPr lang="en-US" smtClean="0">
                <a:effectLst>
                  <a:outerShdw blurRad="38100" dist="38100" dir="2700000" algn="tl">
                    <a:srgbClr val="C0C0C0"/>
                  </a:outerShdw>
                </a:effectLst>
              </a:rPr>
              <a:t>+</a:t>
            </a:r>
            <a:r>
              <a:rPr lang="en-US">
                <a:effectLst>
                  <a:outerShdw blurRad="38100" dist="38100" dir="2700000" algn="tl">
                    <a:srgbClr val="C0C0C0"/>
                  </a:outerShdw>
                </a:effectLst>
              </a:rPr>
              <a:t>	Thời gian chờ trung bình: 6,5</a:t>
            </a:r>
          </a:p>
        </p:txBody>
      </p:sp>
      <p:sp>
        <p:nvSpPr>
          <p:cNvPr id="5" name="Date Placeholder 4"/>
          <p:cNvSpPr>
            <a:spLocks noGrp="1"/>
          </p:cNvSpPr>
          <p:nvPr>
            <p:ph type="dt" sz="half" idx="12"/>
          </p:nvPr>
        </p:nvSpPr>
        <p:spPr/>
        <p:txBody>
          <a:bodyPr/>
          <a:lstStyle/>
          <a:p>
            <a:fld id="{4446A8EA-FF58-41AB-9A0D-0539E9ECE64D}"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down)">
                                      <p:cBhvr>
                                        <p:cTn id="7" dur="580">
                                          <p:stCondLst>
                                            <p:cond delay="0"/>
                                          </p:stCondLst>
                                        </p:cTn>
                                        <p:tgtEl>
                                          <p:spTgt spid="260099">
                                            <p:txEl>
                                              <p:pRg st="0" end="0"/>
                                            </p:txEl>
                                          </p:spTgt>
                                        </p:tgtEl>
                                      </p:cBhvr>
                                    </p:animEffect>
                                    <p:anim calcmode="lin" valueType="num">
                                      <p:cBhvr>
                                        <p:cTn id="8" dur="1822" tmFilter="0,0; 0.14,0.36; 0.43,0.73; 0.71,0.91; 1.0,1.0">
                                          <p:stCondLst>
                                            <p:cond delay="0"/>
                                          </p:stCondLst>
                                        </p:cTn>
                                        <p:tgtEl>
                                          <p:spTgt spid="2600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00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00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00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00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0099">
                                            <p:txEl>
                                              <p:pRg st="0" end="0"/>
                                            </p:txEl>
                                          </p:spTgt>
                                        </p:tgtEl>
                                      </p:cBhvr>
                                      <p:to x="100000" y="60000"/>
                                    </p:animScale>
                                    <p:animScale>
                                      <p:cBhvr>
                                        <p:cTn id="14" dur="166" decel="50000">
                                          <p:stCondLst>
                                            <p:cond delay="676"/>
                                          </p:stCondLst>
                                        </p:cTn>
                                        <p:tgtEl>
                                          <p:spTgt spid="260099">
                                            <p:txEl>
                                              <p:pRg st="0" end="0"/>
                                            </p:txEl>
                                          </p:spTgt>
                                        </p:tgtEl>
                                      </p:cBhvr>
                                      <p:to x="100000" y="100000"/>
                                    </p:animScale>
                                    <p:animScale>
                                      <p:cBhvr>
                                        <p:cTn id="15" dur="26">
                                          <p:stCondLst>
                                            <p:cond delay="1312"/>
                                          </p:stCondLst>
                                        </p:cTn>
                                        <p:tgtEl>
                                          <p:spTgt spid="260099">
                                            <p:txEl>
                                              <p:pRg st="0" end="0"/>
                                            </p:txEl>
                                          </p:spTgt>
                                        </p:tgtEl>
                                      </p:cBhvr>
                                      <p:to x="100000" y="80000"/>
                                    </p:animScale>
                                    <p:animScale>
                                      <p:cBhvr>
                                        <p:cTn id="16" dur="166" decel="50000">
                                          <p:stCondLst>
                                            <p:cond delay="1338"/>
                                          </p:stCondLst>
                                        </p:cTn>
                                        <p:tgtEl>
                                          <p:spTgt spid="260099">
                                            <p:txEl>
                                              <p:pRg st="0" end="0"/>
                                            </p:txEl>
                                          </p:spTgt>
                                        </p:tgtEl>
                                      </p:cBhvr>
                                      <p:to x="100000" y="100000"/>
                                    </p:animScale>
                                    <p:animScale>
                                      <p:cBhvr>
                                        <p:cTn id="17" dur="26">
                                          <p:stCondLst>
                                            <p:cond delay="1642"/>
                                          </p:stCondLst>
                                        </p:cTn>
                                        <p:tgtEl>
                                          <p:spTgt spid="260099">
                                            <p:txEl>
                                              <p:pRg st="0" end="0"/>
                                            </p:txEl>
                                          </p:spTgt>
                                        </p:tgtEl>
                                      </p:cBhvr>
                                      <p:to x="100000" y="90000"/>
                                    </p:animScale>
                                    <p:animScale>
                                      <p:cBhvr>
                                        <p:cTn id="18" dur="166" decel="50000">
                                          <p:stCondLst>
                                            <p:cond delay="1668"/>
                                          </p:stCondLst>
                                        </p:cTn>
                                        <p:tgtEl>
                                          <p:spTgt spid="260099">
                                            <p:txEl>
                                              <p:pRg st="0" end="0"/>
                                            </p:txEl>
                                          </p:spTgt>
                                        </p:tgtEl>
                                      </p:cBhvr>
                                      <p:to x="100000" y="100000"/>
                                    </p:animScale>
                                    <p:animScale>
                                      <p:cBhvr>
                                        <p:cTn id="19" dur="26">
                                          <p:stCondLst>
                                            <p:cond delay="1808"/>
                                          </p:stCondLst>
                                        </p:cTn>
                                        <p:tgtEl>
                                          <p:spTgt spid="260099">
                                            <p:txEl>
                                              <p:pRg st="0" end="0"/>
                                            </p:txEl>
                                          </p:spTgt>
                                        </p:tgtEl>
                                      </p:cBhvr>
                                      <p:to x="100000" y="95000"/>
                                    </p:animScale>
                                    <p:animScale>
                                      <p:cBhvr>
                                        <p:cTn id="20" dur="166" decel="50000">
                                          <p:stCondLst>
                                            <p:cond delay="1834"/>
                                          </p:stCondLst>
                                        </p:cTn>
                                        <p:tgtEl>
                                          <p:spTgt spid="26009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0099">
                                            <p:txEl>
                                              <p:pRg st="1" end="1"/>
                                            </p:txEl>
                                          </p:spTgt>
                                        </p:tgtEl>
                                        <p:attrNameLst>
                                          <p:attrName>style.visibility</p:attrName>
                                        </p:attrNameLst>
                                      </p:cBhvr>
                                      <p:to>
                                        <p:strVal val="visible"/>
                                      </p:to>
                                    </p:set>
                                    <p:animEffect transition="in" filter="wipe(down)">
                                      <p:cBhvr>
                                        <p:cTn id="25" dur="580">
                                          <p:stCondLst>
                                            <p:cond delay="0"/>
                                          </p:stCondLst>
                                        </p:cTn>
                                        <p:tgtEl>
                                          <p:spTgt spid="260099">
                                            <p:txEl>
                                              <p:pRg st="1" end="1"/>
                                            </p:txEl>
                                          </p:spTgt>
                                        </p:tgtEl>
                                      </p:cBhvr>
                                    </p:animEffect>
                                    <p:anim calcmode="lin" valueType="num">
                                      <p:cBhvr>
                                        <p:cTn id="26" dur="1822" tmFilter="0,0; 0.14,0.36; 0.43,0.73; 0.71,0.91; 1.0,1.0">
                                          <p:stCondLst>
                                            <p:cond delay="0"/>
                                          </p:stCondLst>
                                        </p:cTn>
                                        <p:tgtEl>
                                          <p:spTgt spid="26009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009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009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009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009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60099">
                                            <p:txEl>
                                              <p:pRg st="1" end="1"/>
                                            </p:txEl>
                                          </p:spTgt>
                                        </p:tgtEl>
                                      </p:cBhvr>
                                      <p:to x="100000" y="60000"/>
                                    </p:animScale>
                                    <p:animScale>
                                      <p:cBhvr>
                                        <p:cTn id="32" dur="166" decel="50000">
                                          <p:stCondLst>
                                            <p:cond delay="676"/>
                                          </p:stCondLst>
                                        </p:cTn>
                                        <p:tgtEl>
                                          <p:spTgt spid="260099">
                                            <p:txEl>
                                              <p:pRg st="1" end="1"/>
                                            </p:txEl>
                                          </p:spTgt>
                                        </p:tgtEl>
                                      </p:cBhvr>
                                      <p:to x="100000" y="100000"/>
                                    </p:animScale>
                                    <p:animScale>
                                      <p:cBhvr>
                                        <p:cTn id="33" dur="26">
                                          <p:stCondLst>
                                            <p:cond delay="1312"/>
                                          </p:stCondLst>
                                        </p:cTn>
                                        <p:tgtEl>
                                          <p:spTgt spid="260099">
                                            <p:txEl>
                                              <p:pRg st="1" end="1"/>
                                            </p:txEl>
                                          </p:spTgt>
                                        </p:tgtEl>
                                      </p:cBhvr>
                                      <p:to x="100000" y="80000"/>
                                    </p:animScale>
                                    <p:animScale>
                                      <p:cBhvr>
                                        <p:cTn id="34" dur="166" decel="50000">
                                          <p:stCondLst>
                                            <p:cond delay="1338"/>
                                          </p:stCondLst>
                                        </p:cTn>
                                        <p:tgtEl>
                                          <p:spTgt spid="260099">
                                            <p:txEl>
                                              <p:pRg st="1" end="1"/>
                                            </p:txEl>
                                          </p:spTgt>
                                        </p:tgtEl>
                                      </p:cBhvr>
                                      <p:to x="100000" y="100000"/>
                                    </p:animScale>
                                    <p:animScale>
                                      <p:cBhvr>
                                        <p:cTn id="35" dur="26">
                                          <p:stCondLst>
                                            <p:cond delay="1642"/>
                                          </p:stCondLst>
                                        </p:cTn>
                                        <p:tgtEl>
                                          <p:spTgt spid="260099">
                                            <p:txEl>
                                              <p:pRg st="1" end="1"/>
                                            </p:txEl>
                                          </p:spTgt>
                                        </p:tgtEl>
                                      </p:cBhvr>
                                      <p:to x="100000" y="90000"/>
                                    </p:animScale>
                                    <p:animScale>
                                      <p:cBhvr>
                                        <p:cTn id="36" dur="166" decel="50000">
                                          <p:stCondLst>
                                            <p:cond delay="1668"/>
                                          </p:stCondLst>
                                        </p:cTn>
                                        <p:tgtEl>
                                          <p:spTgt spid="260099">
                                            <p:txEl>
                                              <p:pRg st="1" end="1"/>
                                            </p:txEl>
                                          </p:spTgt>
                                        </p:tgtEl>
                                      </p:cBhvr>
                                      <p:to x="100000" y="100000"/>
                                    </p:animScale>
                                    <p:animScale>
                                      <p:cBhvr>
                                        <p:cTn id="37" dur="26">
                                          <p:stCondLst>
                                            <p:cond delay="1808"/>
                                          </p:stCondLst>
                                        </p:cTn>
                                        <p:tgtEl>
                                          <p:spTgt spid="260099">
                                            <p:txEl>
                                              <p:pRg st="1" end="1"/>
                                            </p:txEl>
                                          </p:spTgt>
                                        </p:tgtEl>
                                      </p:cBhvr>
                                      <p:to x="100000" y="95000"/>
                                    </p:animScale>
                                    <p:animScale>
                                      <p:cBhvr>
                                        <p:cTn id="38" dur="166" decel="50000">
                                          <p:stCondLst>
                                            <p:cond delay="1834"/>
                                          </p:stCondLst>
                                        </p:cTn>
                                        <p:tgtEl>
                                          <p:spTgt spid="26009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60099">
                                            <p:txEl>
                                              <p:pRg st="2" end="2"/>
                                            </p:txEl>
                                          </p:spTgt>
                                        </p:tgtEl>
                                        <p:attrNameLst>
                                          <p:attrName>style.visibility</p:attrName>
                                        </p:attrNameLst>
                                      </p:cBhvr>
                                      <p:to>
                                        <p:strVal val="visible"/>
                                      </p:to>
                                    </p:set>
                                    <p:animEffect transition="in" filter="wipe(down)">
                                      <p:cBhvr>
                                        <p:cTn id="43" dur="580">
                                          <p:stCondLst>
                                            <p:cond delay="0"/>
                                          </p:stCondLst>
                                        </p:cTn>
                                        <p:tgtEl>
                                          <p:spTgt spid="260099">
                                            <p:txEl>
                                              <p:pRg st="2" end="2"/>
                                            </p:txEl>
                                          </p:spTgt>
                                        </p:tgtEl>
                                      </p:cBhvr>
                                    </p:animEffect>
                                    <p:anim calcmode="lin" valueType="num">
                                      <p:cBhvr>
                                        <p:cTn id="44" dur="1822" tmFilter="0,0; 0.14,0.36; 0.43,0.73; 0.71,0.91; 1.0,1.0">
                                          <p:stCondLst>
                                            <p:cond delay="0"/>
                                          </p:stCondLst>
                                        </p:cTn>
                                        <p:tgtEl>
                                          <p:spTgt spid="26009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6009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6009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6009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6009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60099">
                                            <p:txEl>
                                              <p:pRg st="2" end="2"/>
                                            </p:txEl>
                                          </p:spTgt>
                                        </p:tgtEl>
                                      </p:cBhvr>
                                      <p:to x="100000" y="60000"/>
                                    </p:animScale>
                                    <p:animScale>
                                      <p:cBhvr>
                                        <p:cTn id="50" dur="166" decel="50000">
                                          <p:stCondLst>
                                            <p:cond delay="676"/>
                                          </p:stCondLst>
                                        </p:cTn>
                                        <p:tgtEl>
                                          <p:spTgt spid="260099">
                                            <p:txEl>
                                              <p:pRg st="2" end="2"/>
                                            </p:txEl>
                                          </p:spTgt>
                                        </p:tgtEl>
                                      </p:cBhvr>
                                      <p:to x="100000" y="100000"/>
                                    </p:animScale>
                                    <p:animScale>
                                      <p:cBhvr>
                                        <p:cTn id="51" dur="26">
                                          <p:stCondLst>
                                            <p:cond delay="1312"/>
                                          </p:stCondLst>
                                        </p:cTn>
                                        <p:tgtEl>
                                          <p:spTgt spid="260099">
                                            <p:txEl>
                                              <p:pRg st="2" end="2"/>
                                            </p:txEl>
                                          </p:spTgt>
                                        </p:tgtEl>
                                      </p:cBhvr>
                                      <p:to x="100000" y="80000"/>
                                    </p:animScale>
                                    <p:animScale>
                                      <p:cBhvr>
                                        <p:cTn id="52" dur="166" decel="50000">
                                          <p:stCondLst>
                                            <p:cond delay="1338"/>
                                          </p:stCondLst>
                                        </p:cTn>
                                        <p:tgtEl>
                                          <p:spTgt spid="260099">
                                            <p:txEl>
                                              <p:pRg st="2" end="2"/>
                                            </p:txEl>
                                          </p:spTgt>
                                        </p:tgtEl>
                                      </p:cBhvr>
                                      <p:to x="100000" y="100000"/>
                                    </p:animScale>
                                    <p:animScale>
                                      <p:cBhvr>
                                        <p:cTn id="53" dur="26">
                                          <p:stCondLst>
                                            <p:cond delay="1642"/>
                                          </p:stCondLst>
                                        </p:cTn>
                                        <p:tgtEl>
                                          <p:spTgt spid="260099">
                                            <p:txEl>
                                              <p:pRg st="2" end="2"/>
                                            </p:txEl>
                                          </p:spTgt>
                                        </p:tgtEl>
                                      </p:cBhvr>
                                      <p:to x="100000" y="90000"/>
                                    </p:animScale>
                                    <p:animScale>
                                      <p:cBhvr>
                                        <p:cTn id="54" dur="166" decel="50000">
                                          <p:stCondLst>
                                            <p:cond delay="1668"/>
                                          </p:stCondLst>
                                        </p:cTn>
                                        <p:tgtEl>
                                          <p:spTgt spid="260099">
                                            <p:txEl>
                                              <p:pRg st="2" end="2"/>
                                            </p:txEl>
                                          </p:spTgt>
                                        </p:tgtEl>
                                      </p:cBhvr>
                                      <p:to x="100000" y="100000"/>
                                    </p:animScale>
                                    <p:animScale>
                                      <p:cBhvr>
                                        <p:cTn id="55" dur="26">
                                          <p:stCondLst>
                                            <p:cond delay="1808"/>
                                          </p:stCondLst>
                                        </p:cTn>
                                        <p:tgtEl>
                                          <p:spTgt spid="260099">
                                            <p:txEl>
                                              <p:pRg st="2" end="2"/>
                                            </p:txEl>
                                          </p:spTgt>
                                        </p:tgtEl>
                                      </p:cBhvr>
                                      <p:to x="100000" y="95000"/>
                                    </p:animScale>
                                    <p:animScale>
                                      <p:cBhvr>
                                        <p:cTn id="56" dur="166" decel="50000">
                                          <p:stCondLst>
                                            <p:cond delay="1834"/>
                                          </p:stCondLst>
                                        </p:cTn>
                                        <p:tgtEl>
                                          <p:spTgt spid="26009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09600" y="0"/>
            <a:ext cx="8229600" cy="990600"/>
          </a:xfrm>
        </p:spPr>
        <p:txBody>
          <a:bodyPr/>
          <a:lstStyle/>
          <a:p>
            <a:pPr algn="ctr"/>
            <a:r>
              <a:rPr lang="en-US">
                <a:solidFill>
                  <a:srgbClr val="FF0000"/>
                </a:solidFill>
                <a:effectLst>
                  <a:outerShdw blurRad="38100" dist="38100" dir="2700000" algn="tl">
                    <a:srgbClr val="C0C0C0"/>
                  </a:outerShdw>
                </a:effectLst>
              </a:rPr>
              <a:t>Giải thuật RR</a:t>
            </a:r>
          </a:p>
        </p:txBody>
      </p:sp>
      <p:sp>
        <p:nvSpPr>
          <p:cNvPr id="190467" name="Rectangle 3"/>
          <p:cNvSpPr>
            <a:spLocks noGrp="1" noChangeArrowheads="1"/>
          </p:cNvSpPr>
          <p:nvPr>
            <p:ph type="body" idx="1"/>
          </p:nvPr>
        </p:nvSpPr>
        <p:spPr>
          <a:xfrm>
            <a:off x="274638" y="1179513"/>
            <a:ext cx="8543925" cy="5103812"/>
          </a:xfrm>
        </p:spPr>
        <p:txBody>
          <a:bodyPr/>
          <a:lstStyle/>
          <a:p>
            <a:pPr algn="just">
              <a:buClr>
                <a:srgbClr val="FF0000"/>
              </a:buClr>
              <a:buSzPct val="140000"/>
              <a:buFont typeface="Wingdings" pitchFamily="2" charset="2"/>
              <a:buChar char="§"/>
            </a:pPr>
            <a:r>
              <a:rPr lang="en-US" sz="3000" smtClean="0">
                <a:effectLst>
                  <a:outerShdw blurRad="38100" dist="38100" dir="2700000" algn="tl">
                    <a:srgbClr val="C0C0C0"/>
                  </a:outerShdw>
                </a:effectLst>
              </a:rPr>
              <a:t>Giải </a:t>
            </a:r>
            <a:r>
              <a:rPr lang="en-US" sz="3000">
                <a:effectLst>
                  <a:outerShdw blurRad="38100" dist="38100" dir="2700000" algn="tl">
                    <a:srgbClr val="C0C0C0"/>
                  </a:outerShdw>
                </a:effectLst>
              </a:rPr>
              <a:t>thuật RR (Round </a:t>
            </a:r>
            <a:r>
              <a:rPr lang="en-US" sz="3000" smtClean="0">
                <a:effectLst>
                  <a:outerShdw blurRad="38100" dist="38100" dir="2700000" algn="tl">
                    <a:srgbClr val="C0C0C0"/>
                  </a:outerShdw>
                </a:effectLst>
              </a:rPr>
              <a:t>Robin-vòng tròn):</a:t>
            </a:r>
          </a:p>
          <a:p>
            <a:pPr marL="0" indent="0" algn="just">
              <a:buClr>
                <a:srgbClr val="FF0000"/>
              </a:buClr>
              <a:buSzPct val="140000"/>
              <a:buNone/>
            </a:pPr>
            <a:r>
              <a:rPr lang="en-US" sz="3000">
                <a:effectLst>
                  <a:outerShdw blurRad="38100" dist="38100" dir="2700000" algn="tl">
                    <a:srgbClr val="C0C0C0"/>
                  </a:outerShdw>
                </a:effectLst>
              </a:rPr>
              <a:t>+</a:t>
            </a:r>
            <a:r>
              <a:rPr lang="en-US" sz="3000" smtClean="0">
                <a:effectLst>
                  <a:outerShdw blurRad="38100" dist="38100" dir="2700000" algn="tl">
                    <a:srgbClr val="C0C0C0"/>
                  </a:outerShdw>
                </a:effectLst>
              </a:rPr>
              <a:t> Mỗi </a:t>
            </a:r>
            <a:r>
              <a:rPr lang="en-US" sz="3000">
                <a:effectLst>
                  <a:outerShdw blurRad="38100" dist="38100" dir="2700000" algn="tl">
                    <a:srgbClr val="C0C0C0"/>
                  </a:outerShdw>
                </a:effectLst>
              </a:rPr>
              <a:t>tiến trình được phân phối một lượng thời gian (time quantum) để thực hiện. Sau khoảng TG đó, nếu tiến trình chưa kết thúc hoặc không rơi vào trạng thái đợi thì nó được chuyển về cuối hàng đợi sẵn sàng. </a:t>
            </a:r>
          </a:p>
          <a:p>
            <a:pPr marL="0" indent="0" algn="just">
              <a:buSzPct val="150000"/>
              <a:buNone/>
            </a:pPr>
            <a:r>
              <a:rPr lang="en-US" sz="3000" smtClean="0">
                <a:effectLst>
                  <a:outerShdw blurRad="38100" dist="38100" dir="2700000" algn="tl">
                    <a:srgbClr val="C0C0C0"/>
                  </a:outerShdw>
                </a:effectLst>
              </a:rPr>
              <a:t>+ </a:t>
            </a:r>
            <a:r>
              <a:rPr lang="vi-VN" sz="3000">
                <a:effectLst>
                  <a:outerShdw blurRad="38100" dist="38100" dir="2700000" algn="tl">
                    <a:srgbClr val="C0C0C0"/>
                  </a:outerShdw>
                </a:effectLst>
              </a:rPr>
              <a:t>Hàng đợi sẵn sàng </a:t>
            </a:r>
            <a:r>
              <a:rPr lang="en-US" sz="3000" smtClean="0">
                <a:effectLst>
                  <a:outerShdw blurRad="38100" dist="38100" dir="2700000" algn="tl">
                    <a:srgbClr val="C0C0C0"/>
                  </a:outerShdw>
                </a:effectLst>
              </a:rPr>
              <a:t>theo kiểu</a:t>
            </a:r>
            <a:r>
              <a:rPr lang="vi-VN" sz="3000" smtClean="0">
                <a:effectLst>
                  <a:outerShdw blurRad="38100" dist="38100" dir="2700000" algn="tl">
                    <a:srgbClr val="C0C0C0"/>
                  </a:outerShdw>
                </a:effectLst>
              </a:rPr>
              <a:t> </a:t>
            </a:r>
            <a:r>
              <a:rPr lang="en-US" sz="3000" smtClean="0">
                <a:effectLst>
                  <a:outerShdw blurRad="38100" dist="38100" dir="2700000" algn="tl">
                    <a:srgbClr val="C0C0C0"/>
                  </a:outerShdw>
                </a:effectLst>
              </a:rPr>
              <a:t>vòng</a:t>
            </a:r>
            <a:r>
              <a:rPr lang="vi-VN" sz="3000" smtClean="0">
                <a:effectLst>
                  <a:outerShdw blurRad="38100" dist="38100" dir="2700000" algn="tl">
                    <a:srgbClr val="C0C0C0"/>
                  </a:outerShdw>
                </a:effectLst>
              </a:rPr>
              <a:t> </a:t>
            </a:r>
            <a:r>
              <a:rPr lang="vi-VN" sz="3000">
                <a:effectLst>
                  <a:outerShdw blurRad="38100" dist="38100" dir="2700000" algn="tl">
                    <a:srgbClr val="C0C0C0"/>
                  </a:outerShdw>
                </a:effectLst>
              </a:rPr>
              <a:t>tròn</a:t>
            </a:r>
            <a:r>
              <a:rPr lang="vi-VN" sz="3000" smtClean="0">
                <a:effectLst>
                  <a:outerShdw blurRad="38100" dist="38100" dir="2700000" algn="tl">
                    <a:srgbClr val="C0C0C0"/>
                  </a:outerShdw>
                </a:effectLst>
              </a:rPr>
              <a:t>.</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Bộ </a:t>
            </a:r>
            <a:r>
              <a:rPr lang="vi-VN" sz="3000">
                <a:effectLst>
                  <a:outerShdw blurRad="38100" dist="38100" dir="2700000" algn="tl">
                    <a:srgbClr val="C0C0C0"/>
                  </a:outerShdw>
                </a:effectLst>
              </a:rPr>
              <a:t>lập lịch CPU </a:t>
            </a:r>
            <a:r>
              <a:rPr lang="vi-VN" sz="3000" smtClean="0">
                <a:effectLst>
                  <a:outerShdw blurRad="38100" dist="38100" dir="2700000" algn="tl">
                    <a:srgbClr val="C0C0C0"/>
                  </a:outerShdw>
                </a:effectLst>
              </a:rPr>
              <a:t>phân </a:t>
            </a:r>
            <a:r>
              <a:rPr lang="vi-VN" sz="3000">
                <a:effectLst>
                  <a:outerShdw blurRad="38100" dist="38100" dir="2700000" algn="tl">
                    <a:srgbClr val="C0C0C0"/>
                  </a:outerShdw>
                </a:effectLst>
              </a:rPr>
              <a:t>bổ CPU cho mỗi </a:t>
            </a:r>
            <a:r>
              <a:rPr lang="en-US" sz="3000" smtClean="0">
                <a:effectLst>
                  <a:outerShdw blurRad="38100" dist="38100" dir="2700000" algn="tl">
                    <a:srgbClr val="C0C0C0"/>
                  </a:outerShdw>
                </a:effectLst>
              </a:rPr>
              <a:t>tiến</a:t>
            </a:r>
            <a:r>
              <a:rPr lang="vi-VN" sz="3000" smtClean="0">
                <a:effectLst>
                  <a:outerShdw blurRad="38100" dist="38100" dir="2700000" algn="tl">
                    <a:srgbClr val="C0C0C0"/>
                  </a:outerShdw>
                </a:effectLst>
              </a:rPr>
              <a:t> </a:t>
            </a:r>
            <a:r>
              <a:rPr lang="vi-VN" sz="3000">
                <a:effectLst>
                  <a:outerShdw blurRad="38100" dist="38100" dir="2700000" algn="tl">
                    <a:srgbClr val="C0C0C0"/>
                  </a:outerShdw>
                </a:effectLst>
              </a:rPr>
              <a:t>trình trong khoảng thời gian </a:t>
            </a:r>
            <a:r>
              <a:rPr lang="vi-VN" sz="3000" smtClean="0">
                <a:effectLst>
                  <a:outerShdw blurRad="38100" dist="38100" dir="2700000" algn="tl">
                    <a:srgbClr val="C0C0C0"/>
                  </a:outerShdw>
                </a:effectLst>
              </a:rPr>
              <a:t>lần </a:t>
            </a:r>
            <a:r>
              <a:rPr lang="vi-VN" sz="3000">
                <a:effectLst>
                  <a:outerShdw blurRad="38100" dist="38100" dir="2700000" algn="tl">
                    <a:srgbClr val="C0C0C0"/>
                  </a:outerShdw>
                </a:effectLst>
              </a:rPr>
              <a:t>lượng tử. </a:t>
            </a:r>
            <a:r>
              <a:rPr lang="en-US" sz="3000" smtClean="0">
                <a:effectLst>
                  <a:outerShdw blurRad="38100" dist="38100" dir="2700000" algn="tl">
                    <a:srgbClr val="C0C0C0"/>
                  </a:outerShdw>
                </a:effectLst>
              </a:rPr>
              <a:t>Các </a:t>
            </a:r>
            <a:r>
              <a:rPr lang="en-US" sz="3000">
                <a:effectLst>
                  <a:outerShdw blurRad="38100" dist="38100" dir="2700000" algn="tl">
                    <a:srgbClr val="C0C0C0"/>
                  </a:outerShdw>
                </a:effectLst>
              </a:rPr>
              <a:t>tiến trình đều có độ ưu tiên phục vụ như nhau.</a:t>
            </a:r>
          </a:p>
        </p:txBody>
      </p:sp>
      <p:sp>
        <p:nvSpPr>
          <p:cNvPr id="4" name="Date Placeholder 3"/>
          <p:cNvSpPr>
            <a:spLocks noGrp="1"/>
          </p:cNvSpPr>
          <p:nvPr>
            <p:ph type="dt" sz="half" idx="12"/>
          </p:nvPr>
        </p:nvSpPr>
        <p:spPr/>
        <p:txBody>
          <a:bodyPr/>
          <a:lstStyle/>
          <a:p>
            <a:fld id="{567E4AE3-9A1B-4D82-A890-E3EE43241F35}"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0467">
                                            <p:txEl>
                                              <p:pRg st="2" end="2"/>
                                            </p:txEl>
                                          </p:spTgt>
                                        </p:tgtEl>
                                        <p:attrNameLst>
                                          <p:attrName>style.visibility</p:attrName>
                                        </p:attrNameLst>
                                      </p:cBhvr>
                                      <p:to>
                                        <p:strVal val="visible"/>
                                      </p:to>
                                    </p:set>
                                    <p:animEffect transition="in" filter="wipe(down)">
                                      <p:cBhvr>
                                        <p:cTn id="43" dur="580">
                                          <p:stCondLst>
                                            <p:cond delay="0"/>
                                          </p:stCondLst>
                                        </p:cTn>
                                        <p:tgtEl>
                                          <p:spTgt spid="190467">
                                            <p:txEl>
                                              <p:pRg st="2" end="2"/>
                                            </p:txEl>
                                          </p:spTgt>
                                        </p:tgtEl>
                                      </p:cBhvr>
                                    </p:animEffect>
                                    <p:anim calcmode="lin" valueType="num">
                                      <p:cBhvr>
                                        <p:cTn id="44" dur="1822" tmFilter="0,0; 0.14,0.36; 0.43,0.73; 0.71,0.91; 1.0,1.0">
                                          <p:stCondLst>
                                            <p:cond delay="0"/>
                                          </p:stCondLst>
                                        </p:cTn>
                                        <p:tgtEl>
                                          <p:spTgt spid="19046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046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046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046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046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0467">
                                            <p:txEl>
                                              <p:pRg st="2" end="2"/>
                                            </p:txEl>
                                          </p:spTgt>
                                        </p:tgtEl>
                                      </p:cBhvr>
                                      <p:to x="100000" y="60000"/>
                                    </p:animScale>
                                    <p:animScale>
                                      <p:cBhvr>
                                        <p:cTn id="50" dur="166" decel="50000">
                                          <p:stCondLst>
                                            <p:cond delay="676"/>
                                          </p:stCondLst>
                                        </p:cTn>
                                        <p:tgtEl>
                                          <p:spTgt spid="190467">
                                            <p:txEl>
                                              <p:pRg st="2" end="2"/>
                                            </p:txEl>
                                          </p:spTgt>
                                        </p:tgtEl>
                                      </p:cBhvr>
                                      <p:to x="100000" y="100000"/>
                                    </p:animScale>
                                    <p:animScale>
                                      <p:cBhvr>
                                        <p:cTn id="51" dur="26">
                                          <p:stCondLst>
                                            <p:cond delay="1312"/>
                                          </p:stCondLst>
                                        </p:cTn>
                                        <p:tgtEl>
                                          <p:spTgt spid="190467">
                                            <p:txEl>
                                              <p:pRg st="2" end="2"/>
                                            </p:txEl>
                                          </p:spTgt>
                                        </p:tgtEl>
                                      </p:cBhvr>
                                      <p:to x="100000" y="80000"/>
                                    </p:animScale>
                                    <p:animScale>
                                      <p:cBhvr>
                                        <p:cTn id="52" dur="166" decel="50000">
                                          <p:stCondLst>
                                            <p:cond delay="1338"/>
                                          </p:stCondLst>
                                        </p:cTn>
                                        <p:tgtEl>
                                          <p:spTgt spid="190467">
                                            <p:txEl>
                                              <p:pRg st="2" end="2"/>
                                            </p:txEl>
                                          </p:spTgt>
                                        </p:tgtEl>
                                      </p:cBhvr>
                                      <p:to x="100000" y="100000"/>
                                    </p:animScale>
                                    <p:animScale>
                                      <p:cBhvr>
                                        <p:cTn id="53" dur="26">
                                          <p:stCondLst>
                                            <p:cond delay="1642"/>
                                          </p:stCondLst>
                                        </p:cTn>
                                        <p:tgtEl>
                                          <p:spTgt spid="190467">
                                            <p:txEl>
                                              <p:pRg st="2" end="2"/>
                                            </p:txEl>
                                          </p:spTgt>
                                        </p:tgtEl>
                                      </p:cBhvr>
                                      <p:to x="100000" y="90000"/>
                                    </p:animScale>
                                    <p:animScale>
                                      <p:cBhvr>
                                        <p:cTn id="54" dur="166" decel="50000">
                                          <p:stCondLst>
                                            <p:cond delay="1668"/>
                                          </p:stCondLst>
                                        </p:cTn>
                                        <p:tgtEl>
                                          <p:spTgt spid="190467">
                                            <p:txEl>
                                              <p:pRg st="2" end="2"/>
                                            </p:txEl>
                                          </p:spTgt>
                                        </p:tgtEl>
                                      </p:cBhvr>
                                      <p:to x="100000" y="100000"/>
                                    </p:animScale>
                                    <p:animScale>
                                      <p:cBhvr>
                                        <p:cTn id="55" dur="26">
                                          <p:stCondLst>
                                            <p:cond delay="1808"/>
                                          </p:stCondLst>
                                        </p:cTn>
                                        <p:tgtEl>
                                          <p:spTgt spid="190467">
                                            <p:txEl>
                                              <p:pRg st="2" end="2"/>
                                            </p:txEl>
                                          </p:spTgt>
                                        </p:tgtEl>
                                      </p:cBhvr>
                                      <p:to x="100000" y="95000"/>
                                    </p:animScale>
                                    <p:animScale>
                                      <p:cBhvr>
                                        <p:cTn id="56" dur="166" decel="50000">
                                          <p:stCondLst>
                                            <p:cond delay="1834"/>
                                          </p:stCondLst>
                                        </p:cTn>
                                        <p:tgtEl>
                                          <p:spTgt spid="19046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lgn="ctr"/>
            <a:r>
              <a:rPr lang="en-US">
                <a:solidFill>
                  <a:srgbClr val="FF0000"/>
                </a:solidFill>
                <a:effectLst>
                  <a:outerShdw blurRad="38100" dist="38100" dir="2700000" algn="tl">
                    <a:srgbClr val="C0C0C0"/>
                  </a:outerShdw>
                </a:effectLst>
              </a:rPr>
              <a:t>Giải thuật RR</a:t>
            </a:r>
          </a:p>
        </p:txBody>
      </p:sp>
      <p:sp>
        <p:nvSpPr>
          <p:cNvPr id="189443" name="Rectangle 3"/>
          <p:cNvSpPr>
            <a:spLocks noGrp="1" noChangeArrowheads="1"/>
          </p:cNvSpPr>
          <p:nvPr>
            <p:ph type="body" idx="1"/>
          </p:nvPr>
        </p:nvSpPr>
        <p:spPr>
          <a:xfrm>
            <a:off x="609600" y="931863"/>
            <a:ext cx="8208963" cy="4837112"/>
          </a:xfrm>
        </p:spPr>
        <p:txBody>
          <a:bodyPr/>
          <a:lstStyle/>
          <a:p>
            <a:pPr algn="just">
              <a:buSzPct val="150000"/>
              <a:buFontTx/>
              <a:buNone/>
            </a:pPr>
            <a:r>
              <a:rPr lang="en-US" sz="4400"/>
              <a:t>	 </a:t>
            </a:r>
            <a:endParaRPr lang="en-US"/>
          </a:p>
        </p:txBody>
      </p:sp>
      <p:sp>
        <p:nvSpPr>
          <p:cNvPr id="189444" name="Rectangle 4"/>
          <p:cNvSpPr>
            <a:spLocks noChangeArrowheads="1"/>
          </p:cNvSpPr>
          <p:nvPr/>
        </p:nvSpPr>
        <p:spPr bwMode="auto">
          <a:xfrm>
            <a:off x="609600" y="1265238"/>
            <a:ext cx="8208963" cy="1589087"/>
          </a:xfrm>
          <a:prstGeom prst="rect">
            <a:avLst/>
          </a:prstGeom>
          <a:noFill/>
          <a:ln w="9525">
            <a:noFill/>
            <a:miter lim="800000"/>
            <a:headEnd/>
            <a:tailEnd/>
          </a:ln>
        </p:spPr>
        <p:txBody>
          <a:bodyPr/>
          <a:lstStyle/>
          <a:p>
            <a:pPr marL="342900" indent="-342900" algn="just" eaLnBrk="1" hangingPunct="1">
              <a:spcBef>
                <a:spcPct val="20000"/>
              </a:spcBef>
              <a:buClr>
                <a:schemeClr val="bg2"/>
              </a:buClr>
              <a:buSzPct val="150000"/>
              <a:buFontTx/>
              <a:buChar char="•"/>
            </a:pPr>
            <a:r>
              <a:rPr lang="en-US" sz="3200">
                <a:effectLst>
                  <a:outerShdw blurRad="38100" dist="38100" dir="2700000" algn="tl">
                    <a:srgbClr val="C0C0C0"/>
                  </a:outerShdw>
                </a:effectLst>
              </a:rPr>
              <a:t>Ví dụ:</a:t>
            </a:r>
          </a:p>
          <a:p>
            <a:pPr marL="342900" indent="-342900" algn="just" eaLnBrk="1" hangingPunct="1">
              <a:spcBef>
                <a:spcPct val="20000"/>
              </a:spcBef>
              <a:buClr>
                <a:schemeClr val="bg2"/>
              </a:buClr>
              <a:buSzPct val="150000"/>
            </a:pPr>
            <a:r>
              <a:rPr lang="en-US" sz="3200">
                <a:effectLst>
                  <a:outerShdw blurRad="38100" dist="38100" dir="2700000" algn="tl">
                    <a:srgbClr val="C0C0C0"/>
                  </a:outerShdw>
                </a:effectLst>
              </a:rPr>
              <a:t>	+ Cho dãy tiến trình và thời gian chu kỳ CPU tương ứng, với lượng tg là 4:</a:t>
            </a:r>
          </a:p>
          <a:p>
            <a:pPr marL="342900" indent="-342900" algn="just" eaLnBrk="1" hangingPunct="1">
              <a:spcBef>
                <a:spcPct val="20000"/>
              </a:spcBef>
              <a:buClr>
                <a:schemeClr val="bg2"/>
              </a:buClr>
              <a:buSzPct val="150000"/>
            </a:pPr>
            <a:endParaRPr lang="en-US" sz="3200">
              <a:effectLst>
                <a:outerShdw blurRad="38100" dist="38100" dir="2700000" algn="tl">
                  <a:srgbClr val="C0C0C0"/>
                </a:outerShdw>
              </a:effectLst>
            </a:endParaRPr>
          </a:p>
          <a:p>
            <a:pPr marL="342900" indent="-342900" algn="just" eaLnBrk="1" hangingPunct="1">
              <a:spcBef>
                <a:spcPct val="20000"/>
              </a:spcBef>
              <a:buClr>
                <a:schemeClr val="bg2"/>
              </a:buClr>
              <a:buSzPct val="150000"/>
            </a:pPr>
            <a:endParaRPr lang="en-US" sz="3200">
              <a:effectLst>
                <a:outerShdw blurRad="38100" dist="38100" dir="2700000" algn="tl">
                  <a:srgbClr val="C0C0C0"/>
                </a:outerShdw>
              </a:effectLst>
            </a:endParaRPr>
          </a:p>
        </p:txBody>
      </p:sp>
      <p:graphicFrame>
        <p:nvGraphicFramePr>
          <p:cNvPr id="189457" name="Group 17"/>
          <p:cNvGraphicFramePr>
            <a:graphicFrameLocks noGrp="1"/>
          </p:cNvGraphicFramePr>
          <p:nvPr/>
        </p:nvGraphicFramePr>
        <p:xfrm>
          <a:off x="1524000" y="3106738"/>
          <a:ext cx="6096000" cy="309880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22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Tiến trình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Thời gian chu kỳ CPU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24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Date Placeholder 5"/>
          <p:cNvSpPr>
            <a:spLocks noGrp="1"/>
          </p:cNvSpPr>
          <p:nvPr>
            <p:ph type="dt" sz="half" idx="12"/>
          </p:nvPr>
        </p:nvSpPr>
        <p:spPr/>
        <p:txBody>
          <a:bodyPr/>
          <a:lstStyle/>
          <a:p>
            <a:fld id="{718F8D12-A646-4173-8AF3-DC9F8B8453F9}" type="datetime1">
              <a:rPr lang="en-US" smtClean="0"/>
              <a:pPr/>
              <a:t>3/1/2021</a:t>
            </a:fld>
            <a:endParaRPr lang="en-US"/>
          </a:p>
        </p:txBody>
      </p:sp>
      <p:sp>
        <p:nvSpPr>
          <p:cNvPr id="7" name="Slide Number Placeholder 6"/>
          <p:cNvSpPr>
            <a:spLocks noGrp="1"/>
          </p:cNvSpPr>
          <p:nvPr>
            <p:ph type="sldNum" sz="quarter" idx="11"/>
          </p:nvPr>
        </p:nvSpPr>
        <p:spPr/>
        <p:txBody>
          <a:bodyPr/>
          <a:lstStyle/>
          <a:p>
            <a:fld id="{1E071E1F-DCF0-4FD0-9D09-073BBDD1C8A2}"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285750"/>
            <a:ext cx="8229600" cy="876300"/>
          </a:xfrm>
        </p:spPr>
        <p:txBody>
          <a:bodyPr/>
          <a:lstStyle/>
          <a:p>
            <a:pPr algn="ctr"/>
            <a:r>
              <a:rPr lang="en-US">
                <a:solidFill>
                  <a:srgbClr val="FF0000"/>
                </a:solidFill>
                <a:effectLst>
                  <a:outerShdw blurRad="38100" dist="38100" dir="2700000" algn="tl">
                    <a:srgbClr val="C0C0C0"/>
                  </a:outerShdw>
                </a:effectLst>
              </a:rPr>
              <a:t>Giải thuật RR</a:t>
            </a:r>
          </a:p>
        </p:txBody>
      </p:sp>
      <p:sp>
        <p:nvSpPr>
          <p:cNvPr id="195587" name="Rectangle 3"/>
          <p:cNvSpPr>
            <a:spLocks noGrp="1" noChangeArrowheads="1"/>
          </p:cNvSpPr>
          <p:nvPr>
            <p:ph type="body" idx="1"/>
          </p:nvPr>
        </p:nvSpPr>
        <p:spPr>
          <a:xfrm>
            <a:off x="238125" y="1230313"/>
            <a:ext cx="8542338" cy="4938475"/>
          </a:xfrm>
        </p:spPr>
        <p:txBody>
          <a:bodyPr/>
          <a:lstStyle/>
          <a:p>
            <a:pPr algn="just">
              <a:buSzPct val="150000"/>
              <a:buFontTx/>
              <a:buNone/>
            </a:pPr>
            <a:r>
              <a:rPr lang="en-US"/>
              <a:t>	</a:t>
            </a:r>
            <a:r>
              <a:rPr lang="en-US" smtClean="0">
                <a:effectLst>
                  <a:outerShdw blurRad="38100" dist="38100" dir="2700000" algn="tl">
                    <a:srgbClr val="C0C0C0"/>
                  </a:outerShdw>
                </a:effectLst>
              </a:rPr>
              <a:t>+ </a:t>
            </a:r>
            <a:r>
              <a:rPr lang="en-US">
                <a:effectLst>
                  <a:outerShdw blurRad="38100" dist="38100" dir="2700000" algn="tl">
                    <a:srgbClr val="C0C0C0"/>
                  </a:outerShdw>
                </a:effectLst>
              </a:rPr>
              <a:t>Sơ đồ Grant biểu thị thứ tự thực hiện các tiến trình như sau:</a:t>
            </a:r>
          </a:p>
          <a:p>
            <a:pPr algn="just">
              <a:spcBef>
                <a:spcPct val="55000"/>
              </a:spcBef>
              <a:buSzPct val="150000"/>
              <a:buFontTx/>
              <a:buNone/>
            </a:pPr>
            <a:r>
              <a:rPr lang="en-US" smtClean="0">
                <a:effectLst>
                  <a:outerShdw blurRad="38100" dist="38100" dir="2700000" algn="tl">
                    <a:srgbClr val="000000">
                      <a:alpha val="43137"/>
                    </a:srgbClr>
                  </a:outerShdw>
                </a:effectLst>
              </a:rPr>
              <a:t>    </a:t>
            </a:r>
            <a:r>
              <a:rPr lang="en-US" sz="2800">
                <a:effectLst>
                  <a:outerShdw blurRad="38100" dist="38100" dir="2700000" algn="tl">
                    <a:srgbClr val="000000">
                      <a:alpha val="43137"/>
                    </a:srgbClr>
                  </a:outerShdw>
                </a:effectLst>
              </a:rPr>
              <a:t>0       4      7     10      14      18       22       26     </a:t>
            </a:r>
            <a:r>
              <a:rPr lang="en-US" sz="2800" smtClean="0">
                <a:effectLst>
                  <a:outerShdw blurRad="38100" dist="38100" dir="2700000" algn="tl">
                    <a:srgbClr val="000000">
                      <a:alpha val="43137"/>
                    </a:srgbClr>
                  </a:outerShdw>
                </a:effectLst>
              </a:rPr>
              <a:t>30</a:t>
            </a:r>
          </a:p>
          <a:p>
            <a:pPr algn="just">
              <a:spcBef>
                <a:spcPct val="55000"/>
              </a:spcBef>
              <a:buSzPct val="150000"/>
              <a:buFontTx/>
              <a:buNone/>
            </a:pPr>
            <a:endParaRPr lang="en-US" sz="2800">
              <a:effectLst>
                <a:outerShdw blurRad="38100" dist="38100" dir="2700000" algn="tl">
                  <a:srgbClr val="000000">
                    <a:alpha val="43137"/>
                  </a:srgbClr>
                </a:outerShdw>
              </a:effectLst>
            </a:endParaRPr>
          </a:p>
          <a:p>
            <a:pPr marL="0" lvl="0" indent="0" algn="ctr">
              <a:buNone/>
            </a:pPr>
            <a:endParaRPr lang="en-US" sz="2800" smtClean="0">
              <a:effectLst>
                <a:outerShdw blurRad="38100" dist="38100" dir="2700000" algn="tl">
                  <a:srgbClr val="000000">
                    <a:alpha val="43137"/>
                  </a:srgbClr>
                </a:outerShdw>
              </a:effectLst>
            </a:endParaRPr>
          </a:p>
          <a:p>
            <a:pPr marL="0" lvl="0" indent="0">
              <a:buNone/>
            </a:pPr>
            <a:r>
              <a:rPr lang="en-US" sz="2800">
                <a:effectLst>
                  <a:outerShdw blurRad="38100" dist="38100" dir="2700000" algn="tl">
                    <a:srgbClr val="C0C0C0"/>
                  </a:outerShdw>
                </a:effectLst>
              </a:rPr>
              <a:t>+ Thời gian chờ: </a:t>
            </a:r>
            <a:r>
              <a:rPr lang="en-US" sz="2800" smtClean="0">
                <a:effectLst>
                  <a:outerShdw blurRad="38100" dist="38100" dir="2700000" algn="tl">
                    <a:srgbClr val="C0C0C0"/>
                  </a:outerShdw>
                </a:effectLst>
              </a:rPr>
              <a:t>P</a:t>
            </a:r>
            <a:r>
              <a:rPr lang="en-US" sz="2800" baseline="-25000" smtClean="0">
                <a:effectLst>
                  <a:outerShdw blurRad="38100" dist="38100" dir="2700000" algn="tl">
                    <a:srgbClr val="C0C0C0"/>
                  </a:outerShdw>
                </a:effectLst>
              </a:rPr>
              <a:t>1</a:t>
            </a:r>
            <a:r>
              <a:rPr lang="en-US" sz="2800" smtClean="0">
                <a:effectLst>
                  <a:outerShdw blurRad="38100" dist="38100" dir="2700000" algn="tl">
                    <a:srgbClr val="C0C0C0"/>
                  </a:outerShdw>
                </a:effectLst>
              </a:rPr>
              <a:t> = 6  </a:t>
            </a:r>
            <a:r>
              <a:rPr lang="en-US" sz="2800">
                <a:effectLst>
                  <a:outerShdw blurRad="38100" dist="38100" dir="2700000" algn="tl">
                    <a:srgbClr val="C0C0C0"/>
                  </a:outerShdw>
                </a:effectLst>
              </a:rPr>
              <a:t>P</a:t>
            </a:r>
            <a:r>
              <a:rPr lang="en-US" sz="2800" baseline="-25000">
                <a:effectLst>
                  <a:outerShdw blurRad="38100" dist="38100" dir="2700000" algn="tl">
                    <a:srgbClr val="C0C0C0"/>
                  </a:outerShdw>
                </a:effectLst>
              </a:rPr>
              <a:t>2</a:t>
            </a:r>
            <a:r>
              <a:rPr lang="en-US" sz="2800">
                <a:effectLst>
                  <a:outerShdw blurRad="38100" dist="38100" dir="2700000" algn="tl">
                    <a:srgbClr val="C0C0C0"/>
                  </a:outerShdw>
                </a:effectLst>
              </a:rPr>
              <a:t> </a:t>
            </a:r>
            <a:r>
              <a:rPr lang="en-US" sz="2800" smtClean="0">
                <a:effectLst>
                  <a:outerShdw blurRad="38100" dist="38100" dir="2700000" algn="tl">
                    <a:srgbClr val="C0C0C0"/>
                  </a:outerShdw>
                </a:effectLst>
              </a:rPr>
              <a:t>= </a:t>
            </a:r>
            <a:r>
              <a:rPr lang="en-US" sz="2800">
                <a:effectLst>
                  <a:outerShdw blurRad="38100" dist="38100" dir="2700000" algn="tl">
                    <a:srgbClr val="C0C0C0"/>
                  </a:outerShdw>
                </a:effectLst>
              </a:rPr>
              <a:t>4; </a:t>
            </a:r>
            <a:r>
              <a:rPr lang="en-US" sz="2800" smtClean="0">
                <a:effectLst>
                  <a:outerShdw blurRad="38100" dist="38100" dir="2700000" algn="tl">
                    <a:srgbClr val="C0C0C0"/>
                  </a:outerShdw>
                </a:effectLst>
              </a:rPr>
              <a:t>P</a:t>
            </a:r>
            <a:r>
              <a:rPr lang="en-US" sz="2800" baseline="-25000" smtClean="0">
                <a:effectLst>
                  <a:outerShdw blurRad="38100" dist="38100" dir="2700000" algn="tl">
                    <a:srgbClr val="C0C0C0"/>
                  </a:outerShdw>
                </a:effectLst>
              </a:rPr>
              <a:t>3</a:t>
            </a:r>
            <a:r>
              <a:rPr lang="en-US" sz="2800" smtClean="0">
                <a:effectLst>
                  <a:outerShdw blurRad="38100" dist="38100" dir="2700000" algn="tl">
                    <a:srgbClr val="C0C0C0"/>
                  </a:outerShdw>
                </a:effectLst>
              </a:rPr>
              <a:t> = 7;   </a:t>
            </a:r>
            <a:endParaRPr lang="en-US" sz="2800">
              <a:effectLst>
                <a:outerShdw blurRad="38100" dist="38100" dir="2700000" algn="tl">
                  <a:srgbClr val="C0C0C0"/>
                </a:outerShdw>
              </a:effectLst>
            </a:endParaRPr>
          </a:p>
          <a:p>
            <a:pPr algn="just">
              <a:spcBef>
                <a:spcPct val="55000"/>
              </a:spcBef>
              <a:buSzPct val="150000"/>
              <a:buNone/>
            </a:pPr>
            <a:r>
              <a:rPr lang="en-US" sz="2800" smtClean="0">
                <a:effectLst>
                  <a:outerShdw blurRad="38100" dist="38100" dir="2700000" algn="tl">
                    <a:srgbClr val="C0C0C0"/>
                  </a:outerShdw>
                </a:effectLst>
              </a:rPr>
              <a:t>+ Thời gian </a:t>
            </a:r>
            <a:r>
              <a:rPr lang="en-US" sz="2800">
                <a:effectLst>
                  <a:outerShdw blurRad="38100" dist="38100" dir="2700000" algn="tl">
                    <a:srgbClr val="C0C0C0"/>
                  </a:outerShdw>
                </a:effectLst>
              </a:rPr>
              <a:t>chờ trung bình = 17/3 = </a:t>
            </a:r>
            <a:r>
              <a:rPr lang="en-US" sz="2800" smtClean="0">
                <a:effectLst>
                  <a:outerShdw blurRad="38100" dist="38100" dir="2700000" algn="tl">
                    <a:srgbClr val="C0C0C0"/>
                  </a:outerShdw>
                </a:effectLst>
              </a:rPr>
              <a:t>5.66.</a:t>
            </a:r>
            <a:endParaRPr lang="en-US" sz="2800">
              <a:effectLst>
                <a:outerShdw blurRad="38100" dist="38100" dir="2700000" algn="tl">
                  <a:srgbClr val="C0C0C0"/>
                </a:outerShdw>
              </a:effectLst>
            </a:endParaRPr>
          </a:p>
          <a:p>
            <a:pPr algn="just">
              <a:spcBef>
                <a:spcPct val="55000"/>
              </a:spcBef>
              <a:buSzPct val="150000"/>
              <a:buFontTx/>
              <a:buNone/>
            </a:pPr>
            <a:endParaRPr lang="en-US" sz="2800"/>
          </a:p>
          <a:p>
            <a:pPr algn="just">
              <a:spcBef>
                <a:spcPct val="55000"/>
              </a:spcBef>
              <a:buSzPct val="150000"/>
              <a:buFontTx/>
              <a:buNone/>
            </a:pPr>
            <a:r>
              <a:rPr lang="en-US"/>
              <a:t>	</a:t>
            </a:r>
          </a:p>
        </p:txBody>
      </p:sp>
      <p:graphicFrame>
        <p:nvGraphicFramePr>
          <p:cNvPr id="195600" name="Group 16"/>
          <p:cNvGraphicFramePr>
            <a:graphicFrameLocks noGrp="1"/>
          </p:cNvGraphicFramePr>
          <p:nvPr>
            <p:extLst>
              <p:ext uri="{D42A27DB-BD31-4B8C-83A1-F6EECF244321}">
                <p14:modId xmlns:p14="http://schemas.microsoft.com/office/powerpoint/2010/main" val="1656183919"/>
              </p:ext>
            </p:extLst>
          </p:nvPr>
        </p:nvGraphicFramePr>
        <p:xfrm>
          <a:off x="842985" y="3171131"/>
          <a:ext cx="7704138" cy="714375"/>
        </p:xfrm>
        <a:graphic>
          <a:graphicData uri="http://schemas.openxmlformats.org/drawingml/2006/table">
            <a:tbl>
              <a:tblPr/>
              <a:tblGrid>
                <a:gridCol w="928688">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776287">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44575">
                  <a:extLst>
                    <a:ext uri="{9D8B030D-6E8A-4147-A177-3AD203B41FA5}">
                      <a16:colId xmlns:a16="http://schemas.microsoft.com/office/drawing/2014/main" val="20004"/>
                    </a:ext>
                  </a:extLst>
                </a:gridCol>
                <a:gridCol w="1044575">
                  <a:extLst>
                    <a:ext uri="{9D8B030D-6E8A-4147-A177-3AD203B41FA5}">
                      <a16:colId xmlns:a16="http://schemas.microsoft.com/office/drawing/2014/main" val="20005"/>
                    </a:ext>
                  </a:extLst>
                </a:gridCol>
                <a:gridCol w="1046163">
                  <a:extLst>
                    <a:ext uri="{9D8B030D-6E8A-4147-A177-3AD203B41FA5}">
                      <a16:colId xmlns:a16="http://schemas.microsoft.com/office/drawing/2014/main" val="20006"/>
                    </a:ext>
                  </a:extLst>
                </a:gridCol>
                <a:gridCol w="1044575">
                  <a:extLst>
                    <a:ext uri="{9D8B030D-6E8A-4147-A177-3AD203B41FA5}">
                      <a16:colId xmlns:a16="http://schemas.microsoft.com/office/drawing/2014/main" val="20007"/>
                    </a:ext>
                  </a:extLst>
                </a:gridCol>
              </a:tblGrid>
              <a:tr h="714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1</a:t>
                      </a:r>
                      <a:endParaRPr kumimoji="0" lang="en-US" sz="32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Arial" charset="0"/>
                        </a:rPr>
                        <a:t>P</a:t>
                      </a:r>
                      <a:r>
                        <a:rPr kumimoji="0" lang="en-US" sz="3200" b="0" i="0" u="none" strike="noStrike" cap="none" normalizeH="0" baseline="-2500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Date Placeholder 4"/>
          <p:cNvSpPr>
            <a:spLocks noGrp="1"/>
          </p:cNvSpPr>
          <p:nvPr>
            <p:ph type="dt" sz="half" idx="12"/>
          </p:nvPr>
        </p:nvSpPr>
        <p:spPr/>
        <p:txBody>
          <a:bodyPr/>
          <a:lstStyle/>
          <a:p>
            <a:fld id="{A6561018-89C7-4D89-9045-208A6276F2CB}"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down)">
                                      <p:cBhvr>
                                        <p:cTn id="7" dur="580">
                                          <p:stCondLst>
                                            <p:cond delay="0"/>
                                          </p:stCondLst>
                                        </p:cTn>
                                        <p:tgtEl>
                                          <p:spTgt spid="195587">
                                            <p:txEl>
                                              <p:pRg st="0" end="0"/>
                                            </p:txEl>
                                          </p:spTgt>
                                        </p:tgtEl>
                                      </p:cBhvr>
                                    </p:animEffect>
                                    <p:anim calcmode="lin" valueType="num">
                                      <p:cBhvr>
                                        <p:cTn id="8" dur="1822" tmFilter="0,0; 0.14,0.36; 0.43,0.73; 0.71,0.91; 1.0,1.0">
                                          <p:stCondLst>
                                            <p:cond delay="0"/>
                                          </p:stCondLst>
                                        </p:cTn>
                                        <p:tgtEl>
                                          <p:spTgt spid="1955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55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55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55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55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5587">
                                            <p:txEl>
                                              <p:pRg st="0" end="0"/>
                                            </p:txEl>
                                          </p:spTgt>
                                        </p:tgtEl>
                                      </p:cBhvr>
                                      <p:to x="100000" y="60000"/>
                                    </p:animScale>
                                    <p:animScale>
                                      <p:cBhvr>
                                        <p:cTn id="14" dur="166" decel="50000">
                                          <p:stCondLst>
                                            <p:cond delay="676"/>
                                          </p:stCondLst>
                                        </p:cTn>
                                        <p:tgtEl>
                                          <p:spTgt spid="195587">
                                            <p:txEl>
                                              <p:pRg st="0" end="0"/>
                                            </p:txEl>
                                          </p:spTgt>
                                        </p:tgtEl>
                                      </p:cBhvr>
                                      <p:to x="100000" y="100000"/>
                                    </p:animScale>
                                    <p:animScale>
                                      <p:cBhvr>
                                        <p:cTn id="15" dur="26">
                                          <p:stCondLst>
                                            <p:cond delay="1312"/>
                                          </p:stCondLst>
                                        </p:cTn>
                                        <p:tgtEl>
                                          <p:spTgt spid="195587">
                                            <p:txEl>
                                              <p:pRg st="0" end="0"/>
                                            </p:txEl>
                                          </p:spTgt>
                                        </p:tgtEl>
                                      </p:cBhvr>
                                      <p:to x="100000" y="80000"/>
                                    </p:animScale>
                                    <p:animScale>
                                      <p:cBhvr>
                                        <p:cTn id="16" dur="166" decel="50000">
                                          <p:stCondLst>
                                            <p:cond delay="1338"/>
                                          </p:stCondLst>
                                        </p:cTn>
                                        <p:tgtEl>
                                          <p:spTgt spid="195587">
                                            <p:txEl>
                                              <p:pRg st="0" end="0"/>
                                            </p:txEl>
                                          </p:spTgt>
                                        </p:tgtEl>
                                      </p:cBhvr>
                                      <p:to x="100000" y="100000"/>
                                    </p:animScale>
                                    <p:animScale>
                                      <p:cBhvr>
                                        <p:cTn id="17" dur="26">
                                          <p:stCondLst>
                                            <p:cond delay="1642"/>
                                          </p:stCondLst>
                                        </p:cTn>
                                        <p:tgtEl>
                                          <p:spTgt spid="195587">
                                            <p:txEl>
                                              <p:pRg st="0" end="0"/>
                                            </p:txEl>
                                          </p:spTgt>
                                        </p:tgtEl>
                                      </p:cBhvr>
                                      <p:to x="100000" y="90000"/>
                                    </p:animScale>
                                    <p:animScale>
                                      <p:cBhvr>
                                        <p:cTn id="18" dur="166" decel="50000">
                                          <p:stCondLst>
                                            <p:cond delay="1668"/>
                                          </p:stCondLst>
                                        </p:cTn>
                                        <p:tgtEl>
                                          <p:spTgt spid="195587">
                                            <p:txEl>
                                              <p:pRg st="0" end="0"/>
                                            </p:txEl>
                                          </p:spTgt>
                                        </p:tgtEl>
                                      </p:cBhvr>
                                      <p:to x="100000" y="100000"/>
                                    </p:animScale>
                                    <p:animScale>
                                      <p:cBhvr>
                                        <p:cTn id="19" dur="26">
                                          <p:stCondLst>
                                            <p:cond delay="1808"/>
                                          </p:stCondLst>
                                        </p:cTn>
                                        <p:tgtEl>
                                          <p:spTgt spid="195587">
                                            <p:txEl>
                                              <p:pRg st="0" end="0"/>
                                            </p:txEl>
                                          </p:spTgt>
                                        </p:tgtEl>
                                      </p:cBhvr>
                                      <p:to x="100000" y="95000"/>
                                    </p:animScale>
                                    <p:animScale>
                                      <p:cBhvr>
                                        <p:cTn id="20" dur="166" decel="50000">
                                          <p:stCondLst>
                                            <p:cond delay="1834"/>
                                          </p:stCondLst>
                                        </p:cTn>
                                        <p:tgtEl>
                                          <p:spTgt spid="1955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5587">
                                            <p:txEl>
                                              <p:pRg st="1" end="1"/>
                                            </p:txEl>
                                          </p:spTgt>
                                        </p:tgtEl>
                                        <p:attrNameLst>
                                          <p:attrName>style.visibility</p:attrName>
                                        </p:attrNameLst>
                                      </p:cBhvr>
                                      <p:to>
                                        <p:strVal val="visible"/>
                                      </p:to>
                                    </p:set>
                                    <p:animEffect transition="in" filter="wipe(down)">
                                      <p:cBhvr>
                                        <p:cTn id="25" dur="580">
                                          <p:stCondLst>
                                            <p:cond delay="0"/>
                                          </p:stCondLst>
                                        </p:cTn>
                                        <p:tgtEl>
                                          <p:spTgt spid="195587">
                                            <p:txEl>
                                              <p:pRg st="1" end="1"/>
                                            </p:txEl>
                                          </p:spTgt>
                                        </p:tgtEl>
                                      </p:cBhvr>
                                    </p:animEffect>
                                    <p:anim calcmode="lin" valueType="num">
                                      <p:cBhvr>
                                        <p:cTn id="26" dur="1822" tmFilter="0,0; 0.14,0.36; 0.43,0.73; 0.71,0.91; 1.0,1.0">
                                          <p:stCondLst>
                                            <p:cond delay="0"/>
                                          </p:stCondLst>
                                        </p:cTn>
                                        <p:tgtEl>
                                          <p:spTgt spid="1955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55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55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55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55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5587">
                                            <p:txEl>
                                              <p:pRg st="1" end="1"/>
                                            </p:txEl>
                                          </p:spTgt>
                                        </p:tgtEl>
                                      </p:cBhvr>
                                      <p:to x="100000" y="60000"/>
                                    </p:animScale>
                                    <p:animScale>
                                      <p:cBhvr>
                                        <p:cTn id="32" dur="166" decel="50000">
                                          <p:stCondLst>
                                            <p:cond delay="676"/>
                                          </p:stCondLst>
                                        </p:cTn>
                                        <p:tgtEl>
                                          <p:spTgt spid="195587">
                                            <p:txEl>
                                              <p:pRg st="1" end="1"/>
                                            </p:txEl>
                                          </p:spTgt>
                                        </p:tgtEl>
                                      </p:cBhvr>
                                      <p:to x="100000" y="100000"/>
                                    </p:animScale>
                                    <p:animScale>
                                      <p:cBhvr>
                                        <p:cTn id="33" dur="26">
                                          <p:stCondLst>
                                            <p:cond delay="1312"/>
                                          </p:stCondLst>
                                        </p:cTn>
                                        <p:tgtEl>
                                          <p:spTgt spid="195587">
                                            <p:txEl>
                                              <p:pRg st="1" end="1"/>
                                            </p:txEl>
                                          </p:spTgt>
                                        </p:tgtEl>
                                      </p:cBhvr>
                                      <p:to x="100000" y="80000"/>
                                    </p:animScale>
                                    <p:animScale>
                                      <p:cBhvr>
                                        <p:cTn id="34" dur="166" decel="50000">
                                          <p:stCondLst>
                                            <p:cond delay="1338"/>
                                          </p:stCondLst>
                                        </p:cTn>
                                        <p:tgtEl>
                                          <p:spTgt spid="195587">
                                            <p:txEl>
                                              <p:pRg st="1" end="1"/>
                                            </p:txEl>
                                          </p:spTgt>
                                        </p:tgtEl>
                                      </p:cBhvr>
                                      <p:to x="100000" y="100000"/>
                                    </p:animScale>
                                    <p:animScale>
                                      <p:cBhvr>
                                        <p:cTn id="35" dur="26">
                                          <p:stCondLst>
                                            <p:cond delay="1642"/>
                                          </p:stCondLst>
                                        </p:cTn>
                                        <p:tgtEl>
                                          <p:spTgt spid="195587">
                                            <p:txEl>
                                              <p:pRg st="1" end="1"/>
                                            </p:txEl>
                                          </p:spTgt>
                                        </p:tgtEl>
                                      </p:cBhvr>
                                      <p:to x="100000" y="90000"/>
                                    </p:animScale>
                                    <p:animScale>
                                      <p:cBhvr>
                                        <p:cTn id="36" dur="166" decel="50000">
                                          <p:stCondLst>
                                            <p:cond delay="1668"/>
                                          </p:stCondLst>
                                        </p:cTn>
                                        <p:tgtEl>
                                          <p:spTgt spid="195587">
                                            <p:txEl>
                                              <p:pRg st="1" end="1"/>
                                            </p:txEl>
                                          </p:spTgt>
                                        </p:tgtEl>
                                      </p:cBhvr>
                                      <p:to x="100000" y="100000"/>
                                    </p:animScale>
                                    <p:animScale>
                                      <p:cBhvr>
                                        <p:cTn id="37" dur="26">
                                          <p:stCondLst>
                                            <p:cond delay="1808"/>
                                          </p:stCondLst>
                                        </p:cTn>
                                        <p:tgtEl>
                                          <p:spTgt spid="195587">
                                            <p:txEl>
                                              <p:pRg st="1" end="1"/>
                                            </p:txEl>
                                          </p:spTgt>
                                        </p:tgtEl>
                                      </p:cBhvr>
                                      <p:to x="100000" y="95000"/>
                                    </p:animScale>
                                    <p:animScale>
                                      <p:cBhvr>
                                        <p:cTn id="38" dur="166" decel="50000">
                                          <p:stCondLst>
                                            <p:cond delay="1834"/>
                                          </p:stCondLst>
                                        </p:cTn>
                                        <p:tgtEl>
                                          <p:spTgt spid="19558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5587">
                                            <p:txEl>
                                              <p:pRg st="4" end="4"/>
                                            </p:txEl>
                                          </p:spTgt>
                                        </p:tgtEl>
                                        <p:attrNameLst>
                                          <p:attrName>style.visibility</p:attrName>
                                        </p:attrNameLst>
                                      </p:cBhvr>
                                      <p:to>
                                        <p:strVal val="visible"/>
                                      </p:to>
                                    </p:set>
                                    <p:animEffect transition="in" filter="wipe(down)">
                                      <p:cBhvr>
                                        <p:cTn id="43" dur="580">
                                          <p:stCondLst>
                                            <p:cond delay="0"/>
                                          </p:stCondLst>
                                        </p:cTn>
                                        <p:tgtEl>
                                          <p:spTgt spid="195587">
                                            <p:txEl>
                                              <p:pRg st="4" end="4"/>
                                            </p:txEl>
                                          </p:spTgt>
                                        </p:tgtEl>
                                      </p:cBhvr>
                                    </p:animEffect>
                                    <p:anim calcmode="lin" valueType="num">
                                      <p:cBhvr>
                                        <p:cTn id="44" dur="1822" tmFilter="0,0; 0.14,0.36; 0.43,0.73; 0.71,0.91; 1.0,1.0">
                                          <p:stCondLst>
                                            <p:cond delay="0"/>
                                          </p:stCondLst>
                                        </p:cTn>
                                        <p:tgtEl>
                                          <p:spTgt spid="195587">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5587">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5587">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5587">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5587">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5587">
                                            <p:txEl>
                                              <p:pRg st="4" end="4"/>
                                            </p:txEl>
                                          </p:spTgt>
                                        </p:tgtEl>
                                      </p:cBhvr>
                                      <p:to x="100000" y="60000"/>
                                    </p:animScale>
                                    <p:animScale>
                                      <p:cBhvr>
                                        <p:cTn id="50" dur="166" decel="50000">
                                          <p:stCondLst>
                                            <p:cond delay="676"/>
                                          </p:stCondLst>
                                        </p:cTn>
                                        <p:tgtEl>
                                          <p:spTgt spid="195587">
                                            <p:txEl>
                                              <p:pRg st="4" end="4"/>
                                            </p:txEl>
                                          </p:spTgt>
                                        </p:tgtEl>
                                      </p:cBhvr>
                                      <p:to x="100000" y="100000"/>
                                    </p:animScale>
                                    <p:animScale>
                                      <p:cBhvr>
                                        <p:cTn id="51" dur="26">
                                          <p:stCondLst>
                                            <p:cond delay="1312"/>
                                          </p:stCondLst>
                                        </p:cTn>
                                        <p:tgtEl>
                                          <p:spTgt spid="195587">
                                            <p:txEl>
                                              <p:pRg st="4" end="4"/>
                                            </p:txEl>
                                          </p:spTgt>
                                        </p:tgtEl>
                                      </p:cBhvr>
                                      <p:to x="100000" y="80000"/>
                                    </p:animScale>
                                    <p:animScale>
                                      <p:cBhvr>
                                        <p:cTn id="52" dur="166" decel="50000">
                                          <p:stCondLst>
                                            <p:cond delay="1338"/>
                                          </p:stCondLst>
                                        </p:cTn>
                                        <p:tgtEl>
                                          <p:spTgt spid="195587">
                                            <p:txEl>
                                              <p:pRg st="4" end="4"/>
                                            </p:txEl>
                                          </p:spTgt>
                                        </p:tgtEl>
                                      </p:cBhvr>
                                      <p:to x="100000" y="100000"/>
                                    </p:animScale>
                                    <p:animScale>
                                      <p:cBhvr>
                                        <p:cTn id="53" dur="26">
                                          <p:stCondLst>
                                            <p:cond delay="1642"/>
                                          </p:stCondLst>
                                        </p:cTn>
                                        <p:tgtEl>
                                          <p:spTgt spid="195587">
                                            <p:txEl>
                                              <p:pRg st="4" end="4"/>
                                            </p:txEl>
                                          </p:spTgt>
                                        </p:tgtEl>
                                      </p:cBhvr>
                                      <p:to x="100000" y="90000"/>
                                    </p:animScale>
                                    <p:animScale>
                                      <p:cBhvr>
                                        <p:cTn id="54" dur="166" decel="50000">
                                          <p:stCondLst>
                                            <p:cond delay="1668"/>
                                          </p:stCondLst>
                                        </p:cTn>
                                        <p:tgtEl>
                                          <p:spTgt spid="195587">
                                            <p:txEl>
                                              <p:pRg st="4" end="4"/>
                                            </p:txEl>
                                          </p:spTgt>
                                        </p:tgtEl>
                                      </p:cBhvr>
                                      <p:to x="100000" y="100000"/>
                                    </p:animScale>
                                    <p:animScale>
                                      <p:cBhvr>
                                        <p:cTn id="55" dur="26">
                                          <p:stCondLst>
                                            <p:cond delay="1808"/>
                                          </p:stCondLst>
                                        </p:cTn>
                                        <p:tgtEl>
                                          <p:spTgt spid="195587">
                                            <p:txEl>
                                              <p:pRg st="4" end="4"/>
                                            </p:txEl>
                                          </p:spTgt>
                                        </p:tgtEl>
                                      </p:cBhvr>
                                      <p:to x="100000" y="95000"/>
                                    </p:animScale>
                                    <p:animScale>
                                      <p:cBhvr>
                                        <p:cTn id="56" dur="166" decel="50000">
                                          <p:stCondLst>
                                            <p:cond delay="1834"/>
                                          </p:stCondLst>
                                        </p:cTn>
                                        <p:tgtEl>
                                          <p:spTgt spid="195587">
                                            <p:txEl>
                                              <p:pRg st="4" end="4"/>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95587">
                                            <p:txEl>
                                              <p:pRg st="5" end="5"/>
                                            </p:txEl>
                                          </p:spTgt>
                                        </p:tgtEl>
                                        <p:attrNameLst>
                                          <p:attrName>style.visibility</p:attrName>
                                        </p:attrNameLst>
                                      </p:cBhvr>
                                      <p:to>
                                        <p:strVal val="visible"/>
                                      </p:to>
                                    </p:set>
                                    <p:animEffect transition="in" filter="wipe(down)">
                                      <p:cBhvr>
                                        <p:cTn id="61" dur="580">
                                          <p:stCondLst>
                                            <p:cond delay="0"/>
                                          </p:stCondLst>
                                        </p:cTn>
                                        <p:tgtEl>
                                          <p:spTgt spid="195587">
                                            <p:txEl>
                                              <p:pRg st="5" end="5"/>
                                            </p:txEl>
                                          </p:spTgt>
                                        </p:tgtEl>
                                      </p:cBhvr>
                                    </p:animEffect>
                                    <p:anim calcmode="lin" valueType="num">
                                      <p:cBhvr>
                                        <p:cTn id="62" dur="1822" tmFilter="0,0; 0.14,0.36; 0.43,0.73; 0.71,0.91; 1.0,1.0">
                                          <p:stCondLst>
                                            <p:cond delay="0"/>
                                          </p:stCondLst>
                                        </p:cTn>
                                        <p:tgtEl>
                                          <p:spTgt spid="195587">
                                            <p:txEl>
                                              <p:pRg st="5" end="5"/>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95587">
                                            <p:txEl>
                                              <p:pRg st="5" end="5"/>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95587">
                                            <p:txEl>
                                              <p:pRg st="5" end="5"/>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95587">
                                            <p:txEl>
                                              <p:pRg st="5" end="5"/>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95587">
                                            <p:txEl>
                                              <p:pRg st="5" end="5"/>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95587">
                                            <p:txEl>
                                              <p:pRg st="5" end="5"/>
                                            </p:txEl>
                                          </p:spTgt>
                                        </p:tgtEl>
                                      </p:cBhvr>
                                      <p:to x="100000" y="60000"/>
                                    </p:animScale>
                                    <p:animScale>
                                      <p:cBhvr>
                                        <p:cTn id="68" dur="166" decel="50000">
                                          <p:stCondLst>
                                            <p:cond delay="676"/>
                                          </p:stCondLst>
                                        </p:cTn>
                                        <p:tgtEl>
                                          <p:spTgt spid="195587">
                                            <p:txEl>
                                              <p:pRg st="5" end="5"/>
                                            </p:txEl>
                                          </p:spTgt>
                                        </p:tgtEl>
                                      </p:cBhvr>
                                      <p:to x="100000" y="100000"/>
                                    </p:animScale>
                                    <p:animScale>
                                      <p:cBhvr>
                                        <p:cTn id="69" dur="26">
                                          <p:stCondLst>
                                            <p:cond delay="1312"/>
                                          </p:stCondLst>
                                        </p:cTn>
                                        <p:tgtEl>
                                          <p:spTgt spid="195587">
                                            <p:txEl>
                                              <p:pRg st="5" end="5"/>
                                            </p:txEl>
                                          </p:spTgt>
                                        </p:tgtEl>
                                      </p:cBhvr>
                                      <p:to x="100000" y="80000"/>
                                    </p:animScale>
                                    <p:animScale>
                                      <p:cBhvr>
                                        <p:cTn id="70" dur="166" decel="50000">
                                          <p:stCondLst>
                                            <p:cond delay="1338"/>
                                          </p:stCondLst>
                                        </p:cTn>
                                        <p:tgtEl>
                                          <p:spTgt spid="195587">
                                            <p:txEl>
                                              <p:pRg st="5" end="5"/>
                                            </p:txEl>
                                          </p:spTgt>
                                        </p:tgtEl>
                                      </p:cBhvr>
                                      <p:to x="100000" y="100000"/>
                                    </p:animScale>
                                    <p:animScale>
                                      <p:cBhvr>
                                        <p:cTn id="71" dur="26">
                                          <p:stCondLst>
                                            <p:cond delay="1642"/>
                                          </p:stCondLst>
                                        </p:cTn>
                                        <p:tgtEl>
                                          <p:spTgt spid="195587">
                                            <p:txEl>
                                              <p:pRg st="5" end="5"/>
                                            </p:txEl>
                                          </p:spTgt>
                                        </p:tgtEl>
                                      </p:cBhvr>
                                      <p:to x="100000" y="90000"/>
                                    </p:animScale>
                                    <p:animScale>
                                      <p:cBhvr>
                                        <p:cTn id="72" dur="166" decel="50000">
                                          <p:stCondLst>
                                            <p:cond delay="1668"/>
                                          </p:stCondLst>
                                        </p:cTn>
                                        <p:tgtEl>
                                          <p:spTgt spid="195587">
                                            <p:txEl>
                                              <p:pRg st="5" end="5"/>
                                            </p:txEl>
                                          </p:spTgt>
                                        </p:tgtEl>
                                      </p:cBhvr>
                                      <p:to x="100000" y="100000"/>
                                    </p:animScale>
                                    <p:animScale>
                                      <p:cBhvr>
                                        <p:cTn id="73" dur="26">
                                          <p:stCondLst>
                                            <p:cond delay="1808"/>
                                          </p:stCondLst>
                                        </p:cTn>
                                        <p:tgtEl>
                                          <p:spTgt spid="195587">
                                            <p:txEl>
                                              <p:pRg st="5" end="5"/>
                                            </p:txEl>
                                          </p:spTgt>
                                        </p:tgtEl>
                                      </p:cBhvr>
                                      <p:to x="100000" y="95000"/>
                                    </p:animScale>
                                    <p:animScale>
                                      <p:cBhvr>
                                        <p:cTn id="74" dur="166" decel="50000">
                                          <p:stCondLst>
                                            <p:cond delay="1834"/>
                                          </p:stCondLst>
                                        </p:cTn>
                                        <p:tgtEl>
                                          <p:spTgt spid="195587">
                                            <p:txEl>
                                              <p:pRg st="5" end="5"/>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95587">
                                            <p:txEl>
                                              <p:pRg st="7" end="7"/>
                                            </p:txEl>
                                          </p:spTgt>
                                        </p:tgtEl>
                                        <p:attrNameLst>
                                          <p:attrName>style.visibility</p:attrName>
                                        </p:attrNameLst>
                                      </p:cBhvr>
                                      <p:to>
                                        <p:strVal val="visible"/>
                                      </p:to>
                                    </p:set>
                                    <p:animEffect transition="in" filter="wipe(down)">
                                      <p:cBhvr>
                                        <p:cTn id="79" dur="580">
                                          <p:stCondLst>
                                            <p:cond delay="0"/>
                                          </p:stCondLst>
                                        </p:cTn>
                                        <p:tgtEl>
                                          <p:spTgt spid="195587">
                                            <p:txEl>
                                              <p:pRg st="7" end="7"/>
                                            </p:txEl>
                                          </p:spTgt>
                                        </p:tgtEl>
                                      </p:cBhvr>
                                    </p:animEffect>
                                    <p:anim calcmode="lin" valueType="num">
                                      <p:cBhvr>
                                        <p:cTn id="80" dur="1822" tmFilter="0,0; 0.14,0.36; 0.43,0.73; 0.71,0.91; 1.0,1.0">
                                          <p:stCondLst>
                                            <p:cond delay="0"/>
                                          </p:stCondLst>
                                        </p:cTn>
                                        <p:tgtEl>
                                          <p:spTgt spid="195587">
                                            <p:txEl>
                                              <p:pRg st="7" end="7"/>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95587">
                                            <p:txEl>
                                              <p:pRg st="7" end="7"/>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95587">
                                            <p:txEl>
                                              <p:pRg st="7" end="7"/>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95587">
                                            <p:txEl>
                                              <p:pRg st="7" end="7"/>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95587">
                                            <p:txEl>
                                              <p:pRg st="7" end="7"/>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95587">
                                            <p:txEl>
                                              <p:pRg st="7" end="7"/>
                                            </p:txEl>
                                          </p:spTgt>
                                        </p:tgtEl>
                                      </p:cBhvr>
                                      <p:to x="100000" y="60000"/>
                                    </p:animScale>
                                    <p:animScale>
                                      <p:cBhvr>
                                        <p:cTn id="86" dur="166" decel="50000">
                                          <p:stCondLst>
                                            <p:cond delay="676"/>
                                          </p:stCondLst>
                                        </p:cTn>
                                        <p:tgtEl>
                                          <p:spTgt spid="195587">
                                            <p:txEl>
                                              <p:pRg st="7" end="7"/>
                                            </p:txEl>
                                          </p:spTgt>
                                        </p:tgtEl>
                                      </p:cBhvr>
                                      <p:to x="100000" y="100000"/>
                                    </p:animScale>
                                    <p:animScale>
                                      <p:cBhvr>
                                        <p:cTn id="87" dur="26">
                                          <p:stCondLst>
                                            <p:cond delay="1312"/>
                                          </p:stCondLst>
                                        </p:cTn>
                                        <p:tgtEl>
                                          <p:spTgt spid="195587">
                                            <p:txEl>
                                              <p:pRg st="7" end="7"/>
                                            </p:txEl>
                                          </p:spTgt>
                                        </p:tgtEl>
                                      </p:cBhvr>
                                      <p:to x="100000" y="80000"/>
                                    </p:animScale>
                                    <p:animScale>
                                      <p:cBhvr>
                                        <p:cTn id="88" dur="166" decel="50000">
                                          <p:stCondLst>
                                            <p:cond delay="1338"/>
                                          </p:stCondLst>
                                        </p:cTn>
                                        <p:tgtEl>
                                          <p:spTgt spid="195587">
                                            <p:txEl>
                                              <p:pRg st="7" end="7"/>
                                            </p:txEl>
                                          </p:spTgt>
                                        </p:tgtEl>
                                      </p:cBhvr>
                                      <p:to x="100000" y="100000"/>
                                    </p:animScale>
                                    <p:animScale>
                                      <p:cBhvr>
                                        <p:cTn id="89" dur="26">
                                          <p:stCondLst>
                                            <p:cond delay="1642"/>
                                          </p:stCondLst>
                                        </p:cTn>
                                        <p:tgtEl>
                                          <p:spTgt spid="195587">
                                            <p:txEl>
                                              <p:pRg st="7" end="7"/>
                                            </p:txEl>
                                          </p:spTgt>
                                        </p:tgtEl>
                                      </p:cBhvr>
                                      <p:to x="100000" y="90000"/>
                                    </p:animScale>
                                    <p:animScale>
                                      <p:cBhvr>
                                        <p:cTn id="90" dur="166" decel="50000">
                                          <p:stCondLst>
                                            <p:cond delay="1668"/>
                                          </p:stCondLst>
                                        </p:cTn>
                                        <p:tgtEl>
                                          <p:spTgt spid="195587">
                                            <p:txEl>
                                              <p:pRg st="7" end="7"/>
                                            </p:txEl>
                                          </p:spTgt>
                                        </p:tgtEl>
                                      </p:cBhvr>
                                      <p:to x="100000" y="100000"/>
                                    </p:animScale>
                                    <p:animScale>
                                      <p:cBhvr>
                                        <p:cTn id="91" dur="26">
                                          <p:stCondLst>
                                            <p:cond delay="1808"/>
                                          </p:stCondLst>
                                        </p:cTn>
                                        <p:tgtEl>
                                          <p:spTgt spid="195587">
                                            <p:txEl>
                                              <p:pRg st="7" end="7"/>
                                            </p:txEl>
                                          </p:spTgt>
                                        </p:tgtEl>
                                      </p:cBhvr>
                                      <p:to x="100000" y="95000"/>
                                    </p:animScale>
                                    <p:animScale>
                                      <p:cBhvr>
                                        <p:cTn id="92" dur="166" decel="50000">
                                          <p:stCondLst>
                                            <p:cond delay="1834"/>
                                          </p:stCondLst>
                                        </p:cTn>
                                        <p:tgtEl>
                                          <p:spTgt spid="19558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0"/>
            <a:ext cx="8054975" cy="844550"/>
          </a:xfrm>
        </p:spPr>
        <p:txBody>
          <a:bodyPr/>
          <a:lstStyle/>
          <a:p>
            <a:pPr algn="ctr"/>
            <a:r>
              <a:rPr lang="en-US" smtClean="0">
                <a:solidFill>
                  <a:srgbClr val="FF0000"/>
                </a:solidFill>
                <a:effectLst>
                  <a:outerShdw blurRad="38100" dist="38100" dir="2700000" algn="tl">
                    <a:srgbClr val="C0C0C0"/>
                  </a:outerShdw>
                </a:effectLst>
              </a:rPr>
              <a:t>Giải thuật RR</a:t>
            </a:r>
            <a:endParaRPr lang="en-US"/>
          </a:p>
        </p:txBody>
      </p:sp>
      <p:sp>
        <p:nvSpPr>
          <p:cNvPr id="47107" name="Rectangle 3"/>
          <p:cNvSpPr>
            <a:spLocks noGrp="1" noChangeArrowheads="1"/>
          </p:cNvSpPr>
          <p:nvPr>
            <p:ph type="body" idx="1"/>
          </p:nvPr>
        </p:nvSpPr>
        <p:spPr>
          <a:xfrm>
            <a:off x="323850" y="952500"/>
            <a:ext cx="8572500" cy="5467350"/>
          </a:xfrm>
        </p:spPr>
        <p:txBody>
          <a:bodyPr/>
          <a:lstStyle/>
          <a:p>
            <a:pPr>
              <a:lnSpc>
                <a:spcPct val="90000"/>
              </a:lnSpc>
              <a:buFont typeface="Monotype Sorts" pitchFamily="2" charset="2"/>
              <a:buNone/>
              <a:tabLst>
                <a:tab pos="2222500" algn="ctr"/>
                <a:tab pos="3997325" algn="ctr"/>
              </a:tabLst>
            </a:pPr>
            <a:r>
              <a:rPr lang="en-US"/>
              <a:t>	</a:t>
            </a:r>
            <a:r>
              <a:rPr lang="en-US" smtClean="0">
                <a:effectLst>
                  <a:outerShdw blurRad="38100" dist="38100" dir="2700000" algn="tl">
                    <a:srgbClr val="000000">
                      <a:alpha val="43137"/>
                    </a:srgbClr>
                  </a:outerShdw>
                </a:effectLst>
              </a:rPr>
              <a:t>Ví dụ 2: </a:t>
            </a:r>
            <a:r>
              <a:rPr lang="en-US">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Process   </a:t>
            </a:r>
            <a:r>
              <a:rPr lang="en-US" sz="2800">
                <a:effectLst>
                  <a:outerShdw blurRad="38100" dist="38100" dir="2700000" algn="tl">
                    <a:srgbClr val="000000">
                      <a:alpha val="43137"/>
                    </a:srgbClr>
                  </a:outerShdw>
                </a:effectLst>
              </a:rPr>
              <a:t>	Burst </a:t>
            </a:r>
            <a:r>
              <a:rPr lang="en-US" sz="2800" smtClean="0">
                <a:effectLst>
                  <a:outerShdw blurRad="38100" dist="38100" dir="2700000" algn="tl">
                    <a:srgbClr val="000000">
                      <a:alpha val="43137"/>
                    </a:srgbClr>
                  </a:outerShdw>
                </a:effectLst>
              </a:rPr>
              <a:t>Time (SV tự làm)</a:t>
            </a:r>
            <a:endParaRPr lang="en-US" sz="2800">
              <a:effectLst>
                <a:outerShdw blurRad="38100" dist="38100" dir="2700000" algn="tl">
                  <a:srgbClr val="000000">
                    <a:alpha val="43137"/>
                  </a:srgbClr>
                </a:outerShdw>
              </a:effectLst>
            </a:endParaRPr>
          </a:p>
          <a:p>
            <a:pPr>
              <a:lnSpc>
                <a:spcPct val="90000"/>
              </a:lnSpc>
              <a:buFont typeface="Monotype Sorts" pitchFamily="2" charset="2"/>
              <a:buNone/>
              <a:tabLst>
                <a:tab pos="2222500" algn="ctr"/>
                <a:tab pos="3997325" algn="ctr"/>
              </a:tabLst>
            </a:pPr>
            <a:r>
              <a:rPr lang="en-US" sz="2800" i="1">
                <a:effectLst>
                  <a:outerShdw blurRad="38100" dist="38100" dir="2700000" algn="tl">
                    <a:srgbClr val="000000">
                      <a:alpha val="43137"/>
                    </a:srgbClr>
                  </a:outerShdw>
                </a:effectLst>
              </a:rPr>
              <a:t>		P</a:t>
            </a:r>
            <a:r>
              <a:rPr lang="en-US" sz="2800" i="1" baseline="-25000">
                <a:effectLst>
                  <a:outerShdw blurRad="38100" dist="38100" dir="2700000" algn="tl">
                    <a:srgbClr val="000000">
                      <a:alpha val="43137"/>
                    </a:srgbClr>
                  </a:outerShdw>
                </a:effectLst>
              </a:rPr>
              <a:t>1	</a:t>
            </a:r>
            <a:r>
              <a:rPr lang="en-US" sz="2800">
                <a:effectLst>
                  <a:outerShdw blurRad="38100" dist="38100" dir="2700000" algn="tl">
                    <a:srgbClr val="000000">
                      <a:alpha val="43137"/>
                    </a:srgbClr>
                  </a:outerShdw>
                </a:effectLst>
              </a:rPr>
              <a:t>53</a:t>
            </a:r>
          </a:p>
          <a:p>
            <a:pPr>
              <a:lnSpc>
                <a:spcPct val="90000"/>
              </a:lnSpc>
              <a:buFont typeface="Monotype Sorts" pitchFamily="2" charset="2"/>
              <a:buNone/>
              <a:tabLst>
                <a:tab pos="2222500" algn="ctr"/>
                <a:tab pos="3997325" algn="ctr"/>
              </a:tabLst>
            </a:pPr>
            <a:r>
              <a:rPr lang="en-US" sz="2800">
                <a:effectLst>
                  <a:outerShdw blurRad="38100" dist="38100" dir="2700000" algn="tl">
                    <a:srgbClr val="000000">
                      <a:alpha val="43137"/>
                    </a:srgbClr>
                  </a:outerShdw>
                </a:effectLst>
              </a:rPr>
              <a:t>		 </a:t>
            </a:r>
            <a:r>
              <a:rPr lang="en-US" sz="2800" i="1">
                <a:effectLst>
                  <a:outerShdw blurRad="38100" dist="38100" dir="2700000" algn="tl">
                    <a:srgbClr val="000000">
                      <a:alpha val="43137"/>
                    </a:srgbClr>
                  </a:outerShdw>
                </a:effectLst>
              </a:rPr>
              <a:t>P</a:t>
            </a:r>
            <a:r>
              <a:rPr lang="en-US" sz="2800" i="1" baseline="-25000">
                <a:effectLst>
                  <a:outerShdw blurRad="38100" dist="38100" dir="2700000" algn="tl">
                    <a:srgbClr val="000000">
                      <a:alpha val="43137"/>
                    </a:srgbClr>
                  </a:outerShdw>
                </a:effectLst>
              </a:rPr>
              <a:t>2	 </a:t>
            </a:r>
            <a:r>
              <a:rPr lang="en-US" sz="2800">
                <a:effectLst>
                  <a:outerShdw blurRad="38100" dist="38100" dir="2700000" algn="tl">
                    <a:srgbClr val="000000">
                      <a:alpha val="43137"/>
                    </a:srgbClr>
                  </a:outerShdw>
                </a:effectLst>
              </a:rPr>
              <a:t>17</a:t>
            </a:r>
          </a:p>
          <a:p>
            <a:pPr>
              <a:lnSpc>
                <a:spcPct val="90000"/>
              </a:lnSpc>
              <a:buFont typeface="Monotype Sorts" pitchFamily="2" charset="2"/>
              <a:buNone/>
              <a:tabLst>
                <a:tab pos="2222500" algn="ctr"/>
                <a:tab pos="3997325" algn="ctr"/>
              </a:tabLst>
            </a:pPr>
            <a:r>
              <a:rPr lang="en-US" sz="2800">
                <a:effectLst>
                  <a:outerShdw blurRad="38100" dist="38100" dir="2700000" algn="tl">
                    <a:srgbClr val="000000">
                      <a:alpha val="43137"/>
                    </a:srgbClr>
                  </a:outerShdw>
                </a:effectLst>
              </a:rPr>
              <a:t>		 </a:t>
            </a:r>
            <a:r>
              <a:rPr lang="en-US" sz="2800" i="1">
                <a:effectLst>
                  <a:outerShdw blurRad="38100" dist="38100" dir="2700000" algn="tl">
                    <a:srgbClr val="000000">
                      <a:alpha val="43137"/>
                    </a:srgbClr>
                  </a:outerShdw>
                </a:effectLst>
              </a:rPr>
              <a:t>P</a:t>
            </a:r>
            <a:r>
              <a:rPr lang="en-US" sz="2800" i="1" baseline="-25000">
                <a:effectLst>
                  <a:outerShdw blurRad="38100" dist="38100" dir="2700000" algn="tl">
                    <a:srgbClr val="000000">
                      <a:alpha val="43137"/>
                    </a:srgbClr>
                  </a:outerShdw>
                </a:effectLst>
              </a:rPr>
              <a:t>3	</a:t>
            </a:r>
            <a:r>
              <a:rPr lang="en-US" sz="2800">
                <a:effectLst>
                  <a:outerShdw blurRad="38100" dist="38100" dir="2700000" algn="tl">
                    <a:srgbClr val="000000">
                      <a:alpha val="43137"/>
                    </a:srgbClr>
                  </a:outerShdw>
                </a:effectLst>
              </a:rPr>
              <a:t>68</a:t>
            </a:r>
          </a:p>
          <a:p>
            <a:pPr>
              <a:lnSpc>
                <a:spcPct val="90000"/>
              </a:lnSpc>
              <a:buFont typeface="Monotype Sorts" pitchFamily="2" charset="2"/>
              <a:buNone/>
              <a:tabLst>
                <a:tab pos="2222500" algn="ctr"/>
                <a:tab pos="3997325" algn="ctr"/>
              </a:tabLst>
            </a:pPr>
            <a:r>
              <a:rPr lang="en-US" sz="2800">
                <a:effectLst>
                  <a:outerShdw blurRad="38100" dist="38100" dir="2700000" algn="tl">
                    <a:srgbClr val="000000">
                      <a:alpha val="43137"/>
                    </a:srgbClr>
                  </a:outerShdw>
                </a:effectLst>
              </a:rPr>
              <a:t>		 </a:t>
            </a:r>
            <a:r>
              <a:rPr lang="en-US" sz="2800" i="1">
                <a:effectLst>
                  <a:outerShdw blurRad="38100" dist="38100" dir="2700000" algn="tl">
                    <a:srgbClr val="000000">
                      <a:alpha val="43137"/>
                    </a:srgbClr>
                  </a:outerShdw>
                </a:effectLst>
              </a:rPr>
              <a:t>P</a:t>
            </a:r>
            <a:r>
              <a:rPr lang="en-US" sz="2800" i="1" baseline="-25000">
                <a:effectLst>
                  <a:outerShdw blurRad="38100" dist="38100" dir="2700000" algn="tl">
                    <a:srgbClr val="000000">
                      <a:alpha val="43137"/>
                    </a:srgbClr>
                  </a:outerShdw>
                </a:effectLst>
              </a:rPr>
              <a:t>4	 </a:t>
            </a:r>
            <a:r>
              <a:rPr lang="en-US" sz="2800">
                <a:effectLst>
                  <a:outerShdw blurRad="38100" dist="38100" dir="2700000" algn="tl">
                    <a:srgbClr val="000000">
                      <a:alpha val="43137"/>
                    </a:srgbClr>
                  </a:outerShdw>
                </a:effectLst>
              </a:rPr>
              <a:t>24</a:t>
            </a:r>
          </a:p>
          <a:p>
            <a:pPr marL="0" indent="0">
              <a:lnSpc>
                <a:spcPct val="90000"/>
              </a:lnSpc>
              <a:spcBef>
                <a:spcPts val="0"/>
              </a:spcBef>
              <a:buSzPct val="90000"/>
              <a:buNone/>
              <a:tabLst>
                <a:tab pos="2222500" algn="ctr"/>
                <a:tab pos="3997325" algn="ctr"/>
              </a:tabLst>
            </a:pPr>
            <a:r>
              <a:rPr lang="en-US" sz="2800" smtClean="0">
                <a:effectLst>
                  <a:outerShdw blurRad="38100" dist="38100" dir="2700000" algn="tl">
                    <a:srgbClr val="000000">
                      <a:alpha val="43137"/>
                    </a:srgbClr>
                  </a:outerShdw>
                </a:effectLst>
              </a:rPr>
              <a:t> Với quantum = 20 </a:t>
            </a:r>
            <a:r>
              <a:rPr lang="en-US">
                <a:effectLst>
                  <a:outerShdw blurRad="38100" dist="38100" dir="2700000" algn="tl">
                    <a:srgbClr val="000000">
                      <a:alpha val="43137"/>
                    </a:srgbClr>
                  </a:outerShdw>
                </a:effectLst>
              </a:rPr>
              <a:t/>
            </a:r>
            <a:br>
              <a:rPr lang="en-US">
                <a:effectLst>
                  <a:outerShdw blurRad="38100" dist="38100" dir="2700000" algn="tl">
                    <a:srgbClr val="000000">
                      <a:alpha val="43137"/>
                    </a:srgbClr>
                  </a:outerShdw>
                </a:effectLst>
              </a:rPr>
            </a:br>
            <a:endParaRPr lang="en-US">
              <a:effectLst>
                <a:outerShdw blurRad="38100" dist="38100" dir="2700000" algn="tl">
                  <a:srgbClr val="000000">
                    <a:alpha val="43137"/>
                  </a:srgbClr>
                </a:outerShdw>
              </a:effectLst>
            </a:endParaRPr>
          </a:p>
        </p:txBody>
      </p:sp>
      <p:sp>
        <p:nvSpPr>
          <p:cNvPr id="27" name="Date Placeholder 26"/>
          <p:cNvSpPr>
            <a:spLocks noGrp="1"/>
          </p:cNvSpPr>
          <p:nvPr>
            <p:ph type="dt" sz="half" idx="12"/>
          </p:nvPr>
        </p:nvSpPr>
        <p:spPr/>
        <p:txBody>
          <a:bodyPr/>
          <a:lstStyle/>
          <a:p>
            <a:fld id="{E08E127C-67E9-48CF-8782-D09B22BFCC94}" type="datetime1">
              <a:rPr lang="en-US" smtClean="0"/>
              <a:pPr/>
              <a:t>3/1/2021</a:t>
            </a:fld>
            <a:endParaRPr lang="en-US"/>
          </a:p>
        </p:txBody>
      </p:sp>
      <p:sp>
        <p:nvSpPr>
          <p:cNvPr id="28" name="Slide Number Placeholder 27"/>
          <p:cNvSpPr>
            <a:spLocks noGrp="1"/>
          </p:cNvSpPr>
          <p:nvPr>
            <p:ph type="sldNum" sz="quarter" idx="11"/>
          </p:nvPr>
        </p:nvSpPr>
        <p:spPr/>
        <p:txBody>
          <a:bodyPr/>
          <a:lstStyle/>
          <a:p>
            <a:fld id="{1E071E1F-DCF0-4FD0-9D09-073BBDD1C8A2}"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0"/>
            <a:ext cx="8054975" cy="844550"/>
          </a:xfrm>
        </p:spPr>
        <p:txBody>
          <a:bodyPr/>
          <a:lstStyle/>
          <a:p>
            <a:pPr algn="ctr"/>
            <a:r>
              <a:rPr lang="en-US" smtClean="0">
                <a:solidFill>
                  <a:srgbClr val="FF0000"/>
                </a:solidFill>
                <a:effectLst>
                  <a:outerShdw blurRad="38100" dist="38100" dir="2700000" algn="tl">
                    <a:srgbClr val="C0C0C0"/>
                  </a:outerShdw>
                </a:effectLst>
              </a:rPr>
              <a:t>Giải thuật RR</a:t>
            </a:r>
            <a:endParaRPr lang="en-US"/>
          </a:p>
        </p:txBody>
      </p:sp>
      <p:sp>
        <p:nvSpPr>
          <p:cNvPr id="47107" name="Rectangle 3"/>
          <p:cNvSpPr>
            <a:spLocks noGrp="1" noChangeArrowheads="1"/>
          </p:cNvSpPr>
          <p:nvPr>
            <p:ph type="body" idx="1"/>
          </p:nvPr>
        </p:nvSpPr>
        <p:spPr>
          <a:xfrm>
            <a:off x="323850" y="952500"/>
            <a:ext cx="8572500" cy="5467350"/>
          </a:xfrm>
        </p:spPr>
        <p:txBody>
          <a:bodyPr/>
          <a:lstStyle/>
          <a:p>
            <a:pPr>
              <a:lnSpc>
                <a:spcPct val="90000"/>
              </a:lnSpc>
              <a:buFont typeface="Monotype Sorts" pitchFamily="2" charset="2"/>
              <a:buNone/>
              <a:tabLst>
                <a:tab pos="2222500" algn="ctr"/>
                <a:tab pos="3997325" algn="ctr"/>
              </a:tabLst>
            </a:pPr>
            <a:r>
              <a:rPr lang="en-US"/>
              <a:t>	</a:t>
            </a:r>
            <a:r>
              <a:rPr lang="en-US" smtClean="0">
                <a:effectLst>
                  <a:outerShdw blurRad="38100" dist="38100" dir="2700000" algn="tl">
                    <a:srgbClr val="000000">
                      <a:alpha val="43137"/>
                    </a:srgbClr>
                  </a:outerShdw>
                </a:effectLst>
              </a:rPr>
              <a:t>Ví dụ 2: </a:t>
            </a:r>
            <a:r>
              <a:rPr lang="en-US">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Process   </a:t>
            </a:r>
            <a:r>
              <a:rPr lang="en-US" sz="2800">
                <a:effectLst>
                  <a:outerShdw blurRad="38100" dist="38100" dir="2700000" algn="tl">
                    <a:srgbClr val="000000">
                      <a:alpha val="43137"/>
                    </a:srgbClr>
                  </a:outerShdw>
                </a:effectLst>
              </a:rPr>
              <a:t>	Burst </a:t>
            </a:r>
            <a:r>
              <a:rPr lang="en-US" sz="2800" smtClean="0">
                <a:effectLst>
                  <a:outerShdw blurRad="38100" dist="38100" dir="2700000" algn="tl">
                    <a:srgbClr val="000000">
                      <a:alpha val="43137"/>
                    </a:srgbClr>
                  </a:outerShdw>
                </a:effectLst>
              </a:rPr>
              <a:t>Time (ĐA)</a:t>
            </a:r>
            <a:endParaRPr lang="en-US" sz="2800">
              <a:effectLst>
                <a:outerShdw blurRad="38100" dist="38100" dir="2700000" algn="tl">
                  <a:srgbClr val="000000">
                    <a:alpha val="43137"/>
                  </a:srgbClr>
                </a:outerShdw>
              </a:effectLst>
            </a:endParaRPr>
          </a:p>
          <a:p>
            <a:pPr>
              <a:lnSpc>
                <a:spcPct val="90000"/>
              </a:lnSpc>
              <a:buFont typeface="Monotype Sorts" pitchFamily="2" charset="2"/>
              <a:buNone/>
              <a:tabLst>
                <a:tab pos="2222500" algn="ctr"/>
                <a:tab pos="3997325" algn="ctr"/>
              </a:tabLst>
            </a:pPr>
            <a:r>
              <a:rPr lang="en-US" sz="2800" i="1">
                <a:effectLst>
                  <a:outerShdw blurRad="38100" dist="38100" dir="2700000" algn="tl">
                    <a:srgbClr val="000000">
                      <a:alpha val="43137"/>
                    </a:srgbClr>
                  </a:outerShdw>
                </a:effectLst>
              </a:rPr>
              <a:t>		P</a:t>
            </a:r>
            <a:r>
              <a:rPr lang="en-US" sz="2800" i="1" baseline="-25000">
                <a:effectLst>
                  <a:outerShdw blurRad="38100" dist="38100" dir="2700000" algn="tl">
                    <a:srgbClr val="000000">
                      <a:alpha val="43137"/>
                    </a:srgbClr>
                  </a:outerShdw>
                </a:effectLst>
              </a:rPr>
              <a:t>1	</a:t>
            </a:r>
            <a:r>
              <a:rPr lang="en-US" sz="2800">
                <a:effectLst>
                  <a:outerShdw blurRad="38100" dist="38100" dir="2700000" algn="tl">
                    <a:srgbClr val="000000">
                      <a:alpha val="43137"/>
                    </a:srgbClr>
                  </a:outerShdw>
                </a:effectLst>
              </a:rPr>
              <a:t>53</a:t>
            </a:r>
          </a:p>
          <a:p>
            <a:pPr>
              <a:lnSpc>
                <a:spcPct val="90000"/>
              </a:lnSpc>
              <a:buFont typeface="Monotype Sorts" pitchFamily="2" charset="2"/>
              <a:buNone/>
              <a:tabLst>
                <a:tab pos="2222500" algn="ctr"/>
                <a:tab pos="3997325" algn="ctr"/>
              </a:tabLst>
            </a:pPr>
            <a:r>
              <a:rPr lang="en-US" sz="2800">
                <a:effectLst>
                  <a:outerShdw blurRad="38100" dist="38100" dir="2700000" algn="tl">
                    <a:srgbClr val="000000">
                      <a:alpha val="43137"/>
                    </a:srgbClr>
                  </a:outerShdw>
                </a:effectLst>
              </a:rPr>
              <a:t>		 </a:t>
            </a:r>
            <a:r>
              <a:rPr lang="en-US" sz="2800" i="1">
                <a:effectLst>
                  <a:outerShdw blurRad="38100" dist="38100" dir="2700000" algn="tl">
                    <a:srgbClr val="000000">
                      <a:alpha val="43137"/>
                    </a:srgbClr>
                  </a:outerShdw>
                </a:effectLst>
              </a:rPr>
              <a:t>P</a:t>
            </a:r>
            <a:r>
              <a:rPr lang="en-US" sz="2800" i="1" baseline="-25000">
                <a:effectLst>
                  <a:outerShdw blurRad="38100" dist="38100" dir="2700000" algn="tl">
                    <a:srgbClr val="000000">
                      <a:alpha val="43137"/>
                    </a:srgbClr>
                  </a:outerShdw>
                </a:effectLst>
              </a:rPr>
              <a:t>2	 </a:t>
            </a:r>
            <a:r>
              <a:rPr lang="en-US" sz="2800">
                <a:effectLst>
                  <a:outerShdw blurRad="38100" dist="38100" dir="2700000" algn="tl">
                    <a:srgbClr val="000000">
                      <a:alpha val="43137"/>
                    </a:srgbClr>
                  </a:outerShdw>
                </a:effectLst>
              </a:rPr>
              <a:t>17</a:t>
            </a:r>
          </a:p>
          <a:p>
            <a:pPr>
              <a:lnSpc>
                <a:spcPct val="90000"/>
              </a:lnSpc>
              <a:buFont typeface="Monotype Sorts" pitchFamily="2" charset="2"/>
              <a:buNone/>
              <a:tabLst>
                <a:tab pos="2222500" algn="ctr"/>
                <a:tab pos="3997325" algn="ctr"/>
              </a:tabLst>
            </a:pPr>
            <a:r>
              <a:rPr lang="en-US" sz="2800">
                <a:effectLst>
                  <a:outerShdw blurRad="38100" dist="38100" dir="2700000" algn="tl">
                    <a:srgbClr val="000000">
                      <a:alpha val="43137"/>
                    </a:srgbClr>
                  </a:outerShdw>
                </a:effectLst>
              </a:rPr>
              <a:t>		 </a:t>
            </a:r>
            <a:r>
              <a:rPr lang="en-US" sz="2800" i="1">
                <a:effectLst>
                  <a:outerShdw blurRad="38100" dist="38100" dir="2700000" algn="tl">
                    <a:srgbClr val="000000">
                      <a:alpha val="43137"/>
                    </a:srgbClr>
                  </a:outerShdw>
                </a:effectLst>
              </a:rPr>
              <a:t>P</a:t>
            </a:r>
            <a:r>
              <a:rPr lang="en-US" sz="2800" i="1" baseline="-25000">
                <a:effectLst>
                  <a:outerShdw blurRad="38100" dist="38100" dir="2700000" algn="tl">
                    <a:srgbClr val="000000">
                      <a:alpha val="43137"/>
                    </a:srgbClr>
                  </a:outerShdw>
                </a:effectLst>
              </a:rPr>
              <a:t>3	</a:t>
            </a:r>
            <a:r>
              <a:rPr lang="en-US" sz="2800">
                <a:effectLst>
                  <a:outerShdw blurRad="38100" dist="38100" dir="2700000" algn="tl">
                    <a:srgbClr val="000000">
                      <a:alpha val="43137"/>
                    </a:srgbClr>
                  </a:outerShdw>
                </a:effectLst>
              </a:rPr>
              <a:t>68</a:t>
            </a:r>
          </a:p>
          <a:p>
            <a:pPr>
              <a:lnSpc>
                <a:spcPct val="90000"/>
              </a:lnSpc>
              <a:buFont typeface="Monotype Sorts" pitchFamily="2" charset="2"/>
              <a:buNone/>
              <a:tabLst>
                <a:tab pos="2222500" algn="ctr"/>
                <a:tab pos="3997325" algn="ctr"/>
              </a:tabLst>
            </a:pPr>
            <a:r>
              <a:rPr lang="en-US" sz="2800">
                <a:effectLst>
                  <a:outerShdw blurRad="38100" dist="38100" dir="2700000" algn="tl">
                    <a:srgbClr val="000000">
                      <a:alpha val="43137"/>
                    </a:srgbClr>
                  </a:outerShdw>
                </a:effectLst>
              </a:rPr>
              <a:t>		 </a:t>
            </a:r>
            <a:r>
              <a:rPr lang="en-US" sz="2800" i="1">
                <a:effectLst>
                  <a:outerShdw blurRad="38100" dist="38100" dir="2700000" algn="tl">
                    <a:srgbClr val="000000">
                      <a:alpha val="43137"/>
                    </a:srgbClr>
                  </a:outerShdw>
                </a:effectLst>
              </a:rPr>
              <a:t>P</a:t>
            </a:r>
            <a:r>
              <a:rPr lang="en-US" sz="2800" i="1" baseline="-25000">
                <a:effectLst>
                  <a:outerShdw blurRad="38100" dist="38100" dir="2700000" algn="tl">
                    <a:srgbClr val="000000">
                      <a:alpha val="43137"/>
                    </a:srgbClr>
                  </a:outerShdw>
                </a:effectLst>
              </a:rPr>
              <a:t>4	 </a:t>
            </a:r>
            <a:r>
              <a:rPr lang="en-US" sz="2800">
                <a:effectLst>
                  <a:outerShdw blurRad="38100" dist="38100" dir="2700000" algn="tl">
                    <a:srgbClr val="000000">
                      <a:alpha val="43137"/>
                    </a:srgbClr>
                  </a:outerShdw>
                </a:effectLst>
              </a:rPr>
              <a:t>24</a:t>
            </a:r>
          </a:p>
          <a:p>
            <a:pPr marL="0">
              <a:lnSpc>
                <a:spcPct val="90000"/>
              </a:lnSpc>
              <a:spcBef>
                <a:spcPts val="0"/>
              </a:spcBef>
              <a:buSzPct val="90000"/>
              <a:buFont typeface="Wingdings" pitchFamily="2" charset="2"/>
              <a:buChar char="§"/>
              <a:tabLst>
                <a:tab pos="2222500" algn="ctr"/>
                <a:tab pos="3997325" algn="ctr"/>
              </a:tabLst>
            </a:pPr>
            <a:r>
              <a:rPr lang="en-US" sz="2800">
                <a:effectLst>
                  <a:outerShdw blurRad="38100" dist="38100" dir="2700000" algn="tl">
                    <a:srgbClr val="000000">
                      <a:alpha val="43137"/>
                    </a:srgbClr>
                  </a:outerShdw>
                </a:effectLst>
              </a:rPr>
              <a:t>The Gantt </a:t>
            </a:r>
            <a:r>
              <a:rPr lang="en-US" sz="2800" smtClean="0">
                <a:effectLst>
                  <a:outerShdw blurRad="38100" dist="38100" dir="2700000" algn="tl">
                    <a:srgbClr val="000000">
                      <a:alpha val="43137"/>
                    </a:srgbClr>
                  </a:outerShdw>
                </a:effectLst>
              </a:rPr>
              <a:t>chart (quantum = 20)  </a:t>
            </a:r>
            <a:r>
              <a:rPr lang="en-US" sz="2800">
                <a:effectLst>
                  <a:outerShdw blurRad="38100" dist="38100" dir="2700000" algn="tl">
                    <a:srgbClr val="000000">
                      <a:alpha val="43137"/>
                    </a:srgbClr>
                  </a:outerShdw>
                </a:effectLst>
              </a:rPr>
              <a:t>is: </a:t>
            </a:r>
            <a:r>
              <a:rPr lang="en-US">
                <a:effectLst>
                  <a:outerShdw blurRad="38100" dist="38100" dir="2700000" algn="tl">
                    <a:srgbClr val="000000">
                      <a:alpha val="43137"/>
                    </a:srgbClr>
                  </a:outerShdw>
                </a:effectLst>
              </a:rPr>
              <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
            </a:r>
            <a:br>
              <a:rPr lang="en-US">
                <a:effectLst>
                  <a:outerShdw blurRad="38100" dist="38100" dir="2700000" algn="tl">
                    <a:srgbClr val="000000">
                      <a:alpha val="43137"/>
                    </a:srgbClr>
                  </a:outerShdw>
                </a:effectLst>
              </a:rPr>
            </a:br>
            <a:endParaRPr lang="en-US" smtClean="0">
              <a:effectLst>
                <a:outerShdw blurRad="38100" dist="38100" dir="2700000" algn="tl">
                  <a:srgbClr val="000000">
                    <a:alpha val="43137"/>
                  </a:srgbClr>
                </a:outerShdw>
              </a:effectLst>
            </a:endParaRPr>
          </a:p>
          <a:p>
            <a:pPr>
              <a:lnSpc>
                <a:spcPct val="90000"/>
              </a:lnSpc>
              <a:spcBef>
                <a:spcPts val="1200"/>
              </a:spcBef>
              <a:buSzPct val="90000"/>
              <a:buFont typeface="Wingdings" pitchFamily="2" charset="2"/>
              <a:buChar char="§"/>
              <a:tabLst>
                <a:tab pos="2222500" algn="ctr"/>
                <a:tab pos="3997325" algn="ctr"/>
              </a:tabLst>
            </a:pPr>
            <a:r>
              <a:rPr lang="en-US" sz="2400" smtClean="0">
                <a:effectLst>
                  <a:outerShdw blurRad="38100" dist="38100" dir="2700000" algn="tl">
                    <a:srgbClr val="000000">
                      <a:alpha val="43137"/>
                    </a:srgbClr>
                  </a:outerShdw>
                </a:effectLst>
              </a:rPr>
              <a:t>Thời gian chờ: P1 = 57 + 24 = 81; P2 = 20; P3 = 37 + 40 + 17 = 94; P4 = 57 + 40 = 97.</a:t>
            </a:r>
            <a:r>
              <a:rPr lang="en-US">
                <a:effectLst>
                  <a:outerShdw blurRad="38100" dist="38100" dir="2700000" algn="tl">
                    <a:srgbClr val="000000">
                      <a:alpha val="43137"/>
                    </a:srgbClr>
                  </a:outerShdw>
                </a:effectLst>
              </a:rPr>
              <a:t/>
            </a:r>
            <a:br>
              <a:rPr lang="en-US">
                <a:effectLst>
                  <a:outerShdw blurRad="38100" dist="38100" dir="2700000" algn="tl">
                    <a:srgbClr val="000000">
                      <a:alpha val="43137"/>
                    </a:srgbClr>
                  </a:outerShdw>
                </a:effectLst>
              </a:rPr>
            </a:br>
            <a:endParaRPr lang="en-US">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514350" y="3952875"/>
            <a:ext cx="7924799" cy="1362075"/>
            <a:chOff x="1056" y="2640"/>
            <a:chExt cx="3812" cy="615"/>
          </a:xfrm>
        </p:grpSpPr>
        <p:grpSp>
          <p:nvGrpSpPr>
            <p:cNvPr id="3" name="Group 14"/>
            <p:cNvGrpSpPr>
              <a:grpSpLocks/>
            </p:cNvGrpSpPr>
            <p:nvPr/>
          </p:nvGrpSpPr>
          <p:grpSpPr bwMode="auto">
            <a:xfrm>
              <a:off x="1152" y="2640"/>
              <a:ext cx="3552" cy="384"/>
              <a:chOff x="1152" y="2736"/>
              <a:chExt cx="2880" cy="288"/>
            </a:xfrm>
          </p:grpSpPr>
          <p:sp>
            <p:nvSpPr>
              <p:cNvPr id="47108"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1</a:t>
                </a:r>
                <a:endParaRPr lang="en-US" sz="2400"/>
              </a:p>
            </p:txBody>
          </p:sp>
          <p:sp>
            <p:nvSpPr>
              <p:cNvPr id="47109"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2</a:t>
                </a:r>
              </a:p>
            </p:txBody>
          </p:sp>
          <p:sp>
            <p:nvSpPr>
              <p:cNvPr id="47110"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3</a:t>
                </a:r>
              </a:p>
            </p:txBody>
          </p:sp>
          <p:sp>
            <p:nvSpPr>
              <p:cNvPr id="47111"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4</a:t>
                </a:r>
              </a:p>
            </p:txBody>
          </p:sp>
          <p:sp>
            <p:nvSpPr>
              <p:cNvPr id="47112"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1</a:t>
                </a:r>
              </a:p>
            </p:txBody>
          </p:sp>
          <p:sp>
            <p:nvSpPr>
              <p:cNvPr id="47113"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3</a:t>
                </a:r>
              </a:p>
            </p:txBody>
          </p:sp>
          <p:sp>
            <p:nvSpPr>
              <p:cNvPr id="47114"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4</a:t>
                </a:r>
              </a:p>
            </p:txBody>
          </p:sp>
          <p:sp>
            <p:nvSpPr>
              <p:cNvPr id="47115"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1</a:t>
                </a:r>
              </a:p>
            </p:txBody>
          </p:sp>
          <p:sp>
            <p:nvSpPr>
              <p:cNvPr id="47116" name="Rectangle 12"/>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3</a:t>
                </a:r>
              </a:p>
            </p:txBody>
          </p:sp>
          <p:sp>
            <p:nvSpPr>
              <p:cNvPr id="47117" name="Rectangle 13"/>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2400"/>
                  <a:t>P</a:t>
                </a:r>
                <a:r>
                  <a:rPr lang="en-US" sz="2400" baseline="-25000"/>
                  <a:t>3</a:t>
                </a:r>
              </a:p>
            </p:txBody>
          </p:sp>
        </p:grpSp>
        <p:sp>
          <p:nvSpPr>
            <p:cNvPr id="47119" name="Text Box 15"/>
            <p:cNvSpPr txBox="1">
              <a:spLocks noChangeArrowheads="1"/>
            </p:cNvSpPr>
            <p:nvPr/>
          </p:nvSpPr>
          <p:spPr bwMode="auto">
            <a:xfrm>
              <a:off x="1056" y="3024"/>
              <a:ext cx="196" cy="231"/>
            </a:xfrm>
            <a:prstGeom prst="rect">
              <a:avLst/>
            </a:prstGeom>
            <a:noFill/>
            <a:ln w="9525">
              <a:noFill/>
              <a:miter lim="800000"/>
              <a:headEnd/>
              <a:tailEnd/>
            </a:ln>
            <a:effectLst/>
          </p:spPr>
          <p:txBody>
            <a:bodyPr wrap="none" anchor="ctr">
              <a:spAutoFit/>
            </a:bodyPr>
            <a:lstStyle/>
            <a:p>
              <a:pPr algn="ctr">
                <a:spcBef>
                  <a:spcPct val="50000"/>
                </a:spcBef>
              </a:pPr>
              <a:r>
                <a:rPr lang="en-US"/>
                <a:t>0</a:t>
              </a:r>
            </a:p>
          </p:txBody>
        </p:sp>
        <p:sp>
          <p:nvSpPr>
            <p:cNvPr id="47120" name="Text Box 16"/>
            <p:cNvSpPr txBox="1">
              <a:spLocks noChangeArrowheads="1"/>
            </p:cNvSpPr>
            <p:nvPr/>
          </p:nvSpPr>
          <p:spPr bwMode="auto">
            <a:xfrm>
              <a:off x="1352"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a:t>20</a:t>
              </a:r>
            </a:p>
          </p:txBody>
        </p:sp>
        <p:sp>
          <p:nvSpPr>
            <p:cNvPr id="47121" name="Text Box 17"/>
            <p:cNvSpPr txBox="1">
              <a:spLocks noChangeArrowheads="1"/>
            </p:cNvSpPr>
            <p:nvPr/>
          </p:nvSpPr>
          <p:spPr bwMode="auto">
            <a:xfrm>
              <a:off x="1688"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a:t>37</a:t>
              </a:r>
            </a:p>
          </p:txBody>
        </p:sp>
        <p:sp>
          <p:nvSpPr>
            <p:cNvPr id="47122" name="Text Box 18"/>
            <p:cNvSpPr txBox="1">
              <a:spLocks noChangeArrowheads="1"/>
            </p:cNvSpPr>
            <p:nvPr/>
          </p:nvSpPr>
          <p:spPr bwMode="auto">
            <a:xfrm>
              <a:off x="2068"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a:t>57</a:t>
              </a:r>
            </a:p>
          </p:txBody>
        </p:sp>
        <p:sp>
          <p:nvSpPr>
            <p:cNvPr id="47123" name="Text Box 19"/>
            <p:cNvSpPr txBox="1">
              <a:spLocks noChangeArrowheads="1"/>
            </p:cNvSpPr>
            <p:nvPr/>
          </p:nvSpPr>
          <p:spPr bwMode="auto">
            <a:xfrm>
              <a:off x="2456"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a:t>77</a:t>
              </a:r>
            </a:p>
          </p:txBody>
        </p:sp>
        <p:sp>
          <p:nvSpPr>
            <p:cNvPr id="47124" name="Text Box 20"/>
            <p:cNvSpPr txBox="1">
              <a:spLocks noChangeArrowheads="1"/>
            </p:cNvSpPr>
            <p:nvPr/>
          </p:nvSpPr>
          <p:spPr bwMode="auto">
            <a:xfrm>
              <a:off x="2792"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a:t>97</a:t>
              </a:r>
            </a:p>
          </p:txBody>
        </p:sp>
        <p:sp>
          <p:nvSpPr>
            <p:cNvPr id="47125" name="Text Box 21"/>
            <p:cNvSpPr txBox="1">
              <a:spLocks noChangeArrowheads="1"/>
            </p:cNvSpPr>
            <p:nvPr/>
          </p:nvSpPr>
          <p:spPr bwMode="auto">
            <a:xfrm>
              <a:off x="3088"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a:t>117</a:t>
              </a:r>
            </a:p>
          </p:txBody>
        </p:sp>
        <p:sp>
          <p:nvSpPr>
            <p:cNvPr id="47126" name="Text Box 22"/>
            <p:cNvSpPr txBox="1">
              <a:spLocks noChangeArrowheads="1"/>
            </p:cNvSpPr>
            <p:nvPr/>
          </p:nvSpPr>
          <p:spPr bwMode="auto">
            <a:xfrm>
              <a:off x="3472"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a:t>121</a:t>
              </a:r>
            </a:p>
          </p:txBody>
        </p:sp>
        <p:sp>
          <p:nvSpPr>
            <p:cNvPr id="47128" name="Text Box 24"/>
            <p:cNvSpPr txBox="1">
              <a:spLocks noChangeArrowheads="1"/>
            </p:cNvSpPr>
            <p:nvPr/>
          </p:nvSpPr>
          <p:spPr bwMode="auto">
            <a:xfrm>
              <a:off x="3808"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a:t>134</a:t>
              </a:r>
            </a:p>
          </p:txBody>
        </p:sp>
        <p:sp>
          <p:nvSpPr>
            <p:cNvPr id="47129" name="Text Box 25"/>
            <p:cNvSpPr txBox="1">
              <a:spLocks noChangeArrowheads="1"/>
            </p:cNvSpPr>
            <p:nvPr/>
          </p:nvSpPr>
          <p:spPr bwMode="auto">
            <a:xfrm>
              <a:off x="4176"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a:t>154</a:t>
              </a:r>
            </a:p>
          </p:txBody>
        </p:sp>
        <p:sp>
          <p:nvSpPr>
            <p:cNvPr id="47130" name="Text Box 26"/>
            <p:cNvSpPr txBox="1">
              <a:spLocks noChangeArrowheads="1"/>
            </p:cNvSpPr>
            <p:nvPr/>
          </p:nvSpPr>
          <p:spPr bwMode="auto">
            <a:xfrm>
              <a:off x="4512"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a:t>162</a:t>
              </a:r>
            </a:p>
          </p:txBody>
        </p:sp>
      </p:grpSp>
      <p:sp>
        <p:nvSpPr>
          <p:cNvPr id="27" name="Date Placeholder 26"/>
          <p:cNvSpPr>
            <a:spLocks noGrp="1"/>
          </p:cNvSpPr>
          <p:nvPr>
            <p:ph type="dt" sz="half" idx="12"/>
          </p:nvPr>
        </p:nvSpPr>
        <p:spPr/>
        <p:txBody>
          <a:bodyPr/>
          <a:lstStyle/>
          <a:p>
            <a:fld id="{E08E127C-67E9-48CF-8782-D09B22BFCC94}" type="datetime1">
              <a:rPr lang="en-US" smtClean="0"/>
              <a:pPr/>
              <a:t>3/1/2021</a:t>
            </a:fld>
            <a:endParaRPr lang="en-US"/>
          </a:p>
        </p:txBody>
      </p:sp>
      <p:sp>
        <p:nvSpPr>
          <p:cNvPr id="28" name="Slide Number Placeholder 27"/>
          <p:cNvSpPr>
            <a:spLocks noGrp="1"/>
          </p:cNvSpPr>
          <p:nvPr>
            <p:ph type="sldNum" sz="quarter" idx="11"/>
          </p:nvPr>
        </p:nvSpPr>
        <p:spPr/>
        <p:txBody>
          <a:bodyPr/>
          <a:lstStyle/>
          <a:p>
            <a:fld id="{1E071E1F-DCF0-4FD0-9D09-073BBDD1C8A2}" type="slidenum">
              <a:rPr lang="en-US" smtClean="0"/>
              <a:pPr/>
              <a:t>35</a:t>
            </a:fld>
            <a:endParaRPr lang="en-US"/>
          </a:p>
        </p:txBody>
      </p:sp>
    </p:spTree>
    <p:extLst>
      <p:ext uri="{BB962C8B-B14F-4D97-AF65-F5344CB8AC3E}">
        <p14:creationId xmlns:p14="http://schemas.microsoft.com/office/powerpoint/2010/main" val="894956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171450"/>
            <a:ext cx="8229600" cy="704850"/>
          </a:xfrm>
        </p:spPr>
        <p:txBody>
          <a:bodyPr/>
          <a:lstStyle/>
          <a:p>
            <a:pPr algn="ctr"/>
            <a:r>
              <a:rPr lang="en-US">
                <a:solidFill>
                  <a:srgbClr val="FF0000"/>
                </a:solidFill>
                <a:effectLst>
                  <a:outerShdw blurRad="38100" dist="38100" dir="2700000" algn="tl">
                    <a:srgbClr val="C0C0C0"/>
                  </a:outerShdw>
                </a:effectLst>
              </a:rPr>
              <a:t>Giải thuật RR</a:t>
            </a:r>
          </a:p>
        </p:txBody>
      </p:sp>
      <p:sp>
        <p:nvSpPr>
          <p:cNvPr id="192515" name="Rectangle 3"/>
          <p:cNvSpPr>
            <a:spLocks noGrp="1" noChangeArrowheads="1"/>
          </p:cNvSpPr>
          <p:nvPr>
            <p:ph type="body" idx="1"/>
          </p:nvPr>
        </p:nvSpPr>
        <p:spPr>
          <a:xfrm>
            <a:off x="609600" y="931863"/>
            <a:ext cx="8208963" cy="4837112"/>
          </a:xfrm>
        </p:spPr>
        <p:txBody>
          <a:bodyPr/>
          <a:lstStyle/>
          <a:p>
            <a:pPr algn="just">
              <a:buSzPct val="150000"/>
              <a:buFontTx/>
              <a:buNone/>
            </a:pPr>
            <a:r>
              <a:rPr lang="en-US" sz="4400"/>
              <a:t>	 </a:t>
            </a:r>
            <a:endParaRPr lang="en-US"/>
          </a:p>
        </p:txBody>
      </p:sp>
      <p:sp>
        <p:nvSpPr>
          <p:cNvPr id="192516" name="Rectangle 4"/>
          <p:cNvSpPr>
            <a:spLocks noChangeArrowheads="1"/>
          </p:cNvSpPr>
          <p:nvPr/>
        </p:nvSpPr>
        <p:spPr bwMode="auto">
          <a:xfrm>
            <a:off x="609600" y="1184275"/>
            <a:ext cx="8208963" cy="5327650"/>
          </a:xfrm>
          <a:prstGeom prst="rect">
            <a:avLst/>
          </a:prstGeom>
          <a:noFill/>
          <a:ln w="9525">
            <a:noFill/>
            <a:miter lim="800000"/>
            <a:headEnd/>
            <a:tailEnd/>
          </a:ln>
        </p:spPr>
        <p:txBody>
          <a:bodyPr/>
          <a:lstStyle/>
          <a:p>
            <a:pPr marL="342900" indent="-342900" algn="just" eaLnBrk="1" hangingPunct="1">
              <a:spcBef>
                <a:spcPct val="20000"/>
              </a:spcBef>
              <a:buClr>
                <a:schemeClr val="bg2"/>
              </a:buClr>
              <a:buSzPct val="150000"/>
              <a:buFontTx/>
              <a:buChar char="•"/>
            </a:pPr>
            <a:r>
              <a:rPr lang="en-US" sz="3200">
                <a:effectLst>
                  <a:outerShdw blurRad="38100" dist="38100" dir="2700000" algn="tl">
                    <a:srgbClr val="C0C0C0"/>
                  </a:outerShdw>
                </a:effectLst>
              </a:rPr>
              <a:t>Ưu điểm:</a:t>
            </a:r>
          </a:p>
          <a:p>
            <a:pPr marL="342900" indent="-342900" algn="just" eaLnBrk="1" hangingPunct="1">
              <a:spcBef>
                <a:spcPct val="20000"/>
              </a:spcBef>
              <a:buClr>
                <a:schemeClr val="bg2"/>
              </a:buClr>
              <a:buSzPct val="150000"/>
            </a:pPr>
            <a:r>
              <a:rPr lang="en-US" sz="3200">
                <a:effectLst>
                  <a:outerShdw blurRad="38100" dist="38100" dir="2700000" algn="tl">
                    <a:srgbClr val="C0C0C0"/>
                  </a:outerShdw>
                </a:effectLst>
              </a:rPr>
              <a:t>	PP này ưu tiên những tiến trình ngắn (nó kết thúc sớm), nhưng cũng không </a:t>
            </a:r>
            <a:r>
              <a:rPr lang="en-US" sz="3200" smtClean="0">
                <a:effectLst>
                  <a:outerShdw blurRad="38100" dist="38100" dir="2700000" algn="tl">
                    <a:srgbClr val="C0C0C0"/>
                  </a:outerShdw>
                </a:effectLst>
              </a:rPr>
              <a:t>cản trở </a:t>
            </a:r>
            <a:r>
              <a:rPr lang="en-US" sz="3200">
                <a:effectLst>
                  <a:outerShdw blurRad="38100" dist="38100" dir="2700000" algn="tl">
                    <a:srgbClr val="C0C0C0"/>
                  </a:outerShdw>
                </a:effectLst>
              </a:rPr>
              <a:t>những tiến trình dài.</a:t>
            </a:r>
          </a:p>
          <a:p>
            <a:pPr marL="342900" indent="-342900" algn="just" eaLnBrk="1" hangingPunct="1">
              <a:spcBef>
                <a:spcPct val="20000"/>
              </a:spcBef>
              <a:buClr>
                <a:schemeClr val="bg2"/>
              </a:buClr>
              <a:buSzPct val="150000"/>
              <a:buFontTx/>
              <a:buChar char="•"/>
            </a:pPr>
            <a:r>
              <a:rPr lang="en-US" sz="3200">
                <a:effectLst>
                  <a:outerShdw blurRad="38100" dist="38100" dir="2700000" algn="tl">
                    <a:srgbClr val="C0C0C0"/>
                  </a:outerShdw>
                </a:effectLst>
              </a:rPr>
              <a:t>Nhược điểm:</a:t>
            </a:r>
          </a:p>
          <a:p>
            <a:pPr marL="342900" indent="-342900" algn="just" eaLnBrk="1" hangingPunct="1">
              <a:spcBef>
                <a:spcPct val="20000"/>
              </a:spcBef>
              <a:buClr>
                <a:schemeClr val="bg2"/>
              </a:buClr>
              <a:buSzPct val="150000"/>
            </a:pPr>
            <a:r>
              <a:rPr lang="en-US" sz="3200">
                <a:effectLst>
                  <a:outerShdw blurRad="38100" dist="38100" dir="2700000" algn="tl">
                    <a:srgbClr val="C0C0C0"/>
                  </a:outerShdw>
                </a:effectLst>
              </a:rPr>
              <a:t>	Do phải thường xuyên </a:t>
            </a:r>
            <a:r>
              <a:rPr lang="en-US" sz="3200" smtClean="0">
                <a:effectLst>
                  <a:outerShdw blurRad="38100" dist="38100" dir="2700000" algn="tl">
                    <a:srgbClr val="C0C0C0"/>
                  </a:outerShdw>
                </a:effectLst>
              </a:rPr>
              <a:t>chuyển </a:t>
            </a:r>
            <a:r>
              <a:rPr lang="en-US" sz="3200">
                <a:effectLst>
                  <a:outerShdw blurRad="38100" dist="38100" dir="2700000" algn="tl">
                    <a:srgbClr val="C0C0C0"/>
                  </a:outerShdw>
                </a:effectLst>
              </a:rPr>
              <a:t>ngữ </a:t>
            </a:r>
            <a:r>
              <a:rPr lang="en-US" sz="3200" smtClean="0">
                <a:effectLst>
                  <a:outerShdw blurRad="38100" dist="38100" dir="2700000" algn="tl">
                    <a:srgbClr val="C0C0C0"/>
                  </a:outerShdw>
                </a:effectLst>
              </a:rPr>
              <a:t>cảnh, </a:t>
            </a:r>
            <a:r>
              <a:rPr lang="en-US" sz="3200">
                <a:effectLst>
                  <a:outerShdw blurRad="38100" dist="38100" dir="2700000" algn="tl">
                    <a:srgbClr val="C0C0C0"/>
                  </a:outerShdw>
                </a:effectLst>
              </a:rPr>
              <a:t>nên thời gian chờ đợi trung bình có thể cao.</a:t>
            </a:r>
          </a:p>
          <a:p>
            <a:pPr marL="342900" indent="-342900" algn="just" eaLnBrk="1" hangingPunct="1">
              <a:spcBef>
                <a:spcPct val="20000"/>
              </a:spcBef>
              <a:buClr>
                <a:schemeClr val="bg2"/>
              </a:buClr>
              <a:buSzPct val="150000"/>
            </a:pPr>
            <a:endParaRPr lang="en-US" sz="3200">
              <a:effectLst>
                <a:outerShdw blurRad="38100" dist="38100" dir="2700000" algn="tl">
                  <a:srgbClr val="C0C0C0"/>
                </a:outerShdw>
              </a:effectLst>
            </a:endParaRPr>
          </a:p>
        </p:txBody>
      </p:sp>
      <p:sp>
        <p:nvSpPr>
          <p:cNvPr id="5" name="Date Placeholder 4"/>
          <p:cNvSpPr>
            <a:spLocks noGrp="1"/>
          </p:cNvSpPr>
          <p:nvPr>
            <p:ph type="dt" sz="half" idx="12"/>
          </p:nvPr>
        </p:nvSpPr>
        <p:spPr/>
        <p:txBody>
          <a:bodyPr/>
          <a:lstStyle/>
          <a:p>
            <a:fld id="{341F6259-E299-446D-A8F0-9F6ABADD9183}"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2516"/>
                                        </p:tgtEl>
                                        <p:attrNameLst>
                                          <p:attrName>style.visibility</p:attrName>
                                        </p:attrNameLst>
                                      </p:cBhvr>
                                      <p:to>
                                        <p:strVal val="visible"/>
                                      </p:to>
                                    </p:set>
                                    <p:animEffect transition="in" filter="wipe(down)">
                                      <p:cBhvr>
                                        <p:cTn id="7" dur="580">
                                          <p:stCondLst>
                                            <p:cond delay="0"/>
                                          </p:stCondLst>
                                        </p:cTn>
                                        <p:tgtEl>
                                          <p:spTgt spid="192516"/>
                                        </p:tgtEl>
                                      </p:cBhvr>
                                    </p:animEffect>
                                    <p:anim calcmode="lin" valueType="num">
                                      <p:cBhvr>
                                        <p:cTn id="8" dur="1822" tmFilter="0,0; 0.14,0.36; 0.43,0.73; 0.71,0.91; 1.0,1.0">
                                          <p:stCondLst>
                                            <p:cond delay="0"/>
                                          </p:stCondLst>
                                        </p:cTn>
                                        <p:tgtEl>
                                          <p:spTgt spid="1925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25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25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25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25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92516"/>
                                        </p:tgtEl>
                                      </p:cBhvr>
                                      <p:to x="100000" y="60000"/>
                                    </p:animScale>
                                    <p:animScale>
                                      <p:cBhvr>
                                        <p:cTn id="14" dur="166" decel="50000">
                                          <p:stCondLst>
                                            <p:cond delay="676"/>
                                          </p:stCondLst>
                                        </p:cTn>
                                        <p:tgtEl>
                                          <p:spTgt spid="192516"/>
                                        </p:tgtEl>
                                      </p:cBhvr>
                                      <p:to x="100000" y="100000"/>
                                    </p:animScale>
                                    <p:animScale>
                                      <p:cBhvr>
                                        <p:cTn id="15" dur="26">
                                          <p:stCondLst>
                                            <p:cond delay="1312"/>
                                          </p:stCondLst>
                                        </p:cTn>
                                        <p:tgtEl>
                                          <p:spTgt spid="192516"/>
                                        </p:tgtEl>
                                      </p:cBhvr>
                                      <p:to x="100000" y="80000"/>
                                    </p:animScale>
                                    <p:animScale>
                                      <p:cBhvr>
                                        <p:cTn id="16" dur="166" decel="50000">
                                          <p:stCondLst>
                                            <p:cond delay="1338"/>
                                          </p:stCondLst>
                                        </p:cTn>
                                        <p:tgtEl>
                                          <p:spTgt spid="192516"/>
                                        </p:tgtEl>
                                      </p:cBhvr>
                                      <p:to x="100000" y="100000"/>
                                    </p:animScale>
                                    <p:animScale>
                                      <p:cBhvr>
                                        <p:cTn id="17" dur="26">
                                          <p:stCondLst>
                                            <p:cond delay="1642"/>
                                          </p:stCondLst>
                                        </p:cTn>
                                        <p:tgtEl>
                                          <p:spTgt spid="192516"/>
                                        </p:tgtEl>
                                      </p:cBhvr>
                                      <p:to x="100000" y="90000"/>
                                    </p:animScale>
                                    <p:animScale>
                                      <p:cBhvr>
                                        <p:cTn id="18" dur="166" decel="50000">
                                          <p:stCondLst>
                                            <p:cond delay="1668"/>
                                          </p:stCondLst>
                                        </p:cTn>
                                        <p:tgtEl>
                                          <p:spTgt spid="192516"/>
                                        </p:tgtEl>
                                      </p:cBhvr>
                                      <p:to x="100000" y="100000"/>
                                    </p:animScale>
                                    <p:animScale>
                                      <p:cBhvr>
                                        <p:cTn id="19" dur="26">
                                          <p:stCondLst>
                                            <p:cond delay="1808"/>
                                          </p:stCondLst>
                                        </p:cTn>
                                        <p:tgtEl>
                                          <p:spTgt spid="192516"/>
                                        </p:tgtEl>
                                      </p:cBhvr>
                                      <p:to x="100000" y="95000"/>
                                    </p:animScale>
                                    <p:animScale>
                                      <p:cBhvr>
                                        <p:cTn id="20" dur="166" decel="50000">
                                          <p:stCondLst>
                                            <p:cond delay="1834"/>
                                          </p:stCondLst>
                                        </p:cTn>
                                        <p:tgtEl>
                                          <p:spTgt spid="1925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476250" y="266700"/>
            <a:ext cx="8229600" cy="876300"/>
          </a:xfrm>
        </p:spPr>
        <p:txBody>
          <a:bodyPr/>
          <a:lstStyle/>
          <a:p>
            <a:pPr algn="ctr"/>
            <a:r>
              <a:rPr lang="en-US">
                <a:solidFill>
                  <a:srgbClr val="FF0000"/>
                </a:solidFill>
                <a:effectLst>
                  <a:outerShdw blurRad="38100" dist="38100" dir="2700000" algn="tl">
                    <a:srgbClr val="C0C0C0"/>
                  </a:outerShdw>
                </a:effectLst>
              </a:rPr>
              <a:t>Giải thuật RR</a:t>
            </a:r>
          </a:p>
        </p:txBody>
      </p:sp>
      <p:sp>
        <p:nvSpPr>
          <p:cNvPr id="193539" name="Rectangle 3"/>
          <p:cNvSpPr>
            <a:spLocks noGrp="1" noChangeArrowheads="1"/>
          </p:cNvSpPr>
          <p:nvPr>
            <p:ph type="body" idx="1"/>
          </p:nvPr>
        </p:nvSpPr>
        <p:spPr>
          <a:xfrm>
            <a:off x="247650" y="1160463"/>
            <a:ext cx="8820150" cy="4837112"/>
          </a:xfrm>
        </p:spPr>
        <p:txBody>
          <a:bodyPr/>
          <a:lstStyle/>
          <a:p>
            <a:pPr algn="just">
              <a:buSzPct val="150000"/>
              <a:buFontTx/>
              <a:buChar char="•"/>
            </a:pPr>
            <a:r>
              <a:rPr lang="en-US">
                <a:effectLst>
                  <a:outerShdw blurRad="38100" dist="38100" dir="2700000" algn="tl">
                    <a:srgbClr val="C0C0C0"/>
                  </a:outerShdw>
                </a:effectLst>
              </a:rPr>
              <a:t>Để hạn chế thời gian chờ, nên có sự lựa chọn lượng thời gian hợp lí. Nếu chọn nhỏ quá sẽ làm tăng thời gian chuyển ngữ cảnh, làm tăng thời gian chờ, ngược lại sẽ trở thành lập lịch FCFS.  </a:t>
            </a:r>
          </a:p>
          <a:p>
            <a:pPr algn="just">
              <a:buSzPct val="150000"/>
              <a:buFontTx/>
              <a:buChar char="•"/>
            </a:pPr>
            <a:r>
              <a:rPr lang="en-US" smtClean="0">
                <a:effectLst>
                  <a:outerShdw blurRad="38100" dist="38100" dir="2700000" algn="tl">
                    <a:srgbClr val="C0C0C0"/>
                  </a:outerShdw>
                </a:effectLst>
              </a:rPr>
              <a:t>Giả sử một tiến trình thực thi có giờ CPU 10 đv tg, nếu quantum = 12 đv tg thì tiến trình không cần chuyển đổi ngữ cảnh, nếu quantum = 6 (1 lần),  quantum = 1 (9 lần) chuyển ngữ cảnh.</a:t>
            </a:r>
            <a:endParaRPr lang="en-US">
              <a:effectLst>
                <a:outerShdw blurRad="38100" dist="38100" dir="2700000" algn="tl">
                  <a:srgbClr val="C0C0C0"/>
                </a:outerShdw>
              </a:effectLst>
            </a:endParaRPr>
          </a:p>
        </p:txBody>
      </p:sp>
      <p:sp>
        <p:nvSpPr>
          <p:cNvPr id="193540" name="Rectangle 4"/>
          <p:cNvSpPr>
            <a:spLocks noChangeArrowheads="1"/>
          </p:cNvSpPr>
          <p:nvPr/>
        </p:nvSpPr>
        <p:spPr bwMode="auto">
          <a:xfrm>
            <a:off x="609600" y="1265238"/>
            <a:ext cx="8208963" cy="4503737"/>
          </a:xfrm>
          <a:prstGeom prst="rect">
            <a:avLst/>
          </a:prstGeom>
          <a:noFill/>
          <a:ln w="9525">
            <a:noFill/>
            <a:miter lim="800000"/>
            <a:headEnd/>
            <a:tailEnd/>
          </a:ln>
        </p:spPr>
        <p:txBody>
          <a:bodyPr/>
          <a:lstStyle/>
          <a:p>
            <a:pPr marL="342900" indent="-342900" algn="just" eaLnBrk="1" hangingPunct="1">
              <a:spcBef>
                <a:spcPct val="20000"/>
              </a:spcBef>
              <a:buClr>
                <a:schemeClr val="bg2"/>
              </a:buClr>
              <a:buSzPct val="150000"/>
            </a:pPr>
            <a:endParaRPr lang="en-US" sz="4400"/>
          </a:p>
        </p:txBody>
      </p:sp>
      <p:sp>
        <p:nvSpPr>
          <p:cNvPr id="5" name="Date Placeholder 4"/>
          <p:cNvSpPr>
            <a:spLocks noGrp="1"/>
          </p:cNvSpPr>
          <p:nvPr>
            <p:ph type="dt" sz="half" idx="12"/>
          </p:nvPr>
        </p:nvSpPr>
        <p:spPr/>
        <p:txBody>
          <a:bodyPr/>
          <a:lstStyle/>
          <a:p>
            <a:fld id="{79171B2B-7943-4CDB-B9BD-23752CA9D1EC}"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wipe(down)">
                                      <p:cBhvr>
                                        <p:cTn id="7" dur="580">
                                          <p:stCondLst>
                                            <p:cond delay="0"/>
                                          </p:stCondLst>
                                        </p:cTn>
                                        <p:tgtEl>
                                          <p:spTgt spid="193539">
                                            <p:txEl>
                                              <p:pRg st="0" end="0"/>
                                            </p:txEl>
                                          </p:spTgt>
                                        </p:tgtEl>
                                      </p:cBhvr>
                                    </p:animEffect>
                                    <p:anim calcmode="lin" valueType="num">
                                      <p:cBhvr>
                                        <p:cTn id="8" dur="1822" tmFilter="0,0; 0.14,0.36; 0.43,0.73; 0.71,0.91; 1.0,1.0">
                                          <p:stCondLst>
                                            <p:cond delay="0"/>
                                          </p:stCondLst>
                                        </p:cTn>
                                        <p:tgtEl>
                                          <p:spTgt spid="1935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35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35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35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35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3539">
                                            <p:txEl>
                                              <p:pRg st="0" end="0"/>
                                            </p:txEl>
                                          </p:spTgt>
                                        </p:tgtEl>
                                      </p:cBhvr>
                                      <p:to x="100000" y="60000"/>
                                    </p:animScale>
                                    <p:animScale>
                                      <p:cBhvr>
                                        <p:cTn id="14" dur="166" decel="50000">
                                          <p:stCondLst>
                                            <p:cond delay="676"/>
                                          </p:stCondLst>
                                        </p:cTn>
                                        <p:tgtEl>
                                          <p:spTgt spid="193539">
                                            <p:txEl>
                                              <p:pRg st="0" end="0"/>
                                            </p:txEl>
                                          </p:spTgt>
                                        </p:tgtEl>
                                      </p:cBhvr>
                                      <p:to x="100000" y="100000"/>
                                    </p:animScale>
                                    <p:animScale>
                                      <p:cBhvr>
                                        <p:cTn id="15" dur="26">
                                          <p:stCondLst>
                                            <p:cond delay="1312"/>
                                          </p:stCondLst>
                                        </p:cTn>
                                        <p:tgtEl>
                                          <p:spTgt spid="193539">
                                            <p:txEl>
                                              <p:pRg st="0" end="0"/>
                                            </p:txEl>
                                          </p:spTgt>
                                        </p:tgtEl>
                                      </p:cBhvr>
                                      <p:to x="100000" y="80000"/>
                                    </p:animScale>
                                    <p:animScale>
                                      <p:cBhvr>
                                        <p:cTn id="16" dur="166" decel="50000">
                                          <p:stCondLst>
                                            <p:cond delay="1338"/>
                                          </p:stCondLst>
                                        </p:cTn>
                                        <p:tgtEl>
                                          <p:spTgt spid="193539">
                                            <p:txEl>
                                              <p:pRg st="0" end="0"/>
                                            </p:txEl>
                                          </p:spTgt>
                                        </p:tgtEl>
                                      </p:cBhvr>
                                      <p:to x="100000" y="100000"/>
                                    </p:animScale>
                                    <p:animScale>
                                      <p:cBhvr>
                                        <p:cTn id="17" dur="26">
                                          <p:stCondLst>
                                            <p:cond delay="1642"/>
                                          </p:stCondLst>
                                        </p:cTn>
                                        <p:tgtEl>
                                          <p:spTgt spid="193539">
                                            <p:txEl>
                                              <p:pRg st="0" end="0"/>
                                            </p:txEl>
                                          </p:spTgt>
                                        </p:tgtEl>
                                      </p:cBhvr>
                                      <p:to x="100000" y="90000"/>
                                    </p:animScale>
                                    <p:animScale>
                                      <p:cBhvr>
                                        <p:cTn id="18" dur="166" decel="50000">
                                          <p:stCondLst>
                                            <p:cond delay="1668"/>
                                          </p:stCondLst>
                                        </p:cTn>
                                        <p:tgtEl>
                                          <p:spTgt spid="193539">
                                            <p:txEl>
                                              <p:pRg st="0" end="0"/>
                                            </p:txEl>
                                          </p:spTgt>
                                        </p:tgtEl>
                                      </p:cBhvr>
                                      <p:to x="100000" y="100000"/>
                                    </p:animScale>
                                    <p:animScale>
                                      <p:cBhvr>
                                        <p:cTn id="19" dur="26">
                                          <p:stCondLst>
                                            <p:cond delay="1808"/>
                                          </p:stCondLst>
                                        </p:cTn>
                                        <p:tgtEl>
                                          <p:spTgt spid="193539">
                                            <p:txEl>
                                              <p:pRg st="0" end="0"/>
                                            </p:txEl>
                                          </p:spTgt>
                                        </p:tgtEl>
                                      </p:cBhvr>
                                      <p:to x="100000" y="95000"/>
                                    </p:animScale>
                                    <p:animScale>
                                      <p:cBhvr>
                                        <p:cTn id="20" dur="166" decel="50000">
                                          <p:stCondLst>
                                            <p:cond delay="1834"/>
                                          </p:stCondLst>
                                        </p:cTn>
                                        <p:tgtEl>
                                          <p:spTgt spid="1935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3539">
                                            <p:txEl>
                                              <p:pRg st="1" end="1"/>
                                            </p:txEl>
                                          </p:spTgt>
                                        </p:tgtEl>
                                        <p:attrNameLst>
                                          <p:attrName>style.visibility</p:attrName>
                                        </p:attrNameLst>
                                      </p:cBhvr>
                                      <p:to>
                                        <p:strVal val="visible"/>
                                      </p:to>
                                    </p:set>
                                    <p:animEffect transition="in" filter="wipe(down)">
                                      <p:cBhvr>
                                        <p:cTn id="25" dur="580">
                                          <p:stCondLst>
                                            <p:cond delay="0"/>
                                          </p:stCondLst>
                                        </p:cTn>
                                        <p:tgtEl>
                                          <p:spTgt spid="193539">
                                            <p:txEl>
                                              <p:pRg st="1" end="1"/>
                                            </p:txEl>
                                          </p:spTgt>
                                        </p:tgtEl>
                                      </p:cBhvr>
                                    </p:animEffect>
                                    <p:anim calcmode="lin" valueType="num">
                                      <p:cBhvr>
                                        <p:cTn id="26" dur="1822" tmFilter="0,0; 0.14,0.36; 0.43,0.73; 0.71,0.91; 1.0,1.0">
                                          <p:stCondLst>
                                            <p:cond delay="0"/>
                                          </p:stCondLst>
                                        </p:cTn>
                                        <p:tgtEl>
                                          <p:spTgt spid="19353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353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353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353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353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3539">
                                            <p:txEl>
                                              <p:pRg st="1" end="1"/>
                                            </p:txEl>
                                          </p:spTgt>
                                        </p:tgtEl>
                                      </p:cBhvr>
                                      <p:to x="100000" y="60000"/>
                                    </p:animScale>
                                    <p:animScale>
                                      <p:cBhvr>
                                        <p:cTn id="32" dur="166" decel="50000">
                                          <p:stCondLst>
                                            <p:cond delay="676"/>
                                          </p:stCondLst>
                                        </p:cTn>
                                        <p:tgtEl>
                                          <p:spTgt spid="193539">
                                            <p:txEl>
                                              <p:pRg st="1" end="1"/>
                                            </p:txEl>
                                          </p:spTgt>
                                        </p:tgtEl>
                                      </p:cBhvr>
                                      <p:to x="100000" y="100000"/>
                                    </p:animScale>
                                    <p:animScale>
                                      <p:cBhvr>
                                        <p:cTn id="33" dur="26">
                                          <p:stCondLst>
                                            <p:cond delay="1312"/>
                                          </p:stCondLst>
                                        </p:cTn>
                                        <p:tgtEl>
                                          <p:spTgt spid="193539">
                                            <p:txEl>
                                              <p:pRg st="1" end="1"/>
                                            </p:txEl>
                                          </p:spTgt>
                                        </p:tgtEl>
                                      </p:cBhvr>
                                      <p:to x="100000" y="80000"/>
                                    </p:animScale>
                                    <p:animScale>
                                      <p:cBhvr>
                                        <p:cTn id="34" dur="166" decel="50000">
                                          <p:stCondLst>
                                            <p:cond delay="1338"/>
                                          </p:stCondLst>
                                        </p:cTn>
                                        <p:tgtEl>
                                          <p:spTgt spid="193539">
                                            <p:txEl>
                                              <p:pRg st="1" end="1"/>
                                            </p:txEl>
                                          </p:spTgt>
                                        </p:tgtEl>
                                      </p:cBhvr>
                                      <p:to x="100000" y="100000"/>
                                    </p:animScale>
                                    <p:animScale>
                                      <p:cBhvr>
                                        <p:cTn id="35" dur="26">
                                          <p:stCondLst>
                                            <p:cond delay="1642"/>
                                          </p:stCondLst>
                                        </p:cTn>
                                        <p:tgtEl>
                                          <p:spTgt spid="193539">
                                            <p:txEl>
                                              <p:pRg st="1" end="1"/>
                                            </p:txEl>
                                          </p:spTgt>
                                        </p:tgtEl>
                                      </p:cBhvr>
                                      <p:to x="100000" y="90000"/>
                                    </p:animScale>
                                    <p:animScale>
                                      <p:cBhvr>
                                        <p:cTn id="36" dur="166" decel="50000">
                                          <p:stCondLst>
                                            <p:cond delay="1668"/>
                                          </p:stCondLst>
                                        </p:cTn>
                                        <p:tgtEl>
                                          <p:spTgt spid="193539">
                                            <p:txEl>
                                              <p:pRg st="1" end="1"/>
                                            </p:txEl>
                                          </p:spTgt>
                                        </p:tgtEl>
                                      </p:cBhvr>
                                      <p:to x="100000" y="100000"/>
                                    </p:animScale>
                                    <p:animScale>
                                      <p:cBhvr>
                                        <p:cTn id="37" dur="26">
                                          <p:stCondLst>
                                            <p:cond delay="1808"/>
                                          </p:stCondLst>
                                        </p:cTn>
                                        <p:tgtEl>
                                          <p:spTgt spid="193539">
                                            <p:txEl>
                                              <p:pRg st="1" end="1"/>
                                            </p:txEl>
                                          </p:spTgt>
                                        </p:tgtEl>
                                      </p:cBhvr>
                                      <p:to x="100000" y="95000"/>
                                    </p:animScale>
                                    <p:animScale>
                                      <p:cBhvr>
                                        <p:cTn id="38" dur="166" decel="50000">
                                          <p:stCondLst>
                                            <p:cond delay="1834"/>
                                          </p:stCondLst>
                                        </p:cTn>
                                        <p:tgtEl>
                                          <p:spTgt spid="19353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76250" y="266700"/>
            <a:ext cx="8229600" cy="876300"/>
          </a:xfrm>
        </p:spPr>
        <p:txBody>
          <a:bodyPr/>
          <a:lstStyle/>
          <a:p>
            <a:pPr algn="ctr"/>
            <a:r>
              <a:rPr lang="en-US">
                <a:solidFill>
                  <a:srgbClr val="FF0000"/>
                </a:solidFill>
                <a:effectLst>
                  <a:outerShdw blurRad="38100" dist="38100" dir="2700000" algn="tl">
                    <a:srgbClr val="C0C0C0"/>
                  </a:outerShdw>
                </a:effectLst>
              </a:rPr>
              <a:t>Giải thuật RR</a:t>
            </a:r>
          </a:p>
        </p:txBody>
      </p:sp>
      <p:sp>
        <p:nvSpPr>
          <p:cNvPr id="251907" name="Rectangle 3"/>
          <p:cNvSpPr>
            <a:spLocks noGrp="1" noChangeArrowheads="1"/>
          </p:cNvSpPr>
          <p:nvPr>
            <p:ph type="body" idx="1"/>
          </p:nvPr>
        </p:nvSpPr>
        <p:spPr>
          <a:xfrm>
            <a:off x="247650" y="1160463"/>
            <a:ext cx="8820150" cy="4837112"/>
          </a:xfrm>
        </p:spPr>
        <p:txBody>
          <a:bodyPr/>
          <a:lstStyle/>
          <a:p>
            <a:pPr algn="just">
              <a:buSzPct val="150000"/>
              <a:buFontTx/>
              <a:buNone/>
            </a:pPr>
            <a:endParaRPr lang="en-US">
              <a:effectLst>
                <a:outerShdw blurRad="38100" dist="38100" dir="2700000" algn="tl">
                  <a:srgbClr val="C0C0C0"/>
                </a:outerShdw>
              </a:effectLst>
            </a:endParaRPr>
          </a:p>
          <a:p>
            <a:pPr algn="just">
              <a:buSzPct val="150000"/>
              <a:buFontTx/>
              <a:buChar char="•"/>
            </a:pPr>
            <a:endParaRPr lang="en-US">
              <a:effectLst>
                <a:outerShdw blurRad="38100" dist="38100" dir="2700000" algn="tl">
                  <a:srgbClr val="C0C0C0"/>
                </a:outerShdw>
              </a:effectLst>
            </a:endParaRPr>
          </a:p>
        </p:txBody>
      </p:sp>
      <p:sp>
        <p:nvSpPr>
          <p:cNvPr id="251908" name="Rectangle 4"/>
          <p:cNvSpPr>
            <a:spLocks noChangeArrowheads="1"/>
          </p:cNvSpPr>
          <p:nvPr/>
        </p:nvSpPr>
        <p:spPr bwMode="auto">
          <a:xfrm>
            <a:off x="609600" y="1265238"/>
            <a:ext cx="8208963" cy="4503737"/>
          </a:xfrm>
          <a:prstGeom prst="rect">
            <a:avLst/>
          </a:prstGeom>
          <a:noFill/>
          <a:ln w="9525">
            <a:noFill/>
            <a:miter lim="800000"/>
            <a:headEnd/>
            <a:tailEnd/>
          </a:ln>
        </p:spPr>
        <p:txBody>
          <a:bodyPr/>
          <a:lstStyle/>
          <a:p>
            <a:pPr marL="342900" indent="-342900" algn="just" eaLnBrk="1" hangingPunct="1">
              <a:spcBef>
                <a:spcPct val="20000"/>
              </a:spcBef>
              <a:buClr>
                <a:schemeClr val="bg2"/>
              </a:buClr>
              <a:buSzPct val="150000"/>
            </a:pPr>
            <a:endParaRPr lang="en-US" sz="4400"/>
          </a:p>
        </p:txBody>
      </p:sp>
      <p:pic>
        <p:nvPicPr>
          <p:cNvPr id="251910" name="Picture 6"/>
          <p:cNvPicPr>
            <a:picLocks noChangeAspect="1" noChangeArrowheads="1"/>
          </p:cNvPicPr>
          <p:nvPr/>
        </p:nvPicPr>
        <p:blipFill>
          <a:blip r:embed="rId2"/>
          <a:srcRect l="380" t="22278" r="569" b="22531"/>
          <a:stretch>
            <a:fillRect/>
          </a:stretch>
        </p:blipFill>
        <p:spPr bwMode="auto">
          <a:xfrm>
            <a:off x="323850" y="1374775"/>
            <a:ext cx="8683625" cy="4776788"/>
          </a:xfrm>
          <a:prstGeom prst="rect">
            <a:avLst/>
          </a:prstGeom>
          <a:noFill/>
          <a:ln w="38100" cmpd="dbl">
            <a:solidFill>
              <a:srgbClr val="CC6600"/>
            </a:solidFill>
            <a:miter lim="800000"/>
            <a:headEnd/>
            <a:tailEnd/>
          </a:ln>
          <a:effectLst/>
        </p:spPr>
      </p:pic>
      <p:sp>
        <p:nvSpPr>
          <p:cNvPr id="6" name="Date Placeholder 5"/>
          <p:cNvSpPr>
            <a:spLocks noGrp="1"/>
          </p:cNvSpPr>
          <p:nvPr>
            <p:ph type="dt" sz="half" idx="12"/>
          </p:nvPr>
        </p:nvSpPr>
        <p:spPr/>
        <p:txBody>
          <a:bodyPr/>
          <a:lstStyle/>
          <a:p>
            <a:fld id="{6979A822-998F-4FC5-8F97-BFF894616436}" type="datetime1">
              <a:rPr lang="en-US" smtClean="0"/>
              <a:pPr/>
              <a:t>3/1/2021</a:t>
            </a:fld>
            <a:endParaRPr lang="en-US"/>
          </a:p>
        </p:txBody>
      </p:sp>
      <p:sp>
        <p:nvSpPr>
          <p:cNvPr id="7" name="Slide Number Placeholder 6"/>
          <p:cNvSpPr>
            <a:spLocks noGrp="1"/>
          </p:cNvSpPr>
          <p:nvPr>
            <p:ph type="sldNum" sz="quarter" idx="11"/>
          </p:nvPr>
        </p:nvSpPr>
        <p:spPr/>
        <p:txBody>
          <a:bodyPr/>
          <a:lstStyle/>
          <a:p>
            <a:fld id="{1E071E1F-DCF0-4FD0-9D09-073BBDD1C8A2}"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571500" y="136478"/>
            <a:ext cx="8229600" cy="1128760"/>
          </a:xfrm>
        </p:spPr>
        <p:txBody>
          <a:bodyPr/>
          <a:lstStyle/>
          <a:p>
            <a:pPr algn="ctr"/>
            <a:r>
              <a:rPr lang="en-US" sz="3200">
                <a:solidFill>
                  <a:srgbClr val="FF0000"/>
                </a:solidFill>
                <a:effectLst>
                  <a:outerShdw blurRad="38100" dist="38100" dir="2700000" algn="tl">
                    <a:srgbClr val="C0C0C0"/>
                  </a:outerShdw>
                </a:effectLst>
              </a:rPr>
              <a:t>Giải thuật </a:t>
            </a:r>
            <a:r>
              <a:rPr lang="en-US" sz="3200" smtClean="0">
                <a:solidFill>
                  <a:srgbClr val="FF0000"/>
                </a:solidFill>
                <a:effectLst>
                  <a:outerShdw blurRad="38100" dist="38100" dir="2700000" algn="tl">
                    <a:srgbClr val="C0C0C0"/>
                  </a:outerShdw>
                </a:effectLst>
              </a:rPr>
              <a:t>MLQ (</a:t>
            </a:r>
            <a:r>
              <a:rPr kumimoji="1" lang="en-US" sz="3200" b="1" smtClean="0">
                <a:solidFill>
                  <a:srgbClr val="993300"/>
                </a:solidFill>
                <a:effectLst>
                  <a:outerShdw blurRad="50800" dist="38100" algn="tr" rotWithShape="0">
                    <a:prstClr val="black">
                      <a:alpha val="40000"/>
                    </a:prstClr>
                  </a:outerShdw>
                </a:effectLst>
                <a:latin typeface="Helvetica"/>
              </a:rPr>
              <a:t>Multilevel Queue)</a:t>
            </a:r>
            <a:endParaRPr lang="en-US" sz="3200">
              <a:solidFill>
                <a:srgbClr val="FF0000"/>
              </a:solidFill>
              <a:effectLst>
                <a:outerShdw blurRad="38100" dist="38100" dir="2700000" algn="tl">
                  <a:srgbClr val="C0C0C0"/>
                </a:outerShdw>
              </a:effectLst>
            </a:endParaRPr>
          </a:p>
        </p:txBody>
      </p:sp>
      <p:sp>
        <p:nvSpPr>
          <p:cNvPr id="252931" name="Rectangle 3"/>
          <p:cNvSpPr>
            <a:spLocks noGrp="1" noChangeArrowheads="1"/>
          </p:cNvSpPr>
          <p:nvPr>
            <p:ph type="body" idx="1"/>
          </p:nvPr>
        </p:nvSpPr>
        <p:spPr>
          <a:xfrm>
            <a:off x="628650" y="1198563"/>
            <a:ext cx="8208963" cy="4837112"/>
          </a:xfrm>
        </p:spPr>
        <p:txBody>
          <a:bodyPr/>
          <a:lstStyle/>
          <a:p>
            <a:pPr algn="just">
              <a:buSzPct val="150000"/>
              <a:buFontTx/>
              <a:buChar char="•"/>
            </a:pPr>
            <a:r>
              <a:rPr lang="en-US">
                <a:effectLst>
                  <a:outerShdw blurRad="38100" dist="38100" dir="2700000" algn="tl">
                    <a:srgbClr val="C0C0C0"/>
                  </a:outerShdw>
                </a:effectLst>
              </a:rPr>
              <a:t>PP này chia hàng đợi sẵn sàng thành nhiều hàng đợi riêng lẻ, mỗi tiến trình được gán cố định với 1 hàng đợi. Mỗi hàng đợi có một giải thuật lập lịch cho riêng nó. Hình dưới là một ví dụ minh họa.</a:t>
            </a:r>
          </a:p>
        </p:txBody>
      </p:sp>
      <p:sp>
        <p:nvSpPr>
          <p:cNvPr id="252932" name="Rectangle 4"/>
          <p:cNvSpPr>
            <a:spLocks noChangeArrowheads="1"/>
          </p:cNvSpPr>
          <p:nvPr/>
        </p:nvSpPr>
        <p:spPr bwMode="auto">
          <a:xfrm>
            <a:off x="609600" y="1265238"/>
            <a:ext cx="8208963" cy="4503737"/>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None/>
            </a:pPr>
            <a:r>
              <a:rPr lang="en-US" sz="3200"/>
              <a:t/>
            </a:r>
            <a:br>
              <a:rPr lang="en-US" sz="3200"/>
            </a:br>
            <a:endParaRPr lang="en-US" sz="3200"/>
          </a:p>
        </p:txBody>
      </p:sp>
      <p:sp>
        <p:nvSpPr>
          <p:cNvPr id="5" name="Date Placeholder 4"/>
          <p:cNvSpPr>
            <a:spLocks noGrp="1"/>
          </p:cNvSpPr>
          <p:nvPr>
            <p:ph type="dt" sz="half" idx="12"/>
          </p:nvPr>
        </p:nvSpPr>
        <p:spPr/>
        <p:txBody>
          <a:bodyPr/>
          <a:lstStyle/>
          <a:p>
            <a:fld id="{92CB7437-4861-4FD5-9808-52ED59C9CBA8}"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wipe(down)">
                                      <p:cBhvr>
                                        <p:cTn id="7" dur="580">
                                          <p:stCondLst>
                                            <p:cond delay="0"/>
                                          </p:stCondLst>
                                        </p:cTn>
                                        <p:tgtEl>
                                          <p:spTgt spid="252931">
                                            <p:txEl>
                                              <p:pRg st="0" end="0"/>
                                            </p:txEl>
                                          </p:spTgt>
                                        </p:tgtEl>
                                      </p:cBhvr>
                                    </p:animEffect>
                                    <p:anim calcmode="lin" valueType="num">
                                      <p:cBhvr>
                                        <p:cTn id="8" dur="1822" tmFilter="0,0; 0.14,0.36; 0.43,0.73; 0.71,0.91; 1.0,1.0">
                                          <p:stCondLst>
                                            <p:cond delay="0"/>
                                          </p:stCondLst>
                                        </p:cTn>
                                        <p:tgtEl>
                                          <p:spTgt spid="2529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29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29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29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29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2931">
                                            <p:txEl>
                                              <p:pRg st="0" end="0"/>
                                            </p:txEl>
                                          </p:spTgt>
                                        </p:tgtEl>
                                      </p:cBhvr>
                                      <p:to x="100000" y="60000"/>
                                    </p:animScale>
                                    <p:animScale>
                                      <p:cBhvr>
                                        <p:cTn id="14" dur="166" decel="50000">
                                          <p:stCondLst>
                                            <p:cond delay="676"/>
                                          </p:stCondLst>
                                        </p:cTn>
                                        <p:tgtEl>
                                          <p:spTgt spid="252931">
                                            <p:txEl>
                                              <p:pRg st="0" end="0"/>
                                            </p:txEl>
                                          </p:spTgt>
                                        </p:tgtEl>
                                      </p:cBhvr>
                                      <p:to x="100000" y="100000"/>
                                    </p:animScale>
                                    <p:animScale>
                                      <p:cBhvr>
                                        <p:cTn id="15" dur="26">
                                          <p:stCondLst>
                                            <p:cond delay="1312"/>
                                          </p:stCondLst>
                                        </p:cTn>
                                        <p:tgtEl>
                                          <p:spTgt spid="252931">
                                            <p:txEl>
                                              <p:pRg st="0" end="0"/>
                                            </p:txEl>
                                          </p:spTgt>
                                        </p:tgtEl>
                                      </p:cBhvr>
                                      <p:to x="100000" y="80000"/>
                                    </p:animScale>
                                    <p:animScale>
                                      <p:cBhvr>
                                        <p:cTn id="16" dur="166" decel="50000">
                                          <p:stCondLst>
                                            <p:cond delay="1338"/>
                                          </p:stCondLst>
                                        </p:cTn>
                                        <p:tgtEl>
                                          <p:spTgt spid="252931">
                                            <p:txEl>
                                              <p:pRg st="0" end="0"/>
                                            </p:txEl>
                                          </p:spTgt>
                                        </p:tgtEl>
                                      </p:cBhvr>
                                      <p:to x="100000" y="100000"/>
                                    </p:animScale>
                                    <p:animScale>
                                      <p:cBhvr>
                                        <p:cTn id="17" dur="26">
                                          <p:stCondLst>
                                            <p:cond delay="1642"/>
                                          </p:stCondLst>
                                        </p:cTn>
                                        <p:tgtEl>
                                          <p:spTgt spid="252931">
                                            <p:txEl>
                                              <p:pRg st="0" end="0"/>
                                            </p:txEl>
                                          </p:spTgt>
                                        </p:tgtEl>
                                      </p:cBhvr>
                                      <p:to x="100000" y="90000"/>
                                    </p:animScale>
                                    <p:animScale>
                                      <p:cBhvr>
                                        <p:cTn id="18" dur="166" decel="50000">
                                          <p:stCondLst>
                                            <p:cond delay="1668"/>
                                          </p:stCondLst>
                                        </p:cTn>
                                        <p:tgtEl>
                                          <p:spTgt spid="252931">
                                            <p:txEl>
                                              <p:pRg st="0" end="0"/>
                                            </p:txEl>
                                          </p:spTgt>
                                        </p:tgtEl>
                                      </p:cBhvr>
                                      <p:to x="100000" y="100000"/>
                                    </p:animScale>
                                    <p:animScale>
                                      <p:cBhvr>
                                        <p:cTn id="19" dur="26">
                                          <p:stCondLst>
                                            <p:cond delay="1808"/>
                                          </p:stCondLst>
                                        </p:cTn>
                                        <p:tgtEl>
                                          <p:spTgt spid="252931">
                                            <p:txEl>
                                              <p:pRg st="0" end="0"/>
                                            </p:txEl>
                                          </p:spTgt>
                                        </p:tgtEl>
                                      </p:cBhvr>
                                      <p:to x="100000" y="95000"/>
                                    </p:animScale>
                                    <p:animScale>
                                      <p:cBhvr>
                                        <p:cTn id="20" dur="166" decel="50000">
                                          <p:stCondLst>
                                            <p:cond delay="1834"/>
                                          </p:stCondLst>
                                        </p:cTn>
                                        <p:tgtEl>
                                          <p:spTgt spid="25293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457200" y="457200"/>
            <a:ext cx="8229600" cy="590550"/>
          </a:xfrm>
        </p:spPr>
        <p:txBody>
          <a:bodyPr/>
          <a:lstStyle/>
          <a:p>
            <a:pPr algn="ctr"/>
            <a:r>
              <a:rPr lang="en-US" sz="4000">
                <a:solidFill>
                  <a:srgbClr val="FF0000"/>
                </a:solidFill>
                <a:effectLst>
                  <a:outerShdw blurRad="38100" dist="38100" dir="2700000" algn="tl">
                    <a:srgbClr val="C0C0C0"/>
                  </a:outerShdw>
                </a:effectLst>
              </a:rPr>
              <a:t>Khái niệm </a:t>
            </a:r>
            <a:r>
              <a:rPr lang="en-US" sz="4000" smtClean="0">
                <a:solidFill>
                  <a:srgbClr val="FF0000"/>
                </a:solidFill>
                <a:effectLst>
                  <a:outerShdw blurRad="38100" dist="38100" dir="2700000" algn="tl">
                    <a:srgbClr val="C0C0C0"/>
                  </a:outerShdw>
                </a:effectLst>
              </a:rPr>
              <a:t>lập </a:t>
            </a:r>
            <a:r>
              <a:rPr lang="en-US" sz="4000">
                <a:solidFill>
                  <a:srgbClr val="FF0000"/>
                </a:solidFill>
                <a:effectLst>
                  <a:outerShdw blurRad="38100" dist="38100" dir="2700000" algn="tl">
                    <a:srgbClr val="C0C0C0"/>
                  </a:outerShdw>
                </a:effectLst>
              </a:rPr>
              <a:t>lịch CPU</a:t>
            </a:r>
          </a:p>
        </p:txBody>
      </p:sp>
      <p:sp>
        <p:nvSpPr>
          <p:cNvPr id="240643" name="Rectangle 3"/>
          <p:cNvSpPr>
            <a:spLocks noGrp="1" noChangeArrowheads="1"/>
          </p:cNvSpPr>
          <p:nvPr>
            <p:ph type="body" idx="1"/>
          </p:nvPr>
        </p:nvSpPr>
        <p:spPr>
          <a:xfrm>
            <a:off x="204716" y="1265238"/>
            <a:ext cx="8720920" cy="4999037"/>
          </a:xfrm>
        </p:spPr>
        <p:txBody>
          <a:bodyPr/>
          <a:lstStyle/>
          <a:p>
            <a:pPr algn="just">
              <a:buClr>
                <a:srgbClr val="FF0000"/>
              </a:buClr>
              <a:buSzPct val="140000"/>
              <a:buFont typeface="Wingdings" pitchFamily="2" charset="2"/>
              <a:buChar char="§"/>
            </a:pPr>
            <a:r>
              <a:rPr lang="en-US" sz="3000" smtClean="0">
                <a:effectLst>
                  <a:outerShdw blurRad="38100" dist="38100" dir="2700000" algn="tl">
                    <a:srgbClr val="C0C0C0"/>
                  </a:outerShdw>
                </a:effectLst>
              </a:rPr>
              <a:t>Lập lịch CPU là một đặc trưng cơ bản của HĐH đa chương trình. Mọi </a:t>
            </a:r>
            <a:r>
              <a:rPr lang="en-US" sz="3000">
                <a:effectLst>
                  <a:outerShdw blurRad="38100" dist="38100" dir="2700000" algn="tl">
                    <a:srgbClr val="C0C0C0"/>
                  </a:outerShdw>
                </a:effectLst>
              </a:rPr>
              <a:t>tiến trình muốn thực thi đều phải có sự phục vụ của CPU (xử lí, tính toán</a:t>
            </a:r>
            <a:r>
              <a:rPr lang="en-US" sz="3000" smtClean="0">
                <a:effectLst>
                  <a:outerShdw blurRad="38100" dist="38100" dir="2700000" algn="tl">
                    <a:srgbClr val="C0C0C0"/>
                  </a:outerShdw>
                </a:effectLst>
              </a:rPr>
              <a:t>,...).</a:t>
            </a:r>
          </a:p>
          <a:p>
            <a:pPr algn="just">
              <a:buClr>
                <a:srgbClr val="FF0000"/>
              </a:buClr>
              <a:buSzPct val="140000"/>
              <a:buFont typeface="Wingdings" pitchFamily="2" charset="2"/>
              <a:buChar char="§"/>
            </a:pPr>
            <a:r>
              <a:rPr lang="en-US" sz="3000">
                <a:effectLst>
                  <a:outerShdw blurRad="38100" dist="38100" dir="2700000" algn="tl">
                    <a:srgbClr val="C0C0C0"/>
                  </a:outerShdw>
                </a:effectLst>
              </a:rPr>
              <a:t>Lập lịch là chức năng cơ bản nhất của HĐH đa chương trình, hầu hết tất cả các tài nguyên của máy tính đều được lập lịch trước khi sử dụng. </a:t>
            </a:r>
          </a:p>
          <a:p>
            <a:pPr algn="just">
              <a:buClr>
                <a:srgbClr val="FF0000"/>
              </a:buClr>
              <a:buSzPct val="140000"/>
              <a:buFont typeface="Wingdings" pitchFamily="2" charset="2"/>
              <a:buChar char="§"/>
            </a:pPr>
            <a:r>
              <a:rPr lang="en-US" sz="3000">
                <a:effectLst>
                  <a:outerShdw blurRad="38100" dist="38100" dir="2700000" algn="tl">
                    <a:srgbClr val="C0C0C0"/>
                  </a:outerShdw>
                </a:effectLst>
              </a:rPr>
              <a:t>CPU là một tài nguyên quan trọng nhất của HT, do đó việc lập lịch cho nó là trọng tâm cho thiết kế HĐH</a:t>
            </a:r>
            <a:r>
              <a:rPr lang="en-US" sz="3000" smtClean="0">
                <a:effectLst>
                  <a:outerShdw blurRad="38100" dist="38100" dir="2700000" algn="tl">
                    <a:srgbClr val="C0C0C0"/>
                  </a:outerShdw>
                </a:effectLst>
              </a:rPr>
              <a:t>.</a:t>
            </a:r>
            <a:endParaRPr lang="en-US" sz="30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96938CD6-B168-4D7F-9258-FC36257B6E55}"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down)">
                                      <p:cBhvr>
                                        <p:cTn id="7" dur="580">
                                          <p:stCondLst>
                                            <p:cond delay="0"/>
                                          </p:stCondLst>
                                        </p:cTn>
                                        <p:tgtEl>
                                          <p:spTgt spid="240643">
                                            <p:txEl>
                                              <p:pRg st="0" end="0"/>
                                            </p:txEl>
                                          </p:spTgt>
                                        </p:tgtEl>
                                      </p:cBhvr>
                                    </p:animEffect>
                                    <p:anim calcmode="lin" valueType="num">
                                      <p:cBhvr>
                                        <p:cTn id="8" dur="1822" tmFilter="0,0; 0.14,0.36; 0.43,0.73; 0.71,0.91; 1.0,1.0">
                                          <p:stCondLst>
                                            <p:cond delay="0"/>
                                          </p:stCondLst>
                                        </p:cTn>
                                        <p:tgtEl>
                                          <p:spTgt spid="24064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064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064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064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064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0643">
                                            <p:txEl>
                                              <p:pRg st="0" end="0"/>
                                            </p:txEl>
                                          </p:spTgt>
                                        </p:tgtEl>
                                      </p:cBhvr>
                                      <p:to x="100000" y="60000"/>
                                    </p:animScale>
                                    <p:animScale>
                                      <p:cBhvr>
                                        <p:cTn id="14" dur="166" decel="50000">
                                          <p:stCondLst>
                                            <p:cond delay="676"/>
                                          </p:stCondLst>
                                        </p:cTn>
                                        <p:tgtEl>
                                          <p:spTgt spid="240643">
                                            <p:txEl>
                                              <p:pRg st="0" end="0"/>
                                            </p:txEl>
                                          </p:spTgt>
                                        </p:tgtEl>
                                      </p:cBhvr>
                                      <p:to x="100000" y="100000"/>
                                    </p:animScale>
                                    <p:animScale>
                                      <p:cBhvr>
                                        <p:cTn id="15" dur="26">
                                          <p:stCondLst>
                                            <p:cond delay="1312"/>
                                          </p:stCondLst>
                                        </p:cTn>
                                        <p:tgtEl>
                                          <p:spTgt spid="240643">
                                            <p:txEl>
                                              <p:pRg st="0" end="0"/>
                                            </p:txEl>
                                          </p:spTgt>
                                        </p:tgtEl>
                                      </p:cBhvr>
                                      <p:to x="100000" y="80000"/>
                                    </p:animScale>
                                    <p:animScale>
                                      <p:cBhvr>
                                        <p:cTn id="16" dur="166" decel="50000">
                                          <p:stCondLst>
                                            <p:cond delay="1338"/>
                                          </p:stCondLst>
                                        </p:cTn>
                                        <p:tgtEl>
                                          <p:spTgt spid="240643">
                                            <p:txEl>
                                              <p:pRg st="0" end="0"/>
                                            </p:txEl>
                                          </p:spTgt>
                                        </p:tgtEl>
                                      </p:cBhvr>
                                      <p:to x="100000" y="100000"/>
                                    </p:animScale>
                                    <p:animScale>
                                      <p:cBhvr>
                                        <p:cTn id="17" dur="26">
                                          <p:stCondLst>
                                            <p:cond delay="1642"/>
                                          </p:stCondLst>
                                        </p:cTn>
                                        <p:tgtEl>
                                          <p:spTgt spid="240643">
                                            <p:txEl>
                                              <p:pRg st="0" end="0"/>
                                            </p:txEl>
                                          </p:spTgt>
                                        </p:tgtEl>
                                      </p:cBhvr>
                                      <p:to x="100000" y="90000"/>
                                    </p:animScale>
                                    <p:animScale>
                                      <p:cBhvr>
                                        <p:cTn id="18" dur="166" decel="50000">
                                          <p:stCondLst>
                                            <p:cond delay="1668"/>
                                          </p:stCondLst>
                                        </p:cTn>
                                        <p:tgtEl>
                                          <p:spTgt spid="240643">
                                            <p:txEl>
                                              <p:pRg st="0" end="0"/>
                                            </p:txEl>
                                          </p:spTgt>
                                        </p:tgtEl>
                                      </p:cBhvr>
                                      <p:to x="100000" y="100000"/>
                                    </p:animScale>
                                    <p:animScale>
                                      <p:cBhvr>
                                        <p:cTn id="19" dur="26">
                                          <p:stCondLst>
                                            <p:cond delay="1808"/>
                                          </p:stCondLst>
                                        </p:cTn>
                                        <p:tgtEl>
                                          <p:spTgt spid="240643">
                                            <p:txEl>
                                              <p:pRg st="0" end="0"/>
                                            </p:txEl>
                                          </p:spTgt>
                                        </p:tgtEl>
                                      </p:cBhvr>
                                      <p:to x="100000" y="95000"/>
                                    </p:animScale>
                                    <p:animScale>
                                      <p:cBhvr>
                                        <p:cTn id="20" dur="166" decel="50000">
                                          <p:stCondLst>
                                            <p:cond delay="1834"/>
                                          </p:stCondLst>
                                        </p:cTn>
                                        <p:tgtEl>
                                          <p:spTgt spid="24064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40643">
                                            <p:txEl>
                                              <p:pRg st="1" end="1"/>
                                            </p:txEl>
                                          </p:spTgt>
                                        </p:tgtEl>
                                        <p:attrNameLst>
                                          <p:attrName>style.visibility</p:attrName>
                                        </p:attrNameLst>
                                      </p:cBhvr>
                                      <p:to>
                                        <p:strVal val="visible"/>
                                      </p:to>
                                    </p:set>
                                    <p:animEffect transition="in" filter="wipe(down)">
                                      <p:cBhvr>
                                        <p:cTn id="25" dur="580">
                                          <p:stCondLst>
                                            <p:cond delay="0"/>
                                          </p:stCondLst>
                                        </p:cTn>
                                        <p:tgtEl>
                                          <p:spTgt spid="240643">
                                            <p:txEl>
                                              <p:pRg st="1" end="1"/>
                                            </p:txEl>
                                          </p:spTgt>
                                        </p:tgtEl>
                                      </p:cBhvr>
                                    </p:animEffect>
                                    <p:anim calcmode="lin" valueType="num">
                                      <p:cBhvr>
                                        <p:cTn id="26" dur="1822" tmFilter="0,0; 0.14,0.36; 0.43,0.73; 0.71,0.91; 1.0,1.0">
                                          <p:stCondLst>
                                            <p:cond delay="0"/>
                                          </p:stCondLst>
                                        </p:cTn>
                                        <p:tgtEl>
                                          <p:spTgt spid="24064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4064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4064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4064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4064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40643">
                                            <p:txEl>
                                              <p:pRg st="1" end="1"/>
                                            </p:txEl>
                                          </p:spTgt>
                                        </p:tgtEl>
                                      </p:cBhvr>
                                      <p:to x="100000" y="60000"/>
                                    </p:animScale>
                                    <p:animScale>
                                      <p:cBhvr>
                                        <p:cTn id="32" dur="166" decel="50000">
                                          <p:stCondLst>
                                            <p:cond delay="676"/>
                                          </p:stCondLst>
                                        </p:cTn>
                                        <p:tgtEl>
                                          <p:spTgt spid="240643">
                                            <p:txEl>
                                              <p:pRg st="1" end="1"/>
                                            </p:txEl>
                                          </p:spTgt>
                                        </p:tgtEl>
                                      </p:cBhvr>
                                      <p:to x="100000" y="100000"/>
                                    </p:animScale>
                                    <p:animScale>
                                      <p:cBhvr>
                                        <p:cTn id="33" dur="26">
                                          <p:stCondLst>
                                            <p:cond delay="1312"/>
                                          </p:stCondLst>
                                        </p:cTn>
                                        <p:tgtEl>
                                          <p:spTgt spid="240643">
                                            <p:txEl>
                                              <p:pRg st="1" end="1"/>
                                            </p:txEl>
                                          </p:spTgt>
                                        </p:tgtEl>
                                      </p:cBhvr>
                                      <p:to x="100000" y="80000"/>
                                    </p:animScale>
                                    <p:animScale>
                                      <p:cBhvr>
                                        <p:cTn id="34" dur="166" decel="50000">
                                          <p:stCondLst>
                                            <p:cond delay="1338"/>
                                          </p:stCondLst>
                                        </p:cTn>
                                        <p:tgtEl>
                                          <p:spTgt spid="240643">
                                            <p:txEl>
                                              <p:pRg st="1" end="1"/>
                                            </p:txEl>
                                          </p:spTgt>
                                        </p:tgtEl>
                                      </p:cBhvr>
                                      <p:to x="100000" y="100000"/>
                                    </p:animScale>
                                    <p:animScale>
                                      <p:cBhvr>
                                        <p:cTn id="35" dur="26">
                                          <p:stCondLst>
                                            <p:cond delay="1642"/>
                                          </p:stCondLst>
                                        </p:cTn>
                                        <p:tgtEl>
                                          <p:spTgt spid="240643">
                                            <p:txEl>
                                              <p:pRg st="1" end="1"/>
                                            </p:txEl>
                                          </p:spTgt>
                                        </p:tgtEl>
                                      </p:cBhvr>
                                      <p:to x="100000" y="90000"/>
                                    </p:animScale>
                                    <p:animScale>
                                      <p:cBhvr>
                                        <p:cTn id="36" dur="166" decel="50000">
                                          <p:stCondLst>
                                            <p:cond delay="1668"/>
                                          </p:stCondLst>
                                        </p:cTn>
                                        <p:tgtEl>
                                          <p:spTgt spid="240643">
                                            <p:txEl>
                                              <p:pRg st="1" end="1"/>
                                            </p:txEl>
                                          </p:spTgt>
                                        </p:tgtEl>
                                      </p:cBhvr>
                                      <p:to x="100000" y="100000"/>
                                    </p:animScale>
                                    <p:animScale>
                                      <p:cBhvr>
                                        <p:cTn id="37" dur="26">
                                          <p:stCondLst>
                                            <p:cond delay="1808"/>
                                          </p:stCondLst>
                                        </p:cTn>
                                        <p:tgtEl>
                                          <p:spTgt spid="240643">
                                            <p:txEl>
                                              <p:pRg st="1" end="1"/>
                                            </p:txEl>
                                          </p:spTgt>
                                        </p:tgtEl>
                                      </p:cBhvr>
                                      <p:to x="100000" y="95000"/>
                                    </p:animScale>
                                    <p:animScale>
                                      <p:cBhvr>
                                        <p:cTn id="38" dur="166" decel="50000">
                                          <p:stCondLst>
                                            <p:cond delay="1834"/>
                                          </p:stCondLst>
                                        </p:cTn>
                                        <p:tgtEl>
                                          <p:spTgt spid="24064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40643">
                                            <p:txEl>
                                              <p:pRg st="2" end="2"/>
                                            </p:txEl>
                                          </p:spTgt>
                                        </p:tgtEl>
                                        <p:attrNameLst>
                                          <p:attrName>style.visibility</p:attrName>
                                        </p:attrNameLst>
                                      </p:cBhvr>
                                      <p:to>
                                        <p:strVal val="visible"/>
                                      </p:to>
                                    </p:set>
                                    <p:animEffect transition="in" filter="wipe(down)">
                                      <p:cBhvr>
                                        <p:cTn id="43" dur="580">
                                          <p:stCondLst>
                                            <p:cond delay="0"/>
                                          </p:stCondLst>
                                        </p:cTn>
                                        <p:tgtEl>
                                          <p:spTgt spid="240643">
                                            <p:txEl>
                                              <p:pRg st="2" end="2"/>
                                            </p:txEl>
                                          </p:spTgt>
                                        </p:tgtEl>
                                      </p:cBhvr>
                                    </p:animEffect>
                                    <p:anim calcmode="lin" valueType="num">
                                      <p:cBhvr>
                                        <p:cTn id="44" dur="1822" tmFilter="0,0; 0.14,0.36; 0.43,0.73; 0.71,0.91; 1.0,1.0">
                                          <p:stCondLst>
                                            <p:cond delay="0"/>
                                          </p:stCondLst>
                                        </p:cTn>
                                        <p:tgtEl>
                                          <p:spTgt spid="24064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4064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4064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4064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4064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40643">
                                            <p:txEl>
                                              <p:pRg st="2" end="2"/>
                                            </p:txEl>
                                          </p:spTgt>
                                        </p:tgtEl>
                                      </p:cBhvr>
                                      <p:to x="100000" y="60000"/>
                                    </p:animScale>
                                    <p:animScale>
                                      <p:cBhvr>
                                        <p:cTn id="50" dur="166" decel="50000">
                                          <p:stCondLst>
                                            <p:cond delay="676"/>
                                          </p:stCondLst>
                                        </p:cTn>
                                        <p:tgtEl>
                                          <p:spTgt spid="240643">
                                            <p:txEl>
                                              <p:pRg st="2" end="2"/>
                                            </p:txEl>
                                          </p:spTgt>
                                        </p:tgtEl>
                                      </p:cBhvr>
                                      <p:to x="100000" y="100000"/>
                                    </p:animScale>
                                    <p:animScale>
                                      <p:cBhvr>
                                        <p:cTn id="51" dur="26">
                                          <p:stCondLst>
                                            <p:cond delay="1312"/>
                                          </p:stCondLst>
                                        </p:cTn>
                                        <p:tgtEl>
                                          <p:spTgt spid="240643">
                                            <p:txEl>
                                              <p:pRg st="2" end="2"/>
                                            </p:txEl>
                                          </p:spTgt>
                                        </p:tgtEl>
                                      </p:cBhvr>
                                      <p:to x="100000" y="80000"/>
                                    </p:animScale>
                                    <p:animScale>
                                      <p:cBhvr>
                                        <p:cTn id="52" dur="166" decel="50000">
                                          <p:stCondLst>
                                            <p:cond delay="1338"/>
                                          </p:stCondLst>
                                        </p:cTn>
                                        <p:tgtEl>
                                          <p:spTgt spid="240643">
                                            <p:txEl>
                                              <p:pRg st="2" end="2"/>
                                            </p:txEl>
                                          </p:spTgt>
                                        </p:tgtEl>
                                      </p:cBhvr>
                                      <p:to x="100000" y="100000"/>
                                    </p:animScale>
                                    <p:animScale>
                                      <p:cBhvr>
                                        <p:cTn id="53" dur="26">
                                          <p:stCondLst>
                                            <p:cond delay="1642"/>
                                          </p:stCondLst>
                                        </p:cTn>
                                        <p:tgtEl>
                                          <p:spTgt spid="240643">
                                            <p:txEl>
                                              <p:pRg st="2" end="2"/>
                                            </p:txEl>
                                          </p:spTgt>
                                        </p:tgtEl>
                                      </p:cBhvr>
                                      <p:to x="100000" y="90000"/>
                                    </p:animScale>
                                    <p:animScale>
                                      <p:cBhvr>
                                        <p:cTn id="54" dur="166" decel="50000">
                                          <p:stCondLst>
                                            <p:cond delay="1668"/>
                                          </p:stCondLst>
                                        </p:cTn>
                                        <p:tgtEl>
                                          <p:spTgt spid="240643">
                                            <p:txEl>
                                              <p:pRg st="2" end="2"/>
                                            </p:txEl>
                                          </p:spTgt>
                                        </p:tgtEl>
                                      </p:cBhvr>
                                      <p:to x="100000" y="100000"/>
                                    </p:animScale>
                                    <p:animScale>
                                      <p:cBhvr>
                                        <p:cTn id="55" dur="26">
                                          <p:stCondLst>
                                            <p:cond delay="1808"/>
                                          </p:stCondLst>
                                        </p:cTn>
                                        <p:tgtEl>
                                          <p:spTgt spid="240643">
                                            <p:txEl>
                                              <p:pRg st="2" end="2"/>
                                            </p:txEl>
                                          </p:spTgt>
                                        </p:tgtEl>
                                      </p:cBhvr>
                                      <p:to x="100000" y="95000"/>
                                    </p:animScale>
                                    <p:animScale>
                                      <p:cBhvr>
                                        <p:cTn id="56" dur="166" decel="50000">
                                          <p:stCondLst>
                                            <p:cond delay="1834"/>
                                          </p:stCondLst>
                                        </p:cTn>
                                        <p:tgtEl>
                                          <p:spTgt spid="24064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590550" y="0"/>
            <a:ext cx="8229600" cy="952500"/>
          </a:xfrm>
        </p:spPr>
        <p:txBody>
          <a:bodyPr/>
          <a:lstStyle/>
          <a:p>
            <a:pPr algn="ctr"/>
            <a:r>
              <a:rPr lang="en-US">
                <a:solidFill>
                  <a:srgbClr val="FF0000"/>
                </a:solidFill>
                <a:effectLst>
                  <a:outerShdw blurRad="38100" dist="38100" dir="2700000" algn="tl">
                    <a:srgbClr val="C0C0C0"/>
                  </a:outerShdw>
                </a:effectLst>
              </a:rPr>
              <a:t>Giải thuật MLQ</a:t>
            </a:r>
          </a:p>
        </p:txBody>
      </p:sp>
      <p:sp>
        <p:nvSpPr>
          <p:cNvPr id="197636" name="Rectangle 4"/>
          <p:cNvSpPr>
            <a:spLocks noChangeArrowheads="1"/>
          </p:cNvSpPr>
          <p:nvPr/>
        </p:nvSpPr>
        <p:spPr bwMode="auto">
          <a:xfrm>
            <a:off x="609600" y="1265238"/>
            <a:ext cx="8208963" cy="4503737"/>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None/>
            </a:pPr>
            <a:r>
              <a:rPr lang="en-US" sz="3200"/>
              <a:t/>
            </a:r>
            <a:br>
              <a:rPr lang="en-US" sz="3200"/>
            </a:br>
            <a:endParaRPr lang="en-US" sz="3200"/>
          </a:p>
        </p:txBody>
      </p:sp>
      <p:pic>
        <p:nvPicPr>
          <p:cNvPr id="197637" name="Picture 5"/>
          <p:cNvPicPr>
            <a:picLocks noGrp="1" noChangeAspect="1" noChangeArrowheads="1"/>
          </p:cNvPicPr>
          <p:nvPr>
            <p:ph type="body" idx="1"/>
          </p:nvPr>
        </p:nvPicPr>
        <p:blipFill>
          <a:blip r:embed="rId3"/>
          <a:srcRect l="232" t="6743" r="459" b="6743"/>
          <a:stretch>
            <a:fillRect/>
          </a:stretch>
        </p:blipFill>
        <p:spPr>
          <a:xfrm>
            <a:off x="1241425" y="931863"/>
            <a:ext cx="7097713" cy="5322887"/>
          </a:xfrm>
          <a:noFill/>
          <a:ln w="38100" cmpd="dbl">
            <a:solidFill>
              <a:srgbClr val="CC6600"/>
            </a:solidFill>
          </a:ln>
        </p:spPr>
      </p:pic>
      <p:sp>
        <p:nvSpPr>
          <p:cNvPr id="5" name="Date Placeholder 4"/>
          <p:cNvSpPr>
            <a:spLocks noGrp="1"/>
          </p:cNvSpPr>
          <p:nvPr>
            <p:ph type="dt" sz="half" idx="12"/>
          </p:nvPr>
        </p:nvSpPr>
        <p:spPr/>
        <p:txBody>
          <a:bodyPr/>
          <a:lstStyle/>
          <a:p>
            <a:fld id="{2D0485D7-A43A-41FB-A455-265C1A95F0C7}"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57200" y="171450"/>
            <a:ext cx="8229600" cy="838200"/>
          </a:xfrm>
        </p:spPr>
        <p:txBody>
          <a:bodyPr/>
          <a:lstStyle/>
          <a:p>
            <a:pPr algn="ctr"/>
            <a:r>
              <a:rPr lang="en-US">
                <a:solidFill>
                  <a:srgbClr val="FF0000"/>
                </a:solidFill>
                <a:effectLst>
                  <a:outerShdw blurRad="38100" dist="38100" dir="2700000" algn="tl">
                    <a:srgbClr val="C0C0C0"/>
                  </a:outerShdw>
                </a:effectLst>
              </a:rPr>
              <a:t>Giải thuật MLQ</a:t>
            </a:r>
          </a:p>
        </p:txBody>
      </p:sp>
      <p:sp>
        <p:nvSpPr>
          <p:cNvPr id="198659" name="Rectangle 3"/>
          <p:cNvSpPr>
            <a:spLocks noGrp="1" noChangeArrowheads="1"/>
          </p:cNvSpPr>
          <p:nvPr>
            <p:ph type="body" idx="1"/>
          </p:nvPr>
        </p:nvSpPr>
        <p:spPr>
          <a:xfrm>
            <a:off x="438150" y="915988"/>
            <a:ext cx="8401050" cy="5294312"/>
          </a:xfrm>
        </p:spPr>
        <p:txBody>
          <a:bodyPr/>
          <a:lstStyle/>
          <a:p>
            <a:pPr algn="just">
              <a:buSzPct val="150000"/>
              <a:buFontTx/>
              <a:buNone/>
            </a:pPr>
            <a:r>
              <a:rPr lang="en-US" sz="2800">
                <a:effectLst>
                  <a:outerShdw blurRad="38100" dist="38100" dir="2700000" algn="tl">
                    <a:srgbClr val="C0C0C0"/>
                  </a:outerShdw>
                </a:effectLst>
              </a:rPr>
              <a:t>+ Các hàng đợi phía trên có độ ưu tiên cao hơn phía dưới. Nếu một tiến trình soạn thảo giao tiếp được đưa vào hàng đợi sẵn sàng trong khi một tiến trình lô đang chạy thì tiến trình lô sẽ bị trưng dụng CPU. </a:t>
            </a:r>
          </a:p>
          <a:p>
            <a:pPr algn="just">
              <a:buSzPct val="150000"/>
              <a:buFontTx/>
              <a:buChar char="•"/>
            </a:pPr>
            <a:r>
              <a:rPr lang="en-US" sz="2800">
                <a:solidFill>
                  <a:srgbClr val="FF0000"/>
                </a:solidFill>
                <a:effectLst>
                  <a:outerShdw blurRad="38100" dist="38100" dir="2700000" algn="tl">
                    <a:srgbClr val="C0C0C0"/>
                  </a:outerShdw>
                </a:effectLst>
              </a:rPr>
              <a:t>Chú ý:</a:t>
            </a:r>
            <a:r>
              <a:rPr lang="en-US" sz="2800">
                <a:effectLst>
                  <a:outerShdw blurRad="38100" dist="38100" dir="2700000" algn="tl">
                    <a:srgbClr val="C0C0C0"/>
                  </a:outerShdw>
                </a:effectLst>
              </a:rPr>
              <a:t> Trong thực tế, PP tổ chức hàng đợi theo 2 mức được dùng khá phổ biến:</a:t>
            </a:r>
          </a:p>
          <a:p>
            <a:pPr algn="just">
              <a:buSzPct val="150000"/>
              <a:buFontTx/>
              <a:buNone/>
            </a:pPr>
            <a:r>
              <a:rPr lang="en-US" sz="2800">
                <a:effectLst>
                  <a:outerShdw blurRad="38100" dist="38100" dir="2700000" algn="tl">
                    <a:srgbClr val="C0C0C0"/>
                  </a:outerShdw>
                </a:effectLst>
              </a:rPr>
              <a:t>	1. Hàng đợi cho các tiến trình hướng I/O (độ ưu tiên cao hơn).</a:t>
            </a:r>
          </a:p>
          <a:p>
            <a:pPr algn="just">
              <a:buSzPct val="150000"/>
              <a:buFontTx/>
              <a:buNone/>
            </a:pPr>
            <a:r>
              <a:rPr lang="en-US" sz="2800">
                <a:effectLst>
                  <a:outerShdw blurRad="38100" dist="38100" dir="2700000" algn="tl">
                    <a:srgbClr val="C0C0C0"/>
                  </a:outerShdw>
                </a:effectLst>
              </a:rPr>
              <a:t>	2. Hàng đợi cho các tiến trình hướng </a:t>
            </a:r>
            <a:r>
              <a:rPr lang="en-US" sz="2800" smtClean="0">
                <a:effectLst>
                  <a:outerShdw blurRad="38100" dist="38100" dir="2700000" algn="tl">
                    <a:srgbClr val="C0C0C0"/>
                  </a:outerShdw>
                </a:effectLst>
              </a:rPr>
              <a:t>CPU (độ ưu tiên thấp hơn).</a:t>
            </a:r>
            <a:endParaRPr lang="en-US" sz="28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6CECAD76-9A6B-46C4-A72C-02D7960E20B5}"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down)">
                                      <p:cBhvr>
                                        <p:cTn id="7" dur="580">
                                          <p:stCondLst>
                                            <p:cond delay="0"/>
                                          </p:stCondLst>
                                        </p:cTn>
                                        <p:tgtEl>
                                          <p:spTgt spid="198659">
                                            <p:txEl>
                                              <p:pRg st="0" end="0"/>
                                            </p:txEl>
                                          </p:spTgt>
                                        </p:tgtEl>
                                      </p:cBhvr>
                                    </p:animEffect>
                                    <p:anim calcmode="lin" valueType="num">
                                      <p:cBhvr>
                                        <p:cTn id="8" dur="1822" tmFilter="0,0; 0.14,0.36; 0.43,0.73; 0.71,0.91; 1.0,1.0">
                                          <p:stCondLst>
                                            <p:cond delay="0"/>
                                          </p:stCondLst>
                                        </p:cTn>
                                        <p:tgtEl>
                                          <p:spTgt spid="1986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86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86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86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86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8659">
                                            <p:txEl>
                                              <p:pRg st="0" end="0"/>
                                            </p:txEl>
                                          </p:spTgt>
                                        </p:tgtEl>
                                      </p:cBhvr>
                                      <p:to x="100000" y="60000"/>
                                    </p:animScale>
                                    <p:animScale>
                                      <p:cBhvr>
                                        <p:cTn id="14" dur="166" decel="50000">
                                          <p:stCondLst>
                                            <p:cond delay="676"/>
                                          </p:stCondLst>
                                        </p:cTn>
                                        <p:tgtEl>
                                          <p:spTgt spid="198659">
                                            <p:txEl>
                                              <p:pRg st="0" end="0"/>
                                            </p:txEl>
                                          </p:spTgt>
                                        </p:tgtEl>
                                      </p:cBhvr>
                                      <p:to x="100000" y="100000"/>
                                    </p:animScale>
                                    <p:animScale>
                                      <p:cBhvr>
                                        <p:cTn id="15" dur="26">
                                          <p:stCondLst>
                                            <p:cond delay="1312"/>
                                          </p:stCondLst>
                                        </p:cTn>
                                        <p:tgtEl>
                                          <p:spTgt spid="198659">
                                            <p:txEl>
                                              <p:pRg st="0" end="0"/>
                                            </p:txEl>
                                          </p:spTgt>
                                        </p:tgtEl>
                                      </p:cBhvr>
                                      <p:to x="100000" y="80000"/>
                                    </p:animScale>
                                    <p:animScale>
                                      <p:cBhvr>
                                        <p:cTn id="16" dur="166" decel="50000">
                                          <p:stCondLst>
                                            <p:cond delay="1338"/>
                                          </p:stCondLst>
                                        </p:cTn>
                                        <p:tgtEl>
                                          <p:spTgt spid="198659">
                                            <p:txEl>
                                              <p:pRg st="0" end="0"/>
                                            </p:txEl>
                                          </p:spTgt>
                                        </p:tgtEl>
                                      </p:cBhvr>
                                      <p:to x="100000" y="100000"/>
                                    </p:animScale>
                                    <p:animScale>
                                      <p:cBhvr>
                                        <p:cTn id="17" dur="26">
                                          <p:stCondLst>
                                            <p:cond delay="1642"/>
                                          </p:stCondLst>
                                        </p:cTn>
                                        <p:tgtEl>
                                          <p:spTgt spid="198659">
                                            <p:txEl>
                                              <p:pRg st="0" end="0"/>
                                            </p:txEl>
                                          </p:spTgt>
                                        </p:tgtEl>
                                      </p:cBhvr>
                                      <p:to x="100000" y="90000"/>
                                    </p:animScale>
                                    <p:animScale>
                                      <p:cBhvr>
                                        <p:cTn id="18" dur="166" decel="50000">
                                          <p:stCondLst>
                                            <p:cond delay="1668"/>
                                          </p:stCondLst>
                                        </p:cTn>
                                        <p:tgtEl>
                                          <p:spTgt spid="198659">
                                            <p:txEl>
                                              <p:pRg st="0" end="0"/>
                                            </p:txEl>
                                          </p:spTgt>
                                        </p:tgtEl>
                                      </p:cBhvr>
                                      <p:to x="100000" y="100000"/>
                                    </p:animScale>
                                    <p:animScale>
                                      <p:cBhvr>
                                        <p:cTn id="19" dur="26">
                                          <p:stCondLst>
                                            <p:cond delay="1808"/>
                                          </p:stCondLst>
                                        </p:cTn>
                                        <p:tgtEl>
                                          <p:spTgt spid="198659">
                                            <p:txEl>
                                              <p:pRg st="0" end="0"/>
                                            </p:txEl>
                                          </p:spTgt>
                                        </p:tgtEl>
                                      </p:cBhvr>
                                      <p:to x="100000" y="95000"/>
                                    </p:animScale>
                                    <p:animScale>
                                      <p:cBhvr>
                                        <p:cTn id="20" dur="166" decel="50000">
                                          <p:stCondLst>
                                            <p:cond delay="1834"/>
                                          </p:stCondLst>
                                        </p:cTn>
                                        <p:tgtEl>
                                          <p:spTgt spid="1986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8659">
                                            <p:txEl>
                                              <p:pRg st="1" end="1"/>
                                            </p:txEl>
                                          </p:spTgt>
                                        </p:tgtEl>
                                        <p:attrNameLst>
                                          <p:attrName>style.visibility</p:attrName>
                                        </p:attrNameLst>
                                      </p:cBhvr>
                                      <p:to>
                                        <p:strVal val="visible"/>
                                      </p:to>
                                    </p:set>
                                    <p:animEffect transition="in" filter="wipe(down)">
                                      <p:cBhvr>
                                        <p:cTn id="25" dur="580">
                                          <p:stCondLst>
                                            <p:cond delay="0"/>
                                          </p:stCondLst>
                                        </p:cTn>
                                        <p:tgtEl>
                                          <p:spTgt spid="198659">
                                            <p:txEl>
                                              <p:pRg st="1" end="1"/>
                                            </p:txEl>
                                          </p:spTgt>
                                        </p:tgtEl>
                                      </p:cBhvr>
                                    </p:animEffect>
                                    <p:anim calcmode="lin" valueType="num">
                                      <p:cBhvr>
                                        <p:cTn id="26" dur="1822" tmFilter="0,0; 0.14,0.36; 0.43,0.73; 0.71,0.91; 1.0,1.0">
                                          <p:stCondLst>
                                            <p:cond delay="0"/>
                                          </p:stCondLst>
                                        </p:cTn>
                                        <p:tgtEl>
                                          <p:spTgt spid="1986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86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86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86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86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8659">
                                            <p:txEl>
                                              <p:pRg st="1" end="1"/>
                                            </p:txEl>
                                          </p:spTgt>
                                        </p:tgtEl>
                                      </p:cBhvr>
                                      <p:to x="100000" y="60000"/>
                                    </p:animScale>
                                    <p:animScale>
                                      <p:cBhvr>
                                        <p:cTn id="32" dur="166" decel="50000">
                                          <p:stCondLst>
                                            <p:cond delay="676"/>
                                          </p:stCondLst>
                                        </p:cTn>
                                        <p:tgtEl>
                                          <p:spTgt spid="198659">
                                            <p:txEl>
                                              <p:pRg st="1" end="1"/>
                                            </p:txEl>
                                          </p:spTgt>
                                        </p:tgtEl>
                                      </p:cBhvr>
                                      <p:to x="100000" y="100000"/>
                                    </p:animScale>
                                    <p:animScale>
                                      <p:cBhvr>
                                        <p:cTn id="33" dur="26">
                                          <p:stCondLst>
                                            <p:cond delay="1312"/>
                                          </p:stCondLst>
                                        </p:cTn>
                                        <p:tgtEl>
                                          <p:spTgt spid="198659">
                                            <p:txEl>
                                              <p:pRg st="1" end="1"/>
                                            </p:txEl>
                                          </p:spTgt>
                                        </p:tgtEl>
                                      </p:cBhvr>
                                      <p:to x="100000" y="80000"/>
                                    </p:animScale>
                                    <p:animScale>
                                      <p:cBhvr>
                                        <p:cTn id="34" dur="166" decel="50000">
                                          <p:stCondLst>
                                            <p:cond delay="1338"/>
                                          </p:stCondLst>
                                        </p:cTn>
                                        <p:tgtEl>
                                          <p:spTgt spid="198659">
                                            <p:txEl>
                                              <p:pRg st="1" end="1"/>
                                            </p:txEl>
                                          </p:spTgt>
                                        </p:tgtEl>
                                      </p:cBhvr>
                                      <p:to x="100000" y="100000"/>
                                    </p:animScale>
                                    <p:animScale>
                                      <p:cBhvr>
                                        <p:cTn id="35" dur="26">
                                          <p:stCondLst>
                                            <p:cond delay="1642"/>
                                          </p:stCondLst>
                                        </p:cTn>
                                        <p:tgtEl>
                                          <p:spTgt spid="198659">
                                            <p:txEl>
                                              <p:pRg st="1" end="1"/>
                                            </p:txEl>
                                          </p:spTgt>
                                        </p:tgtEl>
                                      </p:cBhvr>
                                      <p:to x="100000" y="90000"/>
                                    </p:animScale>
                                    <p:animScale>
                                      <p:cBhvr>
                                        <p:cTn id="36" dur="166" decel="50000">
                                          <p:stCondLst>
                                            <p:cond delay="1668"/>
                                          </p:stCondLst>
                                        </p:cTn>
                                        <p:tgtEl>
                                          <p:spTgt spid="198659">
                                            <p:txEl>
                                              <p:pRg st="1" end="1"/>
                                            </p:txEl>
                                          </p:spTgt>
                                        </p:tgtEl>
                                      </p:cBhvr>
                                      <p:to x="100000" y="100000"/>
                                    </p:animScale>
                                    <p:animScale>
                                      <p:cBhvr>
                                        <p:cTn id="37" dur="26">
                                          <p:stCondLst>
                                            <p:cond delay="1808"/>
                                          </p:stCondLst>
                                        </p:cTn>
                                        <p:tgtEl>
                                          <p:spTgt spid="198659">
                                            <p:txEl>
                                              <p:pRg st="1" end="1"/>
                                            </p:txEl>
                                          </p:spTgt>
                                        </p:tgtEl>
                                      </p:cBhvr>
                                      <p:to x="100000" y="95000"/>
                                    </p:animScale>
                                    <p:animScale>
                                      <p:cBhvr>
                                        <p:cTn id="38" dur="166" decel="50000">
                                          <p:stCondLst>
                                            <p:cond delay="1834"/>
                                          </p:stCondLst>
                                        </p:cTn>
                                        <p:tgtEl>
                                          <p:spTgt spid="1986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8659">
                                            <p:txEl>
                                              <p:pRg st="2" end="2"/>
                                            </p:txEl>
                                          </p:spTgt>
                                        </p:tgtEl>
                                        <p:attrNameLst>
                                          <p:attrName>style.visibility</p:attrName>
                                        </p:attrNameLst>
                                      </p:cBhvr>
                                      <p:to>
                                        <p:strVal val="visible"/>
                                      </p:to>
                                    </p:set>
                                    <p:animEffect transition="in" filter="wipe(down)">
                                      <p:cBhvr>
                                        <p:cTn id="43" dur="580">
                                          <p:stCondLst>
                                            <p:cond delay="0"/>
                                          </p:stCondLst>
                                        </p:cTn>
                                        <p:tgtEl>
                                          <p:spTgt spid="198659">
                                            <p:txEl>
                                              <p:pRg st="2" end="2"/>
                                            </p:txEl>
                                          </p:spTgt>
                                        </p:tgtEl>
                                      </p:cBhvr>
                                    </p:animEffect>
                                    <p:anim calcmode="lin" valueType="num">
                                      <p:cBhvr>
                                        <p:cTn id="44" dur="1822" tmFilter="0,0; 0.14,0.36; 0.43,0.73; 0.71,0.91; 1.0,1.0">
                                          <p:stCondLst>
                                            <p:cond delay="0"/>
                                          </p:stCondLst>
                                        </p:cTn>
                                        <p:tgtEl>
                                          <p:spTgt spid="1986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86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86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86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86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8659">
                                            <p:txEl>
                                              <p:pRg st="2" end="2"/>
                                            </p:txEl>
                                          </p:spTgt>
                                        </p:tgtEl>
                                      </p:cBhvr>
                                      <p:to x="100000" y="60000"/>
                                    </p:animScale>
                                    <p:animScale>
                                      <p:cBhvr>
                                        <p:cTn id="50" dur="166" decel="50000">
                                          <p:stCondLst>
                                            <p:cond delay="676"/>
                                          </p:stCondLst>
                                        </p:cTn>
                                        <p:tgtEl>
                                          <p:spTgt spid="198659">
                                            <p:txEl>
                                              <p:pRg st="2" end="2"/>
                                            </p:txEl>
                                          </p:spTgt>
                                        </p:tgtEl>
                                      </p:cBhvr>
                                      <p:to x="100000" y="100000"/>
                                    </p:animScale>
                                    <p:animScale>
                                      <p:cBhvr>
                                        <p:cTn id="51" dur="26">
                                          <p:stCondLst>
                                            <p:cond delay="1312"/>
                                          </p:stCondLst>
                                        </p:cTn>
                                        <p:tgtEl>
                                          <p:spTgt spid="198659">
                                            <p:txEl>
                                              <p:pRg st="2" end="2"/>
                                            </p:txEl>
                                          </p:spTgt>
                                        </p:tgtEl>
                                      </p:cBhvr>
                                      <p:to x="100000" y="80000"/>
                                    </p:animScale>
                                    <p:animScale>
                                      <p:cBhvr>
                                        <p:cTn id="52" dur="166" decel="50000">
                                          <p:stCondLst>
                                            <p:cond delay="1338"/>
                                          </p:stCondLst>
                                        </p:cTn>
                                        <p:tgtEl>
                                          <p:spTgt spid="198659">
                                            <p:txEl>
                                              <p:pRg st="2" end="2"/>
                                            </p:txEl>
                                          </p:spTgt>
                                        </p:tgtEl>
                                      </p:cBhvr>
                                      <p:to x="100000" y="100000"/>
                                    </p:animScale>
                                    <p:animScale>
                                      <p:cBhvr>
                                        <p:cTn id="53" dur="26">
                                          <p:stCondLst>
                                            <p:cond delay="1642"/>
                                          </p:stCondLst>
                                        </p:cTn>
                                        <p:tgtEl>
                                          <p:spTgt spid="198659">
                                            <p:txEl>
                                              <p:pRg st="2" end="2"/>
                                            </p:txEl>
                                          </p:spTgt>
                                        </p:tgtEl>
                                      </p:cBhvr>
                                      <p:to x="100000" y="90000"/>
                                    </p:animScale>
                                    <p:animScale>
                                      <p:cBhvr>
                                        <p:cTn id="54" dur="166" decel="50000">
                                          <p:stCondLst>
                                            <p:cond delay="1668"/>
                                          </p:stCondLst>
                                        </p:cTn>
                                        <p:tgtEl>
                                          <p:spTgt spid="198659">
                                            <p:txEl>
                                              <p:pRg st="2" end="2"/>
                                            </p:txEl>
                                          </p:spTgt>
                                        </p:tgtEl>
                                      </p:cBhvr>
                                      <p:to x="100000" y="100000"/>
                                    </p:animScale>
                                    <p:animScale>
                                      <p:cBhvr>
                                        <p:cTn id="55" dur="26">
                                          <p:stCondLst>
                                            <p:cond delay="1808"/>
                                          </p:stCondLst>
                                        </p:cTn>
                                        <p:tgtEl>
                                          <p:spTgt spid="198659">
                                            <p:txEl>
                                              <p:pRg st="2" end="2"/>
                                            </p:txEl>
                                          </p:spTgt>
                                        </p:tgtEl>
                                      </p:cBhvr>
                                      <p:to x="100000" y="95000"/>
                                    </p:animScale>
                                    <p:animScale>
                                      <p:cBhvr>
                                        <p:cTn id="56" dur="166" decel="50000">
                                          <p:stCondLst>
                                            <p:cond delay="1834"/>
                                          </p:stCondLst>
                                        </p:cTn>
                                        <p:tgtEl>
                                          <p:spTgt spid="19865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98659">
                                            <p:txEl>
                                              <p:pRg st="3" end="3"/>
                                            </p:txEl>
                                          </p:spTgt>
                                        </p:tgtEl>
                                        <p:attrNameLst>
                                          <p:attrName>style.visibility</p:attrName>
                                        </p:attrNameLst>
                                      </p:cBhvr>
                                      <p:to>
                                        <p:strVal val="visible"/>
                                      </p:to>
                                    </p:set>
                                    <p:animEffect transition="in" filter="wipe(down)">
                                      <p:cBhvr>
                                        <p:cTn id="61" dur="580">
                                          <p:stCondLst>
                                            <p:cond delay="0"/>
                                          </p:stCondLst>
                                        </p:cTn>
                                        <p:tgtEl>
                                          <p:spTgt spid="198659">
                                            <p:txEl>
                                              <p:pRg st="3" end="3"/>
                                            </p:txEl>
                                          </p:spTgt>
                                        </p:tgtEl>
                                      </p:cBhvr>
                                    </p:animEffect>
                                    <p:anim calcmode="lin" valueType="num">
                                      <p:cBhvr>
                                        <p:cTn id="62" dur="1822" tmFilter="0,0; 0.14,0.36; 0.43,0.73; 0.71,0.91; 1.0,1.0">
                                          <p:stCondLst>
                                            <p:cond delay="0"/>
                                          </p:stCondLst>
                                        </p:cTn>
                                        <p:tgtEl>
                                          <p:spTgt spid="19865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9865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9865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9865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9865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98659">
                                            <p:txEl>
                                              <p:pRg st="3" end="3"/>
                                            </p:txEl>
                                          </p:spTgt>
                                        </p:tgtEl>
                                      </p:cBhvr>
                                      <p:to x="100000" y="60000"/>
                                    </p:animScale>
                                    <p:animScale>
                                      <p:cBhvr>
                                        <p:cTn id="68" dur="166" decel="50000">
                                          <p:stCondLst>
                                            <p:cond delay="676"/>
                                          </p:stCondLst>
                                        </p:cTn>
                                        <p:tgtEl>
                                          <p:spTgt spid="198659">
                                            <p:txEl>
                                              <p:pRg st="3" end="3"/>
                                            </p:txEl>
                                          </p:spTgt>
                                        </p:tgtEl>
                                      </p:cBhvr>
                                      <p:to x="100000" y="100000"/>
                                    </p:animScale>
                                    <p:animScale>
                                      <p:cBhvr>
                                        <p:cTn id="69" dur="26">
                                          <p:stCondLst>
                                            <p:cond delay="1312"/>
                                          </p:stCondLst>
                                        </p:cTn>
                                        <p:tgtEl>
                                          <p:spTgt spid="198659">
                                            <p:txEl>
                                              <p:pRg st="3" end="3"/>
                                            </p:txEl>
                                          </p:spTgt>
                                        </p:tgtEl>
                                      </p:cBhvr>
                                      <p:to x="100000" y="80000"/>
                                    </p:animScale>
                                    <p:animScale>
                                      <p:cBhvr>
                                        <p:cTn id="70" dur="166" decel="50000">
                                          <p:stCondLst>
                                            <p:cond delay="1338"/>
                                          </p:stCondLst>
                                        </p:cTn>
                                        <p:tgtEl>
                                          <p:spTgt spid="198659">
                                            <p:txEl>
                                              <p:pRg st="3" end="3"/>
                                            </p:txEl>
                                          </p:spTgt>
                                        </p:tgtEl>
                                      </p:cBhvr>
                                      <p:to x="100000" y="100000"/>
                                    </p:animScale>
                                    <p:animScale>
                                      <p:cBhvr>
                                        <p:cTn id="71" dur="26">
                                          <p:stCondLst>
                                            <p:cond delay="1642"/>
                                          </p:stCondLst>
                                        </p:cTn>
                                        <p:tgtEl>
                                          <p:spTgt spid="198659">
                                            <p:txEl>
                                              <p:pRg st="3" end="3"/>
                                            </p:txEl>
                                          </p:spTgt>
                                        </p:tgtEl>
                                      </p:cBhvr>
                                      <p:to x="100000" y="90000"/>
                                    </p:animScale>
                                    <p:animScale>
                                      <p:cBhvr>
                                        <p:cTn id="72" dur="166" decel="50000">
                                          <p:stCondLst>
                                            <p:cond delay="1668"/>
                                          </p:stCondLst>
                                        </p:cTn>
                                        <p:tgtEl>
                                          <p:spTgt spid="198659">
                                            <p:txEl>
                                              <p:pRg st="3" end="3"/>
                                            </p:txEl>
                                          </p:spTgt>
                                        </p:tgtEl>
                                      </p:cBhvr>
                                      <p:to x="100000" y="100000"/>
                                    </p:animScale>
                                    <p:animScale>
                                      <p:cBhvr>
                                        <p:cTn id="73" dur="26">
                                          <p:stCondLst>
                                            <p:cond delay="1808"/>
                                          </p:stCondLst>
                                        </p:cTn>
                                        <p:tgtEl>
                                          <p:spTgt spid="198659">
                                            <p:txEl>
                                              <p:pRg st="3" end="3"/>
                                            </p:txEl>
                                          </p:spTgt>
                                        </p:tgtEl>
                                      </p:cBhvr>
                                      <p:to x="100000" y="95000"/>
                                    </p:animScale>
                                    <p:animScale>
                                      <p:cBhvr>
                                        <p:cTn id="74" dur="166" decel="50000">
                                          <p:stCondLst>
                                            <p:cond delay="1834"/>
                                          </p:stCondLst>
                                        </p:cTn>
                                        <p:tgtEl>
                                          <p:spTgt spid="19865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57200" y="285750"/>
            <a:ext cx="8229600" cy="800100"/>
          </a:xfrm>
        </p:spPr>
        <p:txBody>
          <a:bodyPr/>
          <a:lstStyle/>
          <a:p>
            <a:pPr algn="ctr"/>
            <a:r>
              <a:rPr lang="en-US">
                <a:solidFill>
                  <a:srgbClr val="FF0000"/>
                </a:solidFill>
                <a:effectLst>
                  <a:outerShdw blurRad="38100" dist="38100" dir="2700000" algn="tl">
                    <a:srgbClr val="C0C0C0"/>
                  </a:outerShdw>
                </a:effectLst>
              </a:rPr>
              <a:t>Giải thuật MLQ</a:t>
            </a:r>
          </a:p>
        </p:txBody>
      </p:sp>
      <p:sp>
        <p:nvSpPr>
          <p:cNvPr id="203779" name="Rectangle 3"/>
          <p:cNvSpPr>
            <a:spLocks noGrp="1" noChangeArrowheads="1"/>
          </p:cNvSpPr>
          <p:nvPr>
            <p:ph type="body" idx="1"/>
          </p:nvPr>
        </p:nvSpPr>
        <p:spPr>
          <a:xfrm>
            <a:off x="666750" y="1258888"/>
            <a:ext cx="8208963" cy="4837112"/>
          </a:xfrm>
        </p:spPr>
        <p:txBody>
          <a:bodyPr/>
          <a:lstStyle/>
          <a:p>
            <a:pPr algn="just">
              <a:buSzPct val="150000"/>
              <a:buFontTx/>
              <a:buChar char="•"/>
            </a:pPr>
            <a:r>
              <a:rPr lang="en-US">
                <a:effectLst>
                  <a:outerShdw blurRad="38100" dist="38100" dir="2700000" algn="tl">
                    <a:srgbClr val="C0C0C0"/>
                  </a:outerShdw>
                </a:effectLst>
              </a:rPr>
              <a:t>Ưu nhược điểm: Các tiến trình được gán cố định cho một hàng đợi, chúng không có sự di chuyển giữa các hàng đợi, cách này có ưu điểm là chi phí lập lịch thấp tuy nhiên thiếu mềm dẻo và có thể dẫn đến tình trạng nơi thừa nơi thiếu CPU.</a:t>
            </a:r>
          </a:p>
        </p:txBody>
      </p:sp>
      <p:sp>
        <p:nvSpPr>
          <p:cNvPr id="4" name="Date Placeholder 3"/>
          <p:cNvSpPr>
            <a:spLocks noGrp="1"/>
          </p:cNvSpPr>
          <p:nvPr>
            <p:ph type="dt" sz="half" idx="12"/>
          </p:nvPr>
        </p:nvSpPr>
        <p:spPr/>
        <p:txBody>
          <a:bodyPr/>
          <a:lstStyle/>
          <a:p>
            <a:fld id="{65FA42B3-A878-4A5D-8B09-D32E51DA199C}"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wipe(down)">
                                      <p:cBhvr>
                                        <p:cTn id="7" dur="580">
                                          <p:stCondLst>
                                            <p:cond delay="0"/>
                                          </p:stCondLst>
                                        </p:cTn>
                                        <p:tgtEl>
                                          <p:spTgt spid="203779">
                                            <p:txEl>
                                              <p:pRg st="0" end="0"/>
                                            </p:txEl>
                                          </p:spTgt>
                                        </p:tgtEl>
                                      </p:cBhvr>
                                    </p:animEffect>
                                    <p:anim calcmode="lin" valueType="num">
                                      <p:cBhvr>
                                        <p:cTn id="8" dur="1822" tmFilter="0,0; 0.14,0.36; 0.43,0.73; 0.71,0.91; 1.0,1.0">
                                          <p:stCondLst>
                                            <p:cond delay="0"/>
                                          </p:stCondLst>
                                        </p:cTn>
                                        <p:tgtEl>
                                          <p:spTgt spid="20377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377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377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377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377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3779">
                                            <p:txEl>
                                              <p:pRg st="0" end="0"/>
                                            </p:txEl>
                                          </p:spTgt>
                                        </p:tgtEl>
                                      </p:cBhvr>
                                      <p:to x="100000" y="60000"/>
                                    </p:animScale>
                                    <p:animScale>
                                      <p:cBhvr>
                                        <p:cTn id="14" dur="166" decel="50000">
                                          <p:stCondLst>
                                            <p:cond delay="676"/>
                                          </p:stCondLst>
                                        </p:cTn>
                                        <p:tgtEl>
                                          <p:spTgt spid="203779">
                                            <p:txEl>
                                              <p:pRg st="0" end="0"/>
                                            </p:txEl>
                                          </p:spTgt>
                                        </p:tgtEl>
                                      </p:cBhvr>
                                      <p:to x="100000" y="100000"/>
                                    </p:animScale>
                                    <p:animScale>
                                      <p:cBhvr>
                                        <p:cTn id="15" dur="26">
                                          <p:stCondLst>
                                            <p:cond delay="1312"/>
                                          </p:stCondLst>
                                        </p:cTn>
                                        <p:tgtEl>
                                          <p:spTgt spid="203779">
                                            <p:txEl>
                                              <p:pRg st="0" end="0"/>
                                            </p:txEl>
                                          </p:spTgt>
                                        </p:tgtEl>
                                      </p:cBhvr>
                                      <p:to x="100000" y="80000"/>
                                    </p:animScale>
                                    <p:animScale>
                                      <p:cBhvr>
                                        <p:cTn id="16" dur="166" decel="50000">
                                          <p:stCondLst>
                                            <p:cond delay="1338"/>
                                          </p:stCondLst>
                                        </p:cTn>
                                        <p:tgtEl>
                                          <p:spTgt spid="203779">
                                            <p:txEl>
                                              <p:pRg st="0" end="0"/>
                                            </p:txEl>
                                          </p:spTgt>
                                        </p:tgtEl>
                                      </p:cBhvr>
                                      <p:to x="100000" y="100000"/>
                                    </p:animScale>
                                    <p:animScale>
                                      <p:cBhvr>
                                        <p:cTn id="17" dur="26">
                                          <p:stCondLst>
                                            <p:cond delay="1642"/>
                                          </p:stCondLst>
                                        </p:cTn>
                                        <p:tgtEl>
                                          <p:spTgt spid="203779">
                                            <p:txEl>
                                              <p:pRg st="0" end="0"/>
                                            </p:txEl>
                                          </p:spTgt>
                                        </p:tgtEl>
                                      </p:cBhvr>
                                      <p:to x="100000" y="90000"/>
                                    </p:animScale>
                                    <p:animScale>
                                      <p:cBhvr>
                                        <p:cTn id="18" dur="166" decel="50000">
                                          <p:stCondLst>
                                            <p:cond delay="1668"/>
                                          </p:stCondLst>
                                        </p:cTn>
                                        <p:tgtEl>
                                          <p:spTgt spid="203779">
                                            <p:txEl>
                                              <p:pRg st="0" end="0"/>
                                            </p:txEl>
                                          </p:spTgt>
                                        </p:tgtEl>
                                      </p:cBhvr>
                                      <p:to x="100000" y="100000"/>
                                    </p:animScale>
                                    <p:animScale>
                                      <p:cBhvr>
                                        <p:cTn id="19" dur="26">
                                          <p:stCondLst>
                                            <p:cond delay="1808"/>
                                          </p:stCondLst>
                                        </p:cTn>
                                        <p:tgtEl>
                                          <p:spTgt spid="203779">
                                            <p:txEl>
                                              <p:pRg st="0" end="0"/>
                                            </p:txEl>
                                          </p:spTgt>
                                        </p:tgtEl>
                                      </p:cBhvr>
                                      <p:to x="100000" y="95000"/>
                                    </p:animScale>
                                    <p:animScale>
                                      <p:cBhvr>
                                        <p:cTn id="20" dur="166" decel="50000">
                                          <p:stCondLst>
                                            <p:cond delay="1834"/>
                                          </p:stCondLst>
                                        </p:cTn>
                                        <p:tgtEl>
                                          <p:spTgt spid="20377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76250" y="304800"/>
            <a:ext cx="8229600" cy="838200"/>
          </a:xfrm>
        </p:spPr>
        <p:txBody>
          <a:bodyPr/>
          <a:lstStyle/>
          <a:p>
            <a:pPr algn="ctr"/>
            <a:r>
              <a:rPr lang="en-US">
                <a:solidFill>
                  <a:srgbClr val="FF0000"/>
                </a:solidFill>
              </a:rPr>
              <a:t>Giải thuật MLFQ</a:t>
            </a:r>
          </a:p>
        </p:txBody>
      </p:sp>
      <p:sp>
        <p:nvSpPr>
          <p:cNvPr id="199683" name="Rectangle 3"/>
          <p:cNvSpPr>
            <a:spLocks noGrp="1" noChangeArrowheads="1"/>
          </p:cNvSpPr>
          <p:nvPr>
            <p:ph type="body" idx="1"/>
          </p:nvPr>
        </p:nvSpPr>
        <p:spPr>
          <a:xfrm>
            <a:off x="334963" y="1485900"/>
            <a:ext cx="8483600" cy="4953000"/>
          </a:xfrm>
        </p:spPr>
        <p:txBody>
          <a:bodyPr/>
          <a:lstStyle/>
          <a:p>
            <a:pPr algn="just">
              <a:buSzPct val="150000"/>
              <a:buFontTx/>
              <a:buChar char="•"/>
            </a:pPr>
            <a:r>
              <a:rPr lang="en-US" sz="2800">
                <a:effectLst>
                  <a:outerShdw blurRad="38100" dist="38100" dir="2700000" algn="tl">
                    <a:srgbClr val="C0C0C0"/>
                  </a:outerShdw>
                </a:effectLst>
              </a:rPr>
              <a:t>MLFQ </a:t>
            </a:r>
            <a:r>
              <a:rPr lang="en-US" sz="2800" smtClean="0">
                <a:effectLst>
                  <a:outerShdw blurRad="38100" dist="38100" dir="2700000" algn="tl">
                    <a:srgbClr val="C0C0C0"/>
                  </a:outerShdw>
                </a:effectLst>
              </a:rPr>
              <a:t>(Multi </a:t>
            </a:r>
            <a:r>
              <a:rPr lang="en-US" sz="2800">
                <a:effectLst>
                  <a:outerShdw blurRad="38100" dist="38100" dir="2700000" algn="tl">
                    <a:srgbClr val="C0C0C0"/>
                  </a:outerShdw>
                </a:effectLst>
              </a:rPr>
              <a:t>Level Feedback Queue - Hàng đợi phản hồi đa </a:t>
            </a:r>
            <a:r>
              <a:rPr lang="en-US" sz="2800" smtClean="0">
                <a:effectLst>
                  <a:outerShdw blurRad="38100" dist="38100" dir="2700000" algn="tl">
                    <a:srgbClr val="C0C0C0"/>
                  </a:outerShdw>
                </a:effectLst>
              </a:rPr>
              <a:t>cấp)</a:t>
            </a:r>
            <a:endParaRPr lang="en-US" sz="2800">
              <a:effectLst>
                <a:outerShdw blurRad="38100" dist="38100" dir="2700000" algn="tl">
                  <a:srgbClr val="C0C0C0"/>
                </a:outerShdw>
              </a:effectLst>
            </a:endParaRPr>
          </a:p>
          <a:p>
            <a:pPr marL="0" indent="0" algn="just">
              <a:buSzPct val="150000"/>
              <a:buNone/>
            </a:pPr>
            <a:r>
              <a:rPr lang="en-US" sz="2800" smtClean="0">
                <a:effectLst>
                  <a:outerShdw blurRad="38100" dist="38100" dir="2700000" algn="tl">
                    <a:srgbClr val="C0C0C0"/>
                  </a:outerShdw>
                </a:effectLst>
              </a:rPr>
              <a:t>+ Trong kiểu này, </a:t>
            </a:r>
            <a:r>
              <a:rPr lang="en-US" sz="2800">
                <a:effectLst>
                  <a:outerShdw blurRad="38100" dist="38100" dir="2700000" algn="tl">
                    <a:srgbClr val="C0C0C0"/>
                  </a:outerShdw>
                </a:effectLst>
              </a:rPr>
              <a:t>hệ thống tổ chức nhiều hàng đợi. Mỗi hàng đợi có độ ưu tiên và cách thức tổ chức khác nhau. Các tiến trình có thể di chuyển giữa các hàng đợi khác nhau. </a:t>
            </a:r>
          </a:p>
          <a:p>
            <a:pPr marL="0" indent="0" algn="just">
              <a:buSzPct val="150000"/>
              <a:buNone/>
            </a:pPr>
            <a:r>
              <a:rPr lang="en-US" sz="2800" smtClean="0">
                <a:effectLst>
                  <a:outerShdw blurRad="38100" dist="38100" dir="2700000" algn="tl">
                    <a:srgbClr val="C0C0C0"/>
                  </a:outerShdw>
                </a:effectLst>
              </a:rPr>
              <a:t>+ Nếu </a:t>
            </a:r>
            <a:r>
              <a:rPr lang="en-US" sz="2800">
                <a:effectLst>
                  <a:outerShdw blurRad="38100" dist="38100" dir="2700000" algn="tl">
                    <a:srgbClr val="C0C0C0"/>
                  </a:outerShdw>
                </a:effectLst>
              </a:rPr>
              <a:t>một tiến trình dùng quá nhiều tg CPU thì nó sẽ được di chuyển tới hàng đợi có độ ưu tiên thấp hơn. Cơ chế này để lại các tiến trình hướng I/O trong các hàng đợi có độ ưu </a:t>
            </a:r>
            <a:r>
              <a:rPr lang="en-US" sz="2800" smtClean="0">
                <a:effectLst>
                  <a:outerShdw blurRad="38100" dist="38100" dir="2700000" algn="tl">
                    <a:srgbClr val="C0C0C0"/>
                  </a:outerShdw>
                </a:effectLst>
              </a:rPr>
              <a:t>tiên </a:t>
            </a:r>
            <a:r>
              <a:rPr lang="en-US" sz="2800">
                <a:effectLst>
                  <a:outerShdw blurRad="38100" dist="38100" dir="2700000" algn="tl">
                    <a:srgbClr val="C0C0C0"/>
                  </a:outerShdw>
                </a:effectLst>
              </a:rPr>
              <a:t>cao hơn. </a:t>
            </a:r>
          </a:p>
        </p:txBody>
      </p:sp>
      <p:sp>
        <p:nvSpPr>
          <p:cNvPr id="199684" name="Rectangle 4"/>
          <p:cNvSpPr>
            <a:spLocks noChangeArrowheads="1"/>
          </p:cNvSpPr>
          <p:nvPr/>
        </p:nvSpPr>
        <p:spPr bwMode="auto">
          <a:xfrm>
            <a:off x="647700" y="1417638"/>
            <a:ext cx="8208963" cy="4503737"/>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en-US" sz="3200"/>
          </a:p>
        </p:txBody>
      </p:sp>
      <p:sp>
        <p:nvSpPr>
          <p:cNvPr id="5" name="Date Placeholder 4"/>
          <p:cNvSpPr>
            <a:spLocks noGrp="1"/>
          </p:cNvSpPr>
          <p:nvPr>
            <p:ph type="dt" sz="half" idx="12"/>
          </p:nvPr>
        </p:nvSpPr>
        <p:spPr/>
        <p:txBody>
          <a:bodyPr/>
          <a:lstStyle/>
          <a:p>
            <a:fld id="{6908B946-C52F-4756-82BF-93F7FD6DDC79}"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95300" y="114300"/>
            <a:ext cx="8229600" cy="933450"/>
          </a:xfrm>
        </p:spPr>
        <p:txBody>
          <a:bodyPr/>
          <a:lstStyle/>
          <a:p>
            <a:pPr algn="ctr"/>
            <a:r>
              <a:rPr lang="en-US">
                <a:solidFill>
                  <a:srgbClr val="FF0000"/>
                </a:solidFill>
              </a:rPr>
              <a:t>Giải thuật MLFQ</a:t>
            </a:r>
          </a:p>
        </p:txBody>
      </p:sp>
      <p:sp>
        <p:nvSpPr>
          <p:cNvPr id="200707" name="Rectangle 3"/>
          <p:cNvSpPr>
            <a:spLocks noGrp="1" noChangeArrowheads="1"/>
          </p:cNvSpPr>
          <p:nvPr>
            <p:ph type="body" idx="1"/>
          </p:nvPr>
        </p:nvSpPr>
        <p:spPr>
          <a:xfrm>
            <a:off x="439738" y="1217613"/>
            <a:ext cx="8208962" cy="4837112"/>
          </a:xfrm>
        </p:spPr>
        <p:txBody>
          <a:bodyPr/>
          <a:lstStyle/>
          <a:p>
            <a:pPr marL="0" indent="0" algn="just">
              <a:buSzPct val="150000"/>
              <a:buNone/>
            </a:pPr>
            <a:r>
              <a:rPr lang="en-US" smtClean="0">
                <a:effectLst>
                  <a:outerShdw blurRad="38100" dist="38100" dir="2700000" algn="tl">
                    <a:srgbClr val="C0C0C0"/>
                  </a:outerShdw>
                </a:effectLst>
              </a:rPr>
              <a:t>+ Trái </a:t>
            </a:r>
            <a:r>
              <a:rPr lang="en-US">
                <a:effectLst>
                  <a:outerShdw blurRad="38100" dist="38100" dir="2700000" algn="tl">
                    <a:srgbClr val="C0C0C0"/>
                  </a:outerShdw>
                </a:effectLst>
              </a:rPr>
              <a:t>lại, một tiến trình chờ quá lâu trong hàng đợi có độ ưu tiên thấp hơn có thể được di chuyển tới hàng đợi có độ ưu tiên cao hơn. </a:t>
            </a:r>
            <a:endParaRPr lang="en-US" smtClean="0">
              <a:effectLst>
                <a:outerShdw blurRad="38100" dist="38100" dir="2700000" algn="tl">
                  <a:srgbClr val="C0C0C0"/>
                </a:outerShdw>
              </a:effectLst>
            </a:endParaRPr>
          </a:p>
          <a:p>
            <a:pPr marL="0" indent="0" algn="just">
              <a:buSzPct val="150000"/>
              <a:buNone/>
            </a:pPr>
            <a:r>
              <a:rPr lang="en-US" smtClean="0">
                <a:effectLst>
                  <a:outerShdw blurRad="38100" dist="38100" dir="2700000" algn="tl">
                    <a:srgbClr val="C0C0C0"/>
                  </a:outerShdw>
                </a:effectLst>
              </a:rPr>
              <a:t>+ pp </a:t>
            </a:r>
            <a:r>
              <a:rPr lang="en-US">
                <a:effectLst>
                  <a:outerShdw blurRad="38100" dist="38100" dir="2700000" algn="tl">
                    <a:srgbClr val="C0C0C0"/>
                  </a:outerShdw>
                </a:effectLst>
              </a:rPr>
              <a:t>này nhằm ngăn chặn hiện tượng "đói CPU" mà phương pháp MLQ gặp phải.</a:t>
            </a:r>
          </a:p>
        </p:txBody>
      </p:sp>
      <p:sp>
        <p:nvSpPr>
          <p:cNvPr id="200708" name="Rectangle 4"/>
          <p:cNvSpPr>
            <a:spLocks noChangeArrowheads="1"/>
          </p:cNvSpPr>
          <p:nvPr/>
        </p:nvSpPr>
        <p:spPr bwMode="auto">
          <a:xfrm>
            <a:off x="609600" y="1265238"/>
            <a:ext cx="8208963" cy="4503737"/>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None/>
            </a:pPr>
            <a:r>
              <a:rPr lang="en-US" sz="3200"/>
              <a:t/>
            </a:r>
            <a:br>
              <a:rPr lang="en-US" sz="3200"/>
            </a:br>
            <a:endParaRPr lang="en-US" sz="3200"/>
          </a:p>
        </p:txBody>
      </p:sp>
      <p:sp>
        <p:nvSpPr>
          <p:cNvPr id="5" name="Date Placeholder 4"/>
          <p:cNvSpPr>
            <a:spLocks noGrp="1"/>
          </p:cNvSpPr>
          <p:nvPr>
            <p:ph type="dt" sz="half" idx="12"/>
          </p:nvPr>
        </p:nvSpPr>
        <p:spPr/>
        <p:txBody>
          <a:bodyPr/>
          <a:lstStyle/>
          <a:p>
            <a:fld id="{DD1D3C7B-DD9E-4C88-81F7-4897C7EFA1A3}"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down)">
                                      <p:cBhvr>
                                        <p:cTn id="7" dur="580">
                                          <p:stCondLst>
                                            <p:cond delay="0"/>
                                          </p:stCondLst>
                                        </p:cTn>
                                        <p:tgtEl>
                                          <p:spTgt spid="200707">
                                            <p:txEl>
                                              <p:pRg st="0" end="0"/>
                                            </p:txEl>
                                          </p:spTgt>
                                        </p:tgtEl>
                                      </p:cBhvr>
                                    </p:animEffect>
                                    <p:anim calcmode="lin" valueType="num">
                                      <p:cBhvr>
                                        <p:cTn id="8" dur="1822" tmFilter="0,0; 0.14,0.36; 0.43,0.73; 0.71,0.91; 1.0,1.0">
                                          <p:stCondLst>
                                            <p:cond delay="0"/>
                                          </p:stCondLst>
                                        </p:cTn>
                                        <p:tgtEl>
                                          <p:spTgt spid="2007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07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07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07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07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0707">
                                            <p:txEl>
                                              <p:pRg st="0" end="0"/>
                                            </p:txEl>
                                          </p:spTgt>
                                        </p:tgtEl>
                                      </p:cBhvr>
                                      <p:to x="100000" y="60000"/>
                                    </p:animScale>
                                    <p:animScale>
                                      <p:cBhvr>
                                        <p:cTn id="14" dur="166" decel="50000">
                                          <p:stCondLst>
                                            <p:cond delay="676"/>
                                          </p:stCondLst>
                                        </p:cTn>
                                        <p:tgtEl>
                                          <p:spTgt spid="200707">
                                            <p:txEl>
                                              <p:pRg st="0" end="0"/>
                                            </p:txEl>
                                          </p:spTgt>
                                        </p:tgtEl>
                                      </p:cBhvr>
                                      <p:to x="100000" y="100000"/>
                                    </p:animScale>
                                    <p:animScale>
                                      <p:cBhvr>
                                        <p:cTn id="15" dur="26">
                                          <p:stCondLst>
                                            <p:cond delay="1312"/>
                                          </p:stCondLst>
                                        </p:cTn>
                                        <p:tgtEl>
                                          <p:spTgt spid="200707">
                                            <p:txEl>
                                              <p:pRg st="0" end="0"/>
                                            </p:txEl>
                                          </p:spTgt>
                                        </p:tgtEl>
                                      </p:cBhvr>
                                      <p:to x="100000" y="80000"/>
                                    </p:animScale>
                                    <p:animScale>
                                      <p:cBhvr>
                                        <p:cTn id="16" dur="166" decel="50000">
                                          <p:stCondLst>
                                            <p:cond delay="1338"/>
                                          </p:stCondLst>
                                        </p:cTn>
                                        <p:tgtEl>
                                          <p:spTgt spid="200707">
                                            <p:txEl>
                                              <p:pRg st="0" end="0"/>
                                            </p:txEl>
                                          </p:spTgt>
                                        </p:tgtEl>
                                      </p:cBhvr>
                                      <p:to x="100000" y="100000"/>
                                    </p:animScale>
                                    <p:animScale>
                                      <p:cBhvr>
                                        <p:cTn id="17" dur="26">
                                          <p:stCondLst>
                                            <p:cond delay="1642"/>
                                          </p:stCondLst>
                                        </p:cTn>
                                        <p:tgtEl>
                                          <p:spTgt spid="200707">
                                            <p:txEl>
                                              <p:pRg st="0" end="0"/>
                                            </p:txEl>
                                          </p:spTgt>
                                        </p:tgtEl>
                                      </p:cBhvr>
                                      <p:to x="100000" y="90000"/>
                                    </p:animScale>
                                    <p:animScale>
                                      <p:cBhvr>
                                        <p:cTn id="18" dur="166" decel="50000">
                                          <p:stCondLst>
                                            <p:cond delay="1668"/>
                                          </p:stCondLst>
                                        </p:cTn>
                                        <p:tgtEl>
                                          <p:spTgt spid="200707">
                                            <p:txEl>
                                              <p:pRg st="0" end="0"/>
                                            </p:txEl>
                                          </p:spTgt>
                                        </p:tgtEl>
                                      </p:cBhvr>
                                      <p:to x="100000" y="100000"/>
                                    </p:animScale>
                                    <p:animScale>
                                      <p:cBhvr>
                                        <p:cTn id="19" dur="26">
                                          <p:stCondLst>
                                            <p:cond delay="1808"/>
                                          </p:stCondLst>
                                        </p:cTn>
                                        <p:tgtEl>
                                          <p:spTgt spid="200707">
                                            <p:txEl>
                                              <p:pRg st="0" end="0"/>
                                            </p:txEl>
                                          </p:spTgt>
                                        </p:tgtEl>
                                      </p:cBhvr>
                                      <p:to x="100000" y="95000"/>
                                    </p:animScale>
                                    <p:animScale>
                                      <p:cBhvr>
                                        <p:cTn id="20" dur="166" decel="50000">
                                          <p:stCondLst>
                                            <p:cond delay="1834"/>
                                          </p:stCondLst>
                                        </p:cTn>
                                        <p:tgtEl>
                                          <p:spTgt spid="20070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0707">
                                            <p:txEl>
                                              <p:pRg st="1" end="1"/>
                                            </p:txEl>
                                          </p:spTgt>
                                        </p:tgtEl>
                                        <p:attrNameLst>
                                          <p:attrName>style.visibility</p:attrName>
                                        </p:attrNameLst>
                                      </p:cBhvr>
                                      <p:to>
                                        <p:strVal val="visible"/>
                                      </p:to>
                                    </p:set>
                                    <p:animEffect transition="in" filter="wipe(down)">
                                      <p:cBhvr>
                                        <p:cTn id="25" dur="580">
                                          <p:stCondLst>
                                            <p:cond delay="0"/>
                                          </p:stCondLst>
                                        </p:cTn>
                                        <p:tgtEl>
                                          <p:spTgt spid="200707">
                                            <p:txEl>
                                              <p:pRg st="1" end="1"/>
                                            </p:txEl>
                                          </p:spTgt>
                                        </p:tgtEl>
                                      </p:cBhvr>
                                    </p:animEffect>
                                    <p:anim calcmode="lin" valueType="num">
                                      <p:cBhvr>
                                        <p:cTn id="26" dur="1822" tmFilter="0,0; 0.14,0.36; 0.43,0.73; 0.71,0.91; 1.0,1.0">
                                          <p:stCondLst>
                                            <p:cond delay="0"/>
                                          </p:stCondLst>
                                        </p:cTn>
                                        <p:tgtEl>
                                          <p:spTgt spid="20070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070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070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070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070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0707">
                                            <p:txEl>
                                              <p:pRg st="1" end="1"/>
                                            </p:txEl>
                                          </p:spTgt>
                                        </p:tgtEl>
                                      </p:cBhvr>
                                      <p:to x="100000" y="60000"/>
                                    </p:animScale>
                                    <p:animScale>
                                      <p:cBhvr>
                                        <p:cTn id="32" dur="166" decel="50000">
                                          <p:stCondLst>
                                            <p:cond delay="676"/>
                                          </p:stCondLst>
                                        </p:cTn>
                                        <p:tgtEl>
                                          <p:spTgt spid="200707">
                                            <p:txEl>
                                              <p:pRg st="1" end="1"/>
                                            </p:txEl>
                                          </p:spTgt>
                                        </p:tgtEl>
                                      </p:cBhvr>
                                      <p:to x="100000" y="100000"/>
                                    </p:animScale>
                                    <p:animScale>
                                      <p:cBhvr>
                                        <p:cTn id="33" dur="26">
                                          <p:stCondLst>
                                            <p:cond delay="1312"/>
                                          </p:stCondLst>
                                        </p:cTn>
                                        <p:tgtEl>
                                          <p:spTgt spid="200707">
                                            <p:txEl>
                                              <p:pRg st="1" end="1"/>
                                            </p:txEl>
                                          </p:spTgt>
                                        </p:tgtEl>
                                      </p:cBhvr>
                                      <p:to x="100000" y="80000"/>
                                    </p:animScale>
                                    <p:animScale>
                                      <p:cBhvr>
                                        <p:cTn id="34" dur="166" decel="50000">
                                          <p:stCondLst>
                                            <p:cond delay="1338"/>
                                          </p:stCondLst>
                                        </p:cTn>
                                        <p:tgtEl>
                                          <p:spTgt spid="200707">
                                            <p:txEl>
                                              <p:pRg st="1" end="1"/>
                                            </p:txEl>
                                          </p:spTgt>
                                        </p:tgtEl>
                                      </p:cBhvr>
                                      <p:to x="100000" y="100000"/>
                                    </p:animScale>
                                    <p:animScale>
                                      <p:cBhvr>
                                        <p:cTn id="35" dur="26">
                                          <p:stCondLst>
                                            <p:cond delay="1642"/>
                                          </p:stCondLst>
                                        </p:cTn>
                                        <p:tgtEl>
                                          <p:spTgt spid="200707">
                                            <p:txEl>
                                              <p:pRg st="1" end="1"/>
                                            </p:txEl>
                                          </p:spTgt>
                                        </p:tgtEl>
                                      </p:cBhvr>
                                      <p:to x="100000" y="90000"/>
                                    </p:animScale>
                                    <p:animScale>
                                      <p:cBhvr>
                                        <p:cTn id="36" dur="166" decel="50000">
                                          <p:stCondLst>
                                            <p:cond delay="1668"/>
                                          </p:stCondLst>
                                        </p:cTn>
                                        <p:tgtEl>
                                          <p:spTgt spid="200707">
                                            <p:txEl>
                                              <p:pRg st="1" end="1"/>
                                            </p:txEl>
                                          </p:spTgt>
                                        </p:tgtEl>
                                      </p:cBhvr>
                                      <p:to x="100000" y="100000"/>
                                    </p:animScale>
                                    <p:animScale>
                                      <p:cBhvr>
                                        <p:cTn id="37" dur="26">
                                          <p:stCondLst>
                                            <p:cond delay="1808"/>
                                          </p:stCondLst>
                                        </p:cTn>
                                        <p:tgtEl>
                                          <p:spTgt spid="200707">
                                            <p:txEl>
                                              <p:pRg st="1" end="1"/>
                                            </p:txEl>
                                          </p:spTgt>
                                        </p:tgtEl>
                                      </p:cBhvr>
                                      <p:to x="100000" y="95000"/>
                                    </p:animScale>
                                    <p:animScale>
                                      <p:cBhvr>
                                        <p:cTn id="38" dur="166" decel="50000">
                                          <p:stCondLst>
                                            <p:cond delay="1834"/>
                                          </p:stCondLst>
                                        </p:cTn>
                                        <p:tgtEl>
                                          <p:spTgt spid="20070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57200" y="285750"/>
            <a:ext cx="8229600" cy="666750"/>
          </a:xfrm>
        </p:spPr>
        <p:txBody>
          <a:bodyPr/>
          <a:lstStyle/>
          <a:p>
            <a:pPr algn="ctr"/>
            <a:r>
              <a:rPr lang="en-US">
                <a:solidFill>
                  <a:srgbClr val="FF0000"/>
                </a:solidFill>
              </a:rPr>
              <a:t>Giải thuật MLFQ</a:t>
            </a:r>
          </a:p>
        </p:txBody>
      </p:sp>
      <p:sp>
        <p:nvSpPr>
          <p:cNvPr id="201731" name="Rectangle 3"/>
          <p:cNvSpPr>
            <a:spLocks noGrp="1" noChangeArrowheads="1"/>
          </p:cNvSpPr>
          <p:nvPr>
            <p:ph type="body" idx="1"/>
          </p:nvPr>
        </p:nvSpPr>
        <p:spPr>
          <a:xfrm>
            <a:off x="609600" y="1220788"/>
            <a:ext cx="8208963" cy="5637212"/>
          </a:xfrm>
        </p:spPr>
        <p:txBody>
          <a:bodyPr/>
          <a:lstStyle/>
          <a:p>
            <a:pPr algn="just">
              <a:buSzPct val="150000"/>
              <a:buFontTx/>
              <a:buChar char="•"/>
            </a:pPr>
            <a:r>
              <a:rPr lang="en-US">
                <a:effectLst>
                  <a:outerShdw blurRad="38100" dist="38100" dir="2700000" algn="tl">
                    <a:srgbClr val="C0C0C0"/>
                  </a:outerShdw>
                </a:effectLst>
              </a:rPr>
              <a:t>Ví dụ: Xét một bộ lập lịch có 3 hàng đợi (0, 1, 2) được minh họa như hình sau:</a:t>
            </a:r>
          </a:p>
          <a:p>
            <a:pPr algn="just">
              <a:buSzPct val="150000"/>
              <a:buFontTx/>
              <a:buNone/>
            </a:pPr>
            <a:endParaRPr lang="en-US">
              <a:effectLst>
                <a:outerShdw blurRad="38100" dist="38100" dir="2700000" algn="tl">
                  <a:srgbClr val="C0C0C0"/>
                </a:outerShdw>
              </a:effectLst>
            </a:endParaRPr>
          </a:p>
        </p:txBody>
      </p:sp>
      <p:pic>
        <p:nvPicPr>
          <p:cNvPr id="201733" name="Picture 5"/>
          <p:cNvPicPr>
            <a:picLocks noChangeAspect="1" noChangeArrowheads="1"/>
          </p:cNvPicPr>
          <p:nvPr/>
        </p:nvPicPr>
        <p:blipFill>
          <a:blip r:embed="rId2"/>
          <a:srcRect l="610" t="10027" r="1016" b="9756"/>
          <a:stretch>
            <a:fillRect/>
          </a:stretch>
        </p:blipFill>
        <p:spPr bwMode="auto">
          <a:xfrm>
            <a:off x="1212850" y="2628900"/>
            <a:ext cx="6076950" cy="3397250"/>
          </a:xfrm>
          <a:prstGeom prst="rect">
            <a:avLst/>
          </a:prstGeom>
          <a:noFill/>
          <a:ln w="38100" cmpd="dbl">
            <a:noFill/>
            <a:miter lim="800000"/>
            <a:headEnd/>
            <a:tailEnd/>
          </a:ln>
          <a:effectLst/>
        </p:spPr>
      </p:pic>
      <p:sp>
        <p:nvSpPr>
          <p:cNvPr id="5" name="Date Placeholder 4"/>
          <p:cNvSpPr>
            <a:spLocks noGrp="1"/>
          </p:cNvSpPr>
          <p:nvPr>
            <p:ph type="dt" sz="half" idx="12"/>
          </p:nvPr>
        </p:nvSpPr>
        <p:spPr/>
        <p:txBody>
          <a:bodyPr/>
          <a:lstStyle/>
          <a:p>
            <a:fld id="{47175AD8-A12C-4C84-90ED-AFEBEC304305}"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wipe(down)">
                                      <p:cBhvr>
                                        <p:cTn id="7" dur="580">
                                          <p:stCondLst>
                                            <p:cond delay="0"/>
                                          </p:stCondLst>
                                        </p:cTn>
                                        <p:tgtEl>
                                          <p:spTgt spid="201731">
                                            <p:txEl>
                                              <p:pRg st="0" end="0"/>
                                            </p:txEl>
                                          </p:spTgt>
                                        </p:tgtEl>
                                      </p:cBhvr>
                                    </p:animEffect>
                                    <p:anim calcmode="lin" valueType="num">
                                      <p:cBhvr>
                                        <p:cTn id="8" dur="1822" tmFilter="0,0; 0.14,0.36; 0.43,0.73; 0.71,0.91; 1.0,1.0">
                                          <p:stCondLst>
                                            <p:cond delay="0"/>
                                          </p:stCondLst>
                                        </p:cTn>
                                        <p:tgtEl>
                                          <p:spTgt spid="2017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17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17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17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17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1731">
                                            <p:txEl>
                                              <p:pRg st="0" end="0"/>
                                            </p:txEl>
                                          </p:spTgt>
                                        </p:tgtEl>
                                      </p:cBhvr>
                                      <p:to x="100000" y="60000"/>
                                    </p:animScale>
                                    <p:animScale>
                                      <p:cBhvr>
                                        <p:cTn id="14" dur="166" decel="50000">
                                          <p:stCondLst>
                                            <p:cond delay="676"/>
                                          </p:stCondLst>
                                        </p:cTn>
                                        <p:tgtEl>
                                          <p:spTgt spid="201731">
                                            <p:txEl>
                                              <p:pRg st="0" end="0"/>
                                            </p:txEl>
                                          </p:spTgt>
                                        </p:tgtEl>
                                      </p:cBhvr>
                                      <p:to x="100000" y="100000"/>
                                    </p:animScale>
                                    <p:animScale>
                                      <p:cBhvr>
                                        <p:cTn id="15" dur="26">
                                          <p:stCondLst>
                                            <p:cond delay="1312"/>
                                          </p:stCondLst>
                                        </p:cTn>
                                        <p:tgtEl>
                                          <p:spTgt spid="201731">
                                            <p:txEl>
                                              <p:pRg st="0" end="0"/>
                                            </p:txEl>
                                          </p:spTgt>
                                        </p:tgtEl>
                                      </p:cBhvr>
                                      <p:to x="100000" y="80000"/>
                                    </p:animScale>
                                    <p:animScale>
                                      <p:cBhvr>
                                        <p:cTn id="16" dur="166" decel="50000">
                                          <p:stCondLst>
                                            <p:cond delay="1338"/>
                                          </p:stCondLst>
                                        </p:cTn>
                                        <p:tgtEl>
                                          <p:spTgt spid="201731">
                                            <p:txEl>
                                              <p:pRg st="0" end="0"/>
                                            </p:txEl>
                                          </p:spTgt>
                                        </p:tgtEl>
                                      </p:cBhvr>
                                      <p:to x="100000" y="100000"/>
                                    </p:animScale>
                                    <p:animScale>
                                      <p:cBhvr>
                                        <p:cTn id="17" dur="26">
                                          <p:stCondLst>
                                            <p:cond delay="1642"/>
                                          </p:stCondLst>
                                        </p:cTn>
                                        <p:tgtEl>
                                          <p:spTgt spid="201731">
                                            <p:txEl>
                                              <p:pRg st="0" end="0"/>
                                            </p:txEl>
                                          </p:spTgt>
                                        </p:tgtEl>
                                      </p:cBhvr>
                                      <p:to x="100000" y="90000"/>
                                    </p:animScale>
                                    <p:animScale>
                                      <p:cBhvr>
                                        <p:cTn id="18" dur="166" decel="50000">
                                          <p:stCondLst>
                                            <p:cond delay="1668"/>
                                          </p:stCondLst>
                                        </p:cTn>
                                        <p:tgtEl>
                                          <p:spTgt spid="201731">
                                            <p:txEl>
                                              <p:pRg st="0" end="0"/>
                                            </p:txEl>
                                          </p:spTgt>
                                        </p:tgtEl>
                                      </p:cBhvr>
                                      <p:to x="100000" y="100000"/>
                                    </p:animScale>
                                    <p:animScale>
                                      <p:cBhvr>
                                        <p:cTn id="19" dur="26">
                                          <p:stCondLst>
                                            <p:cond delay="1808"/>
                                          </p:stCondLst>
                                        </p:cTn>
                                        <p:tgtEl>
                                          <p:spTgt spid="201731">
                                            <p:txEl>
                                              <p:pRg st="0" end="0"/>
                                            </p:txEl>
                                          </p:spTgt>
                                        </p:tgtEl>
                                      </p:cBhvr>
                                      <p:to x="100000" y="95000"/>
                                    </p:animScale>
                                    <p:animScale>
                                      <p:cBhvr>
                                        <p:cTn id="20" dur="166" decel="50000">
                                          <p:stCondLst>
                                            <p:cond delay="1834"/>
                                          </p:stCondLst>
                                        </p:cTn>
                                        <p:tgtEl>
                                          <p:spTgt spid="20173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285750"/>
            <a:ext cx="8229600" cy="819150"/>
          </a:xfrm>
        </p:spPr>
        <p:txBody>
          <a:bodyPr/>
          <a:lstStyle/>
          <a:p>
            <a:pPr algn="ctr"/>
            <a:r>
              <a:rPr lang="en-US">
                <a:solidFill>
                  <a:srgbClr val="FF0000"/>
                </a:solidFill>
              </a:rPr>
              <a:t>Giải thuật MLFQ</a:t>
            </a:r>
          </a:p>
        </p:txBody>
      </p:sp>
      <p:sp>
        <p:nvSpPr>
          <p:cNvPr id="202755" name="Rectangle 3"/>
          <p:cNvSpPr>
            <a:spLocks noGrp="1" noChangeArrowheads="1"/>
          </p:cNvSpPr>
          <p:nvPr>
            <p:ph type="body" idx="1"/>
          </p:nvPr>
        </p:nvSpPr>
        <p:spPr>
          <a:xfrm>
            <a:off x="306388" y="1095375"/>
            <a:ext cx="8456612" cy="4981575"/>
          </a:xfrm>
        </p:spPr>
        <p:txBody>
          <a:bodyPr/>
          <a:lstStyle/>
          <a:p>
            <a:pPr algn="just">
              <a:buSzPct val="150000"/>
              <a:buFontTx/>
              <a:buNone/>
            </a:pPr>
            <a:r>
              <a:rPr lang="en-US" sz="2800">
                <a:effectLst>
                  <a:outerShdw blurRad="38100" dist="38100" dir="2700000" algn="tl">
                    <a:srgbClr val="C0C0C0"/>
                  </a:outerShdw>
                </a:effectLst>
              </a:rPr>
              <a:t>+ Một tiến trình trong hàng đợi 0 với lượng tg = 8. Nếu nó không kết thúc trong vòng 8 đvtg thì nó sẽ được chuyển tới đuôi của hàng đợi 1 và thực thi tiến trình kế tiếp trong hàng đợi 0.</a:t>
            </a:r>
          </a:p>
          <a:p>
            <a:pPr algn="just">
              <a:buSzPct val="150000"/>
              <a:buFontTx/>
              <a:buNone/>
            </a:pPr>
            <a:r>
              <a:rPr lang="en-US" sz="2800">
                <a:effectLst>
                  <a:outerShdw blurRad="38100" dist="38100" dir="2700000" algn="tl">
                    <a:srgbClr val="C0C0C0"/>
                  </a:outerShdw>
                </a:effectLst>
              </a:rPr>
              <a:t>+ Nếu hàng đợi 0 rỗng, thì tiến trình tại đầu hàng đợi 1 sẽ được thực thi với lượng tg = 16. Nếu trong khoảng tg này mà nó không hoàn thành thì nó được đặt vào cuối hàng đợi 2,...</a:t>
            </a:r>
          </a:p>
          <a:p>
            <a:pPr algn="just">
              <a:buSzPct val="150000"/>
              <a:buFontTx/>
              <a:buNone/>
            </a:pPr>
            <a:r>
              <a:rPr lang="en-US" sz="2800">
                <a:effectLst>
                  <a:outerShdw blurRad="38100" dist="38100" dir="2700000" algn="tl">
                    <a:srgbClr val="C0C0C0"/>
                  </a:outerShdw>
                </a:effectLst>
              </a:rPr>
              <a:t>+ Các tiến trình trong hàng đợi 2 được thực hiện theo giải thuật FCFS chỉ khi các hàng đợi 0, 1 rỗng.  </a:t>
            </a:r>
          </a:p>
        </p:txBody>
      </p:sp>
      <p:sp>
        <p:nvSpPr>
          <p:cNvPr id="4" name="Date Placeholder 3"/>
          <p:cNvSpPr>
            <a:spLocks noGrp="1"/>
          </p:cNvSpPr>
          <p:nvPr>
            <p:ph type="dt" sz="half" idx="12"/>
          </p:nvPr>
        </p:nvSpPr>
        <p:spPr/>
        <p:txBody>
          <a:bodyPr/>
          <a:lstStyle/>
          <a:p>
            <a:fld id="{08C699F0-E134-493E-8DB1-A1A18414B2C4}"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wipe(down)">
                                      <p:cBhvr>
                                        <p:cTn id="7" dur="580">
                                          <p:stCondLst>
                                            <p:cond delay="0"/>
                                          </p:stCondLst>
                                        </p:cTn>
                                        <p:tgtEl>
                                          <p:spTgt spid="202755">
                                            <p:txEl>
                                              <p:pRg st="0" end="0"/>
                                            </p:txEl>
                                          </p:spTgt>
                                        </p:tgtEl>
                                      </p:cBhvr>
                                    </p:animEffect>
                                    <p:anim calcmode="lin" valueType="num">
                                      <p:cBhvr>
                                        <p:cTn id="8" dur="1822" tmFilter="0,0; 0.14,0.36; 0.43,0.73; 0.71,0.91; 1.0,1.0">
                                          <p:stCondLst>
                                            <p:cond delay="0"/>
                                          </p:stCondLst>
                                        </p:cTn>
                                        <p:tgtEl>
                                          <p:spTgt spid="2027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27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27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27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27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2755">
                                            <p:txEl>
                                              <p:pRg st="0" end="0"/>
                                            </p:txEl>
                                          </p:spTgt>
                                        </p:tgtEl>
                                      </p:cBhvr>
                                      <p:to x="100000" y="60000"/>
                                    </p:animScale>
                                    <p:animScale>
                                      <p:cBhvr>
                                        <p:cTn id="14" dur="166" decel="50000">
                                          <p:stCondLst>
                                            <p:cond delay="676"/>
                                          </p:stCondLst>
                                        </p:cTn>
                                        <p:tgtEl>
                                          <p:spTgt spid="202755">
                                            <p:txEl>
                                              <p:pRg st="0" end="0"/>
                                            </p:txEl>
                                          </p:spTgt>
                                        </p:tgtEl>
                                      </p:cBhvr>
                                      <p:to x="100000" y="100000"/>
                                    </p:animScale>
                                    <p:animScale>
                                      <p:cBhvr>
                                        <p:cTn id="15" dur="26">
                                          <p:stCondLst>
                                            <p:cond delay="1312"/>
                                          </p:stCondLst>
                                        </p:cTn>
                                        <p:tgtEl>
                                          <p:spTgt spid="202755">
                                            <p:txEl>
                                              <p:pRg st="0" end="0"/>
                                            </p:txEl>
                                          </p:spTgt>
                                        </p:tgtEl>
                                      </p:cBhvr>
                                      <p:to x="100000" y="80000"/>
                                    </p:animScale>
                                    <p:animScale>
                                      <p:cBhvr>
                                        <p:cTn id="16" dur="166" decel="50000">
                                          <p:stCondLst>
                                            <p:cond delay="1338"/>
                                          </p:stCondLst>
                                        </p:cTn>
                                        <p:tgtEl>
                                          <p:spTgt spid="202755">
                                            <p:txEl>
                                              <p:pRg st="0" end="0"/>
                                            </p:txEl>
                                          </p:spTgt>
                                        </p:tgtEl>
                                      </p:cBhvr>
                                      <p:to x="100000" y="100000"/>
                                    </p:animScale>
                                    <p:animScale>
                                      <p:cBhvr>
                                        <p:cTn id="17" dur="26">
                                          <p:stCondLst>
                                            <p:cond delay="1642"/>
                                          </p:stCondLst>
                                        </p:cTn>
                                        <p:tgtEl>
                                          <p:spTgt spid="202755">
                                            <p:txEl>
                                              <p:pRg st="0" end="0"/>
                                            </p:txEl>
                                          </p:spTgt>
                                        </p:tgtEl>
                                      </p:cBhvr>
                                      <p:to x="100000" y="90000"/>
                                    </p:animScale>
                                    <p:animScale>
                                      <p:cBhvr>
                                        <p:cTn id="18" dur="166" decel="50000">
                                          <p:stCondLst>
                                            <p:cond delay="1668"/>
                                          </p:stCondLst>
                                        </p:cTn>
                                        <p:tgtEl>
                                          <p:spTgt spid="202755">
                                            <p:txEl>
                                              <p:pRg st="0" end="0"/>
                                            </p:txEl>
                                          </p:spTgt>
                                        </p:tgtEl>
                                      </p:cBhvr>
                                      <p:to x="100000" y="100000"/>
                                    </p:animScale>
                                    <p:animScale>
                                      <p:cBhvr>
                                        <p:cTn id="19" dur="26">
                                          <p:stCondLst>
                                            <p:cond delay="1808"/>
                                          </p:stCondLst>
                                        </p:cTn>
                                        <p:tgtEl>
                                          <p:spTgt spid="202755">
                                            <p:txEl>
                                              <p:pRg st="0" end="0"/>
                                            </p:txEl>
                                          </p:spTgt>
                                        </p:tgtEl>
                                      </p:cBhvr>
                                      <p:to x="100000" y="95000"/>
                                    </p:animScale>
                                    <p:animScale>
                                      <p:cBhvr>
                                        <p:cTn id="20" dur="166" decel="50000">
                                          <p:stCondLst>
                                            <p:cond delay="1834"/>
                                          </p:stCondLst>
                                        </p:cTn>
                                        <p:tgtEl>
                                          <p:spTgt spid="20275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2755">
                                            <p:txEl>
                                              <p:pRg st="1" end="1"/>
                                            </p:txEl>
                                          </p:spTgt>
                                        </p:tgtEl>
                                        <p:attrNameLst>
                                          <p:attrName>style.visibility</p:attrName>
                                        </p:attrNameLst>
                                      </p:cBhvr>
                                      <p:to>
                                        <p:strVal val="visible"/>
                                      </p:to>
                                    </p:set>
                                    <p:animEffect transition="in" filter="wipe(down)">
                                      <p:cBhvr>
                                        <p:cTn id="25" dur="580">
                                          <p:stCondLst>
                                            <p:cond delay="0"/>
                                          </p:stCondLst>
                                        </p:cTn>
                                        <p:tgtEl>
                                          <p:spTgt spid="202755">
                                            <p:txEl>
                                              <p:pRg st="1" end="1"/>
                                            </p:txEl>
                                          </p:spTgt>
                                        </p:tgtEl>
                                      </p:cBhvr>
                                    </p:animEffect>
                                    <p:anim calcmode="lin" valueType="num">
                                      <p:cBhvr>
                                        <p:cTn id="26" dur="1822" tmFilter="0,0; 0.14,0.36; 0.43,0.73; 0.71,0.91; 1.0,1.0">
                                          <p:stCondLst>
                                            <p:cond delay="0"/>
                                          </p:stCondLst>
                                        </p:cTn>
                                        <p:tgtEl>
                                          <p:spTgt spid="20275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275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275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275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275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2755">
                                            <p:txEl>
                                              <p:pRg st="1" end="1"/>
                                            </p:txEl>
                                          </p:spTgt>
                                        </p:tgtEl>
                                      </p:cBhvr>
                                      <p:to x="100000" y="60000"/>
                                    </p:animScale>
                                    <p:animScale>
                                      <p:cBhvr>
                                        <p:cTn id="32" dur="166" decel="50000">
                                          <p:stCondLst>
                                            <p:cond delay="676"/>
                                          </p:stCondLst>
                                        </p:cTn>
                                        <p:tgtEl>
                                          <p:spTgt spid="202755">
                                            <p:txEl>
                                              <p:pRg st="1" end="1"/>
                                            </p:txEl>
                                          </p:spTgt>
                                        </p:tgtEl>
                                      </p:cBhvr>
                                      <p:to x="100000" y="100000"/>
                                    </p:animScale>
                                    <p:animScale>
                                      <p:cBhvr>
                                        <p:cTn id="33" dur="26">
                                          <p:stCondLst>
                                            <p:cond delay="1312"/>
                                          </p:stCondLst>
                                        </p:cTn>
                                        <p:tgtEl>
                                          <p:spTgt spid="202755">
                                            <p:txEl>
                                              <p:pRg st="1" end="1"/>
                                            </p:txEl>
                                          </p:spTgt>
                                        </p:tgtEl>
                                      </p:cBhvr>
                                      <p:to x="100000" y="80000"/>
                                    </p:animScale>
                                    <p:animScale>
                                      <p:cBhvr>
                                        <p:cTn id="34" dur="166" decel="50000">
                                          <p:stCondLst>
                                            <p:cond delay="1338"/>
                                          </p:stCondLst>
                                        </p:cTn>
                                        <p:tgtEl>
                                          <p:spTgt spid="202755">
                                            <p:txEl>
                                              <p:pRg st="1" end="1"/>
                                            </p:txEl>
                                          </p:spTgt>
                                        </p:tgtEl>
                                      </p:cBhvr>
                                      <p:to x="100000" y="100000"/>
                                    </p:animScale>
                                    <p:animScale>
                                      <p:cBhvr>
                                        <p:cTn id="35" dur="26">
                                          <p:stCondLst>
                                            <p:cond delay="1642"/>
                                          </p:stCondLst>
                                        </p:cTn>
                                        <p:tgtEl>
                                          <p:spTgt spid="202755">
                                            <p:txEl>
                                              <p:pRg st="1" end="1"/>
                                            </p:txEl>
                                          </p:spTgt>
                                        </p:tgtEl>
                                      </p:cBhvr>
                                      <p:to x="100000" y="90000"/>
                                    </p:animScale>
                                    <p:animScale>
                                      <p:cBhvr>
                                        <p:cTn id="36" dur="166" decel="50000">
                                          <p:stCondLst>
                                            <p:cond delay="1668"/>
                                          </p:stCondLst>
                                        </p:cTn>
                                        <p:tgtEl>
                                          <p:spTgt spid="202755">
                                            <p:txEl>
                                              <p:pRg st="1" end="1"/>
                                            </p:txEl>
                                          </p:spTgt>
                                        </p:tgtEl>
                                      </p:cBhvr>
                                      <p:to x="100000" y="100000"/>
                                    </p:animScale>
                                    <p:animScale>
                                      <p:cBhvr>
                                        <p:cTn id="37" dur="26">
                                          <p:stCondLst>
                                            <p:cond delay="1808"/>
                                          </p:stCondLst>
                                        </p:cTn>
                                        <p:tgtEl>
                                          <p:spTgt spid="202755">
                                            <p:txEl>
                                              <p:pRg st="1" end="1"/>
                                            </p:txEl>
                                          </p:spTgt>
                                        </p:tgtEl>
                                      </p:cBhvr>
                                      <p:to x="100000" y="95000"/>
                                    </p:animScale>
                                    <p:animScale>
                                      <p:cBhvr>
                                        <p:cTn id="38" dur="166" decel="50000">
                                          <p:stCondLst>
                                            <p:cond delay="1834"/>
                                          </p:stCondLst>
                                        </p:cTn>
                                        <p:tgtEl>
                                          <p:spTgt spid="20275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02755">
                                            <p:txEl>
                                              <p:pRg st="2" end="2"/>
                                            </p:txEl>
                                          </p:spTgt>
                                        </p:tgtEl>
                                        <p:attrNameLst>
                                          <p:attrName>style.visibility</p:attrName>
                                        </p:attrNameLst>
                                      </p:cBhvr>
                                      <p:to>
                                        <p:strVal val="visible"/>
                                      </p:to>
                                    </p:set>
                                    <p:animEffect transition="in" filter="wipe(down)">
                                      <p:cBhvr>
                                        <p:cTn id="43" dur="580">
                                          <p:stCondLst>
                                            <p:cond delay="0"/>
                                          </p:stCondLst>
                                        </p:cTn>
                                        <p:tgtEl>
                                          <p:spTgt spid="202755">
                                            <p:txEl>
                                              <p:pRg st="2" end="2"/>
                                            </p:txEl>
                                          </p:spTgt>
                                        </p:tgtEl>
                                      </p:cBhvr>
                                    </p:animEffect>
                                    <p:anim calcmode="lin" valueType="num">
                                      <p:cBhvr>
                                        <p:cTn id="44" dur="1822" tmFilter="0,0; 0.14,0.36; 0.43,0.73; 0.71,0.91; 1.0,1.0">
                                          <p:stCondLst>
                                            <p:cond delay="0"/>
                                          </p:stCondLst>
                                        </p:cTn>
                                        <p:tgtEl>
                                          <p:spTgt spid="20275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275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275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275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275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02755">
                                            <p:txEl>
                                              <p:pRg st="2" end="2"/>
                                            </p:txEl>
                                          </p:spTgt>
                                        </p:tgtEl>
                                      </p:cBhvr>
                                      <p:to x="100000" y="60000"/>
                                    </p:animScale>
                                    <p:animScale>
                                      <p:cBhvr>
                                        <p:cTn id="50" dur="166" decel="50000">
                                          <p:stCondLst>
                                            <p:cond delay="676"/>
                                          </p:stCondLst>
                                        </p:cTn>
                                        <p:tgtEl>
                                          <p:spTgt spid="202755">
                                            <p:txEl>
                                              <p:pRg st="2" end="2"/>
                                            </p:txEl>
                                          </p:spTgt>
                                        </p:tgtEl>
                                      </p:cBhvr>
                                      <p:to x="100000" y="100000"/>
                                    </p:animScale>
                                    <p:animScale>
                                      <p:cBhvr>
                                        <p:cTn id="51" dur="26">
                                          <p:stCondLst>
                                            <p:cond delay="1312"/>
                                          </p:stCondLst>
                                        </p:cTn>
                                        <p:tgtEl>
                                          <p:spTgt spid="202755">
                                            <p:txEl>
                                              <p:pRg st="2" end="2"/>
                                            </p:txEl>
                                          </p:spTgt>
                                        </p:tgtEl>
                                      </p:cBhvr>
                                      <p:to x="100000" y="80000"/>
                                    </p:animScale>
                                    <p:animScale>
                                      <p:cBhvr>
                                        <p:cTn id="52" dur="166" decel="50000">
                                          <p:stCondLst>
                                            <p:cond delay="1338"/>
                                          </p:stCondLst>
                                        </p:cTn>
                                        <p:tgtEl>
                                          <p:spTgt spid="202755">
                                            <p:txEl>
                                              <p:pRg st="2" end="2"/>
                                            </p:txEl>
                                          </p:spTgt>
                                        </p:tgtEl>
                                      </p:cBhvr>
                                      <p:to x="100000" y="100000"/>
                                    </p:animScale>
                                    <p:animScale>
                                      <p:cBhvr>
                                        <p:cTn id="53" dur="26">
                                          <p:stCondLst>
                                            <p:cond delay="1642"/>
                                          </p:stCondLst>
                                        </p:cTn>
                                        <p:tgtEl>
                                          <p:spTgt spid="202755">
                                            <p:txEl>
                                              <p:pRg st="2" end="2"/>
                                            </p:txEl>
                                          </p:spTgt>
                                        </p:tgtEl>
                                      </p:cBhvr>
                                      <p:to x="100000" y="90000"/>
                                    </p:animScale>
                                    <p:animScale>
                                      <p:cBhvr>
                                        <p:cTn id="54" dur="166" decel="50000">
                                          <p:stCondLst>
                                            <p:cond delay="1668"/>
                                          </p:stCondLst>
                                        </p:cTn>
                                        <p:tgtEl>
                                          <p:spTgt spid="202755">
                                            <p:txEl>
                                              <p:pRg st="2" end="2"/>
                                            </p:txEl>
                                          </p:spTgt>
                                        </p:tgtEl>
                                      </p:cBhvr>
                                      <p:to x="100000" y="100000"/>
                                    </p:animScale>
                                    <p:animScale>
                                      <p:cBhvr>
                                        <p:cTn id="55" dur="26">
                                          <p:stCondLst>
                                            <p:cond delay="1808"/>
                                          </p:stCondLst>
                                        </p:cTn>
                                        <p:tgtEl>
                                          <p:spTgt spid="202755">
                                            <p:txEl>
                                              <p:pRg st="2" end="2"/>
                                            </p:txEl>
                                          </p:spTgt>
                                        </p:tgtEl>
                                      </p:cBhvr>
                                      <p:to x="100000" y="95000"/>
                                    </p:animScale>
                                    <p:animScale>
                                      <p:cBhvr>
                                        <p:cTn id="56" dur="166" decel="50000">
                                          <p:stCondLst>
                                            <p:cond delay="1834"/>
                                          </p:stCondLst>
                                        </p:cTn>
                                        <p:tgtEl>
                                          <p:spTgt spid="20275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57200" y="457200"/>
            <a:ext cx="8229600" cy="685800"/>
          </a:xfrm>
        </p:spPr>
        <p:txBody>
          <a:bodyPr/>
          <a:lstStyle/>
          <a:p>
            <a:pPr algn="ctr"/>
            <a:r>
              <a:rPr lang="en-US">
                <a:solidFill>
                  <a:srgbClr val="FF0000"/>
                </a:solidFill>
              </a:rPr>
              <a:t>Giải thuật MLFQ</a:t>
            </a:r>
          </a:p>
        </p:txBody>
      </p:sp>
      <p:sp>
        <p:nvSpPr>
          <p:cNvPr id="205827" name="Rectangle 3"/>
          <p:cNvSpPr>
            <a:spLocks noGrp="1" noChangeArrowheads="1"/>
          </p:cNvSpPr>
          <p:nvPr>
            <p:ph type="body" idx="1"/>
          </p:nvPr>
        </p:nvSpPr>
        <p:spPr>
          <a:xfrm>
            <a:off x="438150" y="1457325"/>
            <a:ext cx="8456613" cy="4981575"/>
          </a:xfrm>
        </p:spPr>
        <p:txBody>
          <a:bodyPr/>
          <a:lstStyle/>
          <a:p>
            <a:pPr algn="just">
              <a:buSzPct val="150000"/>
              <a:buFontTx/>
              <a:buChar char="•"/>
            </a:pPr>
            <a:r>
              <a:rPr lang="en-US" sz="3600">
                <a:effectLst>
                  <a:outerShdw blurRad="38100" dist="38100" dir="2700000" algn="tl">
                    <a:srgbClr val="C0C0C0"/>
                  </a:outerShdw>
                </a:effectLst>
              </a:rPr>
              <a:t>Ưu nhược điểm: Đây là giải thuật phổ biến nhất, nó có thể được cấu hình để thích hợp với mỗi hệ thống nhất định. Tuy nhiên, giải thuật này đòi hỏi một cơ chế phức tạp nhất.  </a:t>
            </a:r>
          </a:p>
        </p:txBody>
      </p:sp>
      <p:sp>
        <p:nvSpPr>
          <p:cNvPr id="4" name="Date Placeholder 3"/>
          <p:cNvSpPr>
            <a:spLocks noGrp="1"/>
          </p:cNvSpPr>
          <p:nvPr>
            <p:ph type="dt" sz="half" idx="12"/>
          </p:nvPr>
        </p:nvSpPr>
        <p:spPr/>
        <p:txBody>
          <a:bodyPr/>
          <a:lstStyle/>
          <a:p>
            <a:fld id="{7023120E-DE0C-45E3-8A42-9577479827C6}"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down)">
                                      <p:cBhvr>
                                        <p:cTn id="7" dur="580">
                                          <p:stCondLst>
                                            <p:cond delay="0"/>
                                          </p:stCondLst>
                                        </p:cTn>
                                        <p:tgtEl>
                                          <p:spTgt spid="205827">
                                            <p:txEl>
                                              <p:pRg st="0" end="0"/>
                                            </p:txEl>
                                          </p:spTgt>
                                        </p:tgtEl>
                                      </p:cBhvr>
                                    </p:animEffect>
                                    <p:anim calcmode="lin" valueType="num">
                                      <p:cBhvr>
                                        <p:cTn id="8" dur="1822" tmFilter="0,0; 0.14,0.36; 0.43,0.73; 0.71,0.91; 1.0,1.0">
                                          <p:stCondLst>
                                            <p:cond delay="0"/>
                                          </p:stCondLst>
                                        </p:cTn>
                                        <p:tgtEl>
                                          <p:spTgt spid="2058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8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8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8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8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827">
                                            <p:txEl>
                                              <p:pRg st="0" end="0"/>
                                            </p:txEl>
                                          </p:spTgt>
                                        </p:tgtEl>
                                      </p:cBhvr>
                                      <p:to x="100000" y="60000"/>
                                    </p:animScale>
                                    <p:animScale>
                                      <p:cBhvr>
                                        <p:cTn id="14" dur="166" decel="50000">
                                          <p:stCondLst>
                                            <p:cond delay="676"/>
                                          </p:stCondLst>
                                        </p:cTn>
                                        <p:tgtEl>
                                          <p:spTgt spid="205827">
                                            <p:txEl>
                                              <p:pRg st="0" end="0"/>
                                            </p:txEl>
                                          </p:spTgt>
                                        </p:tgtEl>
                                      </p:cBhvr>
                                      <p:to x="100000" y="100000"/>
                                    </p:animScale>
                                    <p:animScale>
                                      <p:cBhvr>
                                        <p:cTn id="15" dur="26">
                                          <p:stCondLst>
                                            <p:cond delay="1312"/>
                                          </p:stCondLst>
                                        </p:cTn>
                                        <p:tgtEl>
                                          <p:spTgt spid="205827">
                                            <p:txEl>
                                              <p:pRg st="0" end="0"/>
                                            </p:txEl>
                                          </p:spTgt>
                                        </p:tgtEl>
                                      </p:cBhvr>
                                      <p:to x="100000" y="80000"/>
                                    </p:animScale>
                                    <p:animScale>
                                      <p:cBhvr>
                                        <p:cTn id="16" dur="166" decel="50000">
                                          <p:stCondLst>
                                            <p:cond delay="1338"/>
                                          </p:stCondLst>
                                        </p:cTn>
                                        <p:tgtEl>
                                          <p:spTgt spid="205827">
                                            <p:txEl>
                                              <p:pRg st="0" end="0"/>
                                            </p:txEl>
                                          </p:spTgt>
                                        </p:tgtEl>
                                      </p:cBhvr>
                                      <p:to x="100000" y="100000"/>
                                    </p:animScale>
                                    <p:animScale>
                                      <p:cBhvr>
                                        <p:cTn id="17" dur="26">
                                          <p:stCondLst>
                                            <p:cond delay="1642"/>
                                          </p:stCondLst>
                                        </p:cTn>
                                        <p:tgtEl>
                                          <p:spTgt spid="205827">
                                            <p:txEl>
                                              <p:pRg st="0" end="0"/>
                                            </p:txEl>
                                          </p:spTgt>
                                        </p:tgtEl>
                                      </p:cBhvr>
                                      <p:to x="100000" y="90000"/>
                                    </p:animScale>
                                    <p:animScale>
                                      <p:cBhvr>
                                        <p:cTn id="18" dur="166" decel="50000">
                                          <p:stCondLst>
                                            <p:cond delay="1668"/>
                                          </p:stCondLst>
                                        </p:cTn>
                                        <p:tgtEl>
                                          <p:spTgt spid="205827">
                                            <p:txEl>
                                              <p:pRg st="0" end="0"/>
                                            </p:txEl>
                                          </p:spTgt>
                                        </p:tgtEl>
                                      </p:cBhvr>
                                      <p:to x="100000" y="100000"/>
                                    </p:animScale>
                                    <p:animScale>
                                      <p:cBhvr>
                                        <p:cTn id="19" dur="26">
                                          <p:stCondLst>
                                            <p:cond delay="1808"/>
                                          </p:stCondLst>
                                        </p:cTn>
                                        <p:tgtEl>
                                          <p:spTgt spid="205827">
                                            <p:txEl>
                                              <p:pRg st="0" end="0"/>
                                            </p:txEl>
                                          </p:spTgt>
                                        </p:tgtEl>
                                      </p:cBhvr>
                                      <p:to x="100000" y="95000"/>
                                    </p:animScale>
                                    <p:animScale>
                                      <p:cBhvr>
                                        <p:cTn id="20" dur="166" decel="50000">
                                          <p:stCondLst>
                                            <p:cond delay="1834"/>
                                          </p:stCondLst>
                                        </p:cTn>
                                        <p:tgtEl>
                                          <p:spTgt spid="20582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266700"/>
            <a:ext cx="8229600" cy="590550"/>
          </a:xfrm>
        </p:spPr>
        <p:txBody>
          <a:bodyPr/>
          <a:lstStyle/>
          <a:p>
            <a:pPr algn="ctr"/>
            <a:r>
              <a:rPr lang="en-US">
                <a:solidFill>
                  <a:srgbClr val="FF0000"/>
                </a:solidFill>
                <a:effectLst>
                  <a:outerShdw blurRad="38100" dist="38100" dir="2700000" algn="tl">
                    <a:srgbClr val="C0C0C0"/>
                  </a:outerShdw>
                </a:effectLst>
              </a:rPr>
              <a:t>IV. Lập lịch đa xử lí</a:t>
            </a:r>
          </a:p>
        </p:txBody>
      </p:sp>
      <p:sp>
        <p:nvSpPr>
          <p:cNvPr id="206851" name="Rectangle 3"/>
          <p:cNvSpPr>
            <a:spLocks noGrp="1" noChangeArrowheads="1"/>
          </p:cNvSpPr>
          <p:nvPr>
            <p:ph type="body" idx="1"/>
          </p:nvPr>
        </p:nvSpPr>
        <p:spPr>
          <a:xfrm>
            <a:off x="342900" y="1038225"/>
            <a:ext cx="8456613" cy="4981575"/>
          </a:xfrm>
        </p:spPr>
        <p:txBody>
          <a:bodyPr/>
          <a:lstStyle/>
          <a:p>
            <a:pPr algn="just">
              <a:buSzPct val="150000"/>
              <a:buFont typeface="Wingdings" pitchFamily="2" charset="2"/>
              <a:buChar char="§"/>
            </a:pPr>
            <a:r>
              <a:rPr lang="en-US">
                <a:effectLst>
                  <a:outerShdw blurRad="38100" dist="38100" dir="2700000" algn="tl">
                    <a:srgbClr val="C0C0C0"/>
                  </a:outerShdw>
                </a:effectLst>
              </a:rPr>
              <a:t>Trong các phần trên, chúng ta tập trung vào lập lịch CPU cho các hệ thống 1 CPU. Với một hệ thống có nhiều CPU việc lập lịch sẽ phức tạp hơn. Trong phần này chúng ta thảo luận vắn tắt về lập lịch trong các hệ đa xử lý.</a:t>
            </a:r>
          </a:p>
        </p:txBody>
      </p:sp>
      <p:sp>
        <p:nvSpPr>
          <p:cNvPr id="4" name="Date Placeholder 3"/>
          <p:cNvSpPr>
            <a:spLocks noGrp="1"/>
          </p:cNvSpPr>
          <p:nvPr>
            <p:ph type="dt" sz="half" idx="12"/>
          </p:nvPr>
        </p:nvSpPr>
        <p:spPr/>
        <p:txBody>
          <a:bodyPr/>
          <a:lstStyle/>
          <a:p>
            <a:fld id="{4829F565-2094-4DDB-8D91-5379FC4A36C3}"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down)">
                                      <p:cBhvr>
                                        <p:cTn id="7" dur="580">
                                          <p:stCondLst>
                                            <p:cond delay="0"/>
                                          </p:stCondLst>
                                        </p:cTn>
                                        <p:tgtEl>
                                          <p:spTgt spid="206851">
                                            <p:txEl>
                                              <p:pRg st="0" end="0"/>
                                            </p:txEl>
                                          </p:spTgt>
                                        </p:tgtEl>
                                      </p:cBhvr>
                                    </p:animEffect>
                                    <p:anim calcmode="lin" valueType="num">
                                      <p:cBhvr>
                                        <p:cTn id="8" dur="1822" tmFilter="0,0; 0.14,0.36; 0.43,0.73; 0.71,0.91; 1.0,1.0">
                                          <p:stCondLst>
                                            <p:cond delay="0"/>
                                          </p:stCondLst>
                                        </p:cTn>
                                        <p:tgtEl>
                                          <p:spTgt spid="2068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68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68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68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68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6851">
                                            <p:txEl>
                                              <p:pRg st="0" end="0"/>
                                            </p:txEl>
                                          </p:spTgt>
                                        </p:tgtEl>
                                      </p:cBhvr>
                                      <p:to x="100000" y="60000"/>
                                    </p:animScale>
                                    <p:animScale>
                                      <p:cBhvr>
                                        <p:cTn id="14" dur="166" decel="50000">
                                          <p:stCondLst>
                                            <p:cond delay="676"/>
                                          </p:stCondLst>
                                        </p:cTn>
                                        <p:tgtEl>
                                          <p:spTgt spid="206851">
                                            <p:txEl>
                                              <p:pRg st="0" end="0"/>
                                            </p:txEl>
                                          </p:spTgt>
                                        </p:tgtEl>
                                      </p:cBhvr>
                                      <p:to x="100000" y="100000"/>
                                    </p:animScale>
                                    <p:animScale>
                                      <p:cBhvr>
                                        <p:cTn id="15" dur="26">
                                          <p:stCondLst>
                                            <p:cond delay="1312"/>
                                          </p:stCondLst>
                                        </p:cTn>
                                        <p:tgtEl>
                                          <p:spTgt spid="206851">
                                            <p:txEl>
                                              <p:pRg st="0" end="0"/>
                                            </p:txEl>
                                          </p:spTgt>
                                        </p:tgtEl>
                                      </p:cBhvr>
                                      <p:to x="100000" y="80000"/>
                                    </p:animScale>
                                    <p:animScale>
                                      <p:cBhvr>
                                        <p:cTn id="16" dur="166" decel="50000">
                                          <p:stCondLst>
                                            <p:cond delay="1338"/>
                                          </p:stCondLst>
                                        </p:cTn>
                                        <p:tgtEl>
                                          <p:spTgt spid="206851">
                                            <p:txEl>
                                              <p:pRg st="0" end="0"/>
                                            </p:txEl>
                                          </p:spTgt>
                                        </p:tgtEl>
                                      </p:cBhvr>
                                      <p:to x="100000" y="100000"/>
                                    </p:animScale>
                                    <p:animScale>
                                      <p:cBhvr>
                                        <p:cTn id="17" dur="26">
                                          <p:stCondLst>
                                            <p:cond delay="1642"/>
                                          </p:stCondLst>
                                        </p:cTn>
                                        <p:tgtEl>
                                          <p:spTgt spid="206851">
                                            <p:txEl>
                                              <p:pRg st="0" end="0"/>
                                            </p:txEl>
                                          </p:spTgt>
                                        </p:tgtEl>
                                      </p:cBhvr>
                                      <p:to x="100000" y="90000"/>
                                    </p:animScale>
                                    <p:animScale>
                                      <p:cBhvr>
                                        <p:cTn id="18" dur="166" decel="50000">
                                          <p:stCondLst>
                                            <p:cond delay="1668"/>
                                          </p:stCondLst>
                                        </p:cTn>
                                        <p:tgtEl>
                                          <p:spTgt spid="206851">
                                            <p:txEl>
                                              <p:pRg st="0" end="0"/>
                                            </p:txEl>
                                          </p:spTgt>
                                        </p:tgtEl>
                                      </p:cBhvr>
                                      <p:to x="100000" y="100000"/>
                                    </p:animScale>
                                    <p:animScale>
                                      <p:cBhvr>
                                        <p:cTn id="19" dur="26">
                                          <p:stCondLst>
                                            <p:cond delay="1808"/>
                                          </p:stCondLst>
                                        </p:cTn>
                                        <p:tgtEl>
                                          <p:spTgt spid="206851">
                                            <p:txEl>
                                              <p:pRg st="0" end="0"/>
                                            </p:txEl>
                                          </p:spTgt>
                                        </p:tgtEl>
                                      </p:cBhvr>
                                      <p:to x="100000" y="95000"/>
                                    </p:animScale>
                                    <p:animScale>
                                      <p:cBhvr>
                                        <p:cTn id="20" dur="166" decel="50000">
                                          <p:stCondLst>
                                            <p:cond delay="1834"/>
                                          </p:stCondLst>
                                        </p:cTn>
                                        <p:tgtEl>
                                          <p:spTgt spid="20685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57200" y="266700"/>
            <a:ext cx="8229600" cy="590550"/>
          </a:xfrm>
        </p:spPr>
        <p:txBody>
          <a:bodyPr/>
          <a:lstStyle/>
          <a:p>
            <a:pPr algn="ctr"/>
            <a:r>
              <a:rPr lang="en-US">
                <a:solidFill>
                  <a:srgbClr val="FF0000"/>
                </a:solidFill>
                <a:effectLst>
                  <a:outerShdw blurRad="38100" dist="38100" dir="2700000" algn="tl">
                    <a:srgbClr val="C0C0C0"/>
                  </a:outerShdw>
                </a:effectLst>
              </a:rPr>
              <a:t>IV. Lập lịch đa xử lí</a:t>
            </a:r>
          </a:p>
        </p:txBody>
      </p:sp>
      <p:sp>
        <p:nvSpPr>
          <p:cNvPr id="254979" name="Rectangle 3"/>
          <p:cNvSpPr>
            <a:spLocks noGrp="1" noChangeArrowheads="1"/>
          </p:cNvSpPr>
          <p:nvPr>
            <p:ph type="body" idx="1"/>
          </p:nvPr>
        </p:nvSpPr>
        <p:spPr>
          <a:xfrm>
            <a:off x="342900" y="1038225"/>
            <a:ext cx="8456613" cy="4981575"/>
          </a:xfrm>
        </p:spPr>
        <p:txBody>
          <a:bodyPr/>
          <a:lstStyle/>
          <a:p>
            <a:pPr algn="just">
              <a:buSzPct val="150000"/>
              <a:buFontTx/>
              <a:buChar char="•"/>
            </a:pPr>
            <a:r>
              <a:rPr lang="en-US">
                <a:effectLst>
                  <a:outerShdw blurRad="38100" dist="38100" dir="2700000" algn="tl">
                    <a:srgbClr val="C0C0C0"/>
                  </a:outerShdw>
                </a:effectLst>
              </a:rPr>
              <a:t>Chúng ta tập trung vào các HT mà các bộ xử lí là thuần nhất theo nghĩa bất kỳ bộ xử lí nào rỗi có thể chạy bất kỳ tiến trình nào trong hàng đợi. </a:t>
            </a:r>
          </a:p>
          <a:p>
            <a:pPr algn="just">
              <a:buSzPct val="150000"/>
              <a:buFontTx/>
              <a:buChar char="•"/>
            </a:pPr>
            <a:r>
              <a:rPr lang="en-US">
                <a:effectLst>
                  <a:outerShdw blurRad="38100" dist="38100" dir="2700000" algn="tl">
                    <a:srgbClr val="C0C0C0"/>
                  </a:outerShdw>
                </a:effectLst>
              </a:rPr>
              <a:t>Tuy nhiên, nếu một thiết bị I/O được gán tới một đường bus riêng của một bộ xử lý, các tiến trình muốn dùng thiết bị đó phải được lập lịch để chạy trên bộ xử lí đó.</a:t>
            </a:r>
          </a:p>
        </p:txBody>
      </p:sp>
      <p:sp>
        <p:nvSpPr>
          <p:cNvPr id="4" name="Date Placeholder 3"/>
          <p:cNvSpPr>
            <a:spLocks noGrp="1"/>
          </p:cNvSpPr>
          <p:nvPr>
            <p:ph type="dt" sz="half" idx="12"/>
          </p:nvPr>
        </p:nvSpPr>
        <p:spPr/>
        <p:txBody>
          <a:bodyPr/>
          <a:lstStyle/>
          <a:p>
            <a:fld id="{DD8BB573-88A3-4C90-96BF-2AD716F4BB72}"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wipe(down)">
                                      <p:cBhvr>
                                        <p:cTn id="7" dur="580">
                                          <p:stCondLst>
                                            <p:cond delay="0"/>
                                          </p:stCondLst>
                                        </p:cTn>
                                        <p:tgtEl>
                                          <p:spTgt spid="254979">
                                            <p:txEl>
                                              <p:pRg st="0" end="0"/>
                                            </p:txEl>
                                          </p:spTgt>
                                        </p:tgtEl>
                                      </p:cBhvr>
                                    </p:animEffect>
                                    <p:anim calcmode="lin" valueType="num">
                                      <p:cBhvr>
                                        <p:cTn id="8" dur="1822" tmFilter="0,0; 0.14,0.36; 0.43,0.73; 0.71,0.91; 1.0,1.0">
                                          <p:stCondLst>
                                            <p:cond delay="0"/>
                                          </p:stCondLst>
                                        </p:cTn>
                                        <p:tgtEl>
                                          <p:spTgt spid="25497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497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497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497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497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4979">
                                            <p:txEl>
                                              <p:pRg st="0" end="0"/>
                                            </p:txEl>
                                          </p:spTgt>
                                        </p:tgtEl>
                                      </p:cBhvr>
                                      <p:to x="100000" y="60000"/>
                                    </p:animScale>
                                    <p:animScale>
                                      <p:cBhvr>
                                        <p:cTn id="14" dur="166" decel="50000">
                                          <p:stCondLst>
                                            <p:cond delay="676"/>
                                          </p:stCondLst>
                                        </p:cTn>
                                        <p:tgtEl>
                                          <p:spTgt spid="254979">
                                            <p:txEl>
                                              <p:pRg st="0" end="0"/>
                                            </p:txEl>
                                          </p:spTgt>
                                        </p:tgtEl>
                                      </p:cBhvr>
                                      <p:to x="100000" y="100000"/>
                                    </p:animScale>
                                    <p:animScale>
                                      <p:cBhvr>
                                        <p:cTn id="15" dur="26">
                                          <p:stCondLst>
                                            <p:cond delay="1312"/>
                                          </p:stCondLst>
                                        </p:cTn>
                                        <p:tgtEl>
                                          <p:spTgt spid="254979">
                                            <p:txEl>
                                              <p:pRg st="0" end="0"/>
                                            </p:txEl>
                                          </p:spTgt>
                                        </p:tgtEl>
                                      </p:cBhvr>
                                      <p:to x="100000" y="80000"/>
                                    </p:animScale>
                                    <p:animScale>
                                      <p:cBhvr>
                                        <p:cTn id="16" dur="166" decel="50000">
                                          <p:stCondLst>
                                            <p:cond delay="1338"/>
                                          </p:stCondLst>
                                        </p:cTn>
                                        <p:tgtEl>
                                          <p:spTgt spid="254979">
                                            <p:txEl>
                                              <p:pRg st="0" end="0"/>
                                            </p:txEl>
                                          </p:spTgt>
                                        </p:tgtEl>
                                      </p:cBhvr>
                                      <p:to x="100000" y="100000"/>
                                    </p:animScale>
                                    <p:animScale>
                                      <p:cBhvr>
                                        <p:cTn id="17" dur="26">
                                          <p:stCondLst>
                                            <p:cond delay="1642"/>
                                          </p:stCondLst>
                                        </p:cTn>
                                        <p:tgtEl>
                                          <p:spTgt spid="254979">
                                            <p:txEl>
                                              <p:pRg st="0" end="0"/>
                                            </p:txEl>
                                          </p:spTgt>
                                        </p:tgtEl>
                                      </p:cBhvr>
                                      <p:to x="100000" y="90000"/>
                                    </p:animScale>
                                    <p:animScale>
                                      <p:cBhvr>
                                        <p:cTn id="18" dur="166" decel="50000">
                                          <p:stCondLst>
                                            <p:cond delay="1668"/>
                                          </p:stCondLst>
                                        </p:cTn>
                                        <p:tgtEl>
                                          <p:spTgt spid="254979">
                                            <p:txEl>
                                              <p:pRg st="0" end="0"/>
                                            </p:txEl>
                                          </p:spTgt>
                                        </p:tgtEl>
                                      </p:cBhvr>
                                      <p:to x="100000" y="100000"/>
                                    </p:animScale>
                                    <p:animScale>
                                      <p:cBhvr>
                                        <p:cTn id="19" dur="26">
                                          <p:stCondLst>
                                            <p:cond delay="1808"/>
                                          </p:stCondLst>
                                        </p:cTn>
                                        <p:tgtEl>
                                          <p:spTgt spid="254979">
                                            <p:txEl>
                                              <p:pRg st="0" end="0"/>
                                            </p:txEl>
                                          </p:spTgt>
                                        </p:tgtEl>
                                      </p:cBhvr>
                                      <p:to x="100000" y="95000"/>
                                    </p:animScale>
                                    <p:animScale>
                                      <p:cBhvr>
                                        <p:cTn id="20" dur="166" decel="50000">
                                          <p:stCondLst>
                                            <p:cond delay="1834"/>
                                          </p:stCondLst>
                                        </p:cTn>
                                        <p:tgtEl>
                                          <p:spTgt spid="25497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4979">
                                            <p:txEl>
                                              <p:pRg st="1" end="1"/>
                                            </p:txEl>
                                          </p:spTgt>
                                        </p:tgtEl>
                                        <p:attrNameLst>
                                          <p:attrName>style.visibility</p:attrName>
                                        </p:attrNameLst>
                                      </p:cBhvr>
                                      <p:to>
                                        <p:strVal val="visible"/>
                                      </p:to>
                                    </p:set>
                                    <p:animEffect transition="in" filter="wipe(down)">
                                      <p:cBhvr>
                                        <p:cTn id="25" dur="580">
                                          <p:stCondLst>
                                            <p:cond delay="0"/>
                                          </p:stCondLst>
                                        </p:cTn>
                                        <p:tgtEl>
                                          <p:spTgt spid="254979">
                                            <p:txEl>
                                              <p:pRg st="1" end="1"/>
                                            </p:txEl>
                                          </p:spTgt>
                                        </p:tgtEl>
                                      </p:cBhvr>
                                    </p:animEffect>
                                    <p:anim calcmode="lin" valueType="num">
                                      <p:cBhvr>
                                        <p:cTn id="26" dur="1822" tmFilter="0,0; 0.14,0.36; 0.43,0.73; 0.71,0.91; 1.0,1.0">
                                          <p:stCondLst>
                                            <p:cond delay="0"/>
                                          </p:stCondLst>
                                        </p:cTn>
                                        <p:tgtEl>
                                          <p:spTgt spid="25497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497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497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497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497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4979">
                                            <p:txEl>
                                              <p:pRg st="1" end="1"/>
                                            </p:txEl>
                                          </p:spTgt>
                                        </p:tgtEl>
                                      </p:cBhvr>
                                      <p:to x="100000" y="60000"/>
                                    </p:animScale>
                                    <p:animScale>
                                      <p:cBhvr>
                                        <p:cTn id="32" dur="166" decel="50000">
                                          <p:stCondLst>
                                            <p:cond delay="676"/>
                                          </p:stCondLst>
                                        </p:cTn>
                                        <p:tgtEl>
                                          <p:spTgt spid="254979">
                                            <p:txEl>
                                              <p:pRg st="1" end="1"/>
                                            </p:txEl>
                                          </p:spTgt>
                                        </p:tgtEl>
                                      </p:cBhvr>
                                      <p:to x="100000" y="100000"/>
                                    </p:animScale>
                                    <p:animScale>
                                      <p:cBhvr>
                                        <p:cTn id="33" dur="26">
                                          <p:stCondLst>
                                            <p:cond delay="1312"/>
                                          </p:stCondLst>
                                        </p:cTn>
                                        <p:tgtEl>
                                          <p:spTgt spid="254979">
                                            <p:txEl>
                                              <p:pRg st="1" end="1"/>
                                            </p:txEl>
                                          </p:spTgt>
                                        </p:tgtEl>
                                      </p:cBhvr>
                                      <p:to x="100000" y="80000"/>
                                    </p:animScale>
                                    <p:animScale>
                                      <p:cBhvr>
                                        <p:cTn id="34" dur="166" decel="50000">
                                          <p:stCondLst>
                                            <p:cond delay="1338"/>
                                          </p:stCondLst>
                                        </p:cTn>
                                        <p:tgtEl>
                                          <p:spTgt spid="254979">
                                            <p:txEl>
                                              <p:pRg st="1" end="1"/>
                                            </p:txEl>
                                          </p:spTgt>
                                        </p:tgtEl>
                                      </p:cBhvr>
                                      <p:to x="100000" y="100000"/>
                                    </p:animScale>
                                    <p:animScale>
                                      <p:cBhvr>
                                        <p:cTn id="35" dur="26">
                                          <p:stCondLst>
                                            <p:cond delay="1642"/>
                                          </p:stCondLst>
                                        </p:cTn>
                                        <p:tgtEl>
                                          <p:spTgt spid="254979">
                                            <p:txEl>
                                              <p:pRg st="1" end="1"/>
                                            </p:txEl>
                                          </p:spTgt>
                                        </p:tgtEl>
                                      </p:cBhvr>
                                      <p:to x="100000" y="90000"/>
                                    </p:animScale>
                                    <p:animScale>
                                      <p:cBhvr>
                                        <p:cTn id="36" dur="166" decel="50000">
                                          <p:stCondLst>
                                            <p:cond delay="1668"/>
                                          </p:stCondLst>
                                        </p:cTn>
                                        <p:tgtEl>
                                          <p:spTgt spid="254979">
                                            <p:txEl>
                                              <p:pRg st="1" end="1"/>
                                            </p:txEl>
                                          </p:spTgt>
                                        </p:tgtEl>
                                      </p:cBhvr>
                                      <p:to x="100000" y="100000"/>
                                    </p:animScale>
                                    <p:animScale>
                                      <p:cBhvr>
                                        <p:cTn id="37" dur="26">
                                          <p:stCondLst>
                                            <p:cond delay="1808"/>
                                          </p:stCondLst>
                                        </p:cTn>
                                        <p:tgtEl>
                                          <p:spTgt spid="254979">
                                            <p:txEl>
                                              <p:pRg st="1" end="1"/>
                                            </p:txEl>
                                          </p:spTgt>
                                        </p:tgtEl>
                                      </p:cBhvr>
                                      <p:to x="100000" y="95000"/>
                                    </p:animScale>
                                    <p:animScale>
                                      <p:cBhvr>
                                        <p:cTn id="38" dur="166" decel="50000">
                                          <p:stCondLst>
                                            <p:cond delay="1834"/>
                                          </p:stCondLst>
                                        </p:cTn>
                                        <p:tgtEl>
                                          <p:spTgt spid="25497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0"/>
            <a:ext cx="8229600" cy="1200150"/>
          </a:xfrm>
        </p:spPr>
        <p:txBody>
          <a:bodyPr/>
          <a:lstStyle/>
          <a:p>
            <a:pPr algn="ctr"/>
            <a:r>
              <a:rPr lang="en-US" sz="4000">
                <a:solidFill>
                  <a:srgbClr val="FF0000"/>
                </a:solidFill>
                <a:effectLst>
                  <a:outerShdw blurRad="38100" dist="38100" dir="2700000" algn="tl">
                    <a:srgbClr val="C0C0C0"/>
                  </a:outerShdw>
                </a:effectLst>
              </a:rPr>
              <a:t>Khái niệm lập lịch CPU</a:t>
            </a:r>
          </a:p>
        </p:txBody>
      </p:sp>
      <p:sp>
        <p:nvSpPr>
          <p:cNvPr id="248835" name="Rectangle 3"/>
          <p:cNvSpPr>
            <a:spLocks noGrp="1" noChangeArrowheads="1"/>
          </p:cNvSpPr>
          <p:nvPr>
            <p:ph type="body" idx="1"/>
          </p:nvPr>
        </p:nvSpPr>
        <p:spPr>
          <a:xfrm>
            <a:off x="609600" y="1265238"/>
            <a:ext cx="8208963" cy="4676775"/>
          </a:xfrm>
        </p:spPr>
        <p:txBody>
          <a:bodyPr/>
          <a:lstStyle/>
          <a:p>
            <a:pPr algn="just">
              <a:buClr>
                <a:srgbClr val="FF0000"/>
              </a:buClr>
              <a:buSzPct val="140000"/>
              <a:buFont typeface="Wingdings" pitchFamily="2" charset="2"/>
              <a:buChar char="§"/>
            </a:pPr>
            <a:r>
              <a:rPr lang="en-US" smtClean="0">
                <a:effectLst>
                  <a:outerShdw blurRad="38100" dist="38100" dir="2700000" algn="tl">
                    <a:srgbClr val="C0C0C0"/>
                  </a:outerShdw>
                </a:effectLst>
              </a:rPr>
              <a:t>K</a:t>
            </a:r>
            <a:r>
              <a:rPr lang="vi-VN" smtClean="0">
                <a:effectLst>
                  <a:outerShdw blurRad="38100" dist="38100" dir="2700000" algn="tl">
                    <a:srgbClr val="C0C0C0"/>
                  </a:outerShdw>
                </a:effectLst>
              </a:rPr>
              <a:t>hi CPU nhàn </a:t>
            </a:r>
            <a:r>
              <a:rPr lang="vi-VN">
                <a:effectLst>
                  <a:outerShdw blurRad="38100" dist="38100" dir="2700000" algn="tl">
                    <a:srgbClr val="C0C0C0"/>
                  </a:outerShdw>
                </a:effectLst>
              </a:rPr>
              <a:t>rỗi, hệ điều hành phải chọn một </a:t>
            </a:r>
            <a:r>
              <a:rPr lang="en-US" smtClean="0">
                <a:effectLst>
                  <a:outerShdw blurRad="38100" dist="38100" dir="2700000" algn="tl">
                    <a:srgbClr val="C0C0C0"/>
                  </a:outerShdw>
                </a:effectLst>
              </a:rPr>
              <a:t>tiến</a:t>
            </a:r>
            <a:r>
              <a:rPr lang="vi-VN" smtClean="0">
                <a:effectLst>
                  <a:outerShdw blurRad="38100" dist="38100" dir="2700000" algn="tl">
                    <a:srgbClr val="C0C0C0"/>
                  </a:outerShdw>
                </a:effectLst>
              </a:rPr>
              <a:t> </a:t>
            </a:r>
            <a:r>
              <a:rPr lang="vi-VN">
                <a:effectLst>
                  <a:outerShdw blurRad="38100" dist="38100" dir="2700000" algn="tl">
                    <a:srgbClr val="C0C0C0"/>
                  </a:outerShdw>
                </a:effectLst>
              </a:rPr>
              <a:t>trình trong hàng đợi sẵn sàng để được thực thi. </a:t>
            </a:r>
            <a:r>
              <a:rPr lang="en-US" smtClean="0">
                <a:effectLst>
                  <a:outerShdw blurRad="38100" dist="38100" dir="2700000" algn="tl">
                    <a:srgbClr val="C0C0C0"/>
                  </a:outerShdw>
                </a:effectLst>
              </a:rPr>
              <a:t>Việc</a:t>
            </a:r>
            <a:r>
              <a:rPr lang="vi-VN" smtClean="0">
                <a:effectLst>
                  <a:outerShdw blurRad="38100" dist="38100" dir="2700000" algn="tl">
                    <a:srgbClr val="C0C0C0"/>
                  </a:outerShdw>
                </a:effectLst>
              </a:rPr>
              <a:t> </a:t>
            </a:r>
            <a:r>
              <a:rPr lang="vi-VN">
                <a:effectLst>
                  <a:outerShdw blurRad="38100" dist="38100" dir="2700000" algn="tl">
                    <a:srgbClr val="C0C0C0"/>
                  </a:outerShdw>
                </a:effectLst>
              </a:rPr>
              <a:t>lựa </a:t>
            </a:r>
            <a:r>
              <a:rPr lang="en-US" smtClean="0">
                <a:effectLst>
                  <a:outerShdw blurRad="38100" dist="38100" dir="2700000" algn="tl">
                    <a:srgbClr val="C0C0C0"/>
                  </a:outerShdw>
                </a:effectLst>
              </a:rPr>
              <a:t>này </a:t>
            </a:r>
            <a:r>
              <a:rPr lang="vi-VN" smtClean="0">
                <a:effectLst>
                  <a:outerShdw blurRad="38100" dist="38100" dir="2700000" algn="tl">
                    <a:srgbClr val="C0C0C0"/>
                  </a:outerShdw>
                </a:effectLst>
              </a:rPr>
              <a:t>được </a:t>
            </a:r>
            <a:r>
              <a:rPr lang="vi-VN">
                <a:effectLst>
                  <a:outerShdw blurRad="38100" dist="38100" dir="2700000" algn="tl">
                    <a:srgbClr val="C0C0C0"/>
                  </a:outerShdw>
                </a:effectLst>
              </a:rPr>
              <a:t>thực hiện bởi bộ lập lịch </a:t>
            </a:r>
            <a:r>
              <a:rPr lang="vi-VN" smtClean="0">
                <a:effectLst>
                  <a:outerShdw blurRad="38100" dist="38100" dir="2700000" algn="tl">
                    <a:srgbClr val="C0C0C0"/>
                  </a:outerShdw>
                </a:effectLst>
              </a:rPr>
              <a:t>ngắn (bộ </a:t>
            </a:r>
            <a:r>
              <a:rPr lang="vi-VN">
                <a:effectLst>
                  <a:outerShdw blurRad="38100" dist="38100" dir="2700000" algn="tl">
                    <a:srgbClr val="C0C0C0"/>
                  </a:outerShdw>
                </a:effectLst>
              </a:rPr>
              <a:t>lập lịch CPU</a:t>
            </a:r>
            <a:r>
              <a:rPr lang="vi-VN" smtClean="0">
                <a:effectLst>
                  <a:outerShdw blurRad="38100" dist="38100" dir="2700000" algn="tl">
                    <a:srgbClr val="C0C0C0"/>
                  </a:outerShdw>
                </a:effectLst>
              </a:rPr>
              <a:t>).</a:t>
            </a:r>
            <a:endParaRPr lang="en-US" smtClean="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047D8C03-C79C-4E75-87C9-9B9CD1FB77B0}"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wipe(down)">
                                      <p:cBhvr>
                                        <p:cTn id="7" dur="580">
                                          <p:stCondLst>
                                            <p:cond delay="0"/>
                                          </p:stCondLst>
                                        </p:cTn>
                                        <p:tgtEl>
                                          <p:spTgt spid="248835">
                                            <p:txEl>
                                              <p:pRg st="0" end="0"/>
                                            </p:txEl>
                                          </p:spTgt>
                                        </p:tgtEl>
                                      </p:cBhvr>
                                    </p:animEffect>
                                    <p:anim calcmode="lin" valueType="num">
                                      <p:cBhvr>
                                        <p:cTn id="8" dur="1822" tmFilter="0,0; 0.14,0.36; 0.43,0.73; 0.71,0.91; 1.0,1.0">
                                          <p:stCondLst>
                                            <p:cond delay="0"/>
                                          </p:stCondLst>
                                        </p:cTn>
                                        <p:tgtEl>
                                          <p:spTgt spid="2488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88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88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88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88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8835">
                                            <p:txEl>
                                              <p:pRg st="0" end="0"/>
                                            </p:txEl>
                                          </p:spTgt>
                                        </p:tgtEl>
                                      </p:cBhvr>
                                      <p:to x="100000" y="60000"/>
                                    </p:animScale>
                                    <p:animScale>
                                      <p:cBhvr>
                                        <p:cTn id="14" dur="166" decel="50000">
                                          <p:stCondLst>
                                            <p:cond delay="676"/>
                                          </p:stCondLst>
                                        </p:cTn>
                                        <p:tgtEl>
                                          <p:spTgt spid="248835">
                                            <p:txEl>
                                              <p:pRg st="0" end="0"/>
                                            </p:txEl>
                                          </p:spTgt>
                                        </p:tgtEl>
                                      </p:cBhvr>
                                      <p:to x="100000" y="100000"/>
                                    </p:animScale>
                                    <p:animScale>
                                      <p:cBhvr>
                                        <p:cTn id="15" dur="26">
                                          <p:stCondLst>
                                            <p:cond delay="1312"/>
                                          </p:stCondLst>
                                        </p:cTn>
                                        <p:tgtEl>
                                          <p:spTgt spid="248835">
                                            <p:txEl>
                                              <p:pRg st="0" end="0"/>
                                            </p:txEl>
                                          </p:spTgt>
                                        </p:tgtEl>
                                      </p:cBhvr>
                                      <p:to x="100000" y="80000"/>
                                    </p:animScale>
                                    <p:animScale>
                                      <p:cBhvr>
                                        <p:cTn id="16" dur="166" decel="50000">
                                          <p:stCondLst>
                                            <p:cond delay="1338"/>
                                          </p:stCondLst>
                                        </p:cTn>
                                        <p:tgtEl>
                                          <p:spTgt spid="248835">
                                            <p:txEl>
                                              <p:pRg st="0" end="0"/>
                                            </p:txEl>
                                          </p:spTgt>
                                        </p:tgtEl>
                                      </p:cBhvr>
                                      <p:to x="100000" y="100000"/>
                                    </p:animScale>
                                    <p:animScale>
                                      <p:cBhvr>
                                        <p:cTn id="17" dur="26">
                                          <p:stCondLst>
                                            <p:cond delay="1642"/>
                                          </p:stCondLst>
                                        </p:cTn>
                                        <p:tgtEl>
                                          <p:spTgt spid="248835">
                                            <p:txEl>
                                              <p:pRg st="0" end="0"/>
                                            </p:txEl>
                                          </p:spTgt>
                                        </p:tgtEl>
                                      </p:cBhvr>
                                      <p:to x="100000" y="90000"/>
                                    </p:animScale>
                                    <p:animScale>
                                      <p:cBhvr>
                                        <p:cTn id="18" dur="166" decel="50000">
                                          <p:stCondLst>
                                            <p:cond delay="1668"/>
                                          </p:stCondLst>
                                        </p:cTn>
                                        <p:tgtEl>
                                          <p:spTgt spid="248835">
                                            <p:txEl>
                                              <p:pRg st="0" end="0"/>
                                            </p:txEl>
                                          </p:spTgt>
                                        </p:tgtEl>
                                      </p:cBhvr>
                                      <p:to x="100000" y="100000"/>
                                    </p:animScale>
                                    <p:animScale>
                                      <p:cBhvr>
                                        <p:cTn id="19" dur="26">
                                          <p:stCondLst>
                                            <p:cond delay="1808"/>
                                          </p:stCondLst>
                                        </p:cTn>
                                        <p:tgtEl>
                                          <p:spTgt spid="248835">
                                            <p:txEl>
                                              <p:pRg st="0" end="0"/>
                                            </p:txEl>
                                          </p:spTgt>
                                        </p:tgtEl>
                                      </p:cBhvr>
                                      <p:to x="100000" y="95000"/>
                                    </p:animScale>
                                    <p:animScale>
                                      <p:cBhvr>
                                        <p:cTn id="20" dur="166" decel="50000">
                                          <p:stCondLst>
                                            <p:cond delay="1834"/>
                                          </p:stCondLst>
                                        </p:cTn>
                                        <p:tgtEl>
                                          <p:spTgt spid="24883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76250" y="57150"/>
            <a:ext cx="8229600" cy="857250"/>
          </a:xfrm>
        </p:spPr>
        <p:txBody>
          <a:bodyPr/>
          <a:lstStyle/>
          <a:p>
            <a:pPr algn="ctr"/>
            <a:r>
              <a:rPr lang="en-US">
                <a:solidFill>
                  <a:srgbClr val="FF0000"/>
                </a:solidFill>
                <a:effectLst>
                  <a:outerShdw blurRad="38100" dist="38100" dir="2700000" algn="tl">
                    <a:srgbClr val="C0C0C0"/>
                  </a:outerShdw>
                </a:effectLst>
              </a:rPr>
              <a:t>IV. Lập lịch đa xử </a:t>
            </a:r>
            <a:r>
              <a:rPr lang="en-US" smtClean="0">
                <a:solidFill>
                  <a:srgbClr val="FF0000"/>
                </a:solidFill>
                <a:effectLst>
                  <a:outerShdw blurRad="38100" dist="38100" dir="2700000" algn="tl">
                    <a:srgbClr val="C0C0C0"/>
                  </a:outerShdw>
                </a:effectLst>
              </a:rPr>
              <a:t>lí</a:t>
            </a:r>
            <a:endParaRPr lang="en-US">
              <a:solidFill>
                <a:srgbClr val="FF0000"/>
              </a:solidFill>
              <a:effectLst>
                <a:outerShdw blurRad="38100" dist="38100" dir="2700000" algn="tl">
                  <a:srgbClr val="C0C0C0"/>
                </a:outerShdw>
              </a:effectLst>
            </a:endParaRPr>
          </a:p>
        </p:txBody>
      </p:sp>
      <p:sp>
        <p:nvSpPr>
          <p:cNvPr id="207875" name="Rectangle 3"/>
          <p:cNvSpPr>
            <a:spLocks noGrp="1" noChangeArrowheads="1"/>
          </p:cNvSpPr>
          <p:nvPr>
            <p:ph type="body" idx="1"/>
          </p:nvPr>
        </p:nvSpPr>
        <p:spPr>
          <a:xfrm>
            <a:off x="508000" y="1195388"/>
            <a:ext cx="8266113" cy="4570412"/>
          </a:xfrm>
        </p:spPr>
        <p:txBody>
          <a:bodyPr/>
          <a:lstStyle/>
          <a:p>
            <a:pPr algn="just">
              <a:buSzPct val="150000"/>
              <a:buFontTx/>
              <a:buChar char="•"/>
            </a:pPr>
            <a:r>
              <a:rPr lang="en-US">
                <a:effectLst>
                  <a:outerShdw blurRad="38100" dist="38100" dir="2700000" algn="tl">
                    <a:srgbClr val="C0C0C0"/>
                  </a:outerShdw>
                </a:effectLst>
              </a:rPr>
              <a:t>Mỗi bộ xử lí có thể có một hàng đợi riêng, tuy nhiên khi đó một bộ xử lí có thể đang rỗi với một hàng đợi rỗng trong khi bộ xử lí khác lại rất bận. </a:t>
            </a:r>
          </a:p>
          <a:p>
            <a:pPr algn="just">
              <a:buSzPct val="150000"/>
              <a:buFontTx/>
              <a:buChar char="•"/>
            </a:pPr>
            <a:r>
              <a:rPr lang="en-US">
                <a:effectLst>
                  <a:outerShdw blurRad="38100" dist="38100" dir="2700000" algn="tl">
                    <a:srgbClr val="C0C0C0"/>
                  </a:outerShdw>
                </a:effectLst>
              </a:rPr>
              <a:t>Để ngăn ngừa tình trạng đó người ta có thể cấu trúc một hàng đợi chung, tất cả các tiến trình đều được đưa vào một hàng đợi và có thể được lập lịch trên bất cứ bộ xử lí nào.</a:t>
            </a:r>
          </a:p>
        </p:txBody>
      </p:sp>
      <p:sp>
        <p:nvSpPr>
          <p:cNvPr id="4" name="Date Placeholder 3"/>
          <p:cNvSpPr>
            <a:spLocks noGrp="1"/>
          </p:cNvSpPr>
          <p:nvPr>
            <p:ph type="dt" sz="half" idx="12"/>
          </p:nvPr>
        </p:nvSpPr>
        <p:spPr/>
        <p:txBody>
          <a:bodyPr/>
          <a:lstStyle/>
          <a:p>
            <a:fld id="{688FC246-9A82-489D-98CB-8E1A333B2238}"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wipe(down)">
                                      <p:cBhvr>
                                        <p:cTn id="7" dur="580">
                                          <p:stCondLst>
                                            <p:cond delay="0"/>
                                          </p:stCondLst>
                                        </p:cTn>
                                        <p:tgtEl>
                                          <p:spTgt spid="207875">
                                            <p:txEl>
                                              <p:pRg st="0" end="0"/>
                                            </p:txEl>
                                          </p:spTgt>
                                        </p:tgtEl>
                                      </p:cBhvr>
                                    </p:animEffect>
                                    <p:anim calcmode="lin" valueType="num">
                                      <p:cBhvr>
                                        <p:cTn id="8" dur="1822" tmFilter="0,0; 0.14,0.36; 0.43,0.73; 0.71,0.91; 1.0,1.0">
                                          <p:stCondLst>
                                            <p:cond delay="0"/>
                                          </p:stCondLst>
                                        </p:cTn>
                                        <p:tgtEl>
                                          <p:spTgt spid="2078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78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78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78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78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7875">
                                            <p:txEl>
                                              <p:pRg st="0" end="0"/>
                                            </p:txEl>
                                          </p:spTgt>
                                        </p:tgtEl>
                                      </p:cBhvr>
                                      <p:to x="100000" y="60000"/>
                                    </p:animScale>
                                    <p:animScale>
                                      <p:cBhvr>
                                        <p:cTn id="14" dur="166" decel="50000">
                                          <p:stCondLst>
                                            <p:cond delay="676"/>
                                          </p:stCondLst>
                                        </p:cTn>
                                        <p:tgtEl>
                                          <p:spTgt spid="207875">
                                            <p:txEl>
                                              <p:pRg st="0" end="0"/>
                                            </p:txEl>
                                          </p:spTgt>
                                        </p:tgtEl>
                                      </p:cBhvr>
                                      <p:to x="100000" y="100000"/>
                                    </p:animScale>
                                    <p:animScale>
                                      <p:cBhvr>
                                        <p:cTn id="15" dur="26">
                                          <p:stCondLst>
                                            <p:cond delay="1312"/>
                                          </p:stCondLst>
                                        </p:cTn>
                                        <p:tgtEl>
                                          <p:spTgt spid="207875">
                                            <p:txEl>
                                              <p:pRg st="0" end="0"/>
                                            </p:txEl>
                                          </p:spTgt>
                                        </p:tgtEl>
                                      </p:cBhvr>
                                      <p:to x="100000" y="80000"/>
                                    </p:animScale>
                                    <p:animScale>
                                      <p:cBhvr>
                                        <p:cTn id="16" dur="166" decel="50000">
                                          <p:stCondLst>
                                            <p:cond delay="1338"/>
                                          </p:stCondLst>
                                        </p:cTn>
                                        <p:tgtEl>
                                          <p:spTgt spid="207875">
                                            <p:txEl>
                                              <p:pRg st="0" end="0"/>
                                            </p:txEl>
                                          </p:spTgt>
                                        </p:tgtEl>
                                      </p:cBhvr>
                                      <p:to x="100000" y="100000"/>
                                    </p:animScale>
                                    <p:animScale>
                                      <p:cBhvr>
                                        <p:cTn id="17" dur="26">
                                          <p:stCondLst>
                                            <p:cond delay="1642"/>
                                          </p:stCondLst>
                                        </p:cTn>
                                        <p:tgtEl>
                                          <p:spTgt spid="207875">
                                            <p:txEl>
                                              <p:pRg st="0" end="0"/>
                                            </p:txEl>
                                          </p:spTgt>
                                        </p:tgtEl>
                                      </p:cBhvr>
                                      <p:to x="100000" y="90000"/>
                                    </p:animScale>
                                    <p:animScale>
                                      <p:cBhvr>
                                        <p:cTn id="18" dur="166" decel="50000">
                                          <p:stCondLst>
                                            <p:cond delay="1668"/>
                                          </p:stCondLst>
                                        </p:cTn>
                                        <p:tgtEl>
                                          <p:spTgt spid="207875">
                                            <p:txEl>
                                              <p:pRg st="0" end="0"/>
                                            </p:txEl>
                                          </p:spTgt>
                                        </p:tgtEl>
                                      </p:cBhvr>
                                      <p:to x="100000" y="100000"/>
                                    </p:animScale>
                                    <p:animScale>
                                      <p:cBhvr>
                                        <p:cTn id="19" dur="26">
                                          <p:stCondLst>
                                            <p:cond delay="1808"/>
                                          </p:stCondLst>
                                        </p:cTn>
                                        <p:tgtEl>
                                          <p:spTgt spid="207875">
                                            <p:txEl>
                                              <p:pRg st="0" end="0"/>
                                            </p:txEl>
                                          </p:spTgt>
                                        </p:tgtEl>
                                      </p:cBhvr>
                                      <p:to x="100000" y="95000"/>
                                    </p:animScale>
                                    <p:animScale>
                                      <p:cBhvr>
                                        <p:cTn id="20" dur="166" decel="50000">
                                          <p:stCondLst>
                                            <p:cond delay="1834"/>
                                          </p:stCondLst>
                                        </p:cTn>
                                        <p:tgtEl>
                                          <p:spTgt spid="2078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7875">
                                            <p:txEl>
                                              <p:pRg st="1" end="1"/>
                                            </p:txEl>
                                          </p:spTgt>
                                        </p:tgtEl>
                                        <p:attrNameLst>
                                          <p:attrName>style.visibility</p:attrName>
                                        </p:attrNameLst>
                                      </p:cBhvr>
                                      <p:to>
                                        <p:strVal val="visible"/>
                                      </p:to>
                                    </p:set>
                                    <p:animEffect transition="in" filter="wipe(down)">
                                      <p:cBhvr>
                                        <p:cTn id="25" dur="580">
                                          <p:stCondLst>
                                            <p:cond delay="0"/>
                                          </p:stCondLst>
                                        </p:cTn>
                                        <p:tgtEl>
                                          <p:spTgt spid="207875">
                                            <p:txEl>
                                              <p:pRg st="1" end="1"/>
                                            </p:txEl>
                                          </p:spTgt>
                                        </p:tgtEl>
                                      </p:cBhvr>
                                    </p:animEffect>
                                    <p:anim calcmode="lin" valueType="num">
                                      <p:cBhvr>
                                        <p:cTn id="26" dur="1822" tmFilter="0,0; 0.14,0.36; 0.43,0.73; 0.71,0.91; 1.0,1.0">
                                          <p:stCondLst>
                                            <p:cond delay="0"/>
                                          </p:stCondLst>
                                        </p:cTn>
                                        <p:tgtEl>
                                          <p:spTgt spid="2078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78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78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78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78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7875">
                                            <p:txEl>
                                              <p:pRg st="1" end="1"/>
                                            </p:txEl>
                                          </p:spTgt>
                                        </p:tgtEl>
                                      </p:cBhvr>
                                      <p:to x="100000" y="60000"/>
                                    </p:animScale>
                                    <p:animScale>
                                      <p:cBhvr>
                                        <p:cTn id="32" dur="166" decel="50000">
                                          <p:stCondLst>
                                            <p:cond delay="676"/>
                                          </p:stCondLst>
                                        </p:cTn>
                                        <p:tgtEl>
                                          <p:spTgt spid="207875">
                                            <p:txEl>
                                              <p:pRg st="1" end="1"/>
                                            </p:txEl>
                                          </p:spTgt>
                                        </p:tgtEl>
                                      </p:cBhvr>
                                      <p:to x="100000" y="100000"/>
                                    </p:animScale>
                                    <p:animScale>
                                      <p:cBhvr>
                                        <p:cTn id="33" dur="26">
                                          <p:stCondLst>
                                            <p:cond delay="1312"/>
                                          </p:stCondLst>
                                        </p:cTn>
                                        <p:tgtEl>
                                          <p:spTgt spid="207875">
                                            <p:txEl>
                                              <p:pRg st="1" end="1"/>
                                            </p:txEl>
                                          </p:spTgt>
                                        </p:tgtEl>
                                      </p:cBhvr>
                                      <p:to x="100000" y="80000"/>
                                    </p:animScale>
                                    <p:animScale>
                                      <p:cBhvr>
                                        <p:cTn id="34" dur="166" decel="50000">
                                          <p:stCondLst>
                                            <p:cond delay="1338"/>
                                          </p:stCondLst>
                                        </p:cTn>
                                        <p:tgtEl>
                                          <p:spTgt spid="207875">
                                            <p:txEl>
                                              <p:pRg st="1" end="1"/>
                                            </p:txEl>
                                          </p:spTgt>
                                        </p:tgtEl>
                                      </p:cBhvr>
                                      <p:to x="100000" y="100000"/>
                                    </p:animScale>
                                    <p:animScale>
                                      <p:cBhvr>
                                        <p:cTn id="35" dur="26">
                                          <p:stCondLst>
                                            <p:cond delay="1642"/>
                                          </p:stCondLst>
                                        </p:cTn>
                                        <p:tgtEl>
                                          <p:spTgt spid="207875">
                                            <p:txEl>
                                              <p:pRg st="1" end="1"/>
                                            </p:txEl>
                                          </p:spTgt>
                                        </p:tgtEl>
                                      </p:cBhvr>
                                      <p:to x="100000" y="90000"/>
                                    </p:animScale>
                                    <p:animScale>
                                      <p:cBhvr>
                                        <p:cTn id="36" dur="166" decel="50000">
                                          <p:stCondLst>
                                            <p:cond delay="1668"/>
                                          </p:stCondLst>
                                        </p:cTn>
                                        <p:tgtEl>
                                          <p:spTgt spid="207875">
                                            <p:txEl>
                                              <p:pRg st="1" end="1"/>
                                            </p:txEl>
                                          </p:spTgt>
                                        </p:tgtEl>
                                      </p:cBhvr>
                                      <p:to x="100000" y="100000"/>
                                    </p:animScale>
                                    <p:animScale>
                                      <p:cBhvr>
                                        <p:cTn id="37" dur="26">
                                          <p:stCondLst>
                                            <p:cond delay="1808"/>
                                          </p:stCondLst>
                                        </p:cTn>
                                        <p:tgtEl>
                                          <p:spTgt spid="207875">
                                            <p:txEl>
                                              <p:pRg st="1" end="1"/>
                                            </p:txEl>
                                          </p:spTgt>
                                        </p:tgtEl>
                                      </p:cBhvr>
                                      <p:to x="100000" y="95000"/>
                                    </p:animScale>
                                    <p:animScale>
                                      <p:cBhvr>
                                        <p:cTn id="38" dur="166" decel="50000">
                                          <p:stCondLst>
                                            <p:cond delay="1834"/>
                                          </p:stCondLst>
                                        </p:cTn>
                                        <p:tgtEl>
                                          <p:spTgt spid="20787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457200"/>
            <a:ext cx="8229600" cy="609600"/>
          </a:xfrm>
        </p:spPr>
        <p:txBody>
          <a:bodyPr/>
          <a:lstStyle/>
          <a:p>
            <a:pPr algn="ctr"/>
            <a:r>
              <a:rPr lang="en-US">
                <a:solidFill>
                  <a:srgbClr val="FF0000"/>
                </a:solidFill>
                <a:effectLst>
                  <a:outerShdw blurRad="38100" dist="38100" dir="2700000" algn="tl">
                    <a:srgbClr val="C0C0C0"/>
                  </a:outerShdw>
                </a:effectLst>
              </a:rPr>
              <a:t>IV. Lập lịch đa xử lí</a:t>
            </a:r>
          </a:p>
        </p:txBody>
      </p:sp>
      <p:sp>
        <p:nvSpPr>
          <p:cNvPr id="208899" name="Rectangle 3"/>
          <p:cNvSpPr>
            <a:spLocks noGrp="1" noChangeArrowheads="1"/>
          </p:cNvSpPr>
          <p:nvPr>
            <p:ph type="body" idx="1"/>
          </p:nvPr>
        </p:nvSpPr>
        <p:spPr>
          <a:xfrm>
            <a:off x="358775" y="1404938"/>
            <a:ext cx="8547100" cy="4729162"/>
          </a:xfrm>
        </p:spPr>
        <p:txBody>
          <a:bodyPr/>
          <a:lstStyle/>
          <a:p>
            <a:pPr algn="just">
              <a:buSzPct val="150000"/>
              <a:buFontTx/>
              <a:buChar char="•"/>
            </a:pPr>
            <a:r>
              <a:rPr lang="en-US" sz="3000">
                <a:effectLst>
                  <a:outerShdw blurRad="38100" dist="38100" dir="2700000" algn="tl">
                    <a:srgbClr val="C0C0C0"/>
                  </a:outerShdw>
                </a:effectLst>
              </a:rPr>
              <a:t>Có hai cách tiếp cận lập lịch đa xử </a:t>
            </a:r>
            <a:r>
              <a:rPr lang="en-US" sz="3000" smtClean="0">
                <a:effectLst>
                  <a:outerShdw blurRad="38100" dist="38100" dir="2700000" algn="tl">
                    <a:srgbClr val="C0C0C0"/>
                  </a:outerShdw>
                </a:effectLst>
              </a:rPr>
              <a:t>lí trong trường hợp hàng đợi chung:</a:t>
            </a:r>
            <a:endParaRPr lang="en-US" sz="3000">
              <a:effectLst>
                <a:outerShdw blurRad="38100" dist="38100" dir="2700000" algn="tl">
                  <a:srgbClr val="C0C0C0"/>
                </a:outerShdw>
              </a:effectLst>
            </a:endParaRPr>
          </a:p>
          <a:p>
            <a:pPr algn="just">
              <a:buSzPct val="150000"/>
              <a:buFont typeface="Wingdings" pitchFamily="2" charset="2"/>
              <a:buChar char="§"/>
            </a:pPr>
            <a:r>
              <a:rPr lang="en-US" sz="3000" u="sng" smtClean="0">
                <a:solidFill>
                  <a:srgbClr val="FF0000"/>
                </a:solidFill>
                <a:effectLst>
                  <a:outerShdw blurRad="38100" dist="38100" dir="2700000" algn="tl">
                    <a:srgbClr val="C0C0C0"/>
                  </a:outerShdw>
                </a:effectLst>
              </a:rPr>
              <a:t>Cách </a:t>
            </a:r>
            <a:r>
              <a:rPr lang="en-US" sz="3000" u="sng">
                <a:solidFill>
                  <a:srgbClr val="FF0000"/>
                </a:solidFill>
                <a:effectLst>
                  <a:outerShdw blurRad="38100" dist="38100" dir="2700000" algn="tl">
                    <a:srgbClr val="C0C0C0"/>
                  </a:outerShdw>
                </a:effectLst>
              </a:rPr>
              <a:t>1:</a:t>
            </a:r>
            <a:r>
              <a:rPr lang="en-US" sz="3000">
                <a:effectLst>
                  <a:outerShdw blurRad="38100" dist="38100" dir="2700000" algn="tl">
                    <a:srgbClr val="C0C0C0"/>
                  </a:outerShdw>
                </a:effectLst>
              </a:rPr>
              <a:t> Mỗi bộ xử lí lập lịch cho chính </a:t>
            </a:r>
            <a:r>
              <a:rPr lang="en-US" sz="3000" smtClean="0">
                <a:effectLst>
                  <a:outerShdw blurRad="38100" dist="38100" dir="2700000" algn="tl">
                    <a:srgbClr val="C0C0C0"/>
                  </a:outerShdw>
                </a:effectLst>
              </a:rPr>
              <a:t>nó.</a:t>
            </a:r>
          </a:p>
          <a:p>
            <a:pPr marL="0" indent="0" algn="just">
              <a:buSzPct val="150000"/>
              <a:buNone/>
            </a:pPr>
            <a:r>
              <a:rPr lang="en-US" sz="3000">
                <a:effectLst>
                  <a:outerShdw blurRad="38100" dist="38100" dir="2700000" algn="tl">
                    <a:srgbClr val="C0C0C0"/>
                  </a:outerShdw>
                </a:effectLst>
              </a:rPr>
              <a:t>+</a:t>
            </a:r>
            <a:r>
              <a:rPr lang="en-US" sz="3000" smtClean="0">
                <a:effectLst>
                  <a:outerShdw blurRad="38100" dist="38100" dir="2700000" algn="tl">
                    <a:srgbClr val="C0C0C0"/>
                  </a:outerShdw>
                </a:effectLst>
              </a:rPr>
              <a:t> Mỗi </a:t>
            </a:r>
            <a:r>
              <a:rPr lang="en-US" sz="3000">
                <a:effectLst>
                  <a:outerShdw blurRad="38100" dist="38100" dir="2700000" algn="tl">
                    <a:srgbClr val="C0C0C0"/>
                  </a:outerShdw>
                </a:effectLst>
              </a:rPr>
              <a:t>bộ xử lí xem xét hàng đợi chung và chọn một tiến trình để thực thi. </a:t>
            </a:r>
          </a:p>
          <a:p>
            <a:pPr algn="just">
              <a:buSzPct val="150000"/>
              <a:buFontTx/>
              <a:buNone/>
            </a:pPr>
            <a:r>
              <a:rPr lang="en-US" sz="3000">
                <a:effectLst>
                  <a:outerShdw blurRad="38100" dist="38100" dir="2700000" algn="tl">
                    <a:srgbClr val="C0C0C0"/>
                  </a:outerShdw>
                </a:effectLst>
              </a:rPr>
              <a:t>+	</a:t>
            </a:r>
            <a:r>
              <a:rPr lang="en-US" sz="3000" smtClean="0">
                <a:effectLst>
                  <a:outerShdw blurRad="38100" dist="38100" dir="2700000" algn="tl">
                    <a:srgbClr val="C0C0C0"/>
                  </a:outerShdw>
                </a:effectLst>
              </a:rPr>
              <a:t>Khi đó, </a:t>
            </a:r>
            <a:r>
              <a:rPr lang="en-US" sz="3000">
                <a:effectLst>
                  <a:outerShdw blurRad="38100" dist="38100" dir="2700000" algn="tl">
                    <a:srgbClr val="C0C0C0"/>
                  </a:outerShdw>
                </a:effectLst>
              </a:rPr>
              <a:t>có thể xẩy ra nhiều bộ xử lí cùng truy xuất và cập nhật một cấu trúc DL </a:t>
            </a:r>
            <a:r>
              <a:rPr lang="en-US" sz="3000" smtClean="0">
                <a:effectLst>
                  <a:outerShdw blurRad="38100" dist="38100" dir="2700000" algn="tl">
                    <a:srgbClr val="C0C0C0"/>
                  </a:outerShdw>
                </a:effectLst>
              </a:rPr>
              <a:t>và </a:t>
            </a:r>
            <a:r>
              <a:rPr lang="en-US" sz="3000">
                <a:effectLst>
                  <a:outerShdw blurRad="38100" dist="38100" dir="2700000" algn="tl">
                    <a:srgbClr val="C0C0C0"/>
                  </a:outerShdw>
                </a:effectLst>
              </a:rPr>
              <a:t>hai bộ xử lí </a:t>
            </a:r>
            <a:r>
              <a:rPr lang="en-US" sz="3000" smtClean="0">
                <a:effectLst>
                  <a:outerShdw blurRad="38100" dist="38100" dir="2700000" algn="tl">
                    <a:srgbClr val="C0C0C0"/>
                  </a:outerShdw>
                </a:effectLst>
              </a:rPr>
              <a:t>cùng </a:t>
            </a:r>
            <a:r>
              <a:rPr lang="en-US" sz="3000">
                <a:effectLst>
                  <a:outerShdw blurRad="38100" dist="38100" dir="2700000" algn="tl">
                    <a:srgbClr val="C0C0C0"/>
                  </a:outerShdw>
                </a:effectLst>
              </a:rPr>
              <a:t>chọn một tiến trình.</a:t>
            </a:r>
          </a:p>
        </p:txBody>
      </p:sp>
      <p:sp>
        <p:nvSpPr>
          <p:cNvPr id="4" name="Date Placeholder 3"/>
          <p:cNvSpPr>
            <a:spLocks noGrp="1"/>
          </p:cNvSpPr>
          <p:nvPr>
            <p:ph type="dt" sz="half" idx="12"/>
          </p:nvPr>
        </p:nvSpPr>
        <p:spPr/>
        <p:txBody>
          <a:bodyPr/>
          <a:lstStyle/>
          <a:p>
            <a:fld id="{D5A18433-A449-49D3-8D08-B10E083FF548}"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down)">
                                      <p:cBhvr>
                                        <p:cTn id="7" dur="580">
                                          <p:stCondLst>
                                            <p:cond delay="0"/>
                                          </p:stCondLst>
                                        </p:cTn>
                                        <p:tgtEl>
                                          <p:spTgt spid="208899">
                                            <p:txEl>
                                              <p:pRg st="0" end="0"/>
                                            </p:txEl>
                                          </p:spTgt>
                                        </p:tgtEl>
                                      </p:cBhvr>
                                    </p:animEffect>
                                    <p:anim calcmode="lin" valueType="num">
                                      <p:cBhvr>
                                        <p:cTn id="8" dur="1822" tmFilter="0,0; 0.14,0.36; 0.43,0.73; 0.71,0.91; 1.0,1.0">
                                          <p:stCondLst>
                                            <p:cond delay="0"/>
                                          </p:stCondLst>
                                        </p:cTn>
                                        <p:tgtEl>
                                          <p:spTgt spid="2088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88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88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88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88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8899">
                                            <p:txEl>
                                              <p:pRg st="0" end="0"/>
                                            </p:txEl>
                                          </p:spTgt>
                                        </p:tgtEl>
                                      </p:cBhvr>
                                      <p:to x="100000" y="60000"/>
                                    </p:animScale>
                                    <p:animScale>
                                      <p:cBhvr>
                                        <p:cTn id="14" dur="166" decel="50000">
                                          <p:stCondLst>
                                            <p:cond delay="676"/>
                                          </p:stCondLst>
                                        </p:cTn>
                                        <p:tgtEl>
                                          <p:spTgt spid="208899">
                                            <p:txEl>
                                              <p:pRg st="0" end="0"/>
                                            </p:txEl>
                                          </p:spTgt>
                                        </p:tgtEl>
                                      </p:cBhvr>
                                      <p:to x="100000" y="100000"/>
                                    </p:animScale>
                                    <p:animScale>
                                      <p:cBhvr>
                                        <p:cTn id="15" dur="26">
                                          <p:stCondLst>
                                            <p:cond delay="1312"/>
                                          </p:stCondLst>
                                        </p:cTn>
                                        <p:tgtEl>
                                          <p:spTgt spid="208899">
                                            <p:txEl>
                                              <p:pRg st="0" end="0"/>
                                            </p:txEl>
                                          </p:spTgt>
                                        </p:tgtEl>
                                      </p:cBhvr>
                                      <p:to x="100000" y="80000"/>
                                    </p:animScale>
                                    <p:animScale>
                                      <p:cBhvr>
                                        <p:cTn id="16" dur="166" decel="50000">
                                          <p:stCondLst>
                                            <p:cond delay="1338"/>
                                          </p:stCondLst>
                                        </p:cTn>
                                        <p:tgtEl>
                                          <p:spTgt spid="208899">
                                            <p:txEl>
                                              <p:pRg st="0" end="0"/>
                                            </p:txEl>
                                          </p:spTgt>
                                        </p:tgtEl>
                                      </p:cBhvr>
                                      <p:to x="100000" y="100000"/>
                                    </p:animScale>
                                    <p:animScale>
                                      <p:cBhvr>
                                        <p:cTn id="17" dur="26">
                                          <p:stCondLst>
                                            <p:cond delay="1642"/>
                                          </p:stCondLst>
                                        </p:cTn>
                                        <p:tgtEl>
                                          <p:spTgt spid="208899">
                                            <p:txEl>
                                              <p:pRg st="0" end="0"/>
                                            </p:txEl>
                                          </p:spTgt>
                                        </p:tgtEl>
                                      </p:cBhvr>
                                      <p:to x="100000" y="90000"/>
                                    </p:animScale>
                                    <p:animScale>
                                      <p:cBhvr>
                                        <p:cTn id="18" dur="166" decel="50000">
                                          <p:stCondLst>
                                            <p:cond delay="1668"/>
                                          </p:stCondLst>
                                        </p:cTn>
                                        <p:tgtEl>
                                          <p:spTgt spid="208899">
                                            <p:txEl>
                                              <p:pRg st="0" end="0"/>
                                            </p:txEl>
                                          </p:spTgt>
                                        </p:tgtEl>
                                      </p:cBhvr>
                                      <p:to x="100000" y="100000"/>
                                    </p:animScale>
                                    <p:animScale>
                                      <p:cBhvr>
                                        <p:cTn id="19" dur="26">
                                          <p:stCondLst>
                                            <p:cond delay="1808"/>
                                          </p:stCondLst>
                                        </p:cTn>
                                        <p:tgtEl>
                                          <p:spTgt spid="208899">
                                            <p:txEl>
                                              <p:pRg st="0" end="0"/>
                                            </p:txEl>
                                          </p:spTgt>
                                        </p:tgtEl>
                                      </p:cBhvr>
                                      <p:to x="100000" y="95000"/>
                                    </p:animScale>
                                    <p:animScale>
                                      <p:cBhvr>
                                        <p:cTn id="20" dur="166" decel="50000">
                                          <p:stCondLst>
                                            <p:cond delay="1834"/>
                                          </p:stCondLst>
                                        </p:cTn>
                                        <p:tgtEl>
                                          <p:spTgt spid="20889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8899">
                                            <p:txEl>
                                              <p:pRg st="1" end="1"/>
                                            </p:txEl>
                                          </p:spTgt>
                                        </p:tgtEl>
                                        <p:attrNameLst>
                                          <p:attrName>style.visibility</p:attrName>
                                        </p:attrNameLst>
                                      </p:cBhvr>
                                      <p:to>
                                        <p:strVal val="visible"/>
                                      </p:to>
                                    </p:set>
                                    <p:animEffect transition="in" filter="wipe(down)">
                                      <p:cBhvr>
                                        <p:cTn id="25" dur="580">
                                          <p:stCondLst>
                                            <p:cond delay="0"/>
                                          </p:stCondLst>
                                        </p:cTn>
                                        <p:tgtEl>
                                          <p:spTgt spid="208899">
                                            <p:txEl>
                                              <p:pRg st="1" end="1"/>
                                            </p:txEl>
                                          </p:spTgt>
                                        </p:tgtEl>
                                      </p:cBhvr>
                                    </p:animEffect>
                                    <p:anim calcmode="lin" valueType="num">
                                      <p:cBhvr>
                                        <p:cTn id="26" dur="1822" tmFilter="0,0; 0.14,0.36; 0.43,0.73; 0.71,0.91; 1.0,1.0">
                                          <p:stCondLst>
                                            <p:cond delay="0"/>
                                          </p:stCondLst>
                                        </p:cTn>
                                        <p:tgtEl>
                                          <p:spTgt spid="20889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889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889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889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889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8899">
                                            <p:txEl>
                                              <p:pRg st="1" end="1"/>
                                            </p:txEl>
                                          </p:spTgt>
                                        </p:tgtEl>
                                      </p:cBhvr>
                                      <p:to x="100000" y="60000"/>
                                    </p:animScale>
                                    <p:animScale>
                                      <p:cBhvr>
                                        <p:cTn id="32" dur="166" decel="50000">
                                          <p:stCondLst>
                                            <p:cond delay="676"/>
                                          </p:stCondLst>
                                        </p:cTn>
                                        <p:tgtEl>
                                          <p:spTgt spid="208899">
                                            <p:txEl>
                                              <p:pRg st="1" end="1"/>
                                            </p:txEl>
                                          </p:spTgt>
                                        </p:tgtEl>
                                      </p:cBhvr>
                                      <p:to x="100000" y="100000"/>
                                    </p:animScale>
                                    <p:animScale>
                                      <p:cBhvr>
                                        <p:cTn id="33" dur="26">
                                          <p:stCondLst>
                                            <p:cond delay="1312"/>
                                          </p:stCondLst>
                                        </p:cTn>
                                        <p:tgtEl>
                                          <p:spTgt spid="208899">
                                            <p:txEl>
                                              <p:pRg st="1" end="1"/>
                                            </p:txEl>
                                          </p:spTgt>
                                        </p:tgtEl>
                                      </p:cBhvr>
                                      <p:to x="100000" y="80000"/>
                                    </p:animScale>
                                    <p:animScale>
                                      <p:cBhvr>
                                        <p:cTn id="34" dur="166" decel="50000">
                                          <p:stCondLst>
                                            <p:cond delay="1338"/>
                                          </p:stCondLst>
                                        </p:cTn>
                                        <p:tgtEl>
                                          <p:spTgt spid="208899">
                                            <p:txEl>
                                              <p:pRg st="1" end="1"/>
                                            </p:txEl>
                                          </p:spTgt>
                                        </p:tgtEl>
                                      </p:cBhvr>
                                      <p:to x="100000" y="100000"/>
                                    </p:animScale>
                                    <p:animScale>
                                      <p:cBhvr>
                                        <p:cTn id="35" dur="26">
                                          <p:stCondLst>
                                            <p:cond delay="1642"/>
                                          </p:stCondLst>
                                        </p:cTn>
                                        <p:tgtEl>
                                          <p:spTgt spid="208899">
                                            <p:txEl>
                                              <p:pRg st="1" end="1"/>
                                            </p:txEl>
                                          </p:spTgt>
                                        </p:tgtEl>
                                      </p:cBhvr>
                                      <p:to x="100000" y="90000"/>
                                    </p:animScale>
                                    <p:animScale>
                                      <p:cBhvr>
                                        <p:cTn id="36" dur="166" decel="50000">
                                          <p:stCondLst>
                                            <p:cond delay="1668"/>
                                          </p:stCondLst>
                                        </p:cTn>
                                        <p:tgtEl>
                                          <p:spTgt spid="208899">
                                            <p:txEl>
                                              <p:pRg st="1" end="1"/>
                                            </p:txEl>
                                          </p:spTgt>
                                        </p:tgtEl>
                                      </p:cBhvr>
                                      <p:to x="100000" y="100000"/>
                                    </p:animScale>
                                    <p:animScale>
                                      <p:cBhvr>
                                        <p:cTn id="37" dur="26">
                                          <p:stCondLst>
                                            <p:cond delay="1808"/>
                                          </p:stCondLst>
                                        </p:cTn>
                                        <p:tgtEl>
                                          <p:spTgt spid="208899">
                                            <p:txEl>
                                              <p:pRg st="1" end="1"/>
                                            </p:txEl>
                                          </p:spTgt>
                                        </p:tgtEl>
                                      </p:cBhvr>
                                      <p:to x="100000" y="95000"/>
                                    </p:animScale>
                                    <p:animScale>
                                      <p:cBhvr>
                                        <p:cTn id="38" dur="166" decel="50000">
                                          <p:stCondLst>
                                            <p:cond delay="1834"/>
                                          </p:stCondLst>
                                        </p:cTn>
                                        <p:tgtEl>
                                          <p:spTgt spid="20889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08899">
                                            <p:txEl>
                                              <p:pRg st="2" end="2"/>
                                            </p:txEl>
                                          </p:spTgt>
                                        </p:tgtEl>
                                        <p:attrNameLst>
                                          <p:attrName>style.visibility</p:attrName>
                                        </p:attrNameLst>
                                      </p:cBhvr>
                                      <p:to>
                                        <p:strVal val="visible"/>
                                      </p:to>
                                    </p:set>
                                    <p:animEffect transition="in" filter="wipe(down)">
                                      <p:cBhvr>
                                        <p:cTn id="43" dur="580">
                                          <p:stCondLst>
                                            <p:cond delay="0"/>
                                          </p:stCondLst>
                                        </p:cTn>
                                        <p:tgtEl>
                                          <p:spTgt spid="208899">
                                            <p:txEl>
                                              <p:pRg st="2" end="2"/>
                                            </p:txEl>
                                          </p:spTgt>
                                        </p:tgtEl>
                                      </p:cBhvr>
                                    </p:animEffect>
                                    <p:anim calcmode="lin" valueType="num">
                                      <p:cBhvr>
                                        <p:cTn id="44" dur="1822" tmFilter="0,0; 0.14,0.36; 0.43,0.73; 0.71,0.91; 1.0,1.0">
                                          <p:stCondLst>
                                            <p:cond delay="0"/>
                                          </p:stCondLst>
                                        </p:cTn>
                                        <p:tgtEl>
                                          <p:spTgt spid="20889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889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889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889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889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08899">
                                            <p:txEl>
                                              <p:pRg st="2" end="2"/>
                                            </p:txEl>
                                          </p:spTgt>
                                        </p:tgtEl>
                                      </p:cBhvr>
                                      <p:to x="100000" y="60000"/>
                                    </p:animScale>
                                    <p:animScale>
                                      <p:cBhvr>
                                        <p:cTn id="50" dur="166" decel="50000">
                                          <p:stCondLst>
                                            <p:cond delay="676"/>
                                          </p:stCondLst>
                                        </p:cTn>
                                        <p:tgtEl>
                                          <p:spTgt spid="208899">
                                            <p:txEl>
                                              <p:pRg st="2" end="2"/>
                                            </p:txEl>
                                          </p:spTgt>
                                        </p:tgtEl>
                                      </p:cBhvr>
                                      <p:to x="100000" y="100000"/>
                                    </p:animScale>
                                    <p:animScale>
                                      <p:cBhvr>
                                        <p:cTn id="51" dur="26">
                                          <p:stCondLst>
                                            <p:cond delay="1312"/>
                                          </p:stCondLst>
                                        </p:cTn>
                                        <p:tgtEl>
                                          <p:spTgt spid="208899">
                                            <p:txEl>
                                              <p:pRg st="2" end="2"/>
                                            </p:txEl>
                                          </p:spTgt>
                                        </p:tgtEl>
                                      </p:cBhvr>
                                      <p:to x="100000" y="80000"/>
                                    </p:animScale>
                                    <p:animScale>
                                      <p:cBhvr>
                                        <p:cTn id="52" dur="166" decel="50000">
                                          <p:stCondLst>
                                            <p:cond delay="1338"/>
                                          </p:stCondLst>
                                        </p:cTn>
                                        <p:tgtEl>
                                          <p:spTgt spid="208899">
                                            <p:txEl>
                                              <p:pRg st="2" end="2"/>
                                            </p:txEl>
                                          </p:spTgt>
                                        </p:tgtEl>
                                      </p:cBhvr>
                                      <p:to x="100000" y="100000"/>
                                    </p:animScale>
                                    <p:animScale>
                                      <p:cBhvr>
                                        <p:cTn id="53" dur="26">
                                          <p:stCondLst>
                                            <p:cond delay="1642"/>
                                          </p:stCondLst>
                                        </p:cTn>
                                        <p:tgtEl>
                                          <p:spTgt spid="208899">
                                            <p:txEl>
                                              <p:pRg st="2" end="2"/>
                                            </p:txEl>
                                          </p:spTgt>
                                        </p:tgtEl>
                                      </p:cBhvr>
                                      <p:to x="100000" y="90000"/>
                                    </p:animScale>
                                    <p:animScale>
                                      <p:cBhvr>
                                        <p:cTn id="54" dur="166" decel="50000">
                                          <p:stCondLst>
                                            <p:cond delay="1668"/>
                                          </p:stCondLst>
                                        </p:cTn>
                                        <p:tgtEl>
                                          <p:spTgt spid="208899">
                                            <p:txEl>
                                              <p:pRg st="2" end="2"/>
                                            </p:txEl>
                                          </p:spTgt>
                                        </p:tgtEl>
                                      </p:cBhvr>
                                      <p:to x="100000" y="100000"/>
                                    </p:animScale>
                                    <p:animScale>
                                      <p:cBhvr>
                                        <p:cTn id="55" dur="26">
                                          <p:stCondLst>
                                            <p:cond delay="1808"/>
                                          </p:stCondLst>
                                        </p:cTn>
                                        <p:tgtEl>
                                          <p:spTgt spid="208899">
                                            <p:txEl>
                                              <p:pRg st="2" end="2"/>
                                            </p:txEl>
                                          </p:spTgt>
                                        </p:tgtEl>
                                      </p:cBhvr>
                                      <p:to x="100000" y="95000"/>
                                    </p:animScale>
                                    <p:animScale>
                                      <p:cBhvr>
                                        <p:cTn id="56" dur="166" decel="50000">
                                          <p:stCondLst>
                                            <p:cond delay="1834"/>
                                          </p:stCondLst>
                                        </p:cTn>
                                        <p:tgtEl>
                                          <p:spTgt spid="20889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08899">
                                            <p:txEl>
                                              <p:pRg st="3" end="3"/>
                                            </p:txEl>
                                          </p:spTgt>
                                        </p:tgtEl>
                                        <p:attrNameLst>
                                          <p:attrName>style.visibility</p:attrName>
                                        </p:attrNameLst>
                                      </p:cBhvr>
                                      <p:to>
                                        <p:strVal val="visible"/>
                                      </p:to>
                                    </p:set>
                                    <p:animEffect transition="in" filter="wipe(down)">
                                      <p:cBhvr>
                                        <p:cTn id="61" dur="580">
                                          <p:stCondLst>
                                            <p:cond delay="0"/>
                                          </p:stCondLst>
                                        </p:cTn>
                                        <p:tgtEl>
                                          <p:spTgt spid="208899">
                                            <p:txEl>
                                              <p:pRg st="3" end="3"/>
                                            </p:txEl>
                                          </p:spTgt>
                                        </p:tgtEl>
                                      </p:cBhvr>
                                    </p:animEffect>
                                    <p:anim calcmode="lin" valueType="num">
                                      <p:cBhvr>
                                        <p:cTn id="62" dur="1822" tmFilter="0,0; 0.14,0.36; 0.43,0.73; 0.71,0.91; 1.0,1.0">
                                          <p:stCondLst>
                                            <p:cond delay="0"/>
                                          </p:stCondLst>
                                        </p:cTn>
                                        <p:tgtEl>
                                          <p:spTgt spid="20889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0889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0889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0889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0889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08899">
                                            <p:txEl>
                                              <p:pRg st="3" end="3"/>
                                            </p:txEl>
                                          </p:spTgt>
                                        </p:tgtEl>
                                      </p:cBhvr>
                                      <p:to x="100000" y="60000"/>
                                    </p:animScale>
                                    <p:animScale>
                                      <p:cBhvr>
                                        <p:cTn id="68" dur="166" decel="50000">
                                          <p:stCondLst>
                                            <p:cond delay="676"/>
                                          </p:stCondLst>
                                        </p:cTn>
                                        <p:tgtEl>
                                          <p:spTgt spid="208899">
                                            <p:txEl>
                                              <p:pRg st="3" end="3"/>
                                            </p:txEl>
                                          </p:spTgt>
                                        </p:tgtEl>
                                      </p:cBhvr>
                                      <p:to x="100000" y="100000"/>
                                    </p:animScale>
                                    <p:animScale>
                                      <p:cBhvr>
                                        <p:cTn id="69" dur="26">
                                          <p:stCondLst>
                                            <p:cond delay="1312"/>
                                          </p:stCondLst>
                                        </p:cTn>
                                        <p:tgtEl>
                                          <p:spTgt spid="208899">
                                            <p:txEl>
                                              <p:pRg st="3" end="3"/>
                                            </p:txEl>
                                          </p:spTgt>
                                        </p:tgtEl>
                                      </p:cBhvr>
                                      <p:to x="100000" y="80000"/>
                                    </p:animScale>
                                    <p:animScale>
                                      <p:cBhvr>
                                        <p:cTn id="70" dur="166" decel="50000">
                                          <p:stCondLst>
                                            <p:cond delay="1338"/>
                                          </p:stCondLst>
                                        </p:cTn>
                                        <p:tgtEl>
                                          <p:spTgt spid="208899">
                                            <p:txEl>
                                              <p:pRg st="3" end="3"/>
                                            </p:txEl>
                                          </p:spTgt>
                                        </p:tgtEl>
                                      </p:cBhvr>
                                      <p:to x="100000" y="100000"/>
                                    </p:animScale>
                                    <p:animScale>
                                      <p:cBhvr>
                                        <p:cTn id="71" dur="26">
                                          <p:stCondLst>
                                            <p:cond delay="1642"/>
                                          </p:stCondLst>
                                        </p:cTn>
                                        <p:tgtEl>
                                          <p:spTgt spid="208899">
                                            <p:txEl>
                                              <p:pRg st="3" end="3"/>
                                            </p:txEl>
                                          </p:spTgt>
                                        </p:tgtEl>
                                      </p:cBhvr>
                                      <p:to x="100000" y="90000"/>
                                    </p:animScale>
                                    <p:animScale>
                                      <p:cBhvr>
                                        <p:cTn id="72" dur="166" decel="50000">
                                          <p:stCondLst>
                                            <p:cond delay="1668"/>
                                          </p:stCondLst>
                                        </p:cTn>
                                        <p:tgtEl>
                                          <p:spTgt spid="208899">
                                            <p:txEl>
                                              <p:pRg st="3" end="3"/>
                                            </p:txEl>
                                          </p:spTgt>
                                        </p:tgtEl>
                                      </p:cBhvr>
                                      <p:to x="100000" y="100000"/>
                                    </p:animScale>
                                    <p:animScale>
                                      <p:cBhvr>
                                        <p:cTn id="73" dur="26">
                                          <p:stCondLst>
                                            <p:cond delay="1808"/>
                                          </p:stCondLst>
                                        </p:cTn>
                                        <p:tgtEl>
                                          <p:spTgt spid="208899">
                                            <p:txEl>
                                              <p:pRg st="3" end="3"/>
                                            </p:txEl>
                                          </p:spTgt>
                                        </p:tgtEl>
                                      </p:cBhvr>
                                      <p:to x="100000" y="95000"/>
                                    </p:animScale>
                                    <p:animScale>
                                      <p:cBhvr>
                                        <p:cTn id="74" dur="166" decel="50000">
                                          <p:stCondLst>
                                            <p:cond delay="1834"/>
                                          </p:stCondLst>
                                        </p:cTn>
                                        <p:tgtEl>
                                          <p:spTgt spid="20889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57200" y="266700"/>
            <a:ext cx="8229600" cy="666750"/>
          </a:xfrm>
        </p:spPr>
        <p:txBody>
          <a:bodyPr/>
          <a:lstStyle/>
          <a:p>
            <a:pPr algn="ctr"/>
            <a:r>
              <a:rPr lang="en-US">
                <a:solidFill>
                  <a:srgbClr val="FF0000"/>
                </a:solidFill>
                <a:effectLst>
                  <a:outerShdw blurRad="38100" dist="38100" dir="2700000" algn="tl">
                    <a:srgbClr val="C0C0C0"/>
                  </a:outerShdw>
                </a:effectLst>
              </a:rPr>
              <a:t>IV. Lập lịch đa xử lí</a:t>
            </a:r>
          </a:p>
        </p:txBody>
      </p:sp>
      <p:sp>
        <p:nvSpPr>
          <p:cNvPr id="211971" name="Rectangle 3"/>
          <p:cNvSpPr>
            <a:spLocks noGrp="1" noChangeArrowheads="1"/>
          </p:cNvSpPr>
          <p:nvPr>
            <p:ph type="body" idx="1"/>
          </p:nvPr>
        </p:nvSpPr>
        <p:spPr>
          <a:xfrm>
            <a:off x="396875" y="1360488"/>
            <a:ext cx="8394700" cy="4729162"/>
          </a:xfrm>
        </p:spPr>
        <p:txBody>
          <a:bodyPr/>
          <a:lstStyle/>
          <a:p>
            <a:pPr algn="just">
              <a:buSzPct val="150000"/>
              <a:buFont typeface="Wingdings" pitchFamily="2" charset="2"/>
              <a:buChar char="§"/>
            </a:pPr>
            <a:r>
              <a:rPr lang="en-US" u="sng">
                <a:solidFill>
                  <a:srgbClr val="FF0000"/>
                </a:solidFill>
                <a:effectLst>
                  <a:outerShdw blurRad="38100" dist="38100" dir="2700000" algn="tl">
                    <a:srgbClr val="C0C0C0"/>
                  </a:outerShdw>
                </a:effectLst>
              </a:rPr>
              <a:t>Cách 2</a:t>
            </a:r>
            <a:r>
              <a:rPr lang="en-US">
                <a:effectLst>
                  <a:outerShdw blurRad="38100" dist="38100" dir="2700000" algn="tl">
                    <a:srgbClr val="C0C0C0"/>
                  </a:outerShdw>
                </a:effectLst>
              </a:rPr>
              <a:t>. </a:t>
            </a:r>
            <a:r>
              <a:rPr lang="en-US" smtClean="0">
                <a:effectLst>
                  <a:outerShdw blurRad="38100" dist="38100" dir="2700000" algn="tl">
                    <a:srgbClr val="C0C0C0"/>
                  </a:outerShdw>
                </a:effectLst>
              </a:rPr>
              <a:t>Một </a:t>
            </a:r>
            <a:r>
              <a:rPr lang="en-US">
                <a:effectLst>
                  <a:outerShdw blurRad="38100" dist="38100" dir="2700000" algn="tl">
                    <a:srgbClr val="C0C0C0"/>
                  </a:outerShdw>
                </a:effectLst>
              </a:rPr>
              <a:t>bộ xử lí chuyên làm nhiệm vụ lập lịch, xử lí I/O, và các hoạt động hệ thống khác (bộ xử lí chủ), các bộ xử lí còn lại thực thi các tiến trình người dùng.</a:t>
            </a:r>
          </a:p>
          <a:p>
            <a:pPr>
              <a:buSzPct val="150000"/>
              <a:buFontTx/>
              <a:buNone/>
            </a:pPr>
            <a:endParaRPr lang="en-US">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20553B94-5782-491E-9BA7-4498A3E486CD}"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down)">
                                      <p:cBhvr>
                                        <p:cTn id="7" dur="580">
                                          <p:stCondLst>
                                            <p:cond delay="0"/>
                                          </p:stCondLst>
                                        </p:cTn>
                                        <p:tgtEl>
                                          <p:spTgt spid="211971">
                                            <p:txEl>
                                              <p:pRg st="0" end="0"/>
                                            </p:txEl>
                                          </p:spTgt>
                                        </p:tgtEl>
                                      </p:cBhvr>
                                    </p:animEffect>
                                    <p:anim calcmode="lin" valueType="num">
                                      <p:cBhvr>
                                        <p:cTn id="8" dur="1822" tmFilter="0,0; 0.14,0.36; 0.43,0.73; 0.71,0.91; 1.0,1.0">
                                          <p:stCondLst>
                                            <p:cond delay="0"/>
                                          </p:stCondLst>
                                        </p:cTn>
                                        <p:tgtEl>
                                          <p:spTgt spid="2119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19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19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19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19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1971">
                                            <p:txEl>
                                              <p:pRg st="0" end="0"/>
                                            </p:txEl>
                                          </p:spTgt>
                                        </p:tgtEl>
                                      </p:cBhvr>
                                      <p:to x="100000" y="60000"/>
                                    </p:animScale>
                                    <p:animScale>
                                      <p:cBhvr>
                                        <p:cTn id="14" dur="166" decel="50000">
                                          <p:stCondLst>
                                            <p:cond delay="676"/>
                                          </p:stCondLst>
                                        </p:cTn>
                                        <p:tgtEl>
                                          <p:spTgt spid="211971">
                                            <p:txEl>
                                              <p:pRg st="0" end="0"/>
                                            </p:txEl>
                                          </p:spTgt>
                                        </p:tgtEl>
                                      </p:cBhvr>
                                      <p:to x="100000" y="100000"/>
                                    </p:animScale>
                                    <p:animScale>
                                      <p:cBhvr>
                                        <p:cTn id="15" dur="26">
                                          <p:stCondLst>
                                            <p:cond delay="1312"/>
                                          </p:stCondLst>
                                        </p:cTn>
                                        <p:tgtEl>
                                          <p:spTgt spid="211971">
                                            <p:txEl>
                                              <p:pRg st="0" end="0"/>
                                            </p:txEl>
                                          </p:spTgt>
                                        </p:tgtEl>
                                      </p:cBhvr>
                                      <p:to x="100000" y="80000"/>
                                    </p:animScale>
                                    <p:animScale>
                                      <p:cBhvr>
                                        <p:cTn id="16" dur="166" decel="50000">
                                          <p:stCondLst>
                                            <p:cond delay="1338"/>
                                          </p:stCondLst>
                                        </p:cTn>
                                        <p:tgtEl>
                                          <p:spTgt spid="211971">
                                            <p:txEl>
                                              <p:pRg st="0" end="0"/>
                                            </p:txEl>
                                          </p:spTgt>
                                        </p:tgtEl>
                                      </p:cBhvr>
                                      <p:to x="100000" y="100000"/>
                                    </p:animScale>
                                    <p:animScale>
                                      <p:cBhvr>
                                        <p:cTn id="17" dur="26">
                                          <p:stCondLst>
                                            <p:cond delay="1642"/>
                                          </p:stCondLst>
                                        </p:cTn>
                                        <p:tgtEl>
                                          <p:spTgt spid="211971">
                                            <p:txEl>
                                              <p:pRg st="0" end="0"/>
                                            </p:txEl>
                                          </p:spTgt>
                                        </p:tgtEl>
                                      </p:cBhvr>
                                      <p:to x="100000" y="90000"/>
                                    </p:animScale>
                                    <p:animScale>
                                      <p:cBhvr>
                                        <p:cTn id="18" dur="166" decel="50000">
                                          <p:stCondLst>
                                            <p:cond delay="1668"/>
                                          </p:stCondLst>
                                        </p:cTn>
                                        <p:tgtEl>
                                          <p:spTgt spid="211971">
                                            <p:txEl>
                                              <p:pRg st="0" end="0"/>
                                            </p:txEl>
                                          </p:spTgt>
                                        </p:tgtEl>
                                      </p:cBhvr>
                                      <p:to x="100000" y="100000"/>
                                    </p:animScale>
                                    <p:animScale>
                                      <p:cBhvr>
                                        <p:cTn id="19" dur="26">
                                          <p:stCondLst>
                                            <p:cond delay="1808"/>
                                          </p:stCondLst>
                                        </p:cTn>
                                        <p:tgtEl>
                                          <p:spTgt spid="211971">
                                            <p:txEl>
                                              <p:pRg st="0" end="0"/>
                                            </p:txEl>
                                          </p:spTgt>
                                        </p:tgtEl>
                                      </p:cBhvr>
                                      <p:to x="100000" y="95000"/>
                                    </p:animScale>
                                    <p:animScale>
                                      <p:cBhvr>
                                        <p:cTn id="20" dur="166" decel="50000">
                                          <p:stCondLst>
                                            <p:cond delay="1834"/>
                                          </p:stCondLst>
                                        </p:cTn>
                                        <p:tgtEl>
                                          <p:spTgt spid="21197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285750"/>
            <a:ext cx="8229600" cy="533400"/>
          </a:xfrm>
        </p:spPr>
        <p:txBody>
          <a:bodyPr/>
          <a:lstStyle/>
          <a:p>
            <a:pPr algn="ctr"/>
            <a:r>
              <a:rPr lang="en-US">
                <a:solidFill>
                  <a:srgbClr val="FF0000"/>
                </a:solidFill>
                <a:effectLst>
                  <a:outerShdw blurRad="38100" dist="38100" dir="2700000" algn="tl">
                    <a:srgbClr val="C0C0C0"/>
                  </a:outerShdw>
                </a:effectLst>
              </a:rPr>
              <a:t>V. Lập lịch thời gian thực</a:t>
            </a:r>
          </a:p>
        </p:txBody>
      </p:sp>
      <p:sp>
        <p:nvSpPr>
          <p:cNvPr id="212995" name="Rectangle 3"/>
          <p:cNvSpPr>
            <a:spLocks noGrp="1" noChangeArrowheads="1"/>
          </p:cNvSpPr>
          <p:nvPr>
            <p:ph type="body" idx="1"/>
          </p:nvPr>
        </p:nvSpPr>
        <p:spPr>
          <a:xfrm>
            <a:off x="454025" y="1138238"/>
            <a:ext cx="8394700" cy="4729162"/>
          </a:xfrm>
        </p:spPr>
        <p:txBody>
          <a:bodyPr/>
          <a:lstStyle/>
          <a:p>
            <a:pPr algn="just">
              <a:buSzPct val="150000"/>
              <a:buFont typeface="Wingdings" pitchFamily="2" charset="2"/>
              <a:buChar char="§"/>
            </a:pPr>
            <a:r>
              <a:rPr lang="en-US">
                <a:effectLst>
                  <a:outerShdw blurRad="38100" dist="38100" dir="2700000" algn="tl">
                    <a:srgbClr val="C0C0C0"/>
                  </a:outerShdw>
                </a:effectLst>
              </a:rPr>
              <a:t>Một hệ thống thời gian thực là một hệ thống phần mềm mà sự hoạt động chính xác của nó phụ thuộc vào các kết quả đưa ra và thời gian khi các kết quả này được đưa ra. </a:t>
            </a:r>
            <a:endParaRPr lang="en-US" sz="4400"/>
          </a:p>
        </p:txBody>
      </p:sp>
      <p:sp>
        <p:nvSpPr>
          <p:cNvPr id="4" name="Date Placeholder 3"/>
          <p:cNvSpPr>
            <a:spLocks noGrp="1"/>
          </p:cNvSpPr>
          <p:nvPr>
            <p:ph type="dt" sz="half" idx="12"/>
          </p:nvPr>
        </p:nvSpPr>
        <p:spPr/>
        <p:txBody>
          <a:bodyPr/>
          <a:lstStyle/>
          <a:p>
            <a:fld id="{19DB0268-FC68-46E0-B44F-22F46C19B61A}"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wipe(down)">
                                      <p:cBhvr>
                                        <p:cTn id="7" dur="580">
                                          <p:stCondLst>
                                            <p:cond delay="0"/>
                                          </p:stCondLst>
                                        </p:cTn>
                                        <p:tgtEl>
                                          <p:spTgt spid="212995">
                                            <p:txEl>
                                              <p:pRg st="0" end="0"/>
                                            </p:txEl>
                                          </p:spTgt>
                                        </p:tgtEl>
                                      </p:cBhvr>
                                    </p:animEffect>
                                    <p:anim calcmode="lin" valueType="num">
                                      <p:cBhvr>
                                        <p:cTn id="8" dur="1822" tmFilter="0,0; 0.14,0.36; 0.43,0.73; 0.71,0.91; 1.0,1.0">
                                          <p:stCondLst>
                                            <p:cond delay="0"/>
                                          </p:stCondLst>
                                        </p:cTn>
                                        <p:tgtEl>
                                          <p:spTgt spid="2129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29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29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29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29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2995">
                                            <p:txEl>
                                              <p:pRg st="0" end="0"/>
                                            </p:txEl>
                                          </p:spTgt>
                                        </p:tgtEl>
                                      </p:cBhvr>
                                      <p:to x="100000" y="60000"/>
                                    </p:animScale>
                                    <p:animScale>
                                      <p:cBhvr>
                                        <p:cTn id="14" dur="166" decel="50000">
                                          <p:stCondLst>
                                            <p:cond delay="676"/>
                                          </p:stCondLst>
                                        </p:cTn>
                                        <p:tgtEl>
                                          <p:spTgt spid="212995">
                                            <p:txEl>
                                              <p:pRg st="0" end="0"/>
                                            </p:txEl>
                                          </p:spTgt>
                                        </p:tgtEl>
                                      </p:cBhvr>
                                      <p:to x="100000" y="100000"/>
                                    </p:animScale>
                                    <p:animScale>
                                      <p:cBhvr>
                                        <p:cTn id="15" dur="26">
                                          <p:stCondLst>
                                            <p:cond delay="1312"/>
                                          </p:stCondLst>
                                        </p:cTn>
                                        <p:tgtEl>
                                          <p:spTgt spid="212995">
                                            <p:txEl>
                                              <p:pRg st="0" end="0"/>
                                            </p:txEl>
                                          </p:spTgt>
                                        </p:tgtEl>
                                      </p:cBhvr>
                                      <p:to x="100000" y="80000"/>
                                    </p:animScale>
                                    <p:animScale>
                                      <p:cBhvr>
                                        <p:cTn id="16" dur="166" decel="50000">
                                          <p:stCondLst>
                                            <p:cond delay="1338"/>
                                          </p:stCondLst>
                                        </p:cTn>
                                        <p:tgtEl>
                                          <p:spTgt spid="212995">
                                            <p:txEl>
                                              <p:pRg st="0" end="0"/>
                                            </p:txEl>
                                          </p:spTgt>
                                        </p:tgtEl>
                                      </p:cBhvr>
                                      <p:to x="100000" y="100000"/>
                                    </p:animScale>
                                    <p:animScale>
                                      <p:cBhvr>
                                        <p:cTn id="17" dur="26">
                                          <p:stCondLst>
                                            <p:cond delay="1642"/>
                                          </p:stCondLst>
                                        </p:cTn>
                                        <p:tgtEl>
                                          <p:spTgt spid="212995">
                                            <p:txEl>
                                              <p:pRg st="0" end="0"/>
                                            </p:txEl>
                                          </p:spTgt>
                                        </p:tgtEl>
                                      </p:cBhvr>
                                      <p:to x="100000" y="90000"/>
                                    </p:animScale>
                                    <p:animScale>
                                      <p:cBhvr>
                                        <p:cTn id="18" dur="166" decel="50000">
                                          <p:stCondLst>
                                            <p:cond delay="1668"/>
                                          </p:stCondLst>
                                        </p:cTn>
                                        <p:tgtEl>
                                          <p:spTgt spid="212995">
                                            <p:txEl>
                                              <p:pRg st="0" end="0"/>
                                            </p:txEl>
                                          </p:spTgt>
                                        </p:tgtEl>
                                      </p:cBhvr>
                                      <p:to x="100000" y="100000"/>
                                    </p:animScale>
                                    <p:animScale>
                                      <p:cBhvr>
                                        <p:cTn id="19" dur="26">
                                          <p:stCondLst>
                                            <p:cond delay="1808"/>
                                          </p:stCondLst>
                                        </p:cTn>
                                        <p:tgtEl>
                                          <p:spTgt spid="212995">
                                            <p:txEl>
                                              <p:pRg st="0" end="0"/>
                                            </p:txEl>
                                          </p:spTgt>
                                        </p:tgtEl>
                                      </p:cBhvr>
                                      <p:to x="100000" y="95000"/>
                                    </p:animScale>
                                    <p:animScale>
                                      <p:cBhvr>
                                        <p:cTn id="20" dur="166" decel="50000">
                                          <p:stCondLst>
                                            <p:cond delay="1834"/>
                                          </p:stCondLst>
                                        </p:cTn>
                                        <p:tgtEl>
                                          <p:spTgt spid="21299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57200" y="266700"/>
            <a:ext cx="8229600" cy="628650"/>
          </a:xfrm>
        </p:spPr>
        <p:txBody>
          <a:bodyPr/>
          <a:lstStyle/>
          <a:p>
            <a:pPr algn="ctr"/>
            <a:r>
              <a:rPr lang="en-US">
                <a:solidFill>
                  <a:srgbClr val="FF0000"/>
                </a:solidFill>
                <a:effectLst>
                  <a:outerShdw blurRad="38100" dist="38100" dir="2700000" algn="tl">
                    <a:srgbClr val="C0C0C0"/>
                  </a:outerShdw>
                </a:effectLst>
              </a:rPr>
              <a:t>V. Lập lịch thời gian thực</a:t>
            </a:r>
            <a:r>
              <a:rPr lang="en-US" sz="6000"/>
              <a:t> </a:t>
            </a:r>
          </a:p>
        </p:txBody>
      </p:sp>
      <p:sp>
        <p:nvSpPr>
          <p:cNvPr id="214019" name="Rectangle 3"/>
          <p:cNvSpPr>
            <a:spLocks noGrp="1" noChangeArrowheads="1"/>
          </p:cNvSpPr>
          <p:nvPr>
            <p:ph type="body" idx="1"/>
          </p:nvPr>
        </p:nvSpPr>
        <p:spPr>
          <a:xfrm>
            <a:off x="387350" y="1265238"/>
            <a:ext cx="8394700" cy="4729162"/>
          </a:xfrm>
        </p:spPr>
        <p:txBody>
          <a:bodyPr/>
          <a:lstStyle/>
          <a:p>
            <a:pPr algn="just">
              <a:buSzPct val="150000"/>
              <a:buFont typeface="Wingdings" pitchFamily="2" charset="2"/>
              <a:buChar char="§"/>
            </a:pPr>
            <a:r>
              <a:rPr lang="en-US" sz="2800" b="1">
                <a:effectLst>
                  <a:outerShdw blurRad="38100" dist="38100" dir="2700000" algn="tl">
                    <a:srgbClr val="C0C0C0"/>
                  </a:outerShdw>
                </a:effectLst>
              </a:rPr>
              <a:t>Có 2 loại HT thời gian thực:</a:t>
            </a:r>
          </a:p>
          <a:p>
            <a:pPr algn="just">
              <a:buSzPct val="150000"/>
              <a:buFont typeface="Wingdings" pitchFamily="2" charset="2"/>
              <a:buNone/>
            </a:pPr>
            <a:r>
              <a:rPr lang="en-US" sz="2800">
                <a:effectLst>
                  <a:outerShdw blurRad="38100" dist="38100" dir="2700000" algn="tl">
                    <a:srgbClr val="C0C0C0"/>
                  </a:outerShdw>
                </a:effectLst>
              </a:rPr>
              <a:t>	1. </a:t>
            </a:r>
            <a:r>
              <a:rPr lang="en-US" sz="2800" i="1">
                <a:effectLst>
                  <a:outerShdw blurRad="38100" dist="38100" dir="2700000" algn="tl">
                    <a:srgbClr val="C0C0C0"/>
                  </a:outerShdw>
                </a:effectLst>
              </a:rPr>
              <a:t>Các HT thời gian thực cứng:</a:t>
            </a:r>
            <a:r>
              <a:rPr lang="en-US" sz="2800">
                <a:effectLst>
                  <a:outerShdw blurRad="38100" dist="38100" dir="2700000" algn="tl">
                    <a:srgbClr val="C0C0C0"/>
                  </a:outerShdw>
                </a:effectLst>
              </a:rPr>
              <a:t> </a:t>
            </a:r>
            <a:endParaRPr lang="en-US" sz="2800" smtClean="0">
              <a:effectLst>
                <a:outerShdw blurRad="38100" dist="38100" dir="2700000" algn="tl">
                  <a:srgbClr val="C0C0C0"/>
                </a:outerShdw>
              </a:effectLst>
            </a:endParaRPr>
          </a:p>
          <a:p>
            <a:pPr algn="just">
              <a:buSzPct val="150000"/>
              <a:buFont typeface="Wingdings" pitchFamily="2" charset="2"/>
              <a:buNone/>
            </a:pPr>
            <a:r>
              <a:rPr lang="en-US" sz="2800" smtClean="0">
                <a:effectLst>
                  <a:outerShdw blurRad="38100" dist="38100" dir="2700000" algn="tl">
                    <a:srgbClr val="C0C0C0"/>
                  </a:outerShdw>
                </a:effectLst>
              </a:rPr>
              <a:t>+ Là </a:t>
            </a:r>
            <a:r>
              <a:rPr lang="en-US" sz="2800">
                <a:effectLst>
                  <a:outerShdw blurRad="38100" dist="38100" dir="2700000" algn="tl">
                    <a:srgbClr val="C0C0C0"/>
                  </a:outerShdw>
                </a:effectLst>
              </a:rPr>
              <a:t>một hệ thống thời gian thực mà sự hoạt động của nó sẽ bị sai nếu các kết quả không được đưa ra theo các yêu cầu thời gian qui định.</a:t>
            </a:r>
          </a:p>
          <a:p>
            <a:pPr algn="just">
              <a:buSzPct val="150000"/>
              <a:buFont typeface="Wingdings" pitchFamily="2" charset="2"/>
              <a:buNone/>
            </a:pPr>
            <a:r>
              <a:rPr lang="en-US" sz="2800" smtClean="0">
                <a:effectLst>
                  <a:outerShdw blurRad="38100" dist="38100" dir="2700000" algn="tl">
                    <a:srgbClr val="C0C0C0"/>
                  </a:outerShdw>
                </a:effectLst>
              </a:rPr>
              <a:t>+ </a:t>
            </a:r>
            <a:r>
              <a:rPr lang="en-US" sz="2800">
                <a:effectLst>
                  <a:outerShdw blurRad="38100" dist="38100" dir="2700000" algn="tl">
                    <a:srgbClr val="C0C0C0"/>
                  </a:outerShdw>
                </a:effectLst>
              </a:rPr>
              <a:t>Một tiến trình được xem xét để thực thi cùng với thời gian tối đa để hoàn thành. Khi bộ định thời (của </a:t>
            </a:r>
            <a:r>
              <a:rPr lang="en-US" sz="2800" smtClean="0">
                <a:effectLst>
                  <a:outerShdw blurRad="38100" dist="38100" dir="2700000" algn="tl">
                    <a:srgbClr val="C0C0C0"/>
                  </a:outerShdw>
                </a:effectLst>
              </a:rPr>
              <a:t>HĐH) </a:t>
            </a:r>
            <a:r>
              <a:rPr lang="en-US" sz="2800">
                <a:effectLst>
                  <a:outerShdw blurRad="38100" dist="38100" dir="2700000" algn="tl">
                    <a:srgbClr val="C0C0C0"/>
                  </a:outerShdw>
                </a:effectLst>
              </a:rPr>
              <a:t>nhận được tiến trình, nó phải đảm bảo rằng tiến trình sẽ được hoàn thành đúng giờ hay từ chối yêu cầu khi không thể.</a:t>
            </a:r>
          </a:p>
          <a:p>
            <a:pPr>
              <a:buSzPct val="150000"/>
              <a:buFontTx/>
              <a:buChar char="•"/>
            </a:pPr>
            <a:endParaRPr lang="en-US">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5799D5AF-91F3-4E2F-88CF-0D65911FFEBE}"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wipe(down)">
                                      <p:cBhvr>
                                        <p:cTn id="7" dur="580">
                                          <p:stCondLst>
                                            <p:cond delay="0"/>
                                          </p:stCondLst>
                                        </p:cTn>
                                        <p:tgtEl>
                                          <p:spTgt spid="214019">
                                            <p:txEl>
                                              <p:pRg st="0" end="0"/>
                                            </p:txEl>
                                          </p:spTgt>
                                        </p:tgtEl>
                                      </p:cBhvr>
                                    </p:animEffect>
                                    <p:anim calcmode="lin" valueType="num">
                                      <p:cBhvr>
                                        <p:cTn id="8" dur="1822" tmFilter="0,0; 0.14,0.36; 0.43,0.73; 0.71,0.91; 1.0,1.0">
                                          <p:stCondLst>
                                            <p:cond delay="0"/>
                                          </p:stCondLst>
                                        </p:cTn>
                                        <p:tgtEl>
                                          <p:spTgt spid="2140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40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40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40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40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4019">
                                            <p:txEl>
                                              <p:pRg st="0" end="0"/>
                                            </p:txEl>
                                          </p:spTgt>
                                        </p:tgtEl>
                                      </p:cBhvr>
                                      <p:to x="100000" y="60000"/>
                                    </p:animScale>
                                    <p:animScale>
                                      <p:cBhvr>
                                        <p:cTn id="14" dur="166" decel="50000">
                                          <p:stCondLst>
                                            <p:cond delay="676"/>
                                          </p:stCondLst>
                                        </p:cTn>
                                        <p:tgtEl>
                                          <p:spTgt spid="214019">
                                            <p:txEl>
                                              <p:pRg st="0" end="0"/>
                                            </p:txEl>
                                          </p:spTgt>
                                        </p:tgtEl>
                                      </p:cBhvr>
                                      <p:to x="100000" y="100000"/>
                                    </p:animScale>
                                    <p:animScale>
                                      <p:cBhvr>
                                        <p:cTn id="15" dur="26">
                                          <p:stCondLst>
                                            <p:cond delay="1312"/>
                                          </p:stCondLst>
                                        </p:cTn>
                                        <p:tgtEl>
                                          <p:spTgt spid="214019">
                                            <p:txEl>
                                              <p:pRg st="0" end="0"/>
                                            </p:txEl>
                                          </p:spTgt>
                                        </p:tgtEl>
                                      </p:cBhvr>
                                      <p:to x="100000" y="80000"/>
                                    </p:animScale>
                                    <p:animScale>
                                      <p:cBhvr>
                                        <p:cTn id="16" dur="166" decel="50000">
                                          <p:stCondLst>
                                            <p:cond delay="1338"/>
                                          </p:stCondLst>
                                        </p:cTn>
                                        <p:tgtEl>
                                          <p:spTgt spid="214019">
                                            <p:txEl>
                                              <p:pRg st="0" end="0"/>
                                            </p:txEl>
                                          </p:spTgt>
                                        </p:tgtEl>
                                      </p:cBhvr>
                                      <p:to x="100000" y="100000"/>
                                    </p:animScale>
                                    <p:animScale>
                                      <p:cBhvr>
                                        <p:cTn id="17" dur="26">
                                          <p:stCondLst>
                                            <p:cond delay="1642"/>
                                          </p:stCondLst>
                                        </p:cTn>
                                        <p:tgtEl>
                                          <p:spTgt spid="214019">
                                            <p:txEl>
                                              <p:pRg st="0" end="0"/>
                                            </p:txEl>
                                          </p:spTgt>
                                        </p:tgtEl>
                                      </p:cBhvr>
                                      <p:to x="100000" y="90000"/>
                                    </p:animScale>
                                    <p:animScale>
                                      <p:cBhvr>
                                        <p:cTn id="18" dur="166" decel="50000">
                                          <p:stCondLst>
                                            <p:cond delay="1668"/>
                                          </p:stCondLst>
                                        </p:cTn>
                                        <p:tgtEl>
                                          <p:spTgt spid="214019">
                                            <p:txEl>
                                              <p:pRg st="0" end="0"/>
                                            </p:txEl>
                                          </p:spTgt>
                                        </p:tgtEl>
                                      </p:cBhvr>
                                      <p:to x="100000" y="100000"/>
                                    </p:animScale>
                                    <p:animScale>
                                      <p:cBhvr>
                                        <p:cTn id="19" dur="26">
                                          <p:stCondLst>
                                            <p:cond delay="1808"/>
                                          </p:stCondLst>
                                        </p:cTn>
                                        <p:tgtEl>
                                          <p:spTgt spid="214019">
                                            <p:txEl>
                                              <p:pRg st="0" end="0"/>
                                            </p:txEl>
                                          </p:spTgt>
                                        </p:tgtEl>
                                      </p:cBhvr>
                                      <p:to x="100000" y="95000"/>
                                    </p:animScale>
                                    <p:animScale>
                                      <p:cBhvr>
                                        <p:cTn id="20" dur="166" decel="50000">
                                          <p:stCondLst>
                                            <p:cond delay="1834"/>
                                          </p:stCondLst>
                                        </p:cTn>
                                        <p:tgtEl>
                                          <p:spTgt spid="2140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14019">
                                            <p:txEl>
                                              <p:pRg st="1" end="1"/>
                                            </p:txEl>
                                          </p:spTgt>
                                        </p:tgtEl>
                                        <p:attrNameLst>
                                          <p:attrName>style.visibility</p:attrName>
                                        </p:attrNameLst>
                                      </p:cBhvr>
                                      <p:to>
                                        <p:strVal val="visible"/>
                                      </p:to>
                                    </p:set>
                                    <p:animEffect transition="in" filter="wipe(down)">
                                      <p:cBhvr>
                                        <p:cTn id="25" dur="580">
                                          <p:stCondLst>
                                            <p:cond delay="0"/>
                                          </p:stCondLst>
                                        </p:cTn>
                                        <p:tgtEl>
                                          <p:spTgt spid="214019">
                                            <p:txEl>
                                              <p:pRg st="1" end="1"/>
                                            </p:txEl>
                                          </p:spTgt>
                                        </p:tgtEl>
                                      </p:cBhvr>
                                    </p:animEffect>
                                    <p:anim calcmode="lin" valueType="num">
                                      <p:cBhvr>
                                        <p:cTn id="26" dur="1822" tmFilter="0,0; 0.14,0.36; 0.43,0.73; 0.71,0.91; 1.0,1.0">
                                          <p:stCondLst>
                                            <p:cond delay="0"/>
                                          </p:stCondLst>
                                        </p:cTn>
                                        <p:tgtEl>
                                          <p:spTgt spid="2140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140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140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140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140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14019">
                                            <p:txEl>
                                              <p:pRg st="1" end="1"/>
                                            </p:txEl>
                                          </p:spTgt>
                                        </p:tgtEl>
                                      </p:cBhvr>
                                      <p:to x="100000" y="60000"/>
                                    </p:animScale>
                                    <p:animScale>
                                      <p:cBhvr>
                                        <p:cTn id="32" dur="166" decel="50000">
                                          <p:stCondLst>
                                            <p:cond delay="676"/>
                                          </p:stCondLst>
                                        </p:cTn>
                                        <p:tgtEl>
                                          <p:spTgt spid="214019">
                                            <p:txEl>
                                              <p:pRg st="1" end="1"/>
                                            </p:txEl>
                                          </p:spTgt>
                                        </p:tgtEl>
                                      </p:cBhvr>
                                      <p:to x="100000" y="100000"/>
                                    </p:animScale>
                                    <p:animScale>
                                      <p:cBhvr>
                                        <p:cTn id="33" dur="26">
                                          <p:stCondLst>
                                            <p:cond delay="1312"/>
                                          </p:stCondLst>
                                        </p:cTn>
                                        <p:tgtEl>
                                          <p:spTgt spid="214019">
                                            <p:txEl>
                                              <p:pRg st="1" end="1"/>
                                            </p:txEl>
                                          </p:spTgt>
                                        </p:tgtEl>
                                      </p:cBhvr>
                                      <p:to x="100000" y="80000"/>
                                    </p:animScale>
                                    <p:animScale>
                                      <p:cBhvr>
                                        <p:cTn id="34" dur="166" decel="50000">
                                          <p:stCondLst>
                                            <p:cond delay="1338"/>
                                          </p:stCondLst>
                                        </p:cTn>
                                        <p:tgtEl>
                                          <p:spTgt spid="214019">
                                            <p:txEl>
                                              <p:pRg st="1" end="1"/>
                                            </p:txEl>
                                          </p:spTgt>
                                        </p:tgtEl>
                                      </p:cBhvr>
                                      <p:to x="100000" y="100000"/>
                                    </p:animScale>
                                    <p:animScale>
                                      <p:cBhvr>
                                        <p:cTn id="35" dur="26">
                                          <p:stCondLst>
                                            <p:cond delay="1642"/>
                                          </p:stCondLst>
                                        </p:cTn>
                                        <p:tgtEl>
                                          <p:spTgt spid="214019">
                                            <p:txEl>
                                              <p:pRg st="1" end="1"/>
                                            </p:txEl>
                                          </p:spTgt>
                                        </p:tgtEl>
                                      </p:cBhvr>
                                      <p:to x="100000" y="90000"/>
                                    </p:animScale>
                                    <p:animScale>
                                      <p:cBhvr>
                                        <p:cTn id="36" dur="166" decel="50000">
                                          <p:stCondLst>
                                            <p:cond delay="1668"/>
                                          </p:stCondLst>
                                        </p:cTn>
                                        <p:tgtEl>
                                          <p:spTgt spid="214019">
                                            <p:txEl>
                                              <p:pRg st="1" end="1"/>
                                            </p:txEl>
                                          </p:spTgt>
                                        </p:tgtEl>
                                      </p:cBhvr>
                                      <p:to x="100000" y="100000"/>
                                    </p:animScale>
                                    <p:animScale>
                                      <p:cBhvr>
                                        <p:cTn id="37" dur="26">
                                          <p:stCondLst>
                                            <p:cond delay="1808"/>
                                          </p:stCondLst>
                                        </p:cTn>
                                        <p:tgtEl>
                                          <p:spTgt spid="214019">
                                            <p:txEl>
                                              <p:pRg st="1" end="1"/>
                                            </p:txEl>
                                          </p:spTgt>
                                        </p:tgtEl>
                                      </p:cBhvr>
                                      <p:to x="100000" y="95000"/>
                                    </p:animScale>
                                    <p:animScale>
                                      <p:cBhvr>
                                        <p:cTn id="38" dur="166" decel="50000">
                                          <p:stCondLst>
                                            <p:cond delay="1834"/>
                                          </p:stCondLst>
                                        </p:cTn>
                                        <p:tgtEl>
                                          <p:spTgt spid="21401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4019">
                                            <p:txEl>
                                              <p:pRg st="2" end="2"/>
                                            </p:txEl>
                                          </p:spTgt>
                                        </p:tgtEl>
                                        <p:attrNameLst>
                                          <p:attrName>style.visibility</p:attrName>
                                        </p:attrNameLst>
                                      </p:cBhvr>
                                      <p:to>
                                        <p:strVal val="visible"/>
                                      </p:to>
                                    </p:set>
                                    <p:animEffect transition="in" filter="wipe(down)">
                                      <p:cBhvr>
                                        <p:cTn id="43" dur="580">
                                          <p:stCondLst>
                                            <p:cond delay="0"/>
                                          </p:stCondLst>
                                        </p:cTn>
                                        <p:tgtEl>
                                          <p:spTgt spid="214019">
                                            <p:txEl>
                                              <p:pRg st="2" end="2"/>
                                            </p:txEl>
                                          </p:spTgt>
                                        </p:tgtEl>
                                      </p:cBhvr>
                                    </p:animEffect>
                                    <p:anim calcmode="lin" valueType="num">
                                      <p:cBhvr>
                                        <p:cTn id="44" dur="1822" tmFilter="0,0; 0.14,0.36; 0.43,0.73; 0.71,0.91; 1.0,1.0">
                                          <p:stCondLst>
                                            <p:cond delay="0"/>
                                          </p:stCondLst>
                                        </p:cTn>
                                        <p:tgtEl>
                                          <p:spTgt spid="21401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401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401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401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401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4019">
                                            <p:txEl>
                                              <p:pRg st="2" end="2"/>
                                            </p:txEl>
                                          </p:spTgt>
                                        </p:tgtEl>
                                      </p:cBhvr>
                                      <p:to x="100000" y="60000"/>
                                    </p:animScale>
                                    <p:animScale>
                                      <p:cBhvr>
                                        <p:cTn id="50" dur="166" decel="50000">
                                          <p:stCondLst>
                                            <p:cond delay="676"/>
                                          </p:stCondLst>
                                        </p:cTn>
                                        <p:tgtEl>
                                          <p:spTgt spid="214019">
                                            <p:txEl>
                                              <p:pRg st="2" end="2"/>
                                            </p:txEl>
                                          </p:spTgt>
                                        </p:tgtEl>
                                      </p:cBhvr>
                                      <p:to x="100000" y="100000"/>
                                    </p:animScale>
                                    <p:animScale>
                                      <p:cBhvr>
                                        <p:cTn id="51" dur="26">
                                          <p:stCondLst>
                                            <p:cond delay="1312"/>
                                          </p:stCondLst>
                                        </p:cTn>
                                        <p:tgtEl>
                                          <p:spTgt spid="214019">
                                            <p:txEl>
                                              <p:pRg st="2" end="2"/>
                                            </p:txEl>
                                          </p:spTgt>
                                        </p:tgtEl>
                                      </p:cBhvr>
                                      <p:to x="100000" y="80000"/>
                                    </p:animScale>
                                    <p:animScale>
                                      <p:cBhvr>
                                        <p:cTn id="52" dur="166" decel="50000">
                                          <p:stCondLst>
                                            <p:cond delay="1338"/>
                                          </p:stCondLst>
                                        </p:cTn>
                                        <p:tgtEl>
                                          <p:spTgt spid="214019">
                                            <p:txEl>
                                              <p:pRg st="2" end="2"/>
                                            </p:txEl>
                                          </p:spTgt>
                                        </p:tgtEl>
                                      </p:cBhvr>
                                      <p:to x="100000" y="100000"/>
                                    </p:animScale>
                                    <p:animScale>
                                      <p:cBhvr>
                                        <p:cTn id="53" dur="26">
                                          <p:stCondLst>
                                            <p:cond delay="1642"/>
                                          </p:stCondLst>
                                        </p:cTn>
                                        <p:tgtEl>
                                          <p:spTgt spid="214019">
                                            <p:txEl>
                                              <p:pRg st="2" end="2"/>
                                            </p:txEl>
                                          </p:spTgt>
                                        </p:tgtEl>
                                      </p:cBhvr>
                                      <p:to x="100000" y="90000"/>
                                    </p:animScale>
                                    <p:animScale>
                                      <p:cBhvr>
                                        <p:cTn id="54" dur="166" decel="50000">
                                          <p:stCondLst>
                                            <p:cond delay="1668"/>
                                          </p:stCondLst>
                                        </p:cTn>
                                        <p:tgtEl>
                                          <p:spTgt spid="214019">
                                            <p:txEl>
                                              <p:pRg st="2" end="2"/>
                                            </p:txEl>
                                          </p:spTgt>
                                        </p:tgtEl>
                                      </p:cBhvr>
                                      <p:to x="100000" y="100000"/>
                                    </p:animScale>
                                    <p:animScale>
                                      <p:cBhvr>
                                        <p:cTn id="55" dur="26">
                                          <p:stCondLst>
                                            <p:cond delay="1808"/>
                                          </p:stCondLst>
                                        </p:cTn>
                                        <p:tgtEl>
                                          <p:spTgt spid="214019">
                                            <p:txEl>
                                              <p:pRg st="2" end="2"/>
                                            </p:txEl>
                                          </p:spTgt>
                                        </p:tgtEl>
                                      </p:cBhvr>
                                      <p:to x="100000" y="95000"/>
                                    </p:animScale>
                                    <p:animScale>
                                      <p:cBhvr>
                                        <p:cTn id="56" dur="166" decel="50000">
                                          <p:stCondLst>
                                            <p:cond delay="1834"/>
                                          </p:stCondLst>
                                        </p:cTn>
                                        <p:tgtEl>
                                          <p:spTgt spid="21401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14019">
                                            <p:txEl>
                                              <p:pRg st="3" end="3"/>
                                            </p:txEl>
                                          </p:spTgt>
                                        </p:tgtEl>
                                        <p:attrNameLst>
                                          <p:attrName>style.visibility</p:attrName>
                                        </p:attrNameLst>
                                      </p:cBhvr>
                                      <p:to>
                                        <p:strVal val="visible"/>
                                      </p:to>
                                    </p:set>
                                    <p:animEffect transition="in" filter="wipe(down)">
                                      <p:cBhvr>
                                        <p:cTn id="61" dur="580">
                                          <p:stCondLst>
                                            <p:cond delay="0"/>
                                          </p:stCondLst>
                                        </p:cTn>
                                        <p:tgtEl>
                                          <p:spTgt spid="214019">
                                            <p:txEl>
                                              <p:pRg st="3" end="3"/>
                                            </p:txEl>
                                          </p:spTgt>
                                        </p:tgtEl>
                                      </p:cBhvr>
                                    </p:animEffect>
                                    <p:anim calcmode="lin" valueType="num">
                                      <p:cBhvr>
                                        <p:cTn id="62" dur="1822" tmFilter="0,0; 0.14,0.36; 0.43,0.73; 0.71,0.91; 1.0,1.0">
                                          <p:stCondLst>
                                            <p:cond delay="0"/>
                                          </p:stCondLst>
                                        </p:cTn>
                                        <p:tgtEl>
                                          <p:spTgt spid="21401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1401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1401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1401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1401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14019">
                                            <p:txEl>
                                              <p:pRg st="3" end="3"/>
                                            </p:txEl>
                                          </p:spTgt>
                                        </p:tgtEl>
                                      </p:cBhvr>
                                      <p:to x="100000" y="60000"/>
                                    </p:animScale>
                                    <p:animScale>
                                      <p:cBhvr>
                                        <p:cTn id="68" dur="166" decel="50000">
                                          <p:stCondLst>
                                            <p:cond delay="676"/>
                                          </p:stCondLst>
                                        </p:cTn>
                                        <p:tgtEl>
                                          <p:spTgt spid="214019">
                                            <p:txEl>
                                              <p:pRg st="3" end="3"/>
                                            </p:txEl>
                                          </p:spTgt>
                                        </p:tgtEl>
                                      </p:cBhvr>
                                      <p:to x="100000" y="100000"/>
                                    </p:animScale>
                                    <p:animScale>
                                      <p:cBhvr>
                                        <p:cTn id="69" dur="26">
                                          <p:stCondLst>
                                            <p:cond delay="1312"/>
                                          </p:stCondLst>
                                        </p:cTn>
                                        <p:tgtEl>
                                          <p:spTgt spid="214019">
                                            <p:txEl>
                                              <p:pRg st="3" end="3"/>
                                            </p:txEl>
                                          </p:spTgt>
                                        </p:tgtEl>
                                      </p:cBhvr>
                                      <p:to x="100000" y="80000"/>
                                    </p:animScale>
                                    <p:animScale>
                                      <p:cBhvr>
                                        <p:cTn id="70" dur="166" decel="50000">
                                          <p:stCondLst>
                                            <p:cond delay="1338"/>
                                          </p:stCondLst>
                                        </p:cTn>
                                        <p:tgtEl>
                                          <p:spTgt spid="214019">
                                            <p:txEl>
                                              <p:pRg st="3" end="3"/>
                                            </p:txEl>
                                          </p:spTgt>
                                        </p:tgtEl>
                                      </p:cBhvr>
                                      <p:to x="100000" y="100000"/>
                                    </p:animScale>
                                    <p:animScale>
                                      <p:cBhvr>
                                        <p:cTn id="71" dur="26">
                                          <p:stCondLst>
                                            <p:cond delay="1642"/>
                                          </p:stCondLst>
                                        </p:cTn>
                                        <p:tgtEl>
                                          <p:spTgt spid="214019">
                                            <p:txEl>
                                              <p:pRg st="3" end="3"/>
                                            </p:txEl>
                                          </p:spTgt>
                                        </p:tgtEl>
                                      </p:cBhvr>
                                      <p:to x="100000" y="90000"/>
                                    </p:animScale>
                                    <p:animScale>
                                      <p:cBhvr>
                                        <p:cTn id="72" dur="166" decel="50000">
                                          <p:stCondLst>
                                            <p:cond delay="1668"/>
                                          </p:stCondLst>
                                        </p:cTn>
                                        <p:tgtEl>
                                          <p:spTgt spid="214019">
                                            <p:txEl>
                                              <p:pRg st="3" end="3"/>
                                            </p:txEl>
                                          </p:spTgt>
                                        </p:tgtEl>
                                      </p:cBhvr>
                                      <p:to x="100000" y="100000"/>
                                    </p:animScale>
                                    <p:animScale>
                                      <p:cBhvr>
                                        <p:cTn id="73" dur="26">
                                          <p:stCondLst>
                                            <p:cond delay="1808"/>
                                          </p:stCondLst>
                                        </p:cTn>
                                        <p:tgtEl>
                                          <p:spTgt spid="214019">
                                            <p:txEl>
                                              <p:pRg st="3" end="3"/>
                                            </p:txEl>
                                          </p:spTgt>
                                        </p:tgtEl>
                                      </p:cBhvr>
                                      <p:to x="100000" y="95000"/>
                                    </p:animScale>
                                    <p:animScale>
                                      <p:cBhvr>
                                        <p:cTn id="74" dur="166" decel="50000">
                                          <p:stCondLst>
                                            <p:cond delay="1834"/>
                                          </p:stCondLst>
                                        </p:cTn>
                                        <p:tgtEl>
                                          <p:spTgt spid="21401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114300"/>
            <a:ext cx="8229600" cy="666750"/>
          </a:xfrm>
        </p:spPr>
        <p:txBody>
          <a:bodyPr/>
          <a:lstStyle/>
          <a:p>
            <a:pPr algn="ctr"/>
            <a:r>
              <a:rPr lang="en-US">
                <a:solidFill>
                  <a:srgbClr val="FF0000"/>
                </a:solidFill>
                <a:effectLst>
                  <a:outerShdw blurRad="38100" dist="38100" dir="2700000" algn="tl">
                    <a:srgbClr val="C0C0C0"/>
                  </a:outerShdw>
                </a:effectLst>
              </a:rPr>
              <a:t>V. Lập lịch thời gian thực</a:t>
            </a:r>
          </a:p>
        </p:txBody>
      </p:sp>
      <p:sp>
        <p:nvSpPr>
          <p:cNvPr id="209923" name="Rectangle 3"/>
          <p:cNvSpPr>
            <a:spLocks noGrp="1" noChangeArrowheads="1"/>
          </p:cNvSpPr>
          <p:nvPr>
            <p:ph type="body" idx="1"/>
          </p:nvPr>
        </p:nvSpPr>
        <p:spPr>
          <a:xfrm>
            <a:off x="257175" y="917575"/>
            <a:ext cx="8620125" cy="5502275"/>
          </a:xfrm>
        </p:spPr>
        <p:txBody>
          <a:bodyPr/>
          <a:lstStyle/>
          <a:p>
            <a:pPr algn="just">
              <a:buFont typeface="Wingdings" pitchFamily="2" charset="2"/>
              <a:buNone/>
            </a:pPr>
            <a:r>
              <a:rPr lang="en-US" sz="4400"/>
              <a:t>	</a:t>
            </a:r>
            <a:r>
              <a:rPr lang="en-US">
                <a:effectLst>
                  <a:outerShdw blurRad="38100" dist="38100" dir="2700000" algn="tl">
                    <a:srgbClr val="C0C0C0"/>
                  </a:outerShdw>
                </a:effectLst>
              </a:rPr>
              <a:t>2</a:t>
            </a:r>
            <a:r>
              <a:rPr lang="en-US" i="1">
                <a:effectLst>
                  <a:outerShdw blurRad="38100" dist="38100" dir="2700000" algn="tl">
                    <a:srgbClr val="C0C0C0"/>
                  </a:outerShdw>
                </a:effectLst>
              </a:rPr>
              <a:t>. Hệ thống thời gian thực mềm</a:t>
            </a:r>
            <a:r>
              <a:rPr lang="en-US" smtClean="0">
                <a:effectLst>
                  <a:outerShdw blurRad="38100" dist="38100" dir="2700000" algn="tl">
                    <a:srgbClr val="C0C0C0"/>
                  </a:outerShdw>
                </a:effectLst>
              </a:rPr>
              <a:t>: </a:t>
            </a:r>
            <a:endParaRPr lang="en-US">
              <a:effectLst>
                <a:outerShdw blurRad="38100" dist="38100" dir="2700000" algn="tl">
                  <a:srgbClr val="C0C0C0"/>
                </a:outerShdw>
              </a:effectLst>
            </a:endParaRPr>
          </a:p>
          <a:p>
            <a:pPr algn="just">
              <a:buFont typeface="Wingdings" pitchFamily="2" charset="2"/>
              <a:buNone/>
            </a:pPr>
            <a:r>
              <a:rPr lang="en-US" smtClean="0">
                <a:effectLst>
                  <a:outerShdw blurRad="38100" dist="38100" dir="2700000" algn="tl">
                    <a:srgbClr val="C0C0C0"/>
                  </a:outerShdw>
                </a:effectLst>
              </a:rPr>
              <a:t>+ </a:t>
            </a:r>
            <a:r>
              <a:rPr lang="en-US">
                <a:effectLst>
                  <a:outerShdw blurRad="38100" dist="38100" dir="2700000" algn="tl">
                    <a:srgbClr val="C0C0C0"/>
                  </a:outerShdw>
                </a:effectLst>
              </a:rPr>
              <a:t>Trong các hệ thống thời gian thực mềm, các tiến trình tới hạn có độ ưu tiên cao hơn các tiến trình khác. </a:t>
            </a:r>
            <a:endParaRPr lang="en-US" smtClean="0">
              <a:effectLst>
                <a:outerShdw blurRad="38100" dist="38100" dir="2700000" algn="tl">
                  <a:srgbClr val="C0C0C0"/>
                </a:outerShdw>
              </a:effectLst>
            </a:endParaRPr>
          </a:p>
          <a:p>
            <a:pPr algn="just">
              <a:buFont typeface="Wingdings" pitchFamily="2" charset="2"/>
              <a:buNone/>
            </a:pPr>
            <a:r>
              <a:rPr lang="en-US" smtClean="0">
                <a:effectLst>
                  <a:outerShdw blurRad="38100" dist="38100" dir="2700000" algn="tl">
                    <a:srgbClr val="C0C0C0"/>
                  </a:outerShdw>
                </a:effectLst>
              </a:rPr>
              <a:t>+ HĐH </a:t>
            </a:r>
            <a:r>
              <a:rPr lang="en-US">
                <a:effectLst>
                  <a:outerShdw blurRad="38100" dist="38100" dir="2700000" algn="tl">
                    <a:srgbClr val="C0C0C0"/>
                  </a:outerShdw>
                </a:effectLst>
              </a:rPr>
              <a:t>có cơ chế lập lịch trưng dụng, tuy nhiên độ ưu tiên của các tiến trình thời gian thực </a:t>
            </a:r>
            <a:r>
              <a:rPr lang="en-US" smtClean="0">
                <a:effectLst>
                  <a:outerShdw blurRad="38100" dist="38100" dir="2700000" algn="tl">
                    <a:srgbClr val="C0C0C0"/>
                  </a:outerShdw>
                </a:effectLst>
              </a:rPr>
              <a:t>không </a:t>
            </a:r>
            <a:r>
              <a:rPr lang="en-US">
                <a:effectLst>
                  <a:outerShdw blurRad="38100" dist="38100" dir="2700000" algn="tl">
                    <a:srgbClr val="C0C0C0"/>
                  </a:outerShdw>
                </a:effectLst>
              </a:rPr>
              <a:t>được giảm dần theo thời gian như các tiến </a:t>
            </a:r>
            <a:r>
              <a:rPr lang="en-US" smtClean="0">
                <a:effectLst>
                  <a:outerShdw blurRad="38100" dist="38100" dir="2700000" algn="tl">
                    <a:srgbClr val="C0C0C0"/>
                  </a:outerShdw>
                </a:effectLst>
              </a:rPr>
              <a:t>trình không thời gian thực </a:t>
            </a:r>
            <a:r>
              <a:rPr lang="en-US">
                <a:effectLst>
                  <a:outerShdw blurRad="38100" dist="38100" dir="2700000" algn="tl">
                    <a:srgbClr val="C0C0C0"/>
                  </a:outerShdw>
                </a:effectLst>
              </a:rPr>
              <a:t>khác.</a:t>
            </a:r>
          </a:p>
        </p:txBody>
      </p:sp>
      <p:sp>
        <p:nvSpPr>
          <p:cNvPr id="4" name="Date Placeholder 3"/>
          <p:cNvSpPr>
            <a:spLocks noGrp="1"/>
          </p:cNvSpPr>
          <p:nvPr>
            <p:ph type="dt" sz="half" idx="12"/>
          </p:nvPr>
        </p:nvSpPr>
        <p:spPr/>
        <p:txBody>
          <a:bodyPr/>
          <a:lstStyle/>
          <a:p>
            <a:fld id="{5641B5A6-C052-43E2-A2D3-EE3E17D466E6}"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wipe(down)">
                                      <p:cBhvr>
                                        <p:cTn id="7" dur="580">
                                          <p:stCondLst>
                                            <p:cond delay="0"/>
                                          </p:stCondLst>
                                        </p:cTn>
                                        <p:tgtEl>
                                          <p:spTgt spid="209923">
                                            <p:txEl>
                                              <p:pRg st="0" end="0"/>
                                            </p:txEl>
                                          </p:spTgt>
                                        </p:tgtEl>
                                      </p:cBhvr>
                                    </p:animEffect>
                                    <p:anim calcmode="lin" valueType="num">
                                      <p:cBhvr>
                                        <p:cTn id="8" dur="1822" tmFilter="0,0; 0.14,0.36; 0.43,0.73; 0.71,0.91; 1.0,1.0">
                                          <p:stCondLst>
                                            <p:cond delay="0"/>
                                          </p:stCondLst>
                                        </p:cTn>
                                        <p:tgtEl>
                                          <p:spTgt spid="20992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992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992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992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992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9923">
                                            <p:txEl>
                                              <p:pRg st="0" end="0"/>
                                            </p:txEl>
                                          </p:spTgt>
                                        </p:tgtEl>
                                      </p:cBhvr>
                                      <p:to x="100000" y="60000"/>
                                    </p:animScale>
                                    <p:animScale>
                                      <p:cBhvr>
                                        <p:cTn id="14" dur="166" decel="50000">
                                          <p:stCondLst>
                                            <p:cond delay="676"/>
                                          </p:stCondLst>
                                        </p:cTn>
                                        <p:tgtEl>
                                          <p:spTgt spid="209923">
                                            <p:txEl>
                                              <p:pRg st="0" end="0"/>
                                            </p:txEl>
                                          </p:spTgt>
                                        </p:tgtEl>
                                      </p:cBhvr>
                                      <p:to x="100000" y="100000"/>
                                    </p:animScale>
                                    <p:animScale>
                                      <p:cBhvr>
                                        <p:cTn id="15" dur="26">
                                          <p:stCondLst>
                                            <p:cond delay="1312"/>
                                          </p:stCondLst>
                                        </p:cTn>
                                        <p:tgtEl>
                                          <p:spTgt spid="209923">
                                            <p:txEl>
                                              <p:pRg st="0" end="0"/>
                                            </p:txEl>
                                          </p:spTgt>
                                        </p:tgtEl>
                                      </p:cBhvr>
                                      <p:to x="100000" y="80000"/>
                                    </p:animScale>
                                    <p:animScale>
                                      <p:cBhvr>
                                        <p:cTn id="16" dur="166" decel="50000">
                                          <p:stCondLst>
                                            <p:cond delay="1338"/>
                                          </p:stCondLst>
                                        </p:cTn>
                                        <p:tgtEl>
                                          <p:spTgt spid="209923">
                                            <p:txEl>
                                              <p:pRg st="0" end="0"/>
                                            </p:txEl>
                                          </p:spTgt>
                                        </p:tgtEl>
                                      </p:cBhvr>
                                      <p:to x="100000" y="100000"/>
                                    </p:animScale>
                                    <p:animScale>
                                      <p:cBhvr>
                                        <p:cTn id="17" dur="26">
                                          <p:stCondLst>
                                            <p:cond delay="1642"/>
                                          </p:stCondLst>
                                        </p:cTn>
                                        <p:tgtEl>
                                          <p:spTgt spid="209923">
                                            <p:txEl>
                                              <p:pRg st="0" end="0"/>
                                            </p:txEl>
                                          </p:spTgt>
                                        </p:tgtEl>
                                      </p:cBhvr>
                                      <p:to x="100000" y="90000"/>
                                    </p:animScale>
                                    <p:animScale>
                                      <p:cBhvr>
                                        <p:cTn id="18" dur="166" decel="50000">
                                          <p:stCondLst>
                                            <p:cond delay="1668"/>
                                          </p:stCondLst>
                                        </p:cTn>
                                        <p:tgtEl>
                                          <p:spTgt spid="209923">
                                            <p:txEl>
                                              <p:pRg st="0" end="0"/>
                                            </p:txEl>
                                          </p:spTgt>
                                        </p:tgtEl>
                                      </p:cBhvr>
                                      <p:to x="100000" y="100000"/>
                                    </p:animScale>
                                    <p:animScale>
                                      <p:cBhvr>
                                        <p:cTn id="19" dur="26">
                                          <p:stCondLst>
                                            <p:cond delay="1808"/>
                                          </p:stCondLst>
                                        </p:cTn>
                                        <p:tgtEl>
                                          <p:spTgt spid="209923">
                                            <p:txEl>
                                              <p:pRg st="0" end="0"/>
                                            </p:txEl>
                                          </p:spTgt>
                                        </p:tgtEl>
                                      </p:cBhvr>
                                      <p:to x="100000" y="95000"/>
                                    </p:animScale>
                                    <p:animScale>
                                      <p:cBhvr>
                                        <p:cTn id="20" dur="166" decel="50000">
                                          <p:stCondLst>
                                            <p:cond delay="1834"/>
                                          </p:stCondLst>
                                        </p:cTn>
                                        <p:tgtEl>
                                          <p:spTgt spid="20992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9923">
                                            <p:txEl>
                                              <p:pRg st="1" end="1"/>
                                            </p:txEl>
                                          </p:spTgt>
                                        </p:tgtEl>
                                        <p:attrNameLst>
                                          <p:attrName>style.visibility</p:attrName>
                                        </p:attrNameLst>
                                      </p:cBhvr>
                                      <p:to>
                                        <p:strVal val="visible"/>
                                      </p:to>
                                    </p:set>
                                    <p:animEffect transition="in" filter="wipe(down)">
                                      <p:cBhvr>
                                        <p:cTn id="25" dur="580">
                                          <p:stCondLst>
                                            <p:cond delay="0"/>
                                          </p:stCondLst>
                                        </p:cTn>
                                        <p:tgtEl>
                                          <p:spTgt spid="209923">
                                            <p:txEl>
                                              <p:pRg st="1" end="1"/>
                                            </p:txEl>
                                          </p:spTgt>
                                        </p:tgtEl>
                                      </p:cBhvr>
                                    </p:animEffect>
                                    <p:anim calcmode="lin" valueType="num">
                                      <p:cBhvr>
                                        <p:cTn id="26" dur="1822" tmFilter="0,0; 0.14,0.36; 0.43,0.73; 0.71,0.91; 1.0,1.0">
                                          <p:stCondLst>
                                            <p:cond delay="0"/>
                                          </p:stCondLst>
                                        </p:cTn>
                                        <p:tgtEl>
                                          <p:spTgt spid="20992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992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992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992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992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9923">
                                            <p:txEl>
                                              <p:pRg st="1" end="1"/>
                                            </p:txEl>
                                          </p:spTgt>
                                        </p:tgtEl>
                                      </p:cBhvr>
                                      <p:to x="100000" y="60000"/>
                                    </p:animScale>
                                    <p:animScale>
                                      <p:cBhvr>
                                        <p:cTn id="32" dur="166" decel="50000">
                                          <p:stCondLst>
                                            <p:cond delay="676"/>
                                          </p:stCondLst>
                                        </p:cTn>
                                        <p:tgtEl>
                                          <p:spTgt spid="209923">
                                            <p:txEl>
                                              <p:pRg st="1" end="1"/>
                                            </p:txEl>
                                          </p:spTgt>
                                        </p:tgtEl>
                                      </p:cBhvr>
                                      <p:to x="100000" y="100000"/>
                                    </p:animScale>
                                    <p:animScale>
                                      <p:cBhvr>
                                        <p:cTn id="33" dur="26">
                                          <p:stCondLst>
                                            <p:cond delay="1312"/>
                                          </p:stCondLst>
                                        </p:cTn>
                                        <p:tgtEl>
                                          <p:spTgt spid="209923">
                                            <p:txEl>
                                              <p:pRg st="1" end="1"/>
                                            </p:txEl>
                                          </p:spTgt>
                                        </p:tgtEl>
                                      </p:cBhvr>
                                      <p:to x="100000" y="80000"/>
                                    </p:animScale>
                                    <p:animScale>
                                      <p:cBhvr>
                                        <p:cTn id="34" dur="166" decel="50000">
                                          <p:stCondLst>
                                            <p:cond delay="1338"/>
                                          </p:stCondLst>
                                        </p:cTn>
                                        <p:tgtEl>
                                          <p:spTgt spid="209923">
                                            <p:txEl>
                                              <p:pRg st="1" end="1"/>
                                            </p:txEl>
                                          </p:spTgt>
                                        </p:tgtEl>
                                      </p:cBhvr>
                                      <p:to x="100000" y="100000"/>
                                    </p:animScale>
                                    <p:animScale>
                                      <p:cBhvr>
                                        <p:cTn id="35" dur="26">
                                          <p:stCondLst>
                                            <p:cond delay="1642"/>
                                          </p:stCondLst>
                                        </p:cTn>
                                        <p:tgtEl>
                                          <p:spTgt spid="209923">
                                            <p:txEl>
                                              <p:pRg st="1" end="1"/>
                                            </p:txEl>
                                          </p:spTgt>
                                        </p:tgtEl>
                                      </p:cBhvr>
                                      <p:to x="100000" y="90000"/>
                                    </p:animScale>
                                    <p:animScale>
                                      <p:cBhvr>
                                        <p:cTn id="36" dur="166" decel="50000">
                                          <p:stCondLst>
                                            <p:cond delay="1668"/>
                                          </p:stCondLst>
                                        </p:cTn>
                                        <p:tgtEl>
                                          <p:spTgt spid="209923">
                                            <p:txEl>
                                              <p:pRg st="1" end="1"/>
                                            </p:txEl>
                                          </p:spTgt>
                                        </p:tgtEl>
                                      </p:cBhvr>
                                      <p:to x="100000" y="100000"/>
                                    </p:animScale>
                                    <p:animScale>
                                      <p:cBhvr>
                                        <p:cTn id="37" dur="26">
                                          <p:stCondLst>
                                            <p:cond delay="1808"/>
                                          </p:stCondLst>
                                        </p:cTn>
                                        <p:tgtEl>
                                          <p:spTgt spid="209923">
                                            <p:txEl>
                                              <p:pRg st="1" end="1"/>
                                            </p:txEl>
                                          </p:spTgt>
                                        </p:tgtEl>
                                      </p:cBhvr>
                                      <p:to x="100000" y="95000"/>
                                    </p:animScale>
                                    <p:animScale>
                                      <p:cBhvr>
                                        <p:cTn id="38" dur="166" decel="50000">
                                          <p:stCondLst>
                                            <p:cond delay="1834"/>
                                          </p:stCondLst>
                                        </p:cTn>
                                        <p:tgtEl>
                                          <p:spTgt spid="20992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09923">
                                            <p:txEl>
                                              <p:pRg st="2" end="2"/>
                                            </p:txEl>
                                          </p:spTgt>
                                        </p:tgtEl>
                                        <p:attrNameLst>
                                          <p:attrName>style.visibility</p:attrName>
                                        </p:attrNameLst>
                                      </p:cBhvr>
                                      <p:to>
                                        <p:strVal val="visible"/>
                                      </p:to>
                                    </p:set>
                                    <p:animEffect transition="in" filter="wipe(down)">
                                      <p:cBhvr>
                                        <p:cTn id="43" dur="580">
                                          <p:stCondLst>
                                            <p:cond delay="0"/>
                                          </p:stCondLst>
                                        </p:cTn>
                                        <p:tgtEl>
                                          <p:spTgt spid="209923">
                                            <p:txEl>
                                              <p:pRg st="2" end="2"/>
                                            </p:txEl>
                                          </p:spTgt>
                                        </p:tgtEl>
                                      </p:cBhvr>
                                    </p:animEffect>
                                    <p:anim calcmode="lin" valueType="num">
                                      <p:cBhvr>
                                        <p:cTn id="44" dur="1822" tmFilter="0,0; 0.14,0.36; 0.43,0.73; 0.71,0.91; 1.0,1.0">
                                          <p:stCondLst>
                                            <p:cond delay="0"/>
                                          </p:stCondLst>
                                        </p:cTn>
                                        <p:tgtEl>
                                          <p:spTgt spid="20992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992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992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992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992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09923">
                                            <p:txEl>
                                              <p:pRg st="2" end="2"/>
                                            </p:txEl>
                                          </p:spTgt>
                                        </p:tgtEl>
                                      </p:cBhvr>
                                      <p:to x="100000" y="60000"/>
                                    </p:animScale>
                                    <p:animScale>
                                      <p:cBhvr>
                                        <p:cTn id="50" dur="166" decel="50000">
                                          <p:stCondLst>
                                            <p:cond delay="676"/>
                                          </p:stCondLst>
                                        </p:cTn>
                                        <p:tgtEl>
                                          <p:spTgt spid="209923">
                                            <p:txEl>
                                              <p:pRg st="2" end="2"/>
                                            </p:txEl>
                                          </p:spTgt>
                                        </p:tgtEl>
                                      </p:cBhvr>
                                      <p:to x="100000" y="100000"/>
                                    </p:animScale>
                                    <p:animScale>
                                      <p:cBhvr>
                                        <p:cTn id="51" dur="26">
                                          <p:stCondLst>
                                            <p:cond delay="1312"/>
                                          </p:stCondLst>
                                        </p:cTn>
                                        <p:tgtEl>
                                          <p:spTgt spid="209923">
                                            <p:txEl>
                                              <p:pRg st="2" end="2"/>
                                            </p:txEl>
                                          </p:spTgt>
                                        </p:tgtEl>
                                      </p:cBhvr>
                                      <p:to x="100000" y="80000"/>
                                    </p:animScale>
                                    <p:animScale>
                                      <p:cBhvr>
                                        <p:cTn id="52" dur="166" decel="50000">
                                          <p:stCondLst>
                                            <p:cond delay="1338"/>
                                          </p:stCondLst>
                                        </p:cTn>
                                        <p:tgtEl>
                                          <p:spTgt spid="209923">
                                            <p:txEl>
                                              <p:pRg st="2" end="2"/>
                                            </p:txEl>
                                          </p:spTgt>
                                        </p:tgtEl>
                                      </p:cBhvr>
                                      <p:to x="100000" y="100000"/>
                                    </p:animScale>
                                    <p:animScale>
                                      <p:cBhvr>
                                        <p:cTn id="53" dur="26">
                                          <p:stCondLst>
                                            <p:cond delay="1642"/>
                                          </p:stCondLst>
                                        </p:cTn>
                                        <p:tgtEl>
                                          <p:spTgt spid="209923">
                                            <p:txEl>
                                              <p:pRg st="2" end="2"/>
                                            </p:txEl>
                                          </p:spTgt>
                                        </p:tgtEl>
                                      </p:cBhvr>
                                      <p:to x="100000" y="90000"/>
                                    </p:animScale>
                                    <p:animScale>
                                      <p:cBhvr>
                                        <p:cTn id="54" dur="166" decel="50000">
                                          <p:stCondLst>
                                            <p:cond delay="1668"/>
                                          </p:stCondLst>
                                        </p:cTn>
                                        <p:tgtEl>
                                          <p:spTgt spid="209923">
                                            <p:txEl>
                                              <p:pRg st="2" end="2"/>
                                            </p:txEl>
                                          </p:spTgt>
                                        </p:tgtEl>
                                      </p:cBhvr>
                                      <p:to x="100000" y="100000"/>
                                    </p:animScale>
                                    <p:animScale>
                                      <p:cBhvr>
                                        <p:cTn id="55" dur="26">
                                          <p:stCondLst>
                                            <p:cond delay="1808"/>
                                          </p:stCondLst>
                                        </p:cTn>
                                        <p:tgtEl>
                                          <p:spTgt spid="209923">
                                            <p:txEl>
                                              <p:pRg st="2" end="2"/>
                                            </p:txEl>
                                          </p:spTgt>
                                        </p:tgtEl>
                                      </p:cBhvr>
                                      <p:to x="100000" y="95000"/>
                                    </p:animScale>
                                    <p:animScale>
                                      <p:cBhvr>
                                        <p:cTn id="56" dur="166" decel="50000">
                                          <p:stCondLst>
                                            <p:cond delay="1834"/>
                                          </p:stCondLst>
                                        </p:cTn>
                                        <p:tgtEl>
                                          <p:spTgt spid="20992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457200"/>
            <a:ext cx="8229600" cy="742950"/>
          </a:xfrm>
        </p:spPr>
        <p:txBody>
          <a:bodyPr/>
          <a:lstStyle/>
          <a:p>
            <a:pPr algn="ctr"/>
            <a:r>
              <a:rPr lang="en-US" smtClean="0">
                <a:solidFill>
                  <a:srgbClr val="FF0000"/>
                </a:solidFill>
                <a:effectLst>
                  <a:outerShdw blurRad="38100" dist="38100" dir="2700000" algn="tl">
                    <a:srgbClr val="C0C0C0"/>
                  </a:outerShdw>
                </a:effectLst>
              </a:rPr>
              <a:t>VI. </a:t>
            </a:r>
            <a:r>
              <a:rPr lang="en-US">
                <a:solidFill>
                  <a:srgbClr val="FF0000"/>
                </a:solidFill>
                <a:effectLst>
                  <a:outerShdw blurRad="38100" dist="38100" dir="2700000" algn="tl">
                    <a:srgbClr val="C0C0C0"/>
                  </a:outerShdw>
                </a:effectLst>
              </a:rPr>
              <a:t>Đánh giá các giải thuật</a:t>
            </a:r>
          </a:p>
        </p:txBody>
      </p:sp>
      <p:sp>
        <p:nvSpPr>
          <p:cNvPr id="215043" name="Rectangle 3"/>
          <p:cNvSpPr>
            <a:spLocks noGrp="1" noChangeArrowheads="1"/>
          </p:cNvSpPr>
          <p:nvPr>
            <p:ph type="body" idx="1"/>
          </p:nvPr>
        </p:nvSpPr>
        <p:spPr>
          <a:xfrm>
            <a:off x="474663" y="1470025"/>
            <a:ext cx="8296275" cy="4759325"/>
          </a:xfrm>
        </p:spPr>
        <p:txBody>
          <a:bodyPr/>
          <a:lstStyle/>
          <a:p>
            <a:pPr marL="571500" indent="-571500" algn="just"/>
            <a:r>
              <a:rPr lang="en-US" sz="4000">
                <a:solidFill>
                  <a:srgbClr val="FF0000"/>
                </a:solidFill>
                <a:effectLst>
                  <a:outerShdw blurRad="38100" dist="38100" dir="2700000" algn="tl">
                    <a:srgbClr val="C0C0C0"/>
                  </a:outerShdw>
                </a:effectLst>
              </a:rPr>
              <a:t>Mô hình xác </a:t>
            </a:r>
            <a:r>
              <a:rPr lang="en-US" sz="4000" smtClean="0">
                <a:solidFill>
                  <a:srgbClr val="FF0000"/>
                </a:solidFill>
                <a:effectLst>
                  <a:outerShdw blurRad="38100" dist="38100" dir="2700000" algn="tl">
                    <a:srgbClr val="C0C0C0"/>
                  </a:outerShdw>
                </a:effectLst>
              </a:rPr>
              <a:t>định</a:t>
            </a:r>
            <a:endParaRPr lang="en-US" sz="4000">
              <a:solidFill>
                <a:srgbClr val="FF0000"/>
              </a:solidFill>
              <a:effectLst>
                <a:outerShdw blurRad="38100" dist="38100" dir="2700000" algn="tl">
                  <a:srgbClr val="C0C0C0"/>
                </a:outerShdw>
              </a:effectLst>
            </a:endParaRPr>
          </a:p>
          <a:p>
            <a:pPr marL="571500" indent="-571500" algn="just"/>
            <a:r>
              <a:rPr lang="en-US" sz="4000">
                <a:solidFill>
                  <a:srgbClr val="FF0000"/>
                </a:solidFill>
                <a:effectLst>
                  <a:outerShdw blurRad="38100" dist="38100" dir="2700000" algn="tl">
                    <a:srgbClr val="C0C0C0"/>
                  </a:outerShdw>
                </a:effectLst>
              </a:rPr>
              <a:t>Mô hình hàng đợi</a:t>
            </a:r>
          </a:p>
          <a:p>
            <a:pPr marL="571500" indent="-571500" algn="just"/>
            <a:r>
              <a:rPr lang="en-US" sz="4000">
                <a:solidFill>
                  <a:srgbClr val="FF0000"/>
                </a:solidFill>
                <a:effectLst>
                  <a:outerShdw blurRad="38100" dist="38100" dir="2700000" algn="tl">
                    <a:srgbClr val="C0C0C0"/>
                  </a:outerShdw>
                </a:effectLst>
              </a:rPr>
              <a:t>Mô hình mô phỏng</a:t>
            </a:r>
          </a:p>
          <a:p>
            <a:pPr marL="571500" indent="-571500" algn="just">
              <a:buSzPct val="150000"/>
              <a:buFont typeface="Wingdings" pitchFamily="2" charset="2"/>
              <a:buChar char="§"/>
            </a:pPr>
            <a:r>
              <a:rPr lang="en-US" sz="4000">
                <a:solidFill>
                  <a:srgbClr val="FF0000"/>
                </a:solidFill>
                <a:effectLst>
                  <a:outerShdw blurRad="38100" dist="38100" dir="2700000" algn="tl">
                    <a:srgbClr val="C0C0C0"/>
                  </a:outerShdw>
                </a:effectLst>
              </a:rPr>
              <a:t>Mô hình dùng mã </a:t>
            </a:r>
            <a:r>
              <a:rPr lang="en-US" sz="4000" smtClean="0">
                <a:solidFill>
                  <a:srgbClr val="FF0000"/>
                </a:solidFill>
                <a:effectLst>
                  <a:outerShdw blurRad="38100" dist="38100" dir="2700000" algn="tl">
                    <a:srgbClr val="C0C0C0"/>
                  </a:outerShdw>
                </a:effectLst>
              </a:rPr>
              <a:t>hóa</a:t>
            </a:r>
            <a:endParaRPr lang="en-US" sz="4400"/>
          </a:p>
        </p:txBody>
      </p:sp>
      <p:sp>
        <p:nvSpPr>
          <p:cNvPr id="4" name="Date Placeholder 3"/>
          <p:cNvSpPr>
            <a:spLocks noGrp="1"/>
          </p:cNvSpPr>
          <p:nvPr>
            <p:ph type="dt" sz="half" idx="12"/>
          </p:nvPr>
        </p:nvSpPr>
        <p:spPr/>
        <p:txBody>
          <a:bodyPr/>
          <a:lstStyle/>
          <a:p>
            <a:fld id="{67DF05B1-FAE8-4327-B1B9-6DCF36DAF82D}"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57200" y="171450"/>
            <a:ext cx="8229600" cy="742950"/>
          </a:xfrm>
        </p:spPr>
        <p:txBody>
          <a:bodyPr/>
          <a:lstStyle/>
          <a:p>
            <a:pPr algn="ctr"/>
            <a:r>
              <a:rPr lang="en-US">
                <a:solidFill>
                  <a:srgbClr val="FF0000"/>
                </a:solidFill>
                <a:effectLst>
                  <a:outerShdw blurRad="38100" dist="38100" dir="2700000" algn="tl">
                    <a:srgbClr val="C0C0C0"/>
                  </a:outerShdw>
                </a:effectLst>
              </a:rPr>
              <a:t>Mô hình xác định</a:t>
            </a:r>
          </a:p>
        </p:txBody>
      </p:sp>
      <p:sp>
        <p:nvSpPr>
          <p:cNvPr id="256003" name="Rectangle 3"/>
          <p:cNvSpPr>
            <a:spLocks noGrp="1" noChangeArrowheads="1"/>
          </p:cNvSpPr>
          <p:nvPr>
            <p:ph type="body" idx="1"/>
          </p:nvPr>
        </p:nvSpPr>
        <p:spPr>
          <a:xfrm>
            <a:off x="265113" y="1317625"/>
            <a:ext cx="4973637" cy="5006975"/>
          </a:xfrm>
        </p:spPr>
        <p:txBody>
          <a:bodyPr/>
          <a:lstStyle/>
          <a:p>
            <a:pPr algn="just"/>
            <a:r>
              <a:rPr lang="en-US">
                <a:effectLst>
                  <a:outerShdw blurRad="38100" dist="38100" dir="2700000" algn="tl">
                    <a:srgbClr val="C0C0C0"/>
                  </a:outerShdw>
                </a:effectLst>
              </a:rPr>
              <a:t>Mô hình này đánh giá </a:t>
            </a:r>
            <a:r>
              <a:rPr lang="en-US" smtClean="0">
                <a:effectLst>
                  <a:outerShdw blurRad="38100" dist="38100" dir="2700000" algn="tl">
                    <a:srgbClr val="C0C0C0"/>
                  </a:outerShdw>
                </a:effectLst>
              </a:rPr>
              <a:t>giải </a:t>
            </a:r>
            <a:r>
              <a:rPr lang="en-US">
                <a:effectLst>
                  <a:outerShdw blurRad="38100" dist="38100" dir="2700000" algn="tl">
                    <a:srgbClr val="C0C0C0"/>
                  </a:outerShdw>
                </a:effectLst>
              </a:rPr>
              <a:t>thuật thông qua chỉ số thời gian chờ đợi trung bình. </a:t>
            </a:r>
            <a:endParaRPr lang="en-US" smtClean="0">
              <a:effectLst>
                <a:outerShdw blurRad="38100" dist="38100" dir="2700000" algn="tl">
                  <a:srgbClr val="C0C0C0"/>
                </a:outerShdw>
              </a:effectLst>
            </a:endParaRPr>
          </a:p>
          <a:p>
            <a:pPr algn="just"/>
            <a:r>
              <a:rPr lang="en-US" smtClean="0">
                <a:effectLst>
                  <a:outerShdw blurRad="38100" dist="38100" dir="2700000" algn="tl">
                    <a:srgbClr val="C0C0C0"/>
                  </a:outerShdw>
                </a:effectLst>
              </a:rPr>
              <a:t>Ví </a:t>
            </a:r>
            <a:r>
              <a:rPr lang="en-US">
                <a:effectLst>
                  <a:outerShdw blurRad="38100" dist="38100" dir="2700000" algn="tl">
                    <a:srgbClr val="C0C0C0"/>
                  </a:outerShdw>
                </a:effectLst>
              </a:rPr>
              <a:t>dụ, chúng ta xét tại thời điểm 0 có 5 tiến trình trong hàng đợi sẵn sàng, </a:t>
            </a:r>
            <a:r>
              <a:rPr lang="en-US" smtClean="0">
                <a:effectLst>
                  <a:outerShdw blurRad="38100" dist="38100" dir="2700000" algn="tl">
                    <a:srgbClr val="C0C0C0"/>
                  </a:outerShdw>
                </a:effectLst>
              </a:rPr>
              <a:t>quantum </a:t>
            </a:r>
            <a:r>
              <a:rPr lang="en-US">
                <a:effectLst>
                  <a:outerShdw blurRad="38100" dist="38100" dir="2700000" algn="tl">
                    <a:srgbClr val="C0C0C0"/>
                  </a:outerShdw>
                </a:effectLst>
              </a:rPr>
              <a:t>= 10.</a:t>
            </a:r>
          </a:p>
        </p:txBody>
      </p:sp>
      <p:graphicFrame>
        <p:nvGraphicFramePr>
          <p:cNvPr id="256018" name="Group 18"/>
          <p:cNvGraphicFramePr>
            <a:graphicFrameLocks noGrp="1"/>
          </p:cNvGraphicFramePr>
          <p:nvPr/>
        </p:nvGraphicFramePr>
        <p:xfrm>
          <a:off x="5562600" y="1323975"/>
          <a:ext cx="3048000" cy="4864608"/>
        </p:xfrm>
        <a:graphic>
          <a:graphicData uri="http://schemas.openxmlformats.org/drawingml/2006/table">
            <a:tbl>
              <a:tblPr/>
              <a:tblGrid>
                <a:gridCol w="1194518">
                  <a:extLst>
                    <a:ext uri="{9D8B030D-6E8A-4147-A177-3AD203B41FA5}">
                      <a16:colId xmlns:a16="http://schemas.microsoft.com/office/drawing/2014/main" val="20000"/>
                    </a:ext>
                  </a:extLst>
                </a:gridCol>
                <a:gridCol w="1853482">
                  <a:extLst>
                    <a:ext uri="{9D8B030D-6E8A-4147-A177-3AD203B41FA5}">
                      <a16:colId xmlns:a16="http://schemas.microsoft.com/office/drawing/2014/main" val="20001"/>
                    </a:ext>
                  </a:extLst>
                </a:gridCol>
              </a:tblGrid>
              <a:tr h="4905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Tiến trình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Thời gian chu kỳ CPU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1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rPr>
                        <a:t>5</a:t>
                      </a:r>
                      <a:endPar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3200" b="0" i="0" u="none" strike="noStrike" cap="none" normalizeH="0" baseline="-25000" smtClean="0">
                        <a:ln>
                          <a:noFill/>
                        </a:ln>
                        <a:solidFill>
                          <a:schemeClr val="tx1"/>
                        </a:solidFill>
                        <a:effectLst>
                          <a:outerShdw blurRad="38100" dist="38100" dir="2700000" algn="tl">
                            <a:srgbClr val="C0C0C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10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29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Date Placeholder 4"/>
          <p:cNvSpPr>
            <a:spLocks noGrp="1"/>
          </p:cNvSpPr>
          <p:nvPr>
            <p:ph type="dt" sz="half" idx="12"/>
          </p:nvPr>
        </p:nvSpPr>
        <p:spPr/>
        <p:txBody>
          <a:bodyPr/>
          <a:lstStyle/>
          <a:p>
            <a:fld id="{AB741922-F373-4B10-AB2B-E24F1B1D7DE1}"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down)">
                                      <p:cBhvr>
                                        <p:cTn id="7" dur="580">
                                          <p:stCondLst>
                                            <p:cond delay="0"/>
                                          </p:stCondLst>
                                        </p:cTn>
                                        <p:tgtEl>
                                          <p:spTgt spid="256003">
                                            <p:txEl>
                                              <p:pRg st="0" end="0"/>
                                            </p:txEl>
                                          </p:spTgt>
                                        </p:tgtEl>
                                      </p:cBhvr>
                                    </p:animEffect>
                                    <p:anim calcmode="lin" valueType="num">
                                      <p:cBhvr>
                                        <p:cTn id="8" dur="1822" tmFilter="0,0; 0.14,0.36; 0.43,0.73; 0.71,0.91; 1.0,1.0">
                                          <p:stCondLst>
                                            <p:cond delay="0"/>
                                          </p:stCondLst>
                                        </p:cTn>
                                        <p:tgtEl>
                                          <p:spTgt spid="2560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60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60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60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60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6003">
                                            <p:txEl>
                                              <p:pRg st="0" end="0"/>
                                            </p:txEl>
                                          </p:spTgt>
                                        </p:tgtEl>
                                      </p:cBhvr>
                                      <p:to x="100000" y="60000"/>
                                    </p:animScale>
                                    <p:animScale>
                                      <p:cBhvr>
                                        <p:cTn id="14" dur="166" decel="50000">
                                          <p:stCondLst>
                                            <p:cond delay="676"/>
                                          </p:stCondLst>
                                        </p:cTn>
                                        <p:tgtEl>
                                          <p:spTgt spid="256003">
                                            <p:txEl>
                                              <p:pRg st="0" end="0"/>
                                            </p:txEl>
                                          </p:spTgt>
                                        </p:tgtEl>
                                      </p:cBhvr>
                                      <p:to x="100000" y="100000"/>
                                    </p:animScale>
                                    <p:animScale>
                                      <p:cBhvr>
                                        <p:cTn id="15" dur="26">
                                          <p:stCondLst>
                                            <p:cond delay="1312"/>
                                          </p:stCondLst>
                                        </p:cTn>
                                        <p:tgtEl>
                                          <p:spTgt spid="256003">
                                            <p:txEl>
                                              <p:pRg st="0" end="0"/>
                                            </p:txEl>
                                          </p:spTgt>
                                        </p:tgtEl>
                                      </p:cBhvr>
                                      <p:to x="100000" y="80000"/>
                                    </p:animScale>
                                    <p:animScale>
                                      <p:cBhvr>
                                        <p:cTn id="16" dur="166" decel="50000">
                                          <p:stCondLst>
                                            <p:cond delay="1338"/>
                                          </p:stCondLst>
                                        </p:cTn>
                                        <p:tgtEl>
                                          <p:spTgt spid="256003">
                                            <p:txEl>
                                              <p:pRg st="0" end="0"/>
                                            </p:txEl>
                                          </p:spTgt>
                                        </p:tgtEl>
                                      </p:cBhvr>
                                      <p:to x="100000" y="100000"/>
                                    </p:animScale>
                                    <p:animScale>
                                      <p:cBhvr>
                                        <p:cTn id="17" dur="26">
                                          <p:stCondLst>
                                            <p:cond delay="1642"/>
                                          </p:stCondLst>
                                        </p:cTn>
                                        <p:tgtEl>
                                          <p:spTgt spid="256003">
                                            <p:txEl>
                                              <p:pRg st="0" end="0"/>
                                            </p:txEl>
                                          </p:spTgt>
                                        </p:tgtEl>
                                      </p:cBhvr>
                                      <p:to x="100000" y="90000"/>
                                    </p:animScale>
                                    <p:animScale>
                                      <p:cBhvr>
                                        <p:cTn id="18" dur="166" decel="50000">
                                          <p:stCondLst>
                                            <p:cond delay="1668"/>
                                          </p:stCondLst>
                                        </p:cTn>
                                        <p:tgtEl>
                                          <p:spTgt spid="256003">
                                            <p:txEl>
                                              <p:pRg st="0" end="0"/>
                                            </p:txEl>
                                          </p:spTgt>
                                        </p:tgtEl>
                                      </p:cBhvr>
                                      <p:to x="100000" y="100000"/>
                                    </p:animScale>
                                    <p:animScale>
                                      <p:cBhvr>
                                        <p:cTn id="19" dur="26">
                                          <p:stCondLst>
                                            <p:cond delay="1808"/>
                                          </p:stCondLst>
                                        </p:cTn>
                                        <p:tgtEl>
                                          <p:spTgt spid="256003">
                                            <p:txEl>
                                              <p:pRg st="0" end="0"/>
                                            </p:txEl>
                                          </p:spTgt>
                                        </p:tgtEl>
                                      </p:cBhvr>
                                      <p:to x="100000" y="95000"/>
                                    </p:animScale>
                                    <p:animScale>
                                      <p:cBhvr>
                                        <p:cTn id="20" dur="166" decel="50000">
                                          <p:stCondLst>
                                            <p:cond delay="1834"/>
                                          </p:stCondLst>
                                        </p:cTn>
                                        <p:tgtEl>
                                          <p:spTgt spid="2560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6003">
                                            <p:txEl>
                                              <p:pRg st="1" end="1"/>
                                            </p:txEl>
                                          </p:spTgt>
                                        </p:tgtEl>
                                        <p:attrNameLst>
                                          <p:attrName>style.visibility</p:attrName>
                                        </p:attrNameLst>
                                      </p:cBhvr>
                                      <p:to>
                                        <p:strVal val="visible"/>
                                      </p:to>
                                    </p:set>
                                    <p:animEffect transition="in" filter="wipe(down)">
                                      <p:cBhvr>
                                        <p:cTn id="25" dur="580">
                                          <p:stCondLst>
                                            <p:cond delay="0"/>
                                          </p:stCondLst>
                                        </p:cTn>
                                        <p:tgtEl>
                                          <p:spTgt spid="256003">
                                            <p:txEl>
                                              <p:pRg st="1" end="1"/>
                                            </p:txEl>
                                          </p:spTgt>
                                        </p:tgtEl>
                                      </p:cBhvr>
                                    </p:animEffect>
                                    <p:anim calcmode="lin" valueType="num">
                                      <p:cBhvr>
                                        <p:cTn id="26" dur="1822" tmFilter="0,0; 0.14,0.36; 0.43,0.73; 0.71,0.91; 1.0,1.0">
                                          <p:stCondLst>
                                            <p:cond delay="0"/>
                                          </p:stCondLst>
                                        </p:cTn>
                                        <p:tgtEl>
                                          <p:spTgt spid="2560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60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60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60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60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6003">
                                            <p:txEl>
                                              <p:pRg st="1" end="1"/>
                                            </p:txEl>
                                          </p:spTgt>
                                        </p:tgtEl>
                                      </p:cBhvr>
                                      <p:to x="100000" y="60000"/>
                                    </p:animScale>
                                    <p:animScale>
                                      <p:cBhvr>
                                        <p:cTn id="32" dur="166" decel="50000">
                                          <p:stCondLst>
                                            <p:cond delay="676"/>
                                          </p:stCondLst>
                                        </p:cTn>
                                        <p:tgtEl>
                                          <p:spTgt spid="256003">
                                            <p:txEl>
                                              <p:pRg st="1" end="1"/>
                                            </p:txEl>
                                          </p:spTgt>
                                        </p:tgtEl>
                                      </p:cBhvr>
                                      <p:to x="100000" y="100000"/>
                                    </p:animScale>
                                    <p:animScale>
                                      <p:cBhvr>
                                        <p:cTn id="33" dur="26">
                                          <p:stCondLst>
                                            <p:cond delay="1312"/>
                                          </p:stCondLst>
                                        </p:cTn>
                                        <p:tgtEl>
                                          <p:spTgt spid="256003">
                                            <p:txEl>
                                              <p:pRg st="1" end="1"/>
                                            </p:txEl>
                                          </p:spTgt>
                                        </p:tgtEl>
                                      </p:cBhvr>
                                      <p:to x="100000" y="80000"/>
                                    </p:animScale>
                                    <p:animScale>
                                      <p:cBhvr>
                                        <p:cTn id="34" dur="166" decel="50000">
                                          <p:stCondLst>
                                            <p:cond delay="1338"/>
                                          </p:stCondLst>
                                        </p:cTn>
                                        <p:tgtEl>
                                          <p:spTgt spid="256003">
                                            <p:txEl>
                                              <p:pRg st="1" end="1"/>
                                            </p:txEl>
                                          </p:spTgt>
                                        </p:tgtEl>
                                      </p:cBhvr>
                                      <p:to x="100000" y="100000"/>
                                    </p:animScale>
                                    <p:animScale>
                                      <p:cBhvr>
                                        <p:cTn id="35" dur="26">
                                          <p:stCondLst>
                                            <p:cond delay="1642"/>
                                          </p:stCondLst>
                                        </p:cTn>
                                        <p:tgtEl>
                                          <p:spTgt spid="256003">
                                            <p:txEl>
                                              <p:pRg st="1" end="1"/>
                                            </p:txEl>
                                          </p:spTgt>
                                        </p:tgtEl>
                                      </p:cBhvr>
                                      <p:to x="100000" y="90000"/>
                                    </p:animScale>
                                    <p:animScale>
                                      <p:cBhvr>
                                        <p:cTn id="36" dur="166" decel="50000">
                                          <p:stCondLst>
                                            <p:cond delay="1668"/>
                                          </p:stCondLst>
                                        </p:cTn>
                                        <p:tgtEl>
                                          <p:spTgt spid="256003">
                                            <p:txEl>
                                              <p:pRg st="1" end="1"/>
                                            </p:txEl>
                                          </p:spTgt>
                                        </p:tgtEl>
                                      </p:cBhvr>
                                      <p:to x="100000" y="100000"/>
                                    </p:animScale>
                                    <p:animScale>
                                      <p:cBhvr>
                                        <p:cTn id="37" dur="26">
                                          <p:stCondLst>
                                            <p:cond delay="1808"/>
                                          </p:stCondLst>
                                        </p:cTn>
                                        <p:tgtEl>
                                          <p:spTgt spid="256003">
                                            <p:txEl>
                                              <p:pRg st="1" end="1"/>
                                            </p:txEl>
                                          </p:spTgt>
                                        </p:tgtEl>
                                      </p:cBhvr>
                                      <p:to x="100000" y="95000"/>
                                    </p:animScale>
                                    <p:animScale>
                                      <p:cBhvr>
                                        <p:cTn id="38" dur="166" decel="50000">
                                          <p:stCondLst>
                                            <p:cond delay="1834"/>
                                          </p:stCondLst>
                                        </p:cTn>
                                        <p:tgtEl>
                                          <p:spTgt spid="25600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114300"/>
            <a:ext cx="8229600" cy="685800"/>
          </a:xfrm>
        </p:spPr>
        <p:txBody>
          <a:bodyPr/>
          <a:lstStyle/>
          <a:p>
            <a:pPr algn="ctr"/>
            <a:r>
              <a:rPr lang="en-US">
                <a:solidFill>
                  <a:srgbClr val="FF0000"/>
                </a:solidFill>
                <a:effectLst>
                  <a:outerShdw blurRad="38100" dist="38100" dir="2700000" algn="tl">
                    <a:srgbClr val="C0C0C0"/>
                  </a:outerShdw>
                </a:effectLst>
              </a:rPr>
              <a:t>Mô hình xác định</a:t>
            </a:r>
          </a:p>
        </p:txBody>
      </p:sp>
      <p:sp>
        <p:nvSpPr>
          <p:cNvPr id="219139" name="Rectangle 3"/>
          <p:cNvSpPr>
            <a:spLocks noGrp="1" noChangeArrowheads="1"/>
          </p:cNvSpPr>
          <p:nvPr>
            <p:ph type="body" idx="1"/>
          </p:nvPr>
        </p:nvSpPr>
        <p:spPr>
          <a:xfrm>
            <a:off x="531813" y="2816225"/>
            <a:ext cx="4181475" cy="3444875"/>
          </a:xfrm>
        </p:spPr>
        <p:txBody>
          <a:bodyPr/>
          <a:lstStyle/>
          <a:p>
            <a:pPr>
              <a:spcBef>
                <a:spcPct val="10000"/>
              </a:spcBef>
              <a:buFont typeface="Wingdings" pitchFamily="2" charset="2"/>
              <a:buNone/>
            </a:pPr>
            <a:r>
              <a:rPr lang="en-US"/>
              <a:t>	</a:t>
            </a:r>
            <a:r>
              <a:rPr lang="en-US" sz="2800">
                <a:effectLst>
                  <a:outerShdw blurRad="38100" dist="38100" dir="2700000" algn="tl">
                    <a:srgbClr val="C0C0C0"/>
                  </a:outerShdw>
                </a:effectLst>
              </a:rPr>
              <a:t>1. Giải thuật FCFS</a:t>
            </a:r>
          </a:p>
          <a:p>
            <a:pPr>
              <a:buFont typeface="Wingdings" pitchFamily="2" charset="2"/>
              <a:buNone/>
            </a:pPr>
            <a:r>
              <a:rPr lang="en-US" sz="2800">
                <a:effectLst>
                  <a:outerShdw blurRad="38100" dist="38100" dir="2700000" algn="tl">
                    <a:srgbClr val="C0C0C0"/>
                  </a:outerShdw>
                </a:effectLst>
              </a:rPr>
              <a:t>	Thời gian chờ đợi TB = 28</a:t>
            </a:r>
          </a:p>
          <a:p>
            <a:pPr>
              <a:buFont typeface="Wingdings" pitchFamily="2" charset="2"/>
              <a:buNone/>
            </a:pPr>
            <a:endParaRPr lang="en-US" sz="2800">
              <a:effectLst>
                <a:outerShdw blurRad="38100" dist="38100" dir="2700000" algn="tl">
                  <a:srgbClr val="C0C0C0"/>
                </a:outerShdw>
              </a:effectLst>
            </a:endParaRPr>
          </a:p>
          <a:p>
            <a:pPr>
              <a:buFont typeface="Wingdings" pitchFamily="2" charset="2"/>
              <a:buNone/>
            </a:pPr>
            <a:endParaRPr lang="en-US" sz="2800" baseline="-25000">
              <a:effectLst>
                <a:outerShdw blurRad="38100" dist="38100" dir="2700000" algn="tl">
                  <a:srgbClr val="C0C0C0"/>
                </a:outerShdw>
              </a:effectLst>
            </a:endParaRPr>
          </a:p>
        </p:txBody>
      </p:sp>
      <p:pic>
        <p:nvPicPr>
          <p:cNvPr id="219140" name="Picture 4"/>
          <p:cNvPicPr>
            <a:picLocks noChangeAspect="1" noChangeArrowheads="1"/>
          </p:cNvPicPr>
          <p:nvPr/>
        </p:nvPicPr>
        <p:blipFill>
          <a:blip r:embed="rId2"/>
          <a:srcRect l="952" t="41878" r="1332" b="42386"/>
          <a:stretch>
            <a:fillRect/>
          </a:stretch>
        </p:blipFill>
        <p:spPr bwMode="auto">
          <a:xfrm>
            <a:off x="355600" y="1117600"/>
            <a:ext cx="8788400" cy="1346200"/>
          </a:xfrm>
          <a:prstGeom prst="rect">
            <a:avLst/>
          </a:prstGeom>
          <a:noFill/>
          <a:ln w="38100" cmpd="dbl">
            <a:noFill/>
            <a:miter lim="800000"/>
            <a:headEnd/>
            <a:tailEnd/>
          </a:ln>
          <a:effectLst/>
        </p:spPr>
      </p:pic>
      <p:graphicFrame>
        <p:nvGraphicFramePr>
          <p:cNvPr id="219168" name="Group 32"/>
          <p:cNvGraphicFramePr>
            <a:graphicFrameLocks noGrp="1"/>
          </p:cNvGraphicFramePr>
          <p:nvPr/>
        </p:nvGraphicFramePr>
        <p:xfrm>
          <a:off x="5219700" y="2740025"/>
          <a:ext cx="3371850" cy="3511296"/>
        </p:xfrm>
        <a:graphic>
          <a:graphicData uri="http://schemas.openxmlformats.org/drawingml/2006/table">
            <a:tbl>
              <a:tblPr/>
              <a:tblGrid>
                <a:gridCol w="144780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tblGrid>
              <a:tr h="4905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Tiến trình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Thời gian chờ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1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10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39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42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Date Placeholder 5"/>
          <p:cNvSpPr>
            <a:spLocks noGrp="1"/>
          </p:cNvSpPr>
          <p:nvPr>
            <p:ph type="dt" sz="half" idx="12"/>
          </p:nvPr>
        </p:nvSpPr>
        <p:spPr/>
        <p:txBody>
          <a:bodyPr/>
          <a:lstStyle/>
          <a:p>
            <a:fld id="{178B7929-CB20-4430-AC5C-6772EA0FB123}" type="datetime1">
              <a:rPr lang="en-US" smtClean="0"/>
              <a:pPr/>
              <a:t>3/1/2021</a:t>
            </a:fld>
            <a:endParaRPr lang="en-US"/>
          </a:p>
        </p:txBody>
      </p:sp>
      <p:sp>
        <p:nvSpPr>
          <p:cNvPr id="7" name="Slide Number Placeholder 6"/>
          <p:cNvSpPr>
            <a:spLocks noGrp="1"/>
          </p:cNvSpPr>
          <p:nvPr>
            <p:ph type="sldNum" sz="quarter" idx="11"/>
          </p:nvPr>
        </p:nvSpPr>
        <p:spPr/>
        <p:txBody>
          <a:bodyPr/>
          <a:lstStyle/>
          <a:p>
            <a:fld id="{1E071E1F-DCF0-4FD0-9D09-073BBDD1C8A2}"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76250" y="228600"/>
            <a:ext cx="8229600" cy="838200"/>
          </a:xfrm>
        </p:spPr>
        <p:txBody>
          <a:bodyPr/>
          <a:lstStyle/>
          <a:p>
            <a:pPr algn="ctr"/>
            <a:r>
              <a:rPr lang="en-US">
                <a:solidFill>
                  <a:srgbClr val="FF0000"/>
                </a:solidFill>
                <a:effectLst>
                  <a:outerShdw blurRad="38100" dist="38100" dir="2700000" algn="tl">
                    <a:srgbClr val="C0C0C0"/>
                  </a:outerShdw>
                </a:effectLst>
              </a:rPr>
              <a:t>Mô hình xác định</a:t>
            </a:r>
          </a:p>
        </p:txBody>
      </p:sp>
      <p:sp>
        <p:nvSpPr>
          <p:cNvPr id="225283" name="Rectangle 3"/>
          <p:cNvSpPr>
            <a:spLocks noGrp="1" noChangeArrowheads="1"/>
          </p:cNvSpPr>
          <p:nvPr>
            <p:ph type="body" idx="1"/>
          </p:nvPr>
        </p:nvSpPr>
        <p:spPr>
          <a:xfrm>
            <a:off x="395288" y="2456596"/>
            <a:ext cx="3438525" cy="3995003"/>
          </a:xfrm>
        </p:spPr>
        <p:txBody>
          <a:bodyPr/>
          <a:lstStyle/>
          <a:p>
            <a:pPr marL="0" indent="0">
              <a:spcBef>
                <a:spcPct val="10000"/>
              </a:spcBef>
              <a:buFont typeface="Wingdings" pitchFamily="2" charset="2"/>
              <a:buNone/>
            </a:pPr>
            <a:r>
              <a:rPr lang="en-US">
                <a:effectLst>
                  <a:outerShdw blurRad="38100" dist="38100" dir="2700000" algn="tl">
                    <a:srgbClr val="C0C0C0"/>
                  </a:outerShdw>
                </a:effectLst>
              </a:rPr>
              <a:t>2. Giải thuật SJF</a:t>
            </a:r>
          </a:p>
          <a:p>
            <a:pPr marL="0" indent="0">
              <a:buFont typeface="Wingdings" pitchFamily="2" charset="2"/>
              <a:buNone/>
            </a:pPr>
            <a:r>
              <a:rPr lang="en-US">
                <a:effectLst>
                  <a:outerShdw blurRad="38100" dist="38100" dir="2700000" algn="tl">
                    <a:srgbClr val="C0C0C0"/>
                  </a:outerShdw>
                </a:effectLst>
              </a:rPr>
              <a:t>Thời gian chờ đợi TB = 13</a:t>
            </a:r>
          </a:p>
          <a:p>
            <a:pPr marL="0" indent="0">
              <a:buFont typeface="Wingdings" pitchFamily="2" charset="2"/>
              <a:buNone/>
            </a:pPr>
            <a:endParaRPr lang="en-US">
              <a:effectLst>
                <a:outerShdw blurRad="38100" dist="38100" dir="2700000" algn="tl">
                  <a:srgbClr val="C0C0C0"/>
                </a:outerShdw>
              </a:effectLst>
            </a:endParaRPr>
          </a:p>
          <a:p>
            <a:pPr marL="0" indent="0">
              <a:buFont typeface="Wingdings" pitchFamily="2" charset="2"/>
              <a:buNone/>
            </a:pPr>
            <a:endParaRPr lang="en-US" baseline="-25000">
              <a:effectLst>
                <a:outerShdw blurRad="38100" dist="38100" dir="2700000" algn="tl">
                  <a:srgbClr val="C0C0C0"/>
                </a:outerShdw>
              </a:effectLst>
            </a:endParaRPr>
          </a:p>
        </p:txBody>
      </p:sp>
      <p:graphicFrame>
        <p:nvGraphicFramePr>
          <p:cNvPr id="225312" name="Group 32"/>
          <p:cNvGraphicFramePr>
            <a:graphicFrameLocks noGrp="1"/>
          </p:cNvGraphicFramePr>
          <p:nvPr>
            <p:extLst>
              <p:ext uri="{D42A27DB-BD31-4B8C-83A1-F6EECF244321}">
                <p14:modId xmlns:p14="http://schemas.microsoft.com/office/powerpoint/2010/main" val="3186338957"/>
              </p:ext>
            </p:extLst>
          </p:nvPr>
        </p:nvGraphicFramePr>
        <p:xfrm>
          <a:off x="4163704" y="2511189"/>
          <a:ext cx="4038600" cy="4030092"/>
        </p:xfrm>
        <a:graphic>
          <a:graphicData uri="http://schemas.openxmlformats.org/drawingml/2006/table">
            <a:tbl>
              <a:tblPr/>
              <a:tblGrid>
                <a:gridCol w="1771650">
                  <a:extLst>
                    <a:ext uri="{9D8B030D-6E8A-4147-A177-3AD203B41FA5}">
                      <a16:colId xmlns:a16="http://schemas.microsoft.com/office/drawing/2014/main" val="20000"/>
                    </a:ext>
                  </a:extLst>
                </a:gridCol>
                <a:gridCol w="2266950">
                  <a:extLst>
                    <a:ext uri="{9D8B030D-6E8A-4147-A177-3AD203B41FA5}">
                      <a16:colId xmlns:a16="http://schemas.microsoft.com/office/drawing/2014/main" val="20001"/>
                    </a:ext>
                  </a:extLst>
                </a:gridCol>
              </a:tblGrid>
              <a:tr h="1122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Tiến trình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Thời gian chờ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8116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5</a:t>
                      </a:r>
                      <a:endPar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10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32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25296" name="Picture 16"/>
          <p:cNvPicPr>
            <a:picLocks noChangeAspect="1" noChangeArrowheads="1"/>
          </p:cNvPicPr>
          <p:nvPr/>
        </p:nvPicPr>
        <p:blipFill>
          <a:blip r:embed="rId2"/>
          <a:srcRect l="360" t="42548" r="269" b="42789"/>
          <a:stretch>
            <a:fillRect/>
          </a:stretch>
        </p:blipFill>
        <p:spPr bwMode="auto">
          <a:xfrm>
            <a:off x="413502" y="1087830"/>
            <a:ext cx="8375650" cy="927100"/>
          </a:xfrm>
          <a:prstGeom prst="rect">
            <a:avLst/>
          </a:prstGeom>
          <a:noFill/>
          <a:ln w="38100" cmpd="dbl">
            <a:solidFill>
              <a:srgbClr val="CC6600"/>
            </a:solidFill>
            <a:miter lim="800000"/>
            <a:headEnd/>
            <a:tailEnd/>
          </a:ln>
          <a:effectLst/>
        </p:spPr>
      </p:pic>
      <p:sp>
        <p:nvSpPr>
          <p:cNvPr id="6" name="Date Placeholder 5"/>
          <p:cNvSpPr>
            <a:spLocks noGrp="1"/>
          </p:cNvSpPr>
          <p:nvPr>
            <p:ph type="dt" sz="half" idx="12"/>
          </p:nvPr>
        </p:nvSpPr>
        <p:spPr/>
        <p:txBody>
          <a:bodyPr/>
          <a:lstStyle/>
          <a:p>
            <a:fld id="{A4B9CA8F-4FBE-4415-A111-E2180857CA6E}" type="datetime1">
              <a:rPr lang="en-US" smtClean="0"/>
              <a:pPr/>
              <a:t>3/1/2021</a:t>
            </a:fld>
            <a:endParaRPr lang="en-US"/>
          </a:p>
        </p:txBody>
      </p:sp>
      <p:sp>
        <p:nvSpPr>
          <p:cNvPr id="7" name="Slide Number Placeholder 6"/>
          <p:cNvSpPr>
            <a:spLocks noGrp="1"/>
          </p:cNvSpPr>
          <p:nvPr>
            <p:ph type="sldNum" sz="quarter" idx="11"/>
          </p:nvPr>
        </p:nvSpPr>
        <p:spPr/>
        <p:txBody>
          <a:bodyPr/>
          <a:lstStyle/>
          <a:p>
            <a:fld id="{1E071E1F-DCF0-4FD0-9D09-073BBDD1C8A2}"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247650"/>
            <a:ext cx="8229600" cy="933450"/>
          </a:xfrm>
        </p:spPr>
        <p:txBody>
          <a:bodyPr/>
          <a:lstStyle/>
          <a:p>
            <a:pPr algn="ctr"/>
            <a:r>
              <a:rPr lang="en-US">
                <a:solidFill>
                  <a:srgbClr val="FF0000"/>
                </a:solidFill>
                <a:effectLst>
                  <a:outerShdw blurRad="38100" dist="38100" dir="2700000" algn="tl">
                    <a:srgbClr val="C0C0C0"/>
                  </a:outerShdw>
                </a:effectLst>
              </a:rPr>
              <a:t>Chu trình chu kỳ CPU-I/O</a:t>
            </a:r>
          </a:p>
        </p:txBody>
      </p:sp>
      <p:sp>
        <p:nvSpPr>
          <p:cNvPr id="158723" name="Rectangle 3"/>
          <p:cNvSpPr>
            <a:spLocks noGrp="1" noChangeArrowheads="1"/>
          </p:cNvSpPr>
          <p:nvPr>
            <p:ph type="body" idx="1"/>
          </p:nvPr>
        </p:nvSpPr>
        <p:spPr>
          <a:xfrm>
            <a:off x="419100" y="1265238"/>
            <a:ext cx="8399463" cy="4503737"/>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Quá trình thực thi tiến trình chứa một chu trình của sự thi CPU và </a:t>
            </a:r>
            <a:r>
              <a:rPr lang="en-US" smtClean="0">
                <a:effectLst>
                  <a:outerShdw blurRad="38100" dist="38100" dir="2700000" algn="tl">
                    <a:srgbClr val="C0C0C0"/>
                  </a:outerShdw>
                </a:effectLst>
              </a:rPr>
              <a:t>I/O</a:t>
            </a:r>
            <a:r>
              <a:rPr lang="en-US">
                <a:effectLst>
                  <a:outerShdw blurRad="38100" dist="38100" dir="2700000" algn="tl">
                    <a:srgbClr val="C0C0C0"/>
                  </a:outerShdw>
                </a:effectLst>
              </a:rPr>
              <a:t>. Các tiến trình luôn phiên giữa 2 trạng thái này. </a:t>
            </a:r>
          </a:p>
          <a:p>
            <a:pPr algn="just">
              <a:buClr>
                <a:srgbClr val="FF0000"/>
              </a:buClr>
              <a:buSzPct val="140000"/>
              <a:buFont typeface="Wingdings" pitchFamily="2" charset="2"/>
              <a:buChar char="§"/>
            </a:pPr>
            <a:r>
              <a:rPr lang="en-US">
                <a:effectLst>
                  <a:outerShdw blurRad="38100" dist="38100" dir="2700000" algn="tl">
                    <a:srgbClr val="C0C0C0"/>
                  </a:outerShdw>
                </a:effectLst>
              </a:rPr>
              <a:t>Sự thực thi tiến trình bắt đầu với một chu kỳ con CPU (CPU burst), tiếp theo là một chu kỳ con I/O (I/O burst), sau đó là một chu kỳ con CPU khác, tiếp theo là một chu kỳ con I/O </a:t>
            </a:r>
            <a:r>
              <a:rPr lang="en-US" smtClean="0">
                <a:effectLst>
                  <a:outerShdw blurRad="38100" dist="38100" dir="2700000" algn="tl">
                    <a:srgbClr val="C0C0C0"/>
                  </a:outerShdw>
                </a:effectLst>
              </a:rPr>
              <a:t>khác,... </a:t>
            </a:r>
            <a:r>
              <a:rPr lang="en-US">
                <a:effectLst>
                  <a:outerShdw blurRad="38100" dist="38100" dir="2700000" algn="tl">
                    <a:srgbClr val="C0C0C0"/>
                  </a:outerShdw>
                </a:effectLst>
              </a:rPr>
              <a:t>cho tới khi kết thúc.</a:t>
            </a:r>
          </a:p>
        </p:txBody>
      </p:sp>
      <p:sp>
        <p:nvSpPr>
          <p:cNvPr id="4" name="Date Placeholder 3"/>
          <p:cNvSpPr>
            <a:spLocks noGrp="1"/>
          </p:cNvSpPr>
          <p:nvPr>
            <p:ph type="dt" sz="half" idx="12"/>
          </p:nvPr>
        </p:nvSpPr>
        <p:spPr/>
        <p:txBody>
          <a:bodyPr/>
          <a:lstStyle/>
          <a:p>
            <a:fld id="{78A2E887-E4A9-4300-9127-9EF5F0055A49}"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wipe(down)">
                                      <p:cBhvr>
                                        <p:cTn id="7" dur="580">
                                          <p:stCondLst>
                                            <p:cond delay="0"/>
                                          </p:stCondLst>
                                        </p:cTn>
                                        <p:tgtEl>
                                          <p:spTgt spid="158723">
                                            <p:txEl>
                                              <p:pRg st="0" end="0"/>
                                            </p:txEl>
                                          </p:spTgt>
                                        </p:tgtEl>
                                      </p:cBhvr>
                                    </p:animEffect>
                                    <p:anim calcmode="lin" valueType="num">
                                      <p:cBhvr>
                                        <p:cTn id="8" dur="1822" tmFilter="0,0; 0.14,0.36; 0.43,0.73; 0.71,0.91; 1.0,1.0">
                                          <p:stCondLst>
                                            <p:cond delay="0"/>
                                          </p:stCondLst>
                                        </p:cTn>
                                        <p:tgtEl>
                                          <p:spTgt spid="15872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872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872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872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872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8723">
                                            <p:txEl>
                                              <p:pRg st="0" end="0"/>
                                            </p:txEl>
                                          </p:spTgt>
                                        </p:tgtEl>
                                      </p:cBhvr>
                                      <p:to x="100000" y="60000"/>
                                    </p:animScale>
                                    <p:animScale>
                                      <p:cBhvr>
                                        <p:cTn id="14" dur="166" decel="50000">
                                          <p:stCondLst>
                                            <p:cond delay="676"/>
                                          </p:stCondLst>
                                        </p:cTn>
                                        <p:tgtEl>
                                          <p:spTgt spid="158723">
                                            <p:txEl>
                                              <p:pRg st="0" end="0"/>
                                            </p:txEl>
                                          </p:spTgt>
                                        </p:tgtEl>
                                      </p:cBhvr>
                                      <p:to x="100000" y="100000"/>
                                    </p:animScale>
                                    <p:animScale>
                                      <p:cBhvr>
                                        <p:cTn id="15" dur="26">
                                          <p:stCondLst>
                                            <p:cond delay="1312"/>
                                          </p:stCondLst>
                                        </p:cTn>
                                        <p:tgtEl>
                                          <p:spTgt spid="158723">
                                            <p:txEl>
                                              <p:pRg st="0" end="0"/>
                                            </p:txEl>
                                          </p:spTgt>
                                        </p:tgtEl>
                                      </p:cBhvr>
                                      <p:to x="100000" y="80000"/>
                                    </p:animScale>
                                    <p:animScale>
                                      <p:cBhvr>
                                        <p:cTn id="16" dur="166" decel="50000">
                                          <p:stCondLst>
                                            <p:cond delay="1338"/>
                                          </p:stCondLst>
                                        </p:cTn>
                                        <p:tgtEl>
                                          <p:spTgt spid="158723">
                                            <p:txEl>
                                              <p:pRg st="0" end="0"/>
                                            </p:txEl>
                                          </p:spTgt>
                                        </p:tgtEl>
                                      </p:cBhvr>
                                      <p:to x="100000" y="100000"/>
                                    </p:animScale>
                                    <p:animScale>
                                      <p:cBhvr>
                                        <p:cTn id="17" dur="26">
                                          <p:stCondLst>
                                            <p:cond delay="1642"/>
                                          </p:stCondLst>
                                        </p:cTn>
                                        <p:tgtEl>
                                          <p:spTgt spid="158723">
                                            <p:txEl>
                                              <p:pRg st="0" end="0"/>
                                            </p:txEl>
                                          </p:spTgt>
                                        </p:tgtEl>
                                      </p:cBhvr>
                                      <p:to x="100000" y="90000"/>
                                    </p:animScale>
                                    <p:animScale>
                                      <p:cBhvr>
                                        <p:cTn id="18" dur="166" decel="50000">
                                          <p:stCondLst>
                                            <p:cond delay="1668"/>
                                          </p:stCondLst>
                                        </p:cTn>
                                        <p:tgtEl>
                                          <p:spTgt spid="158723">
                                            <p:txEl>
                                              <p:pRg st="0" end="0"/>
                                            </p:txEl>
                                          </p:spTgt>
                                        </p:tgtEl>
                                      </p:cBhvr>
                                      <p:to x="100000" y="100000"/>
                                    </p:animScale>
                                    <p:animScale>
                                      <p:cBhvr>
                                        <p:cTn id="19" dur="26">
                                          <p:stCondLst>
                                            <p:cond delay="1808"/>
                                          </p:stCondLst>
                                        </p:cTn>
                                        <p:tgtEl>
                                          <p:spTgt spid="158723">
                                            <p:txEl>
                                              <p:pRg st="0" end="0"/>
                                            </p:txEl>
                                          </p:spTgt>
                                        </p:tgtEl>
                                      </p:cBhvr>
                                      <p:to x="100000" y="95000"/>
                                    </p:animScale>
                                    <p:animScale>
                                      <p:cBhvr>
                                        <p:cTn id="20" dur="166" decel="50000">
                                          <p:stCondLst>
                                            <p:cond delay="1834"/>
                                          </p:stCondLst>
                                        </p:cTn>
                                        <p:tgtEl>
                                          <p:spTgt spid="15872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8723">
                                            <p:txEl>
                                              <p:pRg st="1" end="1"/>
                                            </p:txEl>
                                          </p:spTgt>
                                        </p:tgtEl>
                                        <p:attrNameLst>
                                          <p:attrName>style.visibility</p:attrName>
                                        </p:attrNameLst>
                                      </p:cBhvr>
                                      <p:to>
                                        <p:strVal val="visible"/>
                                      </p:to>
                                    </p:set>
                                    <p:animEffect transition="in" filter="wipe(down)">
                                      <p:cBhvr>
                                        <p:cTn id="25" dur="580">
                                          <p:stCondLst>
                                            <p:cond delay="0"/>
                                          </p:stCondLst>
                                        </p:cTn>
                                        <p:tgtEl>
                                          <p:spTgt spid="158723">
                                            <p:txEl>
                                              <p:pRg st="1" end="1"/>
                                            </p:txEl>
                                          </p:spTgt>
                                        </p:tgtEl>
                                      </p:cBhvr>
                                    </p:animEffect>
                                    <p:anim calcmode="lin" valueType="num">
                                      <p:cBhvr>
                                        <p:cTn id="26" dur="1822" tmFilter="0,0; 0.14,0.36; 0.43,0.73; 0.71,0.91; 1.0,1.0">
                                          <p:stCondLst>
                                            <p:cond delay="0"/>
                                          </p:stCondLst>
                                        </p:cTn>
                                        <p:tgtEl>
                                          <p:spTgt spid="15872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872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872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872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872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8723">
                                            <p:txEl>
                                              <p:pRg st="1" end="1"/>
                                            </p:txEl>
                                          </p:spTgt>
                                        </p:tgtEl>
                                      </p:cBhvr>
                                      <p:to x="100000" y="60000"/>
                                    </p:animScale>
                                    <p:animScale>
                                      <p:cBhvr>
                                        <p:cTn id="32" dur="166" decel="50000">
                                          <p:stCondLst>
                                            <p:cond delay="676"/>
                                          </p:stCondLst>
                                        </p:cTn>
                                        <p:tgtEl>
                                          <p:spTgt spid="158723">
                                            <p:txEl>
                                              <p:pRg st="1" end="1"/>
                                            </p:txEl>
                                          </p:spTgt>
                                        </p:tgtEl>
                                      </p:cBhvr>
                                      <p:to x="100000" y="100000"/>
                                    </p:animScale>
                                    <p:animScale>
                                      <p:cBhvr>
                                        <p:cTn id="33" dur="26">
                                          <p:stCondLst>
                                            <p:cond delay="1312"/>
                                          </p:stCondLst>
                                        </p:cTn>
                                        <p:tgtEl>
                                          <p:spTgt spid="158723">
                                            <p:txEl>
                                              <p:pRg st="1" end="1"/>
                                            </p:txEl>
                                          </p:spTgt>
                                        </p:tgtEl>
                                      </p:cBhvr>
                                      <p:to x="100000" y="80000"/>
                                    </p:animScale>
                                    <p:animScale>
                                      <p:cBhvr>
                                        <p:cTn id="34" dur="166" decel="50000">
                                          <p:stCondLst>
                                            <p:cond delay="1338"/>
                                          </p:stCondLst>
                                        </p:cTn>
                                        <p:tgtEl>
                                          <p:spTgt spid="158723">
                                            <p:txEl>
                                              <p:pRg st="1" end="1"/>
                                            </p:txEl>
                                          </p:spTgt>
                                        </p:tgtEl>
                                      </p:cBhvr>
                                      <p:to x="100000" y="100000"/>
                                    </p:animScale>
                                    <p:animScale>
                                      <p:cBhvr>
                                        <p:cTn id="35" dur="26">
                                          <p:stCondLst>
                                            <p:cond delay="1642"/>
                                          </p:stCondLst>
                                        </p:cTn>
                                        <p:tgtEl>
                                          <p:spTgt spid="158723">
                                            <p:txEl>
                                              <p:pRg st="1" end="1"/>
                                            </p:txEl>
                                          </p:spTgt>
                                        </p:tgtEl>
                                      </p:cBhvr>
                                      <p:to x="100000" y="90000"/>
                                    </p:animScale>
                                    <p:animScale>
                                      <p:cBhvr>
                                        <p:cTn id="36" dur="166" decel="50000">
                                          <p:stCondLst>
                                            <p:cond delay="1668"/>
                                          </p:stCondLst>
                                        </p:cTn>
                                        <p:tgtEl>
                                          <p:spTgt spid="158723">
                                            <p:txEl>
                                              <p:pRg st="1" end="1"/>
                                            </p:txEl>
                                          </p:spTgt>
                                        </p:tgtEl>
                                      </p:cBhvr>
                                      <p:to x="100000" y="100000"/>
                                    </p:animScale>
                                    <p:animScale>
                                      <p:cBhvr>
                                        <p:cTn id="37" dur="26">
                                          <p:stCondLst>
                                            <p:cond delay="1808"/>
                                          </p:stCondLst>
                                        </p:cTn>
                                        <p:tgtEl>
                                          <p:spTgt spid="158723">
                                            <p:txEl>
                                              <p:pRg st="1" end="1"/>
                                            </p:txEl>
                                          </p:spTgt>
                                        </p:tgtEl>
                                      </p:cBhvr>
                                      <p:to x="100000" y="95000"/>
                                    </p:animScale>
                                    <p:animScale>
                                      <p:cBhvr>
                                        <p:cTn id="38" dur="166" decel="50000">
                                          <p:stCondLst>
                                            <p:cond delay="1834"/>
                                          </p:stCondLst>
                                        </p:cTn>
                                        <p:tgtEl>
                                          <p:spTgt spid="15872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171450"/>
            <a:ext cx="8229600" cy="819150"/>
          </a:xfrm>
        </p:spPr>
        <p:txBody>
          <a:bodyPr/>
          <a:lstStyle/>
          <a:p>
            <a:pPr algn="ctr"/>
            <a:r>
              <a:rPr lang="en-US">
                <a:solidFill>
                  <a:srgbClr val="FF0000"/>
                </a:solidFill>
                <a:effectLst>
                  <a:outerShdw blurRad="38100" dist="38100" dir="2700000" algn="tl">
                    <a:srgbClr val="C0C0C0"/>
                  </a:outerShdw>
                </a:effectLst>
              </a:rPr>
              <a:t>Mô hình xác định</a:t>
            </a:r>
          </a:p>
        </p:txBody>
      </p:sp>
      <p:sp>
        <p:nvSpPr>
          <p:cNvPr id="226307" name="Rectangle 3"/>
          <p:cNvSpPr>
            <a:spLocks noGrp="1" noChangeArrowheads="1"/>
          </p:cNvSpPr>
          <p:nvPr>
            <p:ph type="body" idx="1"/>
          </p:nvPr>
        </p:nvSpPr>
        <p:spPr>
          <a:xfrm>
            <a:off x="322263" y="2511188"/>
            <a:ext cx="3762375" cy="4346812"/>
          </a:xfrm>
        </p:spPr>
        <p:txBody>
          <a:bodyPr/>
          <a:lstStyle/>
          <a:p>
            <a:pPr>
              <a:spcBef>
                <a:spcPct val="10000"/>
              </a:spcBef>
              <a:buFont typeface="Wingdings" pitchFamily="2" charset="2"/>
              <a:buNone/>
            </a:pPr>
            <a:r>
              <a:rPr lang="en-US"/>
              <a:t>	</a:t>
            </a:r>
            <a:r>
              <a:rPr lang="en-US">
                <a:effectLst>
                  <a:outerShdw blurRad="38100" dist="38100" dir="2700000" algn="tl">
                    <a:srgbClr val="C0C0C0"/>
                  </a:outerShdw>
                </a:effectLst>
              </a:rPr>
              <a:t>3. Giải thuật RR</a:t>
            </a:r>
          </a:p>
          <a:p>
            <a:pPr>
              <a:buFont typeface="Wingdings" pitchFamily="2" charset="2"/>
              <a:buNone/>
            </a:pPr>
            <a:r>
              <a:rPr lang="en-US">
                <a:effectLst>
                  <a:outerShdw blurRad="38100" dist="38100" dir="2700000" algn="tl">
                    <a:srgbClr val="C0C0C0"/>
                  </a:outerShdw>
                </a:effectLst>
              </a:rPr>
              <a:t>	Thời gian chờ đợi TB = 23</a:t>
            </a:r>
          </a:p>
          <a:p>
            <a:pPr>
              <a:buFont typeface="Wingdings" pitchFamily="2" charset="2"/>
              <a:buNone/>
            </a:pPr>
            <a:endParaRPr lang="en-US">
              <a:effectLst>
                <a:outerShdw blurRad="38100" dist="38100" dir="2700000" algn="tl">
                  <a:srgbClr val="C0C0C0"/>
                </a:outerShdw>
              </a:effectLst>
            </a:endParaRPr>
          </a:p>
          <a:p>
            <a:pPr>
              <a:buFont typeface="Wingdings" pitchFamily="2" charset="2"/>
              <a:buNone/>
            </a:pPr>
            <a:endParaRPr lang="en-US" baseline="-25000">
              <a:effectLst>
                <a:outerShdw blurRad="38100" dist="38100" dir="2700000" algn="tl">
                  <a:srgbClr val="C0C0C0"/>
                </a:outerShdw>
              </a:effectLst>
            </a:endParaRPr>
          </a:p>
        </p:txBody>
      </p:sp>
      <p:graphicFrame>
        <p:nvGraphicFramePr>
          <p:cNvPr id="226326" name="Group 22"/>
          <p:cNvGraphicFramePr>
            <a:graphicFrameLocks noGrp="1"/>
          </p:cNvGraphicFramePr>
          <p:nvPr>
            <p:extLst>
              <p:ext uri="{D42A27DB-BD31-4B8C-83A1-F6EECF244321}">
                <p14:modId xmlns:p14="http://schemas.microsoft.com/office/powerpoint/2010/main" val="3995886515"/>
              </p:ext>
            </p:extLst>
          </p:nvPr>
        </p:nvGraphicFramePr>
        <p:xfrm>
          <a:off x="4476750" y="2606723"/>
          <a:ext cx="4210050" cy="3852672"/>
        </p:xfrm>
        <a:graphic>
          <a:graphicData uri="http://schemas.openxmlformats.org/drawingml/2006/table">
            <a:tbl>
              <a:tblPr/>
              <a:tblGrid>
                <a:gridCol w="1964993">
                  <a:extLst>
                    <a:ext uri="{9D8B030D-6E8A-4147-A177-3AD203B41FA5}">
                      <a16:colId xmlns:a16="http://schemas.microsoft.com/office/drawing/2014/main" val="20000"/>
                    </a:ext>
                  </a:extLst>
                </a:gridCol>
                <a:gridCol w="2245057">
                  <a:extLst>
                    <a:ext uri="{9D8B030D-6E8A-4147-A177-3AD203B41FA5}">
                      <a16:colId xmlns:a16="http://schemas.microsoft.com/office/drawing/2014/main" val="20001"/>
                    </a:ext>
                  </a:extLst>
                </a:gridCol>
              </a:tblGrid>
              <a:tr h="90471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Tiến trình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Thời gian chờ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8418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P</a:t>
                      </a:r>
                      <a:r>
                        <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rPr>
                        <a:t>5</a:t>
                      </a:r>
                      <a:endPar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25000" smtClean="0">
                        <a:ln>
                          <a:noFill/>
                        </a:ln>
                        <a:solidFill>
                          <a:schemeClr val="tx1"/>
                        </a:solidFill>
                        <a:effectLst>
                          <a:outerShdw blurRad="38100" dist="38100" dir="2700000" algn="tl">
                            <a:srgbClr val="C0C0C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32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20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23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26320" name="Picture 16"/>
          <p:cNvPicPr>
            <a:picLocks noChangeAspect="1" noChangeArrowheads="1"/>
          </p:cNvPicPr>
          <p:nvPr/>
        </p:nvPicPr>
        <p:blipFill>
          <a:blip r:embed="rId2"/>
          <a:srcRect l="908" t="42131" r="1271" b="42615"/>
          <a:stretch>
            <a:fillRect/>
          </a:stretch>
        </p:blipFill>
        <p:spPr bwMode="auto">
          <a:xfrm>
            <a:off x="546100" y="1233420"/>
            <a:ext cx="8140700" cy="952500"/>
          </a:xfrm>
          <a:prstGeom prst="rect">
            <a:avLst/>
          </a:prstGeom>
          <a:noFill/>
          <a:ln w="38100" cmpd="dbl">
            <a:solidFill>
              <a:srgbClr val="CC6600"/>
            </a:solidFill>
            <a:miter lim="800000"/>
            <a:headEnd/>
            <a:tailEnd/>
          </a:ln>
          <a:effectLst/>
        </p:spPr>
      </p:pic>
      <p:sp>
        <p:nvSpPr>
          <p:cNvPr id="6" name="Date Placeholder 5"/>
          <p:cNvSpPr>
            <a:spLocks noGrp="1"/>
          </p:cNvSpPr>
          <p:nvPr>
            <p:ph type="dt" sz="half" idx="12"/>
          </p:nvPr>
        </p:nvSpPr>
        <p:spPr/>
        <p:txBody>
          <a:bodyPr/>
          <a:lstStyle/>
          <a:p>
            <a:fld id="{92811FE5-4F5B-4EF4-BAC1-BC08F5B0128F}" type="datetime1">
              <a:rPr lang="en-US" smtClean="0"/>
              <a:pPr/>
              <a:t>3/1/2021</a:t>
            </a:fld>
            <a:endParaRPr lang="en-US"/>
          </a:p>
        </p:txBody>
      </p:sp>
      <p:sp>
        <p:nvSpPr>
          <p:cNvPr id="7" name="Slide Number Placeholder 6"/>
          <p:cNvSpPr>
            <a:spLocks noGrp="1"/>
          </p:cNvSpPr>
          <p:nvPr>
            <p:ph type="sldNum" sz="quarter" idx="11"/>
          </p:nvPr>
        </p:nvSpPr>
        <p:spPr/>
        <p:txBody>
          <a:bodyPr/>
          <a:lstStyle/>
          <a:p>
            <a:fld id="{1E071E1F-DCF0-4FD0-9D09-073BBDD1C8A2}"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228600"/>
            <a:ext cx="8229600" cy="800100"/>
          </a:xfrm>
        </p:spPr>
        <p:txBody>
          <a:bodyPr/>
          <a:lstStyle/>
          <a:p>
            <a:pPr algn="ctr"/>
            <a:r>
              <a:rPr lang="en-US">
                <a:solidFill>
                  <a:srgbClr val="FF0000"/>
                </a:solidFill>
                <a:effectLst>
                  <a:outerShdw blurRad="38100" dist="38100" dir="2700000" algn="tl">
                    <a:srgbClr val="C0C0C0"/>
                  </a:outerShdw>
                </a:effectLst>
              </a:rPr>
              <a:t>Mô hình xác định</a:t>
            </a:r>
          </a:p>
        </p:txBody>
      </p:sp>
      <p:sp>
        <p:nvSpPr>
          <p:cNvPr id="220163" name="Rectangle 3"/>
          <p:cNvSpPr>
            <a:spLocks noGrp="1" noChangeArrowheads="1"/>
          </p:cNvSpPr>
          <p:nvPr>
            <p:ph type="body" idx="1"/>
          </p:nvPr>
        </p:nvSpPr>
        <p:spPr>
          <a:xfrm>
            <a:off x="303213" y="1006475"/>
            <a:ext cx="8582025" cy="5273675"/>
          </a:xfrm>
        </p:spPr>
        <p:txBody>
          <a:bodyPr/>
          <a:lstStyle/>
          <a:p>
            <a:pPr algn="just">
              <a:buFont typeface="Wingdings" pitchFamily="2" charset="2"/>
              <a:buNone/>
            </a:pPr>
            <a:r>
              <a:rPr lang="en-US" sz="4400"/>
              <a:t>	</a:t>
            </a:r>
            <a:r>
              <a:rPr lang="en-US">
                <a:effectLst>
                  <a:outerShdw blurRad="38100" dist="38100" dir="2700000" algn="tl">
                    <a:srgbClr val="C0C0C0"/>
                  </a:outerShdw>
                </a:effectLst>
              </a:rPr>
              <a:t>+ Theo mô hình này giải thuật SJF là tốt nhất. </a:t>
            </a:r>
          </a:p>
          <a:p>
            <a:pPr algn="just">
              <a:buFont typeface="Wingdings" pitchFamily="2" charset="2"/>
              <a:buNone/>
            </a:pPr>
            <a:r>
              <a:rPr lang="en-US">
                <a:effectLst>
                  <a:outerShdw blurRad="38100" dist="38100" dir="2700000" algn="tl">
                    <a:srgbClr val="C0C0C0"/>
                  </a:outerShdw>
                </a:effectLst>
              </a:rPr>
              <a:t>	+ Mô hình xác định đơn giản và nhanh, nó cho phép đánh giá chính xác các giải thuật khác nhau. </a:t>
            </a:r>
          </a:p>
          <a:p>
            <a:pPr algn="just">
              <a:buFont typeface="Wingdings" pitchFamily="2" charset="2"/>
              <a:buNone/>
            </a:pPr>
            <a:r>
              <a:rPr lang="en-US">
                <a:effectLst>
                  <a:outerShdw blurRad="38100" dist="38100" dir="2700000" algn="tl">
                    <a:srgbClr val="C0C0C0"/>
                  </a:outerShdw>
                </a:effectLst>
              </a:rPr>
              <a:t>	+ Tuy nhiên, mô hình này chỉ phù hợp khi các chương trình được chạy lặp đi lặp lại trên một hệ thống. Mặt khác, nó đòi hỏi các tham số đầu vào chính xác. Đó là điều không đơn giản để sử dụng mô hình này. </a:t>
            </a:r>
          </a:p>
        </p:txBody>
      </p:sp>
      <p:sp>
        <p:nvSpPr>
          <p:cNvPr id="4" name="Date Placeholder 3"/>
          <p:cNvSpPr>
            <a:spLocks noGrp="1"/>
          </p:cNvSpPr>
          <p:nvPr>
            <p:ph type="dt" sz="half" idx="12"/>
          </p:nvPr>
        </p:nvSpPr>
        <p:spPr/>
        <p:txBody>
          <a:bodyPr/>
          <a:lstStyle/>
          <a:p>
            <a:fld id="{297E440F-D475-4943-A9BA-3F06DD710857}"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wipe(down)">
                                      <p:cBhvr>
                                        <p:cTn id="7" dur="580">
                                          <p:stCondLst>
                                            <p:cond delay="0"/>
                                          </p:stCondLst>
                                        </p:cTn>
                                        <p:tgtEl>
                                          <p:spTgt spid="220163">
                                            <p:txEl>
                                              <p:pRg st="0" end="0"/>
                                            </p:txEl>
                                          </p:spTgt>
                                        </p:tgtEl>
                                      </p:cBhvr>
                                    </p:animEffect>
                                    <p:anim calcmode="lin" valueType="num">
                                      <p:cBhvr>
                                        <p:cTn id="8" dur="1822" tmFilter="0,0; 0.14,0.36; 0.43,0.73; 0.71,0.91; 1.0,1.0">
                                          <p:stCondLst>
                                            <p:cond delay="0"/>
                                          </p:stCondLst>
                                        </p:cTn>
                                        <p:tgtEl>
                                          <p:spTgt spid="2201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01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01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01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01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0163">
                                            <p:txEl>
                                              <p:pRg st="0" end="0"/>
                                            </p:txEl>
                                          </p:spTgt>
                                        </p:tgtEl>
                                      </p:cBhvr>
                                      <p:to x="100000" y="60000"/>
                                    </p:animScale>
                                    <p:animScale>
                                      <p:cBhvr>
                                        <p:cTn id="14" dur="166" decel="50000">
                                          <p:stCondLst>
                                            <p:cond delay="676"/>
                                          </p:stCondLst>
                                        </p:cTn>
                                        <p:tgtEl>
                                          <p:spTgt spid="220163">
                                            <p:txEl>
                                              <p:pRg st="0" end="0"/>
                                            </p:txEl>
                                          </p:spTgt>
                                        </p:tgtEl>
                                      </p:cBhvr>
                                      <p:to x="100000" y="100000"/>
                                    </p:animScale>
                                    <p:animScale>
                                      <p:cBhvr>
                                        <p:cTn id="15" dur="26">
                                          <p:stCondLst>
                                            <p:cond delay="1312"/>
                                          </p:stCondLst>
                                        </p:cTn>
                                        <p:tgtEl>
                                          <p:spTgt spid="220163">
                                            <p:txEl>
                                              <p:pRg st="0" end="0"/>
                                            </p:txEl>
                                          </p:spTgt>
                                        </p:tgtEl>
                                      </p:cBhvr>
                                      <p:to x="100000" y="80000"/>
                                    </p:animScale>
                                    <p:animScale>
                                      <p:cBhvr>
                                        <p:cTn id="16" dur="166" decel="50000">
                                          <p:stCondLst>
                                            <p:cond delay="1338"/>
                                          </p:stCondLst>
                                        </p:cTn>
                                        <p:tgtEl>
                                          <p:spTgt spid="220163">
                                            <p:txEl>
                                              <p:pRg st="0" end="0"/>
                                            </p:txEl>
                                          </p:spTgt>
                                        </p:tgtEl>
                                      </p:cBhvr>
                                      <p:to x="100000" y="100000"/>
                                    </p:animScale>
                                    <p:animScale>
                                      <p:cBhvr>
                                        <p:cTn id="17" dur="26">
                                          <p:stCondLst>
                                            <p:cond delay="1642"/>
                                          </p:stCondLst>
                                        </p:cTn>
                                        <p:tgtEl>
                                          <p:spTgt spid="220163">
                                            <p:txEl>
                                              <p:pRg st="0" end="0"/>
                                            </p:txEl>
                                          </p:spTgt>
                                        </p:tgtEl>
                                      </p:cBhvr>
                                      <p:to x="100000" y="90000"/>
                                    </p:animScale>
                                    <p:animScale>
                                      <p:cBhvr>
                                        <p:cTn id="18" dur="166" decel="50000">
                                          <p:stCondLst>
                                            <p:cond delay="1668"/>
                                          </p:stCondLst>
                                        </p:cTn>
                                        <p:tgtEl>
                                          <p:spTgt spid="220163">
                                            <p:txEl>
                                              <p:pRg st="0" end="0"/>
                                            </p:txEl>
                                          </p:spTgt>
                                        </p:tgtEl>
                                      </p:cBhvr>
                                      <p:to x="100000" y="100000"/>
                                    </p:animScale>
                                    <p:animScale>
                                      <p:cBhvr>
                                        <p:cTn id="19" dur="26">
                                          <p:stCondLst>
                                            <p:cond delay="1808"/>
                                          </p:stCondLst>
                                        </p:cTn>
                                        <p:tgtEl>
                                          <p:spTgt spid="220163">
                                            <p:txEl>
                                              <p:pRg st="0" end="0"/>
                                            </p:txEl>
                                          </p:spTgt>
                                        </p:tgtEl>
                                      </p:cBhvr>
                                      <p:to x="100000" y="95000"/>
                                    </p:animScale>
                                    <p:animScale>
                                      <p:cBhvr>
                                        <p:cTn id="20" dur="166" decel="50000">
                                          <p:stCondLst>
                                            <p:cond delay="1834"/>
                                          </p:stCondLst>
                                        </p:cTn>
                                        <p:tgtEl>
                                          <p:spTgt spid="22016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0163">
                                            <p:txEl>
                                              <p:pRg st="1" end="1"/>
                                            </p:txEl>
                                          </p:spTgt>
                                        </p:tgtEl>
                                        <p:attrNameLst>
                                          <p:attrName>style.visibility</p:attrName>
                                        </p:attrNameLst>
                                      </p:cBhvr>
                                      <p:to>
                                        <p:strVal val="visible"/>
                                      </p:to>
                                    </p:set>
                                    <p:animEffect transition="in" filter="wipe(down)">
                                      <p:cBhvr>
                                        <p:cTn id="25" dur="580">
                                          <p:stCondLst>
                                            <p:cond delay="0"/>
                                          </p:stCondLst>
                                        </p:cTn>
                                        <p:tgtEl>
                                          <p:spTgt spid="220163">
                                            <p:txEl>
                                              <p:pRg st="1" end="1"/>
                                            </p:txEl>
                                          </p:spTgt>
                                        </p:tgtEl>
                                      </p:cBhvr>
                                    </p:animEffect>
                                    <p:anim calcmode="lin" valueType="num">
                                      <p:cBhvr>
                                        <p:cTn id="26" dur="1822" tmFilter="0,0; 0.14,0.36; 0.43,0.73; 0.71,0.91; 1.0,1.0">
                                          <p:stCondLst>
                                            <p:cond delay="0"/>
                                          </p:stCondLst>
                                        </p:cTn>
                                        <p:tgtEl>
                                          <p:spTgt spid="22016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016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016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016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016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0163">
                                            <p:txEl>
                                              <p:pRg st="1" end="1"/>
                                            </p:txEl>
                                          </p:spTgt>
                                        </p:tgtEl>
                                      </p:cBhvr>
                                      <p:to x="100000" y="60000"/>
                                    </p:animScale>
                                    <p:animScale>
                                      <p:cBhvr>
                                        <p:cTn id="32" dur="166" decel="50000">
                                          <p:stCondLst>
                                            <p:cond delay="676"/>
                                          </p:stCondLst>
                                        </p:cTn>
                                        <p:tgtEl>
                                          <p:spTgt spid="220163">
                                            <p:txEl>
                                              <p:pRg st="1" end="1"/>
                                            </p:txEl>
                                          </p:spTgt>
                                        </p:tgtEl>
                                      </p:cBhvr>
                                      <p:to x="100000" y="100000"/>
                                    </p:animScale>
                                    <p:animScale>
                                      <p:cBhvr>
                                        <p:cTn id="33" dur="26">
                                          <p:stCondLst>
                                            <p:cond delay="1312"/>
                                          </p:stCondLst>
                                        </p:cTn>
                                        <p:tgtEl>
                                          <p:spTgt spid="220163">
                                            <p:txEl>
                                              <p:pRg st="1" end="1"/>
                                            </p:txEl>
                                          </p:spTgt>
                                        </p:tgtEl>
                                      </p:cBhvr>
                                      <p:to x="100000" y="80000"/>
                                    </p:animScale>
                                    <p:animScale>
                                      <p:cBhvr>
                                        <p:cTn id="34" dur="166" decel="50000">
                                          <p:stCondLst>
                                            <p:cond delay="1338"/>
                                          </p:stCondLst>
                                        </p:cTn>
                                        <p:tgtEl>
                                          <p:spTgt spid="220163">
                                            <p:txEl>
                                              <p:pRg st="1" end="1"/>
                                            </p:txEl>
                                          </p:spTgt>
                                        </p:tgtEl>
                                      </p:cBhvr>
                                      <p:to x="100000" y="100000"/>
                                    </p:animScale>
                                    <p:animScale>
                                      <p:cBhvr>
                                        <p:cTn id="35" dur="26">
                                          <p:stCondLst>
                                            <p:cond delay="1642"/>
                                          </p:stCondLst>
                                        </p:cTn>
                                        <p:tgtEl>
                                          <p:spTgt spid="220163">
                                            <p:txEl>
                                              <p:pRg st="1" end="1"/>
                                            </p:txEl>
                                          </p:spTgt>
                                        </p:tgtEl>
                                      </p:cBhvr>
                                      <p:to x="100000" y="90000"/>
                                    </p:animScale>
                                    <p:animScale>
                                      <p:cBhvr>
                                        <p:cTn id="36" dur="166" decel="50000">
                                          <p:stCondLst>
                                            <p:cond delay="1668"/>
                                          </p:stCondLst>
                                        </p:cTn>
                                        <p:tgtEl>
                                          <p:spTgt spid="220163">
                                            <p:txEl>
                                              <p:pRg st="1" end="1"/>
                                            </p:txEl>
                                          </p:spTgt>
                                        </p:tgtEl>
                                      </p:cBhvr>
                                      <p:to x="100000" y="100000"/>
                                    </p:animScale>
                                    <p:animScale>
                                      <p:cBhvr>
                                        <p:cTn id="37" dur="26">
                                          <p:stCondLst>
                                            <p:cond delay="1808"/>
                                          </p:stCondLst>
                                        </p:cTn>
                                        <p:tgtEl>
                                          <p:spTgt spid="220163">
                                            <p:txEl>
                                              <p:pRg st="1" end="1"/>
                                            </p:txEl>
                                          </p:spTgt>
                                        </p:tgtEl>
                                      </p:cBhvr>
                                      <p:to x="100000" y="95000"/>
                                    </p:animScale>
                                    <p:animScale>
                                      <p:cBhvr>
                                        <p:cTn id="38" dur="166" decel="50000">
                                          <p:stCondLst>
                                            <p:cond delay="1834"/>
                                          </p:stCondLst>
                                        </p:cTn>
                                        <p:tgtEl>
                                          <p:spTgt spid="22016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0163">
                                            <p:txEl>
                                              <p:pRg st="2" end="2"/>
                                            </p:txEl>
                                          </p:spTgt>
                                        </p:tgtEl>
                                        <p:attrNameLst>
                                          <p:attrName>style.visibility</p:attrName>
                                        </p:attrNameLst>
                                      </p:cBhvr>
                                      <p:to>
                                        <p:strVal val="visible"/>
                                      </p:to>
                                    </p:set>
                                    <p:animEffect transition="in" filter="wipe(down)">
                                      <p:cBhvr>
                                        <p:cTn id="43" dur="580">
                                          <p:stCondLst>
                                            <p:cond delay="0"/>
                                          </p:stCondLst>
                                        </p:cTn>
                                        <p:tgtEl>
                                          <p:spTgt spid="220163">
                                            <p:txEl>
                                              <p:pRg st="2" end="2"/>
                                            </p:txEl>
                                          </p:spTgt>
                                        </p:tgtEl>
                                      </p:cBhvr>
                                    </p:animEffect>
                                    <p:anim calcmode="lin" valueType="num">
                                      <p:cBhvr>
                                        <p:cTn id="44" dur="1822" tmFilter="0,0; 0.14,0.36; 0.43,0.73; 0.71,0.91; 1.0,1.0">
                                          <p:stCondLst>
                                            <p:cond delay="0"/>
                                          </p:stCondLst>
                                        </p:cTn>
                                        <p:tgtEl>
                                          <p:spTgt spid="22016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016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016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016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016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0163">
                                            <p:txEl>
                                              <p:pRg st="2" end="2"/>
                                            </p:txEl>
                                          </p:spTgt>
                                        </p:tgtEl>
                                      </p:cBhvr>
                                      <p:to x="100000" y="60000"/>
                                    </p:animScale>
                                    <p:animScale>
                                      <p:cBhvr>
                                        <p:cTn id="50" dur="166" decel="50000">
                                          <p:stCondLst>
                                            <p:cond delay="676"/>
                                          </p:stCondLst>
                                        </p:cTn>
                                        <p:tgtEl>
                                          <p:spTgt spid="220163">
                                            <p:txEl>
                                              <p:pRg st="2" end="2"/>
                                            </p:txEl>
                                          </p:spTgt>
                                        </p:tgtEl>
                                      </p:cBhvr>
                                      <p:to x="100000" y="100000"/>
                                    </p:animScale>
                                    <p:animScale>
                                      <p:cBhvr>
                                        <p:cTn id="51" dur="26">
                                          <p:stCondLst>
                                            <p:cond delay="1312"/>
                                          </p:stCondLst>
                                        </p:cTn>
                                        <p:tgtEl>
                                          <p:spTgt spid="220163">
                                            <p:txEl>
                                              <p:pRg st="2" end="2"/>
                                            </p:txEl>
                                          </p:spTgt>
                                        </p:tgtEl>
                                      </p:cBhvr>
                                      <p:to x="100000" y="80000"/>
                                    </p:animScale>
                                    <p:animScale>
                                      <p:cBhvr>
                                        <p:cTn id="52" dur="166" decel="50000">
                                          <p:stCondLst>
                                            <p:cond delay="1338"/>
                                          </p:stCondLst>
                                        </p:cTn>
                                        <p:tgtEl>
                                          <p:spTgt spid="220163">
                                            <p:txEl>
                                              <p:pRg st="2" end="2"/>
                                            </p:txEl>
                                          </p:spTgt>
                                        </p:tgtEl>
                                      </p:cBhvr>
                                      <p:to x="100000" y="100000"/>
                                    </p:animScale>
                                    <p:animScale>
                                      <p:cBhvr>
                                        <p:cTn id="53" dur="26">
                                          <p:stCondLst>
                                            <p:cond delay="1642"/>
                                          </p:stCondLst>
                                        </p:cTn>
                                        <p:tgtEl>
                                          <p:spTgt spid="220163">
                                            <p:txEl>
                                              <p:pRg st="2" end="2"/>
                                            </p:txEl>
                                          </p:spTgt>
                                        </p:tgtEl>
                                      </p:cBhvr>
                                      <p:to x="100000" y="90000"/>
                                    </p:animScale>
                                    <p:animScale>
                                      <p:cBhvr>
                                        <p:cTn id="54" dur="166" decel="50000">
                                          <p:stCondLst>
                                            <p:cond delay="1668"/>
                                          </p:stCondLst>
                                        </p:cTn>
                                        <p:tgtEl>
                                          <p:spTgt spid="220163">
                                            <p:txEl>
                                              <p:pRg st="2" end="2"/>
                                            </p:txEl>
                                          </p:spTgt>
                                        </p:tgtEl>
                                      </p:cBhvr>
                                      <p:to x="100000" y="100000"/>
                                    </p:animScale>
                                    <p:animScale>
                                      <p:cBhvr>
                                        <p:cTn id="55" dur="26">
                                          <p:stCondLst>
                                            <p:cond delay="1808"/>
                                          </p:stCondLst>
                                        </p:cTn>
                                        <p:tgtEl>
                                          <p:spTgt spid="220163">
                                            <p:txEl>
                                              <p:pRg st="2" end="2"/>
                                            </p:txEl>
                                          </p:spTgt>
                                        </p:tgtEl>
                                      </p:cBhvr>
                                      <p:to x="100000" y="95000"/>
                                    </p:animScale>
                                    <p:animScale>
                                      <p:cBhvr>
                                        <p:cTn id="56" dur="166" decel="50000">
                                          <p:stCondLst>
                                            <p:cond delay="1834"/>
                                          </p:stCondLst>
                                        </p:cTn>
                                        <p:tgtEl>
                                          <p:spTgt spid="22016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228600"/>
            <a:ext cx="8229600" cy="800100"/>
          </a:xfrm>
        </p:spPr>
        <p:txBody>
          <a:bodyPr/>
          <a:lstStyle/>
          <a:p>
            <a:pPr algn="ctr"/>
            <a:r>
              <a:rPr lang="en-US">
                <a:solidFill>
                  <a:srgbClr val="FF0000"/>
                </a:solidFill>
                <a:effectLst>
                  <a:outerShdw blurRad="38100" dist="38100" dir="2700000" algn="tl">
                    <a:srgbClr val="C0C0C0"/>
                  </a:outerShdw>
                </a:effectLst>
              </a:rPr>
              <a:t>Mô hình hàng đợi</a:t>
            </a:r>
          </a:p>
        </p:txBody>
      </p:sp>
      <p:sp>
        <p:nvSpPr>
          <p:cNvPr id="221187" name="Rectangle 3"/>
          <p:cNvSpPr>
            <a:spLocks noGrp="1" noChangeArrowheads="1"/>
          </p:cNvSpPr>
          <p:nvPr>
            <p:ph type="body" idx="1"/>
          </p:nvPr>
        </p:nvSpPr>
        <p:spPr>
          <a:xfrm>
            <a:off x="300251" y="1222375"/>
            <a:ext cx="8500849" cy="4759325"/>
          </a:xfrm>
        </p:spPr>
        <p:txBody>
          <a:bodyPr/>
          <a:lstStyle/>
          <a:p>
            <a:pPr algn="just">
              <a:buFont typeface="Wingdings" pitchFamily="2" charset="2"/>
              <a:buNone/>
            </a:pPr>
            <a:r>
              <a:rPr lang="en-US">
                <a:effectLst>
                  <a:outerShdw blurRad="38100" dist="38100" dir="2700000" algn="tl">
                    <a:srgbClr val="C0C0C0"/>
                  </a:outerShdw>
                </a:effectLst>
              </a:rPr>
              <a:t>	+ Với các chương trình được chạy trên nhiều HT khác nhau, khi đó thời gian </a:t>
            </a:r>
            <a:r>
              <a:rPr lang="en-US" smtClean="0">
                <a:effectLst>
                  <a:outerShdw blurRad="38100" dist="38100" dir="2700000" algn="tl">
                    <a:srgbClr val="C0C0C0"/>
                  </a:outerShdw>
                </a:effectLst>
              </a:rPr>
              <a:t>CPU </a:t>
            </a:r>
            <a:r>
              <a:rPr lang="en-US">
                <a:effectLst>
                  <a:outerShdw blurRad="38100" dist="38100" dir="2700000" algn="tl">
                    <a:srgbClr val="C0C0C0"/>
                  </a:outerShdw>
                </a:effectLst>
              </a:rPr>
              <a:t>là không thể xác định. Vì thế không thể dùng mô hình xác định. </a:t>
            </a:r>
          </a:p>
          <a:p>
            <a:pPr algn="just">
              <a:buFont typeface="Wingdings" pitchFamily="2" charset="2"/>
              <a:buNone/>
            </a:pPr>
            <a:r>
              <a:rPr lang="en-US">
                <a:effectLst>
                  <a:outerShdw blurRad="38100" dist="38100" dir="2700000" algn="tl">
                    <a:srgbClr val="C0C0C0"/>
                  </a:outerShdw>
                </a:effectLst>
              </a:rPr>
              <a:t>	+ Mỗi một CPU với một hàng đợi sẵn sàng. Biết </a:t>
            </a:r>
            <a:r>
              <a:rPr lang="en-US" i="1">
                <a:effectLst>
                  <a:outerShdw blurRad="38100" dist="38100" dir="2700000" algn="tl">
                    <a:srgbClr val="C0C0C0"/>
                  </a:outerShdw>
                </a:effectLst>
              </a:rPr>
              <a:t>tốc độ đến hàng đợi, tốc độ phục vụ</a:t>
            </a:r>
            <a:r>
              <a:rPr lang="en-US">
                <a:effectLst>
                  <a:outerShdw blurRad="38100" dist="38100" dir="2700000" algn="tl">
                    <a:srgbClr val="C0C0C0"/>
                  </a:outerShdw>
                </a:effectLst>
              </a:rPr>
              <a:t>, chúng ta có thể tính được </a:t>
            </a:r>
            <a:r>
              <a:rPr lang="en-US" i="1">
                <a:effectLst>
                  <a:outerShdw blurRad="38100" dist="38100" dir="2700000" algn="tl">
                    <a:srgbClr val="C0C0C0"/>
                  </a:outerShdw>
                </a:effectLst>
              </a:rPr>
              <a:t>chiều dài hàng đợi trung bình, thời gian chờ trung bình</a:t>
            </a:r>
            <a:r>
              <a:rPr lang="en-US" smtClean="0">
                <a:effectLst>
                  <a:outerShdw blurRad="38100" dist="38100" dir="2700000" algn="tl">
                    <a:srgbClr val="C0C0C0"/>
                  </a:outerShdw>
                </a:effectLst>
              </a:rPr>
              <a:t>,...  </a:t>
            </a:r>
            <a:endParaRPr lang="en-US">
              <a:effectLst>
                <a:outerShdw blurRad="38100" dist="38100" dir="2700000" algn="tl">
                  <a:srgbClr val="C0C0C0"/>
                </a:outerShdw>
              </a:effectLst>
            </a:endParaRPr>
          </a:p>
          <a:p>
            <a:pPr algn="just"/>
            <a:endParaRPr lang="en-US">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F1E04C4F-DE06-4BB2-A326-0BD52EC27576}"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down)">
                                      <p:cBhvr>
                                        <p:cTn id="7" dur="580">
                                          <p:stCondLst>
                                            <p:cond delay="0"/>
                                          </p:stCondLst>
                                        </p:cTn>
                                        <p:tgtEl>
                                          <p:spTgt spid="221187">
                                            <p:txEl>
                                              <p:pRg st="0" end="0"/>
                                            </p:txEl>
                                          </p:spTgt>
                                        </p:tgtEl>
                                      </p:cBhvr>
                                    </p:animEffect>
                                    <p:anim calcmode="lin" valueType="num">
                                      <p:cBhvr>
                                        <p:cTn id="8" dur="1822" tmFilter="0,0; 0.14,0.36; 0.43,0.73; 0.71,0.91; 1.0,1.0">
                                          <p:stCondLst>
                                            <p:cond delay="0"/>
                                          </p:stCondLst>
                                        </p:cTn>
                                        <p:tgtEl>
                                          <p:spTgt spid="2211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11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11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11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11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1187">
                                            <p:txEl>
                                              <p:pRg st="0" end="0"/>
                                            </p:txEl>
                                          </p:spTgt>
                                        </p:tgtEl>
                                      </p:cBhvr>
                                      <p:to x="100000" y="60000"/>
                                    </p:animScale>
                                    <p:animScale>
                                      <p:cBhvr>
                                        <p:cTn id="14" dur="166" decel="50000">
                                          <p:stCondLst>
                                            <p:cond delay="676"/>
                                          </p:stCondLst>
                                        </p:cTn>
                                        <p:tgtEl>
                                          <p:spTgt spid="221187">
                                            <p:txEl>
                                              <p:pRg st="0" end="0"/>
                                            </p:txEl>
                                          </p:spTgt>
                                        </p:tgtEl>
                                      </p:cBhvr>
                                      <p:to x="100000" y="100000"/>
                                    </p:animScale>
                                    <p:animScale>
                                      <p:cBhvr>
                                        <p:cTn id="15" dur="26">
                                          <p:stCondLst>
                                            <p:cond delay="1312"/>
                                          </p:stCondLst>
                                        </p:cTn>
                                        <p:tgtEl>
                                          <p:spTgt spid="221187">
                                            <p:txEl>
                                              <p:pRg st="0" end="0"/>
                                            </p:txEl>
                                          </p:spTgt>
                                        </p:tgtEl>
                                      </p:cBhvr>
                                      <p:to x="100000" y="80000"/>
                                    </p:animScale>
                                    <p:animScale>
                                      <p:cBhvr>
                                        <p:cTn id="16" dur="166" decel="50000">
                                          <p:stCondLst>
                                            <p:cond delay="1338"/>
                                          </p:stCondLst>
                                        </p:cTn>
                                        <p:tgtEl>
                                          <p:spTgt spid="221187">
                                            <p:txEl>
                                              <p:pRg st="0" end="0"/>
                                            </p:txEl>
                                          </p:spTgt>
                                        </p:tgtEl>
                                      </p:cBhvr>
                                      <p:to x="100000" y="100000"/>
                                    </p:animScale>
                                    <p:animScale>
                                      <p:cBhvr>
                                        <p:cTn id="17" dur="26">
                                          <p:stCondLst>
                                            <p:cond delay="1642"/>
                                          </p:stCondLst>
                                        </p:cTn>
                                        <p:tgtEl>
                                          <p:spTgt spid="221187">
                                            <p:txEl>
                                              <p:pRg st="0" end="0"/>
                                            </p:txEl>
                                          </p:spTgt>
                                        </p:tgtEl>
                                      </p:cBhvr>
                                      <p:to x="100000" y="90000"/>
                                    </p:animScale>
                                    <p:animScale>
                                      <p:cBhvr>
                                        <p:cTn id="18" dur="166" decel="50000">
                                          <p:stCondLst>
                                            <p:cond delay="1668"/>
                                          </p:stCondLst>
                                        </p:cTn>
                                        <p:tgtEl>
                                          <p:spTgt spid="221187">
                                            <p:txEl>
                                              <p:pRg st="0" end="0"/>
                                            </p:txEl>
                                          </p:spTgt>
                                        </p:tgtEl>
                                      </p:cBhvr>
                                      <p:to x="100000" y="100000"/>
                                    </p:animScale>
                                    <p:animScale>
                                      <p:cBhvr>
                                        <p:cTn id="19" dur="26">
                                          <p:stCondLst>
                                            <p:cond delay="1808"/>
                                          </p:stCondLst>
                                        </p:cTn>
                                        <p:tgtEl>
                                          <p:spTgt spid="221187">
                                            <p:txEl>
                                              <p:pRg st="0" end="0"/>
                                            </p:txEl>
                                          </p:spTgt>
                                        </p:tgtEl>
                                      </p:cBhvr>
                                      <p:to x="100000" y="95000"/>
                                    </p:animScale>
                                    <p:animScale>
                                      <p:cBhvr>
                                        <p:cTn id="20" dur="166" decel="50000">
                                          <p:stCondLst>
                                            <p:cond delay="1834"/>
                                          </p:stCondLst>
                                        </p:cTn>
                                        <p:tgtEl>
                                          <p:spTgt spid="2211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1187">
                                            <p:txEl>
                                              <p:pRg st="1" end="1"/>
                                            </p:txEl>
                                          </p:spTgt>
                                        </p:tgtEl>
                                        <p:attrNameLst>
                                          <p:attrName>style.visibility</p:attrName>
                                        </p:attrNameLst>
                                      </p:cBhvr>
                                      <p:to>
                                        <p:strVal val="visible"/>
                                      </p:to>
                                    </p:set>
                                    <p:animEffect transition="in" filter="wipe(down)">
                                      <p:cBhvr>
                                        <p:cTn id="25" dur="580">
                                          <p:stCondLst>
                                            <p:cond delay="0"/>
                                          </p:stCondLst>
                                        </p:cTn>
                                        <p:tgtEl>
                                          <p:spTgt spid="221187">
                                            <p:txEl>
                                              <p:pRg st="1" end="1"/>
                                            </p:txEl>
                                          </p:spTgt>
                                        </p:tgtEl>
                                      </p:cBhvr>
                                    </p:animEffect>
                                    <p:anim calcmode="lin" valueType="num">
                                      <p:cBhvr>
                                        <p:cTn id="26" dur="1822" tmFilter="0,0; 0.14,0.36; 0.43,0.73; 0.71,0.91; 1.0,1.0">
                                          <p:stCondLst>
                                            <p:cond delay="0"/>
                                          </p:stCondLst>
                                        </p:cTn>
                                        <p:tgtEl>
                                          <p:spTgt spid="2211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11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11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11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11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1187">
                                            <p:txEl>
                                              <p:pRg st="1" end="1"/>
                                            </p:txEl>
                                          </p:spTgt>
                                        </p:tgtEl>
                                      </p:cBhvr>
                                      <p:to x="100000" y="60000"/>
                                    </p:animScale>
                                    <p:animScale>
                                      <p:cBhvr>
                                        <p:cTn id="32" dur="166" decel="50000">
                                          <p:stCondLst>
                                            <p:cond delay="676"/>
                                          </p:stCondLst>
                                        </p:cTn>
                                        <p:tgtEl>
                                          <p:spTgt spid="221187">
                                            <p:txEl>
                                              <p:pRg st="1" end="1"/>
                                            </p:txEl>
                                          </p:spTgt>
                                        </p:tgtEl>
                                      </p:cBhvr>
                                      <p:to x="100000" y="100000"/>
                                    </p:animScale>
                                    <p:animScale>
                                      <p:cBhvr>
                                        <p:cTn id="33" dur="26">
                                          <p:stCondLst>
                                            <p:cond delay="1312"/>
                                          </p:stCondLst>
                                        </p:cTn>
                                        <p:tgtEl>
                                          <p:spTgt spid="221187">
                                            <p:txEl>
                                              <p:pRg st="1" end="1"/>
                                            </p:txEl>
                                          </p:spTgt>
                                        </p:tgtEl>
                                      </p:cBhvr>
                                      <p:to x="100000" y="80000"/>
                                    </p:animScale>
                                    <p:animScale>
                                      <p:cBhvr>
                                        <p:cTn id="34" dur="166" decel="50000">
                                          <p:stCondLst>
                                            <p:cond delay="1338"/>
                                          </p:stCondLst>
                                        </p:cTn>
                                        <p:tgtEl>
                                          <p:spTgt spid="221187">
                                            <p:txEl>
                                              <p:pRg st="1" end="1"/>
                                            </p:txEl>
                                          </p:spTgt>
                                        </p:tgtEl>
                                      </p:cBhvr>
                                      <p:to x="100000" y="100000"/>
                                    </p:animScale>
                                    <p:animScale>
                                      <p:cBhvr>
                                        <p:cTn id="35" dur="26">
                                          <p:stCondLst>
                                            <p:cond delay="1642"/>
                                          </p:stCondLst>
                                        </p:cTn>
                                        <p:tgtEl>
                                          <p:spTgt spid="221187">
                                            <p:txEl>
                                              <p:pRg st="1" end="1"/>
                                            </p:txEl>
                                          </p:spTgt>
                                        </p:tgtEl>
                                      </p:cBhvr>
                                      <p:to x="100000" y="90000"/>
                                    </p:animScale>
                                    <p:animScale>
                                      <p:cBhvr>
                                        <p:cTn id="36" dur="166" decel="50000">
                                          <p:stCondLst>
                                            <p:cond delay="1668"/>
                                          </p:stCondLst>
                                        </p:cTn>
                                        <p:tgtEl>
                                          <p:spTgt spid="221187">
                                            <p:txEl>
                                              <p:pRg st="1" end="1"/>
                                            </p:txEl>
                                          </p:spTgt>
                                        </p:tgtEl>
                                      </p:cBhvr>
                                      <p:to x="100000" y="100000"/>
                                    </p:animScale>
                                    <p:animScale>
                                      <p:cBhvr>
                                        <p:cTn id="37" dur="26">
                                          <p:stCondLst>
                                            <p:cond delay="1808"/>
                                          </p:stCondLst>
                                        </p:cTn>
                                        <p:tgtEl>
                                          <p:spTgt spid="221187">
                                            <p:txEl>
                                              <p:pRg st="1" end="1"/>
                                            </p:txEl>
                                          </p:spTgt>
                                        </p:tgtEl>
                                      </p:cBhvr>
                                      <p:to x="100000" y="95000"/>
                                    </p:animScale>
                                    <p:animScale>
                                      <p:cBhvr>
                                        <p:cTn id="38" dur="166" decel="50000">
                                          <p:stCondLst>
                                            <p:cond delay="1834"/>
                                          </p:stCondLst>
                                        </p:cTn>
                                        <p:tgtEl>
                                          <p:spTgt spid="22118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247650"/>
            <a:ext cx="8229600" cy="685800"/>
          </a:xfrm>
        </p:spPr>
        <p:txBody>
          <a:bodyPr/>
          <a:lstStyle/>
          <a:p>
            <a:pPr algn="ctr"/>
            <a:r>
              <a:rPr lang="en-US">
                <a:solidFill>
                  <a:srgbClr val="FF0000"/>
                </a:solidFill>
                <a:effectLst>
                  <a:outerShdw blurRad="38100" dist="38100" dir="2700000" algn="tl">
                    <a:srgbClr val="C0C0C0"/>
                  </a:outerShdw>
                </a:effectLst>
              </a:rPr>
              <a:t>Mô hình hàng đợi</a:t>
            </a:r>
          </a:p>
        </p:txBody>
      </p:sp>
      <p:sp>
        <p:nvSpPr>
          <p:cNvPr id="222211" name="Rectangle 3"/>
          <p:cNvSpPr>
            <a:spLocks noGrp="1" noChangeArrowheads="1"/>
          </p:cNvSpPr>
          <p:nvPr>
            <p:ph type="body" idx="1"/>
          </p:nvPr>
        </p:nvSpPr>
        <p:spPr>
          <a:xfrm>
            <a:off x="276225" y="930275"/>
            <a:ext cx="8296275" cy="4759325"/>
          </a:xfrm>
        </p:spPr>
        <p:txBody>
          <a:bodyPr/>
          <a:lstStyle/>
          <a:p>
            <a:pPr algn="just">
              <a:buFont typeface="Wingdings" pitchFamily="2" charset="2"/>
              <a:buNone/>
            </a:pPr>
            <a:r>
              <a:rPr lang="en-US" sz="4400"/>
              <a:t>	</a:t>
            </a:r>
            <a:r>
              <a:rPr lang="en-US">
                <a:effectLst>
                  <a:outerShdw blurRad="38100" dist="38100" dir="2700000" algn="tl">
                    <a:srgbClr val="C0C0C0"/>
                  </a:outerShdw>
                </a:effectLst>
              </a:rPr>
              <a:t>+ Gọi: n là chiều dài hàng đợi trung bình.</a:t>
            </a:r>
          </a:p>
          <a:p>
            <a:pPr algn="just">
              <a:buFont typeface="Wingdings" pitchFamily="2" charset="2"/>
              <a:buNone/>
            </a:pPr>
            <a:r>
              <a:rPr lang="en-US">
                <a:effectLst>
                  <a:outerShdw blurRad="38100" dist="38100" dir="2700000" algn="tl">
                    <a:srgbClr val="C0C0C0"/>
                  </a:outerShdw>
                </a:effectLst>
              </a:rPr>
              <a:t>	     	     w: thời gian chờ đợi trung bình.	     	      </a:t>
            </a:r>
            <a:r>
              <a:rPr lang="el-GR">
                <a:effectLst>
                  <a:outerShdw blurRad="38100" dist="38100" dir="2700000" algn="tl">
                    <a:srgbClr val="C0C0C0"/>
                  </a:outerShdw>
                </a:effectLst>
              </a:rPr>
              <a:t>λ</a:t>
            </a:r>
            <a:r>
              <a:rPr lang="en-US">
                <a:effectLst>
                  <a:outerShdw blurRad="38100" dist="38100" dir="2700000" algn="tl">
                    <a:srgbClr val="C0C0C0"/>
                  </a:outerShdw>
                </a:effectLst>
              </a:rPr>
              <a:t>: tốc độ đến trung bình.</a:t>
            </a:r>
          </a:p>
          <a:p>
            <a:pPr algn="just">
              <a:buFont typeface="Wingdings" pitchFamily="2" charset="2"/>
              <a:buNone/>
            </a:pPr>
            <a:r>
              <a:rPr lang="en-US">
                <a:effectLst>
                  <a:outerShdw blurRad="38100" dist="38100" dir="2700000" algn="tl">
                    <a:srgbClr val="C0C0C0"/>
                  </a:outerShdw>
                </a:effectLst>
              </a:rPr>
              <a:t>	           n = </a:t>
            </a:r>
            <a:r>
              <a:rPr lang="el-GR">
                <a:effectLst>
                  <a:outerShdw blurRad="38100" dist="38100" dir="2700000" algn="tl">
                    <a:srgbClr val="C0C0C0"/>
                  </a:outerShdw>
                </a:effectLst>
              </a:rPr>
              <a:t>λ</a:t>
            </a:r>
            <a:r>
              <a:rPr lang="en-US">
                <a:effectLst>
                  <a:outerShdw blurRad="38100" dist="38100" dir="2700000" algn="tl">
                    <a:srgbClr val="C0C0C0"/>
                  </a:outerShdw>
                </a:effectLst>
              </a:rPr>
              <a:t> </a:t>
            </a:r>
            <a:r>
              <a:rPr lang="en-US">
                <a:effectLst>
                  <a:outerShdw blurRad="38100" dist="38100" dir="2700000" algn="tl">
                    <a:srgbClr val="C0C0C0"/>
                  </a:outerShdw>
                </a:effectLst>
                <a:sym typeface="Symbol" pitchFamily="18" charset="2"/>
              </a:rPr>
              <a:t> </a:t>
            </a:r>
            <a:r>
              <a:rPr lang="en-US" smtClean="0">
                <a:effectLst>
                  <a:outerShdw blurRad="38100" dist="38100" dir="2700000" algn="tl">
                    <a:srgbClr val="C0C0C0"/>
                  </a:outerShdw>
                </a:effectLst>
                <a:sym typeface="Symbol" pitchFamily="18" charset="2"/>
              </a:rPr>
              <a:t>w</a:t>
            </a:r>
            <a:r>
              <a:rPr lang="en-US" smtClean="0">
                <a:effectLst>
                  <a:outerShdw blurRad="38100" dist="38100" dir="2700000" algn="tl">
                    <a:srgbClr val="C0C0C0"/>
                  </a:outerShdw>
                </a:effectLst>
              </a:rPr>
              <a:t>. </a:t>
            </a:r>
            <a:endParaRPr lang="en-US">
              <a:effectLst>
                <a:outerShdw blurRad="38100" dist="38100" dir="2700000" algn="tl">
                  <a:srgbClr val="C0C0C0"/>
                </a:outerShdw>
              </a:effectLst>
            </a:endParaRPr>
          </a:p>
          <a:p>
            <a:pPr algn="just">
              <a:buFont typeface="Wingdings" pitchFamily="2" charset="2"/>
              <a:buNone/>
            </a:pPr>
            <a:r>
              <a:rPr lang="en-US">
                <a:effectLst>
                  <a:outerShdw blurRad="38100" dist="38100" dir="2700000" algn="tl">
                    <a:srgbClr val="C0C0C0"/>
                  </a:outerShdw>
                </a:effectLst>
              </a:rPr>
              <a:t>	+ Chẳng hạn, chúng ta biết có 7 tiến trình đến mỗi giây, và thường có 14 tiến trình trong hàng đợi, thì thời gian chờ đợi trung bình là 2 giây.</a:t>
            </a:r>
          </a:p>
        </p:txBody>
      </p:sp>
      <p:sp>
        <p:nvSpPr>
          <p:cNvPr id="4" name="Date Placeholder 3"/>
          <p:cNvSpPr>
            <a:spLocks noGrp="1"/>
          </p:cNvSpPr>
          <p:nvPr>
            <p:ph type="dt" sz="half" idx="12"/>
          </p:nvPr>
        </p:nvSpPr>
        <p:spPr/>
        <p:txBody>
          <a:bodyPr/>
          <a:lstStyle/>
          <a:p>
            <a:fld id="{57377788-7C24-4079-99B5-CA5579BF134D}"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wipe(down)">
                                      <p:cBhvr>
                                        <p:cTn id="7" dur="580">
                                          <p:stCondLst>
                                            <p:cond delay="0"/>
                                          </p:stCondLst>
                                        </p:cTn>
                                        <p:tgtEl>
                                          <p:spTgt spid="222211">
                                            <p:txEl>
                                              <p:pRg st="0" end="0"/>
                                            </p:txEl>
                                          </p:spTgt>
                                        </p:tgtEl>
                                      </p:cBhvr>
                                    </p:animEffect>
                                    <p:anim calcmode="lin" valueType="num">
                                      <p:cBhvr>
                                        <p:cTn id="8" dur="1822" tmFilter="0,0; 0.14,0.36; 0.43,0.73; 0.71,0.91; 1.0,1.0">
                                          <p:stCondLst>
                                            <p:cond delay="0"/>
                                          </p:stCondLst>
                                        </p:cTn>
                                        <p:tgtEl>
                                          <p:spTgt spid="2222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22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22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22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22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2211">
                                            <p:txEl>
                                              <p:pRg st="0" end="0"/>
                                            </p:txEl>
                                          </p:spTgt>
                                        </p:tgtEl>
                                      </p:cBhvr>
                                      <p:to x="100000" y="60000"/>
                                    </p:animScale>
                                    <p:animScale>
                                      <p:cBhvr>
                                        <p:cTn id="14" dur="166" decel="50000">
                                          <p:stCondLst>
                                            <p:cond delay="676"/>
                                          </p:stCondLst>
                                        </p:cTn>
                                        <p:tgtEl>
                                          <p:spTgt spid="222211">
                                            <p:txEl>
                                              <p:pRg st="0" end="0"/>
                                            </p:txEl>
                                          </p:spTgt>
                                        </p:tgtEl>
                                      </p:cBhvr>
                                      <p:to x="100000" y="100000"/>
                                    </p:animScale>
                                    <p:animScale>
                                      <p:cBhvr>
                                        <p:cTn id="15" dur="26">
                                          <p:stCondLst>
                                            <p:cond delay="1312"/>
                                          </p:stCondLst>
                                        </p:cTn>
                                        <p:tgtEl>
                                          <p:spTgt spid="222211">
                                            <p:txEl>
                                              <p:pRg st="0" end="0"/>
                                            </p:txEl>
                                          </p:spTgt>
                                        </p:tgtEl>
                                      </p:cBhvr>
                                      <p:to x="100000" y="80000"/>
                                    </p:animScale>
                                    <p:animScale>
                                      <p:cBhvr>
                                        <p:cTn id="16" dur="166" decel="50000">
                                          <p:stCondLst>
                                            <p:cond delay="1338"/>
                                          </p:stCondLst>
                                        </p:cTn>
                                        <p:tgtEl>
                                          <p:spTgt spid="222211">
                                            <p:txEl>
                                              <p:pRg st="0" end="0"/>
                                            </p:txEl>
                                          </p:spTgt>
                                        </p:tgtEl>
                                      </p:cBhvr>
                                      <p:to x="100000" y="100000"/>
                                    </p:animScale>
                                    <p:animScale>
                                      <p:cBhvr>
                                        <p:cTn id="17" dur="26">
                                          <p:stCondLst>
                                            <p:cond delay="1642"/>
                                          </p:stCondLst>
                                        </p:cTn>
                                        <p:tgtEl>
                                          <p:spTgt spid="222211">
                                            <p:txEl>
                                              <p:pRg st="0" end="0"/>
                                            </p:txEl>
                                          </p:spTgt>
                                        </p:tgtEl>
                                      </p:cBhvr>
                                      <p:to x="100000" y="90000"/>
                                    </p:animScale>
                                    <p:animScale>
                                      <p:cBhvr>
                                        <p:cTn id="18" dur="166" decel="50000">
                                          <p:stCondLst>
                                            <p:cond delay="1668"/>
                                          </p:stCondLst>
                                        </p:cTn>
                                        <p:tgtEl>
                                          <p:spTgt spid="222211">
                                            <p:txEl>
                                              <p:pRg st="0" end="0"/>
                                            </p:txEl>
                                          </p:spTgt>
                                        </p:tgtEl>
                                      </p:cBhvr>
                                      <p:to x="100000" y="100000"/>
                                    </p:animScale>
                                    <p:animScale>
                                      <p:cBhvr>
                                        <p:cTn id="19" dur="26">
                                          <p:stCondLst>
                                            <p:cond delay="1808"/>
                                          </p:stCondLst>
                                        </p:cTn>
                                        <p:tgtEl>
                                          <p:spTgt spid="222211">
                                            <p:txEl>
                                              <p:pRg st="0" end="0"/>
                                            </p:txEl>
                                          </p:spTgt>
                                        </p:tgtEl>
                                      </p:cBhvr>
                                      <p:to x="100000" y="95000"/>
                                    </p:animScale>
                                    <p:animScale>
                                      <p:cBhvr>
                                        <p:cTn id="20" dur="166" decel="50000">
                                          <p:stCondLst>
                                            <p:cond delay="1834"/>
                                          </p:stCondLst>
                                        </p:cTn>
                                        <p:tgtEl>
                                          <p:spTgt spid="2222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2211">
                                            <p:txEl>
                                              <p:pRg st="1" end="1"/>
                                            </p:txEl>
                                          </p:spTgt>
                                        </p:tgtEl>
                                        <p:attrNameLst>
                                          <p:attrName>style.visibility</p:attrName>
                                        </p:attrNameLst>
                                      </p:cBhvr>
                                      <p:to>
                                        <p:strVal val="visible"/>
                                      </p:to>
                                    </p:set>
                                    <p:animEffect transition="in" filter="wipe(down)">
                                      <p:cBhvr>
                                        <p:cTn id="25" dur="580">
                                          <p:stCondLst>
                                            <p:cond delay="0"/>
                                          </p:stCondLst>
                                        </p:cTn>
                                        <p:tgtEl>
                                          <p:spTgt spid="222211">
                                            <p:txEl>
                                              <p:pRg st="1" end="1"/>
                                            </p:txEl>
                                          </p:spTgt>
                                        </p:tgtEl>
                                      </p:cBhvr>
                                    </p:animEffect>
                                    <p:anim calcmode="lin" valueType="num">
                                      <p:cBhvr>
                                        <p:cTn id="26" dur="1822" tmFilter="0,0; 0.14,0.36; 0.43,0.73; 0.71,0.91; 1.0,1.0">
                                          <p:stCondLst>
                                            <p:cond delay="0"/>
                                          </p:stCondLst>
                                        </p:cTn>
                                        <p:tgtEl>
                                          <p:spTgt spid="2222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22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22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22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22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2211">
                                            <p:txEl>
                                              <p:pRg st="1" end="1"/>
                                            </p:txEl>
                                          </p:spTgt>
                                        </p:tgtEl>
                                      </p:cBhvr>
                                      <p:to x="100000" y="60000"/>
                                    </p:animScale>
                                    <p:animScale>
                                      <p:cBhvr>
                                        <p:cTn id="32" dur="166" decel="50000">
                                          <p:stCondLst>
                                            <p:cond delay="676"/>
                                          </p:stCondLst>
                                        </p:cTn>
                                        <p:tgtEl>
                                          <p:spTgt spid="222211">
                                            <p:txEl>
                                              <p:pRg st="1" end="1"/>
                                            </p:txEl>
                                          </p:spTgt>
                                        </p:tgtEl>
                                      </p:cBhvr>
                                      <p:to x="100000" y="100000"/>
                                    </p:animScale>
                                    <p:animScale>
                                      <p:cBhvr>
                                        <p:cTn id="33" dur="26">
                                          <p:stCondLst>
                                            <p:cond delay="1312"/>
                                          </p:stCondLst>
                                        </p:cTn>
                                        <p:tgtEl>
                                          <p:spTgt spid="222211">
                                            <p:txEl>
                                              <p:pRg st="1" end="1"/>
                                            </p:txEl>
                                          </p:spTgt>
                                        </p:tgtEl>
                                      </p:cBhvr>
                                      <p:to x="100000" y="80000"/>
                                    </p:animScale>
                                    <p:animScale>
                                      <p:cBhvr>
                                        <p:cTn id="34" dur="166" decel="50000">
                                          <p:stCondLst>
                                            <p:cond delay="1338"/>
                                          </p:stCondLst>
                                        </p:cTn>
                                        <p:tgtEl>
                                          <p:spTgt spid="222211">
                                            <p:txEl>
                                              <p:pRg st="1" end="1"/>
                                            </p:txEl>
                                          </p:spTgt>
                                        </p:tgtEl>
                                      </p:cBhvr>
                                      <p:to x="100000" y="100000"/>
                                    </p:animScale>
                                    <p:animScale>
                                      <p:cBhvr>
                                        <p:cTn id="35" dur="26">
                                          <p:stCondLst>
                                            <p:cond delay="1642"/>
                                          </p:stCondLst>
                                        </p:cTn>
                                        <p:tgtEl>
                                          <p:spTgt spid="222211">
                                            <p:txEl>
                                              <p:pRg st="1" end="1"/>
                                            </p:txEl>
                                          </p:spTgt>
                                        </p:tgtEl>
                                      </p:cBhvr>
                                      <p:to x="100000" y="90000"/>
                                    </p:animScale>
                                    <p:animScale>
                                      <p:cBhvr>
                                        <p:cTn id="36" dur="166" decel="50000">
                                          <p:stCondLst>
                                            <p:cond delay="1668"/>
                                          </p:stCondLst>
                                        </p:cTn>
                                        <p:tgtEl>
                                          <p:spTgt spid="222211">
                                            <p:txEl>
                                              <p:pRg st="1" end="1"/>
                                            </p:txEl>
                                          </p:spTgt>
                                        </p:tgtEl>
                                      </p:cBhvr>
                                      <p:to x="100000" y="100000"/>
                                    </p:animScale>
                                    <p:animScale>
                                      <p:cBhvr>
                                        <p:cTn id="37" dur="26">
                                          <p:stCondLst>
                                            <p:cond delay="1808"/>
                                          </p:stCondLst>
                                        </p:cTn>
                                        <p:tgtEl>
                                          <p:spTgt spid="222211">
                                            <p:txEl>
                                              <p:pRg st="1" end="1"/>
                                            </p:txEl>
                                          </p:spTgt>
                                        </p:tgtEl>
                                      </p:cBhvr>
                                      <p:to x="100000" y="95000"/>
                                    </p:animScale>
                                    <p:animScale>
                                      <p:cBhvr>
                                        <p:cTn id="38" dur="166" decel="50000">
                                          <p:stCondLst>
                                            <p:cond delay="1834"/>
                                          </p:stCondLst>
                                        </p:cTn>
                                        <p:tgtEl>
                                          <p:spTgt spid="22221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2211">
                                            <p:txEl>
                                              <p:pRg st="2" end="2"/>
                                            </p:txEl>
                                          </p:spTgt>
                                        </p:tgtEl>
                                        <p:attrNameLst>
                                          <p:attrName>style.visibility</p:attrName>
                                        </p:attrNameLst>
                                      </p:cBhvr>
                                      <p:to>
                                        <p:strVal val="visible"/>
                                      </p:to>
                                    </p:set>
                                    <p:animEffect transition="in" filter="wipe(down)">
                                      <p:cBhvr>
                                        <p:cTn id="43" dur="580">
                                          <p:stCondLst>
                                            <p:cond delay="0"/>
                                          </p:stCondLst>
                                        </p:cTn>
                                        <p:tgtEl>
                                          <p:spTgt spid="222211">
                                            <p:txEl>
                                              <p:pRg st="2" end="2"/>
                                            </p:txEl>
                                          </p:spTgt>
                                        </p:tgtEl>
                                      </p:cBhvr>
                                    </p:animEffect>
                                    <p:anim calcmode="lin" valueType="num">
                                      <p:cBhvr>
                                        <p:cTn id="44" dur="1822" tmFilter="0,0; 0.14,0.36; 0.43,0.73; 0.71,0.91; 1.0,1.0">
                                          <p:stCondLst>
                                            <p:cond delay="0"/>
                                          </p:stCondLst>
                                        </p:cTn>
                                        <p:tgtEl>
                                          <p:spTgt spid="22221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221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221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221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221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2211">
                                            <p:txEl>
                                              <p:pRg st="2" end="2"/>
                                            </p:txEl>
                                          </p:spTgt>
                                        </p:tgtEl>
                                      </p:cBhvr>
                                      <p:to x="100000" y="60000"/>
                                    </p:animScale>
                                    <p:animScale>
                                      <p:cBhvr>
                                        <p:cTn id="50" dur="166" decel="50000">
                                          <p:stCondLst>
                                            <p:cond delay="676"/>
                                          </p:stCondLst>
                                        </p:cTn>
                                        <p:tgtEl>
                                          <p:spTgt spid="222211">
                                            <p:txEl>
                                              <p:pRg st="2" end="2"/>
                                            </p:txEl>
                                          </p:spTgt>
                                        </p:tgtEl>
                                      </p:cBhvr>
                                      <p:to x="100000" y="100000"/>
                                    </p:animScale>
                                    <p:animScale>
                                      <p:cBhvr>
                                        <p:cTn id="51" dur="26">
                                          <p:stCondLst>
                                            <p:cond delay="1312"/>
                                          </p:stCondLst>
                                        </p:cTn>
                                        <p:tgtEl>
                                          <p:spTgt spid="222211">
                                            <p:txEl>
                                              <p:pRg st="2" end="2"/>
                                            </p:txEl>
                                          </p:spTgt>
                                        </p:tgtEl>
                                      </p:cBhvr>
                                      <p:to x="100000" y="80000"/>
                                    </p:animScale>
                                    <p:animScale>
                                      <p:cBhvr>
                                        <p:cTn id="52" dur="166" decel="50000">
                                          <p:stCondLst>
                                            <p:cond delay="1338"/>
                                          </p:stCondLst>
                                        </p:cTn>
                                        <p:tgtEl>
                                          <p:spTgt spid="222211">
                                            <p:txEl>
                                              <p:pRg st="2" end="2"/>
                                            </p:txEl>
                                          </p:spTgt>
                                        </p:tgtEl>
                                      </p:cBhvr>
                                      <p:to x="100000" y="100000"/>
                                    </p:animScale>
                                    <p:animScale>
                                      <p:cBhvr>
                                        <p:cTn id="53" dur="26">
                                          <p:stCondLst>
                                            <p:cond delay="1642"/>
                                          </p:stCondLst>
                                        </p:cTn>
                                        <p:tgtEl>
                                          <p:spTgt spid="222211">
                                            <p:txEl>
                                              <p:pRg st="2" end="2"/>
                                            </p:txEl>
                                          </p:spTgt>
                                        </p:tgtEl>
                                      </p:cBhvr>
                                      <p:to x="100000" y="90000"/>
                                    </p:animScale>
                                    <p:animScale>
                                      <p:cBhvr>
                                        <p:cTn id="54" dur="166" decel="50000">
                                          <p:stCondLst>
                                            <p:cond delay="1668"/>
                                          </p:stCondLst>
                                        </p:cTn>
                                        <p:tgtEl>
                                          <p:spTgt spid="222211">
                                            <p:txEl>
                                              <p:pRg st="2" end="2"/>
                                            </p:txEl>
                                          </p:spTgt>
                                        </p:tgtEl>
                                      </p:cBhvr>
                                      <p:to x="100000" y="100000"/>
                                    </p:animScale>
                                    <p:animScale>
                                      <p:cBhvr>
                                        <p:cTn id="55" dur="26">
                                          <p:stCondLst>
                                            <p:cond delay="1808"/>
                                          </p:stCondLst>
                                        </p:cTn>
                                        <p:tgtEl>
                                          <p:spTgt spid="222211">
                                            <p:txEl>
                                              <p:pRg st="2" end="2"/>
                                            </p:txEl>
                                          </p:spTgt>
                                        </p:tgtEl>
                                      </p:cBhvr>
                                      <p:to x="100000" y="95000"/>
                                    </p:animScale>
                                    <p:animScale>
                                      <p:cBhvr>
                                        <p:cTn id="56" dur="166" decel="50000">
                                          <p:stCondLst>
                                            <p:cond delay="1834"/>
                                          </p:stCondLst>
                                        </p:cTn>
                                        <p:tgtEl>
                                          <p:spTgt spid="22221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22211">
                                            <p:txEl>
                                              <p:pRg st="3" end="3"/>
                                            </p:txEl>
                                          </p:spTgt>
                                        </p:tgtEl>
                                        <p:attrNameLst>
                                          <p:attrName>style.visibility</p:attrName>
                                        </p:attrNameLst>
                                      </p:cBhvr>
                                      <p:to>
                                        <p:strVal val="visible"/>
                                      </p:to>
                                    </p:set>
                                    <p:animEffect transition="in" filter="wipe(down)">
                                      <p:cBhvr>
                                        <p:cTn id="61" dur="580">
                                          <p:stCondLst>
                                            <p:cond delay="0"/>
                                          </p:stCondLst>
                                        </p:cTn>
                                        <p:tgtEl>
                                          <p:spTgt spid="222211">
                                            <p:txEl>
                                              <p:pRg st="3" end="3"/>
                                            </p:txEl>
                                          </p:spTgt>
                                        </p:tgtEl>
                                      </p:cBhvr>
                                    </p:animEffect>
                                    <p:anim calcmode="lin" valueType="num">
                                      <p:cBhvr>
                                        <p:cTn id="62" dur="1822" tmFilter="0,0; 0.14,0.36; 0.43,0.73; 0.71,0.91; 1.0,1.0">
                                          <p:stCondLst>
                                            <p:cond delay="0"/>
                                          </p:stCondLst>
                                        </p:cTn>
                                        <p:tgtEl>
                                          <p:spTgt spid="22221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2221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2221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2221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2221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22211">
                                            <p:txEl>
                                              <p:pRg st="3" end="3"/>
                                            </p:txEl>
                                          </p:spTgt>
                                        </p:tgtEl>
                                      </p:cBhvr>
                                      <p:to x="100000" y="60000"/>
                                    </p:animScale>
                                    <p:animScale>
                                      <p:cBhvr>
                                        <p:cTn id="68" dur="166" decel="50000">
                                          <p:stCondLst>
                                            <p:cond delay="676"/>
                                          </p:stCondLst>
                                        </p:cTn>
                                        <p:tgtEl>
                                          <p:spTgt spid="222211">
                                            <p:txEl>
                                              <p:pRg st="3" end="3"/>
                                            </p:txEl>
                                          </p:spTgt>
                                        </p:tgtEl>
                                      </p:cBhvr>
                                      <p:to x="100000" y="100000"/>
                                    </p:animScale>
                                    <p:animScale>
                                      <p:cBhvr>
                                        <p:cTn id="69" dur="26">
                                          <p:stCondLst>
                                            <p:cond delay="1312"/>
                                          </p:stCondLst>
                                        </p:cTn>
                                        <p:tgtEl>
                                          <p:spTgt spid="222211">
                                            <p:txEl>
                                              <p:pRg st="3" end="3"/>
                                            </p:txEl>
                                          </p:spTgt>
                                        </p:tgtEl>
                                      </p:cBhvr>
                                      <p:to x="100000" y="80000"/>
                                    </p:animScale>
                                    <p:animScale>
                                      <p:cBhvr>
                                        <p:cTn id="70" dur="166" decel="50000">
                                          <p:stCondLst>
                                            <p:cond delay="1338"/>
                                          </p:stCondLst>
                                        </p:cTn>
                                        <p:tgtEl>
                                          <p:spTgt spid="222211">
                                            <p:txEl>
                                              <p:pRg st="3" end="3"/>
                                            </p:txEl>
                                          </p:spTgt>
                                        </p:tgtEl>
                                      </p:cBhvr>
                                      <p:to x="100000" y="100000"/>
                                    </p:animScale>
                                    <p:animScale>
                                      <p:cBhvr>
                                        <p:cTn id="71" dur="26">
                                          <p:stCondLst>
                                            <p:cond delay="1642"/>
                                          </p:stCondLst>
                                        </p:cTn>
                                        <p:tgtEl>
                                          <p:spTgt spid="222211">
                                            <p:txEl>
                                              <p:pRg st="3" end="3"/>
                                            </p:txEl>
                                          </p:spTgt>
                                        </p:tgtEl>
                                      </p:cBhvr>
                                      <p:to x="100000" y="90000"/>
                                    </p:animScale>
                                    <p:animScale>
                                      <p:cBhvr>
                                        <p:cTn id="72" dur="166" decel="50000">
                                          <p:stCondLst>
                                            <p:cond delay="1668"/>
                                          </p:stCondLst>
                                        </p:cTn>
                                        <p:tgtEl>
                                          <p:spTgt spid="222211">
                                            <p:txEl>
                                              <p:pRg st="3" end="3"/>
                                            </p:txEl>
                                          </p:spTgt>
                                        </p:tgtEl>
                                      </p:cBhvr>
                                      <p:to x="100000" y="100000"/>
                                    </p:animScale>
                                    <p:animScale>
                                      <p:cBhvr>
                                        <p:cTn id="73" dur="26">
                                          <p:stCondLst>
                                            <p:cond delay="1808"/>
                                          </p:stCondLst>
                                        </p:cTn>
                                        <p:tgtEl>
                                          <p:spTgt spid="222211">
                                            <p:txEl>
                                              <p:pRg st="3" end="3"/>
                                            </p:txEl>
                                          </p:spTgt>
                                        </p:tgtEl>
                                      </p:cBhvr>
                                      <p:to x="100000" y="95000"/>
                                    </p:animScale>
                                    <p:animScale>
                                      <p:cBhvr>
                                        <p:cTn id="74" dur="166" decel="50000">
                                          <p:stCondLst>
                                            <p:cond delay="1834"/>
                                          </p:stCondLst>
                                        </p:cTn>
                                        <p:tgtEl>
                                          <p:spTgt spid="22221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247650"/>
            <a:ext cx="8229600" cy="609600"/>
          </a:xfrm>
        </p:spPr>
        <p:txBody>
          <a:bodyPr/>
          <a:lstStyle/>
          <a:p>
            <a:pPr algn="ctr"/>
            <a:r>
              <a:rPr lang="en-US">
                <a:solidFill>
                  <a:srgbClr val="FF0000"/>
                </a:solidFill>
                <a:effectLst>
                  <a:outerShdw blurRad="38100" dist="38100" dir="2700000" algn="tl">
                    <a:srgbClr val="C0C0C0"/>
                  </a:outerShdw>
                </a:effectLst>
              </a:rPr>
              <a:t>Mô hình hàng đợi</a:t>
            </a:r>
          </a:p>
        </p:txBody>
      </p:sp>
      <p:sp>
        <p:nvSpPr>
          <p:cNvPr id="223235" name="Rectangle 3"/>
          <p:cNvSpPr>
            <a:spLocks noGrp="1" noChangeArrowheads="1"/>
          </p:cNvSpPr>
          <p:nvPr>
            <p:ph type="body" idx="1"/>
          </p:nvPr>
        </p:nvSpPr>
        <p:spPr>
          <a:xfrm>
            <a:off x="588963" y="993775"/>
            <a:ext cx="8296275" cy="4759325"/>
          </a:xfrm>
        </p:spPr>
        <p:txBody>
          <a:bodyPr/>
          <a:lstStyle/>
          <a:p>
            <a:pPr algn="just">
              <a:buFont typeface="Wingdings" pitchFamily="2" charset="2"/>
              <a:buNone/>
            </a:pPr>
            <a:r>
              <a:rPr lang="en-US" sz="4400"/>
              <a:t>	</a:t>
            </a:r>
            <a:r>
              <a:rPr lang="en-US">
                <a:effectLst>
                  <a:outerShdw blurRad="38100" dist="38100" dir="2700000" algn="tl">
                    <a:srgbClr val="C0C0C0"/>
                  </a:outerShdw>
                </a:effectLst>
              </a:rPr>
              <a:t>+ Khó khăn của mô hình này là sự phân bổ đến và tốc độ phục vụ là khó có thể tính chính xác. Vì vậy, kết quả đánh giá của mô hình hàng đợi chỉ là xấp xỉ.</a:t>
            </a:r>
          </a:p>
        </p:txBody>
      </p:sp>
      <p:sp>
        <p:nvSpPr>
          <p:cNvPr id="4" name="Date Placeholder 3"/>
          <p:cNvSpPr>
            <a:spLocks noGrp="1"/>
          </p:cNvSpPr>
          <p:nvPr>
            <p:ph type="dt" sz="half" idx="12"/>
          </p:nvPr>
        </p:nvSpPr>
        <p:spPr/>
        <p:txBody>
          <a:bodyPr/>
          <a:lstStyle/>
          <a:p>
            <a:fld id="{821BEBC3-D1A7-4DB6-8C47-207672DF4A76}"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down)">
                                      <p:cBhvr>
                                        <p:cTn id="7" dur="580">
                                          <p:stCondLst>
                                            <p:cond delay="0"/>
                                          </p:stCondLst>
                                        </p:cTn>
                                        <p:tgtEl>
                                          <p:spTgt spid="223235">
                                            <p:txEl>
                                              <p:pRg st="0" end="0"/>
                                            </p:txEl>
                                          </p:spTgt>
                                        </p:tgtEl>
                                      </p:cBhvr>
                                    </p:animEffect>
                                    <p:anim calcmode="lin" valueType="num">
                                      <p:cBhvr>
                                        <p:cTn id="8" dur="1822" tmFilter="0,0; 0.14,0.36; 0.43,0.73; 0.71,0.91; 1.0,1.0">
                                          <p:stCondLst>
                                            <p:cond delay="0"/>
                                          </p:stCondLst>
                                        </p:cTn>
                                        <p:tgtEl>
                                          <p:spTgt spid="2232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32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32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32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32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3235">
                                            <p:txEl>
                                              <p:pRg st="0" end="0"/>
                                            </p:txEl>
                                          </p:spTgt>
                                        </p:tgtEl>
                                      </p:cBhvr>
                                      <p:to x="100000" y="60000"/>
                                    </p:animScale>
                                    <p:animScale>
                                      <p:cBhvr>
                                        <p:cTn id="14" dur="166" decel="50000">
                                          <p:stCondLst>
                                            <p:cond delay="676"/>
                                          </p:stCondLst>
                                        </p:cTn>
                                        <p:tgtEl>
                                          <p:spTgt spid="223235">
                                            <p:txEl>
                                              <p:pRg st="0" end="0"/>
                                            </p:txEl>
                                          </p:spTgt>
                                        </p:tgtEl>
                                      </p:cBhvr>
                                      <p:to x="100000" y="100000"/>
                                    </p:animScale>
                                    <p:animScale>
                                      <p:cBhvr>
                                        <p:cTn id="15" dur="26">
                                          <p:stCondLst>
                                            <p:cond delay="1312"/>
                                          </p:stCondLst>
                                        </p:cTn>
                                        <p:tgtEl>
                                          <p:spTgt spid="223235">
                                            <p:txEl>
                                              <p:pRg st="0" end="0"/>
                                            </p:txEl>
                                          </p:spTgt>
                                        </p:tgtEl>
                                      </p:cBhvr>
                                      <p:to x="100000" y="80000"/>
                                    </p:animScale>
                                    <p:animScale>
                                      <p:cBhvr>
                                        <p:cTn id="16" dur="166" decel="50000">
                                          <p:stCondLst>
                                            <p:cond delay="1338"/>
                                          </p:stCondLst>
                                        </p:cTn>
                                        <p:tgtEl>
                                          <p:spTgt spid="223235">
                                            <p:txEl>
                                              <p:pRg st="0" end="0"/>
                                            </p:txEl>
                                          </p:spTgt>
                                        </p:tgtEl>
                                      </p:cBhvr>
                                      <p:to x="100000" y="100000"/>
                                    </p:animScale>
                                    <p:animScale>
                                      <p:cBhvr>
                                        <p:cTn id="17" dur="26">
                                          <p:stCondLst>
                                            <p:cond delay="1642"/>
                                          </p:stCondLst>
                                        </p:cTn>
                                        <p:tgtEl>
                                          <p:spTgt spid="223235">
                                            <p:txEl>
                                              <p:pRg st="0" end="0"/>
                                            </p:txEl>
                                          </p:spTgt>
                                        </p:tgtEl>
                                      </p:cBhvr>
                                      <p:to x="100000" y="90000"/>
                                    </p:animScale>
                                    <p:animScale>
                                      <p:cBhvr>
                                        <p:cTn id="18" dur="166" decel="50000">
                                          <p:stCondLst>
                                            <p:cond delay="1668"/>
                                          </p:stCondLst>
                                        </p:cTn>
                                        <p:tgtEl>
                                          <p:spTgt spid="223235">
                                            <p:txEl>
                                              <p:pRg st="0" end="0"/>
                                            </p:txEl>
                                          </p:spTgt>
                                        </p:tgtEl>
                                      </p:cBhvr>
                                      <p:to x="100000" y="100000"/>
                                    </p:animScale>
                                    <p:animScale>
                                      <p:cBhvr>
                                        <p:cTn id="19" dur="26">
                                          <p:stCondLst>
                                            <p:cond delay="1808"/>
                                          </p:stCondLst>
                                        </p:cTn>
                                        <p:tgtEl>
                                          <p:spTgt spid="223235">
                                            <p:txEl>
                                              <p:pRg st="0" end="0"/>
                                            </p:txEl>
                                          </p:spTgt>
                                        </p:tgtEl>
                                      </p:cBhvr>
                                      <p:to x="100000" y="95000"/>
                                    </p:animScale>
                                    <p:animScale>
                                      <p:cBhvr>
                                        <p:cTn id="20" dur="166" decel="50000">
                                          <p:stCondLst>
                                            <p:cond delay="1834"/>
                                          </p:stCondLst>
                                        </p:cTn>
                                        <p:tgtEl>
                                          <p:spTgt spid="22323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457200"/>
            <a:ext cx="8229600" cy="590550"/>
          </a:xfrm>
        </p:spPr>
        <p:txBody>
          <a:bodyPr/>
          <a:lstStyle/>
          <a:p>
            <a:pPr algn="ctr"/>
            <a:r>
              <a:rPr lang="en-US">
                <a:solidFill>
                  <a:srgbClr val="FF0000"/>
                </a:solidFill>
                <a:effectLst>
                  <a:outerShdw blurRad="38100" dist="38100" dir="2700000" algn="tl">
                    <a:srgbClr val="C0C0C0"/>
                  </a:outerShdw>
                </a:effectLst>
              </a:rPr>
              <a:t>Mô hình mô phỏng</a:t>
            </a:r>
          </a:p>
        </p:txBody>
      </p:sp>
      <p:sp>
        <p:nvSpPr>
          <p:cNvPr id="224259" name="Rectangle 3"/>
          <p:cNvSpPr>
            <a:spLocks noGrp="1" noChangeArrowheads="1"/>
          </p:cNvSpPr>
          <p:nvPr>
            <p:ph type="body" idx="1"/>
          </p:nvPr>
        </p:nvSpPr>
        <p:spPr>
          <a:xfrm>
            <a:off x="550863" y="1368425"/>
            <a:ext cx="8296275" cy="4759325"/>
          </a:xfrm>
        </p:spPr>
        <p:txBody>
          <a:bodyPr/>
          <a:lstStyle/>
          <a:p>
            <a:pPr>
              <a:buFont typeface="Wingdings" pitchFamily="2" charset="2"/>
              <a:buNone/>
            </a:pPr>
            <a:endParaRPr lang="en-US" sz="4400"/>
          </a:p>
        </p:txBody>
      </p:sp>
      <p:pic>
        <p:nvPicPr>
          <p:cNvPr id="224260" name="Picture 4"/>
          <p:cNvPicPr>
            <a:picLocks noChangeAspect="1" noChangeArrowheads="1"/>
          </p:cNvPicPr>
          <p:nvPr/>
        </p:nvPicPr>
        <p:blipFill>
          <a:blip r:embed="rId3"/>
          <a:srcRect l="415" t="8588" r="624" b="9142"/>
          <a:stretch>
            <a:fillRect/>
          </a:stretch>
        </p:blipFill>
        <p:spPr bwMode="auto">
          <a:xfrm>
            <a:off x="374650" y="1203325"/>
            <a:ext cx="8769350" cy="5418138"/>
          </a:xfrm>
          <a:prstGeom prst="rect">
            <a:avLst/>
          </a:prstGeom>
          <a:noFill/>
          <a:ln w="12700">
            <a:solidFill>
              <a:srgbClr val="CC6600"/>
            </a:solidFill>
            <a:miter lim="800000"/>
            <a:headEnd/>
            <a:tailEnd/>
          </a:ln>
          <a:effectLst/>
        </p:spPr>
      </p:pic>
      <p:sp>
        <p:nvSpPr>
          <p:cNvPr id="5" name="Date Placeholder 4"/>
          <p:cNvSpPr>
            <a:spLocks noGrp="1"/>
          </p:cNvSpPr>
          <p:nvPr>
            <p:ph type="dt" sz="half" idx="12"/>
          </p:nvPr>
        </p:nvSpPr>
        <p:spPr/>
        <p:txBody>
          <a:bodyPr/>
          <a:lstStyle/>
          <a:p>
            <a:fld id="{004F4A5F-21F9-4869-81E3-A8CDD1E5AE43}" type="datetime1">
              <a:rPr lang="en-US" smtClean="0"/>
              <a:pPr/>
              <a:t>3/1/2021</a:t>
            </a:fld>
            <a:endParaRPr lang="en-US"/>
          </a:p>
        </p:txBody>
      </p:sp>
      <p:sp>
        <p:nvSpPr>
          <p:cNvPr id="6" name="Slide Number Placeholder 5"/>
          <p:cNvSpPr>
            <a:spLocks noGrp="1"/>
          </p:cNvSpPr>
          <p:nvPr>
            <p:ph type="sldNum" sz="quarter" idx="11"/>
          </p:nvPr>
        </p:nvSpPr>
        <p:spPr/>
        <p:txBody>
          <a:bodyPr/>
          <a:lstStyle/>
          <a:p>
            <a:fld id="{1E071E1F-DCF0-4FD0-9D09-073BBDD1C8A2}"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552450" y="285750"/>
            <a:ext cx="8229600" cy="800100"/>
          </a:xfrm>
        </p:spPr>
        <p:txBody>
          <a:bodyPr/>
          <a:lstStyle/>
          <a:p>
            <a:pPr algn="ctr"/>
            <a:r>
              <a:rPr lang="en-US">
                <a:solidFill>
                  <a:srgbClr val="FF0000"/>
                </a:solidFill>
                <a:effectLst>
                  <a:outerShdw blurRad="38100" dist="38100" dir="2700000" algn="tl">
                    <a:srgbClr val="C0C0C0"/>
                  </a:outerShdw>
                </a:effectLst>
              </a:rPr>
              <a:t>Mô hình mô phỏng</a:t>
            </a:r>
          </a:p>
        </p:txBody>
      </p:sp>
      <p:sp>
        <p:nvSpPr>
          <p:cNvPr id="227331" name="Rectangle 3"/>
          <p:cNvSpPr>
            <a:spLocks noGrp="1" noChangeArrowheads="1"/>
          </p:cNvSpPr>
          <p:nvPr>
            <p:ph type="body" idx="1"/>
          </p:nvPr>
        </p:nvSpPr>
        <p:spPr>
          <a:xfrm>
            <a:off x="286603" y="1330325"/>
            <a:ext cx="8609747" cy="5029532"/>
          </a:xfrm>
        </p:spPr>
        <p:txBody>
          <a:bodyPr/>
          <a:lstStyle/>
          <a:p>
            <a:pPr algn="just">
              <a:buFont typeface="Wingdings" pitchFamily="2" charset="2"/>
              <a:buNone/>
            </a:pPr>
            <a:r>
              <a:rPr lang="en-US" sz="3000" smtClean="0">
                <a:effectLst>
                  <a:outerShdw blurRad="38100" dist="38100" dir="2700000" algn="tl">
                    <a:srgbClr val="C0C0C0"/>
                  </a:outerShdw>
                </a:effectLst>
              </a:rPr>
              <a:t>+ </a:t>
            </a:r>
            <a:r>
              <a:rPr lang="en-US" sz="3000">
                <a:effectLst>
                  <a:outerShdw blurRad="38100" dist="38100" dir="2700000" algn="tl">
                    <a:srgbClr val="C0C0C0"/>
                  </a:outerShdw>
                </a:effectLst>
              </a:rPr>
              <a:t>Khi sự mô phỏng thực thi, các thống kê hiển thị năng lực của các giải thuật được tập hợp và in ra</a:t>
            </a:r>
            <a:r>
              <a:rPr lang="en-US" sz="3000" smtClean="0">
                <a:effectLst>
                  <a:outerShdw blurRad="38100" dist="38100" dir="2700000" algn="tl">
                    <a:srgbClr val="C0C0C0"/>
                  </a:outerShdw>
                </a:effectLst>
              </a:rPr>
              <a:t>.</a:t>
            </a:r>
          </a:p>
          <a:p>
            <a:pPr algn="just">
              <a:buNone/>
            </a:pPr>
            <a:r>
              <a:rPr lang="en-US" sz="3000">
                <a:effectLst>
                  <a:outerShdw blurRad="38100" dist="38100" dir="2700000" algn="tl">
                    <a:srgbClr val="C0C0C0"/>
                  </a:outerShdw>
                </a:effectLst>
              </a:rPr>
              <a:t>+ Mô hình mô phỏng có thể rất đắt và thường yêu cầu hàng giờ máy tính để thực hiện. </a:t>
            </a:r>
            <a:endParaRPr lang="en-US" sz="3000" smtClean="0">
              <a:effectLst>
                <a:outerShdw blurRad="38100" dist="38100" dir="2700000" algn="tl">
                  <a:srgbClr val="C0C0C0"/>
                </a:outerShdw>
              </a:effectLst>
            </a:endParaRPr>
          </a:p>
          <a:p>
            <a:pPr algn="just">
              <a:buNone/>
            </a:pPr>
            <a:r>
              <a:rPr lang="en-US" sz="3000" smtClean="0">
                <a:effectLst>
                  <a:outerShdw blurRad="38100" dist="38100" dir="2700000" algn="tl">
                    <a:srgbClr val="C0C0C0"/>
                  </a:outerShdw>
                </a:effectLst>
              </a:rPr>
              <a:t>+ Một </a:t>
            </a:r>
            <a:r>
              <a:rPr lang="en-US" sz="3000">
                <a:effectLst>
                  <a:outerShdw blurRad="38100" dist="38100" dir="2700000" algn="tl">
                    <a:srgbClr val="C0C0C0"/>
                  </a:outerShdw>
                </a:effectLst>
              </a:rPr>
              <a:t>mô phỏng chi tiết hơn cung cấp các kết quả chính xác hơn nhưng cũng yêu cầu nhiều thời gian máy tính hơn</a:t>
            </a:r>
            <a:r>
              <a:rPr lang="en-US" sz="3000" smtClean="0">
                <a:effectLst>
                  <a:outerShdw blurRad="38100" dist="38100" dir="2700000" algn="tl">
                    <a:srgbClr val="C0C0C0"/>
                  </a:outerShdw>
                </a:effectLst>
              </a:rPr>
              <a:t>.</a:t>
            </a:r>
            <a:endParaRPr lang="en-US">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CFD1D278-9C7F-4B9F-A250-EEA533A648EE}"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down)">
                                      <p:cBhvr>
                                        <p:cTn id="7" dur="580">
                                          <p:stCondLst>
                                            <p:cond delay="0"/>
                                          </p:stCondLst>
                                        </p:cTn>
                                        <p:tgtEl>
                                          <p:spTgt spid="227331">
                                            <p:txEl>
                                              <p:pRg st="0" end="0"/>
                                            </p:txEl>
                                          </p:spTgt>
                                        </p:tgtEl>
                                      </p:cBhvr>
                                    </p:animEffect>
                                    <p:anim calcmode="lin" valueType="num">
                                      <p:cBhvr>
                                        <p:cTn id="8" dur="1822" tmFilter="0,0; 0.14,0.36; 0.43,0.73; 0.71,0.91; 1.0,1.0">
                                          <p:stCondLst>
                                            <p:cond delay="0"/>
                                          </p:stCondLst>
                                        </p:cTn>
                                        <p:tgtEl>
                                          <p:spTgt spid="2273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73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73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73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73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7331">
                                            <p:txEl>
                                              <p:pRg st="0" end="0"/>
                                            </p:txEl>
                                          </p:spTgt>
                                        </p:tgtEl>
                                      </p:cBhvr>
                                      <p:to x="100000" y="60000"/>
                                    </p:animScale>
                                    <p:animScale>
                                      <p:cBhvr>
                                        <p:cTn id="14" dur="166" decel="50000">
                                          <p:stCondLst>
                                            <p:cond delay="676"/>
                                          </p:stCondLst>
                                        </p:cTn>
                                        <p:tgtEl>
                                          <p:spTgt spid="227331">
                                            <p:txEl>
                                              <p:pRg st="0" end="0"/>
                                            </p:txEl>
                                          </p:spTgt>
                                        </p:tgtEl>
                                      </p:cBhvr>
                                      <p:to x="100000" y="100000"/>
                                    </p:animScale>
                                    <p:animScale>
                                      <p:cBhvr>
                                        <p:cTn id="15" dur="26">
                                          <p:stCondLst>
                                            <p:cond delay="1312"/>
                                          </p:stCondLst>
                                        </p:cTn>
                                        <p:tgtEl>
                                          <p:spTgt spid="227331">
                                            <p:txEl>
                                              <p:pRg st="0" end="0"/>
                                            </p:txEl>
                                          </p:spTgt>
                                        </p:tgtEl>
                                      </p:cBhvr>
                                      <p:to x="100000" y="80000"/>
                                    </p:animScale>
                                    <p:animScale>
                                      <p:cBhvr>
                                        <p:cTn id="16" dur="166" decel="50000">
                                          <p:stCondLst>
                                            <p:cond delay="1338"/>
                                          </p:stCondLst>
                                        </p:cTn>
                                        <p:tgtEl>
                                          <p:spTgt spid="227331">
                                            <p:txEl>
                                              <p:pRg st="0" end="0"/>
                                            </p:txEl>
                                          </p:spTgt>
                                        </p:tgtEl>
                                      </p:cBhvr>
                                      <p:to x="100000" y="100000"/>
                                    </p:animScale>
                                    <p:animScale>
                                      <p:cBhvr>
                                        <p:cTn id="17" dur="26">
                                          <p:stCondLst>
                                            <p:cond delay="1642"/>
                                          </p:stCondLst>
                                        </p:cTn>
                                        <p:tgtEl>
                                          <p:spTgt spid="227331">
                                            <p:txEl>
                                              <p:pRg st="0" end="0"/>
                                            </p:txEl>
                                          </p:spTgt>
                                        </p:tgtEl>
                                      </p:cBhvr>
                                      <p:to x="100000" y="90000"/>
                                    </p:animScale>
                                    <p:animScale>
                                      <p:cBhvr>
                                        <p:cTn id="18" dur="166" decel="50000">
                                          <p:stCondLst>
                                            <p:cond delay="1668"/>
                                          </p:stCondLst>
                                        </p:cTn>
                                        <p:tgtEl>
                                          <p:spTgt spid="227331">
                                            <p:txEl>
                                              <p:pRg st="0" end="0"/>
                                            </p:txEl>
                                          </p:spTgt>
                                        </p:tgtEl>
                                      </p:cBhvr>
                                      <p:to x="100000" y="100000"/>
                                    </p:animScale>
                                    <p:animScale>
                                      <p:cBhvr>
                                        <p:cTn id="19" dur="26">
                                          <p:stCondLst>
                                            <p:cond delay="1808"/>
                                          </p:stCondLst>
                                        </p:cTn>
                                        <p:tgtEl>
                                          <p:spTgt spid="227331">
                                            <p:txEl>
                                              <p:pRg st="0" end="0"/>
                                            </p:txEl>
                                          </p:spTgt>
                                        </p:tgtEl>
                                      </p:cBhvr>
                                      <p:to x="100000" y="95000"/>
                                    </p:animScale>
                                    <p:animScale>
                                      <p:cBhvr>
                                        <p:cTn id="20" dur="166" decel="50000">
                                          <p:stCondLst>
                                            <p:cond delay="1834"/>
                                          </p:stCondLst>
                                        </p:cTn>
                                        <p:tgtEl>
                                          <p:spTgt spid="2273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7331">
                                            <p:txEl>
                                              <p:pRg st="1" end="1"/>
                                            </p:txEl>
                                          </p:spTgt>
                                        </p:tgtEl>
                                        <p:attrNameLst>
                                          <p:attrName>style.visibility</p:attrName>
                                        </p:attrNameLst>
                                      </p:cBhvr>
                                      <p:to>
                                        <p:strVal val="visible"/>
                                      </p:to>
                                    </p:set>
                                    <p:animEffect transition="in" filter="wipe(down)">
                                      <p:cBhvr>
                                        <p:cTn id="25" dur="580">
                                          <p:stCondLst>
                                            <p:cond delay="0"/>
                                          </p:stCondLst>
                                        </p:cTn>
                                        <p:tgtEl>
                                          <p:spTgt spid="227331">
                                            <p:txEl>
                                              <p:pRg st="1" end="1"/>
                                            </p:txEl>
                                          </p:spTgt>
                                        </p:tgtEl>
                                      </p:cBhvr>
                                    </p:animEffect>
                                    <p:anim calcmode="lin" valueType="num">
                                      <p:cBhvr>
                                        <p:cTn id="26" dur="1822" tmFilter="0,0; 0.14,0.36; 0.43,0.73; 0.71,0.91; 1.0,1.0">
                                          <p:stCondLst>
                                            <p:cond delay="0"/>
                                          </p:stCondLst>
                                        </p:cTn>
                                        <p:tgtEl>
                                          <p:spTgt spid="2273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73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73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73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73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7331">
                                            <p:txEl>
                                              <p:pRg st="1" end="1"/>
                                            </p:txEl>
                                          </p:spTgt>
                                        </p:tgtEl>
                                      </p:cBhvr>
                                      <p:to x="100000" y="60000"/>
                                    </p:animScale>
                                    <p:animScale>
                                      <p:cBhvr>
                                        <p:cTn id="32" dur="166" decel="50000">
                                          <p:stCondLst>
                                            <p:cond delay="676"/>
                                          </p:stCondLst>
                                        </p:cTn>
                                        <p:tgtEl>
                                          <p:spTgt spid="227331">
                                            <p:txEl>
                                              <p:pRg st="1" end="1"/>
                                            </p:txEl>
                                          </p:spTgt>
                                        </p:tgtEl>
                                      </p:cBhvr>
                                      <p:to x="100000" y="100000"/>
                                    </p:animScale>
                                    <p:animScale>
                                      <p:cBhvr>
                                        <p:cTn id="33" dur="26">
                                          <p:stCondLst>
                                            <p:cond delay="1312"/>
                                          </p:stCondLst>
                                        </p:cTn>
                                        <p:tgtEl>
                                          <p:spTgt spid="227331">
                                            <p:txEl>
                                              <p:pRg st="1" end="1"/>
                                            </p:txEl>
                                          </p:spTgt>
                                        </p:tgtEl>
                                      </p:cBhvr>
                                      <p:to x="100000" y="80000"/>
                                    </p:animScale>
                                    <p:animScale>
                                      <p:cBhvr>
                                        <p:cTn id="34" dur="166" decel="50000">
                                          <p:stCondLst>
                                            <p:cond delay="1338"/>
                                          </p:stCondLst>
                                        </p:cTn>
                                        <p:tgtEl>
                                          <p:spTgt spid="227331">
                                            <p:txEl>
                                              <p:pRg st="1" end="1"/>
                                            </p:txEl>
                                          </p:spTgt>
                                        </p:tgtEl>
                                      </p:cBhvr>
                                      <p:to x="100000" y="100000"/>
                                    </p:animScale>
                                    <p:animScale>
                                      <p:cBhvr>
                                        <p:cTn id="35" dur="26">
                                          <p:stCondLst>
                                            <p:cond delay="1642"/>
                                          </p:stCondLst>
                                        </p:cTn>
                                        <p:tgtEl>
                                          <p:spTgt spid="227331">
                                            <p:txEl>
                                              <p:pRg st="1" end="1"/>
                                            </p:txEl>
                                          </p:spTgt>
                                        </p:tgtEl>
                                      </p:cBhvr>
                                      <p:to x="100000" y="90000"/>
                                    </p:animScale>
                                    <p:animScale>
                                      <p:cBhvr>
                                        <p:cTn id="36" dur="166" decel="50000">
                                          <p:stCondLst>
                                            <p:cond delay="1668"/>
                                          </p:stCondLst>
                                        </p:cTn>
                                        <p:tgtEl>
                                          <p:spTgt spid="227331">
                                            <p:txEl>
                                              <p:pRg st="1" end="1"/>
                                            </p:txEl>
                                          </p:spTgt>
                                        </p:tgtEl>
                                      </p:cBhvr>
                                      <p:to x="100000" y="100000"/>
                                    </p:animScale>
                                    <p:animScale>
                                      <p:cBhvr>
                                        <p:cTn id="37" dur="26">
                                          <p:stCondLst>
                                            <p:cond delay="1808"/>
                                          </p:stCondLst>
                                        </p:cTn>
                                        <p:tgtEl>
                                          <p:spTgt spid="227331">
                                            <p:txEl>
                                              <p:pRg st="1" end="1"/>
                                            </p:txEl>
                                          </p:spTgt>
                                        </p:tgtEl>
                                      </p:cBhvr>
                                      <p:to x="100000" y="95000"/>
                                    </p:animScale>
                                    <p:animScale>
                                      <p:cBhvr>
                                        <p:cTn id="38" dur="166" decel="50000">
                                          <p:stCondLst>
                                            <p:cond delay="1834"/>
                                          </p:stCondLst>
                                        </p:cTn>
                                        <p:tgtEl>
                                          <p:spTgt spid="2273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7331">
                                            <p:txEl>
                                              <p:pRg st="2" end="2"/>
                                            </p:txEl>
                                          </p:spTgt>
                                        </p:tgtEl>
                                        <p:attrNameLst>
                                          <p:attrName>style.visibility</p:attrName>
                                        </p:attrNameLst>
                                      </p:cBhvr>
                                      <p:to>
                                        <p:strVal val="visible"/>
                                      </p:to>
                                    </p:set>
                                    <p:animEffect transition="in" filter="wipe(down)">
                                      <p:cBhvr>
                                        <p:cTn id="43" dur="580">
                                          <p:stCondLst>
                                            <p:cond delay="0"/>
                                          </p:stCondLst>
                                        </p:cTn>
                                        <p:tgtEl>
                                          <p:spTgt spid="227331">
                                            <p:txEl>
                                              <p:pRg st="2" end="2"/>
                                            </p:txEl>
                                          </p:spTgt>
                                        </p:tgtEl>
                                      </p:cBhvr>
                                    </p:animEffect>
                                    <p:anim calcmode="lin" valueType="num">
                                      <p:cBhvr>
                                        <p:cTn id="44" dur="1822" tmFilter="0,0; 0.14,0.36; 0.43,0.73; 0.71,0.91; 1.0,1.0">
                                          <p:stCondLst>
                                            <p:cond delay="0"/>
                                          </p:stCondLst>
                                        </p:cTn>
                                        <p:tgtEl>
                                          <p:spTgt spid="2273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73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73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73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73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7331">
                                            <p:txEl>
                                              <p:pRg st="2" end="2"/>
                                            </p:txEl>
                                          </p:spTgt>
                                        </p:tgtEl>
                                      </p:cBhvr>
                                      <p:to x="100000" y="60000"/>
                                    </p:animScale>
                                    <p:animScale>
                                      <p:cBhvr>
                                        <p:cTn id="50" dur="166" decel="50000">
                                          <p:stCondLst>
                                            <p:cond delay="676"/>
                                          </p:stCondLst>
                                        </p:cTn>
                                        <p:tgtEl>
                                          <p:spTgt spid="227331">
                                            <p:txEl>
                                              <p:pRg st="2" end="2"/>
                                            </p:txEl>
                                          </p:spTgt>
                                        </p:tgtEl>
                                      </p:cBhvr>
                                      <p:to x="100000" y="100000"/>
                                    </p:animScale>
                                    <p:animScale>
                                      <p:cBhvr>
                                        <p:cTn id="51" dur="26">
                                          <p:stCondLst>
                                            <p:cond delay="1312"/>
                                          </p:stCondLst>
                                        </p:cTn>
                                        <p:tgtEl>
                                          <p:spTgt spid="227331">
                                            <p:txEl>
                                              <p:pRg st="2" end="2"/>
                                            </p:txEl>
                                          </p:spTgt>
                                        </p:tgtEl>
                                      </p:cBhvr>
                                      <p:to x="100000" y="80000"/>
                                    </p:animScale>
                                    <p:animScale>
                                      <p:cBhvr>
                                        <p:cTn id="52" dur="166" decel="50000">
                                          <p:stCondLst>
                                            <p:cond delay="1338"/>
                                          </p:stCondLst>
                                        </p:cTn>
                                        <p:tgtEl>
                                          <p:spTgt spid="227331">
                                            <p:txEl>
                                              <p:pRg st="2" end="2"/>
                                            </p:txEl>
                                          </p:spTgt>
                                        </p:tgtEl>
                                      </p:cBhvr>
                                      <p:to x="100000" y="100000"/>
                                    </p:animScale>
                                    <p:animScale>
                                      <p:cBhvr>
                                        <p:cTn id="53" dur="26">
                                          <p:stCondLst>
                                            <p:cond delay="1642"/>
                                          </p:stCondLst>
                                        </p:cTn>
                                        <p:tgtEl>
                                          <p:spTgt spid="227331">
                                            <p:txEl>
                                              <p:pRg st="2" end="2"/>
                                            </p:txEl>
                                          </p:spTgt>
                                        </p:tgtEl>
                                      </p:cBhvr>
                                      <p:to x="100000" y="90000"/>
                                    </p:animScale>
                                    <p:animScale>
                                      <p:cBhvr>
                                        <p:cTn id="54" dur="166" decel="50000">
                                          <p:stCondLst>
                                            <p:cond delay="1668"/>
                                          </p:stCondLst>
                                        </p:cTn>
                                        <p:tgtEl>
                                          <p:spTgt spid="227331">
                                            <p:txEl>
                                              <p:pRg st="2" end="2"/>
                                            </p:txEl>
                                          </p:spTgt>
                                        </p:tgtEl>
                                      </p:cBhvr>
                                      <p:to x="100000" y="100000"/>
                                    </p:animScale>
                                    <p:animScale>
                                      <p:cBhvr>
                                        <p:cTn id="55" dur="26">
                                          <p:stCondLst>
                                            <p:cond delay="1808"/>
                                          </p:stCondLst>
                                        </p:cTn>
                                        <p:tgtEl>
                                          <p:spTgt spid="227331">
                                            <p:txEl>
                                              <p:pRg st="2" end="2"/>
                                            </p:txEl>
                                          </p:spTgt>
                                        </p:tgtEl>
                                      </p:cBhvr>
                                      <p:to x="100000" y="95000"/>
                                    </p:animScale>
                                    <p:animScale>
                                      <p:cBhvr>
                                        <p:cTn id="56" dur="166" decel="50000">
                                          <p:stCondLst>
                                            <p:cond delay="1834"/>
                                          </p:stCondLst>
                                        </p:cTn>
                                        <p:tgtEl>
                                          <p:spTgt spid="22733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7200" y="133350"/>
            <a:ext cx="8229600" cy="742950"/>
          </a:xfrm>
        </p:spPr>
        <p:txBody>
          <a:bodyPr/>
          <a:lstStyle/>
          <a:p>
            <a:pPr algn="ctr"/>
            <a:r>
              <a:rPr lang="en-US">
                <a:solidFill>
                  <a:srgbClr val="FF0000"/>
                </a:solidFill>
                <a:effectLst>
                  <a:outerShdw blurRad="38100" dist="38100" dir="2700000" algn="tl">
                    <a:srgbClr val="C0C0C0"/>
                  </a:outerShdw>
                </a:effectLst>
              </a:rPr>
              <a:t>Mô hình dùng mã hóa</a:t>
            </a:r>
          </a:p>
        </p:txBody>
      </p:sp>
      <p:sp>
        <p:nvSpPr>
          <p:cNvPr id="229379" name="Rectangle 3"/>
          <p:cNvSpPr>
            <a:spLocks noGrp="1" noChangeArrowheads="1"/>
          </p:cNvSpPr>
          <p:nvPr>
            <p:ph type="body" idx="1"/>
          </p:nvPr>
        </p:nvSpPr>
        <p:spPr>
          <a:xfrm>
            <a:off x="523875" y="974725"/>
            <a:ext cx="8296275" cy="4759325"/>
          </a:xfrm>
        </p:spPr>
        <p:txBody>
          <a:bodyPr/>
          <a:lstStyle/>
          <a:p>
            <a:pPr algn="just">
              <a:buFont typeface="Wingdings" pitchFamily="2" charset="2"/>
              <a:buNone/>
            </a:pPr>
            <a:r>
              <a:rPr lang="en-US" sz="4400"/>
              <a:t>	</a:t>
            </a:r>
            <a:r>
              <a:rPr lang="en-US">
                <a:effectLst>
                  <a:outerShdw blurRad="38100" dist="38100" dir="2700000" algn="tl">
                    <a:srgbClr val="C0C0C0"/>
                  </a:outerShdw>
                </a:effectLst>
              </a:rPr>
              <a:t>+ Để đánh giá hoàn toàn chính xác một giải thuật lập lịch là mã hóa nó, đặt nó vào hệ điều hành và xem cách nó làm việc như thế nào.</a:t>
            </a:r>
          </a:p>
          <a:p>
            <a:pPr algn="just">
              <a:buFont typeface="Wingdings" pitchFamily="2" charset="2"/>
              <a:buNone/>
            </a:pPr>
            <a:r>
              <a:rPr lang="en-US">
                <a:effectLst>
                  <a:outerShdw blurRad="38100" dist="38100" dir="2700000" algn="tl">
                    <a:srgbClr val="C0C0C0"/>
                  </a:outerShdw>
                </a:effectLst>
              </a:rPr>
              <a:t>	+ PP này đặt một giải thuật thực sự vào một hệ thống thực để đánh giá trong các điều kiện hoạt động thực tế.</a:t>
            </a:r>
          </a:p>
        </p:txBody>
      </p:sp>
      <p:sp>
        <p:nvSpPr>
          <p:cNvPr id="4" name="Date Placeholder 3"/>
          <p:cNvSpPr>
            <a:spLocks noGrp="1"/>
          </p:cNvSpPr>
          <p:nvPr>
            <p:ph type="dt" sz="half" idx="12"/>
          </p:nvPr>
        </p:nvSpPr>
        <p:spPr/>
        <p:txBody>
          <a:bodyPr/>
          <a:lstStyle/>
          <a:p>
            <a:fld id="{508A9798-7CA6-44CE-8E87-C224036330D0}"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down)">
                                      <p:cBhvr>
                                        <p:cTn id="7" dur="580">
                                          <p:stCondLst>
                                            <p:cond delay="0"/>
                                          </p:stCondLst>
                                        </p:cTn>
                                        <p:tgtEl>
                                          <p:spTgt spid="229379">
                                            <p:txEl>
                                              <p:pRg st="0" end="0"/>
                                            </p:txEl>
                                          </p:spTgt>
                                        </p:tgtEl>
                                      </p:cBhvr>
                                    </p:animEffect>
                                    <p:anim calcmode="lin" valueType="num">
                                      <p:cBhvr>
                                        <p:cTn id="8" dur="1822" tmFilter="0,0; 0.14,0.36; 0.43,0.73; 0.71,0.91; 1.0,1.0">
                                          <p:stCondLst>
                                            <p:cond delay="0"/>
                                          </p:stCondLst>
                                        </p:cTn>
                                        <p:tgtEl>
                                          <p:spTgt spid="22937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937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937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937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937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9379">
                                            <p:txEl>
                                              <p:pRg st="0" end="0"/>
                                            </p:txEl>
                                          </p:spTgt>
                                        </p:tgtEl>
                                      </p:cBhvr>
                                      <p:to x="100000" y="60000"/>
                                    </p:animScale>
                                    <p:animScale>
                                      <p:cBhvr>
                                        <p:cTn id="14" dur="166" decel="50000">
                                          <p:stCondLst>
                                            <p:cond delay="676"/>
                                          </p:stCondLst>
                                        </p:cTn>
                                        <p:tgtEl>
                                          <p:spTgt spid="229379">
                                            <p:txEl>
                                              <p:pRg st="0" end="0"/>
                                            </p:txEl>
                                          </p:spTgt>
                                        </p:tgtEl>
                                      </p:cBhvr>
                                      <p:to x="100000" y="100000"/>
                                    </p:animScale>
                                    <p:animScale>
                                      <p:cBhvr>
                                        <p:cTn id="15" dur="26">
                                          <p:stCondLst>
                                            <p:cond delay="1312"/>
                                          </p:stCondLst>
                                        </p:cTn>
                                        <p:tgtEl>
                                          <p:spTgt spid="229379">
                                            <p:txEl>
                                              <p:pRg st="0" end="0"/>
                                            </p:txEl>
                                          </p:spTgt>
                                        </p:tgtEl>
                                      </p:cBhvr>
                                      <p:to x="100000" y="80000"/>
                                    </p:animScale>
                                    <p:animScale>
                                      <p:cBhvr>
                                        <p:cTn id="16" dur="166" decel="50000">
                                          <p:stCondLst>
                                            <p:cond delay="1338"/>
                                          </p:stCondLst>
                                        </p:cTn>
                                        <p:tgtEl>
                                          <p:spTgt spid="229379">
                                            <p:txEl>
                                              <p:pRg st="0" end="0"/>
                                            </p:txEl>
                                          </p:spTgt>
                                        </p:tgtEl>
                                      </p:cBhvr>
                                      <p:to x="100000" y="100000"/>
                                    </p:animScale>
                                    <p:animScale>
                                      <p:cBhvr>
                                        <p:cTn id="17" dur="26">
                                          <p:stCondLst>
                                            <p:cond delay="1642"/>
                                          </p:stCondLst>
                                        </p:cTn>
                                        <p:tgtEl>
                                          <p:spTgt spid="229379">
                                            <p:txEl>
                                              <p:pRg st="0" end="0"/>
                                            </p:txEl>
                                          </p:spTgt>
                                        </p:tgtEl>
                                      </p:cBhvr>
                                      <p:to x="100000" y="90000"/>
                                    </p:animScale>
                                    <p:animScale>
                                      <p:cBhvr>
                                        <p:cTn id="18" dur="166" decel="50000">
                                          <p:stCondLst>
                                            <p:cond delay="1668"/>
                                          </p:stCondLst>
                                        </p:cTn>
                                        <p:tgtEl>
                                          <p:spTgt spid="229379">
                                            <p:txEl>
                                              <p:pRg st="0" end="0"/>
                                            </p:txEl>
                                          </p:spTgt>
                                        </p:tgtEl>
                                      </p:cBhvr>
                                      <p:to x="100000" y="100000"/>
                                    </p:animScale>
                                    <p:animScale>
                                      <p:cBhvr>
                                        <p:cTn id="19" dur="26">
                                          <p:stCondLst>
                                            <p:cond delay="1808"/>
                                          </p:stCondLst>
                                        </p:cTn>
                                        <p:tgtEl>
                                          <p:spTgt spid="229379">
                                            <p:txEl>
                                              <p:pRg st="0" end="0"/>
                                            </p:txEl>
                                          </p:spTgt>
                                        </p:tgtEl>
                                      </p:cBhvr>
                                      <p:to x="100000" y="95000"/>
                                    </p:animScale>
                                    <p:animScale>
                                      <p:cBhvr>
                                        <p:cTn id="20" dur="166" decel="50000">
                                          <p:stCondLst>
                                            <p:cond delay="1834"/>
                                          </p:stCondLst>
                                        </p:cTn>
                                        <p:tgtEl>
                                          <p:spTgt spid="22937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9379">
                                            <p:txEl>
                                              <p:pRg st="1" end="1"/>
                                            </p:txEl>
                                          </p:spTgt>
                                        </p:tgtEl>
                                        <p:attrNameLst>
                                          <p:attrName>style.visibility</p:attrName>
                                        </p:attrNameLst>
                                      </p:cBhvr>
                                      <p:to>
                                        <p:strVal val="visible"/>
                                      </p:to>
                                    </p:set>
                                    <p:animEffect transition="in" filter="wipe(down)">
                                      <p:cBhvr>
                                        <p:cTn id="25" dur="580">
                                          <p:stCondLst>
                                            <p:cond delay="0"/>
                                          </p:stCondLst>
                                        </p:cTn>
                                        <p:tgtEl>
                                          <p:spTgt spid="229379">
                                            <p:txEl>
                                              <p:pRg st="1" end="1"/>
                                            </p:txEl>
                                          </p:spTgt>
                                        </p:tgtEl>
                                      </p:cBhvr>
                                    </p:animEffect>
                                    <p:anim calcmode="lin" valueType="num">
                                      <p:cBhvr>
                                        <p:cTn id="26" dur="1822" tmFilter="0,0; 0.14,0.36; 0.43,0.73; 0.71,0.91; 1.0,1.0">
                                          <p:stCondLst>
                                            <p:cond delay="0"/>
                                          </p:stCondLst>
                                        </p:cTn>
                                        <p:tgtEl>
                                          <p:spTgt spid="22937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937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937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937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937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9379">
                                            <p:txEl>
                                              <p:pRg st="1" end="1"/>
                                            </p:txEl>
                                          </p:spTgt>
                                        </p:tgtEl>
                                      </p:cBhvr>
                                      <p:to x="100000" y="60000"/>
                                    </p:animScale>
                                    <p:animScale>
                                      <p:cBhvr>
                                        <p:cTn id="32" dur="166" decel="50000">
                                          <p:stCondLst>
                                            <p:cond delay="676"/>
                                          </p:stCondLst>
                                        </p:cTn>
                                        <p:tgtEl>
                                          <p:spTgt spid="229379">
                                            <p:txEl>
                                              <p:pRg st="1" end="1"/>
                                            </p:txEl>
                                          </p:spTgt>
                                        </p:tgtEl>
                                      </p:cBhvr>
                                      <p:to x="100000" y="100000"/>
                                    </p:animScale>
                                    <p:animScale>
                                      <p:cBhvr>
                                        <p:cTn id="33" dur="26">
                                          <p:stCondLst>
                                            <p:cond delay="1312"/>
                                          </p:stCondLst>
                                        </p:cTn>
                                        <p:tgtEl>
                                          <p:spTgt spid="229379">
                                            <p:txEl>
                                              <p:pRg st="1" end="1"/>
                                            </p:txEl>
                                          </p:spTgt>
                                        </p:tgtEl>
                                      </p:cBhvr>
                                      <p:to x="100000" y="80000"/>
                                    </p:animScale>
                                    <p:animScale>
                                      <p:cBhvr>
                                        <p:cTn id="34" dur="166" decel="50000">
                                          <p:stCondLst>
                                            <p:cond delay="1338"/>
                                          </p:stCondLst>
                                        </p:cTn>
                                        <p:tgtEl>
                                          <p:spTgt spid="229379">
                                            <p:txEl>
                                              <p:pRg st="1" end="1"/>
                                            </p:txEl>
                                          </p:spTgt>
                                        </p:tgtEl>
                                      </p:cBhvr>
                                      <p:to x="100000" y="100000"/>
                                    </p:animScale>
                                    <p:animScale>
                                      <p:cBhvr>
                                        <p:cTn id="35" dur="26">
                                          <p:stCondLst>
                                            <p:cond delay="1642"/>
                                          </p:stCondLst>
                                        </p:cTn>
                                        <p:tgtEl>
                                          <p:spTgt spid="229379">
                                            <p:txEl>
                                              <p:pRg st="1" end="1"/>
                                            </p:txEl>
                                          </p:spTgt>
                                        </p:tgtEl>
                                      </p:cBhvr>
                                      <p:to x="100000" y="90000"/>
                                    </p:animScale>
                                    <p:animScale>
                                      <p:cBhvr>
                                        <p:cTn id="36" dur="166" decel="50000">
                                          <p:stCondLst>
                                            <p:cond delay="1668"/>
                                          </p:stCondLst>
                                        </p:cTn>
                                        <p:tgtEl>
                                          <p:spTgt spid="229379">
                                            <p:txEl>
                                              <p:pRg st="1" end="1"/>
                                            </p:txEl>
                                          </p:spTgt>
                                        </p:tgtEl>
                                      </p:cBhvr>
                                      <p:to x="100000" y="100000"/>
                                    </p:animScale>
                                    <p:animScale>
                                      <p:cBhvr>
                                        <p:cTn id="37" dur="26">
                                          <p:stCondLst>
                                            <p:cond delay="1808"/>
                                          </p:stCondLst>
                                        </p:cTn>
                                        <p:tgtEl>
                                          <p:spTgt spid="229379">
                                            <p:txEl>
                                              <p:pRg st="1" end="1"/>
                                            </p:txEl>
                                          </p:spTgt>
                                        </p:tgtEl>
                                      </p:cBhvr>
                                      <p:to x="100000" y="95000"/>
                                    </p:animScale>
                                    <p:animScale>
                                      <p:cBhvr>
                                        <p:cTn id="38" dur="166" decel="50000">
                                          <p:stCondLst>
                                            <p:cond delay="1834"/>
                                          </p:stCondLst>
                                        </p:cTn>
                                        <p:tgtEl>
                                          <p:spTgt spid="22937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66700"/>
            <a:ext cx="8229600" cy="647700"/>
          </a:xfrm>
        </p:spPr>
        <p:txBody>
          <a:bodyPr/>
          <a:lstStyle/>
          <a:p>
            <a:pPr algn="ctr"/>
            <a:r>
              <a:rPr lang="en-US">
                <a:solidFill>
                  <a:srgbClr val="FF0000"/>
                </a:solidFill>
                <a:effectLst>
                  <a:outerShdw blurRad="38100" dist="38100" dir="2700000" algn="tl">
                    <a:srgbClr val="C0C0C0"/>
                  </a:outerShdw>
                </a:effectLst>
              </a:rPr>
              <a:t>Mô hình dùng mã hóa</a:t>
            </a:r>
          </a:p>
        </p:txBody>
      </p:sp>
      <p:sp>
        <p:nvSpPr>
          <p:cNvPr id="230403" name="Rectangle 3"/>
          <p:cNvSpPr>
            <a:spLocks noGrp="1" noChangeArrowheads="1"/>
          </p:cNvSpPr>
          <p:nvPr>
            <p:ph type="body" idx="1"/>
          </p:nvPr>
        </p:nvSpPr>
        <p:spPr>
          <a:xfrm>
            <a:off x="327547" y="1412875"/>
            <a:ext cx="8500542" cy="4759325"/>
          </a:xfrm>
        </p:spPr>
        <p:txBody>
          <a:bodyPr/>
          <a:lstStyle/>
          <a:p>
            <a:pPr algn="just">
              <a:buSzPct val="150000"/>
              <a:buFont typeface="Wingdings" pitchFamily="2" charset="2"/>
              <a:buNone/>
            </a:pPr>
            <a:r>
              <a:rPr lang="en-US" sz="4400"/>
              <a:t>	</a:t>
            </a:r>
            <a:r>
              <a:rPr lang="en-US">
                <a:effectLst>
                  <a:outerShdw blurRad="38100" dist="38100" dir="2700000" algn="tl">
                    <a:srgbClr val="C0C0C0"/>
                  </a:outerShdw>
                </a:effectLst>
              </a:rPr>
              <a:t>+ Khó khăn chính là chi phí của PP này bao gồm:</a:t>
            </a:r>
          </a:p>
          <a:p>
            <a:pPr algn="just">
              <a:buSzPct val="150000"/>
              <a:buFont typeface="Wingdings" pitchFamily="2" charset="2"/>
              <a:buNone/>
            </a:pPr>
            <a:r>
              <a:rPr lang="en-US">
                <a:effectLst>
                  <a:outerShdw blurRad="38100" dist="38100" dir="2700000" algn="tl">
                    <a:srgbClr val="C0C0C0"/>
                  </a:outerShdw>
                </a:effectLst>
              </a:rPr>
              <a:t>	- Chi phí mã hóa giải thuật.</a:t>
            </a:r>
          </a:p>
          <a:p>
            <a:pPr algn="just">
              <a:buSzPct val="150000"/>
              <a:buFont typeface="Wingdings" pitchFamily="2" charset="2"/>
              <a:buNone/>
            </a:pPr>
            <a:r>
              <a:rPr lang="en-US">
                <a:effectLst>
                  <a:outerShdw blurRad="38100" dist="38100" dir="2700000" algn="tl">
                    <a:srgbClr val="C0C0C0"/>
                  </a:outerShdw>
                </a:effectLst>
              </a:rPr>
              <a:t>	- Chi phí sửa đổi HĐH để hỗ trợ nó cũng như các cấu trúc dữ liệu được yêu cầu.</a:t>
            </a:r>
          </a:p>
          <a:p>
            <a:pPr algn="just">
              <a:buSzPct val="150000"/>
              <a:buFont typeface="Wingdings" pitchFamily="2" charset="2"/>
              <a:buNone/>
            </a:pPr>
            <a:r>
              <a:rPr lang="en-US">
                <a:effectLst>
                  <a:outerShdw blurRad="38100" dist="38100" dir="2700000" algn="tl">
                    <a:srgbClr val="C0C0C0"/>
                  </a:outerShdw>
                </a:effectLst>
              </a:rPr>
              <a:t>	+ Một khó khăn nữa là phản ứng của người dùng đối với sự thay đổi liên tục HĐH. </a:t>
            </a:r>
          </a:p>
        </p:txBody>
      </p:sp>
      <p:sp>
        <p:nvSpPr>
          <p:cNvPr id="4" name="Date Placeholder 3"/>
          <p:cNvSpPr>
            <a:spLocks noGrp="1"/>
          </p:cNvSpPr>
          <p:nvPr>
            <p:ph type="dt" sz="half" idx="12"/>
          </p:nvPr>
        </p:nvSpPr>
        <p:spPr/>
        <p:txBody>
          <a:bodyPr/>
          <a:lstStyle/>
          <a:p>
            <a:fld id="{3FA36E44-95AB-4D3D-88D7-0FC7F905BD43}"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80">
                                          <p:stCondLst>
                                            <p:cond delay="0"/>
                                          </p:stCondLst>
                                        </p:cTn>
                                        <p:tgtEl>
                                          <p:spTgt spid="230403">
                                            <p:txEl>
                                              <p:pRg st="0" end="0"/>
                                            </p:txEl>
                                          </p:spTgt>
                                        </p:tgtEl>
                                      </p:cBhvr>
                                    </p:animEffect>
                                    <p:anim calcmode="lin" valueType="num">
                                      <p:cBhvr>
                                        <p:cTn id="8" dur="1822" tmFilter="0,0; 0.14,0.36; 0.43,0.73; 0.71,0.91; 1.0,1.0">
                                          <p:stCondLst>
                                            <p:cond delay="0"/>
                                          </p:stCondLst>
                                        </p:cTn>
                                        <p:tgtEl>
                                          <p:spTgt spid="230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403">
                                            <p:txEl>
                                              <p:pRg st="0" end="0"/>
                                            </p:txEl>
                                          </p:spTgt>
                                        </p:tgtEl>
                                      </p:cBhvr>
                                      <p:to x="100000" y="60000"/>
                                    </p:animScale>
                                    <p:animScale>
                                      <p:cBhvr>
                                        <p:cTn id="14" dur="166" decel="50000">
                                          <p:stCondLst>
                                            <p:cond delay="676"/>
                                          </p:stCondLst>
                                        </p:cTn>
                                        <p:tgtEl>
                                          <p:spTgt spid="230403">
                                            <p:txEl>
                                              <p:pRg st="0" end="0"/>
                                            </p:txEl>
                                          </p:spTgt>
                                        </p:tgtEl>
                                      </p:cBhvr>
                                      <p:to x="100000" y="100000"/>
                                    </p:animScale>
                                    <p:animScale>
                                      <p:cBhvr>
                                        <p:cTn id="15" dur="26">
                                          <p:stCondLst>
                                            <p:cond delay="1312"/>
                                          </p:stCondLst>
                                        </p:cTn>
                                        <p:tgtEl>
                                          <p:spTgt spid="230403">
                                            <p:txEl>
                                              <p:pRg st="0" end="0"/>
                                            </p:txEl>
                                          </p:spTgt>
                                        </p:tgtEl>
                                      </p:cBhvr>
                                      <p:to x="100000" y="80000"/>
                                    </p:animScale>
                                    <p:animScale>
                                      <p:cBhvr>
                                        <p:cTn id="16" dur="166" decel="50000">
                                          <p:stCondLst>
                                            <p:cond delay="1338"/>
                                          </p:stCondLst>
                                        </p:cTn>
                                        <p:tgtEl>
                                          <p:spTgt spid="230403">
                                            <p:txEl>
                                              <p:pRg st="0" end="0"/>
                                            </p:txEl>
                                          </p:spTgt>
                                        </p:tgtEl>
                                      </p:cBhvr>
                                      <p:to x="100000" y="100000"/>
                                    </p:animScale>
                                    <p:animScale>
                                      <p:cBhvr>
                                        <p:cTn id="17" dur="26">
                                          <p:stCondLst>
                                            <p:cond delay="1642"/>
                                          </p:stCondLst>
                                        </p:cTn>
                                        <p:tgtEl>
                                          <p:spTgt spid="230403">
                                            <p:txEl>
                                              <p:pRg st="0" end="0"/>
                                            </p:txEl>
                                          </p:spTgt>
                                        </p:tgtEl>
                                      </p:cBhvr>
                                      <p:to x="100000" y="90000"/>
                                    </p:animScale>
                                    <p:animScale>
                                      <p:cBhvr>
                                        <p:cTn id="18" dur="166" decel="50000">
                                          <p:stCondLst>
                                            <p:cond delay="1668"/>
                                          </p:stCondLst>
                                        </p:cTn>
                                        <p:tgtEl>
                                          <p:spTgt spid="230403">
                                            <p:txEl>
                                              <p:pRg st="0" end="0"/>
                                            </p:txEl>
                                          </p:spTgt>
                                        </p:tgtEl>
                                      </p:cBhvr>
                                      <p:to x="100000" y="100000"/>
                                    </p:animScale>
                                    <p:animScale>
                                      <p:cBhvr>
                                        <p:cTn id="19" dur="26">
                                          <p:stCondLst>
                                            <p:cond delay="1808"/>
                                          </p:stCondLst>
                                        </p:cTn>
                                        <p:tgtEl>
                                          <p:spTgt spid="230403">
                                            <p:txEl>
                                              <p:pRg st="0" end="0"/>
                                            </p:txEl>
                                          </p:spTgt>
                                        </p:tgtEl>
                                      </p:cBhvr>
                                      <p:to x="100000" y="95000"/>
                                    </p:animScale>
                                    <p:animScale>
                                      <p:cBhvr>
                                        <p:cTn id="20" dur="166" decel="50000">
                                          <p:stCondLst>
                                            <p:cond delay="1834"/>
                                          </p:stCondLst>
                                        </p:cTn>
                                        <p:tgtEl>
                                          <p:spTgt spid="2304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0403">
                                            <p:txEl>
                                              <p:pRg st="1" end="1"/>
                                            </p:txEl>
                                          </p:spTgt>
                                        </p:tgtEl>
                                        <p:attrNameLst>
                                          <p:attrName>style.visibility</p:attrName>
                                        </p:attrNameLst>
                                      </p:cBhvr>
                                      <p:to>
                                        <p:strVal val="visible"/>
                                      </p:to>
                                    </p:set>
                                    <p:animEffect transition="in" filter="wipe(down)">
                                      <p:cBhvr>
                                        <p:cTn id="25" dur="580">
                                          <p:stCondLst>
                                            <p:cond delay="0"/>
                                          </p:stCondLst>
                                        </p:cTn>
                                        <p:tgtEl>
                                          <p:spTgt spid="230403">
                                            <p:txEl>
                                              <p:pRg st="1" end="1"/>
                                            </p:txEl>
                                          </p:spTgt>
                                        </p:tgtEl>
                                      </p:cBhvr>
                                    </p:animEffect>
                                    <p:anim calcmode="lin" valueType="num">
                                      <p:cBhvr>
                                        <p:cTn id="26" dur="1822" tmFilter="0,0; 0.14,0.36; 0.43,0.73; 0.71,0.91; 1.0,1.0">
                                          <p:stCondLst>
                                            <p:cond delay="0"/>
                                          </p:stCondLst>
                                        </p:cTn>
                                        <p:tgtEl>
                                          <p:spTgt spid="2304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04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04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04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04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0403">
                                            <p:txEl>
                                              <p:pRg st="1" end="1"/>
                                            </p:txEl>
                                          </p:spTgt>
                                        </p:tgtEl>
                                      </p:cBhvr>
                                      <p:to x="100000" y="60000"/>
                                    </p:animScale>
                                    <p:animScale>
                                      <p:cBhvr>
                                        <p:cTn id="32" dur="166" decel="50000">
                                          <p:stCondLst>
                                            <p:cond delay="676"/>
                                          </p:stCondLst>
                                        </p:cTn>
                                        <p:tgtEl>
                                          <p:spTgt spid="230403">
                                            <p:txEl>
                                              <p:pRg st="1" end="1"/>
                                            </p:txEl>
                                          </p:spTgt>
                                        </p:tgtEl>
                                      </p:cBhvr>
                                      <p:to x="100000" y="100000"/>
                                    </p:animScale>
                                    <p:animScale>
                                      <p:cBhvr>
                                        <p:cTn id="33" dur="26">
                                          <p:stCondLst>
                                            <p:cond delay="1312"/>
                                          </p:stCondLst>
                                        </p:cTn>
                                        <p:tgtEl>
                                          <p:spTgt spid="230403">
                                            <p:txEl>
                                              <p:pRg st="1" end="1"/>
                                            </p:txEl>
                                          </p:spTgt>
                                        </p:tgtEl>
                                      </p:cBhvr>
                                      <p:to x="100000" y="80000"/>
                                    </p:animScale>
                                    <p:animScale>
                                      <p:cBhvr>
                                        <p:cTn id="34" dur="166" decel="50000">
                                          <p:stCondLst>
                                            <p:cond delay="1338"/>
                                          </p:stCondLst>
                                        </p:cTn>
                                        <p:tgtEl>
                                          <p:spTgt spid="230403">
                                            <p:txEl>
                                              <p:pRg st="1" end="1"/>
                                            </p:txEl>
                                          </p:spTgt>
                                        </p:tgtEl>
                                      </p:cBhvr>
                                      <p:to x="100000" y="100000"/>
                                    </p:animScale>
                                    <p:animScale>
                                      <p:cBhvr>
                                        <p:cTn id="35" dur="26">
                                          <p:stCondLst>
                                            <p:cond delay="1642"/>
                                          </p:stCondLst>
                                        </p:cTn>
                                        <p:tgtEl>
                                          <p:spTgt spid="230403">
                                            <p:txEl>
                                              <p:pRg st="1" end="1"/>
                                            </p:txEl>
                                          </p:spTgt>
                                        </p:tgtEl>
                                      </p:cBhvr>
                                      <p:to x="100000" y="90000"/>
                                    </p:animScale>
                                    <p:animScale>
                                      <p:cBhvr>
                                        <p:cTn id="36" dur="166" decel="50000">
                                          <p:stCondLst>
                                            <p:cond delay="1668"/>
                                          </p:stCondLst>
                                        </p:cTn>
                                        <p:tgtEl>
                                          <p:spTgt spid="230403">
                                            <p:txEl>
                                              <p:pRg st="1" end="1"/>
                                            </p:txEl>
                                          </p:spTgt>
                                        </p:tgtEl>
                                      </p:cBhvr>
                                      <p:to x="100000" y="100000"/>
                                    </p:animScale>
                                    <p:animScale>
                                      <p:cBhvr>
                                        <p:cTn id="37" dur="26">
                                          <p:stCondLst>
                                            <p:cond delay="1808"/>
                                          </p:stCondLst>
                                        </p:cTn>
                                        <p:tgtEl>
                                          <p:spTgt spid="230403">
                                            <p:txEl>
                                              <p:pRg st="1" end="1"/>
                                            </p:txEl>
                                          </p:spTgt>
                                        </p:tgtEl>
                                      </p:cBhvr>
                                      <p:to x="100000" y="95000"/>
                                    </p:animScale>
                                    <p:animScale>
                                      <p:cBhvr>
                                        <p:cTn id="38" dur="166" decel="50000">
                                          <p:stCondLst>
                                            <p:cond delay="1834"/>
                                          </p:stCondLst>
                                        </p:cTn>
                                        <p:tgtEl>
                                          <p:spTgt spid="23040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30403">
                                            <p:txEl>
                                              <p:pRg st="2" end="2"/>
                                            </p:txEl>
                                          </p:spTgt>
                                        </p:tgtEl>
                                        <p:attrNameLst>
                                          <p:attrName>style.visibility</p:attrName>
                                        </p:attrNameLst>
                                      </p:cBhvr>
                                      <p:to>
                                        <p:strVal val="visible"/>
                                      </p:to>
                                    </p:set>
                                    <p:animEffect transition="in" filter="wipe(down)">
                                      <p:cBhvr>
                                        <p:cTn id="43" dur="580">
                                          <p:stCondLst>
                                            <p:cond delay="0"/>
                                          </p:stCondLst>
                                        </p:cTn>
                                        <p:tgtEl>
                                          <p:spTgt spid="230403">
                                            <p:txEl>
                                              <p:pRg st="2" end="2"/>
                                            </p:txEl>
                                          </p:spTgt>
                                        </p:tgtEl>
                                      </p:cBhvr>
                                    </p:animEffect>
                                    <p:anim calcmode="lin" valueType="num">
                                      <p:cBhvr>
                                        <p:cTn id="44" dur="1822" tmFilter="0,0; 0.14,0.36; 0.43,0.73; 0.71,0.91; 1.0,1.0">
                                          <p:stCondLst>
                                            <p:cond delay="0"/>
                                          </p:stCondLst>
                                        </p:cTn>
                                        <p:tgtEl>
                                          <p:spTgt spid="23040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3040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3040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3040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3040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30403">
                                            <p:txEl>
                                              <p:pRg st="2" end="2"/>
                                            </p:txEl>
                                          </p:spTgt>
                                        </p:tgtEl>
                                      </p:cBhvr>
                                      <p:to x="100000" y="60000"/>
                                    </p:animScale>
                                    <p:animScale>
                                      <p:cBhvr>
                                        <p:cTn id="50" dur="166" decel="50000">
                                          <p:stCondLst>
                                            <p:cond delay="676"/>
                                          </p:stCondLst>
                                        </p:cTn>
                                        <p:tgtEl>
                                          <p:spTgt spid="230403">
                                            <p:txEl>
                                              <p:pRg st="2" end="2"/>
                                            </p:txEl>
                                          </p:spTgt>
                                        </p:tgtEl>
                                      </p:cBhvr>
                                      <p:to x="100000" y="100000"/>
                                    </p:animScale>
                                    <p:animScale>
                                      <p:cBhvr>
                                        <p:cTn id="51" dur="26">
                                          <p:stCondLst>
                                            <p:cond delay="1312"/>
                                          </p:stCondLst>
                                        </p:cTn>
                                        <p:tgtEl>
                                          <p:spTgt spid="230403">
                                            <p:txEl>
                                              <p:pRg st="2" end="2"/>
                                            </p:txEl>
                                          </p:spTgt>
                                        </p:tgtEl>
                                      </p:cBhvr>
                                      <p:to x="100000" y="80000"/>
                                    </p:animScale>
                                    <p:animScale>
                                      <p:cBhvr>
                                        <p:cTn id="52" dur="166" decel="50000">
                                          <p:stCondLst>
                                            <p:cond delay="1338"/>
                                          </p:stCondLst>
                                        </p:cTn>
                                        <p:tgtEl>
                                          <p:spTgt spid="230403">
                                            <p:txEl>
                                              <p:pRg st="2" end="2"/>
                                            </p:txEl>
                                          </p:spTgt>
                                        </p:tgtEl>
                                      </p:cBhvr>
                                      <p:to x="100000" y="100000"/>
                                    </p:animScale>
                                    <p:animScale>
                                      <p:cBhvr>
                                        <p:cTn id="53" dur="26">
                                          <p:stCondLst>
                                            <p:cond delay="1642"/>
                                          </p:stCondLst>
                                        </p:cTn>
                                        <p:tgtEl>
                                          <p:spTgt spid="230403">
                                            <p:txEl>
                                              <p:pRg st="2" end="2"/>
                                            </p:txEl>
                                          </p:spTgt>
                                        </p:tgtEl>
                                      </p:cBhvr>
                                      <p:to x="100000" y="90000"/>
                                    </p:animScale>
                                    <p:animScale>
                                      <p:cBhvr>
                                        <p:cTn id="54" dur="166" decel="50000">
                                          <p:stCondLst>
                                            <p:cond delay="1668"/>
                                          </p:stCondLst>
                                        </p:cTn>
                                        <p:tgtEl>
                                          <p:spTgt spid="230403">
                                            <p:txEl>
                                              <p:pRg st="2" end="2"/>
                                            </p:txEl>
                                          </p:spTgt>
                                        </p:tgtEl>
                                      </p:cBhvr>
                                      <p:to x="100000" y="100000"/>
                                    </p:animScale>
                                    <p:animScale>
                                      <p:cBhvr>
                                        <p:cTn id="55" dur="26">
                                          <p:stCondLst>
                                            <p:cond delay="1808"/>
                                          </p:stCondLst>
                                        </p:cTn>
                                        <p:tgtEl>
                                          <p:spTgt spid="230403">
                                            <p:txEl>
                                              <p:pRg st="2" end="2"/>
                                            </p:txEl>
                                          </p:spTgt>
                                        </p:tgtEl>
                                      </p:cBhvr>
                                      <p:to x="100000" y="95000"/>
                                    </p:animScale>
                                    <p:animScale>
                                      <p:cBhvr>
                                        <p:cTn id="56" dur="166" decel="50000">
                                          <p:stCondLst>
                                            <p:cond delay="1834"/>
                                          </p:stCondLst>
                                        </p:cTn>
                                        <p:tgtEl>
                                          <p:spTgt spid="23040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30403">
                                            <p:txEl>
                                              <p:pRg st="3" end="3"/>
                                            </p:txEl>
                                          </p:spTgt>
                                        </p:tgtEl>
                                        <p:attrNameLst>
                                          <p:attrName>style.visibility</p:attrName>
                                        </p:attrNameLst>
                                      </p:cBhvr>
                                      <p:to>
                                        <p:strVal val="visible"/>
                                      </p:to>
                                    </p:set>
                                    <p:animEffect transition="in" filter="wipe(down)">
                                      <p:cBhvr>
                                        <p:cTn id="61" dur="580">
                                          <p:stCondLst>
                                            <p:cond delay="0"/>
                                          </p:stCondLst>
                                        </p:cTn>
                                        <p:tgtEl>
                                          <p:spTgt spid="230403">
                                            <p:txEl>
                                              <p:pRg st="3" end="3"/>
                                            </p:txEl>
                                          </p:spTgt>
                                        </p:tgtEl>
                                      </p:cBhvr>
                                    </p:animEffect>
                                    <p:anim calcmode="lin" valueType="num">
                                      <p:cBhvr>
                                        <p:cTn id="62" dur="1822" tmFilter="0,0; 0.14,0.36; 0.43,0.73; 0.71,0.91; 1.0,1.0">
                                          <p:stCondLst>
                                            <p:cond delay="0"/>
                                          </p:stCondLst>
                                        </p:cTn>
                                        <p:tgtEl>
                                          <p:spTgt spid="23040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3040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3040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3040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3040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30403">
                                            <p:txEl>
                                              <p:pRg st="3" end="3"/>
                                            </p:txEl>
                                          </p:spTgt>
                                        </p:tgtEl>
                                      </p:cBhvr>
                                      <p:to x="100000" y="60000"/>
                                    </p:animScale>
                                    <p:animScale>
                                      <p:cBhvr>
                                        <p:cTn id="68" dur="166" decel="50000">
                                          <p:stCondLst>
                                            <p:cond delay="676"/>
                                          </p:stCondLst>
                                        </p:cTn>
                                        <p:tgtEl>
                                          <p:spTgt spid="230403">
                                            <p:txEl>
                                              <p:pRg st="3" end="3"/>
                                            </p:txEl>
                                          </p:spTgt>
                                        </p:tgtEl>
                                      </p:cBhvr>
                                      <p:to x="100000" y="100000"/>
                                    </p:animScale>
                                    <p:animScale>
                                      <p:cBhvr>
                                        <p:cTn id="69" dur="26">
                                          <p:stCondLst>
                                            <p:cond delay="1312"/>
                                          </p:stCondLst>
                                        </p:cTn>
                                        <p:tgtEl>
                                          <p:spTgt spid="230403">
                                            <p:txEl>
                                              <p:pRg st="3" end="3"/>
                                            </p:txEl>
                                          </p:spTgt>
                                        </p:tgtEl>
                                      </p:cBhvr>
                                      <p:to x="100000" y="80000"/>
                                    </p:animScale>
                                    <p:animScale>
                                      <p:cBhvr>
                                        <p:cTn id="70" dur="166" decel="50000">
                                          <p:stCondLst>
                                            <p:cond delay="1338"/>
                                          </p:stCondLst>
                                        </p:cTn>
                                        <p:tgtEl>
                                          <p:spTgt spid="230403">
                                            <p:txEl>
                                              <p:pRg st="3" end="3"/>
                                            </p:txEl>
                                          </p:spTgt>
                                        </p:tgtEl>
                                      </p:cBhvr>
                                      <p:to x="100000" y="100000"/>
                                    </p:animScale>
                                    <p:animScale>
                                      <p:cBhvr>
                                        <p:cTn id="71" dur="26">
                                          <p:stCondLst>
                                            <p:cond delay="1642"/>
                                          </p:stCondLst>
                                        </p:cTn>
                                        <p:tgtEl>
                                          <p:spTgt spid="230403">
                                            <p:txEl>
                                              <p:pRg st="3" end="3"/>
                                            </p:txEl>
                                          </p:spTgt>
                                        </p:tgtEl>
                                      </p:cBhvr>
                                      <p:to x="100000" y="90000"/>
                                    </p:animScale>
                                    <p:animScale>
                                      <p:cBhvr>
                                        <p:cTn id="72" dur="166" decel="50000">
                                          <p:stCondLst>
                                            <p:cond delay="1668"/>
                                          </p:stCondLst>
                                        </p:cTn>
                                        <p:tgtEl>
                                          <p:spTgt spid="230403">
                                            <p:txEl>
                                              <p:pRg st="3" end="3"/>
                                            </p:txEl>
                                          </p:spTgt>
                                        </p:tgtEl>
                                      </p:cBhvr>
                                      <p:to x="100000" y="100000"/>
                                    </p:animScale>
                                    <p:animScale>
                                      <p:cBhvr>
                                        <p:cTn id="73" dur="26">
                                          <p:stCondLst>
                                            <p:cond delay="1808"/>
                                          </p:stCondLst>
                                        </p:cTn>
                                        <p:tgtEl>
                                          <p:spTgt spid="230403">
                                            <p:txEl>
                                              <p:pRg st="3" end="3"/>
                                            </p:txEl>
                                          </p:spTgt>
                                        </p:tgtEl>
                                      </p:cBhvr>
                                      <p:to x="100000" y="95000"/>
                                    </p:animScale>
                                    <p:animScale>
                                      <p:cBhvr>
                                        <p:cTn id="74" dur="166" decel="50000">
                                          <p:stCondLst>
                                            <p:cond delay="1834"/>
                                          </p:stCondLst>
                                        </p:cTn>
                                        <p:tgtEl>
                                          <p:spTgt spid="23040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p:txBody>
          <a:bodyPr/>
          <a:lstStyle/>
          <a:p>
            <a:r>
              <a:rPr lang="en-US">
                <a:effectLst>
                  <a:outerShdw blurRad="38100" dist="38100" dir="2700000" algn="tl">
                    <a:srgbClr val="000000">
                      <a:alpha val="43137"/>
                    </a:srgbClr>
                  </a:outerShdw>
                </a:effectLst>
              </a:rPr>
              <a:t>End of Chapter </a:t>
            </a:r>
            <a:r>
              <a:rPr lang="en-US" smtClean="0">
                <a:effectLst>
                  <a:outerShdw blurRad="38100" dist="38100" dir="2700000" algn="tl">
                    <a:srgbClr val="000000">
                      <a:alpha val="43137"/>
                    </a:srgbClr>
                  </a:outerShdw>
                </a:effectLst>
              </a:rPr>
              <a:t>3</a:t>
            </a:r>
            <a:endParaRPr lang="en-US">
              <a:effectLst>
                <a:outerShdw blurRad="38100" dist="38100" dir="2700000" algn="tl">
                  <a:srgbClr val="000000">
                    <a:alpha val="43137"/>
                  </a:srgbClr>
                </a:outerShdw>
              </a:effectLst>
            </a:endParaRPr>
          </a:p>
        </p:txBody>
      </p:sp>
      <p:sp>
        <p:nvSpPr>
          <p:cNvPr id="3" name="Date Placeholder 2"/>
          <p:cNvSpPr>
            <a:spLocks noGrp="1"/>
          </p:cNvSpPr>
          <p:nvPr>
            <p:ph type="dt" sz="half" idx="2"/>
          </p:nvPr>
        </p:nvSpPr>
        <p:spPr/>
        <p:txBody>
          <a:bodyPr/>
          <a:lstStyle/>
          <a:p>
            <a:fld id="{913A1EDF-9329-4F65-BC32-09AE5B584706}" type="datetime1">
              <a:rPr lang="en-US" smtClean="0"/>
              <a:pPr/>
              <a:t>3/1/2021</a:t>
            </a:fld>
            <a:endParaRPr lang="en-US"/>
          </a:p>
        </p:txBody>
      </p:sp>
      <p:sp>
        <p:nvSpPr>
          <p:cNvPr id="4" name="Slide Number Placeholder 3"/>
          <p:cNvSpPr>
            <a:spLocks noGrp="1"/>
          </p:cNvSpPr>
          <p:nvPr>
            <p:ph type="sldNum" sz="quarter" idx="4"/>
          </p:nvPr>
        </p:nvSpPr>
        <p:spPr/>
        <p:txBody>
          <a:bodyPr/>
          <a:lstStyle/>
          <a:p>
            <a:fld id="{AA27F58D-EFAA-451A-B3C3-1B61D08046D2}"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247650"/>
            <a:ext cx="8229600" cy="895350"/>
          </a:xfrm>
        </p:spPr>
        <p:txBody>
          <a:bodyPr/>
          <a:lstStyle/>
          <a:p>
            <a:pPr algn="ctr"/>
            <a:r>
              <a:rPr lang="en-US">
                <a:solidFill>
                  <a:srgbClr val="FF0000"/>
                </a:solidFill>
                <a:effectLst>
                  <a:outerShdw blurRad="38100" dist="38100" dir="2700000" algn="tl">
                    <a:srgbClr val="C0C0C0"/>
                  </a:outerShdw>
                </a:effectLst>
              </a:rPr>
              <a:t>Chu trình chu kỳ CPU-I/O</a:t>
            </a:r>
          </a:p>
        </p:txBody>
      </p:sp>
      <p:sp>
        <p:nvSpPr>
          <p:cNvPr id="160771" name="Rectangle 3"/>
          <p:cNvSpPr>
            <a:spLocks noGrp="1" noChangeArrowheads="1"/>
          </p:cNvSpPr>
          <p:nvPr>
            <p:ph type="body" idx="1"/>
          </p:nvPr>
        </p:nvSpPr>
        <p:spPr>
          <a:xfrm>
            <a:off x="609600" y="1265238"/>
            <a:ext cx="8208963" cy="4503737"/>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Một CT hướng xử lí có các CPU burst dài hơn các CT hướng I/O. Điều này liên quan tới việc chọn một giải thuật </a:t>
            </a:r>
            <a:r>
              <a:rPr lang="en-US" smtClean="0">
                <a:effectLst>
                  <a:outerShdw blurRad="38100" dist="38100" dir="2700000" algn="tl">
                    <a:srgbClr val="C0C0C0"/>
                  </a:outerShdw>
                </a:effectLst>
              </a:rPr>
              <a:t>lập </a:t>
            </a:r>
            <a:r>
              <a:rPr lang="en-US">
                <a:effectLst>
                  <a:outerShdw blurRad="38100" dist="38100" dir="2700000" algn="tl">
                    <a:srgbClr val="C0C0C0"/>
                  </a:outerShdw>
                </a:effectLst>
              </a:rPr>
              <a:t>lịch CPU cho hợp lí.</a:t>
            </a:r>
          </a:p>
        </p:txBody>
      </p:sp>
      <p:sp>
        <p:nvSpPr>
          <p:cNvPr id="4" name="Date Placeholder 3"/>
          <p:cNvSpPr>
            <a:spLocks noGrp="1"/>
          </p:cNvSpPr>
          <p:nvPr>
            <p:ph type="dt" sz="half" idx="12"/>
          </p:nvPr>
        </p:nvSpPr>
        <p:spPr/>
        <p:txBody>
          <a:bodyPr/>
          <a:lstStyle/>
          <a:p>
            <a:fld id="{FC302F3E-7712-4062-A8B6-8BBA8853FD0A}"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wipe(down)">
                                      <p:cBhvr>
                                        <p:cTn id="7" dur="580">
                                          <p:stCondLst>
                                            <p:cond delay="0"/>
                                          </p:stCondLst>
                                        </p:cTn>
                                        <p:tgtEl>
                                          <p:spTgt spid="160771">
                                            <p:txEl>
                                              <p:pRg st="0" end="0"/>
                                            </p:txEl>
                                          </p:spTgt>
                                        </p:tgtEl>
                                      </p:cBhvr>
                                    </p:animEffect>
                                    <p:anim calcmode="lin" valueType="num">
                                      <p:cBhvr>
                                        <p:cTn id="8" dur="1822" tmFilter="0,0; 0.14,0.36; 0.43,0.73; 0.71,0.91; 1.0,1.0">
                                          <p:stCondLst>
                                            <p:cond delay="0"/>
                                          </p:stCondLst>
                                        </p:cTn>
                                        <p:tgtEl>
                                          <p:spTgt spid="1607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07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07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07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07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0771">
                                            <p:txEl>
                                              <p:pRg st="0" end="0"/>
                                            </p:txEl>
                                          </p:spTgt>
                                        </p:tgtEl>
                                      </p:cBhvr>
                                      <p:to x="100000" y="60000"/>
                                    </p:animScale>
                                    <p:animScale>
                                      <p:cBhvr>
                                        <p:cTn id="14" dur="166" decel="50000">
                                          <p:stCondLst>
                                            <p:cond delay="676"/>
                                          </p:stCondLst>
                                        </p:cTn>
                                        <p:tgtEl>
                                          <p:spTgt spid="160771">
                                            <p:txEl>
                                              <p:pRg st="0" end="0"/>
                                            </p:txEl>
                                          </p:spTgt>
                                        </p:tgtEl>
                                      </p:cBhvr>
                                      <p:to x="100000" y="100000"/>
                                    </p:animScale>
                                    <p:animScale>
                                      <p:cBhvr>
                                        <p:cTn id="15" dur="26">
                                          <p:stCondLst>
                                            <p:cond delay="1312"/>
                                          </p:stCondLst>
                                        </p:cTn>
                                        <p:tgtEl>
                                          <p:spTgt spid="160771">
                                            <p:txEl>
                                              <p:pRg st="0" end="0"/>
                                            </p:txEl>
                                          </p:spTgt>
                                        </p:tgtEl>
                                      </p:cBhvr>
                                      <p:to x="100000" y="80000"/>
                                    </p:animScale>
                                    <p:animScale>
                                      <p:cBhvr>
                                        <p:cTn id="16" dur="166" decel="50000">
                                          <p:stCondLst>
                                            <p:cond delay="1338"/>
                                          </p:stCondLst>
                                        </p:cTn>
                                        <p:tgtEl>
                                          <p:spTgt spid="160771">
                                            <p:txEl>
                                              <p:pRg st="0" end="0"/>
                                            </p:txEl>
                                          </p:spTgt>
                                        </p:tgtEl>
                                      </p:cBhvr>
                                      <p:to x="100000" y="100000"/>
                                    </p:animScale>
                                    <p:animScale>
                                      <p:cBhvr>
                                        <p:cTn id="17" dur="26">
                                          <p:stCondLst>
                                            <p:cond delay="1642"/>
                                          </p:stCondLst>
                                        </p:cTn>
                                        <p:tgtEl>
                                          <p:spTgt spid="160771">
                                            <p:txEl>
                                              <p:pRg st="0" end="0"/>
                                            </p:txEl>
                                          </p:spTgt>
                                        </p:tgtEl>
                                      </p:cBhvr>
                                      <p:to x="100000" y="90000"/>
                                    </p:animScale>
                                    <p:animScale>
                                      <p:cBhvr>
                                        <p:cTn id="18" dur="166" decel="50000">
                                          <p:stCondLst>
                                            <p:cond delay="1668"/>
                                          </p:stCondLst>
                                        </p:cTn>
                                        <p:tgtEl>
                                          <p:spTgt spid="160771">
                                            <p:txEl>
                                              <p:pRg st="0" end="0"/>
                                            </p:txEl>
                                          </p:spTgt>
                                        </p:tgtEl>
                                      </p:cBhvr>
                                      <p:to x="100000" y="100000"/>
                                    </p:animScale>
                                    <p:animScale>
                                      <p:cBhvr>
                                        <p:cTn id="19" dur="26">
                                          <p:stCondLst>
                                            <p:cond delay="1808"/>
                                          </p:stCondLst>
                                        </p:cTn>
                                        <p:tgtEl>
                                          <p:spTgt spid="160771">
                                            <p:txEl>
                                              <p:pRg st="0" end="0"/>
                                            </p:txEl>
                                          </p:spTgt>
                                        </p:tgtEl>
                                      </p:cBhvr>
                                      <p:to x="100000" y="95000"/>
                                    </p:animScale>
                                    <p:animScale>
                                      <p:cBhvr>
                                        <p:cTn id="20" dur="166" decel="50000">
                                          <p:stCondLst>
                                            <p:cond delay="1834"/>
                                          </p:stCondLst>
                                        </p:cTn>
                                        <p:tgtEl>
                                          <p:spTgt spid="16077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66700"/>
            <a:ext cx="8229600" cy="647700"/>
          </a:xfrm>
        </p:spPr>
        <p:txBody>
          <a:bodyPr/>
          <a:lstStyle/>
          <a:p>
            <a:pPr algn="ctr"/>
            <a:r>
              <a:rPr lang="en-US" smtClean="0">
                <a:solidFill>
                  <a:srgbClr val="FF0000"/>
                </a:solidFill>
                <a:effectLst>
                  <a:outerShdw blurRad="38100" dist="38100" dir="2700000" algn="tl">
                    <a:srgbClr val="C0C0C0"/>
                  </a:outerShdw>
                </a:effectLst>
              </a:rPr>
              <a:t>BÀI TẬP</a:t>
            </a:r>
            <a:endParaRPr lang="en-US">
              <a:solidFill>
                <a:srgbClr val="FF0000"/>
              </a:solidFill>
              <a:effectLst>
                <a:outerShdw blurRad="38100" dist="38100" dir="2700000" algn="tl">
                  <a:srgbClr val="C0C0C0"/>
                </a:outerShdw>
              </a:effectLst>
            </a:endParaRPr>
          </a:p>
        </p:txBody>
      </p:sp>
      <p:sp>
        <p:nvSpPr>
          <p:cNvPr id="230403" name="Rectangle 3"/>
          <p:cNvSpPr>
            <a:spLocks noGrp="1" noChangeArrowheads="1"/>
          </p:cNvSpPr>
          <p:nvPr>
            <p:ph type="body" idx="1"/>
          </p:nvPr>
        </p:nvSpPr>
        <p:spPr>
          <a:xfrm>
            <a:off x="531813" y="1066801"/>
            <a:ext cx="8296275" cy="5105400"/>
          </a:xfrm>
        </p:spPr>
        <p:txBody>
          <a:bodyPr/>
          <a:lstStyle/>
          <a:p>
            <a:pPr algn="just">
              <a:buSzPct val="150000"/>
              <a:buNone/>
            </a:pPr>
            <a:r>
              <a:rPr lang="en-US" sz="4400"/>
              <a:t>	</a:t>
            </a:r>
            <a:r>
              <a:rPr lang="vi-VN" sz="2800" smtClean="0">
                <a:effectLst>
                  <a:outerShdw blurRad="38100" dist="38100" dir="2700000" algn="tl">
                    <a:srgbClr val="C0C0C0"/>
                  </a:outerShdw>
                </a:effectLst>
              </a:rPr>
              <a:t>Bài 1. Xét tập các tiến trình sau (với thời gian yêu cầu CPU và độ ưu tiên kèm theo</a:t>
            </a:r>
            <a:r>
              <a:rPr lang="en-US" sz="2800" smtClean="0">
                <a:effectLst>
                  <a:outerShdw blurRad="38100" dist="38100" dir="2700000" algn="tl">
                    <a:srgbClr val="C0C0C0"/>
                  </a:outerShdw>
                </a:effectLst>
              </a:rPr>
              <a:t>).</a:t>
            </a:r>
          </a:p>
          <a:p>
            <a:pPr algn="just">
              <a:buSzPct val="150000"/>
              <a:buNone/>
            </a:pPr>
            <a:endParaRPr lang="en-US" sz="28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3FA36E44-95AB-4D3D-88D7-0FC7F905BD43}"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70</a:t>
            </a:fld>
            <a:endParaRPr lang="en-US"/>
          </a:p>
        </p:txBody>
      </p:sp>
      <p:pic>
        <p:nvPicPr>
          <p:cNvPr id="2050" name="Picture 2"/>
          <p:cNvPicPr>
            <a:picLocks noChangeAspect="1" noChangeArrowheads="1"/>
          </p:cNvPicPr>
          <p:nvPr/>
        </p:nvPicPr>
        <p:blipFill>
          <a:blip r:embed="rId2"/>
          <a:srcRect/>
          <a:stretch>
            <a:fillRect/>
          </a:stretch>
        </p:blipFill>
        <p:spPr bwMode="auto">
          <a:xfrm>
            <a:off x="933450" y="2505074"/>
            <a:ext cx="7467599" cy="391456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80">
                                          <p:stCondLst>
                                            <p:cond delay="0"/>
                                          </p:stCondLst>
                                        </p:cTn>
                                        <p:tgtEl>
                                          <p:spTgt spid="230403">
                                            <p:txEl>
                                              <p:pRg st="0" end="0"/>
                                            </p:txEl>
                                          </p:spTgt>
                                        </p:tgtEl>
                                      </p:cBhvr>
                                    </p:animEffect>
                                    <p:anim calcmode="lin" valueType="num">
                                      <p:cBhvr>
                                        <p:cTn id="8" dur="1822" tmFilter="0,0; 0.14,0.36; 0.43,0.73; 0.71,0.91; 1.0,1.0">
                                          <p:stCondLst>
                                            <p:cond delay="0"/>
                                          </p:stCondLst>
                                        </p:cTn>
                                        <p:tgtEl>
                                          <p:spTgt spid="230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403">
                                            <p:txEl>
                                              <p:pRg st="0" end="0"/>
                                            </p:txEl>
                                          </p:spTgt>
                                        </p:tgtEl>
                                      </p:cBhvr>
                                      <p:to x="100000" y="60000"/>
                                    </p:animScale>
                                    <p:animScale>
                                      <p:cBhvr>
                                        <p:cTn id="14" dur="166" decel="50000">
                                          <p:stCondLst>
                                            <p:cond delay="676"/>
                                          </p:stCondLst>
                                        </p:cTn>
                                        <p:tgtEl>
                                          <p:spTgt spid="230403">
                                            <p:txEl>
                                              <p:pRg st="0" end="0"/>
                                            </p:txEl>
                                          </p:spTgt>
                                        </p:tgtEl>
                                      </p:cBhvr>
                                      <p:to x="100000" y="100000"/>
                                    </p:animScale>
                                    <p:animScale>
                                      <p:cBhvr>
                                        <p:cTn id="15" dur="26">
                                          <p:stCondLst>
                                            <p:cond delay="1312"/>
                                          </p:stCondLst>
                                        </p:cTn>
                                        <p:tgtEl>
                                          <p:spTgt spid="230403">
                                            <p:txEl>
                                              <p:pRg st="0" end="0"/>
                                            </p:txEl>
                                          </p:spTgt>
                                        </p:tgtEl>
                                      </p:cBhvr>
                                      <p:to x="100000" y="80000"/>
                                    </p:animScale>
                                    <p:animScale>
                                      <p:cBhvr>
                                        <p:cTn id="16" dur="166" decel="50000">
                                          <p:stCondLst>
                                            <p:cond delay="1338"/>
                                          </p:stCondLst>
                                        </p:cTn>
                                        <p:tgtEl>
                                          <p:spTgt spid="230403">
                                            <p:txEl>
                                              <p:pRg st="0" end="0"/>
                                            </p:txEl>
                                          </p:spTgt>
                                        </p:tgtEl>
                                      </p:cBhvr>
                                      <p:to x="100000" y="100000"/>
                                    </p:animScale>
                                    <p:animScale>
                                      <p:cBhvr>
                                        <p:cTn id="17" dur="26">
                                          <p:stCondLst>
                                            <p:cond delay="1642"/>
                                          </p:stCondLst>
                                        </p:cTn>
                                        <p:tgtEl>
                                          <p:spTgt spid="230403">
                                            <p:txEl>
                                              <p:pRg st="0" end="0"/>
                                            </p:txEl>
                                          </p:spTgt>
                                        </p:tgtEl>
                                      </p:cBhvr>
                                      <p:to x="100000" y="90000"/>
                                    </p:animScale>
                                    <p:animScale>
                                      <p:cBhvr>
                                        <p:cTn id="18" dur="166" decel="50000">
                                          <p:stCondLst>
                                            <p:cond delay="1668"/>
                                          </p:stCondLst>
                                        </p:cTn>
                                        <p:tgtEl>
                                          <p:spTgt spid="230403">
                                            <p:txEl>
                                              <p:pRg st="0" end="0"/>
                                            </p:txEl>
                                          </p:spTgt>
                                        </p:tgtEl>
                                      </p:cBhvr>
                                      <p:to x="100000" y="100000"/>
                                    </p:animScale>
                                    <p:animScale>
                                      <p:cBhvr>
                                        <p:cTn id="19" dur="26">
                                          <p:stCondLst>
                                            <p:cond delay="1808"/>
                                          </p:stCondLst>
                                        </p:cTn>
                                        <p:tgtEl>
                                          <p:spTgt spid="230403">
                                            <p:txEl>
                                              <p:pRg st="0" end="0"/>
                                            </p:txEl>
                                          </p:spTgt>
                                        </p:tgtEl>
                                      </p:cBhvr>
                                      <p:to x="100000" y="95000"/>
                                    </p:animScale>
                                    <p:animScale>
                                      <p:cBhvr>
                                        <p:cTn id="20" dur="166" decel="50000">
                                          <p:stCondLst>
                                            <p:cond delay="1834"/>
                                          </p:stCondLst>
                                        </p:cTn>
                                        <p:tgtEl>
                                          <p:spTgt spid="23040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66700"/>
            <a:ext cx="8229600" cy="647700"/>
          </a:xfrm>
        </p:spPr>
        <p:txBody>
          <a:bodyPr/>
          <a:lstStyle/>
          <a:p>
            <a:pPr algn="ctr"/>
            <a:r>
              <a:rPr lang="en-US" smtClean="0">
                <a:solidFill>
                  <a:srgbClr val="FF0000"/>
                </a:solidFill>
                <a:effectLst>
                  <a:outerShdw blurRad="38100" dist="38100" dir="2700000" algn="tl">
                    <a:srgbClr val="C0C0C0"/>
                  </a:outerShdw>
                </a:effectLst>
              </a:rPr>
              <a:t>BÀI TẬP</a:t>
            </a:r>
            <a:endParaRPr lang="en-US">
              <a:solidFill>
                <a:srgbClr val="FF0000"/>
              </a:solidFill>
              <a:effectLst>
                <a:outerShdw blurRad="38100" dist="38100" dir="2700000" algn="tl">
                  <a:srgbClr val="C0C0C0"/>
                </a:outerShdw>
              </a:effectLst>
            </a:endParaRPr>
          </a:p>
        </p:txBody>
      </p:sp>
      <p:sp>
        <p:nvSpPr>
          <p:cNvPr id="230403" name="Rectangle 3"/>
          <p:cNvSpPr>
            <a:spLocks noGrp="1" noChangeArrowheads="1"/>
          </p:cNvSpPr>
          <p:nvPr>
            <p:ph type="body" idx="1"/>
          </p:nvPr>
        </p:nvSpPr>
        <p:spPr>
          <a:xfrm>
            <a:off x="531813" y="1066801"/>
            <a:ext cx="8296275" cy="5105400"/>
          </a:xfrm>
        </p:spPr>
        <p:txBody>
          <a:bodyPr/>
          <a:lstStyle/>
          <a:p>
            <a:pPr algn="just">
              <a:buSzPct val="150000"/>
              <a:buNone/>
            </a:pPr>
            <a:r>
              <a:rPr lang="vi-VN" sz="2800" smtClean="0">
                <a:effectLst>
                  <a:outerShdw blurRad="38100" dist="38100" dir="2700000" algn="tl">
                    <a:srgbClr val="C0C0C0"/>
                  </a:outerShdw>
                </a:effectLst>
              </a:rPr>
              <a:t>a)</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Cho biết kết quả </a:t>
            </a:r>
            <a:r>
              <a:rPr lang="en-US" sz="2800" smtClean="0">
                <a:effectLst>
                  <a:outerShdw blurRad="38100" dist="38100" dir="2700000" algn="tl">
                    <a:srgbClr val="C0C0C0"/>
                  </a:outerShdw>
                </a:effectLst>
              </a:rPr>
              <a:t>lập lịch</a:t>
            </a:r>
            <a:r>
              <a:rPr lang="vi-VN" sz="2800" smtClean="0">
                <a:effectLst>
                  <a:outerShdw blurRad="38100" dist="38100" dir="2700000" algn="tl">
                    <a:srgbClr val="C0C0C0"/>
                  </a:outerShdw>
                </a:effectLst>
              </a:rPr>
              <a:t> của các tiến trình trên theo thuật toán F</a:t>
            </a:r>
            <a:r>
              <a:rPr lang="en-US" sz="2800" smtClean="0">
                <a:effectLst>
                  <a:outerShdw blurRad="38100" dist="38100" dir="2700000" algn="tl">
                    <a:srgbClr val="C0C0C0"/>
                  </a:outerShdw>
                </a:effectLst>
              </a:rPr>
              <a:t>C</a:t>
            </a:r>
            <a:r>
              <a:rPr lang="vi-VN" sz="2800" smtClean="0">
                <a:effectLst>
                  <a:outerShdw blurRad="38100" dist="38100" dir="2700000" algn="tl">
                    <a:srgbClr val="C0C0C0"/>
                  </a:outerShdw>
                </a:effectLst>
              </a:rPr>
              <a:t>F</a:t>
            </a:r>
            <a:r>
              <a:rPr lang="en-US" sz="2800" smtClean="0">
                <a:effectLst>
                  <a:outerShdw blurRad="38100" dist="38100" dir="2700000" algn="tl">
                    <a:srgbClr val="C0C0C0"/>
                  </a:outerShdw>
                </a:effectLst>
              </a:rPr>
              <a:t>S</a:t>
            </a:r>
            <a:r>
              <a:rPr lang="vi-VN" sz="2800" smtClean="0">
                <a:effectLst>
                  <a:outerShdw blurRad="38100" dist="38100" dir="2700000" algn="tl">
                    <a:srgbClr val="C0C0C0"/>
                  </a:outerShdw>
                </a:effectLst>
              </a:rPr>
              <a:t>; SJF;</a:t>
            </a:r>
            <a:r>
              <a:rPr lang="en-US" sz="2800" smtClean="0">
                <a:effectLst>
                  <a:outerShdw blurRad="38100" dist="38100" dir="2700000" algn="tl">
                    <a:srgbClr val="C0C0C0"/>
                  </a:outerShdw>
                </a:effectLst>
              </a:rPr>
              <a:t> SRT; Lập lịch</a:t>
            </a:r>
            <a:r>
              <a:rPr lang="vi-VN" sz="2800" smtClean="0">
                <a:effectLst>
                  <a:outerShdw blurRad="38100" dist="38100" dir="2700000" algn="tl">
                    <a:srgbClr val="C0C0C0"/>
                  </a:outerShdw>
                </a:effectLst>
              </a:rPr>
              <a:t> theo độ ưu tiên </a:t>
            </a:r>
            <a:r>
              <a:rPr lang="en-US" sz="2800" smtClean="0">
                <a:effectLst>
                  <a:outerShdw blurRad="38100" dist="38100" dir="2700000" algn="tl">
                    <a:srgbClr val="C0C0C0"/>
                  </a:outerShdw>
                </a:effectLst>
              </a:rPr>
              <a:t>không trưng dụng</a:t>
            </a:r>
            <a:r>
              <a:rPr lang="vi-VN" sz="2800" smtClean="0">
                <a:effectLst>
                  <a:outerShdw blurRad="38100" dist="38100" dir="2700000" algn="tl">
                    <a:srgbClr val="C0C0C0"/>
                  </a:outerShdw>
                </a:effectLst>
              </a:rPr>
              <a:t> (độ ưu tiên 1 &gt; 2 &gt; ...); và RR (quantum</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2).</a:t>
            </a:r>
          </a:p>
          <a:p>
            <a:pPr algn="just">
              <a:buSzPct val="150000"/>
              <a:buNone/>
            </a:pPr>
            <a:r>
              <a:rPr lang="en-US" sz="2800" smtClean="0">
                <a:effectLst>
                  <a:outerShdw blurRad="38100" dist="38100" dir="2700000" algn="tl">
                    <a:srgbClr val="C0C0C0"/>
                  </a:outerShdw>
                </a:effectLst>
              </a:rPr>
              <a:t>b</a:t>
            </a:r>
            <a:r>
              <a:rPr lang="vi-VN" sz="2800" smtClean="0">
                <a:effectLst>
                  <a:outerShdw blurRad="38100" dist="38100" dir="2700000" algn="tl">
                    <a:srgbClr val="C0C0C0"/>
                  </a:outerShdw>
                </a:effectLst>
              </a:rPr>
              <a:t>)</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Cho biết thời gian chờ (waiting time) của từng tiến trình trong từng</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thuật toán.</a:t>
            </a:r>
            <a:endParaRPr lang="en-US" sz="2800" smtClean="0">
              <a:effectLst>
                <a:outerShdw blurRad="38100" dist="38100" dir="2700000" algn="tl">
                  <a:srgbClr val="C0C0C0"/>
                </a:outerShdw>
              </a:effectLst>
            </a:endParaRPr>
          </a:p>
          <a:p>
            <a:pPr algn="just">
              <a:buSzPct val="150000"/>
              <a:buNone/>
            </a:pPr>
            <a:r>
              <a:rPr lang="en-US" sz="2800" smtClean="0">
                <a:effectLst>
                  <a:outerShdw blurRad="38100" dist="38100" dir="2700000" algn="tl">
                    <a:srgbClr val="C0C0C0"/>
                  </a:outerShdw>
                </a:effectLst>
              </a:rPr>
              <a:t>c) </a:t>
            </a:r>
            <a:r>
              <a:rPr lang="vi-VN" sz="2800" smtClean="0">
                <a:effectLst>
                  <a:outerShdw blurRad="38100" dist="38100" dir="2700000" algn="tl">
                    <a:srgbClr val="C0C0C0"/>
                  </a:outerShdw>
                </a:effectLst>
              </a:rPr>
              <a:t>Cho biết thời gian chờ </a:t>
            </a:r>
            <a:r>
              <a:rPr lang="en-US" sz="2800" smtClean="0">
                <a:effectLst>
                  <a:outerShdw blurRad="38100" dist="38100" dir="2700000" algn="tl">
                    <a:srgbClr val="C0C0C0"/>
                  </a:outerShdw>
                </a:effectLst>
              </a:rPr>
              <a:t>trung bình </a:t>
            </a:r>
            <a:r>
              <a:rPr lang="vi-VN" sz="2800" smtClean="0">
                <a:effectLst>
                  <a:outerShdw blurRad="38100" dist="38100" dir="2700000" algn="tl">
                    <a:srgbClr val="C0C0C0"/>
                  </a:outerShdw>
                </a:effectLst>
              </a:rPr>
              <a:t>của </a:t>
            </a:r>
            <a:r>
              <a:rPr lang="en-US" sz="2800" smtClean="0">
                <a:effectLst>
                  <a:outerShdw blurRad="38100" dist="38100" dir="2700000" algn="tl">
                    <a:srgbClr val="C0C0C0"/>
                  </a:outerShdw>
                </a:effectLst>
              </a:rPr>
              <a:t>các</a:t>
            </a:r>
            <a:r>
              <a:rPr lang="vi-VN" sz="2800" smtClean="0">
                <a:effectLst>
                  <a:outerShdw blurRad="38100" dist="38100" dir="2700000" algn="tl">
                    <a:srgbClr val="C0C0C0"/>
                  </a:outerShdw>
                </a:effectLst>
              </a:rPr>
              <a:t> tiến trình trong từng</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thuật toán.</a:t>
            </a:r>
          </a:p>
        </p:txBody>
      </p:sp>
      <p:sp>
        <p:nvSpPr>
          <p:cNvPr id="4" name="Date Placeholder 3"/>
          <p:cNvSpPr>
            <a:spLocks noGrp="1"/>
          </p:cNvSpPr>
          <p:nvPr>
            <p:ph type="dt" sz="half" idx="12"/>
          </p:nvPr>
        </p:nvSpPr>
        <p:spPr/>
        <p:txBody>
          <a:bodyPr/>
          <a:lstStyle/>
          <a:p>
            <a:fld id="{3FA36E44-95AB-4D3D-88D7-0FC7F905BD43}"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71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80">
                                          <p:stCondLst>
                                            <p:cond delay="0"/>
                                          </p:stCondLst>
                                        </p:cTn>
                                        <p:tgtEl>
                                          <p:spTgt spid="230403">
                                            <p:txEl>
                                              <p:pRg st="0" end="0"/>
                                            </p:txEl>
                                          </p:spTgt>
                                        </p:tgtEl>
                                      </p:cBhvr>
                                    </p:animEffect>
                                    <p:anim calcmode="lin" valueType="num">
                                      <p:cBhvr>
                                        <p:cTn id="8" dur="1822" tmFilter="0,0; 0.14,0.36; 0.43,0.73; 0.71,0.91; 1.0,1.0">
                                          <p:stCondLst>
                                            <p:cond delay="0"/>
                                          </p:stCondLst>
                                        </p:cTn>
                                        <p:tgtEl>
                                          <p:spTgt spid="230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403">
                                            <p:txEl>
                                              <p:pRg st="0" end="0"/>
                                            </p:txEl>
                                          </p:spTgt>
                                        </p:tgtEl>
                                      </p:cBhvr>
                                      <p:to x="100000" y="60000"/>
                                    </p:animScale>
                                    <p:animScale>
                                      <p:cBhvr>
                                        <p:cTn id="14" dur="166" decel="50000">
                                          <p:stCondLst>
                                            <p:cond delay="676"/>
                                          </p:stCondLst>
                                        </p:cTn>
                                        <p:tgtEl>
                                          <p:spTgt spid="230403">
                                            <p:txEl>
                                              <p:pRg st="0" end="0"/>
                                            </p:txEl>
                                          </p:spTgt>
                                        </p:tgtEl>
                                      </p:cBhvr>
                                      <p:to x="100000" y="100000"/>
                                    </p:animScale>
                                    <p:animScale>
                                      <p:cBhvr>
                                        <p:cTn id="15" dur="26">
                                          <p:stCondLst>
                                            <p:cond delay="1312"/>
                                          </p:stCondLst>
                                        </p:cTn>
                                        <p:tgtEl>
                                          <p:spTgt spid="230403">
                                            <p:txEl>
                                              <p:pRg st="0" end="0"/>
                                            </p:txEl>
                                          </p:spTgt>
                                        </p:tgtEl>
                                      </p:cBhvr>
                                      <p:to x="100000" y="80000"/>
                                    </p:animScale>
                                    <p:animScale>
                                      <p:cBhvr>
                                        <p:cTn id="16" dur="166" decel="50000">
                                          <p:stCondLst>
                                            <p:cond delay="1338"/>
                                          </p:stCondLst>
                                        </p:cTn>
                                        <p:tgtEl>
                                          <p:spTgt spid="230403">
                                            <p:txEl>
                                              <p:pRg st="0" end="0"/>
                                            </p:txEl>
                                          </p:spTgt>
                                        </p:tgtEl>
                                      </p:cBhvr>
                                      <p:to x="100000" y="100000"/>
                                    </p:animScale>
                                    <p:animScale>
                                      <p:cBhvr>
                                        <p:cTn id="17" dur="26">
                                          <p:stCondLst>
                                            <p:cond delay="1642"/>
                                          </p:stCondLst>
                                        </p:cTn>
                                        <p:tgtEl>
                                          <p:spTgt spid="230403">
                                            <p:txEl>
                                              <p:pRg st="0" end="0"/>
                                            </p:txEl>
                                          </p:spTgt>
                                        </p:tgtEl>
                                      </p:cBhvr>
                                      <p:to x="100000" y="90000"/>
                                    </p:animScale>
                                    <p:animScale>
                                      <p:cBhvr>
                                        <p:cTn id="18" dur="166" decel="50000">
                                          <p:stCondLst>
                                            <p:cond delay="1668"/>
                                          </p:stCondLst>
                                        </p:cTn>
                                        <p:tgtEl>
                                          <p:spTgt spid="230403">
                                            <p:txEl>
                                              <p:pRg st="0" end="0"/>
                                            </p:txEl>
                                          </p:spTgt>
                                        </p:tgtEl>
                                      </p:cBhvr>
                                      <p:to x="100000" y="100000"/>
                                    </p:animScale>
                                    <p:animScale>
                                      <p:cBhvr>
                                        <p:cTn id="19" dur="26">
                                          <p:stCondLst>
                                            <p:cond delay="1808"/>
                                          </p:stCondLst>
                                        </p:cTn>
                                        <p:tgtEl>
                                          <p:spTgt spid="230403">
                                            <p:txEl>
                                              <p:pRg st="0" end="0"/>
                                            </p:txEl>
                                          </p:spTgt>
                                        </p:tgtEl>
                                      </p:cBhvr>
                                      <p:to x="100000" y="95000"/>
                                    </p:animScale>
                                    <p:animScale>
                                      <p:cBhvr>
                                        <p:cTn id="20" dur="166" decel="50000">
                                          <p:stCondLst>
                                            <p:cond delay="1834"/>
                                          </p:stCondLst>
                                        </p:cTn>
                                        <p:tgtEl>
                                          <p:spTgt spid="2304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0403">
                                            <p:txEl>
                                              <p:pRg st="1" end="1"/>
                                            </p:txEl>
                                          </p:spTgt>
                                        </p:tgtEl>
                                        <p:attrNameLst>
                                          <p:attrName>style.visibility</p:attrName>
                                        </p:attrNameLst>
                                      </p:cBhvr>
                                      <p:to>
                                        <p:strVal val="visible"/>
                                      </p:to>
                                    </p:set>
                                    <p:animEffect transition="in" filter="wipe(down)">
                                      <p:cBhvr>
                                        <p:cTn id="25" dur="580">
                                          <p:stCondLst>
                                            <p:cond delay="0"/>
                                          </p:stCondLst>
                                        </p:cTn>
                                        <p:tgtEl>
                                          <p:spTgt spid="230403">
                                            <p:txEl>
                                              <p:pRg st="1" end="1"/>
                                            </p:txEl>
                                          </p:spTgt>
                                        </p:tgtEl>
                                      </p:cBhvr>
                                    </p:animEffect>
                                    <p:anim calcmode="lin" valueType="num">
                                      <p:cBhvr>
                                        <p:cTn id="26" dur="1822" tmFilter="0,0; 0.14,0.36; 0.43,0.73; 0.71,0.91; 1.0,1.0">
                                          <p:stCondLst>
                                            <p:cond delay="0"/>
                                          </p:stCondLst>
                                        </p:cTn>
                                        <p:tgtEl>
                                          <p:spTgt spid="2304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04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04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04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04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0403">
                                            <p:txEl>
                                              <p:pRg st="1" end="1"/>
                                            </p:txEl>
                                          </p:spTgt>
                                        </p:tgtEl>
                                      </p:cBhvr>
                                      <p:to x="100000" y="60000"/>
                                    </p:animScale>
                                    <p:animScale>
                                      <p:cBhvr>
                                        <p:cTn id="32" dur="166" decel="50000">
                                          <p:stCondLst>
                                            <p:cond delay="676"/>
                                          </p:stCondLst>
                                        </p:cTn>
                                        <p:tgtEl>
                                          <p:spTgt spid="230403">
                                            <p:txEl>
                                              <p:pRg st="1" end="1"/>
                                            </p:txEl>
                                          </p:spTgt>
                                        </p:tgtEl>
                                      </p:cBhvr>
                                      <p:to x="100000" y="100000"/>
                                    </p:animScale>
                                    <p:animScale>
                                      <p:cBhvr>
                                        <p:cTn id="33" dur="26">
                                          <p:stCondLst>
                                            <p:cond delay="1312"/>
                                          </p:stCondLst>
                                        </p:cTn>
                                        <p:tgtEl>
                                          <p:spTgt spid="230403">
                                            <p:txEl>
                                              <p:pRg st="1" end="1"/>
                                            </p:txEl>
                                          </p:spTgt>
                                        </p:tgtEl>
                                      </p:cBhvr>
                                      <p:to x="100000" y="80000"/>
                                    </p:animScale>
                                    <p:animScale>
                                      <p:cBhvr>
                                        <p:cTn id="34" dur="166" decel="50000">
                                          <p:stCondLst>
                                            <p:cond delay="1338"/>
                                          </p:stCondLst>
                                        </p:cTn>
                                        <p:tgtEl>
                                          <p:spTgt spid="230403">
                                            <p:txEl>
                                              <p:pRg st="1" end="1"/>
                                            </p:txEl>
                                          </p:spTgt>
                                        </p:tgtEl>
                                      </p:cBhvr>
                                      <p:to x="100000" y="100000"/>
                                    </p:animScale>
                                    <p:animScale>
                                      <p:cBhvr>
                                        <p:cTn id="35" dur="26">
                                          <p:stCondLst>
                                            <p:cond delay="1642"/>
                                          </p:stCondLst>
                                        </p:cTn>
                                        <p:tgtEl>
                                          <p:spTgt spid="230403">
                                            <p:txEl>
                                              <p:pRg st="1" end="1"/>
                                            </p:txEl>
                                          </p:spTgt>
                                        </p:tgtEl>
                                      </p:cBhvr>
                                      <p:to x="100000" y="90000"/>
                                    </p:animScale>
                                    <p:animScale>
                                      <p:cBhvr>
                                        <p:cTn id="36" dur="166" decel="50000">
                                          <p:stCondLst>
                                            <p:cond delay="1668"/>
                                          </p:stCondLst>
                                        </p:cTn>
                                        <p:tgtEl>
                                          <p:spTgt spid="230403">
                                            <p:txEl>
                                              <p:pRg st="1" end="1"/>
                                            </p:txEl>
                                          </p:spTgt>
                                        </p:tgtEl>
                                      </p:cBhvr>
                                      <p:to x="100000" y="100000"/>
                                    </p:animScale>
                                    <p:animScale>
                                      <p:cBhvr>
                                        <p:cTn id="37" dur="26">
                                          <p:stCondLst>
                                            <p:cond delay="1808"/>
                                          </p:stCondLst>
                                        </p:cTn>
                                        <p:tgtEl>
                                          <p:spTgt spid="230403">
                                            <p:txEl>
                                              <p:pRg st="1" end="1"/>
                                            </p:txEl>
                                          </p:spTgt>
                                        </p:tgtEl>
                                      </p:cBhvr>
                                      <p:to x="100000" y="95000"/>
                                    </p:animScale>
                                    <p:animScale>
                                      <p:cBhvr>
                                        <p:cTn id="38" dur="166" decel="50000">
                                          <p:stCondLst>
                                            <p:cond delay="1834"/>
                                          </p:stCondLst>
                                        </p:cTn>
                                        <p:tgtEl>
                                          <p:spTgt spid="23040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30403">
                                            <p:txEl>
                                              <p:pRg st="2" end="2"/>
                                            </p:txEl>
                                          </p:spTgt>
                                        </p:tgtEl>
                                        <p:attrNameLst>
                                          <p:attrName>style.visibility</p:attrName>
                                        </p:attrNameLst>
                                      </p:cBhvr>
                                      <p:to>
                                        <p:strVal val="visible"/>
                                      </p:to>
                                    </p:set>
                                    <p:animEffect transition="in" filter="wipe(down)">
                                      <p:cBhvr>
                                        <p:cTn id="43" dur="580">
                                          <p:stCondLst>
                                            <p:cond delay="0"/>
                                          </p:stCondLst>
                                        </p:cTn>
                                        <p:tgtEl>
                                          <p:spTgt spid="230403">
                                            <p:txEl>
                                              <p:pRg st="2" end="2"/>
                                            </p:txEl>
                                          </p:spTgt>
                                        </p:tgtEl>
                                      </p:cBhvr>
                                    </p:animEffect>
                                    <p:anim calcmode="lin" valueType="num">
                                      <p:cBhvr>
                                        <p:cTn id="44" dur="1822" tmFilter="0,0; 0.14,0.36; 0.43,0.73; 0.71,0.91; 1.0,1.0">
                                          <p:stCondLst>
                                            <p:cond delay="0"/>
                                          </p:stCondLst>
                                        </p:cTn>
                                        <p:tgtEl>
                                          <p:spTgt spid="23040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3040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3040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3040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3040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30403">
                                            <p:txEl>
                                              <p:pRg st="2" end="2"/>
                                            </p:txEl>
                                          </p:spTgt>
                                        </p:tgtEl>
                                      </p:cBhvr>
                                      <p:to x="100000" y="60000"/>
                                    </p:animScale>
                                    <p:animScale>
                                      <p:cBhvr>
                                        <p:cTn id="50" dur="166" decel="50000">
                                          <p:stCondLst>
                                            <p:cond delay="676"/>
                                          </p:stCondLst>
                                        </p:cTn>
                                        <p:tgtEl>
                                          <p:spTgt spid="230403">
                                            <p:txEl>
                                              <p:pRg st="2" end="2"/>
                                            </p:txEl>
                                          </p:spTgt>
                                        </p:tgtEl>
                                      </p:cBhvr>
                                      <p:to x="100000" y="100000"/>
                                    </p:animScale>
                                    <p:animScale>
                                      <p:cBhvr>
                                        <p:cTn id="51" dur="26">
                                          <p:stCondLst>
                                            <p:cond delay="1312"/>
                                          </p:stCondLst>
                                        </p:cTn>
                                        <p:tgtEl>
                                          <p:spTgt spid="230403">
                                            <p:txEl>
                                              <p:pRg st="2" end="2"/>
                                            </p:txEl>
                                          </p:spTgt>
                                        </p:tgtEl>
                                      </p:cBhvr>
                                      <p:to x="100000" y="80000"/>
                                    </p:animScale>
                                    <p:animScale>
                                      <p:cBhvr>
                                        <p:cTn id="52" dur="166" decel="50000">
                                          <p:stCondLst>
                                            <p:cond delay="1338"/>
                                          </p:stCondLst>
                                        </p:cTn>
                                        <p:tgtEl>
                                          <p:spTgt spid="230403">
                                            <p:txEl>
                                              <p:pRg st="2" end="2"/>
                                            </p:txEl>
                                          </p:spTgt>
                                        </p:tgtEl>
                                      </p:cBhvr>
                                      <p:to x="100000" y="100000"/>
                                    </p:animScale>
                                    <p:animScale>
                                      <p:cBhvr>
                                        <p:cTn id="53" dur="26">
                                          <p:stCondLst>
                                            <p:cond delay="1642"/>
                                          </p:stCondLst>
                                        </p:cTn>
                                        <p:tgtEl>
                                          <p:spTgt spid="230403">
                                            <p:txEl>
                                              <p:pRg st="2" end="2"/>
                                            </p:txEl>
                                          </p:spTgt>
                                        </p:tgtEl>
                                      </p:cBhvr>
                                      <p:to x="100000" y="90000"/>
                                    </p:animScale>
                                    <p:animScale>
                                      <p:cBhvr>
                                        <p:cTn id="54" dur="166" decel="50000">
                                          <p:stCondLst>
                                            <p:cond delay="1668"/>
                                          </p:stCondLst>
                                        </p:cTn>
                                        <p:tgtEl>
                                          <p:spTgt spid="230403">
                                            <p:txEl>
                                              <p:pRg st="2" end="2"/>
                                            </p:txEl>
                                          </p:spTgt>
                                        </p:tgtEl>
                                      </p:cBhvr>
                                      <p:to x="100000" y="100000"/>
                                    </p:animScale>
                                    <p:animScale>
                                      <p:cBhvr>
                                        <p:cTn id="55" dur="26">
                                          <p:stCondLst>
                                            <p:cond delay="1808"/>
                                          </p:stCondLst>
                                        </p:cTn>
                                        <p:tgtEl>
                                          <p:spTgt spid="230403">
                                            <p:txEl>
                                              <p:pRg st="2" end="2"/>
                                            </p:txEl>
                                          </p:spTgt>
                                        </p:tgtEl>
                                      </p:cBhvr>
                                      <p:to x="100000" y="95000"/>
                                    </p:animScale>
                                    <p:animScale>
                                      <p:cBhvr>
                                        <p:cTn id="56" dur="166" decel="50000">
                                          <p:stCondLst>
                                            <p:cond delay="1834"/>
                                          </p:stCondLst>
                                        </p:cTn>
                                        <p:tgtEl>
                                          <p:spTgt spid="23040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66700"/>
            <a:ext cx="8229600" cy="647700"/>
          </a:xfrm>
        </p:spPr>
        <p:txBody>
          <a:bodyPr/>
          <a:lstStyle/>
          <a:p>
            <a:pPr algn="ctr"/>
            <a:r>
              <a:rPr lang="en-US" smtClean="0">
                <a:solidFill>
                  <a:srgbClr val="FF0000"/>
                </a:solidFill>
                <a:effectLst>
                  <a:outerShdw blurRad="38100" dist="38100" dir="2700000" algn="tl">
                    <a:srgbClr val="C0C0C0"/>
                  </a:outerShdw>
                </a:effectLst>
              </a:rPr>
              <a:t>BÀI TẬP</a:t>
            </a:r>
            <a:endParaRPr lang="en-US">
              <a:solidFill>
                <a:srgbClr val="FF0000"/>
              </a:solidFill>
              <a:effectLst>
                <a:outerShdw blurRad="38100" dist="38100" dir="2700000" algn="tl">
                  <a:srgbClr val="C0C0C0"/>
                </a:outerShdw>
              </a:effectLst>
            </a:endParaRPr>
          </a:p>
        </p:txBody>
      </p:sp>
      <p:sp>
        <p:nvSpPr>
          <p:cNvPr id="230403" name="Rectangle 3"/>
          <p:cNvSpPr>
            <a:spLocks noGrp="1" noChangeArrowheads="1"/>
          </p:cNvSpPr>
          <p:nvPr>
            <p:ph type="body" idx="1"/>
          </p:nvPr>
        </p:nvSpPr>
        <p:spPr>
          <a:xfrm>
            <a:off x="455613" y="1219201"/>
            <a:ext cx="8296275" cy="5105400"/>
          </a:xfrm>
        </p:spPr>
        <p:txBody>
          <a:bodyPr/>
          <a:lstStyle/>
          <a:p>
            <a:pPr algn="just">
              <a:buSzPct val="150000"/>
              <a:buFont typeface="Wingdings" pitchFamily="2" charset="2"/>
              <a:buChar char="§"/>
            </a:pPr>
            <a:r>
              <a:rPr lang="en-US" sz="2800" b="1" smtClean="0"/>
              <a:t>Đáp án:</a:t>
            </a:r>
          </a:p>
          <a:p>
            <a:pPr algn="just">
              <a:buSzPct val="150000"/>
              <a:buNone/>
            </a:pPr>
            <a:r>
              <a:rPr lang="en-US" sz="2800" smtClean="0">
                <a:effectLst>
                  <a:outerShdw blurRad="38100" dist="38100" dir="2700000" algn="tl">
                    <a:srgbClr val="C0C0C0"/>
                  </a:outerShdw>
                </a:effectLst>
              </a:rPr>
              <a:t>+ FIFO:</a:t>
            </a:r>
          </a:p>
          <a:p>
            <a:pPr algn="just">
              <a:buSzPct val="150000"/>
              <a:buNone/>
            </a:pPr>
            <a:endParaRPr lang="en-US" sz="2800" smtClean="0">
              <a:effectLst>
                <a:outerShdw blurRad="38100" dist="38100" dir="2700000" algn="tl">
                  <a:srgbClr val="C0C0C0"/>
                </a:outerShdw>
              </a:effectLst>
            </a:endParaRPr>
          </a:p>
          <a:p>
            <a:pPr algn="just">
              <a:buSzPct val="150000"/>
              <a:buNone/>
            </a:pPr>
            <a:r>
              <a:rPr lang="en-US" sz="2800" smtClean="0">
                <a:effectLst>
                  <a:outerShdw blurRad="38100" dist="38100" dir="2700000" algn="tl">
                    <a:srgbClr val="C0C0C0"/>
                  </a:outerShdw>
                </a:effectLst>
              </a:rPr>
              <a:t>0                                     10   11     13  14             19</a:t>
            </a:r>
          </a:p>
          <a:p>
            <a:pPr algn="just">
              <a:buSzPct val="150000"/>
              <a:buNone/>
            </a:pPr>
            <a:r>
              <a:rPr lang="en-US" sz="2800" smtClean="0">
                <a:effectLst>
                  <a:outerShdw blurRad="38100" dist="38100" dir="2700000" algn="tl">
                    <a:srgbClr val="C0C0C0"/>
                  </a:outerShdw>
                </a:effectLst>
              </a:rPr>
              <a:t>- Thời gian chờ:</a:t>
            </a:r>
          </a:p>
          <a:p>
            <a:pPr algn="just">
              <a:buSzPct val="150000"/>
              <a:buNone/>
            </a:pPr>
            <a:r>
              <a:rPr lang="en-US" sz="2800" smtClean="0">
                <a:effectLst>
                  <a:outerShdw blurRad="38100" dist="38100" dir="2700000" algn="tl">
                    <a:srgbClr val="C0C0C0"/>
                  </a:outerShdw>
                </a:effectLst>
              </a:rPr>
              <a:t>P</a:t>
            </a:r>
            <a:r>
              <a:rPr lang="en-US" sz="2800" baseline="-25000" smtClean="0">
                <a:effectLst>
                  <a:outerShdw blurRad="38100" dist="38100" dir="2700000" algn="tl">
                    <a:srgbClr val="C0C0C0"/>
                  </a:outerShdw>
                </a:effectLst>
              </a:rPr>
              <a:t>1</a:t>
            </a:r>
            <a:r>
              <a:rPr lang="en-US" sz="2800" smtClean="0">
                <a:effectLst>
                  <a:outerShdw blurRad="38100" dist="38100" dir="2700000" algn="tl">
                    <a:srgbClr val="C0C0C0"/>
                  </a:outerShdw>
                </a:effectLst>
              </a:rPr>
              <a:t> = 0; P</a:t>
            </a:r>
            <a:r>
              <a:rPr lang="en-US" sz="2800" baseline="-25000" smtClean="0">
                <a:effectLst>
                  <a:outerShdw blurRad="38100" dist="38100" dir="2700000" algn="tl">
                    <a:srgbClr val="C0C0C0"/>
                  </a:outerShdw>
                </a:effectLst>
              </a:rPr>
              <a:t>2</a:t>
            </a:r>
            <a:r>
              <a:rPr lang="en-US" sz="2800" smtClean="0">
                <a:effectLst>
                  <a:outerShdw blurRad="38100" dist="38100" dir="2700000" algn="tl">
                    <a:srgbClr val="C0C0C0"/>
                  </a:outerShdw>
                </a:effectLst>
              </a:rPr>
              <a:t> = 9; P</a:t>
            </a:r>
            <a:r>
              <a:rPr lang="en-US" sz="2800" baseline="-25000" smtClean="0">
                <a:effectLst>
                  <a:outerShdw blurRad="38100" dist="38100" dir="2700000" algn="tl">
                    <a:srgbClr val="C0C0C0"/>
                  </a:outerShdw>
                </a:effectLst>
              </a:rPr>
              <a:t>3</a:t>
            </a:r>
            <a:r>
              <a:rPr lang="en-US" sz="2800" smtClean="0">
                <a:effectLst>
                  <a:outerShdw blurRad="38100" dist="38100" dir="2700000" algn="tl">
                    <a:srgbClr val="C0C0C0"/>
                  </a:outerShdw>
                </a:effectLst>
              </a:rPr>
              <a:t> = 9; P</a:t>
            </a:r>
            <a:r>
              <a:rPr lang="en-US" sz="2800" baseline="-25000" smtClean="0">
                <a:effectLst>
                  <a:outerShdw blurRad="38100" dist="38100" dir="2700000" algn="tl">
                    <a:srgbClr val="C0C0C0"/>
                  </a:outerShdw>
                </a:effectLst>
              </a:rPr>
              <a:t>4</a:t>
            </a:r>
            <a:r>
              <a:rPr lang="en-US" sz="2800" smtClean="0">
                <a:effectLst>
                  <a:outerShdw blurRad="38100" dist="38100" dir="2700000" algn="tl">
                    <a:srgbClr val="C0C0C0"/>
                  </a:outerShdw>
                </a:effectLst>
              </a:rPr>
              <a:t> = 10; P</a:t>
            </a:r>
            <a:r>
              <a:rPr lang="en-US" sz="2800" baseline="-25000" smtClean="0">
                <a:effectLst>
                  <a:outerShdw blurRad="38100" dist="38100" dir="2700000" algn="tl">
                    <a:srgbClr val="C0C0C0"/>
                  </a:outerShdw>
                </a:effectLst>
              </a:rPr>
              <a:t>5</a:t>
            </a:r>
            <a:r>
              <a:rPr lang="en-US" sz="2800" smtClean="0">
                <a:effectLst>
                  <a:outerShdw blurRad="38100" dist="38100" dir="2700000" algn="tl">
                    <a:srgbClr val="C0C0C0"/>
                  </a:outerShdw>
                </a:effectLst>
              </a:rPr>
              <a:t> = 10</a:t>
            </a:r>
          </a:p>
          <a:p>
            <a:pPr algn="just">
              <a:buSzPct val="150000"/>
              <a:buNone/>
            </a:pPr>
            <a:r>
              <a:rPr lang="en-US" sz="2800" smtClean="0">
                <a:effectLst>
                  <a:outerShdw blurRad="38100" dist="38100" dir="2700000" algn="tl">
                    <a:srgbClr val="C0C0C0"/>
                  </a:outerShdw>
                </a:effectLst>
              </a:rPr>
              <a:t>- Thời gian chờ trung bình:</a:t>
            </a:r>
          </a:p>
          <a:p>
            <a:pPr algn="just">
              <a:buSzPct val="150000"/>
              <a:buNone/>
            </a:pPr>
            <a:r>
              <a:rPr lang="en-US" sz="2800" smtClean="0">
                <a:effectLst>
                  <a:outerShdw blurRad="38100" dist="38100" dir="2700000" algn="tl">
                    <a:srgbClr val="C0C0C0"/>
                  </a:outerShdw>
                </a:effectLst>
              </a:rPr>
              <a:t>38/5 = 7.6</a:t>
            </a:r>
            <a:endParaRPr lang="en-US" sz="28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3FA36E44-95AB-4D3D-88D7-0FC7F905BD43}"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72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059543425"/>
              </p:ext>
            </p:extLst>
          </p:nvPr>
        </p:nvGraphicFramePr>
        <p:xfrm>
          <a:off x="573772" y="2303726"/>
          <a:ext cx="7943850" cy="469900"/>
        </p:xfrm>
        <a:graphic>
          <a:graphicData uri="http://schemas.openxmlformats.org/drawingml/2006/table">
            <a:tbl>
              <a:tblPr firstRow="1" bandRow="1">
                <a:tableStyleId>{5940675A-B579-460E-94D1-54222C63F5DA}</a:tableStyleId>
              </a:tblPr>
              <a:tblGrid>
                <a:gridCol w="401955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69900">
                <a:tc>
                  <a:txBody>
                    <a:bodyPr/>
                    <a:lstStyle/>
                    <a:p>
                      <a:pPr algn="ctr"/>
                      <a:r>
                        <a:rPr lang="en-US" sz="2400" smtClean="0"/>
                        <a:t>P</a:t>
                      </a:r>
                      <a:r>
                        <a:rPr lang="en-US" sz="2400" baseline="-25000" smtClean="0"/>
                        <a:t>1</a:t>
                      </a:r>
                      <a:endParaRPr lang="en-US" sz="2400" baseline="-25000"/>
                    </a:p>
                  </a:txBody>
                  <a:tcPr/>
                </a:tc>
                <a:tc>
                  <a:txBody>
                    <a:bodyPr/>
                    <a:lstStyle/>
                    <a:p>
                      <a:pPr algn="ctr"/>
                      <a:r>
                        <a:rPr lang="en-US" sz="2400" smtClean="0"/>
                        <a:t>P</a:t>
                      </a:r>
                      <a:r>
                        <a:rPr lang="en-US" sz="2400" baseline="-25000" smtClean="0"/>
                        <a:t>2</a:t>
                      </a:r>
                      <a:endParaRPr lang="en-US" sz="2400" baseline="-25000"/>
                    </a:p>
                  </a:txBody>
                  <a:tcPr/>
                </a:tc>
                <a:tc>
                  <a:txBody>
                    <a:bodyPr/>
                    <a:lstStyle/>
                    <a:p>
                      <a:pPr algn="ctr"/>
                      <a:r>
                        <a:rPr lang="en-US" sz="2400" smtClean="0"/>
                        <a:t>P</a:t>
                      </a:r>
                      <a:r>
                        <a:rPr lang="en-US" sz="2400" baseline="-25000" smtClean="0"/>
                        <a:t>3</a:t>
                      </a:r>
                      <a:endParaRPr lang="en-US" sz="2400" baseline="-25000"/>
                    </a:p>
                  </a:txBody>
                  <a:tcPr/>
                </a:tc>
                <a:tc>
                  <a:txBody>
                    <a:bodyPr/>
                    <a:lstStyle/>
                    <a:p>
                      <a:pPr algn="ctr"/>
                      <a:r>
                        <a:rPr lang="en-US" sz="2400" smtClean="0"/>
                        <a:t>P</a:t>
                      </a:r>
                      <a:r>
                        <a:rPr lang="en-US" sz="2400" baseline="-25000" smtClean="0"/>
                        <a:t>4</a:t>
                      </a:r>
                      <a:endParaRPr lang="en-US" sz="2400" baseline="-25000"/>
                    </a:p>
                  </a:txBody>
                  <a:tcPr/>
                </a:tc>
                <a:tc>
                  <a:txBody>
                    <a:bodyPr/>
                    <a:lstStyle/>
                    <a:p>
                      <a:pPr algn="ctr"/>
                      <a:r>
                        <a:rPr lang="en-US" sz="2400" smtClean="0"/>
                        <a:t>P</a:t>
                      </a:r>
                      <a:r>
                        <a:rPr lang="en-US" sz="2400" baseline="-25000" smtClean="0"/>
                        <a:t>5</a:t>
                      </a:r>
                      <a:endParaRPr lang="en-US" sz="2400" baseline="-2500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80">
                                          <p:stCondLst>
                                            <p:cond delay="0"/>
                                          </p:stCondLst>
                                        </p:cTn>
                                        <p:tgtEl>
                                          <p:spTgt spid="230403">
                                            <p:txEl>
                                              <p:pRg st="0" end="0"/>
                                            </p:txEl>
                                          </p:spTgt>
                                        </p:tgtEl>
                                      </p:cBhvr>
                                    </p:animEffect>
                                    <p:anim calcmode="lin" valueType="num">
                                      <p:cBhvr>
                                        <p:cTn id="8" dur="1822" tmFilter="0,0; 0.14,0.36; 0.43,0.73; 0.71,0.91; 1.0,1.0">
                                          <p:stCondLst>
                                            <p:cond delay="0"/>
                                          </p:stCondLst>
                                        </p:cTn>
                                        <p:tgtEl>
                                          <p:spTgt spid="230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403">
                                            <p:txEl>
                                              <p:pRg st="0" end="0"/>
                                            </p:txEl>
                                          </p:spTgt>
                                        </p:tgtEl>
                                      </p:cBhvr>
                                      <p:to x="100000" y="60000"/>
                                    </p:animScale>
                                    <p:animScale>
                                      <p:cBhvr>
                                        <p:cTn id="14" dur="166" decel="50000">
                                          <p:stCondLst>
                                            <p:cond delay="676"/>
                                          </p:stCondLst>
                                        </p:cTn>
                                        <p:tgtEl>
                                          <p:spTgt spid="230403">
                                            <p:txEl>
                                              <p:pRg st="0" end="0"/>
                                            </p:txEl>
                                          </p:spTgt>
                                        </p:tgtEl>
                                      </p:cBhvr>
                                      <p:to x="100000" y="100000"/>
                                    </p:animScale>
                                    <p:animScale>
                                      <p:cBhvr>
                                        <p:cTn id="15" dur="26">
                                          <p:stCondLst>
                                            <p:cond delay="1312"/>
                                          </p:stCondLst>
                                        </p:cTn>
                                        <p:tgtEl>
                                          <p:spTgt spid="230403">
                                            <p:txEl>
                                              <p:pRg st="0" end="0"/>
                                            </p:txEl>
                                          </p:spTgt>
                                        </p:tgtEl>
                                      </p:cBhvr>
                                      <p:to x="100000" y="80000"/>
                                    </p:animScale>
                                    <p:animScale>
                                      <p:cBhvr>
                                        <p:cTn id="16" dur="166" decel="50000">
                                          <p:stCondLst>
                                            <p:cond delay="1338"/>
                                          </p:stCondLst>
                                        </p:cTn>
                                        <p:tgtEl>
                                          <p:spTgt spid="230403">
                                            <p:txEl>
                                              <p:pRg st="0" end="0"/>
                                            </p:txEl>
                                          </p:spTgt>
                                        </p:tgtEl>
                                      </p:cBhvr>
                                      <p:to x="100000" y="100000"/>
                                    </p:animScale>
                                    <p:animScale>
                                      <p:cBhvr>
                                        <p:cTn id="17" dur="26">
                                          <p:stCondLst>
                                            <p:cond delay="1642"/>
                                          </p:stCondLst>
                                        </p:cTn>
                                        <p:tgtEl>
                                          <p:spTgt spid="230403">
                                            <p:txEl>
                                              <p:pRg st="0" end="0"/>
                                            </p:txEl>
                                          </p:spTgt>
                                        </p:tgtEl>
                                      </p:cBhvr>
                                      <p:to x="100000" y="90000"/>
                                    </p:animScale>
                                    <p:animScale>
                                      <p:cBhvr>
                                        <p:cTn id="18" dur="166" decel="50000">
                                          <p:stCondLst>
                                            <p:cond delay="1668"/>
                                          </p:stCondLst>
                                        </p:cTn>
                                        <p:tgtEl>
                                          <p:spTgt spid="230403">
                                            <p:txEl>
                                              <p:pRg st="0" end="0"/>
                                            </p:txEl>
                                          </p:spTgt>
                                        </p:tgtEl>
                                      </p:cBhvr>
                                      <p:to x="100000" y="100000"/>
                                    </p:animScale>
                                    <p:animScale>
                                      <p:cBhvr>
                                        <p:cTn id="19" dur="26">
                                          <p:stCondLst>
                                            <p:cond delay="1808"/>
                                          </p:stCondLst>
                                        </p:cTn>
                                        <p:tgtEl>
                                          <p:spTgt spid="230403">
                                            <p:txEl>
                                              <p:pRg st="0" end="0"/>
                                            </p:txEl>
                                          </p:spTgt>
                                        </p:tgtEl>
                                      </p:cBhvr>
                                      <p:to x="100000" y="95000"/>
                                    </p:animScale>
                                    <p:animScale>
                                      <p:cBhvr>
                                        <p:cTn id="20" dur="166" decel="50000">
                                          <p:stCondLst>
                                            <p:cond delay="1834"/>
                                          </p:stCondLst>
                                        </p:cTn>
                                        <p:tgtEl>
                                          <p:spTgt spid="2304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0403">
                                            <p:txEl>
                                              <p:pRg st="1" end="1"/>
                                            </p:txEl>
                                          </p:spTgt>
                                        </p:tgtEl>
                                        <p:attrNameLst>
                                          <p:attrName>style.visibility</p:attrName>
                                        </p:attrNameLst>
                                      </p:cBhvr>
                                      <p:to>
                                        <p:strVal val="visible"/>
                                      </p:to>
                                    </p:set>
                                    <p:animEffect transition="in" filter="wipe(down)">
                                      <p:cBhvr>
                                        <p:cTn id="25" dur="580">
                                          <p:stCondLst>
                                            <p:cond delay="0"/>
                                          </p:stCondLst>
                                        </p:cTn>
                                        <p:tgtEl>
                                          <p:spTgt spid="230403">
                                            <p:txEl>
                                              <p:pRg st="1" end="1"/>
                                            </p:txEl>
                                          </p:spTgt>
                                        </p:tgtEl>
                                      </p:cBhvr>
                                    </p:animEffect>
                                    <p:anim calcmode="lin" valueType="num">
                                      <p:cBhvr>
                                        <p:cTn id="26" dur="1822" tmFilter="0,0; 0.14,0.36; 0.43,0.73; 0.71,0.91; 1.0,1.0">
                                          <p:stCondLst>
                                            <p:cond delay="0"/>
                                          </p:stCondLst>
                                        </p:cTn>
                                        <p:tgtEl>
                                          <p:spTgt spid="2304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04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04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04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04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0403">
                                            <p:txEl>
                                              <p:pRg st="1" end="1"/>
                                            </p:txEl>
                                          </p:spTgt>
                                        </p:tgtEl>
                                      </p:cBhvr>
                                      <p:to x="100000" y="60000"/>
                                    </p:animScale>
                                    <p:animScale>
                                      <p:cBhvr>
                                        <p:cTn id="32" dur="166" decel="50000">
                                          <p:stCondLst>
                                            <p:cond delay="676"/>
                                          </p:stCondLst>
                                        </p:cTn>
                                        <p:tgtEl>
                                          <p:spTgt spid="230403">
                                            <p:txEl>
                                              <p:pRg st="1" end="1"/>
                                            </p:txEl>
                                          </p:spTgt>
                                        </p:tgtEl>
                                      </p:cBhvr>
                                      <p:to x="100000" y="100000"/>
                                    </p:animScale>
                                    <p:animScale>
                                      <p:cBhvr>
                                        <p:cTn id="33" dur="26">
                                          <p:stCondLst>
                                            <p:cond delay="1312"/>
                                          </p:stCondLst>
                                        </p:cTn>
                                        <p:tgtEl>
                                          <p:spTgt spid="230403">
                                            <p:txEl>
                                              <p:pRg st="1" end="1"/>
                                            </p:txEl>
                                          </p:spTgt>
                                        </p:tgtEl>
                                      </p:cBhvr>
                                      <p:to x="100000" y="80000"/>
                                    </p:animScale>
                                    <p:animScale>
                                      <p:cBhvr>
                                        <p:cTn id="34" dur="166" decel="50000">
                                          <p:stCondLst>
                                            <p:cond delay="1338"/>
                                          </p:stCondLst>
                                        </p:cTn>
                                        <p:tgtEl>
                                          <p:spTgt spid="230403">
                                            <p:txEl>
                                              <p:pRg st="1" end="1"/>
                                            </p:txEl>
                                          </p:spTgt>
                                        </p:tgtEl>
                                      </p:cBhvr>
                                      <p:to x="100000" y="100000"/>
                                    </p:animScale>
                                    <p:animScale>
                                      <p:cBhvr>
                                        <p:cTn id="35" dur="26">
                                          <p:stCondLst>
                                            <p:cond delay="1642"/>
                                          </p:stCondLst>
                                        </p:cTn>
                                        <p:tgtEl>
                                          <p:spTgt spid="230403">
                                            <p:txEl>
                                              <p:pRg st="1" end="1"/>
                                            </p:txEl>
                                          </p:spTgt>
                                        </p:tgtEl>
                                      </p:cBhvr>
                                      <p:to x="100000" y="90000"/>
                                    </p:animScale>
                                    <p:animScale>
                                      <p:cBhvr>
                                        <p:cTn id="36" dur="166" decel="50000">
                                          <p:stCondLst>
                                            <p:cond delay="1668"/>
                                          </p:stCondLst>
                                        </p:cTn>
                                        <p:tgtEl>
                                          <p:spTgt spid="230403">
                                            <p:txEl>
                                              <p:pRg st="1" end="1"/>
                                            </p:txEl>
                                          </p:spTgt>
                                        </p:tgtEl>
                                      </p:cBhvr>
                                      <p:to x="100000" y="100000"/>
                                    </p:animScale>
                                    <p:animScale>
                                      <p:cBhvr>
                                        <p:cTn id="37" dur="26">
                                          <p:stCondLst>
                                            <p:cond delay="1808"/>
                                          </p:stCondLst>
                                        </p:cTn>
                                        <p:tgtEl>
                                          <p:spTgt spid="230403">
                                            <p:txEl>
                                              <p:pRg st="1" end="1"/>
                                            </p:txEl>
                                          </p:spTgt>
                                        </p:tgtEl>
                                      </p:cBhvr>
                                      <p:to x="100000" y="95000"/>
                                    </p:animScale>
                                    <p:animScale>
                                      <p:cBhvr>
                                        <p:cTn id="38" dur="166" decel="50000">
                                          <p:stCondLst>
                                            <p:cond delay="1834"/>
                                          </p:stCondLst>
                                        </p:cTn>
                                        <p:tgtEl>
                                          <p:spTgt spid="23040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30403">
                                            <p:txEl>
                                              <p:pRg st="3" end="3"/>
                                            </p:txEl>
                                          </p:spTgt>
                                        </p:tgtEl>
                                        <p:attrNameLst>
                                          <p:attrName>style.visibility</p:attrName>
                                        </p:attrNameLst>
                                      </p:cBhvr>
                                      <p:to>
                                        <p:strVal val="visible"/>
                                      </p:to>
                                    </p:set>
                                    <p:animEffect transition="in" filter="wipe(down)">
                                      <p:cBhvr>
                                        <p:cTn id="43" dur="580">
                                          <p:stCondLst>
                                            <p:cond delay="0"/>
                                          </p:stCondLst>
                                        </p:cTn>
                                        <p:tgtEl>
                                          <p:spTgt spid="230403">
                                            <p:txEl>
                                              <p:pRg st="3" end="3"/>
                                            </p:txEl>
                                          </p:spTgt>
                                        </p:tgtEl>
                                      </p:cBhvr>
                                    </p:animEffect>
                                    <p:anim calcmode="lin" valueType="num">
                                      <p:cBhvr>
                                        <p:cTn id="44" dur="1822" tmFilter="0,0; 0.14,0.36; 0.43,0.73; 0.71,0.91; 1.0,1.0">
                                          <p:stCondLst>
                                            <p:cond delay="0"/>
                                          </p:stCondLst>
                                        </p:cTn>
                                        <p:tgtEl>
                                          <p:spTgt spid="23040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3040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3040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3040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3040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30403">
                                            <p:txEl>
                                              <p:pRg st="3" end="3"/>
                                            </p:txEl>
                                          </p:spTgt>
                                        </p:tgtEl>
                                      </p:cBhvr>
                                      <p:to x="100000" y="60000"/>
                                    </p:animScale>
                                    <p:animScale>
                                      <p:cBhvr>
                                        <p:cTn id="50" dur="166" decel="50000">
                                          <p:stCondLst>
                                            <p:cond delay="676"/>
                                          </p:stCondLst>
                                        </p:cTn>
                                        <p:tgtEl>
                                          <p:spTgt spid="230403">
                                            <p:txEl>
                                              <p:pRg st="3" end="3"/>
                                            </p:txEl>
                                          </p:spTgt>
                                        </p:tgtEl>
                                      </p:cBhvr>
                                      <p:to x="100000" y="100000"/>
                                    </p:animScale>
                                    <p:animScale>
                                      <p:cBhvr>
                                        <p:cTn id="51" dur="26">
                                          <p:stCondLst>
                                            <p:cond delay="1312"/>
                                          </p:stCondLst>
                                        </p:cTn>
                                        <p:tgtEl>
                                          <p:spTgt spid="230403">
                                            <p:txEl>
                                              <p:pRg st="3" end="3"/>
                                            </p:txEl>
                                          </p:spTgt>
                                        </p:tgtEl>
                                      </p:cBhvr>
                                      <p:to x="100000" y="80000"/>
                                    </p:animScale>
                                    <p:animScale>
                                      <p:cBhvr>
                                        <p:cTn id="52" dur="166" decel="50000">
                                          <p:stCondLst>
                                            <p:cond delay="1338"/>
                                          </p:stCondLst>
                                        </p:cTn>
                                        <p:tgtEl>
                                          <p:spTgt spid="230403">
                                            <p:txEl>
                                              <p:pRg st="3" end="3"/>
                                            </p:txEl>
                                          </p:spTgt>
                                        </p:tgtEl>
                                      </p:cBhvr>
                                      <p:to x="100000" y="100000"/>
                                    </p:animScale>
                                    <p:animScale>
                                      <p:cBhvr>
                                        <p:cTn id="53" dur="26">
                                          <p:stCondLst>
                                            <p:cond delay="1642"/>
                                          </p:stCondLst>
                                        </p:cTn>
                                        <p:tgtEl>
                                          <p:spTgt spid="230403">
                                            <p:txEl>
                                              <p:pRg st="3" end="3"/>
                                            </p:txEl>
                                          </p:spTgt>
                                        </p:tgtEl>
                                      </p:cBhvr>
                                      <p:to x="100000" y="90000"/>
                                    </p:animScale>
                                    <p:animScale>
                                      <p:cBhvr>
                                        <p:cTn id="54" dur="166" decel="50000">
                                          <p:stCondLst>
                                            <p:cond delay="1668"/>
                                          </p:stCondLst>
                                        </p:cTn>
                                        <p:tgtEl>
                                          <p:spTgt spid="230403">
                                            <p:txEl>
                                              <p:pRg st="3" end="3"/>
                                            </p:txEl>
                                          </p:spTgt>
                                        </p:tgtEl>
                                      </p:cBhvr>
                                      <p:to x="100000" y="100000"/>
                                    </p:animScale>
                                    <p:animScale>
                                      <p:cBhvr>
                                        <p:cTn id="55" dur="26">
                                          <p:stCondLst>
                                            <p:cond delay="1808"/>
                                          </p:stCondLst>
                                        </p:cTn>
                                        <p:tgtEl>
                                          <p:spTgt spid="230403">
                                            <p:txEl>
                                              <p:pRg st="3" end="3"/>
                                            </p:txEl>
                                          </p:spTgt>
                                        </p:tgtEl>
                                      </p:cBhvr>
                                      <p:to x="100000" y="95000"/>
                                    </p:animScale>
                                    <p:animScale>
                                      <p:cBhvr>
                                        <p:cTn id="56" dur="166" decel="50000">
                                          <p:stCondLst>
                                            <p:cond delay="1834"/>
                                          </p:stCondLst>
                                        </p:cTn>
                                        <p:tgtEl>
                                          <p:spTgt spid="23040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30403">
                                            <p:txEl>
                                              <p:pRg st="4" end="4"/>
                                            </p:txEl>
                                          </p:spTgt>
                                        </p:tgtEl>
                                        <p:attrNameLst>
                                          <p:attrName>style.visibility</p:attrName>
                                        </p:attrNameLst>
                                      </p:cBhvr>
                                      <p:to>
                                        <p:strVal val="visible"/>
                                      </p:to>
                                    </p:set>
                                    <p:animEffect transition="in" filter="wipe(down)">
                                      <p:cBhvr>
                                        <p:cTn id="61" dur="580">
                                          <p:stCondLst>
                                            <p:cond delay="0"/>
                                          </p:stCondLst>
                                        </p:cTn>
                                        <p:tgtEl>
                                          <p:spTgt spid="230403">
                                            <p:txEl>
                                              <p:pRg st="4" end="4"/>
                                            </p:txEl>
                                          </p:spTgt>
                                        </p:tgtEl>
                                      </p:cBhvr>
                                    </p:animEffect>
                                    <p:anim calcmode="lin" valueType="num">
                                      <p:cBhvr>
                                        <p:cTn id="62" dur="1822" tmFilter="0,0; 0.14,0.36; 0.43,0.73; 0.71,0.91; 1.0,1.0">
                                          <p:stCondLst>
                                            <p:cond delay="0"/>
                                          </p:stCondLst>
                                        </p:cTn>
                                        <p:tgtEl>
                                          <p:spTgt spid="23040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3040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3040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3040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3040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30403">
                                            <p:txEl>
                                              <p:pRg st="4" end="4"/>
                                            </p:txEl>
                                          </p:spTgt>
                                        </p:tgtEl>
                                      </p:cBhvr>
                                      <p:to x="100000" y="60000"/>
                                    </p:animScale>
                                    <p:animScale>
                                      <p:cBhvr>
                                        <p:cTn id="68" dur="166" decel="50000">
                                          <p:stCondLst>
                                            <p:cond delay="676"/>
                                          </p:stCondLst>
                                        </p:cTn>
                                        <p:tgtEl>
                                          <p:spTgt spid="230403">
                                            <p:txEl>
                                              <p:pRg st="4" end="4"/>
                                            </p:txEl>
                                          </p:spTgt>
                                        </p:tgtEl>
                                      </p:cBhvr>
                                      <p:to x="100000" y="100000"/>
                                    </p:animScale>
                                    <p:animScale>
                                      <p:cBhvr>
                                        <p:cTn id="69" dur="26">
                                          <p:stCondLst>
                                            <p:cond delay="1312"/>
                                          </p:stCondLst>
                                        </p:cTn>
                                        <p:tgtEl>
                                          <p:spTgt spid="230403">
                                            <p:txEl>
                                              <p:pRg st="4" end="4"/>
                                            </p:txEl>
                                          </p:spTgt>
                                        </p:tgtEl>
                                      </p:cBhvr>
                                      <p:to x="100000" y="80000"/>
                                    </p:animScale>
                                    <p:animScale>
                                      <p:cBhvr>
                                        <p:cTn id="70" dur="166" decel="50000">
                                          <p:stCondLst>
                                            <p:cond delay="1338"/>
                                          </p:stCondLst>
                                        </p:cTn>
                                        <p:tgtEl>
                                          <p:spTgt spid="230403">
                                            <p:txEl>
                                              <p:pRg st="4" end="4"/>
                                            </p:txEl>
                                          </p:spTgt>
                                        </p:tgtEl>
                                      </p:cBhvr>
                                      <p:to x="100000" y="100000"/>
                                    </p:animScale>
                                    <p:animScale>
                                      <p:cBhvr>
                                        <p:cTn id="71" dur="26">
                                          <p:stCondLst>
                                            <p:cond delay="1642"/>
                                          </p:stCondLst>
                                        </p:cTn>
                                        <p:tgtEl>
                                          <p:spTgt spid="230403">
                                            <p:txEl>
                                              <p:pRg st="4" end="4"/>
                                            </p:txEl>
                                          </p:spTgt>
                                        </p:tgtEl>
                                      </p:cBhvr>
                                      <p:to x="100000" y="90000"/>
                                    </p:animScale>
                                    <p:animScale>
                                      <p:cBhvr>
                                        <p:cTn id="72" dur="166" decel="50000">
                                          <p:stCondLst>
                                            <p:cond delay="1668"/>
                                          </p:stCondLst>
                                        </p:cTn>
                                        <p:tgtEl>
                                          <p:spTgt spid="230403">
                                            <p:txEl>
                                              <p:pRg st="4" end="4"/>
                                            </p:txEl>
                                          </p:spTgt>
                                        </p:tgtEl>
                                      </p:cBhvr>
                                      <p:to x="100000" y="100000"/>
                                    </p:animScale>
                                    <p:animScale>
                                      <p:cBhvr>
                                        <p:cTn id="73" dur="26">
                                          <p:stCondLst>
                                            <p:cond delay="1808"/>
                                          </p:stCondLst>
                                        </p:cTn>
                                        <p:tgtEl>
                                          <p:spTgt spid="230403">
                                            <p:txEl>
                                              <p:pRg st="4" end="4"/>
                                            </p:txEl>
                                          </p:spTgt>
                                        </p:tgtEl>
                                      </p:cBhvr>
                                      <p:to x="100000" y="95000"/>
                                    </p:animScale>
                                    <p:animScale>
                                      <p:cBhvr>
                                        <p:cTn id="74" dur="166" decel="50000">
                                          <p:stCondLst>
                                            <p:cond delay="1834"/>
                                          </p:stCondLst>
                                        </p:cTn>
                                        <p:tgtEl>
                                          <p:spTgt spid="23040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30403">
                                            <p:txEl>
                                              <p:pRg st="5" end="5"/>
                                            </p:txEl>
                                          </p:spTgt>
                                        </p:tgtEl>
                                        <p:attrNameLst>
                                          <p:attrName>style.visibility</p:attrName>
                                        </p:attrNameLst>
                                      </p:cBhvr>
                                      <p:to>
                                        <p:strVal val="visible"/>
                                      </p:to>
                                    </p:set>
                                    <p:animEffect transition="in" filter="wipe(down)">
                                      <p:cBhvr>
                                        <p:cTn id="79" dur="580">
                                          <p:stCondLst>
                                            <p:cond delay="0"/>
                                          </p:stCondLst>
                                        </p:cTn>
                                        <p:tgtEl>
                                          <p:spTgt spid="230403">
                                            <p:txEl>
                                              <p:pRg st="5" end="5"/>
                                            </p:txEl>
                                          </p:spTgt>
                                        </p:tgtEl>
                                      </p:cBhvr>
                                    </p:animEffect>
                                    <p:anim calcmode="lin" valueType="num">
                                      <p:cBhvr>
                                        <p:cTn id="80" dur="1822" tmFilter="0,0; 0.14,0.36; 0.43,0.73; 0.71,0.91; 1.0,1.0">
                                          <p:stCondLst>
                                            <p:cond delay="0"/>
                                          </p:stCondLst>
                                        </p:cTn>
                                        <p:tgtEl>
                                          <p:spTgt spid="23040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3040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3040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3040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3040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30403">
                                            <p:txEl>
                                              <p:pRg st="5" end="5"/>
                                            </p:txEl>
                                          </p:spTgt>
                                        </p:tgtEl>
                                      </p:cBhvr>
                                      <p:to x="100000" y="60000"/>
                                    </p:animScale>
                                    <p:animScale>
                                      <p:cBhvr>
                                        <p:cTn id="86" dur="166" decel="50000">
                                          <p:stCondLst>
                                            <p:cond delay="676"/>
                                          </p:stCondLst>
                                        </p:cTn>
                                        <p:tgtEl>
                                          <p:spTgt spid="230403">
                                            <p:txEl>
                                              <p:pRg st="5" end="5"/>
                                            </p:txEl>
                                          </p:spTgt>
                                        </p:tgtEl>
                                      </p:cBhvr>
                                      <p:to x="100000" y="100000"/>
                                    </p:animScale>
                                    <p:animScale>
                                      <p:cBhvr>
                                        <p:cTn id="87" dur="26">
                                          <p:stCondLst>
                                            <p:cond delay="1312"/>
                                          </p:stCondLst>
                                        </p:cTn>
                                        <p:tgtEl>
                                          <p:spTgt spid="230403">
                                            <p:txEl>
                                              <p:pRg st="5" end="5"/>
                                            </p:txEl>
                                          </p:spTgt>
                                        </p:tgtEl>
                                      </p:cBhvr>
                                      <p:to x="100000" y="80000"/>
                                    </p:animScale>
                                    <p:animScale>
                                      <p:cBhvr>
                                        <p:cTn id="88" dur="166" decel="50000">
                                          <p:stCondLst>
                                            <p:cond delay="1338"/>
                                          </p:stCondLst>
                                        </p:cTn>
                                        <p:tgtEl>
                                          <p:spTgt spid="230403">
                                            <p:txEl>
                                              <p:pRg st="5" end="5"/>
                                            </p:txEl>
                                          </p:spTgt>
                                        </p:tgtEl>
                                      </p:cBhvr>
                                      <p:to x="100000" y="100000"/>
                                    </p:animScale>
                                    <p:animScale>
                                      <p:cBhvr>
                                        <p:cTn id="89" dur="26">
                                          <p:stCondLst>
                                            <p:cond delay="1642"/>
                                          </p:stCondLst>
                                        </p:cTn>
                                        <p:tgtEl>
                                          <p:spTgt spid="230403">
                                            <p:txEl>
                                              <p:pRg st="5" end="5"/>
                                            </p:txEl>
                                          </p:spTgt>
                                        </p:tgtEl>
                                      </p:cBhvr>
                                      <p:to x="100000" y="90000"/>
                                    </p:animScale>
                                    <p:animScale>
                                      <p:cBhvr>
                                        <p:cTn id="90" dur="166" decel="50000">
                                          <p:stCondLst>
                                            <p:cond delay="1668"/>
                                          </p:stCondLst>
                                        </p:cTn>
                                        <p:tgtEl>
                                          <p:spTgt spid="230403">
                                            <p:txEl>
                                              <p:pRg st="5" end="5"/>
                                            </p:txEl>
                                          </p:spTgt>
                                        </p:tgtEl>
                                      </p:cBhvr>
                                      <p:to x="100000" y="100000"/>
                                    </p:animScale>
                                    <p:animScale>
                                      <p:cBhvr>
                                        <p:cTn id="91" dur="26">
                                          <p:stCondLst>
                                            <p:cond delay="1808"/>
                                          </p:stCondLst>
                                        </p:cTn>
                                        <p:tgtEl>
                                          <p:spTgt spid="230403">
                                            <p:txEl>
                                              <p:pRg st="5" end="5"/>
                                            </p:txEl>
                                          </p:spTgt>
                                        </p:tgtEl>
                                      </p:cBhvr>
                                      <p:to x="100000" y="95000"/>
                                    </p:animScale>
                                    <p:animScale>
                                      <p:cBhvr>
                                        <p:cTn id="92" dur="166" decel="50000">
                                          <p:stCondLst>
                                            <p:cond delay="1834"/>
                                          </p:stCondLst>
                                        </p:cTn>
                                        <p:tgtEl>
                                          <p:spTgt spid="230403">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30403">
                                            <p:txEl>
                                              <p:pRg st="6" end="6"/>
                                            </p:txEl>
                                          </p:spTgt>
                                        </p:tgtEl>
                                        <p:attrNameLst>
                                          <p:attrName>style.visibility</p:attrName>
                                        </p:attrNameLst>
                                      </p:cBhvr>
                                      <p:to>
                                        <p:strVal val="visible"/>
                                      </p:to>
                                    </p:set>
                                    <p:animEffect transition="in" filter="wipe(down)">
                                      <p:cBhvr>
                                        <p:cTn id="97" dur="580">
                                          <p:stCondLst>
                                            <p:cond delay="0"/>
                                          </p:stCondLst>
                                        </p:cTn>
                                        <p:tgtEl>
                                          <p:spTgt spid="230403">
                                            <p:txEl>
                                              <p:pRg st="6" end="6"/>
                                            </p:txEl>
                                          </p:spTgt>
                                        </p:tgtEl>
                                      </p:cBhvr>
                                    </p:animEffect>
                                    <p:anim calcmode="lin" valueType="num">
                                      <p:cBhvr>
                                        <p:cTn id="98" dur="1822" tmFilter="0,0; 0.14,0.36; 0.43,0.73; 0.71,0.91; 1.0,1.0">
                                          <p:stCondLst>
                                            <p:cond delay="0"/>
                                          </p:stCondLst>
                                        </p:cTn>
                                        <p:tgtEl>
                                          <p:spTgt spid="23040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3040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3040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3040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3040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30403">
                                            <p:txEl>
                                              <p:pRg st="6" end="6"/>
                                            </p:txEl>
                                          </p:spTgt>
                                        </p:tgtEl>
                                      </p:cBhvr>
                                      <p:to x="100000" y="60000"/>
                                    </p:animScale>
                                    <p:animScale>
                                      <p:cBhvr>
                                        <p:cTn id="104" dur="166" decel="50000">
                                          <p:stCondLst>
                                            <p:cond delay="676"/>
                                          </p:stCondLst>
                                        </p:cTn>
                                        <p:tgtEl>
                                          <p:spTgt spid="230403">
                                            <p:txEl>
                                              <p:pRg st="6" end="6"/>
                                            </p:txEl>
                                          </p:spTgt>
                                        </p:tgtEl>
                                      </p:cBhvr>
                                      <p:to x="100000" y="100000"/>
                                    </p:animScale>
                                    <p:animScale>
                                      <p:cBhvr>
                                        <p:cTn id="105" dur="26">
                                          <p:stCondLst>
                                            <p:cond delay="1312"/>
                                          </p:stCondLst>
                                        </p:cTn>
                                        <p:tgtEl>
                                          <p:spTgt spid="230403">
                                            <p:txEl>
                                              <p:pRg st="6" end="6"/>
                                            </p:txEl>
                                          </p:spTgt>
                                        </p:tgtEl>
                                      </p:cBhvr>
                                      <p:to x="100000" y="80000"/>
                                    </p:animScale>
                                    <p:animScale>
                                      <p:cBhvr>
                                        <p:cTn id="106" dur="166" decel="50000">
                                          <p:stCondLst>
                                            <p:cond delay="1338"/>
                                          </p:stCondLst>
                                        </p:cTn>
                                        <p:tgtEl>
                                          <p:spTgt spid="230403">
                                            <p:txEl>
                                              <p:pRg st="6" end="6"/>
                                            </p:txEl>
                                          </p:spTgt>
                                        </p:tgtEl>
                                      </p:cBhvr>
                                      <p:to x="100000" y="100000"/>
                                    </p:animScale>
                                    <p:animScale>
                                      <p:cBhvr>
                                        <p:cTn id="107" dur="26">
                                          <p:stCondLst>
                                            <p:cond delay="1642"/>
                                          </p:stCondLst>
                                        </p:cTn>
                                        <p:tgtEl>
                                          <p:spTgt spid="230403">
                                            <p:txEl>
                                              <p:pRg st="6" end="6"/>
                                            </p:txEl>
                                          </p:spTgt>
                                        </p:tgtEl>
                                      </p:cBhvr>
                                      <p:to x="100000" y="90000"/>
                                    </p:animScale>
                                    <p:animScale>
                                      <p:cBhvr>
                                        <p:cTn id="108" dur="166" decel="50000">
                                          <p:stCondLst>
                                            <p:cond delay="1668"/>
                                          </p:stCondLst>
                                        </p:cTn>
                                        <p:tgtEl>
                                          <p:spTgt spid="230403">
                                            <p:txEl>
                                              <p:pRg st="6" end="6"/>
                                            </p:txEl>
                                          </p:spTgt>
                                        </p:tgtEl>
                                      </p:cBhvr>
                                      <p:to x="100000" y="100000"/>
                                    </p:animScale>
                                    <p:animScale>
                                      <p:cBhvr>
                                        <p:cTn id="109" dur="26">
                                          <p:stCondLst>
                                            <p:cond delay="1808"/>
                                          </p:stCondLst>
                                        </p:cTn>
                                        <p:tgtEl>
                                          <p:spTgt spid="230403">
                                            <p:txEl>
                                              <p:pRg st="6" end="6"/>
                                            </p:txEl>
                                          </p:spTgt>
                                        </p:tgtEl>
                                      </p:cBhvr>
                                      <p:to x="100000" y="95000"/>
                                    </p:animScale>
                                    <p:animScale>
                                      <p:cBhvr>
                                        <p:cTn id="110" dur="166" decel="50000">
                                          <p:stCondLst>
                                            <p:cond delay="1834"/>
                                          </p:stCondLst>
                                        </p:cTn>
                                        <p:tgtEl>
                                          <p:spTgt spid="230403">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230403">
                                            <p:txEl>
                                              <p:pRg st="7" end="7"/>
                                            </p:txEl>
                                          </p:spTgt>
                                        </p:tgtEl>
                                        <p:attrNameLst>
                                          <p:attrName>style.visibility</p:attrName>
                                        </p:attrNameLst>
                                      </p:cBhvr>
                                      <p:to>
                                        <p:strVal val="visible"/>
                                      </p:to>
                                    </p:set>
                                    <p:animEffect transition="in" filter="wipe(down)">
                                      <p:cBhvr>
                                        <p:cTn id="115" dur="580">
                                          <p:stCondLst>
                                            <p:cond delay="0"/>
                                          </p:stCondLst>
                                        </p:cTn>
                                        <p:tgtEl>
                                          <p:spTgt spid="230403">
                                            <p:txEl>
                                              <p:pRg st="7" end="7"/>
                                            </p:txEl>
                                          </p:spTgt>
                                        </p:tgtEl>
                                      </p:cBhvr>
                                    </p:animEffect>
                                    <p:anim calcmode="lin" valueType="num">
                                      <p:cBhvr>
                                        <p:cTn id="116" dur="1822" tmFilter="0,0; 0.14,0.36; 0.43,0.73; 0.71,0.91; 1.0,1.0">
                                          <p:stCondLst>
                                            <p:cond delay="0"/>
                                          </p:stCondLst>
                                        </p:cTn>
                                        <p:tgtEl>
                                          <p:spTgt spid="230403">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30403">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30403">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30403">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30403">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230403">
                                            <p:txEl>
                                              <p:pRg st="7" end="7"/>
                                            </p:txEl>
                                          </p:spTgt>
                                        </p:tgtEl>
                                      </p:cBhvr>
                                      <p:to x="100000" y="60000"/>
                                    </p:animScale>
                                    <p:animScale>
                                      <p:cBhvr>
                                        <p:cTn id="122" dur="166" decel="50000">
                                          <p:stCondLst>
                                            <p:cond delay="676"/>
                                          </p:stCondLst>
                                        </p:cTn>
                                        <p:tgtEl>
                                          <p:spTgt spid="230403">
                                            <p:txEl>
                                              <p:pRg st="7" end="7"/>
                                            </p:txEl>
                                          </p:spTgt>
                                        </p:tgtEl>
                                      </p:cBhvr>
                                      <p:to x="100000" y="100000"/>
                                    </p:animScale>
                                    <p:animScale>
                                      <p:cBhvr>
                                        <p:cTn id="123" dur="26">
                                          <p:stCondLst>
                                            <p:cond delay="1312"/>
                                          </p:stCondLst>
                                        </p:cTn>
                                        <p:tgtEl>
                                          <p:spTgt spid="230403">
                                            <p:txEl>
                                              <p:pRg st="7" end="7"/>
                                            </p:txEl>
                                          </p:spTgt>
                                        </p:tgtEl>
                                      </p:cBhvr>
                                      <p:to x="100000" y="80000"/>
                                    </p:animScale>
                                    <p:animScale>
                                      <p:cBhvr>
                                        <p:cTn id="124" dur="166" decel="50000">
                                          <p:stCondLst>
                                            <p:cond delay="1338"/>
                                          </p:stCondLst>
                                        </p:cTn>
                                        <p:tgtEl>
                                          <p:spTgt spid="230403">
                                            <p:txEl>
                                              <p:pRg st="7" end="7"/>
                                            </p:txEl>
                                          </p:spTgt>
                                        </p:tgtEl>
                                      </p:cBhvr>
                                      <p:to x="100000" y="100000"/>
                                    </p:animScale>
                                    <p:animScale>
                                      <p:cBhvr>
                                        <p:cTn id="125" dur="26">
                                          <p:stCondLst>
                                            <p:cond delay="1642"/>
                                          </p:stCondLst>
                                        </p:cTn>
                                        <p:tgtEl>
                                          <p:spTgt spid="230403">
                                            <p:txEl>
                                              <p:pRg st="7" end="7"/>
                                            </p:txEl>
                                          </p:spTgt>
                                        </p:tgtEl>
                                      </p:cBhvr>
                                      <p:to x="100000" y="90000"/>
                                    </p:animScale>
                                    <p:animScale>
                                      <p:cBhvr>
                                        <p:cTn id="126" dur="166" decel="50000">
                                          <p:stCondLst>
                                            <p:cond delay="1668"/>
                                          </p:stCondLst>
                                        </p:cTn>
                                        <p:tgtEl>
                                          <p:spTgt spid="230403">
                                            <p:txEl>
                                              <p:pRg st="7" end="7"/>
                                            </p:txEl>
                                          </p:spTgt>
                                        </p:tgtEl>
                                      </p:cBhvr>
                                      <p:to x="100000" y="100000"/>
                                    </p:animScale>
                                    <p:animScale>
                                      <p:cBhvr>
                                        <p:cTn id="127" dur="26">
                                          <p:stCondLst>
                                            <p:cond delay="1808"/>
                                          </p:stCondLst>
                                        </p:cTn>
                                        <p:tgtEl>
                                          <p:spTgt spid="230403">
                                            <p:txEl>
                                              <p:pRg st="7" end="7"/>
                                            </p:txEl>
                                          </p:spTgt>
                                        </p:tgtEl>
                                      </p:cBhvr>
                                      <p:to x="100000" y="95000"/>
                                    </p:animScale>
                                    <p:animScale>
                                      <p:cBhvr>
                                        <p:cTn id="128" dur="166" decel="50000">
                                          <p:stCondLst>
                                            <p:cond delay="1834"/>
                                          </p:stCondLst>
                                        </p:cTn>
                                        <p:tgtEl>
                                          <p:spTgt spid="23040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66700"/>
            <a:ext cx="8229600" cy="647700"/>
          </a:xfrm>
        </p:spPr>
        <p:txBody>
          <a:bodyPr/>
          <a:lstStyle/>
          <a:p>
            <a:pPr algn="ctr"/>
            <a:r>
              <a:rPr lang="en-US" smtClean="0">
                <a:solidFill>
                  <a:srgbClr val="FF0000"/>
                </a:solidFill>
                <a:effectLst>
                  <a:outerShdw blurRad="38100" dist="38100" dir="2700000" algn="tl">
                    <a:srgbClr val="C0C0C0"/>
                  </a:outerShdw>
                </a:effectLst>
              </a:rPr>
              <a:t>BÀI TẬP</a:t>
            </a:r>
            <a:endParaRPr lang="en-US">
              <a:solidFill>
                <a:srgbClr val="FF0000"/>
              </a:solidFill>
              <a:effectLst>
                <a:outerShdw blurRad="38100" dist="38100" dir="2700000" algn="tl">
                  <a:srgbClr val="C0C0C0"/>
                </a:outerShdw>
              </a:effectLst>
            </a:endParaRPr>
          </a:p>
        </p:txBody>
      </p:sp>
      <p:sp>
        <p:nvSpPr>
          <p:cNvPr id="230403" name="Rectangle 3"/>
          <p:cNvSpPr>
            <a:spLocks noGrp="1" noChangeArrowheads="1"/>
          </p:cNvSpPr>
          <p:nvPr>
            <p:ph type="body" idx="1"/>
          </p:nvPr>
        </p:nvSpPr>
        <p:spPr>
          <a:xfrm>
            <a:off x="455613" y="1066801"/>
            <a:ext cx="8612187" cy="5105400"/>
          </a:xfrm>
        </p:spPr>
        <p:txBody>
          <a:bodyPr/>
          <a:lstStyle/>
          <a:p>
            <a:pPr algn="just">
              <a:buSzPct val="150000"/>
              <a:buNone/>
            </a:pPr>
            <a:r>
              <a:rPr lang="en-US" sz="2800" smtClean="0">
                <a:effectLst>
                  <a:outerShdw blurRad="38100" dist="38100" dir="2700000" algn="tl">
                    <a:srgbClr val="C0C0C0"/>
                  </a:outerShdw>
                </a:effectLst>
              </a:rPr>
              <a:t>+ LL ưu tiên không trưng dụng:</a:t>
            </a:r>
          </a:p>
          <a:p>
            <a:pPr algn="just">
              <a:buSzPct val="150000"/>
              <a:buNone/>
            </a:pPr>
            <a:endParaRPr lang="en-US" sz="2800" smtClean="0">
              <a:effectLst>
                <a:outerShdw blurRad="38100" dist="38100" dir="2700000" algn="tl">
                  <a:srgbClr val="C0C0C0"/>
                </a:outerShdw>
              </a:effectLst>
            </a:endParaRPr>
          </a:p>
          <a:p>
            <a:pPr algn="just">
              <a:buSzPct val="150000"/>
              <a:buNone/>
            </a:pPr>
            <a:r>
              <a:rPr lang="en-US" sz="2800" smtClean="0">
                <a:effectLst>
                  <a:outerShdw blurRad="38100" dist="38100" dir="2700000" algn="tl">
                    <a:srgbClr val="C0C0C0"/>
                  </a:outerShdw>
                </a:effectLst>
              </a:rPr>
              <a:t> 0                                      10   11             16    18  19</a:t>
            </a:r>
          </a:p>
          <a:p>
            <a:pPr algn="just">
              <a:buSzPct val="150000"/>
              <a:buNone/>
            </a:pPr>
            <a:r>
              <a:rPr lang="en-US" sz="2800" smtClean="0">
                <a:effectLst>
                  <a:outerShdw blurRad="38100" dist="38100" dir="2700000" algn="tl">
                    <a:srgbClr val="C0C0C0"/>
                  </a:outerShdw>
                </a:effectLst>
              </a:rPr>
              <a:t>- Thời gian chờ:</a:t>
            </a:r>
          </a:p>
          <a:p>
            <a:pPr algn="just">
              <a:buSzPct val="150000"/>
              <a:buNone/>
            </a:pPr>
            <a:r>
              <a:rPr lang="en-US" sz="2800" smtClean="0">
                <a:effectLst>
                  <a:outerShdw blurRad="38100" dist="38100" dir="2700000" algn="tl">
                    <a:srgbClr val="C0C0C0"/>
                  </a:outerShdw>
                </a:effectLst>
              </a:rPr>
              <a:t>P</a:t>
            </a:r>
            <a:r>
              <a:rPr lang="en-US" sz="2800" baseline="-25000" smtClean="0">
                <a:effectLst>
                  <a:outerShdw blurRad="38100" dist="38100" dir="2700000" algn="tl">
                    <a:srgbClr val="C0C0C0"/>
                  </a:outerShdw>
                </a:effectLst>
              </a:rPr>
              <a:t>1</a:t>
            </a:r>
            <a:r>
              <a:rPr lang="en-US" sz="2800" smtClean="0">
                <a:effectLst>
                  <a:outerShdw blurRad="38100" dist="38100" dir="2700000" algn="tl">
                    <a:srgbClr val="C0C0C0"/>
                  </a:outerShdw>
                </a:effectLst>
              </a:rPr>
              <a:t> = 0; P</a:t>
            </a:r>
            <a:r>
              <a:rPr lang="en-US" sz="2800" baseline="-25000" smtClean="0">
                <a:effectLst>
                  <a:outerShdw blurRad="38100" dist="38100" dir="2700000" algn="tl">
                    <a:srgbClr val="C0C0C0"/>
                  </a:outerShdw>
                </a:effectLst>
              </a:rPr>
              <a:t>2</a:t>
            </a:r>
            <a:r>
              <a:rPr lang="en-US" sz="2800" smtClean="0">
                <a:effectLst>
                  <a:outerShdw blurRad="38100" dist="38100" dir="2700000" algn="tl">
                    <a:srgbClr val="C0C0C0"/>
                  </a:outerShdw>
                </a:effectLst>
              </a:rPr>
              <a:t> = 9; P</a:t>
            </a:r>
            <a:r>
              <a:rPr lang="en-US" sz="2800" baseline="-25000" smtClean="0">
                <a:effectLst>
                  <a:outerShdw blurRad="38100" dist="38100" dir="2700000" algn="tl">
                    <a:srgbClr val="C0C0C0"/>
                  </a:outerShdw>
                </a:effectLst>
              </a:rPr>
              <a:t>3</a:t>
            </a:r>
            <a:r>
              <a:rPr lang="en-US" sz="2800" smtClean="0">
                <a:effectLst>
                  <a:outerShdw blurRad="38100" dist="38100" dir="2700000" algn="tl">
                    <a:srgbClr val="C0C0C0"/>
                  </a:outerShdw>
                </a:effectLst>
              </a:rPr>
              <a:t> = 14; P</a:t>
            </a:r>
            <a:r>
              <a:rPr lang="en-US" sz="2800" baseline="-25000" smtClean="0">
                <a:effectLst>
                  <a:outerShdw blurRad="38100" dist="38100" dir="2700000" algn="tl">
                    <a:srgbClr val="C0C0C0"/>
                  </a:outerShdw>
                </a:effectLst>
              </a:rPr>
              <a:t>4</a:t>
            </a:r>
            <a:r>
              <a:rPr lang="en-US" sz="2800" smtClean="0">
                <a:effectLst>
                  <a:outerShdw blurRad="38100" dist="38100" dir="2700000" algn="tl">
                    <a:srgbClr val="C0C0C0"/>
                  </a:outerShdw>
                </a:effectLst>
              </a:rPr>
              <a:t> = 15; P</a:t>
            </a:r>
            <a:r>
              <a:rPr lang="en-US" sz="2800" baseline="-25000" smtClean="0">
                <a:effectLst>
                  <a:outerShdw blurRad="38100" dist="38100" dir="2700000" algn="tl">
                    <a:srgbClr val="C0C0C0"/>
                  </a:outerShdw>
                </a:effectLst>
              </a:rPr>
              <a:t>5</a:t>
            </a:r>
            <a:r>
              <a:rPr lang="en-US" sz="2800" smtClean="0">
                <a:effectLst>
                  <a:outerShdw blurRad="38100" dist="38100" dir="2700000" algn="tl">
                    <a:srgbClr val="C0C0C0"/>
                  </a:outerShdw>
                </a:effectLst>
              </a:rPr>
              <a:t> = 7</a:t>
            </a:r>
          </a:p>
          <a:p>
            <a:pPr algn="just">
              <a:buSzPct val="150000"/>
              <a:buNone/>
            </a:pPr>
            <a:r>
              <a:rPr lang="en-US" sz="2800" smtClean="0">
                <a:effectLst>
                  <a:outerShdw blurRad="38100" dist="38100" dir="2700000" algn="tl">
                    <a:srgbClr val="C0C0C0"/>
                  </a:outerShdw>
                </a:effectLst>
              </a:rPr>
              <a:t>- Thời gian chờ trung bình:</a:t>
            </a:r>
          </a:p>
          <a:p>
            <a:pPr algn="just">
              <a:buSzPct val="150000"/>
              <a:buNone/>
            </a:pPr>
            <a:r>
              <a:rPr lang="en-US" sz="2800" smtClean="0">
                <a:effectLst>
                  <a:outerShdw blurRad="38100" dist="38100" dir="2700000" algn="tl">
                    <a:srgbClr val="C0C0C0"/>
                  </a:outerShdw>
                </a:effectLst>
              </a:rPr>
              <a:t>47/5 = 9.4</a:t>
            </a:r>
            <a:endParaRPr lang="en-US" sz="28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3FA36E44-95AB-4D3D-88D7-0FC7F905BD43}"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73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055835448"/>
              </p:ext>
            </p:extLst>
          </p:nvPr>
        </p:nvGraphicFramePr>
        <p:xfrm>
          <a:off x="723900" y="1634974"/>
          <a:ext cx="7943850" cy="469900"/>
        </p:xfrm>
        <a:graphic>
          <a:graphicData uri="http://schemas.openxmlformats.org/drawingml/2006/table">
            <a:tbl>
              <a:tblPr firstRow="1" bandRow="1">
                <a:tableStyleId>{5940675A-B579-460E-94D1-54222C63F5DA}</a:tableStyleId>
              </a:tblPr>
              <a:tblGrid>
                <a:gridCol w="401955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69545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tblGrid>
              <a:tr h="469900">
                <a:tc>
                  <a:txBody>
                    <a:bodyPr/>
                    <a:lstStyle/>
                    <a:p>
                      <a:pPr algn="ctr"/>
                      <a:r>
                        <a:rPr lang="en-US" sz="2400" smtClean="0"/>
                        <a:t> P</a:t>
                      </a:r>
                      <a:r>
                        <a:rPr lang="en-US" sz="2400" baseline="-25000" smtClean="0"/>
                        <a:t>1</a:t>
                      </a:r>
                      <a:endParaRPr lang="en-US" sz="2400" baseline="-25000"/>
                    </a:p>
                  </a:txBody>
                  <a:tcPr/>
                </a:tc>
                <a:tc>
                  <a:txBody>
                    <a:bodyPr/>
                    <a:lstStyle/>
                    <a:p>
                      <a:pPr algn="ctr"/>
                      <a:r>
                        <a:rPr lang="en-US" sz="2400" smtClean="0"/>
                        <a:t>P</a:t>
                      </a:r>
                      <a:r>
                        <a:rPr lang="en-US" sz="2400" baseline="-25000" smtClean="0"/>
                        <a:t>2</a:t>
                      </a:r>
                      <a:endParaRPr lang="en-US" sz="2400" baseline="-25000"/>
                    </a:p>
                  </a:txBody>
                  <a:tcPr/>
                </a:tc>
                <a:tc>
                  <a:txBody>
                    <a:bodyPr/>
                    <a:lstStyle/>
                    <a:p>
                      <a:pPr algn="ctr"/>
                      <a:r>
                        <a:rPr lang="en-US" sz="2400" smtClean="0"/>
                        <a:t>P</a:t>
                      </a:r>
                      <a:r>
                        <a:rPr lang="en-US" sz="2400" baseline="-25000" smtClean="0"/>
                        <a:t>5</a:t>
                      </a:r>
                      <a:endParaRPr lang="en-US" sz="2400" baseline="-25000"/>
                    </a:p>
                  </a:txBody>
                  <a:tcPr/>
                </a:tc>
                <a:tc>
                  <a:txBody>
                    <a:bodyPr/>
                    <a:lstStyle/>
                    <a:p>
                      <a:pPr algn="ctr"/>
                      <a:r>
                        <a:rPr lang="en-US" sz="2400" smtClean="0"/>
                        <a:t>P</a:t>
                      </a:r>
                      <a:r>
                        <a:rPr lang="en-US" sz="2400" baseline="-25000" smtClean="0"/>
                        <a:t>3</a:t>
                      </a:r>
                      <a:endParaRPr lang="en-US" sz="2400" baseline="-25000"/>
                    </a:p>
                  </a:txBody>
                  <a:tcPr/>
                </a:tc>
                <a:tc>
                  <a:txBody>
                    <a:bodyPr/>
                    <a:lstStyle/>
                    <a:p>
                      <a:pPr algn="ctr"/>
                      <a:r>
                        <a:rPr lang="en-US" sz="2400" smtClean="0"/>
                        <a:t>P</a:t>
                      </a:r>
                      <a:r>
                        <a:rPr lang="en-US" sz="2400" baseline="-25000" smtClean="0"/>
                        <a:t>4</a:t>
                      </a:r>
                      <a:endParaRPr lang="en-US" sz="2400" baseline="-2500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80">
                                          <p:stCondLst>
                                            <p:cond delay="0"/>
                                          </p:stCondLst>
                                        </p:cTn>
                                        <p:tgtEl>
                                          <p:spTgt spid="230403">
                                            <p:txEl>
                                              <p:pRg st="0" end="0"/>
                                            </p:txEl>
                                          </p:spTgt>
                                        </p:tgtEl>
                                      </p:cBhvr>
                                    </p:animEffect>
                                    <p:anim calcmode="lin" valueType="num">
                                      <p:cBhvr>
                                        <p:cTn id="8" dur="1822" tmFilter="0,0; 0.14,0.36; 0.43,0.73; 0.71,0.91; 1.0,1.0">
                                          <p:stCondLst>
                                            <p:cond delay="0"/>
                                          </p:stCondLst>
                                        </p:cTn>
                                        <p:tgtEl>
                                          <p:spTgt spid="230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403">
                                            <p:txEl>
                                              <p:pRg st="0" end="0"/>
                                            </p:txEl>
                                          </p:spTgt>
                                        </p:tgtEl>
                                      </p:cBhvr>
                                      <p:to x="100000" y="60000"/>
                                    </p:animScale>
                                    <p:animScale>
                                      <p:cBhvr>
                                        <p:cTn id="14" dur="166" decel="50000">
                                          <p:stCondLst>
                                            <p:cond delay="676"/>
                                          </p:stCondLst>
                                        </p:cTn>
                                        <p:tgtEl>
                                          <p:spTgt spid="230403">
                                            <p:txEl>
                                              <p:pRg st="0" end="0"/>
                                            </p:txEl>
                                          </p:spTgt>
                                        </p:tgtEl>
                                      </p:cBhvr>
                                      <p:to x="100000" y="100000"/>
                                    </p:animScale>
                                    <p:animScale>
                                      <p:cBhvr>
                                        <p:cTn id="15" dur="26">
                                          <p:stCondLst>
                                            <p:cond delay="1312"/>
                                          </p:stCondLst>
                                        </p:cTn>
                                        <p:tgtEl>
                                          <p:spTgt spid="230403">
                                            <p:txEl>
                                              <p:pRg st="0" end="0"/>
                                            </p:txEl>
                                          </p:spTgt>
                                        </p:tgtEl>
                                      </p:cBhvr>
                                      <p:to x="100000" y="80000"/>
                                    </p:animScale>
                                    <p:animScale>
                                      <p:cBhvr>
                                        <p:cTn id="16" dur="166" decel="50000">
                                          <p:stCondLst>
                                            <p:cond delay="1338"/>
                                          </p:stCondLst>
                                        </p:cTn>
                                        <p:tgtEl>
                                          <p:spTgt spid="230403">
                                            <p:txEl>
                                              <p:pRg st="0" end="0"/>
                                            </p:txEl>
                                          </p:spTgt>
                                        </p:tgtEl>
                                      </p:cBhvr>
                                      <p:to x="100000" y="100000"/>
                                    </p:animScale>
                                    <p:animScale>
                                      <p:cBhvr>
                                        <p:cTn id="17" dur="26">
                                          <p:stCondLst>
                                            <p:cond delay="1642"/>
                                          </p:stCondLst>
                                        </p:cTn>
                                        <p:tgtEl>
                                          <p:spTgt spid="230403">
                                            <p:txEl>
                                              <p:pRg st="0" end="0"/>
                                            </p:txEl>
                                          </p:spTgt>
                                        </p:tgtEl>
                                      </p:cBhvr>
                                      <p:to x="100000" y="90000"/>
                                    </p:animScale>
                                    <p:animScale>
                                      <p:cBhvr>
                                        <p:cTn id="18" dur="166" decel="50000">
                                          <p:stCondLst>
                                            <p:cond delay="1668"/>
                                          </p:stCondLst>
                                        </p:cTn>
                                        <p:tgtEl>
                                          <p:spTgt spid="230403">
                                            <p:txEl>
                                              <p:pRg st="0" end="0"/>
                                            </p:txEl>
                                          </p:spTgt>
                                        </p:tgtEl>
                                      </p:cBhvr>
                                      <p:to x="100000" y="100000"/>
                                    </p:animScale>
                                    <p:animScale>
                                      <p:cBhvr>
                                        <p:cTn id="19" dur="26">
                                          <p:stCondLst>
                                            <p:cond delay="1808"/>
                                          </p:stCondLst>
                                        </p:cTn>
                                        <p:tgtEl>
                                          <p:spTgt spid="230403">
                                            <p:txEl>
                                              <p:pRg st="0" end="0"/>
                                            </p:txEl>
                                          </p:spTgt>
                                        </p:tgtEl>
                                      </p:cBhvr>
                                      <p:to x="100000" y="95000"/>
                                    </p:animScale>
                                    <p:animScale>
                                      <p:cBhvr>
                                        <p:cTn id="20" dur="166" decel="50000">
                                          <p:stCondLst>
                                            <p:cond delay="1834"/>
                                          </p:stCondLst>
                                        </p:cTn>
                                        <p:tgtEl>
                                          <p:spTgt spid="2304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0403">
                                            <p:txEl>
                                              <p:pRg st="2" end="2"/>
                                            </p:txEl>
                                          </p:spTgt>
                                        </p:tgtEl>
                                        <p:attrNameLst>
                                          <p:attrName>style.visibility</p:attrName>
                                        </p:attrNameLst>
                                      </p:cBhvr>
                                      <p:to>
                                        <p:strVal val="visible"/>
                                      </p:to>
                                    </p:set>
                                    <p:animEffect transition="in" filter="wipe(down)">
                                      <p:cBhvr>
                                        <p:cTn id="25" dur="580">
                                          <p:stCondLst>
                                            <p:cond delay="0"/>
                                          </p:stCondLst>
                                        </p:cTn>
                                        <p:tgtEl>
                                          <p:spTgt spid="230403">
                                            <p:txEl>
                                              <p:pRg st="2" end="2"/>
                                            </p:txEl>
                                          </p:spTgt>
                                        </p:tgtEl>
                                      </p:cBhvr>
                                    </p:animEffect>
                                    <p:anim calcmode="lin" valueType="num">
                                      <p:cBhvr>
                                        <p:cTn id="26" dur="1822" tmFilter="0,0; 0.14,0.36; 0.43,0.73; 0.71,0.91; 1.0,1.0">
                                          <p:stCondLst>
                                            <p:cond delay="0"/>
                                          </p:stCondLst>
                                        </p:cTn>
                                        <p:tgtEl>
                                          <p:spTgt spid="23040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040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040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040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040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0403">
                                            <p:txEl>
                                              <p:pRg st="2" end="2"/>
                                            </p:txEl>
                                          </p:spTgt>
                                        </p:tgtEl>
                                      </p:cBhvr>
                                      <p:to x="100000" y="60000"/>
                                    </p:animScale>
                                    <p:animScale>
                                      <p:cBhvr>
                                        <p:cTn id="32" dur="166" decel="50000">
                                          <p:stCondLst>
                                            <p:cond delay="676"/>
                                          </p:stCondLst>
                                        </p:cTn>
                                        <p:tgtEl>
                                          <p:spTgt spid="230403">
                                            <p:txEl>
                                              <p:pRg st="2" end="2"/>
                                            </p:txEl>
                                          </p:spTgt>
                                        </p:tgtEl>
                                      </p:cBhvr>
                                      <p:to x="100000" y="100000"/>
                                    </p:animScale>
                                    <p:animScale>
                                      <p:cBhvr>
                                        <p:cTn id="33" dur="26">
                                          <p:stCondLst>
                                            <p:cond delay="1312"/>
                                          </p:stCondLst>
                                        </p:cTn>
                                        <p:tgtEl>
                                          <p:spTgt spid="230403">
                                            <p:txEl>
                                              <p:pRg st="2" end="2"/>
                                            </p:txEl>
                                          </p:spTgt>
                                        </p:tgtEl>
                                      </p:cBhvr>
                                      <p:to x="100000" y="80000"/>
                                    </p:animScale>
                                    <p:animScale>
                                      <p:cBhvr>
                                        <p:cTn id="34" dur="166" decel="50000">
                                          <p:stCondLst>
                                            <p:cond delay="1338"/>
                                          </p:stCondLst>
                                        </p:cTn>
                                        <p:tgtEl>
                                          <p:spTgt spid="230403">
                                            <p:txEl>
                                              <p:pRg st="2" end="2"/>
                                            </p:txEl>
                                          </p:spTgt>
                                        </p:tgtEl>
                                      </p:cBhvr>
                                      <p:to x="100000" y="100000"/>
                                    </p:animScale>
                                    <p:animScale>
                                      <p:cBhvr>
                                        <p:cTn id="35" dur="26">
                                          <p:stCondLst>
                                            <p:cond delay="1642"/>
                                          </p:stCondLst>
                                        </p:cTn>
                                        <p:tgtEl>
                                          <p:spTgt spid="230403">
                                            <p:txEl>
                                              <p:pRg st="2" end="2"/>
                                            </p:txEl>
                                          </p:spTgt>
                                        </p:tgtEl>
                                      </p:cBhvr>
                                      <p:to x="100000" y="90000"/>
                                    </p:animScale>
                                    <p:animScale>
                                      <p:cBhvr>
                                        <p:cTn id="36" dur="166" decel="50000">
                                          <p:stCondLst>
                                            <p:cond delay="1668"/>
                                          </p:stCondLst>
                                        </p:cTn>
                                        <p:tgtEl>
                                          <p:spTgt spid="230403">
                                            <p:txEl>
                                              <p:pRg st="2" end="2"/>
                                            </p:txEl>
                                          </p:spTgt>
                                        </p:tgtEl>
                                      </p:cBhvr>
                                      <p:to x="100000" y="100000"/>
                                    </p:animScale>
                                    <p:animScale>
                                      <p:cBhvr>
                                        <p:cTn id="37" dur="26">
                                          <p:stCondLst>
                                            <p:cond delay="1808"/>
                                          </p:stCondLst>
                                        </p:cTn>
                                        <p:tgtEl>
                                          <p:spTgt spid="230403">
                                            <p:txEl>
                                              <p:pRg st="2" end="2"/>
                                            </p:txEl>
                                          </p:spTgt>
                                        </p:tgtEl>
                                      </p:cBhvr>
                                      <p:to x="100000" y="95000"/>
                                    </p:animScale>
                                    <p:animScale>
                                      <p:cBhvr>
                                        <p:cTn id="38" dur="166" decel="50000">
                                          <p:stCondLst>
                                            <p:cond delay="1834"/>
                                          </p:stCondLst>
                                        </p:cTn>
                                        <p:tgtEl>
                                          <p:spTgt spid="23040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30403">
                                            <p:txEl>
                                              <p:pRg st="3" end="3"/>
                                            </p:txEl>
                                          </p:spTgt>
                                        </p:tgtEl>
                                        <p:attrNameLst>
                                          <p:attrName>style.visibility</p:attrName>
                                        </p:attrNameLst>
                                      </p:cBhvr>
                                      <p:to>
                                        <p:strVal val="visible"/>
                                      </p:to>
                                    </p:set>
                                    <p:animEffect transition="in" filter="wipe(down)">
                                      <p:cBhvr>
                                        <p:cTn id="43" dur="580">
                                          <p:stCondLst>
                                            <p:cond delay="0"/>
                                          </p:stCondLst>
                                        </p:cTn>
                                        <p:tgtEl>
                                          <p:spTgt spid="230403">
                                            <p:txEl>
                                              <p:pRg st="3" end="3"/>
                                            </p:txEl>
                                          </p:spTgt>
                                        </p:tgtEl>
                                      </p:cBhvr>
                                    </p:animEffect>
                                    <p:anim calcmode="lin" valueType="num">
                                      <p:cBhvr>
                                        <p:cTn id="44" dur="1822" tmFilter="0,0; 0.14,0.36; 0.43,0.73; 0.71,0.91; 1.0,1.0">
                                          <p:stCondLst>
                                            <p:cond delay="0"/>
                                          </p:stCondLst>
                                        </p:cTn>
                                        <p:tgtEl>
                                          <p:spTgt spid="23040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3040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3040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3040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3040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30403">
                                            <p:txEl>
                                              <p:pRg st="3" end="3"/>
                                            </p:txEl>
                                          </p:spTgt>
                                        </p:tgtEl>
                                      </p:cBhvr>
                                      <p:to x="100000" y="60000"/>
                                    </p:animScale>
                                    <p:animScale>
                                      <p:cBhvr>
                                        <p:cTn id="50" dur="166" decel="50000">
                                          <p:stCondLst>
                                            <p:cond delay="676"/>
                                          </p:stCondLst>
                                        </p:cTn>
                                        <p:tgtEl>
                                          <p:spTgt spid="230403">
                                            <p:txEl>
                                              <p:pRg st="3" end="3"/>
                                            </p:txEl>
                                          </p:spTgt>
                                        </p:tgtEl>
                                      </p:cBhvr>
                                      <p:to x="100000" y="100000"/>
                                    </p:animScale>
                                    <p:animScale>
                                      <p:cBhvr>
                                        <p:cTn id="51" dur="26">
                                          <p:stCondLst>
                                            <p:cond delay="1312"/>
                                          </p:stCondLst>
                                        </p:cTn>
                                        <p:tgtEl>
                                          <p:spTgt spid="230403">
                                            <p:txEl>
                                              <p:pRg st="3" end="3"/>
                                            </p:txEl>
                                          </p:spTgt>
                                        </p:tgtEl>
                                      </p:cBhvr>
                                      <p:to x="100000" y="80000"/>
                                    </p:animScale>
                                    <p:animScale>
                                      <p:cBhvr>
                                        <p:cTn id="52" dur="166" decel="50000">
                                          <p:stCondLst>
                                            <p:cond delay="1338"/>
                                          </p:stCondLst>
                                        </p:cTn>
                                        <p:tgtEl>
                                          <p:spTgt spid="230403">
                                            <p:txEl>
                                              <p:pRg st="3" end="3"/>
                                            </p:txEl>
                                          </p:spTgt>
                                        </p:tgtEl>
                                      </p:cBhvr>
                                      <p:to x="100000" y="100000"/>
                                    </p:animScale>
                                    <p:animScale>
                                      <p:cBhvr>
                                        <p:cTn id="53" dur="26">
                                          <p:stCondLst>
                                            <p:cond delay="1642"/>
                                          </p:stCondLst>
                                        </p:cTn>
                                        <p:tgtEl>
                                          <p:spTgt spid="230403">
                                            <p:txEl>
                                              <p:pRg st="3" end="3"/>
                                            </p:txEl>
                                          </p:spTgt>
                                        </p:tgtEl>
                                      </p:cBhvr>
                                      <p:to x="100000" y="90000"/>
                                    </p:animScale>
                                    <p:animScale>
                                      <p:cBhvr>
                                        <p:cTn id="54" dur="166" decel="50000">
                                          <p:stCondLst>
                                            <p:cond delay="1668"/>
                                          </p:stCondLst>
                                        </p:cTn>
                                        <p:tgtEl>
                                          <p:spTgt spid="230403">
                                            <p:txEl>
                                              <p:pRg st="3" end="3"/>
                                            </p:txEl>
                                          </p:spTgt>
                                        </p:tgtEl>
                                      </p:cBhvr>
                                      <p:to x="100000" y="100000"/>
                                    </p:animScale>
                                    <p:animScale>
                                      <p:cBhvr>
                                        <p:cTn id="55" dur="26">
                                          <p:stCondLst>
                                            <p:cond delay="1808"/>
                                          </p:stCondLst>
                                        </p:cTn>
                                        <p:tgtEl>
                                          <p:spTgt spid="230403">
                                            <p:txEl>
                                              <p:pRg st="3" end="3"/>
                                            </p:txEl>
                                          </p:spTgt>
                                        </p:tgtEl>
                                      </p:cBhvr>
                                      <p:to x="100000" y="95000"/>
                                    </p:animScale>
                                    <p:animScale>
                                      <p:cBhvr>
                                        <p:cTn id="56" dur="166" decel="50000">
                                          <p:stCondLst>
                                            <p:cond delay="1834"/>
                                          </p:stCondLst>
                                        </p:cTn>
                                        <p:tgtEl>
                                          <p:spTgt spid="23040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30403">
                                            <p:txEl>
                                              <p:pRg st="4" end="4"/>
                                            </p:txEl>
                                          </p:spTgt>
                                        </p:tgtEl>
                                        <p:attrNameLst>
                                          <p:attrName>style.visibility</p:attrName>
                                        </p:attrNameLst>
                                      </p:cBhvr>
                                      <p:to>
                                        <p:strVal val="visible"/>
                                      </p:to>
                                    </p:set>
                                    <p:animEffect transition="in" filter="wipe(down)">
                                      <p:cBhvr>
                                        <p:cTn id="61" dur="580">
                                          <p:stCondLst>
                                            <p:cond delay="0"/>
                                          </p:stCondLst>
                                        </p:cTn>
                                        <p:tgtEl>
                                          <p:spTgt spid="230403">
                                            <p:txEl>
                                              <p:pRg st="4" end="4"/>
                                            </p:txEl>
                                          </p:spTgt>
                                        </p:tgtEl>
                                      </p:cBhvr>
                                    </p:animEffect>
                                    <p:anim calcmode="lin" valueType="num">
                                      <p:cBhvr>
                                        <p:cTn id="62" dur="1822" tmFilter="0,0; 0.14,0.36; 0.43,0.73; 0.71,0.91; 1.0,1.0">
                                          <p:stCondLst>
                                            <p:cond delay="0"/>
                                          </p:stCondLst>
                                        </p:cTn>
                                        <p:tgtEl>
                                          <p:spTgt spid="23040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3040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3040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3040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3040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30403">
                                            <p:txEl>
                                              <p:pRg st="4" end="4"/>
                                            </p:txEl>
                                          </p:spTgt>
                                        </p:tgtEl>
                                      </p:cBhvr>
                                      <p:to x="100000" y="60000"/>
                                    </p:animScale>
                                    <p:animScale>
                                      <p:cBhvr>
                                        <p:cTn id="68" dur="166" decel="50000">
                                          <p:stCondLst>
                                            <p:cond delay="676"/>
                                          </p:stCondLst>
                                        </p:cTn>
                                        <p:tgtEl>
                                          <p:spTgt spid="230403">
                                            <p:txEl>
                                              <p:pRg st="4" end="4"/>
                                            </p:txEl>
                                          </p:spTgt>
                                        </p:tgtEl>
                                      </p:cBhvr>
                                      <p:to x="100000" y="100000"/>
                                    </p:animScale>
                                    <p:animScale>
                                      <p:cBhvr>
                                        <p:cTn id="69" dur="26">
                                          <p:stCondLst>
                                            <p:cond delay="1312"/>
                                          </p:stCondLst>
                                        </p:cTn>
                                        <p:tgtEl>
                                          <p:spTgt spid="230403">
                                            <p:txEl>
                                              <p:pRg st="4" end="4"/>
                                            </p:txEl>
                                          </p:spTgt>
                                        </p:tgtEl>
                                      </p:cBhvr>
                                      <p:to x="100000" y="80000"/>
                                    </p:animScale>
                                    <p:animScale>
                                      <p:cBhvr>
                                        <p:cTn id="70" dur="166" decel="50000">
                                          <p:stCondLst>
                                            <p:cond delay="1338"/>
                                          </p:stCondLst>
                                        </p:cTn>
                                        <p:tgtEl>
                                          <p:spTgt spid="230403">
                                            <p:txEl>
                                              <p:pRg st="4" end="4"/>
                                            </p:txEl>
                                          </p:spTgt>
                                        </p:tgtEl>
                                      </p:cBhvr>
                                      <p:to x="100000" y="100000"/>
                                    </p:animScale>
                                    <p:animScale>
                                      <p:cBhvr>
                                        <p:cTn id="71" dur="26">
                                          <p:stCondLst>
                                            <p:cond delay="1642"/>
                                          </p:stCondLst>
                                        </p:cTn>
                                        <p:tgtEl>
                                          <p:spTgt spid="230403">
                                            <p:txEl>
                                              <p:pRg st="4" end="4"/>
                                            </p:txEl>
                                          </p:spTgt>
                                        </p:tgtEl>
                                      </p:cBhvr>
                                      <p:to x="100000" y="90000"/>
                                    </p:animScale>
                                    <p:animScale>
                                      <p:cBhvr>
                                        <p:cTn id="72" dur="166" decel="50000">
                                          <p:stCondLst>
                                            <p:cond delay="1668"/>
                                          </p:stCondLst>
                                        </p:cTn>
                                        <p:tgtEl>
                                          <p:spTgt spid="230403">
                                            <p:txEl>
                                              <p:pRg st="4" end="4"/>
                                            </p:txEl>
                                          </p:spTgt>
                                        </p:tgtEl>
                                      </p:cBhvr>
                                      <p:to x="100000" y="100000"/>
                                    </p:animScale>
                                    <p:animScale>
                                      <p:cBhvr>
                                        <p:cTn id="73" dur="26">
                                          <p:stCondLst>
                                            <p:cond delay="1808"/>
                                          </p:stCondLst>
                                        </p:cTn>
                                        <p:tgtEl>
                                          <p:spTgt spid="230403">
                                            <p:txEl>
                                              <p:pRg st="4" end="4"/>
                                            </p:txEl>
                                          </p:spTgt>
                                        </p:tgtEl>
                                      </p:cBhvr>
                                      <p:to x="100000" y="95000"/>
                                    </p:animScale>
                                    <p:animScale>
                                      <p:cBhvr>
                                        <p:cTn id="74" dur="166" decel="50000">
                                          <p:stCondLst>
                                            <p:cond delay="1834"/>
                                          </p:stCondLst>
                                        </p:cTn>
                                        <p:tgtEl>
                                          <p:spTgt spid="23040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30403">
                                            <p:txEl>
                                              <p:pRg st="5" end="5"/>
                                            </p:txEl>
                                          </p:spTgt>
                                        </p:tgtEl>
                                        <p:attrNameLst>
                                          <p:attrName>style.visibility</p:attrName>
                                        </p:attrNameLst>
                                      </p:cBhvr>
                                      <p:to>
                                        <p:strVal val="visible"/>
                                      </p:to>
                                    </p:set>
                                    <p:animEffect transition="in" filter="wipe(down)">
                                      <p:cBhvr>
                                        <p:cTn id="79" dur="580">
                                          <p:stCondLst>
                                            <p:cond delay="0"/>
                                          </p:stCondLst>
                                        </p:cTn>
                                        <p:tgtEl>
                                          <p:spTgt spid="230403">
                                            <p:txEl>
                                              <p:pRg st="5" end="5"/>
                                            </p:txEl>
                                          </p:spTgt>
                                        </p:tgtEl>
                                      </p:cBhvr>
                                    </p:animEffect>
                                    <p:anim calcmode="lin" valueType="num">
                                      <p:cBhvr>
                                        <p:cTn id="80" dur="1822" tmFilter="0,0; 0.14,0.36; 0.43,0.73; 0.71,0.91; 1.0,1.0">
                                          <p:stCondLst>
                                            <p:cond delay="0"/>
                                          </p:stCondLst>
                                        </p:cTn>
                                        <p:tgtEl>
                                          <p:spTgt spid="23040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3040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3040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3040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3040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30403">
                                            <p:txEl>
                                              <p:pRg st="5" end="5"/>
                                            </p:txEl>
                                          </p:spTgt>
                                        </p:tgtEl>
                                      </p:cBhvr>
                                      <p:to x="100000" y="60000"/>
                                    </p:animScale>
                                    <p:animScale>
                                      <p:cBhvr>
                                        <p:cTn id="86" dur="166" decel="50000">
                                          <p:stCondLst>
                                            <p:cond delay="676"/>
                                          </p:stCondLst>
                                        </p:cTn>
                                        <p:tgtEl>
                                          <p:spTgt spid="230403">
                                            <p:txEl>
                                              <p:pRg st="5" end="5"/>
                                            </p:txEl>
                                          </p:spTgt>
                                        </p:tgtEl>
                                      </p:cBhvr>
                                      <p:to x="100000" y="100000"/>
                                    </p:animScale>
                                    <p:animScale>
                                      <p:cBhvr>
                                        <p:cTn id="87" dur="26">
                                          <p:stCondLst>
                                            <p:cond delay="1312"/>
                                          </p:stCondLst>
                                        </p:cTn>
                                        <p:tgtEl>
                                          <p:spTgt spid="230403">
                                            <p:txEl>
                                              <p:pRg st="5" end="5"/>
                                            </p:txEl>
                                          </p:spTgt>
                                        </p:tgtEl>
                                      </p:cBhvr>
                                      <p:to x="100000" y="80000"/>
                                    </p:animScale>
                                    <p:animScale>
                                      <p:cBhvr>
                                        <p:cTn id="88" dur="166" decel="50000">
                                          <p:stCondLst>
                                            <p:cond delay="1338"/>
                                          </p:stCondLst>
                                        </p:cTn>
                                        <p:tgtEl>
                                          <p:spTgt spid="230403">
                                            <p:txEl>
                                              <p:pRg st="5" end="5"/>
                                            </p:txEl>
                                          </p:spTgt>
                                        </p:tgtEl>
                                      </p:cBhvr>
                                      <p:to x="100000" y="100000"/>
                                    </p:animScale>
                                    <p:animScale>
                                      <p:cBhvr>
                                        <p:cTn id="89" dur="26">
                                          <p:stCondLst>
                                            <p:cond delay="1642"/>
                                          </p:stCondLst>
                                        </p:cTn>
                                        <p:tgtEl>
                                          <p:spTgt spid="230403">
                                            <p:txEl>
                                              <p:pRg st="5" end="5"/>
                                            </p:txEl>
                                          </p:spTgt>
                                        </p:tgtEl>
                                      </p:cBhvr>
                                      <p:to x="100000" y="90000"/>
                                    </p:animScale>
                                    <p:animScale>
                                      <p:cBhvr>
                                        <p:cTn id="90" dur="166" decel="50000">
                                          <p:stCondLst>
                                            <p:cond delay="1668"/>
                                          </p:stCondLst>
                                        </p:cTn>
                                        <p:tgtEl>
                                          <p:spTgt spid="230403">
                                            <p:txEl>
                                              <p:pRg st="5" end="5"/>
                                            </p:txEl>
                                          </p:spTgt>
                                        </p:tgtEl>
                                      </p:cBhvr>
                                      <p:to x="100000" y="100000"/>
                                    </p:animScale>
                                    <p:animScale>
                                      <p:cBhvr>
                                        <p:cTn id="91" dur="26">
                                          <p:stCondLst>
                                            <p:cond delay="1808"/>
                                          </p:stCondLst>
                                        </p:cTn>
                                        <p:tgtEl>
                                          <p:spTgt spid="230403">
                                            <p:txEl>
                                              <p:pRg st="5" end="5"/>
                                            </p:txEl>
                                          </p:spTgt>
                                        </p:tgtEl>
                                      </p:cBhvr>
                                      <p:to x="100000" y="95000"/>
                                    </p:animScale>
                                    <p:animScale>
                                      <p:cBhvr>
                                        <p:cTn id="92" dur="166" decel="50000">
                                          <p:stCondLst>
                                            <p:cond delay="1834"/>
                                          </p:stCondLst>
                                        </p:cTn>
                                        <p:tgtEl>
                                          <p:spTgt spid="230403">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30403">
                                            <p:txEl>
                                              <p:pRg st="6" end="6"/>
                                            </p:txEl>
                                          </p:spTgt>
                                        </p:tgtEl>
                                        <p:attrNameLst>
                                          <p:attrName>style.visibility</p:attrName>
                                        </p:attrNameLst>
                                      </p:cBhvr>
                                      <p:to>
                                        <p:strVal val="visible"/>
                                      </p:to>
                                    </p:set>
                                    <p:animEffect transition="in" filter="wipe(down)">
                                      <p:cBhvr>
                                        <p:cTn id="97" dur="580">
                                          <p:stCondLst>
                                            <p:cond delay="0"/>
                                          </p:stCondLst>
                                        </p:cTn>
                                        <p:tgtEl>
                                          <p:spTgt spid="230403">
                                            <p:txEl>
                                              <p:pRg st="6" end="6"/>
                                            </p:txEl>
                                          </p:spTgt>
                                        </p:tgtEl>
                                      </p:cBhvr>
                                    </p:animEffect>
                                    <p:anim calcmode="lin" valueType="num">
                                      <p:cBhvr>
                                        <p:cTn id="98" dur="1822" tmFilter="0,0; 0.14,0.36; 0.43,0.73; 0.71,0.91; 1.0,1.0">
                                          <p:stCondLst>
                                            <p:cond delay="0"/>
                                          </p:stCondLst>
                                        </p:cTn>
                                        <p:tgtEl>
                                          <p:spTgt spid="23040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3040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3040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3040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3040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30403">
                                            <p:txEl>
                                              <p:pRg st="6" end="6"/>
                                            </p:txEl>
                                          </p:spTgt>
                                        </p:tgtEl>
                                      </p:cBhvr>
                                      <p:to x="100000" y="60000"/>
                                    </p:animScale>
                                    <p:animScale>
                                      <p:cBhvr>
                                        <p:cTn id="104" dur="166" decel="50000">
                                          <p:stCondLst>
                                            <p:cond delay="676"/>
                                          </p:stCondLst>
                                        </p:cTn>
                                        <p:tgtEl>
                                          <p:spTgt spid="230403">
                                            <p:txEl>
                                              <p:pRg st="6" end="6"/>
                                            </p:txEl>
                                          </p:spTgt>
                                        </p:tgtEl>
                                      </p:cBhvr>
                                      <p:to x="100000" y="100000"/>
                                    </p:animScale>
                                    <p:animScale>
                                      <p:cBhvr>
                                        <p:cTn id="105" dur="26">
                                          <p:stCondLst>
                                            <p:cond delay="1312"/>
                                          </p:stCondLst>
                                        </p:cTn>
                                        <p:tgtEl>
                                          <p:spTgt spid="230403">
                                            <p:txEl>
                                              <p:pRg st="6" end="6"/>
                                            </p:txEl>
                                          </p:spTgt>
                                        </p:tgtEl>
                                      </p:cBhvr>
                                      <p:to x="100000" y="80000"/>
                                    </p:animScale>
                                    <p:animScale>
                                      <p:cBhvr>
                                        <p:cTn id="106" dur="166" decel="50000">
                                          <p:stCondLst>
                                            <p:cond delay="1338"/>
                                          </p:stCondLst>
                                        </p:cTn>
                                        <p:tgtEl>
                                          <p:spTgt spid="230403">
                                            <p:txEl>
                                              <p:pRg st="6" end="6"/>
                                            </p:txEl>
                                          </p:spTgt>
                                        </p:tgtEl>
                                      </p:cBhvr>
                                      <p:to x="100000" y="100000"/>
                                    </p:animScale>
                                    <p:animScale>
                                      <p:cBhvr>
                                        <p:cTn id="107" dur="26">
                                          <p:stCondLst>
                                            <p:cond delay="1642"/>
                                          </p:stCondLst>
                                        </p:cTn>
                                        <p:tgtEl>
                                          <p:spTgt spid="230403">
                                            <p:txEl>
                                              <p:pRg st="6" end="6"/>
                                            </p:txEl>
                                          </p:spTgt>
                                        </p:tgtEl>
                                      </p:cBhvr>
                                      <p:to x="100000" y="90000"/>
                                    </p:animScale>
                                    <p:animScale>
                                      <p:cBhvr>
                                        <p:cTn id="108" dur="166" decel="50000">
                                          <p:stCondLst>
                                            <p:cond delay="1668"/>
                                          </p:stCondLst>
                                        </p:cTn>
                                        <p:tgtEl>
                                          <p:spTgt spid="230403">
                                            <p:txEl>
                                              <p:pRg st="6" end="6"/>
                                            </p:txEl>
                                          </p:spTgt>
                                        </p:tgtEl>
                                      </p:cBhvr>
                                      <p:to x="100000" y="100000"/>
                                    </p:animScale>
                                    <p:animScale>
                                      <p:cBhvr>
                                        <p:cTn id="109" dur="26">
                                          <p:stCondLst>
                                            <p:cond delay="1808"/>
                                          </p:stCondLst>
                                        </p:cTn>
                                        <p:tgtEl>
                                          <p:spTgt spid="230403">
                                            <p:txEl>
                                              <p:pRg st="6" end="6"/>
                                            </p:txEl>
                                          </p:spTgt>
                                        </p:tgtEl>
                                      </p:cBhvr>
                                      <p:to x="100000" y="95000"/>
                                    </p:animScale>
                                    <p:animScale>
                                      <p:cBhvr>
                                        <p:cTn id="110" dur="166" decel="50000">
                                          <p:stCondLst>
                                            <p:cond delay="1834"/>
                                          </p:stCondLst>
                                        </p:cTn>
                                        <p:tgtEl>
                                          <p:spTgt spid="23040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66700"/>
            <a:ext cx="8229600" cy="647700"/>
          </a:xfrm>
        </p:spPr>
        <p:txBody>
          <a:bodyPr/>
          <a:lstStyle/>
          <a:p>
            <a:pPr algn="ctr"/>
            <a:r>
              <a:rPr lang="en-US" smtClean="0">
                <a:solidFill>
                  <a:srgbClr val="FF0000"/>
                </a:solidFill>
                <a:effectLst>
                  <a:outerShdw blurRad="38100" dist="38100" dir="2700000" algn="tl">
                    <a:srgbClr val="C0C0C0"/>
                  </a:outerShdw>
                </a:effectLst>
              </a:rPr>
              <a:t>BÀI TẬP</a:t>
            </a:r>
            <a:endParaRPr lang="en-US">
              <a:solidFill>
                <a:srgbClr val="FF0000"/>
              </a:solidFill>
              <a:effectLst>
                <a:outerShdw blurRad="38100" dist="38100" dir="2700000" algn="tl">
                  <a:srgbClr val="C0C0C0"/>
                </a:outerShdw>
              </a:effectLst>
            </a:endParaRPr>
          </a:p>
        </p:txBody>
      </p:sp>
      <p:sp>
        <p:nvSpPr>
          <p:cNvPr id="230403" name="Rectangle 3"/>
          <p:cNvSpPr>
            <a:spLocks noGrp="1" noChangeArrowheads="1"/>
          </p:cNvSpPr>
          <p:nvPr>
            <p:ph type="body" idx="1"/>
          </p:nvPr>
        </p:nvSpPr>
        <p:spPr>
          <a:xfrm>
            <a:off x="455613" y="1066801"/>
            <a:ext cx="8612187" cy="5105400"/>
          </a:xfrm>
        </p:spPr>
        <p:txBody>
          <a:bodyPr/>
          <a:lstStyle/>
          <a:p>
            <a:pPr algn="just">
              <a:buSzPct val="150000"/>
              <a:buNone/>
            </a:pPr>
            <a:r>
              <a:rPr lang="en-US" sz="2800" smtClean="0">
                <a:effectLst>
                  <a:outerShdw blurRad="38100" dist="38100" dir="2700000" algn="tl">
                    <a:srgbClr val="C0C0C0"/>
                  </a:outerShdw>
                </a:effectLst>
              </a:rPr>
              <a:t>+ SJF:</a:t>
            </a:r>
          </a:p>
          <a:p>
            <a:pPr algn="just">
              <a:buSzPct val="150000"/>
              <a:buNone/>
            </a:pPr>
            <a:endParaRPr lang="en-US" sz="2800" smtClean="0">
              <a:effectLst>
                <a:outerShdw blurRad="38100" dist="38100" dir="2700000" algn="tl">
                  <a:srgbClr val="C0C0C0"/>
                </a:outerShdw>
              </a:effectLst>
            </a:endParaRPr>
          </a:p>
          <a:p>
            <a:pPr algn="just">
              <a:buSzPct val="150000"/>
              <a:buNone/>
            </a:pPr>
            <a:r>
              <a:rPr lang="en-US" sz="2800" smtClean="0">
                <a:effectLst>
                  <a:outerShdw blurRad="38100" dist="38100" dir="2700000" algn="tl">
                    <a:srgbClr val="C0C0C0"/>
                  </a:outerShdw>
                </a:effectLst>
              </a:rPr>
              <a:t> 0                                      10   11  12    14             19</a:t>
            </a:r>
          </a:p>
          <a:p>
            <a:pPr algn="just">
              <a:buSzPct val="150000"/>
              <a:buNone/>
            </a:pPr>
            <a:r>
              <a:rPr lang="en-US" sz="2800" smtClean="0">
                <a:effectLst>
                  <a:outerShdw blurRad="38100" dist="38100" dir="2700000" algn="tl">
                    <a:srgbClr val="C0C0C0"/>
                  </a:outerShdw>
                </a:effectLst>
              </a:rPr>
              <a:t>- Thời gian chờ:</a:t>
            </a:r>
          </a:p>
          <a:p>
            <a:pPr algn="just">
              <a:buSzPct val="150000"/>
              <a:buNone/>
            </a:pPr>
            <a:r>
              <a:rPr lang="en-US" sz="2800" smtClean="0">
                <a:effectLst>
                  <a:outerShdw blurRad="38100" dist="38100" dir="2700000" algn="tl">
                    <a:srgbClr val="C0C0C0"/>
                  </a:outerShdw>
                </a:effectLst>
              </a:rPr>
              <a:t>P</a:t>
            </a:r>
            <a:r>
              <a:rPr lang="en-US" sz="2800" baseline="-25000" smtClean="0">
                <a:effectLst>
                  <a:outerShdw blurRad="38100" dist="38100" dir="2700000" algn="tl">
                    <a:srgbClr val="C0C0C0"/>
                  </a:outerShdw>
                </a:effectLst>
              </a:rPr>
              <a:t>1</a:t>
            </a:r>
            <a:r>
              <a:rPr lang="en-US" sz="2800" smtClean="0">
                <a:effectLst>
                  <a:outerShdw blurRad="38100" dist="38100" dir="2700000" algn="tl">
                    <a:srgbClr val="C0C0C0"/>
                  </a:outerShdw>
                </a:effectLst>
              </a:rPr>
              <a:t> = 0; P</a:t>
            </a:r>
            <a:r>
              <a:rPr lang="en-US" sz="2800" baseline="-25000" smtClean="0">
                <a:effectLst>
                  <a:outerShdw blurRad="38100" dist="38100" dir="2700000" algn="tl">
                    <a:srgbClr val="C0C0C0"/>
                  </a:outerShdw>
                </a:effectLst>
              </a:rPr>
              <a:t>2</a:t>
            </a:r>
            <a:r>
              <a:rPr lang="en-US" sz="2800" smtClean="0">
                <a:effectLst>
                  <a:outerShdw blurRad="38100" dist="38100" dir="2700000" algn="tl">
                    <a:srgbClr val="C0C0C0"/>
                  </a:outerShdw>
                </a:effectLst>
              </a:rPr>
              <a:t> = 9; P</a:t>
            </a:r>
            <a:r>
              <a:rPr lang="en-US" sz="2800" baseline="-25000" smtClean="0">
                <a:effectLst>
                  <a:outerShdw blurRad="38100" dist="38100" dir="2700000" algn="tl">
                    <a:srgbClr val="C0C0C0"/>
                  </a:outerShdw>
                </a:effectLst>
              </a:rPr>
              <a:t>3</a:t>
            </a:r>
            <a:r>
              <a:rPr lang="en-US" sz="2800" smtClean="0">
                <a:effectLst>
                  <a:outerShdw blurRad="38100" dist="38100" dir="2700000" algn="tl">
                    <a:srgbClr val="C0C0C0"/>
                  </a:outerShdw>
                </a:effectLst>
              </a:rPr>
              <a:t> = 10; P</a:t>
            </a:r>
            <a:r>
              <a:rPr lang="en-US" sz="2800" baseline="-25000" smtClean="0">
                <a:effectLst>
                  <a:outerShdw blurRad="38100" dist="38100" dir="2700000" algn="tl">
                    <a:srgbClr val="C0C0C0"/>
                  </a:outerShdw>
                </a:effectLst>
              </a:rPr>
              <a:t>4</a:t>
            </a:r>
            <a:r>
              <a:rPr lang="en-US" sz="2800" smtClean="0">
                <a:effectLst>
                  <a:outerShdw blurRad="38100" dist="38100" dir="2700000" algn="tl">
                    <a:srgbClr val="C0C0C0"/>
                  </a:outerShdw>
                </a:effectLst>
              </a:rPr>
              <a:t> = 8; P</a:t>
            </a:r>
            <a:r>
              <a:rPr lang="en-US" sz="2800" baseline="-25000" smtClean="0">
                <a:effectLst>
                  <a:outerShdw blurRad="38100" dist="38100" dir="2700000" algn="tl">
                    <a:srgbClr val="C0C0C0"/>
                  </a:outerShdw>
                </a:effectLst>
              </a:rPr>
              <a:t>5</a:t>
            </a:r>
            <a:r>
              <a:rPr lang="en-US" sz="2800" smtClean="0">
                <a:effectLst>
                  <a:outerShdw blurRad="38100" dist="38100" dir="2700000" algn="tl">
                    <a:srgbClr val="C0C0C0"/>
                  </a:outerShdw>
                </a:effectLst>
              </a:rPr>
              <a:t> = 10</a:t>
            </a:r>
          </a:p>
          <a:p>
            <a:pPr algn="just">
              <a:buSzPct val="150000"/>
              <a:buNone/>
            </a:pPr>
            <a:r>
              <a:rPr lang="en-US" sz="2800" smtClean="0">
                <a:effectLst>
                  <a:outerShdw blurRad="38100" dist="38100" dir="2700000" algn="tl">
                    <a:srgbClr val="C0C0C0"/>
                  </a:outerShdw>
                </a:effectLst>
              </a:rPr>
              <a:t>- Thời gian chờ trung bình:</a:t>
            </a:r>
          </a:p>
          <a:p>
            <a:pPr algn="just">
              <a:buSzPct val="150000"/>
              <a:buNone/>
            </a:pPr>
            <a:r>
              <a:rPr lang="en-US" sz="2800" smtClean="0">
                <a:effectLst>
                  <a:outerShdw blurRad="38100" dist="38100" dir="2700000" algn="tl">
                    <a:srgbClr val="C0C0C0"/>
                  </a:outerShdw>
                </a:effectLst>
              </a:rPr>
              <a:t>38/5 = 7.6</a:t>
            </a:r>
            <a:endParaRPr lang="en-US" sz="28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3FA36E44-95AB-4D3D-88D7-0FC7F905BD43}"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74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619774162"/>
              </p:ext>
            </p:extLst>
          </p:nvPr>
        </p:nvGraphicFramePr>
        <p:xfrm>
          <a:off x="723900" y="1621326"/>
          <a:ext cx="7943850" cy="469900"/>
        </p:xfrm>
        <a:graphic>
          <a:graphicData uri="http://schemas.openxmlformats.org/drawingml/2006/table">
            <a:tbl>
              <a:tblPr firstRow="1" bandRow="1">
                <a:tableStyleId>{5940675A-B579-460E-94D1-54222C63F5DA}</a:tableStyleId>
              </a:tblPr>
              <a:tblGrid>
                <a:gridCol w="401955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469900">
                <a:tc>
                  <a:txBody>
                    <a:bodyPr/>
                    <a:lstStyle/>
                    <a:p>
                      <a:pPr algn="ctr"/>
                      <a:r>
                        <a:rPr lang="en-US" sz="2400" smtClean="0"/>
                        <a:t> P</a:t>
                      </a:r>
                      <a:r>
                        <a:rPr lang="en-US" sz="2400" baseline="-25000" smtClean="0"/>
                        <a:t>1</a:t>
                      </a:r>
                      <a:endParaRPr lang="en-US" sz="2400" baseline="-25000"/>
                    </a:p>
                  </a:txBody>
                  <a:tcPr/>
                </a:tc>
                <a:tc>
                  <a:txBody>
                    <a:bodyPr/>
                    <a:lstStyle/>
                    <a:p>
                      <a:pPr algn="ctr"/>
                      <a:r>
                        <a:rPr lang="en-US" sz="2400" smtClean="0"/>
                        <a:t>P</a:t>
                      </a:r>
                      <a:r>
                        <a:rPr lang="en-US" sz="2400" baseline="-25000" smtClean="0"/>
                        <a:t>2</a:t>
                      </a:r>
                      <a:endParaRPr lang="en-US" sz="2400" baseline="-25000"/>
                    </a:p>
                  </a:txBody>
                  <a:tcPr/>
                </a:tc>
                <a:tc>
                  <a:txBody>
                    <a:bodyPr/>
                    <a:lstStyle/>
                    <a:p>
                      <a:pPr algn="ctr"/>
                      <a:r>
                        <a:rPr lang="en-US" sz="2400" smtClean="0"/>
                        <a:t>P</a:t>
                      </a:r>
                      <a:r>
                        <a:rPr lang="en-US" sz="2400" baseline="-25000" smtClean="0"/>
                        <a:t>4</a:t>
                      </a:r>
                      <a:endParaRPr lang="en-US" sz="2400" baseline="-25000"/>
                    </a:p>
                  </a:txBody>
                  <a:tcPr/>
                </a:tc>
                <a:tc>
                  <a:txBody>
                    <a:bodyPr/>
                    <a:lstStyle/>
                    <a:p>
                      <a:pPr algn="ctr"/>
                      <a:r>
                        <a:rPr lang="en-US" sz="2400" smtClean="0"/>
                        <a:t>P</a:t>
                      </a:r>
                      <a:r>
                        <a:rPr lang="en-US" sz="2400" baseline="-25000" smtClean="0"/>
                        <a:t>3</a:t>
                      </a:r>
                      <a:endParaRPr lang="en-US" sz="2400" baseline="-25000"/>
                    </a:p>
                  </a:txBody>
                  <a:tcPr/>
                </a:tc>
                <a:tc>
                  <a:txBody>
                    <a:bodyPr/>
                    <a:lstStyle/>
                    <a:p>
                      <a:pPr algn="ctr"/>
                      <a:r>
                        <a:rPr lang="en-US" sz="2400" smtClean="0"/>
                        <a:t>P</a:t>
                      </a:r>
                      <a:r>
                        <a:rPr lang="en-US" sz="2400" baseline="-25000" smtClean="0"/>
                        <a:t>5</a:t>
                      </a:r>
                      <a:endParaRPr lang="en-US" sz="2400" baseline="-2500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80">
                                          <p:stCondLst>
                                            <p:cond delay="0"/>
                                          </p:stCondLst>
                                        </p:cTn>
                                        <p:tgtEl>
                                          <p:spTgt spid="230403">
                                            <p:txEl>
                                              <p:pRg st="0" end="0"/>
                                            </p:txEl>
                                          </p:spTgt>
                                        </p:tgtEl>
                                      </p:cBhvr>
                                    </p:animEffect>
                                    <p:anim calcmode="lin" valueType="num">
                                      <p:cBhvr>
                                        <p:cTn id="8" dur="1822" tmFilter="0,0; 0.14,0.36; 0.43,0.73; 0.71,0.91; 1.0,1.0">
                                          <p:stCondLst>
                                            <p:cond delay="0"/>
                                          </p:stCondLst>
                                        </p:cTn>
                                        <p:tgtEl>
                                          <p:spTgt spid="230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403">
                                            <p:txEl>
                                              <p:pRg st="0" end="0"/>
                                            </p:txEl>
                                          </p:spTgt>
                                        </p:tgtEl>
                                      </p:cBhvr>
                                      <p:to x="100000" y="60000"/>
                                    </p:animScale>
                                    <p:animScale>
                                      <p:cBhvr>
                                        <p:cTn id="14" dur="166" decel="50000">
                                          <p:stCondLst>
                                            <p:cond delay="676"/>
                                          </p:stCondLst>
                                        </p:cTn>
                                        <p:tgtEl>
                                          <p:spTgt spid="230403">
                                            <p:txEl>
                                              <p:pRg st="0" end="0"/>
                                            </p:txEl>
                                          </p:spTgt>
                                        </p:tgtEl>
                                      </p:cBhvr>
                                      <p:to x="100000" y="100000"/>
                                    </p:animScale>
                                    <p:animScale>
                                      <p:cBhvr>
                                        <p:cTn id="15" dur="26">
                                          <p:stCondLst>
                                            <p:cond delay="1312"/>
                                          </p:stCondLst>
                                        </p:cTn>
                                        <p:tgtEl>
                                          <p:spTgt spid="230403">
                                            <p:txEl>
                                              <p:pRg st="0" end="0"/>
                                            </p:txEl>
                                          </p:spTgt>
                                        </p:tgtEl>
                                      </p:cBhvr>
                                      <p:to x="100000" y="80000"/>
                                    </p:animScale>
                                    <p:animScale>
                                      <p:cBhvr>
                                        <p:cTn id="16" dur="166" decel="50000">
                                          <p:stCondLst>
                                            <p:cond delay="1338"/>
                                          </p:stCondLst>
                                        </p:cTn>
                                        <p:tgtEl>
                                          <p:spTgt spid="230403">
                                            <p:txEl>
                                              <p:pRg st="0" end="0"/>
                                            </p:txEl>
                                          </p:spTgt>
                                        </p:tgtEl>
                                      </p:cBhvr>
                                      <p:to x="100000" y="100000"/>
                                    </p:animScale>
                                    <p:animScale>
                                      <p:cBhvr>
                                        <p:cTn id="17" dur="26">
                                          <p:stCondLst>
                                            <p:cond delay="1642"/>
                                          </p:stCondLst>
                                        </p:cTn>
                                        <p:tgtEl>
                                          <p:spTgt spid="230403">
                                            <p:txEl>
                                              <p:pRg st="0" end="0"/>
                                            </p:txEl>
                                          </p:spTgt>
                                        </p:tgtEl>
                                      </p:cBhvr>
                                      <p:to x="100000" y="90000"/>
                                    </p:animScale>
                                    <p:animScale>
                                      <p:cBhvr>
                                        <p:cTn id="18" dur="166" decel="50000">
                                          <p:stCondLst>
                                            <p:cond delay="1668"/>
                                          </p:stCondLst>
                                        </p:cTn>
                                        <p:tgtEl>
                                          <p:spTgt spid="230403">
                                            <p:txEl>
                                              <p:pRg st="0" end="0"/>
                                            </p:txEl>
                                          </p:spTgt>
                                        </p:tgtEl>
                                      </p:cBhvr>
                                      <p:to x="100000" y="100000"/>
                                    </p:animScale>
                                    <p:animScale>
                                      <p:cBhvr>
                                        <p:cTn id="19" dur="26">
                                          <p:stCondLst>
                                            <p:cond delay="1808"/>
                                          </p:stCondLst>
                                        </p:cTn>
                                        <p:tgtEl>
                                          <p:spTgt spid="230403">
                                            <p:txEl>
                                              <p:pRg st="0" end="0"/>
                                            </p:txEl>
                                          </p:spTgt>
                                        </p:tgtEl>
                                      </p:cBhvr>
                                      <p:to x="100000" y="95000"/>
                                    </p:animScale>
                                    <p:animScale>
                                      <p:cBhvr>
                                        <p:cTn id="20" dur="166" decel="50000">
                                          <p:stCondLst>
                                            <p:cond delay="1834"/>
                                          </p:stCondLst>
                                        </p:cTn>
                                        <p:tgtEl>
                                          <p:spTgt spid="2304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0403">
                                            <p:txEl>
                                              <p:pRg st="2" end="2"/>
                                            </p:txEl>
                                          </p:spTgt>
                                        </p:tgtEl>
                                        <p:attrNameLst>
                                          <p:attrName>style.visibility</p:attrName>
                                        </p:attrNameLst>
                                      </p:cBhvr>
                                      <p:to>
                                        <p:strVal val="visible"/>
                                      </p:to>
                                    </p:set>
                                    <p:animEffect transition="in" filter="wipe(down)">
                                      <p:cBhvr>
                                        <p:cTn id="25" dur="580">
                                          <p:stCondLst>
                                            <p:cond delay="0"/>
                                          </p:stCondLst>
                                        </p:cTn>
                                        <p:tgtEl>
                                          <p:spTgt spid="230403">
                                            <p:txEl>
                                              <p:pRg st="2" end="2"/>
                                            </p:txEl>
                                          </p:spTgt>
                                        </p:tgtEl>
                                      </p:cBhvr>
                                    </p:animEffect>
                                    <p:anim calcmode="lin" valueType="num">
                                      <p:cBhvr>
                                        <p:cTn id="26" dur="1822" tmFilter="0,0; 0.14,0.36; 0.43,0.73; 0.71,0.91; 1.0,1.0">
                                          <p:stCondLst>
                                            <p:cond delay="0"/>
                                          </p:stCondLst>
                                        </p:cTn>
                                        <p:tgtEl>
                                          <p:spTgt spid="23040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040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040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040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040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0403">
                                            <p:txEl>
                                              <p:pRg st="2" end="2"/>
                                            </p:txEl>
                                          </p:spTgt>
                                        </p:tgtEl>
                                      </p:cBhvr>
                                      <p:to x="100000" y="60000"/>
                                    </p:animScale>
                                    <p:animScale>
                                      <p:cBhvr>
                                        <p:cTn id="32" dur="166" decel="50000">
                                          <p:stCondLst>
                                            <p:cond delay="676"/>
                                          </p:stCondLst>
                                        </p:cTn>
                                        <p:tgtEl>
                                          <p:spTgt spid="230403">
                                            <p:txEl>
                                              <p:pRg st="2" end="2"/>
                                            </p:txEl>
                                          </p:spTgt>
                                        </p:tgtEl>
                                      </p:cBhvr>
                                      <p:to x="100000" y="100000"/>
                                    </p:animScale>
                                    <p:animScale>
                                      <p:cBhvr>
                                        <p:cTn id="33" dur="26">
                                          <p:stCondLst>
                                            <p:cond delay="1312"/>
                                          </p:stCondLst>
                                        </p:cTn>
                                        <p:tgtEl>
                                          <p:spTgt spid="230403">
                                            <p:txEl>
                                              <p:pRg st="2" end="2"/>
                                            </p:txEl>
                                          </p:spTgt>
                                        </p:tgtEl>
                                      </p:cBhvr>
                                      <p:to x="100000" y="80000"/>
                                    </p:animScale>
                                    <p:animScale>
                                      <p:cBhvr>
                                        <p:cTn id="34" dur="166" decel="50000">
                                          <p:stCondLst>
                                            <p:cond delay="1338"/>
                                          </p:stCondLst>
                                        </p:cTn>
                                        <p:tgtEl>
                                          <p:spTgt spid="230403">
                                            <p:txEl>
                                              <p:pRg st="2" end="2"/>
                                            </p:txEl>
                                          </p:spTgt>
                                        </p:tgtEl>
                                      </p:cBhvr>
                                      <p:to x="100000" y="100000"/>
                                    </p:animScale>
                                    <p:animScale>
                                      <p:cBhvr>
                                        <p:cTn id="35" dur="26">
                                          <p:stCondLst>
                                            <p:cond delay="1642"/>
                                          </p:stCondLst>
                                        </p:cTn>
                                        <p:tgtEl>
                                          <p:spTgt spid="230403">
                                            <p:txEl>
                                              <p:pRg st="2" end="2"/>
                                            </p:txEl>
                                          </p:spTgt>
                                        </p:tgtEl>
                                      </p:cBhvr>
                                      <p:to x="100000" y="90000"/>
                                    </p:animScale>
                                    <p:animScale>
                                      <p:cBhvr>
                                        <p:cTn id="36" dur="166" decel="50000">
                                          <p:stCondLst>
                                            <p:cond delay="1668"/>
                                          </p:stCondLst>
                                        </p:cTn>
                                        <p:tgtEl>
                                          <p:spTgt spid="230403">
                                            <p:txEl>
                                              <p:pRg st="2" end="2"/>
                                            </p:txEl>
                                          </p:spTgt>
                                        </p:tgtEl>
                                      </p:cBhvr>
                                      <p:to x="100000" y="100000"/>
                                    </p:animScale>
                                    <p:animScale>
                                      <p:cBhvr>
                                        <p:cTn id="37" dur="26">
                                          <p:stCondLst>
                                            <p:cond delay="1808"/>
                                          </p:stCondLst>
                                        </p:cTn>
                                        <p:tgtEl>
                                          <p:spTgt spid="230403">
                                            <p:txEl>
                                              <p:pRg st="2" end="2"/>
                                            </p:txEl>
                                          </p:spTgt>
                                        </p:tgtEl>
                                      </p:cBhvr>
                                      <p:to x="100000" y="95000"/>
                                    </p:animScale>
                                    <p:animScale>
                                      <p:cBhvr>
                                        <p:cTn id="38" dur="166" decel="50000">
                                          <p:stCondLst>
                                            <p:cond delay="1834"/>
                                          </p:stCondLst>
                                        </p:cTn>
                                        <p:tgtEl>
                                          <p:spTgt spid="23040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30403">
                                            <p:txEl>
                                              <p:pRg st="3" end="3"/>
                                            </p:txEl>
                                          </p:spTgt>
                                        </p:tgtEl>
                                        <p:attrNameLst>
                                          <p:attrName>style.visibility</p:attrName>
                                        </p:attrNameLst>
                                      </p:cBhvr>
                                      <p:to>
                                        <p:strVal val="visible"/>
                                      </p:to>
                                    </p:set>
                                    <p:animEffect transition="in" filter="wipe(down)">
                                      <p:cBhvr>
                                        <p:cTn id="43" dur="580">
                                          <p:stCondLst>
                                            <p:cond delay="0"/>
                                          </p:stCondLst>
                                        </p:cTn>
                                        <p:tgtEl>
                                          <p:spTgt spid="230403">
                                            <p:txEl>
                                              <p:pRg st="3" end="3"/>
                                            </p:txEl>
                                          </p:spTgt>
                                        </p:tgtEl>
                                      </p:cBhvr>
                                    </p:animEffect>
                                    <p:anim calcmode="lin" valueType="num">
                                      <p:cBhvr>
                                        <p:cTn id="44" dur="1822" tmFilter="0,0; 0.14,0.36; 0.43,0.73; 0.71,0.91; 1.0,1.0">
                                          <p:stCondLst>
                                            <p:cond delay="0"/>
                                          </p:stCondLst>
                                        </p:cTn>
                                        <p:tgtEl>
                                          <p:spTgt spid="23040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3040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3040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3040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3040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30403">
                                            <p:txEl>
                                              <p:pRg st="3" end="3"/>
                                            </p:txEl>
                                          </p:spTgt>
                                        </p:tgtEl>
                                      </p:cBhvr>
                                      <p:to x="100000" y="60000"/>
                                    </p:animScale>
                                    <p:animScale>
                                      <p:cBhvr>
                                        <p:cTn id="50" dur="166" decel="50000">
                                          <p:stCondLst>
                                            <p:cond delay="676"/>
                                          </p:stCondLst>
                                        </p:cTn>
                                        <p:tgtEl>
                                          <p:spTgt spid="230403">
                                            <p:txEl>
                                              <p:pRg st="3" end="3"/>
                                            </p:txEl>
                                          </p:spTgt>
                                        </p:tgtEl>
                                      </p:cBhvr>
                                      <p:to x="100000" y="100000"/>
                                    </p:animScale>
                                    <p:animScale>
                                      <p:cBhvr>
                                        <p:cTn id="51" dur="26">
                                          <p:stCondLst>
                                            <p:cond delay="1312"/>
                                          </p:stCondLst>
                                        </p:cTn>
                                        <p:tgtEl>
                                          <p:spTgt spid="230403">
                                            <p:txEl>
                                              <p:pRg st="3" end="3"/>
                                            </p:txEl>
                                          </p:spTgt>
                                        </p:tgtEl>
                                      </p:cBhvr>
                                      <p:to x="100000" y="80000"/>
                                    </p:animScale>
                                    <p:animScale>
                                      <p:cBhvr>
                                        <p:cTn id="52" dur="166" decel="50000">
                                          <p:stCondLst>
                                            <p:cond delay="1338"/>
                                          </p:stCondLst>
                                        </p:cTn>
                                        <p:tgtEl>
                                          <p:spTgt spid="230403">
                                            <p:txEl>
                                              <p:pRg st="3" end="3"/>
                                            </p:txEl>
                                          </p:spTgt>
                                        </p:tgtEl>
                                      </p:cBhvr>
                                      <p:to x="100000" y="100000"/>
                                    </p:animScale>
                                    <p:animScale>
                                      <p:cBhvr>
                                        <p:cTn id="53" dur="26">
                                          <p:stCondLst>
                                            <p:cond delay="1642"/>
                                          </p:stCondLst>
                                        </p:cTn>
                                        <p:tgtEl>
                                          <p:spTgt spid="230403">
                                            <p:txEl>
                                              <p:pRg st="3" end="3"/>
                                            </p:txEl>
                                          </p:spTgt>
                                        </p:tgtEl>
                                      </p:cBhvr>
                                      <p:to x="100000" y="90000"/>
                                    </p:animScale>
                                    <p:animScale>
                                      <p:cBhvr>
                                        <p:cTn id="54" dur="166" decel="50000">
                                          <p:stCondLst>
                                            <p:cond delay="1668"/>
                                          </p:stCondLst>
                                        </p:cTn>
                                        <p:tgtEl>
                                          <p:spTgt spid="230403">
                                            <p:txEl>
                                              <p:pRg st="3" end="3"/>
                                            </p:txEl>
                                          </p:spTgt>
                                        </p:tgtEl>
                                      </p:cBhvr>
                                      <p:to x="100000" y="100000"/>
                                    </p:animScale>
                                    <p:animScale>
                                      <p:cBhvr>
                                        <p:cTn id="55" dur="26">
                                          <p:stCondLst>
                                            <p:cond delay="1808"/>
                                          </p:stCondLst>
                                        </p:cTn>
                                        <p:tgtEl>
                                          <p:spTgt spid="230403">
                                            <p:txEl>
                                              <p:pRg st="3" end="3"/>
                                            </p:txEl>
                                          </p:spTgt>
                                        </p:tgtEl>
                                      </p:cBhvr>
                                      <p:to x="100000" y="95000"/>
                                    </p:animScale>
                                    <p:animScale>
                                      <p:cBhvr>
                                        <p:cTn id="56" dur="166" decel="50000">
                                          <p:stCondLst>
                                            <p:cond delay="1834"/>
                                          </p:stCondLst>
                                        </p:cTn>
                                        <p:tgtEl>
                                          <p:spTgt spid="23040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30403">
                                            <p:txEl>
                                              <p:pRg st="4" end="4"/>
                                            </p:txEl>
                                          </p:spTgt>
                                        </p:tgtEl>
                                        <p:attrNameLst>
                                          <p:attrName>style.visibility</p:attrName>
                                        </p:attrNameLst>
                                      </p:cBhvr>
                                      <p:to>
                                        <p:strVal val="visible"/>
                                      </p:to>
                                    </p:set>
                                    <p:animEffect transition="in" filter="wipe(down)">
                                      <p:cBhvr>
                                        <p:cTn id="61" dur="580">
                                          <p:stCondLst>
                                            <p:cond delay="0"/>
                                          </p:stCondLst>
                                        </p:cTn>
                                        <p:tgtEl>
                                          <p:spTgt spid="230403">
                                            <p:txEl>
                                              <p:pRg st="4" end="4"/>
                                            </p:txEl>
                                          </p:spTgt>
                                        </p:tgtEl>
                                      </p:cBhvr>
                                    </p:animEffect>
                                    <p:anim calcmode="lin" valueType="num">
                                      <p:cBhvr>
                                        <p:cTn id="62" dur="1822" tmFilter="0,0; 0.14,0.36; 0.43,0.73; 0.71,0.91; 1.0,1.0">
                                          <p:stCondLst>
                                            <p:cond delay="0"/>
                                          </p:stCondLst>
                                        </p:cTn>
                                        <p:tgtEl>
                                          <p:spTgt spid="23040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3040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3040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3040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3040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30403">
                                            <p:txEl>
                                              <p:pRg st="4" end="4"/>
                                            </p:txEl>
                                          </p:spTgt>
                                        </p:tgtEl>
                                      </p:cBhvr>
                                      <p:to x="100000" y="60000"/>
                                    </p:animScale>
                                    <p:animScale>
                                      <p:cBhvr>
                                        <p:cTn id="68" dur="166" decel="50000">
                                          <p:stCondLst>
                                            <p:cond delay="676"/>
                                          </p:stCondLst>
                                        </p:cTn>
                                        <p:tgtEl>
                                          <p:spTgt spid="230403">
                                            <p:txEl>
                                              <p:pRg st="4" end="4"/>
                                            </p:txEl>
                                          </p:spTgt>
                                        </p:tgtEl>
                                      </p:cBhvr>
                                      <p:to x="100000" y="100000"/>
                                    </p:animScale>
                                    <p:animScale>
                                      <p:cBhvr>
                                        <p:cTn id="69" dur="26">
                                          <p:stCondLst>
                                            <p:cond delay="1312"/>
                                          </p:stCondLst>
                                        </p:cTn>
                                        <p:tgtEl>
                                          <p:spTgt spid="230403">
                                            <p:txEl>
                                              <p:pRg st="4" end="4"/>
                                            </p:txEl>
                                          </p:spTgt>
                                        </p:tgtEl>
                                      </p:cBhvr>
                                      <p:to x="100000" y="80000"/>
                                    </p:animScale>
                                    <p:animScale>
                                      <p:cBhvr>
                                        <p:cTn id="70" dur="166" decel="50000">
                                          <p:stCondLst>
                                            <p:cond delay="1338"/>
                                          </p:stCondLst>
                                        </p:cTn>
                                        <p:tgtEl>
                                          <p:spTgt spid="230403">
                                            <p:txEl>
                                              <p:pRg st="4" end="4"/>
                                            </p:txEl>
                                          </p:spTgt>
                                        </p:tgtEl>
                                      </p:cBhvr>
                                      <p:to x="100000" y="100000"/>
                                    </p:animScale>
                                    <p:animScale>
                                      <p:cBhvr>
                                        <p:cTn id="71" dur="26">
                                          <p:stCondLst>
                                            <p:cond delay="1642"/>
                                          </p:stCondLst>
                                        </p:cTn>
                                        <p:tgtEl>
                                          <p:spTgt spid="230403">
                                            <p:txEl>
                                              <p:pRg st="4" end="4"/>
                                            </p:txEl>
                                          </p:spTgt>
                                        </p:tgtEl>
                                      </p:cBhvr>
                                      <p:to x="100000" y="90000"/>
                                    </p:animScale>
                                    <p:animScale>
                                      <p:cBhvr>
                                        <p:cTn id="72" dur="166" decel="50000">
                                          <p:stCondLst>
                                            <p:cond delay="1668"/>
                                          </p:stCondLst>
                                        </p:cTn>
                                        <p:tgtEl>
                                          <p:spTgt spid="230403">
                                            <p:txEl>
                                              <p:pRg st="4" end="4"/>
                                            </p:txEl>
                                          </p:spTgt>
                                        </p:tgtEl>
                                      </p:cBhvr>
                                      <p:to x="100000" y="100000"/>
                                    </p:animScale>
                                    <p:animScale>
                                      <p:cBhvr>
                                        <p:cTn id="73" dur="26">
                                          <p:stCondLst>
                                            <p:cond delay="1808"/>
                                          </p:stCondLst>
                                        </p:cTn>
                                        <p:tgtEl>
                                          <p:spTgt spid="230403">
                                            <p:txEl>
                                              <p:pRg st="4" end="4"/>
                                            </p:txEl>
                                          </p:spTgt>
                                        </p:tgtEl>
                                      </p:cBhvr>
                                      <p:to x="100000" y="95000"/>
                                    </p:animScale>
                                    <p:animScale>
                                      <p:cBhvr>
                                        <p:cTn id="74" dur="166" decel="50000">
                                          <p:stCondLst>
                                            <p:cond delay="1834"/>
                                          </p:stCondLst>
                                        </p:cTn>
                                        <p:tgtEl>
                                          <p:spTgt spid="23040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30403">
                                            <p:txEl>
                                              <p:pRg st="5" end="5"/>
                                            </p:txEl>
                                          </p:spTgt>
                                        </p:tgtEl>
                                        <p:attrNameLst>
                                          <p:attrName>style.visibility</p:attrName>
                                        </p:attrNameLst>
                                      </p:cBhvr>
                                      <p:to>
                                        <p:strVal val="visible"/>
                                      </p:to>
                                    </p:set>
                                    <p:animEffect transition="in" filter="wipe(down)">
                                      <p:cBhvr>
                                        <p:cTn id="79" dur="580">
                                          <p:stCondLst>
                                            <p:cond delay="0"/>
                                          </p:stCondLst>
                                        </p:cTn>
                                        <p:tgtEl>
                                          <p:spTgt spid="230403">
                                            <p:txEl>
                                              <p:pRg st="5" end="5"/>
                                            </p:txEl>
                                          </p:spTgt>
                                        </p:tgtEl>
                                      </p:cBhvr>
                                    </p:animEffect>
                                    <p:anim calcmode="lin" valueType="num">
                                      <p:cBhvr>
                                        <p:cTn id="80" dur="1822" tmFilter="0,0; 0.14,0.36; 0.43,0.73; 0.71,0.91; 1.0,1.0">
                                          <p:stCondLst>
                                            <p:cond delay="0"/>
                                          </p:stCondLst>
                                        </p:cTn>
                                        <p:tgtEl>
                                          <p:spTgt spid="23040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3040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3040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3040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3040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30403">
                                            <p:txEl>
                                              <p:pRg st="5" end="5"/>
                                            </p:txEl>
                                          </p:spTgt>
                                        </p:tgtEl>
                                      </p:cBhvr>
                                      <p:to x="100000" y="60000"/>
                                    </p:animScale>
                                    <p:animScale>
                                      <p:cBhvr>
                                        <p:cTn id="86" dur="166" decel="50000">
                                          <p:stCondLst>
                                            <p:cond delay="676"/>
                                          </p:stCondLst>
                                        </p:cTn>
                                        <p:tgtEl>
                                          <p:spTgt spid="230403">
                                            <p:txEl>
                                              <p:pRg st="5" end="5"/>
                                            </p:txEl>
                                          </p:spTgt>
                                        </p:tgtEl>
                                      </p:cBhvr>
                                      <p:to x="100000" y="100000"/>
                                    </p:animScale>
                                    <p:animScale>
                                      <p:cBhvr>
                                        <p:cTn id="87" dur="26">
                                          <p:stCondLst>
                                            <p:cond delay="1312"/>
                                          </p:stCondLst>
                                        </p:cTn>
                                        <p:tgtEl>
                                          <p:spTgt spid="230403">
                                            <p:txEl>
                                              <p:pRg st="5" end="5"/>
                                            </p:txEl>
                                          </p:spTgt>
                                        </p:tgtEl>
                                      </p:cBhvr>
                                      <p:to x="100000" y="80000"/>
                                    </p:animScale>
                                    <p:animScale>
                                      <p:cBhvr>
                                        <p:cTn id="88" dur="166" decel="50000">
                                          <p:stCondLst>
                                            <p:cond delay="1338"/>
                                          </p:stCondLst>
                                        </p:cTn>
                                        <p:tgtEl>
                                          <p:spTgt spid="230403">
                                            <p:txEl>
                                              <p:pRg st="5" end="5"/>
                                            </p:txEl>
                                          </p:spTgt>
                                        </p:tgtEl>
                                      </p:cBhvr>
                                      <p:to x="100000" y="100000"/>
                                    </p:animScale>
                                    <p:animScale>
                                      <p:cBhvr>
                                        <p:cTn id="89" dur="26">
                                          <p:stCondLst>
                                            <p:cond delay="1642"/>
                                          </p:stCondLst>
                                        </p:cTn>
                                        <p:tgtEl>
                                          <p:spTgt spid="230403">
                                            <p:txEl>
                                              <p:pRg st="5" end="5"/>
                                            </p:txEl>
                                          </p:spTgt>
                                        </p:tgtEl>
                                      </p:cBhvr>
                                      <p:to x="100000" y="90000"/>
                                    </p:animScale>
                                    <p:animScale>
                                      <p:cBhvr>
                                        <p:cTn id="90" dur="166" decel="50000">
                                          <p:stCondLst>
                                            <p:cond delay="1668"/>
                                          </p:stCondLst>
                                        </p:cTn>
                                        <p:tgtEl>
                                          <p:spTgt spid="230403">
                                            <p:txEl>
                                              <p:pRg st="5" end="5"/>
                                            </p:txEl>
                                          </p:spTgt>
                                        </p:tgtEl>
                                      </p:cBhvr>
                                      <p:to x="100000" y="100000"/>
                                    </p:animScale>
                                    <p:animScale>
                                      <p:cBhvr>
                                        <p:cTn id="91" dur="26">
                                          <p:stCondLst>
                                            <p:cond delay="1808"/>
                                          </p:stCondLst>
                                        </p:cTn>
                                        <p:tgtEl>
                                          <p:spTgt spid="230403">
                                            <p:txEl>
                                              <p:pRg st="5" end="5"/>
                                            </p:txEl>
                                          </p:spTgt>
                                        </p:tgtEl>
                                      </p:cBhvr>
                                      <p:to x="100000" y="95000"/>
                                    </p:animScale>
                                    <p:animScale>
                                      <p:cBhvr>
                                        <p:cTn id="92" dur="166" decel="50000">
                                          <p:stCondLst>
                                            <p:cond delay="1834"/>
                                          </p:stCondLst>
                                        </p:cTn>
                                        <p:tgtEl>
                                          <p:spTgt spid="230403">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30403">
                                            <p:txEl>
                                              <p:pRg st="6" end="6"/>
                                            </p:txEl>
                                          </p:spTgt>
                                        </p:tgtEl>
                                        <p:attrNameLst>
                                          <p:attrName>style.visibility</p:attrName>
                                        </p:attrNameLst>
                                      </p:cBhvr>
                                      <p:to>
                                        <p:strVal val="visible"/>
                                      </p:to>
                                    </p:set>
                                    <p:animEffect transition="in" filter="wipe(down)">
                                      <p:cBhvr>
                                        <p:cTn id="97" dur="580">
                                          <p:stCondLst>
                                            <p:cond delay="0"/>
                                          </p:stCondLst>
                                        </p:cTn>
                                        <p:tgtEl>
                                          <p:spTgt spid="230403">
                                            <p:txEl>
                                              <p:pRg st="6" end="6"/>
                                            </p:txEl>
                                          </p:spTgt>
                                        </p:tgtEl>
                                      </p:cBhvr>
                                    </p:animEffect>
                                    <p:anim calcmode="lin" valueType="num">
                                      <p:cBhvr>
                                        <p:cTn id="98" dur="1822" tmFilter="0,0; 0.14,0.36; 0.43,0.73; 0.71,0.91; 1.0,1.0">
                                          <p:stCondLst>
                                            <p:cond delay="0"/>
                                          </p:stCondLst>
                                        </p:cTn>
                                        <p:tgtEl>
                                          <p:spTgt spid="23040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3040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3040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3040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3040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30403">
                                            <p:txEl>
                                              <p:pRg st="6" end="6"/>
                                            </p:txEl>
                                          </p:spTgt>
                                        </p:tgtEl>
                                      </p:cBhvr>
                                      <p:to x="100000" y="60000"/>
                                    </p:animScale>
                                    <p:animScale>
                                      <p:cBhvr>
                                        <p:cTn id="104" dur="166" decel="50000">
                                          <p:stCondLst>
                                            <p:cond delay="676"/>
                                          </p:stCondLst>
                                        </p:cTn>
                                        <p:tgtEl>
                                          <p:spTgt spid="230403">
                                            <p:txEl>
                                              <p:pRg st="6" end="6"/>
                                            </p:txEl>
                                          </p:spTgt>
                                        </p:tgtEl>
                                      </p:cBhvr>
                                      <p:to x="100000" y="100000"/>
                                    </p:animScale>
                                    <p:animScale>
                                      <p:cBhvr>
                                        <p:cTn id="105" dur="26">
                                          <p:stCondLst>
                                            <p:cond delay="1312"/>
                                          </p:stCondLst>
                                        </p:cTn>
                                        <p:tgtEl>
                                          <p:spTgt spid="230403">
                                            <p:txEl>
                                              <p:pRg st="6" end="6"/>
                                            </p:txEl>
                                          </p:spTgt>
                                        </p:tgtEl>
                                      </p:cBhvr>
                                      <p:to x="100000" y="80000"/>
                                    </p:animScale>
                                    <p:animScale>
                                      <p:cBhvr>
                                        <p:cTn id="106" dur="166" decel="50000">
                                          <p:stCondLst>
                                            <p:cond delay="1338"/>
                                          </p:stCondLst>
                                        </p:cTn>
                                        <p:tgtEl>
                                          <p:spTgt spid="230403">
                                            <p:txEl>
                                              <p:pRg st="6" end="6"/>
                                            </p:txEl>
                                          </p:spTgt>
                                        </p:tgtEl>
                                      </p:cBhvr>
                                      <p:to x="100000" y="100000"/>
                                    </p:animScale>
                                    <p:animScale>
                                      <p:cBhvr>
                                        <p:cTn id="107" dur="26">
                                          <p:stCondLst>
                                            <p:cond delay="1642"/>
                                          </p:stCondLst>
                                        </p:cTn>
                                        <p:tgtEl>
                                          <p:spTgt spid="230403">
                                            <p:txEl>
                                              <p:pRg st="6" end="6"/>
                                            </p:txEl>
                                          </p:spTgt>
                                        </p:tgtEl>
                                      </p:cBhvr>
                                      <p:to x="100000" y="90000"/>
                                    </p:animScale>
                                    <p:animScale>
                                      <p:cBhvr>
                                        <p:cTn id="108" dur="166" decel="50000">
                                          <p:stCondLst>
                                            <p:cond delay="1668"/>
                                          </p:stCondLst>
                                        </p:cTn>
                                        <p:tgtEl>
                                          <p:spTgt spid="230403">
                                            <p:txEl>
                                              <p:pRg st="6" end="6"/>
                                            </p:txEl>
                                          </p:spTgt>
                                        </p:tgtEl>
                                      </p:cBhvr>
                                      <p:to x="100000" y="100000"/>
                                    </p:animScale>
                                    <p:animScale>
                                      <p:cBhvr>
                                        <p:cTn id="109" dur="26">
                                          <p:stCondLst>
                                            <p:cond delay="1808"/>
                                          </p:stCondLst>
                                        </p:cTn>
                                        <p:tgtEl>
                                          <p:spTgt spid="230403">
                                            <p:txEl>
                                              <p:pRg st="6" end="6"/>
                                            </p:txEl>
                                          </p:spTgt>
                                        </p:tgtEl>
                                      </p:cBhvr>
                                      <p:to x="100000" y="95000"/>
                                    </p:animScale>
                                    <p:animScale>
                                      <p:cBhvr>
                                        <p:cTn id="110" dur="166" decel="50000">
                                          <p:stCondLst>
                                            <p:cond delay="1834"/>
                                          </p:stCondLst>
                                        </p:cTn>
                                        <p:tgtEl>
                                          <p:spTgt spid="23040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66700"/>
            <a:ext cx="8229600" cy="647700"/>
          </a:xfrm>
        </p:spPr>
        <p:txBody>
          <a:bodyPr/>
          <a:lstStyle/>
          <a:p>
            <a:pPr algn="ctr"/>
            <a:r>
              <a:rPr lang="en-US" smtClean="0">
                <a:solidFill>
                  <a:srgbClr val="FF0000"/>
                </a:solidFill>
                <a:effectLst>
                  <a:outerShdw blurRad="38100" dist="38100" dir="2700000" algn="tl">
                    <a:srgbClr val="C0C0C0"/>
                  </a:outerShdw>
                </a:effectLst>
              </a:rPr>
              <a:t>BÀI TẬP</a:t>
            </a:r>
            <a:endParaRPr lang="en-US">
              <a:solidFill>
                <a:srgbClr val="FF0000"/>
              </a:solidFill>
              <a:effectLst>
                <a:outerShdw blurRad="38100" dist="38100" dir="2700000" algn="tl">
                  <a:srgbClr val="C0C0C0"/>
                </a:outerShdw>
              </a:effectLst>
            </a:endParaRPr>
          </a:p>
        </p:txBody>
      </p:sp>
      <p:sp>
        <p:nvSpPr>
          <p:cNvPr id="230403" name="Rectangle 3"/>
          <p:cNvSpPr>
            <a:spLocks noGrp="1" noChangeArrowheads="1"/>
          </p:cNvSpPr>
          <p:nvPr>
            <p:ph type="body" idx="1"/>
          </p:nvPr>
        </p:nvSpPr>
        <p:spPr>
          <a:xfrm>
            <a:off x="455613" y="1066801"/>
            <a:ext cx="8612187" cy="5105400"/>
          </a:xfrm>
        </p:spPr>
        <p:txBody>
          <a:bodyPr/>
          <a:lstStyle/>
          <a:p>
            <a:pPr algn="just">
              <a:buSzPct val="150000"/>
              <a:buNone/>
            </a:pPr>
            <a:r>
              <a:rPr lang="en-US" sz="2800" smtClean="0">
                <a:effectLst>
                  <a:outerShdw blurRad="38100" dist="38100" dir="2700000" algn="tl">
                    <a:srgbClr val="C0C0C0"/>
                  </a:outerShdw>
                </a:effectLst>
              </a:rPr>
              <a:t>+ SRT:</a:t>
            </a:r>
          </a:p>
          <a:p>
            <a:pPr algn="just">
              <a:buSzPct val="150000"/>
              <a:buNone/>
            </a:pPr>
            <a:endParaRPr lang="en-US" sz="2800" smtClean="0">
              <a:effectLst>
                <a:outerShdw blurRad="38100" dist="38100" dir="2700000" algn="tl">
                  <a:srgbClr val="C0C0C0"/>
                </a:outerShdw>
              </a:effectLst>
            </a:endParaRPr>
          </a:p>
          <a:p>
            <a:pPr algn="just">
              <a:buSzPct val="150000"/>
              <a:buNone/>
            </a:pPr>
            <a:r>
              <a:rPr lang="en-US" sz="2800" smtClean="0">
                <a:effectLst>
                  <a:outerShdw blurRad="38100" dist="38100" dir="2700000" algn="tl">
                    <a:srgbClr val="C0C0C0"/>
                  </a:outerShdw>
                </a:effectLst>
              </a:rPr>
              <a:t> 0    1    2        4     5               10                         19</a:t>
            </a:r>
          </a:p>
          <a:p>
            <a:pPr algn="just">
              <a:buSzPct val="150000"/>
              <a:buNone/>
            </a:pPr>
            <a:r>
              <a:rPr lang="en-US" sz="2800" smtClean="0">
                <a:effectLst>
                  <a:outerShdw blurRad="38100" dist="38100" dir="2700000" algn="tl">
                    <a:srgbClr val="C0C0C0"/>
                  </a:outerShdw>
                </a:effectLst>
              </a:rPr>
              <a:t>- Thời gian chờ:</a:t>
            </a:r>
          </a:p>
          <a:p>
            <a:pPr algn="just">
              <a:buSzPct val="150000"/>
              <a:buNone/>
            </a:pPr>
            <a:r>
              <a:rPr lang="en-US" sz="2800" smtClean="0">
                <a:effectLst>
                  <a:outerShdw blurRad="38100" dist="38100" dir="2700000" algn="tl">
                    <a:srgbClr val="C0C0C0"/>
                  </a:outerShdw>
                </a:effectLst>
              </a:rPr>
              <a:t>P</a:t>
            </a:r>
            <a:r>
              <a:rPr lang="en-US" sz="2800" baseline="-25000" smtClean="0">
                <a:effectLst>
                  <a:outerShdw blurRad="38100" dist="38100" dir="2700000" algn="tl">
                    <a:srgbClr val="C0C0C0"/>
                  </a:outerShdw>
                </a:effectLst>
              </a:rPr>
              <a:t>1</a:t>
            </a:r>
            <a:r>
              <a:rPr lang="en-US" sz="2800" smtClean="0">
                <a:effectLst>
                  <a:outerShdw blurRad="38100" dist="38100" dir="2700000" algn="tl">
                    <a:srgbClr val="C0C0C0"/>
                  </a:outerShdw>
                </a:effectLst>
              </a:rPr>
              <a:t> = 9; P</a:t>
            </a:r>
            <a:r>
              <a:rPr lang="en-US" sz="2800" baseline="-25000" smtClean="0">
                <a:effectLst>
                  <a:outerShdw blurRad="38100" dist="38100" dir="2700000" algn="tl">
                    <a:srgbClr val="C0C0C0"/>
                  </a:outerShdw>
                </a:effectLst>
              </a:rPr>
              <a:t>2</a:t>
            </a:r>
            <a:r>
              <a:rPr lang="en-US" sz="2800" smtClean="0">
                <a:effectLst>
                  <a:outerShdw blurRad="38100" dist="38100" dir="2700000" algn="tl">
                    <a:srgbClr val="C0C0C0"/>
                  </a:outerShdw>
                </a:effectLst>
              </a:rPr>
              <a:t> = 0; P</a:t>
            </a:r>
            <a:r>
              <a:rPr lang="en-US" sz="2800" baseline="-25000" smtClean="0">
                <a:effectLst>
                  <a:outerShdw blurRad="38100" dist="38100" dir="2700000" algn="tl">
                    <a:srgbClr val="C0C0C0"/>
                  </a:outerShdw>
                </a:effectLst>
              </a:rPr>
              <a:t>3</a:t>
            </a:r>
            <a:r>
              <a:rPr lang="en-US" sz="2800" smtClean="0">
                <a:effectLst>
                  <a:outerShdw blurRad="38100" dist="38100" dir="2700000" algn="tl">
                    <a:srgbClr val="C0C0C0"/>
                  </a:outerShdw>
                </a:effectLst>
              </a:rPr>
              <a:t> = 0; P</a:t>
            </a:r>
            <a:r>
              <a:rPr lang="en-US" sz="2800" baseline="-25000" smtClean="0">
                <a:effectLst>
                  <a:outerShdw blurRad="38100" dist="38100" dir="2700000" algn="tl">
                    <a:srgbClr val="C0C0C0"/>
                  </a:outerShdw>
                </a:effectLst>
              </a:rPr>
              <a:t>4</a:t>
            </a:r>
            <a:r>
              <a:rPr lang="en-US" sz="2800" smtClean="0">
                <a:effectLst>
                  <a:outerShdw blurRad="38100" dist="38100" dir="2700000" algn="tl">
                    <a:srgbClr val="C0C0C0"/>
                  </a:outerShdw>
                </a:effectLst>
              </a:rPr>
              <a:t> = 1; P</a:t>
            </a:r>
            <a:r>
              <a:rPr lang="en-US" sz="2800" baseline="-25000" smtClean="0">
                <a:effectLst>
                  <a:outerShdw blurRad="38100" dist="38100" dir="2700000" algn="tl">
                    <a:srgbClr val="C0C0C0"/>
                  </a:outerShdw>
                </a:effectLst>
              </a:rPr>
              <a:t>5</a:t>
            </a:r>
            <a:r>
              <a:rPr lang="en-US" sz="2800" smtClean="0">
                <a:effectLst>
                  <a:outerShdw blurRad="38100" dist="38100" dir="2700000" algn="tl">
                    <a:srgbClr val="C0C0C0"/>
                  </a:outerShdw>
                </a:effectLst>
              </a:rPr>
              <a:t> = 1</a:t>
            </a:r>
          </a:p>
          <a:p>
            <a:pPr algn="just">
              <a:buSzPct val="150000"/>
              <a:buNone/>
            </a:pPr>
            <a:r>
              <a:rPr lang="en-US" sz="2800" smtClean="0">
                <a:effectLst>
                  <a:outerShdw blurRad="38100" dist="38100" dir="2700000" algn="tl">
                    <a:srgbClr val="C0C0C0"/>
                  </a:outerShdw>
                </a:effectLst>
              </a:rPr>
              <a:t>- Thời gian chờ trung bình:</a:t>
            </a:r>
          </a:p>
          <a:p>
            <a:pPr algn="just">
              <a:buSzPct val="150000"/>
              <a:buNone/>
            </a:pPr>
            <a:r>
              <a:rPr lang="en-US" sz="2800" smtClean="0">
                <a:effectLst>
                  <a:outerShdw blurRad="38100" dist="38100" dir="2700000" algn="tl">
                    <a:srgbClr val="C0C0C0"/>
                  </a:outerShdw>
                </a:effectLst>
              </a:rPr>
              <a:t>11/5 = 2.2</a:t>
            </a:r>
            <a:endParaRPr lang="en-US" sz="28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3FA36E44-95AB-4D3D-88D7-0FC7F905BD43}"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75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072668017"/>
              </p:ext>
            </p:extLst>
          </p:nvPr>
        </p:nvGraphicFramePr>
        <p:xfrm>
          <a:off x="723900" y="1634974"/>
          <a:ext cx="7677149" cy="469900"/>
        </p:xfrm>
        <a:graphic>
          <a:graphicData uri="http://schemas.openxmlformats.org/drawingml/2006/table">
            <a:tbl>
              <a:tblPr firstRow="1" bandRow="1">
                <a:tableStyleId>{5940675A-B579-460E-94D1-54222C63F5DA}</a:tableStyleId>
              </a:tblPr>
              <a:tblGrid>
                <a:gridCol w="622472">
                  <a:extLst>
                    <a:ext uri="{9D8B030D-6E8A-4147-A177-3AD203B41FA5}">
                      <a16:colId xmlns:a16="http://schemas.microsoft.com/office/drawing/2014/main" val="20000"/>
                    </a:ext>
                  </a:extLst>
                </a:gridCol>
                <a:gridCol w="565883">
                  <a:extLst>
                    <a:ext uri="{9D8B030D-6E8A-4147-A177-3AD203B41FA5}">
                      <a16:colId xmlns:a16="http://schemas.microsoft.com/office/drawing/2014/main" val="20001"/>
                    </a:ext>
                  </a:extLst>
                </a:gridCol>
                <a:gridCol w="962002">
                  <a:extLst>
                    <a:ext uri="{9D8B030D-6E8A-4147-A177-3AD203B41FA5}">
                      <a16:colId xmlns:a16="http://schemas.microsoft.com/office/drawing/2014/main" val="20002"/>
                    </a:ext>
                  </a:extLst>
                </a:gridCol>
                <a:gridCol w="622472">
                  <a:extLst>
                    <a:ext uri="{9D8B030D-6E8A-4147-A177-3AD203B41FA5}">
                      <a16:colId xmlns:a16="http://schemas.microsoft.com/office/drawing/2014/main" val="20003"/>
                    </a:ext>
                  </a:extLst>
                </a:gridCol>
                <a:gridCol w="1932521">
                  <a:extLst>
                    <a:ext uri="{9D8B030D-6E8A-4147-A177-3AD203B41FA5}">
                      <a16:colId xmlns:a16="http://schemas.microsoft.com/office/drawing/2014/main" val="20004"/>
                    </a:ext>
                  </a:extLst>
                </a:gridCol>
                <a:gridCol w="2971799">
                  <a:extLst>
                    <a:ext uri="{9D8B030D-6E8A-4147-A177-3AD203B41FA5}">
                      <a16:colId xmlns:a16="http://schemas.microsoft.com/office/drawing/2014/main" val="20005"/>
                    </a:ext>
                  </a:extLst>
                </a:gridCol>
              </a:tblGrid>
              <a:tr h="469900">
                <a:tc>
                  <a:txBody>
                    <a:bodyPr/>
                    <a:lstStyle/>
                    <a:p>
                      <a:pPr algn="ctr"/>
                      <a:r>
                        <a:rPr lang="en-US" sz="2400" smtClean="0"/>
                        <a:t> P</a:t>
                      </a:r>
                      <a:r>
                        <a:rPr lang="en-US" sz="2400" baseline="-25000" smtClean="0"/>
                        <a:t>1</a:t>
                      </a:r>
                      <a:endParaRPr lang="en-US" sz="2400" baseline="-25000"/>
                    </a:p>
                  </a:txBody>
                  <a:tcPr/>
                </a:tc>
                <a:tc>
                  <a:txBody>
                    <a:bodyPr/>
                    <a:lstStyle/>
                    <a:p>
                      <a:pPr algn="ctr"/>
                      <a:r>
                        <a:rPr lang="en-US" sz="2400" smtClean="0"/>
                        <a:t>P</a:t>
                      </a:r>
                      <a:r>
                        <a:rPr lang="en-US" sz="2400" baseline="-25000" smtClean="0"/>
                        <a:t>2</a:t>
                      </a:r>
                      <a:endParaRPr lang="en-US" sz="2400" baseline="-25000"/>
                    </a:p>
                  </a:txBody>
                  <a:tcPr/>
                </a:tc>
                <a:tc>
                  <a:txBody>
                    <a:bodyPr/>
                    <a:lstStyle/>
                    <a:p>
                      <a:pPr algn="ctr"/>
                      <a:r>
                        <a:rPr lang="en-US" sz="2400" smtClean="0"/>
                        <a:t>P</a:t>
                      </a:r>
                      <a:r>
                        <a:rPr lang="en-US" sz="2400" baseline="-25000" smtClean="0"/>
                        <a:t>3</a:t>
                      </a:r>
                      <a:endParaRPr lang="en-US" sz="2400" baseline="-25000"/>
                    </a:p>
                  </a:txBody>
                  <a:tcPr/>
                </a:tc>
                <a:tc>
                  <a:txBody>
                    <a:bodyPr/>
                    <a:lstStyle/>
                    <a:p>
                      <a:pPr algn="ctr"/>
                      <a:r>
                        <a:rPr lang="en-US" sz="2400" smtClean="0"/>
                        <a:t>P</a:t>
                      </a:r>
                      <a:r>
                        <a:rPr lang="en-US" sz="2400" baseline="-25000" smtClean="0"/>
                        <a:t>4</a:t>
                      </a:r>
                      <a:endParaRPr lang="en-US" sz="2400" baseline="-25000"/>
                    </a:p>
                  </a:txBody>
                  <a:tcPr/>
                </a:tc>
                <a:tc>
                  <a:txBody>
                    <a:bodyPr/>
                    <a:lstStyle/>
                    <a:p>
                      <a:pPr algn="ctr"/>
                      <a:r>
                        <a:rPr lang="en-US" sz="2400" smtClean="0"/>
                        <a:t>P</a:t>
                      </a:r>
                      <a:r>
                        <a:rPr lang="en-US" sz="2400" baseline="-25000" smtClean="0"/>
                        <a:t>5</a:t>
                      </a:r>
                      <a:endParaRPr lang="en-US" sz="2400" baseline="-250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smtClean="0"/>
                        <a:t>P</a:t>
                      </a:r>
                      <a:r>
                        <a:rPr lang="en-US" sz="2400" baseline="-25000" smtClean="0"/>
                        <a:t>1</a:t>
                      </a:r>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80">
                                          <p:stCondLst>
                                            <p:cond delay="0"/>
                                          </p:stCondLst>
                                        </p:cTn>
                                        <p:tgtEl>
                                          <p:spTgt spid="230403">
                                            <p:txEl>
                                              <p:pRg st="0" end="0"/>
                                            </p:txEl>
                                          </p:spTgt>
                                        </p:tgtEl>
                                      </p:cBhvr>
                                    </p:animEffect>
                                    <p:anim calcmode="lin" valueType="num">
                                      <p:cBhvr>
                                        <p:cTn id="8" dur="1822" tmFilter="0,0; 0.14,0.36; 0.43,0.73; 0.71,0.91; 1.0,1.0">
                                          <p:stCondLst>
                                            <p:cond delay="0"/>
                                          </p:stCondLst>
                                        </p:cTn>
                                        <p:tgtEl>
                                          <p:spTgt spid="230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403">
                                            <p:txEl>
                                              <p:pRg st="0" end="0"/>
                                            </p:txEl>
                                          </p:spTgt>
                                        </p:tgtEl>
                                      </p:cBhvr>
                                      <p:to x="100000" y="60000"/>
                                    </p:animScale>
                                    <p:animScale>
                                      <p:cBhvr>
                                        <p:cTn id="14" dur="166" decel="50000">
                                          <p:stCondLst>
                                            <p:cond delay="676"/>
                                          </p:stCondLst>
                                        </p:cTn>
                                        <p:tgtEl>
                                          <p:spTgt spid="230403">
                                            <p:txEl>
                                              <p:pRg st="0" end="0"/>
                                            </p:txEl>
                                          </p:spTgt>
                                        </p:tgtEl>
                                      </p:cBhvr>
                                      <p:to x="100000" y="100000"/>
                                    </p:animScale>
                                    <p:animScale>
                                      <p:cBhvr>
                                        <p:cTn id="15" dur="26">
                                          <p:stCondLst>
                                            <p:cond delay="1312"/>
                                          </p:stCondLst>
                                        </p:cTn>
                                        <p:tgtEl>
                                          <p:spTgt spid="230403">
                                            <p:txEl>
                                              <p:pRg st="0" end="0"/>
                                            </p:txEl>
                                          </p:spTgt>
                                        </p:tgtEl>
                                      </p:cBhvr>
                                      <p:to x="100000" y="80000"/>
                                    </p:animScale>
                                    <p:animScale>
                                      <p:cBhvr>
                                        <p:cTn id="16" dur="166" decel="50000">
                                          <p:stCondLst>
                                            <p:cond delay="1338"/>
                                          </p:stCondLst>
                                        </p:cTn>
                                        <p:tgtEl>
                                          <p:spTgt spid="230403">
                                            <p:txEl>
                                              <p:pRg st="0" end="0"/>
                                            </p:txEl>
                                          </p:spTgt>
                                        </p:tgtEl>
                                      </p:cBhvr>
                                      <p:to x="100000" y="100000"/>
                                    </p:animScale>
                                    <p:animScale>
                                      <p:cBhvr>
                                        <p:cTn id="17" dur="26">
                                          <p:stCondLst>
                                            <p:cond delay="1642"/>
                                          </p:stCondLst>
                                        </p:cTn>
                                        <p:tgtEl>
                                          <p:spTgt spid="230403">
                                            <p:txEl>
                                              <p:pRg st="0" end="0"/>
                                            </p:txEl>
                                          </p:spTgt>
                                        </p:tgtEl>
                                      </p:cBhvr>
                                      <p:to x="100000" y="90000"/>
                                    </p:animScale>
                                    <p:animScale>
                                      <p:cBhvr>
                                        <p:cTn id="18" dur="166" decel="50000">
                                          <p:stCondLst>
                                            <p:cond delay="1668"/>
                                          </p:stCondLst>
                                        </p:cTn>
                                        <p:tgtEl>
                                          <p:spTgt spid="230403">
                                            <p:txEl>
                                              <p:pRg st="0" end="0"/>
                                            </p:txEl>
                                          </p:spTgt>
                                        </p:tgtEl>
                                      </p:cBhvr>
                                      <p:to x="100000" y="100000"/>
                                    </p:animScale>
                                    <p:animScale>
                                      <p:cBhvr>
                                        <p:cTn id="19" dur="26">
                                          <p:stCondLst>
                                            <p:cond delay="1808"/>
                                          </p:stCondLst>
                                        </p:cTn>
                                        <p:tgtEl>
                                          <p:spTgt spid="230403">
                                            <p:txEl>
                                              <p:pRg st="0" end="0"/>
                                            </p:txEl>
                                          </p:spTgt>
                                        </p:tgtEl>
                                      </p:cBhvr>
                                      <p:to x="100000" y="95000"/>
                                    </p:animScale>
                                    <p:animScale>
                                      <p:cBhvr>
                                        <p:cTn id="20" dur="166" decel="50000">
                                          <p:stCondLst>
                                            <p:cond delay="1834"/>
                                          </p:stCondLst>
                                        </p:cTn>
                                        <p:tgtEl>
                                          <p:spTgt spid="2304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0403">
                                            <p:txEl>
                                              <p:pRg st="2" end="2"/>
                                            </p:txEl>
                                          </p:spTgt>
                                        </p:tgtEl>
                                        <p:attrNameLst>
                                          <p:attrName>style.visibility</p:attrName>
                                        </p:attrNameLst>
                                      </p:cBhvr>
                                      <p:to>
                                        <p:strVal val="visible"/>
                                      </p:to>
                                    </p:set>
                                    <p:animEffect transition="in" filter="wipe(down)">
                                      <p:cBhvr>
                                        <p:cTn id="25" dur="580">
                                          <p:stCondLst>
                                            <p:cond delay="0"/>
                                          </p:stCondLst>
                                        </p:cTn>
                                        <p:tgtEl>
                                          <p:spTgt spid="230403">
                                            <p:txEl>
                                              <p:pRg st="2" end="2"/>
                                            </p:txEl>
                                          </p:spTgt>
                                        </p:tgtEl>
                                      </p:cBhvr>
                                    </p:animEffect>
                                    <p:anim calcmode="lin" valueType="num">
                                      <p:cBhvr>
                                        <p:cTn id="26" dur="1822" tmFilter="0,0; 0.14,0.36; 0.43,0.73; 0.71,0.91; 1.0,1.0">
                                          <p:stCondLst>
                                            <p:cond delay="0"/>
                                          </p:stCondLst>
                                        </p:cTn>
                                        <p:tgtEl>
                                          <p:spTgt spid="23040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040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040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040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040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0403">
                                            <p:txEl>
                                              <p:pRg st="2" end="2"/>
                                            </p:txEl>
                                          </p:spTgt>
                                        </p:tgtEl>
                                      </p:cBhvr>
                                      <p:to x="100000" y="60000"/>
                                    </p:animScale>
                                    <p:animScale>
                                      <p:cBhvr>
                                        <p:cTn id="32" dur="166" decel="50000">
                                          <p:stCondLst>
                                            <p:cond delay="676"/>
                                          </p:stCondLst>
                                        </p:cTn>
                                        <p:tgtEl>
                                          <p:spTgt spid="230403">
                                            <p:txEl>
                                              <p:pRg st="2" end="2"/>
                                            </p:txEl>
                                          </p:spTgt>
                                        </p:tgtEl>
                                      </p:cBhvr>
                                      <p:to x="100000" y="100000"/>
                                    </p:animScale>
                                    <p:animScale>
                                      <p:cBhvr>
                                        <p:cTn id="33" dur="26">
                                          <p:stCondLst>
                                            <p:cond delay="1312"/>
                                          </p:stCondLst>
                                        </p:cTn>
                                        <p:tgtEl>
                                          <p:spTgt spid="230403">
                                            <p:txEl>
                                              <p:pRg st="2" end="2"/>
                                            </p:txEl>
                                          </p:spTgt>
                                        </p:tgtEl>
                                      </p:cBhvr>
                                      <p:to x="100000" y="80000"/>
                                    </p:animScale>
                                    <p:animScale>
                                      <p:cBhvr>
                                        <p:cTn id="34" dur="166" decel="50000">
                                          <p:stCondLst>
                                            <p:cond delay="1338"/>
                                          </p:stCondLst>
                                        </p:cTn>
                                        <p:tgtEl>
                                          <p:spTgt spid="230403">
                                            <p:txEl>
                                              <p:pRg st="2" end="2"/>
                                            </p:txEl>
                                          </p:spTgt>
                                        </p:tgtEl>
                                      </p:cBhvr>
                                      <p:to x="100000" y="100000"/>
                                    </p:animScale>
                                    <p:animScale>
                                      <p:cBhvr>
                                        <p:cTn id="35" dur="26">
                                          <p:stCondLst>
                                            <p:cond delay="1642"/>
                                          </p:stCondLst>
                                        </p:cTn>
                                        <p:tgtEl>
                                          <p:spTgt spid="230403">
                                            <p:txEl>
                                              <p:pRg st="2" end="2"/>
                                            </p:txEl>
                                          </p:spTgt>
                                        </p:tgtEl>
                                      </p:cBhvr>
                                      <p:to x="100000" y="90000"/>
                                    </p:animScale>
                                    <p:animScale>
                                      <p:cBhvr>
                                        <p:cTn id="36" dur="166" decel="50000">
                                          <p:stCondLst>
                                            <p:cond delay="1668"/>
                                          </p:stCondLst>
                                        </p:cTn>
                                        <p:tgtEl>
                                          <p:spTgt spid="230403">
                                            <p:txEl>
                                              <p:pRg st="2" end="2"/>
                                            </p:txEl>
                                          </p:spTgt>
                                        </p:tgtEl>
                                      </p:cBhvr>
                                      <p:to x="100000" y="100000"/>
                                    </p:animScale>
                                    <p:animScale>
                                      <p:cBhvr>
                                        <p:cTn id="37" dur="26">
                                          <p:stCondLst>
                                            <p:cond delay="1808"/>
                                          </p:stCondLst>
                                        </p:cTn>
                                        <p:tgtEl>
                                          <p:spTgt spid="230403">
                                            <p:txEl>
                                              <p:pRg st="2" end="2"/>
                                            </p:txEl>
                                          </p:spTgt>
                                        </p:tgtEl>
                                      </p:cBhvr>
                                      <p:to x="100000" y="95000"/>
                                    </p:animScale>
                                    <p:animScale>
                                      <p:cBhvr>
                                        <p:cTn id="38" dur="166" decel="50000">
                                          <p:stCondLst>
                                            <p:cond delay="1834"/>
                                          </p:stCondLst>
                                        </p:cTn>
                                        <p:tgtEl>
                                          <p:spTgt spid="23040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30403">
                                            <p:txEl>
                                              <p:pRg st="3" end="3"/>
                                            </p:txEl>
                                          </p:spTgt>
                                        </p:tgtEl>
                                        <p:attrNameLst>
                                          <p:attrName>style.visibility</p:attrName>
                                        </p:attrNameLst>
                                      </p:cBhvr>
                                      <p:to>
                                        <p:strVal val="visible"/>
                                      </p:to>
                                    </p:set>
                                    <p:animEffect transition="in" filter="wipe(down)">
                                      <p:cBhvr>
                                        <p:cTn id="43" dur="580">
                                          <p:stCondLst>
                                            <p:cond delay="0"/>
                                          </p:stCondLst>
                                        </p:cTn>
                                        <p:tgtEl>
                                          <p:spTgt spid="230403">
                                            <p:txEl>
                                              <p:pRg st="3" end="3"/>
                                            </p:txEl>
                                          </p:spTgt>
                                        </p:tgtEl>
                                      </p:cBhvr>
                                    </p:animEffect>
                                    <p:anim calcmode="lin" valueType="num">
                                      <p:cBhvr>
                                        <p:cTn id="44" dur="1822" tmFilter="0,0; 0.14,0.36; 0.43,0.73; 0.71,0.91; 1.0,1.0">
                                          <p:stCondLst>
                                            <p:cond delay="0"/>
                                          </p:stCondLst>
                                        </p:cTn>
                                        <p:tgtEl>
                                          <p:spTgt spid="23040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3040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3040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3040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3040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30403">
                                            <p:txEl>
                                              <p:pRg st="3" end="3"/>
                                            </p:txEl>
                                          </p:spTgt>
                                        </p:tgtEl>
                                      </p:cBhvr>
                                      <p:to x="100000" y="60000"/>
                                    </p:animScale>
                                    <p:animScale>
                                      <p:cBhvr>
                                        <p:cTn id="50" dur="166" decel="50000">
                                          <p:stCondLst>
                                            <p:cond delay="676"/>
                                          </p:stCondLst>
                                        </p:cTn>
                                        <p:tgtEl>
                                          <p:spTgt spid="230403">
                                            <p:txEl>
                                              <p:pRg st="3" end="3"/>
                                            </p:txEl>
                                          </p:spTgt>
                                        </p:tgtEl>
                                      </p:cBhvr>
                                      <p:to x="100000" y="100000"/>
                                    </p:animScale>
                                    <p:animScale>
                                      <p:cBhvr>
                                        <p:cTn id="51" dur="26">
                                          <p:stCondLst>
                                            <p:cond delay="1312"/>
                                          </p:stCondLst>
                                        </p:cTn>
                                        <p:tgtEl>
                                          <p:spTgt spid="230403">
                                            <p:txEl>
                                              <p:pRg st="3" end="3"/>
                                            </p:txEl>
                                          </p:spTgt>
                                        </p:tgtEl>
                                      </p:cBhvr>
                                      <p:to x="100000" y="80000"/>
                                    </p:animScale>
                                    <p:animScale>
                                      <p:cBhvr>
                                        <p:cTn id="52" dur="166" decel="50000">
                                          <p:stCondLst>
                                            <p:cond delay="1338"/>
                                          </p:stCondLst>
                                        </p:cTn>
                                        <p:tgtEl>
                                          <p:spTgt spid="230403">
                                            <p:txEl>
                                              <p:pRg st="3" end="3"/>
                                            </p:txEl>
                                          </p:spTgt>
                                        </p:tgtEl>
                                      </p:cBhvr>
                                      <p:to x="100000" y="100000"/>
                                    </p:animScale>
                                    <p:animScale>
                                      <p:cBhvr>
                                        <p:cTn id="53" dur="26">
                                          <p:stCondLst>
                                            <p:cond delay="1642"/>
                                          </p:stCondLst>
                                        </p:cTn>
                                        <p:tgtEl>
                                          <p:spTgt spid="230403">
                                            <p:txEl>
                                              <p:pRg st="3" end="3"/>
                                            </p:txEl>
                                          </p:spTgt>
                                        </p:tgtEl>
                                      </p:cBhvr>
                                      <p:to x="100000" y="90000"/>
                                    </p:animScale>
                                    <p:animScale>
                                      <p:cBhvr>
                                        <p:cTn id="54" dur="166" decel="50000">
                                          <p:stCondLst>
                                            <p:cond delay="1668"/>
                                          </p:stCondLst>
                                        </p:cTn>
                                        <p:tgtEl>
                                          <p:spTgt spid="230403">
                                            <p:txEl>
                                              <p:pRg st="3" end="3"/>
                                            </p:txEl>
                                          </p:spTgt>
                                        </p:tgtEl>
                                      </p:cBhvr>
                                      <p:to x="100000" y="100000"/>
                                    </p:animScale>
                                    <p:animScale>
                                      <p:cBhvr>
                                        <p:cTn id="55" dur="26">
                                          <p:stCondLst>
                                            <p:cond delay="1808"/>
                                          </p:stCondLst>
                                        </p:cTn>
                                        <p:tgtEl>
                                          <p:spTgt spid="230403">
                                            <p:txEl>
                                              <p:pRg st="3" end="3"/>
                                            </p:txEl>
                                          </p:spTgt>
                                        </p:tgtEl>
                                      </p:cBhvr>
                                      <p:to x="100000" y="95000"/>
                                    </p:animScale>
                                    <p:animScale>
                                      <p:cBhvr>
                                        <p:cTn id="56" dur="166" decel="50000">
                                          <p:stCondLst>
                                            <p:cond delay="1834"/>
                                          </p:stCondLst>
                                        </p:cTn>
                                        <p:tgtEl>
                                          <p:spTgt spid="23040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30403">
                                            <p:txEl>
                                              <p:pRg st="4" end="4"/>
                                            </p:txEl>
                                          </p:spTgt>
                                        </p:tgtEl>
                                        <p:attrNameLst>
                                          <p:attrName>style.visibility</p:attrName>
                                        </p:attrNameLst>
                                      </p:cBhvr>
                                      <p:to>
                                        <p:strVal val="visible"/>
                                      </p:to>
                                    </p:set>
                                    <p:animEffect transition="in" filter="wipe(down)">
                                      <p:cBhvr>
                                        <p:cTn id="61" dur="580">
                                          <p:stCondLst>
                                            <p:cond delay="0"/>
                                          </p:stCondLst>
                                        </p:cTn>
                                        <p:tgtEl>
                                          <p:spTgt spid="230403">
                                            <p:txEl>
                                              <p:pRg st="4" end="4"/>
                                            </p:txEl>
                                          </p:spTgt>
                                        </p:tgtEl>
                                      </p:cBhvr>
                                    </p:animEffect>
                                    <p:anim calcmode="lin" valueType="num">
                                      <p:cBhvr>
                                        <p:cTn id="62" dur="1822" tmFilter="0,0; 0.14,0.36; 0.43,0.73; 0.71,0.91; 1.0,1.0">
                                          <p:stCondLst>
                                            <p:cond delay="0"/>
                                          </p:stCondLst>
                                        </p:cTn>
                                        <p:tgtEl>
                                          <p:spTgt spid="23040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3040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3040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3040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3040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30403">
                                            <p:txEl>
                                              <p:pRg st="4" end="4"/>
                                            </p:txEl>
                                          </p:spTgt>
                                        </p:tgtEl>
                                      </p:cBhvr>
                                      <p:to x="100000" y="60000"/>
                                    </p:animScale>
                                    <p:animScale>
                                      <p:cBhvr>
                                        <p:cTn id="68" dur="166" decel="50000">
                                          <p:stCondLst>
                                            <p:cond delay="676"/>
                                          </p:stCondLst>
                                        </p:cTn>
                                        <p:tgtEl>
                                          <p:spTgt spid="230403">
                                            <p:txEl>
                                              <p:pRg st="4" end="4"/>
                                            </p:txEl>
                                          </p:spTgt>
                                        </p:tgtEl>
                                      </p:cBhvr>
                                      <p:to x="100000" y="100000"/>
                                    </p:animScale>
                                    <p:animScale>
                                      <p:cBhvr>
                                        <p:cTn id="69" dur="26">
                                          <p:stCondLst>
                                            <p:cond delay="1312"/>
                                          </p:stCondLst>
                                        </p:cTn>
                                        <p:tgtEl>
                                          <p:spTgt spid="230403">
                                            <p:txEl>
                                              <p:pRg st="4" end="4"/>
                                            </p:txEl>
                                          </p:spTgt>
                                        </p:tgtEl>
                                      </p:cBhvr>
                                      <p:to x="100000" y="80000"/>
                                    </p:animScale>
                                    <p:animScale>
                                      <p:cBhvr>
                                        <p:cTn id="70" dur="166" decel="50000">
                                          <p:stCondLst>
                                            <p:cond delay="1338"/>
                                          </p:stCondLst>
                                        </p:cTn>
                                        <p:tgtEl>
                                          <p:spTgt spid="230403">
                                            <p:txEl>
                                              <p:pRg st="4" end="4"/>
                                            </p:txEl>
                                          </p:spTgt>
                                        </p:tgtEl>
                                      </p:cBhvr>
                                      <p:to x="100000" y="100000"/>
                                    </p:animScale>
                                    <p:animScale>
                                      <p:cBhvr>
                                        <p:cTn id="71" dur="26">
                                          <p:stCondLst>
                                            <p:cond delay="1642"/>
                                          </p:stCondLst>
                                        </p:cTn>
                                        <p:tgtEl>
                                          <p:spTgt spid="230403">
                                            <p:txEl>
                                              <p:pRg st="4" end="4"/>
                                            </p:txEl>
                                          </p:spTgt>
                                        </p:tgtEl>
                                      </p:cBhvr>
                                      <p:to x="100000" y="90000"/>
                                    </p:animScale>
                                    <p:animScale>
                                      <p:cBhvr>
                                        <p:cTn id="72" dur="166" decel="50000">
                                          <p:stCondLst>
                                            <p:cond delay="1668"/>
                                          </p:stCondLst>
                                        </p:cTn>
                                        <p:tgtEl>
                                          <p:spTgt spid="230403">
                                            <p:txEl>
                                              <p:pRg st="4" end="4"/>
                                            </p:txEl>
                                          </p:spTgt>
                                        </p:tgtEl>
                                      </p:cBhvr>
                                      <p:to x="100000" y="100000"/>
                                    </p:animScale>
                                    <p:animScale>
                                      <p:cBhvr>
                                        <p:cTn id="73" dur="26">
                                          <p:stCondLst>
                                            <p:cond delay="1808"/>
                                          </p:stCondLst>
                                        </p:cTn>
                                        <p:tgtEl>
                                          <p:spTgt spid="230403">
                                            <p:txEl>
                                              <p:pRg st="4" end="4"/>
                                            </p:txEl>
                                          </p:spTgt>
                                        </p:tgtEl>
                                      </p:cBhvr>
                                      <p:to x="100000" y="95000"/>
                                    </p:animScale>
                                    <p:animScale>
                                      <p:cBhvr>
                                        <p:cTn id="74" dur="166" decel="50000">
                                          <p:stCondLst>
                                            <p:cond delay="1834"/>
                                          </p:stCondLst>
                                        </p:cTn>
                                        <p:tgtEl>
                                          <p:spTgt spid="23040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30403">
                                            <p:txEl>
                                              <p:pRg st="5" end="5"/>
                                            </p:txEl>
                                          </p:spTgt>
                                        </p:tgtEl>
                                        <p:attrNameLst>
                                          <p:attrName>style.visibility</p:attrName>
                                        </p:attrNameLst>
                                      </p:cBhvr>
                                      <p:to>
                                        <p:strVal val="visible"/>
                                      </p:to>
                                    </p:set>
                                    <p:animEffect transition="in" filter="wipe(down)">
                                      <p:cBhvr>
                                        <p:cTn id="79" dur="580">
                                          <p:stCondLst>
                                            <p:cond delay="0"/>
                                          </p:stCondLst>
                                        </p:cTn>
                                        <p:tgtEl>
                                          <p:spTgt spid="230403">
                                            <p:txEl>
                                              <p:pRg st="5" end="5"/>
                                            </p:txEl>
                                          </p:spTgt>
                                        </p:tgtEl>
                                      </p:cBhvr>
                                    </p:animEffect>
                                    <p:anim calcmode="lin" valueType="num">
                                      <p:cBhvr>
                                        <p:cTn id="80" dur="1822" tmFilter="0,0; 0.14,0.36; 0.43,0.73; 0.71,0.91; 1.0,1.0">
                                          <p:stCondLst>
                                            <p:cond delay="0"/>
                                          </p:stCondLst>
                                        </p:cTn>
                                        <p:tgtEl>
                                          <p:spTgt spid="23040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3040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3040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3040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3040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30403">
                                            <p:txEl>
                                              <p:pRg st="5" end="5"/>
                                            </p:txEl>
                                          </p:spTgt>
                                        </p:tgtEl>
                                      </p:cBhvr>
                                      <p:to x="100000" y="60000"/>
                                    </p:animScale>
                                    <p:animScale>
                                      <p:cBhvr>
                                        <p:cTn id="86" dur="166" decel="50000">
                                          <p:stCondLst>
                                            <p:cond delay="676"/>
                                          </p:stCondLst>
                                        </p:cTn>
                                        <p:tgtEl>
                                          <p:spTgt spid="230403">
                                            <p:txEl>
                                              <p:pRg st="5" end="5"/>
                                            </p:txEl>
                                          </p:spTgt>
                                        </p:tgtEl>
                                      </p:cBhvr>
                                      <p:to x="100000" y="100000"/>
                                    </p:animScale>
                                    <p:animScale>
                                      <p:cBhvr>
                                        <p:cTn id="87" dur="26">
                                          <p:stCondLst>
                                            <p:cond delay="1312"/>
                                          </p:stCondLst>
                                        </p:cTn>
                                        <p:tgtEl>
                                          <p:spTgt spid="230403">
                                            <p:txEl>
                                              <p:pRg st="5" end="5"/>
                                            </p:txEl>
                                          </p:spTgt>
                                        </p:tgtEl>
                                      </p:cBhvr>
                                      <p:to x="100000" y="80000"/>
                                    </p:animScale>
                                    <p:animScale>
                                      <p:cBhvr>
                                        <p:cTn id="88" dur="166" decel="50000">
                                          <p:stCondLst>
                                            <p:cond delay="1338"/>
                                          </p:stCondLst>
                                        </p:cTn>
                                        <p:tgtEl>
                                          <p:spTgt spid="230403">
                                            <p:txEl>
                                              <p:pRg st="5" end="5"/>
                                            </p:txEl>
                                          </p:spTgt>
                                        </p:tgtEl>
                                      </p:cBhvr>
                                      <p:to x="100000" y="100000"/>
                                    </p:animScale>
                                    <p:animScale>
                                      <p:cBhvr>
                                        <p:cTn id="89" dur="26">
                                          <p:stCondLst>
                                            <p:cond delay="1642"/>
                                          </p:stCondLst>
                                        </p:cTn>
                                        <p:tgtEl>
                                          <p:spTgt spid="230403">
                                            <p:txEl>
                                              <p:pRg st="5" end="5"/>
                                            </p:txEl>
                                          </p:spTgt>
                                        </p:tgtEl>
                                      </p:cBhvr>
                                      <p:to x="100000" y="90000"/>
                                    </p:animScale>
                                    <p:animScale>
                                      <p:cBhvr>
                                        <p:cTn id="90" dur="166" decel="50000">
                                          <p:stCondLst>
                                            <p:cond delay="1668"/>
                                          </p:stCondLst>
                                        </p:cTn>
                                        <p:tgtEl>
                                          <p:spTgt spid="230403">
                                            <p:txEl>
                                              <p:pRg st="5" end="5"/>
                                            </p:txEl>
                                          </p:spTgt>
                                        </p:tgtEl>
                                      </p:cBhvr>
                                      <p:to x="100000" y="100000"/>
                                    </p:animScale>
                                    <p:animScale>
                                      <p:cBhvr>
                                        <p:cTn id="91" dur="26">
                                          <p:stCondLst>
                                            <p:cond delay="1808"/>
                                          </p:stCondLst>
                                        </p:cTn>
                                        <p:tgtEl>
                                          <p:spTgt spid="230403">
                                            <p:txEl>
                                              <p:pRg st="5" end="5"/>
                                            </p:txEl>
                                          </p:spTgt>
                                        </p:tgtEl>
                                      </p:cBhvr>
                                      <p:to x="100000" y="95000"/>
                                    </p:animScale>
                                    <p:animScale>
                                      <p:cBhvr>
                                        <p:cTn id="92" dur="166" decel="50000">
                                          <p:stCondLst>
                                            <p:cond delay="1834"/>
                                          </p:stCondLst>
                                        </p:cTn>
                                        <p:tgtEl>
                                          <p:spTgt spid="230403">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30403">
                                            <p:txEl>
                                              <p:pRg st="6" end="6"/>
                                            </p:txEl>
                                          </p:spTgt>
                                        </p:tgtEl>
                                        <p:attrNameLst>
                                          <p:attrName>style.visibility</p:attrName>
                                        </p:attrNameLst>
                                      </p:cBhvr>
                                      <p:to>
                                        <p:strVal val="visible"/>
                                      </p:to>
                                    </p:set>
                                    <p:animEffect transition="in" filter="wipe(down)">
                                      <p:cBhvr>
                                        <p:cTn id="97" dur="580">
                                          <p:stCondLst>
                                            <p:cond delay="0"/>
                                          </p:stCondLst>
                                        </p:cTn>
                                        <p:tgtEl>
                                          <p:spTgt spid="230403">
                                            <p:txEl>
                                              <p:pRg st="6" end="6"/>
                                            </p:txEl>
                                          </p:spTgt>
                                        </p:tgtEl>
                                      </p:cBhvr>
                                    </p:animEffect>
                                    <p:anim calcmode="lin" valueType="num">
                                      <p:cBhvr>
                                        <p:cTn id="98" dur="1822" tmFilter="0,0; 0.14,0.36; 0.43,0.73; 0.71,0.91; 1.0,1.0">
                                          <p:stCondLst>
                                            <p:cond delay="0"/>
                                          </p:stCondLst>
                                        </p:cTn>
                                        <p:tgtEl>
                                          <p:spTgt spid="23040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3040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3040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3040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3040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30403">
                                            <p:txEl>
                                              <p:pRg st="6" end="6"/>
                                            </p:txEl>
                                          </p:spTgt>
                                        </p:tgtEl>
                                      </p:cBhvr>
                                      <p:to x="100000" y="60000"/>
                                    </p:animScale>
                                    <p:animScale>
                                      <p:cBhvr>
                                        <p:cTn id="104" dur="166" decel="50000">
                                          <p:stCondLst>
                                            <p:cond delay="676"/>
                                          </p:stCondLst>
                                        </p:cTn>
                                        <p:tgtEl>
                                          <p:spTgt spid="230403">
                                            <p:txEl>
                                              <p:pRg st="6" end="6"/>
                                            </p:txEl>
                                          </p:spTgt>
                                        </p:tgtEl>
                                      </p:cBhvr>
                                      <p:to x="100000" y="100000"/>
                                    </p:animScale>
                                    <p:animScale>
                                      <p:cBhvr>
                                        <p:cTn id="105" dur="26">
                                          <p:stCondLst>
                                            <p:cond delay="1312"/>
                                          </p:stCondLst>
                                        </p:cTn>
                                        <p:tgtEl>
                                          <p:spTgt spid="230403">
                                            <p:txEl>
                                              <p:pRg st="6" end="6"/>
                                            </p:txEl>
                                          </p:spTgt>
                                        </p:tgtEl>
                                      </p:cBhvr>
                                      <p:to x="100000" y="80000"/>
                                    </p:animScale>
                                    <p:animScale>
                                      <p:cBhvr>
                                        <p:cTn id="106" dur="166" decel="50000">
                                          <p:stCondLst>
                                            <p:cond delay="1338"/>
                                          </p:stCondLst>
                                        </p:cTn>
                                        <p:tgtEl>
                                          <p:spTgt spid="230403">
                                            <p:txEl>
                                              <p:pRg st="6" end="6"/>
                                            </p:txEl>
                                          </p:spTgt>
                                        </p:tgtEl>
                                      </p:cBhvr>
                                      <p:to x="100000" y="100000"/>
                                    </p:animScale>
                                    <p:animScale>
                                      <p:cBhvr>
                                        <p:cTn id="107" dur="26">
                                          <p:stCondLst>
                                            <p:cond delay="1642"/>
                                          </p:stCondLst>
                                        </p:cTn>
                                        <p:tgtEl>
                                          <p:spTgt spid="230403">
                                            <p:txEl>
                                              <p:pRg st="6" end="6"/>
                                            </p:txEl>
                                          </p:spTgt>
                                        </p:tgtEl>
                                      </p:cBhvr>
                                      <p:to x="100000" y="90000"/>
                                    </p:animScale>
                                    <p:animScale>
                                      <p:cBhvr>
                                        <p:cTn id="108" dur="166" decel="50000">
                                          <p:stCondLst>
                                            <p:cond delay="1668"/>
                                          </p:stCondLst>
                                        </p:cTn>
                                        <p:tgtEl>
                                          <p:spTgt spid="230403">
                                            <p:txEl>
                                              <p:pRg st="6" end="6"/>
                                            </p:txEl>
                                          </p:spTgt>
                                        </p:tgtEl>
                                      </p:cBhvr>
                                      <p:to x="100000" y="100000"/>
                                    </p:animScale>
                                    <p:animScale>
                                      <p:cBhvr>
                                        <p:cTn id="109" dur="26">
                                          <p:stCondLst>
                                            <p:cond delay="1808"/>
                                          </p:stCondLst>
                                        </p:cTn>
                                        <p:tgtEl>
                                          <p:spTgt spid="230403">
                                            <p:txEl>
                                              <p:pRg st="6" end="6"/>
                                            </p:txEl>
                                          </p:spTgt>
                                        </p:tgtEl>
                                      </p:cBhvr>
                                      <p:to x="100000" y="95000"/>
                                    </p:animScale>
                                    <p:animScale>
                                      <p:cBhvr>
                                        <p:cTn id="110" dur="166" decel="50000">
                                          <p:stCondLst>
                                            <p:cond delay="1834"/>
                                          </p:stCondLst>
                                        </p:cTn>
                                        <p:tgtEl>
                                          <p:spTgt spid="23040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66700"/>
            <a:ext cx="8229600" cy="647700"/>
          </a:xfrm>
        </p:spPr>
        <p:txBody>
          <a:bodyPr/>
          <a:lstStyle/>
          <a:p>
            <a:pPr algn="ctr"/>
            <a:r>
              <a:rPr lang="en-US" smtClean="0">
                <a:solidFill>
                  <a:srgbClr val="FF0000"/>
                </a:solidFill>
                <a:effectLst>
                  <a:outerShdw blurRad="38100" dist="38100" dir="2700000" algn="tl">
                    <a:srgbClr val="C0C0C0"/>
                  </a:outerShdw>
                </a:effectLst>
              </a:rPr>
              <a:t>BÀI TẬP</a:t>
            </a:r>
            <a:endParaRPr lang="en-US">
              <a:solidFill>
                <a:srgbClr val="FF0000"/>
              </a:solidFill>
              <a:effectLst>
                <a:outerShdw blurRad="38100" dist="38100" dir="2700000" algn="tl">
                  <a:srgbClr val="C0C0C0"/>
                </a:outerShdw>
              </a:effectLst>
            </a:endParaRPr>
          </a:p>
        </p:txBody>
      </p:sp>
      <p:sp>
        <p:nvSpPr>
          <p:cNvPr id="230403" name="Rectangle 3"/>
          <p:cNvSpPr>
            <a:spLocks noGrp="1" noChangeArrowheads="1"/>
          </p:cNvSpPr>
          <p:nvPr>
            <p:ph type="body" idx="1"/>
          </p:nvPr>
        </p:nvSpPr>
        <p:spPr>
          <a:xfrm>
            <a:off x="455613" y="1066801"/>
            <a:ext cx="8612187" cy="5105400"/>
          </a:xfrm>
        </p:spPr>
        <p:txBody>
          <a:bodyPr/>
          <a:lstStyle/>
          <a:p>
            <a:pPr algn="just">
              <a:buSzPct val="150000"/>
              <a:buNone/>
            </a:pPr>
            <a:r>
              <a:rPr lang="en-US" sz="2800" smtClean="0">
                <a:effectLst>
                  <a:outerShdw blurRad="38100" dist="38100" dir="2700000" algn="tl">
                    <a:srgbClr val="C0C0C0"/>
                  </a:outerShdw>
                </a:effectLst>
              </a:rPr>
              <a:t>+ RR:</a:t>
            </a:r>
          </a:p>
          <a:p>
            <a:pPr algn="just">
              <a:buSzPct val="150000"/>
              <a:buNone/>
            </a:pPr>
            <a:endParaRPr lang="en-US" sz="2800" smtClean="0">
              <a:effectLst>
                <a:outerShdw blurRad="38100" dist="38100" dir="2700000" algn="tl">
                  <a:srgbClr val="C0C0C0"/>
                </a:outerShdw>
              </a:effectLst>
            </a:endParaRPr>
          </a:p>
          <a:p>
            <a:pPr algn="just">
              <a:buSzPct val="150000"/>
              <a:buNone/>
            </a:pPr>
            <a:r>
              <a:rPr lang="en-US" sz="2800" smtClean="0">
                <a:effectLst>
                  <a:outerShdw blurRad="38100" dist="38100" dir="2700000" algn="tl">
                    <a:srgbClr val="C0C0C0"/>
                  </a:outerShdw>
                </a:effectLst>
              </a:rPr>
              <a:t> </a:t>
            </a:r>
            <a:r>
              <a:rPr lang="en-US" sz="2400" smtClean="0">
                <a:effectLst>
                  <a:outerShdw blurRad="38100" dist="38100" dir="2700000" algn="tl">
                    <a:srgbClr val="C0C0C0"/>
                  </a:outerShdw>
                </a:effectLst>
              </a:rPr>
              <a:t>0       2    3       5     6       8     10    12     14    15     17     19</a:t>
            </a:r>
          </a:p>
          <a:p>
            <a:pPr algn="just">
              <a:buSzPct val="150000"/>
              <a:buNone/>
            </a:pPr>
            <a:r>
              <a:rPr lang="en-US" sz="2800" smtClean="0">
                <a:effectLst>
                  <a:outerShdw blurRad="38100" dist="38100" dir="2700000" algn="tl">
                    <a:srgbClr val="C0C0C0"/>
                  </a:outerShdw>
                </a:effectLst>
              </a:rPr>
              <a:t>- Thời gian chờ:</a:t>
            </a:r>
          </a:p>
          <a:p>
            <a:pPr algn="just">
              <a:buSzPct val="150000"/>
              <a:buNone/>
            </a:pPr>
            <a:r>
              <a:rPr lang="en-US" sz="2800" smtClean="0">
                <a:effectLst>
                  <a:outerShdw blurRad="38100" dist="38100" dir="2700000" algn="tl">
                    <a:srgbClr val="C0C0C0"/>
                  </a:outerShdw>
                </a:effectLst>
              </a:rPr>
              <a:t>P</a:t>
            </a:r>
            <a:r>
              <a:rPr lang="en-US" sz="2800" baseline="-25000" smtClean="0">
                <a:effectLst>
                  <a:outerShdw blurRad="38100" dist="38100" dir="2700000" algn="tl">
                    <a:srgbClr val="C0C0C0"/>
                  </a:outerShdw>
                </a:effectLst>
              </a:rPr>
              <a:t>1</a:t>
            </a:r>
            <a:r>
              <a:rPr lang="en-US" sz="2800" smtClean="0">
                <a:effectLst>
                  <a:outerShdw blurRad="38100" dist="38100" dir="2700000" algn="tl">
                    <a:srgbClr val="C0C0C0"/>
                  </a:outerShdw>
                </a:effectLst>
              </a:rPr>
              <a:t> = 0 + 6 + 2 + 2 = 10; P</a:t>
            </a:r>
            <a:r>
              <a:rPr lang="en-US" sz="2800" baseline="-25000" smtClean="0">
                <a:effectLst>
                  <a:outerShdw blurRad="38100" dist="38100" dir="2700000" algn="tl">
                    <a:srgbClr val="C0C0C0"/>
                  </a:outerShdw>
                </a:effectLst>
              </a:rPr>
              <a:t>2</a:t>
            </a:r>
            <a:r>
              <a:rPr lang="en-US" sz="2800" smtClean="0">
                <a:effectLst>
                  <a:outerShdw blurRad="38100" dist="38100" dir="2700000" algn="tl">
                    <a:srgbClr val="C0C0C0"/>
                  </a:outerShdw>
                </a:effectLst>
              </a:rPr>
              <a:t> = 1; P</a:t>
            </a:r>
            <a:r>
              <a:rPr lang="en-US" sz="2800" baseline="-25000" smtClean="0">
                <a:effectLst>
                  <a:outerShdw blurRad="38100" dist="38100" dir="2700000" algn="tl">
                    <a:srgbClr val="C0C0C0"/>
                  </a:outerShdw>
                </a:effectLst>
              </a:rPr>
              <a:t>3</a:t>
            </a:r>
            <a:r>
              <a:rPr lang="en-US" sz="2800" smtClean="0">
                <a:effectLst>
                  <a:outerShdw blurRad="38100" dist="38100" dir="2700000" algn="tl">
                    <a:srgbClr val="C0C0C0"/>
                  </a:outerShdw>
                </a:effectLst>
              </a:rPr>
              <a:t> = 1; P</a:t>
            </a:r>
            <a:r>
              <a:rPr lang="en-US" sz="2800" baseline="-25000" smtClean="0">
                <a:effectLst>
                  <a:outerShdw blurRad="38100" dist="38100" dir="2700000" algn="tl">
                    <a:srgbClr val="C0C0C0"/>
                  </a:outerShdw>
                </a:effectLst>
              </a:rPr>
              <a:t>4</a:t>
            </a:r>
            <a:r>
              <a:rPr lang="en-US" sz="2800" smtClean="0">
                <a:effectLst>
                  <a:outerShdw blurRad="38100" dist="38100" dir="2700000" algn="tl">
                    <a:srgbClr val="C0C0C0"/>
                  </a:outerShdw>
                </a:effectLst>
              </a:rPr>
              <a:t> = 2; P</a:t>
            </a:r>
            <a:r>
              <a:rPr lang="en-US" sz="2800" baseline="-25000" smtClean="0">
                <a:effectLst>
                  <a:outerShdw blurRad="38100" dist="38100" dir="2700000" algn="tl">
                    <a:srgbClr val="C0C0C0"/>
                  </a:outerShdw>
                </a:effectLst>
              </a:rPr>
              <a:t>5</a:t>
            </a:r>
            <a:r>
              <a:rPr lang="en-US" sz="2800" smtClean="0">
                <a:effectLst>
                  <a:outerShdw blurRad="38100" dist="38100" dir="2700000" algn="tl">
                    <a:srgbClr val="C0C0C0"/>
                  </a:outerShdw>
                </a:effectLst>
              </a:rPr>
              <a:t> = 2 + 2 + 2 = 6</a:t>
            </a:r>
          </a:p>
          <a:p>
            <a:pPr algn="just">
              <a:buSzPct val="150000"/>
              <a:buNone/>
            </a:pPr>
            <a:r>
              <a:rPr lang="en-US" sz="2800" smtClean="0">
                <a:effectLst>
                  <a:outerShdw blurRad="38100" dist="38100" dir="2700000" algn="tl">
                    <a:srgbClr val="C0C0C0"/>
                  </a:outerShdw>
                </a:effectLst>
              </a:rPr>
              <a:t>- Thời gian chờ trung bình:</a:t>
            </a:r>
          </a:p>
          <a:p>
            <a:pPr algn="just">
              <a:buSzPct val="150000"/>
              <a:buNone/>
            </a:pPr>
            <a:r>
              <a:rPr lang="en-US" sz="2800" smtClean="0">
                <a:effectLst>
                  <a:outerShdw blurRad="38100" dist="38100" dir="2700000" algn="tl">
                    <a:srgbClr val="C0C0C0"/>
                  </a:outerShdw>
                </a:effectLst>
              </a:rPr>
              <a:t>20/5 = 4</a:t>
            </a:r>
            <a:endParaRPr lang="en-US" sz="28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3FA36E44-95AB-4D3D-88D7-0FC7F905BD43}"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76</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813582492"/>
              </p:ext>
            </p:extLst>
          </p:nvPr>
        </p:nvGraphicFramePr>
        <p:xfrm>
          <a:off x="723900" y="1689566"/>
          <a:ext cx="7677150" cy="46990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781050">
                  <a:extLst>
                    <a:ext uri="{9D8B030D-6E8A-4147-A177-3AD203B41FA5}">
                      <a16:colId xmlns:a16="http://schemas.microsoft.com/office/drawing/2014/main" val="20004"/>
                    </a:ext>
                  </a:extLst>
                </a:gridCol>
                <a:gridCol w="689326">
                  <a:extLst>
                    <a:ext uri="{9D8B030D-6E8A-4147-A177-3AD203B41FA5}">
                      <a16:colId xmlns:a16="http://schemas.microsoft.com/office/drawing/2014/main" val="20005"/>
                    </a:ext>
                  </a:extLst>
                </a:gridCol>
                <a:gridCol w="644174">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gridCol w="742950">
                  <a:extLst>
                    <a:ext uri="{9D8B030D-6E8A-4147-A177-3AD203B41FA5}">
                      <a16:colId xmlns:a16="http://schemas.microsoft.com/office/drawing/2014/main" val="20008"/>
                    </a:ext>
                  </a:extLst>
                </a:gridCol>
                <a:gridCol w="742950">
                  <a:extLst>
                    <a:ext uri="{9D8B030D-6E8A-4147-A177-3AD203B41FA5}">
                      <a16:colId xmlns:a16="http://schemas.microsoft.com/office/drawing/2014/main" val="20009"/>
                    </a:ext>
                  </a:extLst>
                </a:gridCol>
                <a:gridCol w="742950">
                  <a:extLst>
                    <a:ext uri="{9D8B030D-6E8A-4147-A177-3AD203B41FA5}">
                      <a16:colId xmlns:a16="http://schemas.microsoft.com/office/drawing/2014/main" val="20010"/>
                    </a:ext>
                  </a:extLst>
                </a:gridCol>
              </a:tblGrid>
              <a:tr h="469900">
                <a:tc>
                  <a:txBody>
                    <a:bodyPr/>
                    <a:lstStyle/>
                    <a:p>
                      <a:pPr algn="ctr"/>
                      <a:r>
                        <a:rPr lang="en-US" sz="2200" smtClean="0"/>
                        <a:t> P</a:t>
                      </a:r>
                      <a:r>
                        <a:rPr lang="en-US" sz="2200" baseline="-25000" smtClean="0"/>
                        <a:t>1</a:t>
                      </a:r>
                      <a:endParaRPr lang="en-US" sz="2200" baseline="-25000"/>
                    </a:p>
                  </a:txBody>
                  <a:tcPr/>
                </a:tc>
                <a:tc>
                  <a:txBody>
                    <a:bodyPr/>
                    <a:lstStyle/>
                    <a:p>
                      <a:pPr algn="ctr"/>
                      <a:r>
                        <a:rPr lang="en-US" sz="2200" smtClean="0"/>
                        <a:t>P</a:t>
                      </a:r>
                      <a:r>
                        <a:rPr lang="en-US" sz="2200" baseline="-25000" smtClean="0"/>
                        <a:t>2</a:t>
                      </a:r>
                      <a:endParaRPr lang="en-US" sz="2200" baseline="-25000"/>
                    </a:p>
                  </a:txBody>
                  <a:tcPr/>
                </a:tc>
                <a:tc>
                  <a:txBody>
                    <a:bodyPr/>
                    <a:lstStyle/>
                    <a:p>
                      <a:pPr algn="ctr"/>
                      <a:r>
                        <a:rPr lang="en-US" sz="2200" smtClean="0"/>
                        <a:t>P</a:t>
                      </a:r>
                      <a:r>
                        <a:rPr lang="en-US" sz="2200" baseline="-25000" smtClean="0"/>
                        <a:t>3</a:t>
                      </a:r>
                      <a:endParaRPr lang="en-US" sz="2200" baseline="-25000"/>
                    </a:p>
                  </a:txBody>
                  <a:tcPr/>
                </a:tc>
                <a:tc>
                  <a:txBody>
                    <a:bodyPr/>
                    <a:lstStyle/>
                    <a:p>
                      <a:pPr algn="ctr"/>
                      <a:r>
                        <a:rPr lang="en-US" sz="2200" smtClean="0"/>
                        <a:t>P</a:t>
                      </a:r>
                      <a:r>
                        <a:rPr lang="en-US" sz="2200" baseline="-25000" smtClean="0"/>
                        <a:t>4</a:t>
                      </a:r>
                      <a:endParaRPr lang="en-US" sz="2200" baseline="-25000"/>
                    </a:p>
                  </a:txBody>
                  <a:tcPr/>
                </a:tc>
                <a:tc>
                  <a:txBody>
                    <a:bodyPr/>
                    <a:lstStyle/>
                    <a:p>
                      <a:pPr algn="ctr"/>
                      <a:r>
                        <a:rPr lang="en-US" sz="2200" smtClean="0"/>
                        <a:t>P</a:t>
                      </a:r>
                      <a:r>
                        <a:rPr lang="en-US" sz="2200" baseline="-25000" smtClean="0"/>
                        <a:t>5</a:t>
                      </a:r>
                      <a:endParaRPr lang="en-US" sz="2200" baseline="-25000"/>
                    </a:p>
                  </a:txBody>
                  <a:tcPr/>
                </a:tc>
                <a:tc>
                  <a:txBody>
                    <a:bodyPr/>
                    <a:lstStyle/>
                    <a:p>
                      <a:pPr algn="ctr"/>
                      <a:r>
                        <a:rPr lang="en-US" sz="2200" smtClean="0"/>
                        <a:t> P</a:t>
                      </a:r>
                      <a:r>
                        <a:rPr lang="en-US" sz="2200" baseline="-25000" smtClean="0"/>
                        <a:t>1</a:t>
                      </a:r>
                      <a:endParaRPr lang="en-US" sz="2200" baseline="-25000"/>
                    </a:p>
                  </a:txBody>
                  <a:tcPr/>
                </a:tc>
                <a:tc>
                  <a:txBody>
                    <a:bodyPr/>
                    <a:lstStyle/>
                    <a:p>
                      <a:pPr algn="ctr"/>
                      <a:r>
                        <a:rPr lang="en-US" sz="2200" smtClean="0"/>
                        <a:t>P</a:t>
                      </a:r>
                      <a:r>
                        <a:rPr lang="en-US" sz="2200" baseline="-25000" smtClean="0"/>
                        <a:t>5</a:t>
                      </a:r>
                      <a:endParaRPr lang="en-US" sz="2200" baseline="-25000"/>
                    </a:p>
                  </a:txBody>
                  <a:tcPr/>
                </a:tc>
                <a:tc>
                  <a:txBody>
                    <a:bodyPr/>
                    <a:lstStyle/>
                    <a:p>
                      <a:pPr algn="ctr"/>
                      <a:r>
                        <a:rPr lang="en-US" sz="2200" smtClean="0"/>
                        <a:t>P</a:t>
                      </a:r>
                      <a:r>
                        <a:rPr lang="en-US" sz="2200" baseline="-25000" smtClean="0"/>
                        <a:t>1</a:t>
                      </a:r>
                      <a:endParaRPr lang="en-US" sz="2200" baseline="-25000"/>
                    </a:p>
                  </a:txBody>
                  <a:tcPr/>
                </a:tc>
                <a:tc>
                  <a:txBody>
                    <a:bodyPr/>
                    <a:lstStyle/>
                    <a:p>
                      <a:pPr algn="ctr"/>
                      <a:r>
                        <a:rPr lang="en-US" sz="2200" smtClean="0"/>
                        <a:t>P</a:t>
                      </a:r>
                      <a:r>
                        <a:rPr lang="en-US" sz="2200" baseline="-25000" smtClean="0"/>
                        <a:t>5</a:t>
                      </a:r>
                      <a:endParaRPr lang="en-US" sz="2200" baseline="-25000"/>
                    </a:p>
                  </a:txBody>
                  <a:tcPr/>
                </a:tc>
                <a:tc>
                  <a:txBody>
                    <a:bodyPr/>
                    <a:lstStyle/>
                    <a:p>
                      <a:pPr algn="ctr"/>
                      <a:r>
                        <a:rPr lang="en-US" sz="2200" smtClean="0"/>
                        <a:t>P</a:t>
                      </a:r>
                      <a:r>
                        <a:rPr lang="en-US" sz="2200" baseline="-25000" smtClean="0"/>
                        <a:t>1</a:t>
                      </a:r>
                      <a:endParaRPr lang="en-US" sz="2200" baseline="-250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smtClean="0"/>
                        <a:t>P</a:t>
                      </a:r>
                      <a:r>
                        <a:rPr lang="en-US" sz="2200" baseline="-25000" smtClean="0"/>
                        <a:t>1</a:t>
                      </a:r>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80">
                                          <p:stCondLst>
                                            <p:cond delay="0"/>
                                          </p:stCondLst>
                                        </p:cTn>
                                        <p:tgtEl>
                                          <p:spTgt spid="230403">
                                            <p:txEl>
                                              <p:pRg st="0" end="0"/>
                                            </p:txEl>
                                          </p:spTgt>
                                        </p:tgtEl>
                                      </p:cBhvr>
                                    </p:animEffect>
                                    <p:anim calcmode="lin" valueType="num">
                                      <p:cBhvr>
                                        <p:cTn id="8" dur="1822" tmFilter="0,0; 0.14,0.36; 0.43,0.73; 0.71,0.91; 1.0,1.0">
                                          <p:stCondLst>
                                            <p:cond delay="0"/>
                                          </p:stCondLst>
                                        </p:cTn>
                                        <p:tgtEl>
                                          <p:spTgt spid="230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403">
                                            <p:txEl>
                                              <p:pRg st="0" end="0"/>
                                            </p:txEl>
                                          </p:spTgt>
                                        </p:tgtEl>
                                      </p:cBhvr>
                                      <p:to x="100000" y="60000"/>
                                    </p:animScale>
                                    <p:animScale>
                                      <p:cBhvr>
                                        <p:cTn id="14" dur="166" decel="50000">
                                          <p:stCondLst>
                                            <p:cond delay="676"/>
                                          </p:stCondLst>
                                        </p:cTn>
                                        <p:tgtEl>
                                          <p:spTgt spid="230403">
                                            <p:txEl>
                                              <p:pRg st="0" end="0"/>
                                            </p:txEl>
                                          </p:spTgt>
                                        </p:tgtEl>
                                      </p:cBhvr>
                                      <p:to x="100000" y="100000"/>
                                    </p:animScale>
                                    <p:animScale>
                                      <p:cBhvr>
                                        <p:cTn id="15" dur="26">
                                          <p:stCondLst>
                                            <p:cond delay="1312"/>
                                          </p:stCondLst>
                                        </p:cTn>
                                        <p:tgtEl>
                                          <p:spTgt spid="230403">
                                            <p:txEl>
                                              <p:pRg st="0" end="0"/>
                                            </p:txEl>
                                          </p:spTgt>
                                        </p:tgtEl>
                                      </p:cBhvr>
                                      <p:to x="100000" y="80000"/>
                                    </p:animScale>
                                    <p:animScale>
                                      <p:cBhvr>
                                        <p:cTn id="16" dur="166" decel="50000">
                                          <p:stCondLst>
                                            <p:cond delay="1338"/>
                                          </p:stCondLst>
                                        </p:cTn>
                                        <p:tgtEl>
                                          <p:spTgt spid="230403">
                                            <p:txEl>
                                              <p:pRg st="0" end="0"/>
                                            </p:txEl>
                                          </p:spTgt>
                                        </p:tgtEl>
                                      </p:cBhvr>
                                      <p:to x="100000" y="100000"/>
                                    </p:animScale>
                                    <p:animScale>
                                      <p:cBhvr>
                                        <p:cTn id="17" dur="26">
                                          <p:stCondLst>
                                            <p:cond delay="1642"/>
                                          </p:stCondLst>
                                        </p:cTn>
                                        <p:tgtEl>
                                          <p:spTgt spid="230403">
                                            <p:txEl>
                                              <p:pRg st="0" end="0"/>
                                            </p:txEl>
                                          </p:spTgt>
                                        </p:tgtEl>
                                      </p:cBhvr>
                                      <p:to x="100000" y="90000"/>
                                    </p:animScale>
                                    <p:animScale>
                                      <p:cBhvr>
                                        <p:cTn id="18" dur="166" decel="50000">
                                          <p:stCondLst>
                                            <p:cond delay="1668"/>
                                          </p:stCondLst>
                                        </p:cTn>
                                        <p:tgtEl>
                                          <p:spTgt spid="230403">
                                            <p:txEl>
                                              <p:pRg st="0" end="0"/>
                                            </p:txEl>
                                          </p:spTgt>
                                        </p:tgtEl>
                                      </p:cBhvr>
                                      <p:to x="100000" y="100000"/>
                                    </p:animScale>
                                    <p:animScale>
                                      <p:cBhvr>
                                        <p:cTn id="19" dur="26">
                                          <p:stCondLst>
                                            <p:cond delay="1808"/>
                                          </p:stCondLst>
                                        </p:cTn>
                                        <p:tgtEl>
                                          <p:spTgt spid="230403">
                                            <p:txEl>
                                              <p:pRg st="0" end="0"/>
                                            </p:txEl>
                                          </p:spTgt>
                                        </p:tgtEl>
                                      </p:cBhvr>
                                      <p:to x="100000" y="95000"/>
                                    </p:animScale>
                                    <p:animScale>
                                      <p:cBhvr>
                                        <p:cTn id="20" dur="166" decel="50000">
                                          <p:stCondLst>
                                            <p:cond delay="1834"/>
                                          </p:stCondLst>
                                        </p:cTn>
                                        <p:tgtEl>
                                          <p:spTgt spid="2304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0403">
                                            <p:txEl>
                                              <p:pRg st="2" end="2"/>
                                            </p:txEl>
                                          </p:spTgt>
                                        </p:tgtEl>
                                        <p:attrNameLst>
                                          <p:attrName>style.visibility</p:attrName>
                                        </p:attrNameLst>
                                      </p:cBhvr>
                                      <p:to>
                                        <p:strVal val="visible"/>
                                      </p:to>
                                    </p:set>
                                    <p:animEffect transition="in" filter="wipe(down)">
                                      <p:cBhvr>
                                        <p:cTn id="25" dur="580">
                                          <p:stCondLst>
                                            <p:cond delay="0"/>
                                          </p:stCondLst>
                                        </p:cTn>
                                        <p:tgtEl>
                                          <p:spTgt spid="230403">
                                            <p:txEl>
                                              <p:pRg st="2" end="2"/>
                                            </p:txEl>
                                          </p:spTgt>
                                        </p:tgtEl>
                                      </p:cBhvr>
                                    </p:animEffect>
                                    <p:anim calcmode="lin" valueType="num">
                                      <p:cBhvr>
                                        <p:cTn id="26" dur="1822" tmFilter="0,0; 0.14,0.36; 0.43,0.73; 0.71,0.91; 1.0,1.0">
                                          <p:stCondLst>
                                            <p:cond delay="0"/>
                                          </p:stCondLst>
                                        </p:cTn>
                                        <p:tgtEl>
                                          <p:spTgt spid="23040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040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040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040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040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0403">
                                            <p:txEl>
                                              <p:pRg st="2" end="2"/>
                                            </p:txEl>
                                          </p:spTgt>
                                        </p:tgtEl>
                                      </p:cBhvr>
                                      <p:to x="100000" y="60000"/>
                                    </p:animScale>
                                    <p:animScale>
                                      <p:cBhvr>
                                        <p:cTn id="32" dur="166" decel="50000">
                                          <p:stCondLst>
                                            <p:cond delay="676"/>
                                          </p:stCondLst>
                                        </p:cTn>
                                        <p:tgtEl>
                                          <p:spTgt spid="230403">
                                            <p:txEl>
                                              <p:pRg st="2" end="2"/>
                                            </p:txEl>
                                          </p:spTgt>
                                        </p:tgtEl>
                                      </p:cBhvr>
                                      <p:to x="100000" y="100000"/>
                                    </p:animScale>
                                    <p:animScale>
                                      <p:cBhvr>
                                        <p:cTn id="33" dur="26">
                                          <p:stCondLst>
                                            <p:cond delay="1312"/>
                                          </p:stCondLst>
                                        </p:cTn>
                                        <p:tgtEl>
                                          <p:spTgt spid="230403">
                                            <p:txEl>
                                              <p:pRg st="2" end="2"/>
                                            </p:txEl>
                                          </p:spTgt>
                                        </p:tgtEl>
                                      </p:cBhvr>
                                      <p:to x="100000" y="80000"/>
                                    </p:animScale>
                                    <p:animScale>
                                      <p:cBhvr>
                                        <p:cTn id="34" dur="166" decel="50000">
                                          <p:stCondLst>
                                            <p:cond delay="1338"/>
                                          </p:stCondLst>
                                        </p:cTn>
                                        <p:tgtEl>
                                          <p:spTgt spid="230403">
                                            <p:txEl>
                                              <p:pRg st="2" end="2"/>
                                            </p:txEl>
                                          </p:spTgt>
                                        </p:tgtEl>
                                      </p:cBhvr>
                                      <p:to x="100000" y="100000"/>
                                    </p:animScale>
                                    <p:animScale>
                                      <p:cBhvr>
                                        <p:cTn id="35" dur="26">
                                          <p:stCondLst>
                                            <p:cond delay="1642"/>
                                          </p:stCondLst>
                                        </p:cTn>
                                        <p:tgtEl>
                                          <p:spTgt spid="230403">
                                            <p:txEl>
                                              <p:pRg st="2" end="2"/>
                                            </p:txEl>
                                          </p:spTgt>
                                        </p:tgtEl>
                                      </p:cBhvr>
                                      <p:to x="100000" y="90000"/>
                                    </p:animScale>
                                    <p:animScale>
                                      <p:cBhvr>
                                        <p:cTn id="36" dur="166" decel="50000">
                                          <p:stCondLst>
                                            <p:cond delay="1668"/>
                                          </p:stCondLst>
                                        </p:cTn>
                                        <p:tgtEl>
                                          <p:spTgt spid="230403">
                                            <p:txEl>
                                              <p:pRg st="2" end="2"/>
                                            </p:txEl>
                                          </p:spTgt>
                                        </p:tgtEl>
                                      </p:cBhvr>
                                      <p:to x="100000" y="100000"/>
                                    </p:animScale>
                                    <p:animScale>
                                      <p:cBhvr>
                                        <p:cTn id="37" dur="26">
                                          <p:stCondLst>
                                            <p:cond delay="1808"/>
                                          </p:stCondLst>
                                        </p:cTn>
                                        <p:tgtEl>
                                          <p:spTgt spid="230403">
                                            <p:txEl>
                                              <p:pRg st="2" end="2"/>
                                            </p:txEl>
                                          </p:spTgt>
                                        </p:tgtEl>
                                      </p:cBhvr>
                                      <p:to x="100000" y="95000"/>
                                    </p:animScale>
                                    <p:animScale>
                                      <p:cBhvr>
                                        <p:cTn id="38" dur="166" decel="50000">
                                          <p:stCondLst>
                                            <p:cond delay="1834"/>
                                          </p:stCondLst>
                                        </p:cTn>
                                        <p:tgtEl>
                                          <p:spTgt spid="23040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30403">
                                            <p:txEl>
                                              <p:pRg st="3" end="3"/>
                                            </p:txEl>
                                          </p:spTgt>
                                        </p:tgtEl>
                                        <p:attrNameLst>
                                          <p:attrName>style.visibility</p:attrName>
                                        </p:attrNameLst>
                                      </p:cBhvr>
                                      <p:to>
                                        <p:strVal val="visible"/>
                                      </p:to>
                                    </p:set>
                                    <p:animEffect transition="in" filter="wipe(down)">
                                      <p:cBhvr>
                                        <p:cTn id="43" dur="580">
                                          <p:stCondLst>
                                            <p:cond delay="0"/>
                                          </p:stCondLst>
                                        </p:cTn>
                                        <p:tgtEl>
                                          <p:spTgt spid="230403">
                                            <p:txEl>
                                              <p:pRg st="3" end="3"/>
                                            </p:txEl>
                                          </p:spTgt>
                                        </p:tgtEl>
                                      </p:cBhvr>
                                    </p:animEffect>
                                    <p:anim calcmode="lin" valueType="num">
                                      <p:cBhvr>
                                        <p:cTn id="44" dur="1822" tmFilter="0,0; 0.14,0.36; 0.43,0.73; 0.71,0.91; 1.0,1.0">
                                          <p:stCondLst>
                                            <p:cond delay="0"/>
                                          </p:stCondLst>
                                        </p:cTn>
                                        <p:tgtEl>
                                          <p:spTgt spid="23040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3040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3040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3040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3040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30403">
                                            <p:txEl>
                                              <p:pRg st="3" end="3"/>
                                            </p:txEl>
                                          </p:spTgt>
                                        </p:tgtEl>
                                      </p:cBhvr>
                                      <p:to x="100000" y="60000"/>
                                    </p:animScale>
                                    <p:animScale>
                                      <p:cBhvr>
                                        <p:cTn id="50" dur="166" decel="50000">
                                          <p:stCondLst>
                                            <p:cond delay="676"/>
                                          </p:stCondLst>
                                        </p:cTn>
                                        <p:tgtEl>
                                          <p:spTgt spid="230403">
                                            <p:txEl>
                                              <p:pRg st="3" end="3"/>
                                            </p:txEl>
                                          </p:spTgt>
                                        </p:tgtEl>
                                      </p:cBhvr>
                                      <p:to x="100000" y="100000"/>
                                    </p:animScale>
                                    <p:animScale>
                                      <p:cBhvr>
                                        <p:cTn id="51" dur="26">
                                          <p:stCondLst>
                                            <p:cond delay="1312"/>
                                          </p:stCondLst>
                                        </p:cTn>
                                        <p:tgtEl>
                                          <p:spTgt spid="230403">
                                            <p:txEl>
                                              <p:pRg st="3" end="3"/>
                                            </p:txEl>
                                          </p:spTgt>
                                        </p:tgtEl>
                                      </p:cBhvr>
                                      <p:to x="100000" y="80000"/>
                                    </p:animScale>
                                    <p:animScale>
                                      <p:cBhvr>
                                        <p:cTn id="52" dur="166" decel="50000">
                                          <p:stCondLst>
                                            <p:cond delay="1338"/>
                                          </p:stCondLst>
                                        </p:cTn>
                                        <p:tgtEl>
                                          <p:spTgt spid="230403">
                                            <p:txEl>
                                              <p:pRg st="3" end="3"/>
                                            </p:txEl>
                                          </p:spTgt>
                                        </p:tgtEl>
                                      </p:cBhvr>
                                      <p:to x="100000" y="100000"/>
                                    </p:animScale>
                                    <p:animScale>
                                      <p:cBhvr>
                                        <p:cTn id="53" dur="26">
                                          <p:stCondLst>
                                            <p:cond delay="1642"/>
                                          </p:stCondLst>
                                        </p:cTn>
                                        <p:tgtEl>
                                          <p:spTgt spid="230403">
                                            <p:txEl>
                                              <p:pRg st="3" end="3"/>
                                            </p:txEl>
                                          </p:spTgt>
                                        </p:tgtEl>
                                      </p:cBhvr>
                                      <p:to x="100000" y="90000"/>
                                    </p:animScale>
                                    <p:animScale>
                                      <p:cBhvr>
                                        <p:cTn id="54" dur="166" decel="50000">
                                          <p:stCondLst>
                                            <p:cond delay="1668"/>
                                          </p:stCondLst>
                                        </p:cTn>
                                        <p:tgtEl>
                                          <p:spTgt spid="230403">
                                            <p:txEl>
                                              <p:pRg st="3" end="3"/>
                                            </p:txEl>
                                          </p:spTgt>
                                        </p:tgtEl>
                                      </p:cBhvr>
                                      <p:to x="100000" y="100000"/>
                                    </p:animScale>
                                    <p:animScale>
                                      <p:cBhvr>
                                        <p:cTn id="55" dur="26">
                                          <p:stCondLst>
                                            <p:cond delay="1808"/>
                                          </p:stCondLst>
                                        </p:cTn>
                                        <p:tgtEl>
                                          <p:spTgt spid="230403">
                                            <p:txEl>
                                              <p:pRg st="3" end="3"/>
                                            </p:txEl>
                                          </p:spTgt>
                                        </p:tgtEl>
                                      </p:cBhvr>
                                      <p:to x="100000" y="95000"/>
                                    </p:animScale>
                                    <p:animScale>
                                      <p:cBhvr>
                                        <p:cTn id="56" dur="166" decel="50000">
                                          <p:stCondLst>
                                            <p:cond delay="1834"/>
                                          </p:stCondLst>
                                        </p:cTn>
                                        <p:tgtEl>
                                          <p:spTgt spid="23040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30403">
                                            <p:txEl>
                                              <p:pRg st="4" end="4"/>
                                            </p:txEl>
                                          </p:spTgt>
                                        </p:tgtEl>
                                        <p:attrNameLst>
                                          <p:attrName>style.visibility</p:attrName>
                                        </p:attrNameLst>
                                      </p:cBhvr>
                                      <p:to>
                                        <p:strVal val="visible"/>
                                      </p:to>
                                    </p:set>
                                    <p:animEffect transition="in" filter="wipe(down)">
                                      <p:cBhvr>
                                        <p:cTn id="61" dur="580">
                                          <p:stCondLst>
                                            <p:cond delay="0"/>
                                          </p:stCondLst>
                                        </p:cTn>
                                        <p:tgtEl>
                                          <p:spTgt spid="230403">
                                            <p:txEl>
                                              <p:pRg st="4" end="4"/>
                                            </p:txEl>
                                          </p:spTgt>
                                        </p:tgtEl>
                                      </p:cBhvr>
                                    </p:animEffect>
                                    <p:anim calcmode="lin" valueType="num">
                                      <p:cBhvr>
                                        <p:cTn id="62" dur="1822" tmFilter="0,0; 0.14,0.36; 0.43,0.73; 0.71,0.91; 1.0,1.0">
                                          <p:stCondLst>
                                            <p:cond delay="0"/>
                                          </p:stCondLst>
                                        </p:cTn>
                                        <p:tgtEl>
                                          <p:spTgt spid="23040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3040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3040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3040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3040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30403">
                                            <p:txEl>
                                              <p:pRg st="4" end="4"/>
                                            </p:txEl>
                                          </p:spTgt>
                                        </p:tgtEl>
                                      </p:cBhvr>
                                      <p:to x="100000" y="60000"/>
                                    </p:animScale>
                                    <p:animScale>
                                      <p:cBhvr>
                                        <p:cTn id="68" dur="166" decel="50000">
                                          <p:stCondLst>
                                            <p:cond delay="676"/>
                                          </p:stCondLst>
                                        </p:cTn>
                                        <p:tgtEl>
                                          <p:spTgt spid="230403">
                                            <p:txEl>
                                              <p:pRg st="4" end="4"/>
                                            </p:txEl>
                                          </p:spTgt>
                                        </p:tgtEl>
                                      </p:cBhvr>
                                      <p:to x="100000" y="100000"/>
                                    </p:animScale>
                                    <p:animScale>
                                      <p:cBhvr>
                                        <p:cTn id="69" dur="26">
                                          <p:stCondLst>
                                            <p:cond delay="1312"/>
                                          </p:stCondLst>
                                        </p:cTn>
                                        <p:tgtEl>
                                          <p:spTgt spid="230403">
                                            <p:txEl>
                                              <p:pRg st="4" end="4"/>
                                            </p:txEl>
                                          </p:spTgt>
                                        </p:tgtEl>
                                      </p:cBhvr>
                                      <p:to x="100000" y="80000"/>
                                    </p:animScale>
                                    <p:animScale>
                                      <p:cBhvr>
                                        <p:cTn id="70" dur="166" decel="50000">
                                          <p:stCondLst>
                                            <p:cond delay="1338"/>
                                          </p:stCondLst>
                                        </p:cTn>
                                        <p:tgtEl>
                                          <p:spTgt spid="230403">
                                            <p:txEl>
                                              <p:pRg st="4" end="4"/>
                                            </p:txEl>
                                          </p:spTgt>
                                        </p:tgtEl>
                                      </p:cBhvr>
                                      <p:to x="100000" y="100000"/>
                                    </p:animScale>
                                    <p:animScale>
                                      <p:cBhvr>
                                        <p:cTn id="71" dur="26">
                                          <p:stCondLst>
                                            <p:cond delay="1642"/>
                                          </p:stCondLst>
                                        </p:cTn>
                                        <p:tgtEl>
                                          <p:spTgt spid="230403">
                                            <p:txEl>
                                              <p:pRg st="4" end="4"/>
                                            </p:txEl>
                                          </p:spTgt>
                                        </p:tgtEl>
                                      </p:cBhvr>
                                      <p:to x="100000" y="90000"/>
                                    </p:animScale>
                                    <p:animScale>
                                      <p:cBhvr>
                                        <p:cTn id="72" dur="166" decel="50000">
                                          <p:stCondLst>
                                            <p:cond delay="1668"/>
                                          </p:stCondLst>
                                        </p:cTn>
                                        <p:tgtEl>
                                          <p:spTgt spid="230403">
                                            <p:txEl>
                                              <p:pRg st="4" end="4"/>
                                            </p:txEl>
                                          </p:spTgt>
                                        </p:tgtEl>
                                      </p:cBhvr>
                                      <p:to x="100000" y="100000"/>
                                    </p:animScale>
                                    <p:animScale>
                                      <p:cBhvr>
                                        <p:cTn id="73" dur="26">
                                          <p:stCondLst>
                                            <p:cond delay="1808"/>
                                          </p:stCondLst>
                                        </p:cTn>
                                        <p:tgtEl>
                                          <p:spTgt spid="230403">
                                            <p:txEl>
                                              <p:pRg st="4" end="4"/>
                                            </p:txEl>
                                          </p:spTgt>
                                        </p:tgtEl>
                                      </p:cBhvr>
                                      <p:to x="100000" y="95000"/>
                                    </p:animScale>
                                    <p:animScale>
                                      <p:cBhvr>
                                        <p:cTn id="74" dur="166" decel="50000">
                                          <p:stCondLst>
                                            <p:cond delay="1834"/>
                                          </p:stCondLst>
                                        </p:cTn>
                                        <p:tgtEl>
                                          <p:spTgt spid="23040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30403">
                                            <p:txEl>
                                              <p:pRg st="5" end="5"/>
                                            </p:txEl>
                                          </p:spTgt>
                                        </p:tgtEl>
                                        <p:attrNameLst>
                                          <p:attrName>style.visibility</p:attrName>
                                        </p:attrNameLst>
                                      </p:cBhvr>
                                      <p:to>
                                        <p:strVal val="visible"/>
                                      </p:to>
                                    </p:set>
                                    <p:animEffect transition="in" filter="wipe(down)">
                                      <p:cBhvr>
                                        <p:cTn id="79" dur="580">
                                          <p:stCondLst>
                                            <p:cond delay="0"/>
                                          </p:stCondLst>
                                        </p:cTn>
                                        <p:tgtEl>
                                          <p:spTgt spid="230403">
                                            <p:txEl>
                                              <p:pRg st="5" end="5"/>
                                            </p:txEl>
                                          </p:spTgt>
                                        </p:tgtEl>
                                      </p:cBhvr>
                                    </p:animEffect>
                                    <p:anim calcmode="lin" valueType="num">
                                      <p:cBhvr>
                                        <p:cTn id="80" dur="1822" tmFilter="0,0; 0.14,0.36; 0.43,0.73; 0.71,0.91; 1.0,1.0">
                                          <p:stCondLst>
                                            <p:cond delay="0"/>
                                          </p:stCondLst>
                                        </p:cTn>
                                        <p:tgtEl>
                                          <p:spTgt spid="23040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3040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3040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3040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3040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30403">
                                            <p:txEl>
                                              <p:pRg st="5" end="5"/>
                                            </p:txEl>
                                          </p:spTgt>
                                        </p:tgtEl>
                                      </p:cBhvr>
                                      <p:to x="100000" y="60000"/>
                                    </p:animScale>
                                    <p:animScale>
                                      <p:cBhvr>
                                        <p:cTn id="86" dur="166" decel="50000">
                                          <p:stCondLst>
                                            <p:cond delay="676"/>
                                          </p:stCondLst>
                                        </p:cTn>
                                        <p:tgtEl>
                                          <p:spTgt spid="230403">
                                            <p:txEl>
                                              <p:pRg st="5" end="5"/>
                                            </p:txEl>
                                          </p:spTgt>
                                        </p:tgtEl>
                                      </p:cBhvr>
                                      <p:to x="100000" y="100000"/>
                                    </p:animScale>
                                    <p:animScale>
                                      <p:cBhvr>
                                        <p:cTn id="87" dur="26">
                                          <p:stCondLst>
                                            <p:cond delay="1312"/>
                                          </p:stCondLst>
                                        </p:cTn>
                                        <p:tgtEl>
                                          <p:spTgt spid="230403">
                                            <p:txEl>
                                              <p:pRg st="5" end="5"/>
                                            </p:txEl>
                                          </p:spTgt>
                                        </p:tgtEl>
                                      </p:cBhvr>
                                      <p:to x="100000" y="80000"/>
                                    </p:animScale>
                                    <p:animScale>
                                      <p:cBhvr>
                                        <p:cTn id="88" dur="166" decel="50000">
                                          <p:stCondLst>
                                            <p:cond delay="1338"/>
                                          </p:stCondLst>
                                        </p:cTn>
                                        <p:tgtEl>
                                          <p:spTgt spid="230403">
                                            <p:txEl>
                                              <p:pRg st="5" end="5"/>
                                            </p:txEl>
                                          </p:spTgt>
                                        </p:tgtEl>
                                      </p:cBhvr>
                                      <p:to x="100000" y="100000"/>
                                    </p:animScale>
                                    <p:animScale>
                                      <p:cBhvr>
                                        <p:cTn id="89" dur="26">
                                          <p:stCondLst>
                                            <p:cond delay="1642"/>
                                          </p:stCondLst>
                                        </p:cTn>
                                        <p:tgtEl>
                                          <p:spTgt spid="230403">
                                            <p:txEl>
                                              <p:pRg st="5" end="5"/>
                                            </p:txEl>
                                          </p:spTgt>
                                        </p:tgtEl>
                                      </p:cBhvr>
                                      <p:to x="100000" y="90000"/>
                                    </p:animScale>
                                    <p:animScale>
                                      <p:cBhvr>
                                        <p:cTn id="90" dur="166" decel="50000">
                                          <p:stCondLst>
                                            <p:cond delay="1668"/>
                                          </p:stCondLst>
                                        </p:cTn>
                                        <p:tgtEl>
                                          <p:spTgt spid="230403">
                                            <p:txEl>
                                              <p:pRg st="5" end="5"/>
                                            </p:txEl>
                                          </p:spTgt>
                                        </p:tgtEl>
                                      </p:cBhvr>
                                      <p:to x="100000" y="100000"/>
                                    </p:animScale>
                                    <p:animScale>
                                      <p:cBhvr>
                                        <p:cTn id="91" dur="26">
                                          <p:stCondLst>
                                            <p:cond delay="1808"/>
                                          </p:stCondLst>
                                        </p:cTn>
                                        <p:tgtEl>
                                          <p:spTgt spid="230403">
                                            <p:txEl>
                                              <p:pRg st="5" end="5"/>
                                            </p:txEl>
                                          </p:spTgt>
                                        </p:tgtEl>
                                      </p:cBhvr>
                                      <p:to x="100000" y="95000"/>
                                    </p:animScale>
                                    <p:animScale>
                                      <p:cBhvr>
                                        <p:cTn id="92" dur="166" decel="50000">
                                          <p:stCondLst>
                                            <p:cond delay="1834"/>
                                          </p:stCondLst>
                                        </p:cTn>
                                        <p:tgtEl>
                                          <p:spTgt spid="230403">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30403">
                                            <p:txEl>
                                              <p:pRg st="6" end="6"/>
                                            </p:txEl>
                                          </p:spTgt>
                                        </p:tgtEl>
                                        <p:attrNameLst>
                                          <p:attrName>style.visibility</p:attrName>
                                        </p:attrNameLst>
                                      </p:cBhvr>
                                      <p:to>
                                        <p:strVal val="visible"/>
                                      </p:to>
                                    </p:set>
                                    <p:animEffect transition="in" filter="wipe(down)">
                                      <p:cBhvr>
                                        <p:cTn id="97" dur="580">
                                          <p:stCondLst>
                                            <p:cond delay="0"/>
                                          </p:stCondLst>
                                        </p:cTn>
                                        <p:tgtEl>
                                          <p:spTgt spid="230403">
                                            <p:txEl>
                                              <p:pRg st="6" end="6"/>
                                            </p:txEl>
                                          </p:spTgt>
                                        </p:tgtEl>
                                      </p:cBhvr>
                                    </p:animEffect>
                                    <p:anim calcmode="lin" valueType="num">
                                      <p:cBhvr>
                                        <p:cTn id="98" dur="1822" tmFilter="0,0; 0.14,0.36; 0.43,0.73; 0.71,0.91; 1.0,1.0">
                                          <p:stCondLst>
                                            <p:cond delay="0"/>
                                          </p:stCondLst>
                                        </p:cTn>
                                        <p:tgtEl>
                                          <p:spTgt spid="23040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3040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3040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3040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3040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30403">
                                            <p:txEl>
                                              <p:pRg st="6" end="6"/>
                                            </p:txEl>
                                          </p:spTgt>
                                        </p:tgtEl>
                                      </p:cBhvr>
                                      <p:to x="100000" y="60000"/>
                                    </p:animScale>
                                    <p:animScale>
                                      <p:cBhvr>
                                        <p:cTn id="104" dur="166" decel="50000">
                                          <p:stCondLst>
                                            <p:cond delay="676"/>
                                          </p:stCondLst>
                                        </p:cTn>
                                        <p:tgtEl>
                                          <p:spTgt spid="230403">
                                            <p:txEl>
                                              <p:pRg st="6" end="6"/>
                                            </p:txEl>
                                          </p:spTgt>
                                        </p:tgtEl>
                                      </p:cBhvr>
                                      <p:to x="100000" y="100000"/>
                                    </p:animScale>
                                    <p:animScale>
                                      <p:cBhvr>
                                        <p:cTn id="105" dur="26">
                                          <p:stCondLst>
                                            <p:cond delay="1312"/>
                                          </p:stCondLst>
                                        </p:cTn>
                                        <p:tgtEl>
                                          <p:spTgt spid="230403">
                                            <p:txEl>
                                              <p:pRg st="6" end="6"/>
                                            </p:txEl>
                                          </p:spTgt>
                                        </p:tgtEl>
                                      </p:cBhvr>
                                      <p:to x="100000" y="80000"/>
                                    </p:animScale>
                                    <p:animScale>
                                      <p:cBhvr>
                                        <p:cTn id="106" dur="166" decel="50000">
                                          <p:stCondLst>
                                            <p:cond delay="1338"/>
                                          </p:stCondLst>
                                        </p:cTn>
                                        <p:tgtEl>
                                          <p:spTgt spid="230403">
                                            <p:txEl>
                                              <p:pRg st="6" end="6"/>
                                            </p:txEl>
                                          </p:spTgt>
                                        </p:tgtEl>
                                      </p:cBhvr>
                                      <p:to x="100000" y="100000"/>
                                    </p:animScale>
                                    <p:animScale>
                                      <p:cBhvr>
                                        <p:cTn id="107" dur="26">
                                          <p:stCondLst>
                                            <p:cond delay="1642"/>
                                          </p:stCondLst>
                                        </p:cTn>
                                        <p:tgtEl>
                                          <p:spTgt spid="230403">
                                            <p:txEl>
                                              <p:pRg st="6" end="6"/>
                                            </p:txEl>
                                          </p:spTgt>
                                        </p:tgtEl>
                                      </p:cBhvr>
                                      <p:to x="100000" y="90000"/>
                                    </p:animScale>
                                    <p:animScale>
                                      <p:cBhvr>
                                        <p:cTn id="108" dur="166" decel="50000">
                                          <p:stCondLst>
                                            <p:cond delay="1668"/>
                                          </p:stCondLst>
                                        </p:cTn>
                                        <p:tgtEl>
                                          <p:spTgt spid="230403">
                                            <p:txEl>
                                              <p:pRg st="6" end="6"/>
                                            </p:txEl>
                                          </p:spTgt>
                                        </p:tgtEl>
                                      </p:cBhvr>
                                      <p:to x="100000" y="100000"/>
                                    </p:animScale>
                                    <p:animScale>
                                      <p:cBhvr>
                                        <p:cTn id="109" dur="26">
                                          <p:stCondLst>
                                            <p:cond delay="1808"/>
                                          </p:stCondLst>
                                        </p:cTn>
                                        <p:tgtEl>
                                          <p:spTgt spid="230403">
                                            <p:txEl>
                                              <p:pRg st="6" end="6"/>
                                            </p:txEl>
                                          </p:spTgt>
                                        </p:tgtEl>
                                      </p:cBhvr>
                                      <p:to x="100000" y="95000"/>
                                    </p:animScale>
                                    <p:animScale>
                                      <p:cBhvr>
                                        <p:cTn id="110" dur="166" decel="50000">
                                          <p:stCondLst>
                                            <p:cond delay="1834"/>
                                          </p:stCondLst>
                                        </p:cTn>
                                        <p:tgtEl>
                                          <p:spTgt spid="23040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200" y="266700"/>
            <a:ext cx="8229600" cy="762000"/>
          </a:xfrm>
        </p:spPr>
        <p:txBody>
          <a:bodyPr/>
          <a:lstStyle/>
          <a:p>
            <a:pPr algn="ctr"/>
            <a:r>
              <a:rPr lang="en-US">
                <a:solidFill>
                  <a:srgbClr val="FF0000"/>
                </a:solidFill>
                <a:effectLst>
                  <a:outerShdw blurRad="38100" dist="38100" dir="2700000" algn="tl">
                    <a:srgbClr val="C0C0C0"/>
                  </a:outerShdw>
                </a:effectLst>
              </a:rPr>
              <a:t>Bộ điều phối</a:t>
            </a:r>
          </a:p>
        </p:txBody>
      </p:sp>
      <p:sp>
        <p:nvSpPr>
          <p:cNvPr id="165891" name="Rectangle 3"/>
          <p:cNvSpPr>
            <a:spLocks noGrp="1" noChangeArrowheads="1"/>
          </p:cNvSpPr>
          <p:nvPr>
            <p:ph type="body" idx="1"/>
          </p:nvPr>
        </p:nvSpPr>
        <p:spPr>
          <a:xfrm>
            <a:off x="422275" y="1147763"/>
            <a:ext cx="8396288" cy="4621212"/>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Bộ điều phối (Dispatcher) có nhiệm vụ trao điều khiển CPU cho tiến trình được chọn bởi bộ lập lịch CPU. </a:t>
            </a:r>
          </a:p>
          <a:p>
            <a:pPr algn="just">
              <a:buClr>
                <a:srgbClr val="FF0000"/>
              </a:buClr>
              <a:buSzPct val="140000"/>
              <a:buFont typeface="Wingdings" pitchFamily="2" charset="2"/>
              <a:buChar char="§"/>
            </a:pPr>
            <a:r>
              <a:rPr lang="en-US">
                <a:effectLst>
                  <a:outerShdw blurRad="38100" dist="38100" dir="2700000" algn="tl">
                    <a:srgbClr val="C0C0C0"/>
                  </a:outerShdw>
                </a:effectLst>
              </a:rPr>
              <a:t>Chức năng </a:t>
            </a:r>
            <a:r>
              <a:rPr lang="en-US" smtClean="0">
                <a:effectLst>
                  <a:outerShdw blurRad="38100" dist="38100" dir="2700000" algn="tl">
                    <a:srgbClr val="C0C0C0"/>
                  </a:outerShdw>
                </a:effectLst>
              </a:rPr>
              <a:t>điều phối:</a:t>
            </a:r>
            <a:endParaRPr lang="en-US">
              <a:effectLst>
                <a:outerShdw blurRad="38100" dist="38100" dir="2700000" algn="tl">
                  <a:srgbClr val="C0C0C0"/>
                </a:outerShdw>
              </a:effectLst>
            </a:endParaRPr>
          </a:p>
          <a:p>
            <a:pPr algn="just">
              <a:buSzPct val="150000"/>
              <a:buFont typeface="Wingdings" pitchFamily="2" charset="2"/>
              <a:buNone/>
            </a:pPr>
            <a:r>
              <a:rPr lang="en-US">
                <a:effectLst>
                  <a:outerShdw blurRad="38100" dist="38100" dir="2700000" algn="tl">
                    <a:srgbClr val="C0C0C0"/>
                  </a:outerShdw>
                </a:effectLst>
              </a:rPr>
              <a:t>	+ Chuyển ngữ cảnh.</a:t>
            </a:r>
          </a:p>
          <a:p>
            <a:pPr algn="just">
              <a:buSzPct val="150000"/>
              <a:buFont typeface="Wingdings" pitchFamily="2" charset="2"/>
              <a:buNone/>
            </a:pPr>
            <a:r>
              <a:rPr lang="en-US">
                <a:effectLst>
                  <a:outerShdw blurRad="38100" dist="38100" dir="2700000" algn="tl">
                    <a:srgbClr val="C0C0C0"/>
                  </a:outerShdw>
                </a:effectLst>
              </a:rPr>
              <a:t>	+ Chuyển chế độ người dùng.</a:t>
            </a:r>
          </a:p>
          <a:p>
            <a:pPr algn="just">
              <a:buSzPct val="150000"/>
              <a:buFont typeface="Wingdings" pitchFamily="2" charset="2"/>
              <a:buNone/>
            </a:pPr>
            <a:r>
              <a:rPr lang="en-US">
                <a:effectLst>
                  <a:outerShdw blurRad="38100" dist="38100" dir="2700000" algn="tl">
                    <a:srgbClr val="C0C0C0"/>
                  </a:outerShdw>
                </a:effectLst>
              </a:rPr>
              <a:t>	+ Nhảy tới vị trí hợp lí trong chương trình người dùng để khởi động lại tiến trình.</a:t>
            </a:r>
          </a:p>
        </p:txBody>
      </p:sp>
      <p:sp>
        <p:nvSpPr>
          <p:cNvPr id="4" name="Date Placeholder 3"/>
          <p:cNvSpPr>
            <a:spLocks noGrp="1"/>
          </p:cNvSpPr>
          <p:nvPr>
            <p:ph type="dt" sz="half" idx="12"/>
          </p:nvPr>
        </p:nvSpPr>
        <p:spPr/>
        <p:txBody>
          <a:bodyPr/>
          <a:lstStyle/>
          <a:p>
            <a:fld id="{B591A1C5-31B4-4028-8606-D7445B56A16E}"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down)">
                                      <p:cBhvr>
                                        <p:cTn id="7" dur="580">
                                          <p:stCondLst>
                                            <p:cond delay="0"/>
                                          </p:stCondLst>
                                        </p:cTn>
                                        <p:tgtEl>
                                          <p:spTgt spid="165891">
                                            <p:txEl>
                                              <p:pRg st="0" end="0"/>
                                            </p:txEl>
                                          </p:spTgt>
                                        </p:tgtEl>
                                      </p:cBhvr>
                                    </p:animEffect>
                                    <p:anim calcmode="lin" valueType="num">
                                      <p:cBhvr>
                                        <p:cTn id="8" dur="1822" tmFilter="0,0; 0.14,0.36; 0.43,0.73; 0.71,0.91; 1.0,1.0">
                                          <p:stCondLst>
                                            <p:cond delay="0"/>
                                          </p:stCondLst>
                                        </p:cTn>
                                        <p:tgtEl>
                                          <p:spTgt spid="16589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589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589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589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589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5891">
                                            <p:txEl>
                                              <p:pRg st="0" end="0"/>
                                            </p:txEl>
                                          </p:spTgt>
                                        </p:tgtEl>
                                      </p:cBhvr>
                                      <p:to x="100000" y="60000"/>
                                    </p:animScale>
                                    <p:animScale>
                                      <p:cBhvr>
                                        <p:cTn id="14" dur="166" decel="50000">
                                          <p:stCondLst>
                                            <p:cond delay="676"/>
                                          </p:stCondLst>
                                        </p:cTn>
                                        <p:tgtEl>
                                          <p:spTgt spid="165891">
                                            <p:txEl>
                                              <p:pRg st="0" end="0"/>
                                            </p:txEl>
                                          </p:spTgt>
                                        </p:tgtEl>
                                      </p:cBhvr>
                                      <p:to x="100000" y="100000"/>
                                    </p:animScale>
                                    <p:animScale>
                                      <p:cBhvr>
                                        <p:cTn id="15" dur="26">
                                          <p:stCondLst>
                                            <p:cond delay="1312"/>
                                          </p:stCondLst>
                                        </p:cTn>
                                        <p:tgtEl>
                                          <p:spTgt spid="165891">
                                            <p:txEl>
                                              <p:pRg st="0" end="0"/>
                                            </p:txEl>
                                          </p:spTgt>
                                        </p:tgtEl>
                                      </p:cBhvr>
                                      <p:to x="100000" y="80000"/>
                                    </p:animScale>
                                    <p:animScale>
                                      <p:cBhvr>
                                        <p:cTn id="16" dur="166" decel="50000">
                                          <p:stCondLst>
                                            <p:cond delay="1338"/>
                                          </p:stCondLst>
                                        </p:cTn>
                                        <p:tgtEl>
                                          <p:spTgt spid="165891">
                                            <p:txEl>
                                              <p:pRg st="0" end="0"/>
                                            </p:txEl>
                                          </p:spTgt>
                                        </p:tgtEl>
                                      </p:cBhvr>
                                      <p:to x="100000" y="100000"/>
                                    </p:animScale>
                                    <p:animScale>
                                      <p:cBhvr>
                                        <p:cTn id="17" dur="26">
                                          <p:stCondLst>
                                            <p:cond delay="1642"/>
                                          </p:stCondLst>
                                        </p:cTn>
                                        <p:tgtEl>
                                          <p:spTgt spid="165891">
                                            <p:txEl>
                                              <p:pRg st="0" end="0"/>
                                            </p:txEl>
                                          </p:spTgt>
                                        </p:tgtEl>
                                      </p:cBhvr>
                                      <p:to x="100000" y="90000"/>
                                    </p:animScale>
                                    <p:animScale>
                                      <p:cBhvr>
                                        <p:cTn id="18" dur="166" decel="50000">
                                          <p:stCondLst>
                                            <p:cond delay="1668"/>
                                          </p:stCondLst>
                                        </p:cTn>
                                        <p:tgtEl>
                                          <p:spTgt spid="165891">
                                            <p:txEl>
                                              <p:pRg st="0" end="0"/>
                                            </p:txEl>
                                          </p:spTgt>
                                        </p:tgtEl>
                                      </p:cBhvr>
                                      <p:to x="100000" y="100000"/>
                                    </p:animScale>
                                    <p:animScale>
                                      <p:cBhvr>
                                        <p:cTn id="19" dur="26">
                                          <p:stCondLst>
                                            <p:cond delay="1808"/>
                                          </p:stCondLst>
                                        </p:cTn>
                                        <p:tgtEl>
                                          <p:spTgt spid="165891">
                                            <p:txEl>
                                              <p:pRg st="0" end="0"/>
                                            </p:txEl>
                                          </p:spTgt>
                                        </p:tgtEl>
                                      </p:cBhvr>
                                      <p:to x="100000" y="95000"/>
                                    </p:animScale>
                                    <p:animScale>
                                      <p:cBhvr>
                                        <p:cTn id="20" dur="166" decel="50000">
                                          <p:stCondLst>
                                            <p:cond delay="1834"/>
                                          </p:stCondLst>
                                        </p:cTn>
                                        <p:tgtEl>
                                          <p:spTgt spid="16589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5891">
                                            <p:txEl>
                                              <p:pRg st="1" end="1"/>
                                            </p:txEl>
                                          </p:spTgt>
                                        </p:tgtEl>
                                        <p:attrNameLst>
                                          <p:attrName>style.visibility</p:attrName>
                                        </p:attrNameLst>
                                      </p:cBhvr>
                                      <p:to>
                                        <p:strVal val="visible"/>
                                      </p:to>
                                    </p:set>
                                    <p:animEffect transition="in" filter="wipe(down)">
                                      <p:cBhvr>
                                        <p:cTn id="25" dur="580">
                                          <p:stCondLst>
                                            <p:cond delay="0"/>
                                          </p:stCondLst>
                                        </p:cTn>
                                        <p:tgtEl>
                                          <p:spTgt spid="165891">
                                            <p:txEl>
                                              <p:pRg st="1" end="1"/>
                                            </p:txEl>
                                          </p:spTgt>
                                        </p:tgtEl>
                                      </p:cBhvr>
                                    </p:animEffect>
                                    <p:anim calcmode="lin" valueType="num">
                                      <p:cBhvr>
                                        <p:cTn id="26" dur="1822" tmFilter="0,0; 0.14,0.36; 0.43,0.73; 0.71,0.91; 1.0,1.0">
                                          <p:stCondLst>
                                            <p:cond delay="0"/>
                                          </p:stCondLst>
                                        </p:cTn>
                                        <p:tgtEl>
                                          <p:spTgt spid="16589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589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589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589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589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5891">
                                            <p:txEl>
                                              <p:pRg st="1" end="1"/>
                                            </p:txEl>
                                          </p:spTgt>
                                        </p:tgtEl>
                                      </p:cBhvr>
                                      <p:to x="100000" y="60000"/>
                                    </p:animScale>
                                    <p:animScale>
                                      <p:cBhvr>
                                        <p:cTn id="32" dur="166" decel="50000">
                                          <p:stCondLst>
                                            <p:cond delay="676"/>
                                          </p:stCondLst>
                                        </p:cTn>
                                        <p:tgtEl>
                                          <p:spTgt spid="165891">
                                            <p:txEl>
                                              <p:pRg st="1" end="1"/>
                                            </p:txEl>
                                          </p:spTgt>
                                        </p:tgtEl>
                                      </p:cBhvr>
                                      <p:to x="100000" y="100000"/>
                                    </p:animScale>
                                    <p:animScale>
                                      <p:cBhvr>
                                        <p:cTn id="33" dur="26">
                                          <p:stCondLst>
                                            <p:cond delay="1312"/>
                                          </p:stCondLst>
                                        </p:cTn>
                                        <p:tgtEl>
                                          <p:spTgt spid="165891">
                                            <p:txEl>
                                              <p:pRg st="1" end="1"/>
                                            </p:txEl>
                                          </p:spTgt>
                                        </p:tgtEl>
                                      </p:cBhvr>
                                      <p:to x="100000" y="80000"/>
                                    </p:animScale>
                                    <p:animScale>
                                      <p:cBhvr>
                                        <p:cTn id="34" dur="166" decel="50000">
                                          <p:stCondLst>
                                            <p:cond delay="1338"/>
                                          </p:stCondLst>
                                        </p:cTn>
                                        <p:tgtEl>
                                          <p:spTgt spid="165891">
                                            <p:txEl>
                                              <p:pRg st="1" end="1"/>
                                            </p:txEl>
                                          </p:spTgt>
                                        </p:tgtEl>
                                      </p:cBhvr>
                                      <p:to x="100000" y="100000"/>
                                    </p:animScale>
                                    <p:animScale>
                                      <p:cBhvr>
                                        <p:cTn id="35" dur="26">
                                          <p:stCondLst>
                                            <p:cond delay="1642"/>
                                          </p:stCondLst>
                                        </p:cTn>
                                        <p:tgtEl>
                                          <p:spTgt spid="165891">
                                            <p:txEl>
                                              <p:pRg st="1" end="1"/>
                                            </p:txEl>
                                          </p:spTgt>
                                        </p:tgtEl>
                                      </p:cBhvr>
                                      <p:to x="100000" y="90000"/>
                                    </p:animScale>
                                    <p:animScale>
                                      <p:cBhvr>
                                        <p:cTn id="36" dur="166" decel="50000">
                                          <p:stCondLst>
                                            <p:cond delay="1668"/>
                                          </p:stCondLst>
                                        </p:cTn>
                                        <p:tgtEl>
                                          <p:spTgt spid="165891">
                                            <p:txEl>
                                              <p:pRg st="1" end="1"/>
                                            </p:txEl>
                                          </p:spTgt>
                                        </p:tgtEl>
                                      </p:cBhvr>
                                      <p:to x="100000" y="100000"/>
                                    </p:animScale>
                                    <p:animScale>
                                      <p:cBhvr>
                                        <p:cTn id="37" dur="26">
                                          <p:stCondLst>
                                            <p:cond delay="1808"/>
                                          </p:stCondLst>
                                        </p:cTn>
                                        <p:tgtEl>
                                          <p:spTgt spid="165891">
                                            <p:txEl>
                                              <p:pRg st="1" end="1"/>
                                            </p:txEl>
                                          </p:spTgt>
                                        </p:tgtEl>
                                      </p:cBhvr>
                                      <p:to x="100000" y="95000"/>
                                    </p:animScale>
                                    <p:animScale>
                                      <p:cBhvr>
                                        <p:cTn id="38" dur="166" decel="50000">
                                          <p:stCondLst>
                                            <p:cond delay="1834"/>
                                          </p:stCondLst>
                                        </p:cTn>
                                        <p:tgtEl>
                                          <p:spTgt spid="16589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65891">
                                            <p:txEl>
                                              <p:pRg st="2" end="2"/>
                                            </p:txEl>
                                          </p:spTgt>
                                        </p:tgtEl>
                                        <p:attrNameLst>
                                          <p:attrName>style.visibility</p:attrName>
                                        </p:attrNameLst>
                                      </p:cBhvr>
                                      <p:to>
                                        <p:strVal val="visible"/>
                                      </p:to>
                                    </p:set>
                                    <p:animEffect transition="in" filter="wipe(down)">
                                      <p:cBhvr>
                                        <p:cTn id="43" dur="580">
                                          <p:stCondLst>
                                            <p:cond delay="0"/>
                                          </p:stCondLst>
                                        </p:cTn>
                                        <p:tgtEl>
                                          <p:spTgt spid="165891">
                                            <p:txEl>
                                              <p:pRg st="2" end="2"/>
                                            </p:txEl>
                                          </p:spTgt>
                                        </p:tgtEl>
                                      </p:cBhvr>
                                    </p:animEffect>
                                    <p:anim calcmode="lin" valueType="num">
                                      <p:cBhvr>
                                        <p:cTn id="44" dur="1822" tmFilter="0,0; 0.14,0.36; 0.43,0.73; 0.71,0.91; 1.0,1.0">
                                          <p:stCondLst>
                                            <p:cond delay="0"/>
                                          </p:stCondLst>
                                        </p:cTn>
                                        <p:tgtEl>
                                          <p:spTgt spid="16589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6589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6589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6589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6589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65891">
                                            <p:txEl>
                                              <p:pRg st="2" end="2"/>
                                            </p:txEl>
                                          </p:spTgt>
                                        </p:tgtEl>
                                      </p:cBhvr>
                                      <p:to x="100000" y="60000"/>
                                    </p:animScale>
                                    <p:animScale>
                                      <p:cBhvr>
                                        <p:cTn id="50" dur="166" decel="50000">
                                          <p:stCondLst>
                                            <p:cond delay="676"/>
                                          </p:stCondLst>
                                        </p:cTn>
                                        <p:tgtEl>
                                          <p:spTgt spid="165891">
                                            <p:txEl>
                                              <p:pRg st="2" end="2"/>
                                            </p:txEl>
                                          </p:spTgt>
                                        </p:tgtEl>
                                      </p:cBhvr>
                                      <p:to x="100000" y="100000"/>
                                    </p:animScale>
                                    <p:animScale>
                                      <p:cBhvr>
                                        <p:cTn id="51" dur="26">
                                          <p:stCondLst>
                                            <p:cond delay="1312"/>
                                          </p:stCondLst>
                                        </p:cTn>
                                        <p:tgtEl>
                                          <p:spTgt spid="165891">
                                            <p:txEl>
                                              <p:pRg st="2" end="2"/>
                                            </p:txEl>
                                          </p:spTgt>
                                        </p:tgtEl>
                                      </p:cBhvr>
                                      <p:to x="100000" y="80000"/>
                                    </p:animScale>
                                    <p:animScale>
                                      <p:cBhvr>
                                        <p:cTn id="52" dur="166" decel="50000">
                                          <p:stCondLst>
                                            <p:cond delay="1338"/>
                                          </p:stCondLst>
                                        </p:cTn>
                                        <p:tgtEl>
                                          <p:spTgt spid="165891">
                                            <p:txEl>
                                              <p:pRg st="2" end="2"/>
                                            </p:txEl>
                                          </p:spTgt>
                                        </p:tgtEl>
                                      </p:cBhvr>
                                      <p:to x="100000" y="100000"/>
                                    </p:animScale>
                                    <p:animScale>
                                      <p:cBhvr>
                                        <p:cTn id="53" dur="26">
                                          <p:stCondLst>
                                            <p:cond delay="1642"/>
                                          </p:stCondLst>
                                        </p:cTn>
                                        <p:tgtEl>
                                          <p:spTgt spid="165891">
                                            <p:txEl>
                                              <p:pRg st="2" end="2"/>
                                            </p:txEl>
                                          </p:spTgt>
                                        </p:tgtEl>
                                      </p:cBhvr>
                                      <p:to x="100000" y="90000"/>
                                    </p:animScale>
                                    <p:animScale>
                                      <p:cBhvr>
                                        <p:cTn id="54" dur="166" decel="50000">
                                          <p:stCondLst>
                                            <p:cond delay="1668"/>
                                          </p:stCondLst>
                                        </p:cTn>
                                        <p:tgtEl>
                                          <p:spTgt spid="165891">
                                            <p:txEl>
                                              <p:pRg st="2" end="2"/>
                                            </p:txEl>
                                          </p:spTgt>
                                        </p:tgtEl>
                                      </p:cBhvr>
                                      <p:to x="100000" y="100000"/>
                                    </p:animScale>
                                    <p:animScale>
                                      <p:cBhvr>
                                        <p:cTn id="55" dur="26">
                                          <p:stCondLst>
                                            <p:cond delay="1808"/>
                                          </p:stCondLst>
                                        </p:cTn>
                                        <p:tgtEl>
                                          <p:spTgt spid="165891">
                                            <p:txEl>
                                              <p:pRg st="2" end="2"/>
                                            </p:txEl>
                                          </p:spTgt>
                                        </p:tgtEl>
                                      </p:cBhvr>
                                      <p:to x="100000" y="95000"/>
                                    </p:animScale>
                                    <p:animScale>
                                      <p:cBhvr>
                                        <p:cTn id="56" dur="166" decel="50000">
                                          <p:stCondLst>
                                            <p:cond delay="1834"/>
                                          </p:stCondLst>
                                        </p:cTn>
                                        <p:tgtEl>
                                          <p:spTgt spid="16589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65891">
                                            <p:txEl>
                                              <p:pRg st="3" end="3"/>
                                            </p:txEl>
                                          </p:spTgt>
                                        </p:tgtEl>
                                        <p:attrNameLst>
                                          <p:attrName>style.visibility</p:attrName>
                                        </p:attrNameLst>
                                      </p:cBhvr>
                                      <p:to>
                                        <p:strVal val="visible"/>
                                      </p:to>
                                    </p:set>
                                    <p:animEffect transition="in" filter="wipe(down)">
                                      <p:cBhvr>
                                        <p:cTn id="61" dur="580">
                                          <p:stCondLst>
                                            <p:cond delay="0"/>
                                          </p:stCondLst>
                                        </p:cTn>
                                        <p:tgtEl>
                                          <p:spTgt spid="165891">
                                            <p:txEl>
                                              <p:pRg st="3" end="3"/>
                                            </p:txEl>
                                          </p:spTgt>
                                        </p:tgtEl>
                                      </p:cBhvr>
                                    </p:animEffect>
                                    <p:anim calcmode="lin" valueType="num">
                                      <p:cBhvr>
                                        <p:cTn id="62" dur="1822" tmFilter="0,0; 0.14,0.36; 0.43,0.73; 0.71,0.91; 1.0,1.0">
                                          <p:stCondLst>
                                            <p:cond delay="0"/>
                                          </p:stCondLst>
                                        </p:cTn>
                                        <p:tgtEl>
                                          <p:spTgt spid="16589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6589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6589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6589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6589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65891">
                                            <p:txEl>
                                              <p:pRg st="3" end="3"/>
                                            </p:txEl>
                                          </p:spTgt>
                                        </p:tgtEl>
                                      </p:cBhvr>
                                      <p:to x="100000" y="60000"/>
                                    </p:animScale>
                                    <p:animScale>
                                      <p:cBhvr>
                                        <p:cTn id="68" dur="166" decel="50000">
                                          <p:stCondLst>
                                            <p:cond delay="676"/>
                                          </p:stCondLst>
                                        </p:cTn>
                                        <p:tgtEl>
                                          <p:spTgt spid="165891">
                                            <p:txEl>
                                              <p:pRg st="3" end="3"/>
                                            </p:txEl>
                                          </p:spTgt>
                                        </p:tgtEl>
                                      </p:cBhvr>
                                      <p:to x="100000" y="100000"/>
                                    </p:animScale>
                                    <p:animScale>
                                      <p:cBhvr>
                                        <p:cTn id="69" dur="26">
                                          <p:stCondLst>
                                            <p:cond delay="1312"/>
                                          </p:stCondLst>
                                        </p:cTn>
                                        <p:tgtEl>
                                          <p:spTgt spid="165891">
                                            <p:txEl>
                                              <p:pRg st="3" end="3"/>
                                            </p:txEl>
                                          </p:spTgt>
                                        </p:tgtEl>
                                      </p:cBhvr>
                                      <p:to x="100000" y="80000"/>
                                    </p:animScale>
                                    <p:animScale>
                                      <p:cBhvr>
                                        <p:cTn id="70" dur="166" decel="50000">
                                          <p:stCondLst>
                                            <p:cond delay="1338"/>
                                          </p:stCondLst>
                                        </p:cTn>
                                        <p:tgtEl>
                                          <p:spTgt spid="165891">
                                            <p:txEl>
                                              <p:pRg st="3" end="3"/>
                                            </p:txEl>
                                          </p:spTgt>
                                        </p:tgtEl>
                                      </p:cBhvr>
                                      <p:to x="100000" y="100000"/>
                                    </p:animScale>
                                    <p:animScale>
                                      <p:cBhvr>
                                        <p:cTn id="71" dur="26">
                                          <p:stCondLst>
                                            <p:cond delay="1642"/>
                                          </p:stCondLst>
                                        </p:cTn>
                                        <p:tgtEl>
                                          <p:spTgt spid="165891">
                                            <p:txEl>
                                              <p:pRg st="3" end="3"/>
                                            </p:txEl>
                                          </p:spTgt>
                                        </p:tgtEl>
                                      </p:cBhvr>
                                      <p:to x="100000" y="90000"/>
                                    </p:animScale>
                                    <p:animScale>
                                      <p:cBhvr>
                                        <p:cTn id="72" dur="166" decel="50000">
                                          <p:stCondLst>
                                            <p:cond delay="1668"/>
                                          </p:stCondLst>
                                        </p:cTn>
                                        <p:tgtEl>
                                          <p:spTgt spid="165891">
                                            <p:txEl>
                                              <p:pRg st="3" end="3"/>
                                            </p:txEl>
                                          </p:spTgt>
                                        </p:tgtEl>
                                      </p:cBhvr>
                                      <p:to x="100000" y="100000"/>
                                    </p:animScale>
                                    <p:animScale>
                                      <p:cBhvr>
                                        <p:cTn id="73" dur="26">
                                          <p:stCondLst>
                                            <p:cond delay="1808"/>
                                          </p:stCondLst>
                                        </p:cTn>
                                        <p:tgtEl>
                                          <p:spTgt spid="165891">
                                            <p:txEl>
                                              <p:pRg st="3" end="3"/>
                                            </p:txEl>
                                          </p:spTgt>
                                        </p:tgtEl>
                                      </p:cBhvr>
                                      <p:to x="100000" y="95000"/>
                                    </p:animScale>
                                    <p:animScale>
                                      <p:cBhvr>
                                        <p:cTn id="74" dur="166" decel="50000">
                                          <p:stCondLst>
                                            <p:cond delay="1834"/>
                                          </p:stCondLst>
                                        </p:cTn>
                                        <p:tgtEl>
                                          <p:spTgt spid="165891">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65891">
                                            <p:txEl>
                                              <p:pRg st="4" end="4"/>
                                            </p:txEl>
                                          </p:spTgt>
                                        </p:tgtEl>
                                        <p:attrNameLst>
                                          <p:attrName>style.visibility</p:attrName>
                                        </p:attrNameLst>
                                      </p:cBhvr>
                                      <p:to>
                                        <p:strVal val="visible"/>
                                      </p:to>
                                    </p:set>
                                    <p:animEffect transition="in" filter="wipe(down)">
                                      <p:cBhvr>
                                        <p:cTn id="79" dur="580">
                                          <p:stCondLst>
                                            <p:cond delay="0"/>
                                          </p:stCondLst>
                                        </p:cTn>
                                        <p:tgtEl>
                                          <p:spTgt spid="165891">
                                            <p:txEl>
                                              <p:pRg st="4" end="4"/>
                                            </p:txEl>
                                          </p:spTgt>
                                        </p:tgtEl>
                                      </p:cBhvr>
                                    </p:animEffect>
                                    <p:anim calcmode="lin" valueType="num">
                                      <p:cBhvr>
                                        <p:cTn id="80" dur="1822" tmFilter="0,0; 0.14,0.36; 0.43,0.73; 0.71,0.91; 1.0,1.0">
                                          <p:stCondLst>
                                            <p:cond delay="0"/>
                                          </p:stCondLst>
                                        </p:cTn>
                                        <p:tgtEl>
                                          <p:spTgt spid="165891">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65891">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65891">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65891">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65891">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65891">
                                            <p:txEl>
                                              <p:pRg st="4" end="4"/>
                                            </p:txEl>
                                          </p:spTgt>
                                        </p:tgtEl>
                                      </p:cBhvr>
                                      <p:to x="100000" y="60000"/>
                                    </p:animScale>
                                    <p:animScale>
                                      <p:cBhvr>
                                        <p:cTn id="86" dur="166" decel="50000">
                                          <p:stCondLst>
                                            <p:cond delay="676"/>
                                          </p:stCondLst>
                                        </p:cTn>
                                        <p:tgtEl>
                                          <p:spTgt spid="165891">
                                            <p:txEl>
                                              <p:pRg st="4" end="4"/>
                                            </p:txEl>
                                          </p:spTgt>
                                        </p:tgtEl>
                                      </p:cBhvr>
                                      <p:to x="100000" y="100000"/>
                                    </p:animScale>
                                    <p:animScale>
                                      <p:cBhvr>
                                        <p:cTn id="87" dur="26">
                                          <p:stCondLst>
                                            <p:cond delay="1312"/>
                                          </p:stCondLst>
                                        </p:cTn>
                                        <p:tgtEl>
                                          <p:spTgt spid="165891">
                                            <p:txEl>
                                              <p:pRg st="4" end="4"/>
                                            </p:txEl>
                                          </p:spTgt>
                                        </p:tgtEl>
                                      </p:cBhvr>
                                      <p:to x="100000" y="80000"/>
                                    </p:animScale>
                                    <p:animScale>
                                      <p:cBhvr>
                                        <p:cTn id="88" dur="166" decel="50000">
                                          <p:stCondLst>
                                            <p:cond delay="1338"/>
                                          </p:stCondLst>
                                        </p:cTn>
                                        <p:tgtEl>
                                          <p:spTgt spid="165891">
                                            <p:txEl>
                                              <p:pRg st="4" end="4"/>
                                            </p:txEl>
                                          </p:spTgt>
                                        </p:tgtEl>
                                      </p:cBhvr>
                                      <p:to x="100000" y="100000"/>
                                    </p:animScale>
                                    <p:animScale>
                                      <p:cBhvr>
                                        <p:cTn id="89" dur="26">
                                          <p:stCondLst>
                                            <p:cond delay="1642"/>
                                          </p:stCondLst>
                                        </p:cTn>
                                        <p:tgtEl>
                                          <p:spTgt spid="165891">
                                            <p:txEl>
                                              <p:pRg st="4" end="4"/>
                                            </p:txEl>
                                          </p:spTgt>
                                        </p:tgtEl>
                                      </p:cBhvr>
                                      <p:to x="100000" y="90000"/>
                                    </p:animScale>
                                    <p:animScale>
                                      <p:cBhvr>
                                        <p:cTn id="90" dur="166" decel="50000">
                                          <p:stCondLst>
                                            <p:cond delay="1668"/>
                                          </p:stCondLst>
                                        </p:cTn>
                                        <p:tgtEl>
                                          <p:spTgt spid="165891">
                                            <p:txEl>
                                              <p:pRg st="4" end="4"/>
                                            </p:txEl>
                                          </p:spTgt>
                                        </p:tgtEl>
                                      </p:cBhvr>
                                      <p:to x="100000" y="100000"/>
                                    </p:animScale>
                                    <p:animScale>
                                      <p:cBhvr>
                                        <p:cTn id="91" dur="26">
                                          <p:stCondLst>
                                            <p:cond delay="1808"/>
                                          </p:stCondLst>
                                        </p:cTn>
                                        <p:tgtEl>
                                          <p:spTgt spid="165891">
                                            <p:txEl>
                                              <p:pRg st="4" end="4"/>
                                            </p:txEl>
                                          </p:spTgt>
                                        </p:tgtEl>
                                      </p:cBhvr>
                                      <p:to x="100000" y="95000"/>
                                    </p:animScale>
                                    <p:animScale>
                                      <p:cBhvr>
                                        <p:cTn id="92" dur="166" decel="50000">
                                          <p:stCondLst>
                                            <p:cond delay="1834"/>
                                          </p:stCondLst>
                                        </p:cTn>
                                        <p:tgtEl>
                                          <p:spTgt spid="165891">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57200" y="247650"/>
            <a:ext cx="8229600" cy="1047750"/>
          </a:xfrm>
        </p:spPr>
        <p:txBody>
          <a:bodyPr/>
          <a:lstStyle/>
          <a:p>
            <a:pPr algn="ctr"/>
            <a:r>
              <a:rPr lang="en-US">
                <a:solidFill>
                  <a:srgbClr val="FF0000"/>
                </a:solidFill>
                <a:effectLst>
                  <a:outerShdw blurRad="38100" dist="38100" dir="2700000" algn="tl">
                    <a:srgbClr val="C0C0C0"/>
                  </a:outerShdw>
                </a:effectLst>
              </a:rPr>
              <a:t>Bộ điều phối</a:t>
            </a:r>
          </a:p>
        </p:txBody>
      </p:sp>
      <p:sp>
        <p:nvSpPr>
          <p:cNvPr id="166915" name="Rectangle 3"/>
          <p:cNvSpPr>
            <a:spLocks noGrp="1" noChangeArrowheads="1"/>
          </p:cNvSpPr>
          <p:nvPr>
            <p:ph type="body" idx="1"/>
          </p:nvPr>
        </p:nvSpPr>
        <p:spPr>
          <a:xfrm>
            <a:off x="609600" y="1265238"/>
            <a:ext cx="8208963" cy="4503737"/>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Bộ điều phối nên nhanh nhất có thể, vì nó được gọi mỗi khi chuyển tiến trình. Thời gian bộ điều phối dừng tiến trình này và khởi động lại tiến trình khác được gọi là thời gian trễ cho việc điều phối.</a:t>
            </a:r>
          </a:p>
        </p:txBody>
      </p:sp>
      <p:sp>
        <p:nvSpPr>
          <p:cNvPr id="4" name="Date Placeholder 3"/>
          <p:cNvSpPr>
            <a:spLocks noGrp="1"/>
          </p:cNvSpPr>
          <p:nvPr>
            <p:ph type="dt" sz="half" idx="12"/>
          </p:nvPr>
        </p:nvSpPr>
        <p:spPr/>
        <p:txBody>
          <a:bodyPr/>
          <a:lstStyle/>
          <a:p>
            <a:fld id="{A81C7EC9-CAD0-4B76-8982-0D3238ACDA56}" type="datetime1">
              <a:rPr lang="en-US" smtClean="0"/>
              <a:pPr/>
              <a:t>3/1/2021</a:t>
            </a:fld>
            <a:endParaRPr lang="en-US"/>
          </a:p>
        </p:txBody>
      </p:sp>
      <p:sp>
        <p:nvSpPr>
          <p:cNvPr id="5" name="Slide Number Placeholder 4"/>
          <p:cNvSpPr>
            <a:spLocks noGrp="1"/>
          </p:cNvSpPr>
          <p:nvPr>
            <p:ph type="sldNum" sz="quarter" idx="11"/>
          </p:nvPr>
        </p:nvSpPr>
        <p:spPr/>
        <p:txBody>
          <a:bodyPr/>
          <a:lstStyle/>
          <a:p>
            <a:fld id="{1E071E1F-DCF0-4FD0-9D09-073BBDD1C8A2}"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down)">
                                      <p:cBhvr>
                                        <p:cTn id="7" dur="580">
                                          <p:stCondLst>
                                            <p:cond delay="0"/>
                                          </p:stCondLst>
                                        </p:cTn>
                                        <p:tgtEl>
                                          <p:spTgt spid="166915">
                                            <p:txEl>
                                              <p:pRg st="0" end="0"/>
                                            </p:txEl>
                                          </p:spTgt>
                                        </p:tgtEl>
                                      </p:cBhvr>
                                    </p:animEffect>
                                    <p:anim calcmode="lin" valueType="num">
                                      <p:cBhvr>
                                        <p:cTn id="8" dur="1822" tmFilter="0,0; 0.14,0.36; 0.43,0.73; 0.71,0.91; 1.0,1.0">
                                          <p:stCondLst>
                                            <p:cond delay="0"/>
                                          </p:stCondLst>
                                        </p:cTn>
                                        <p:tgtEl>
                                          <p:spTgt spid="1669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69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69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69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69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6915">
                                            <p:txEl>
                                              <p:pRg st="0" end="0"/>
                                            </p:txEl>
                                          </p:spTgt>
                                        </p:tgtEl>
                                      </p:cBhvr>
                                      <p:to x="100000" y="60000"/>
                                    </p:animScale>
                                    <p:animScale>
                                      <p:cBhvr>
                                        <p:cTn id="14" dur="166" decel="50000">
                                          <p:stCondLst>
                                            <p:cond delay="676"/>
                                          </p:stCondLst>
                                        </p:cTn>
                                        <p:tgtEl>
                                          <p:spTgt spid="166915">
                                            <p:txEl>
                                              <p:pRg st="0" end="0"/>
                                            </p:txEl>
                                          </p:spTgt>
                                        </p:tgtEl>
                                      </p:cBhvr>
                                      <p:to x="100000" y="100000"/>
                                    </p:animScale>
                                    <p:animScale>
                                      <p:cBhvr>
                                        <p:cTn id="15" dur="26">
                                          <p:stCondLst>
                                            <p:cond delay="1312"/>
                                          </p:stCondLst>
                                        </p:cTn>
                                        <p:tgtEl>
                                          <p:spTgt spid="166915">
                                            <p:txEl>
                                              <p:pRg st="0" end="0"/>
                                            </p:txEl>
                                          </p:spTgt>
                                        </p:tgtEl>
                                      </p:cBhvr>
                                      <p:to x="100000" y="80000"/>
                                    </p:animScale>
                                    <p:animScale>
                                      <p:cBhvr>
                                        <p:cTn id="16" dur="166" decel="50000">
                                          <p:stCondLst>
                                            <p:cond delay="1338"/>
                                          </p:stCondLst>
                                        </p:cTn>
                                        <p:tgtEl>
                                          <p:spTgt spid="166915">
                                            <p:txEl>
                                              <p:pRg st="0" end="0"/>
                                            </p:txEl>
                                          </p:spTgt>
                                        </p:tgtEl>
                                      </p:cBhvr>
                                      <p:to x="100000" y="100000"/>
                                    </p:animScale>
                                    <p:animScale>
                                      <p:cBhvr>
                                        <p:cTn id="17" dur="26">
                                          <p:stCondLst>
                                            <p:cond delay="1642"/>
                                          </p:stCondLst>
                                        </p:cTn>
                                        <p:tgtEl>
                                          <p:spTgt spid="166915">
                                            <p:txEl>
                                              <p:pRg st="0" end="0"/>
                                            </p:txEl>
                                          </p:spTgt>
                                        </p:tgtEl>
                                      </p:cBhvr>
                                      <p:to x="100000" y="90000"/>
                                    </p:animScale>
                                    <p:animScale>
                                      <p:cBhvr>
                                        <p:cTn id="18" dur="166" decel="50000">
                                          <p:stCondLst>
                                            <p:cond delay="1668"/>
                                          </p:stCondLst>
                                        </p:cTn>
                                        <p:tgtEl>
                                          <p:spTgt spid="166915">
                                            <p:txEl>
                                              <p:pRg st="0" end="0"/>
                                            </p:txEl>
                                          </p:spTgt>
                                        </p:tgtEl>
                                      </p:cBhvr>
                                      <p:to x="100000" y="100000"/>
                                    </p:animScale>
                                    <p:animScale>
                                      <p:cBhvr>
                                        <p:cTn id="19" dur="26">
                                          <p:stCondLst>
                                            <p:cond delay="1808"/>
                                          </p:stCondLst>
                                        </p:cTn>
                                        <p:tgtEl>
                                          <p:spTgt spid="166915">
                                            <p:txEl>
                                              <p:pRg st="0" end="0"/>
                                            </p:txEl>
                                          </p:spTgt>
                                        </p:tgtEl>
                                      </p:cBhvr>
                                      <p:to x="100000" y="95000"/>
                                    </p:animScale>
                                    <p:animScale>
                                      <p:cBhvr>
                                        <p:cTn id="20" dur="166" decel="50000">
                                          <p:stCondLst>
                                            <p:cond delay="1834"/>
                                          </p:stCondLst>
                                        </p:cTn>
                                        <p:tgtEl>
                                          <p:spTgt spid="16691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0b710b5668bba8d861b6f688e41ecb34916565"/>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11534</TotalTime>
  <Words>3484</Words>
  <Application>Microsoft Office PowerPoint</Application>
  <PresentationFormat>On-screen Show (4:3)</PresentationFormat>
  <Paragraphs>703</Paragraphs>
  <Slides>76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Arial Black</vt:lpstr>
      <vt:lpstr>Helvetica</vt:lpstr>
      <vt:lpstr>Monotype Sorts</vt:lpstr>
      <vt:lpstr>Symbol</vt:lpstr>
      <vt:lpstr>Times New Roman</vt:lpstr>
      <vt:lpstr>Wingdings</vt:lpstr>
      <vt:lpstr>Pixel</vt:lpstr>
      <vt:lpstr>  Chapter 3:   Lập lịch CPU  </vt:lpstr>
      <vt:lpstr>Chapter 3:  Lập lịch CPU</vt:lpstr>
      <vt:lpstr>I. Các khái niệm cơ bản</vt:lpstr>
      <vt:lpstr>Khái niệm lập lịch CPU</vt:lpstr>
      <vt:lpstr>Khái niệm lập lịch CPU</vt:lpstr>
      <vt:lpstr>Chu trình chu kỳ CPU-I/O</vt:lpstr>
      <vt:lpstr>Chu trình chu kỳ CPU-I/O</vt:lpstr>
      <vt:lpstr>Bộ điều phối</vt:lpstr>
      <vt:lpstr>Bộ điều phối</vt:lpstr>
      <vt:lpstr>II. Các tiêu chuẩn lập lịch</vt:lpstr>
      <vt:lpstr>II. Các tiêu chuẩn lập lịch</vt:lpstr>
      <vt:lpstr>III. Các giải thuật lập lịch</vt:lpstr>
      <vt:lpstr>Giải thuật FCFS</vt:lpstr>
      <vt:lpstr>Giải thuật FCFS</vt:lpstr>
      <vt:lpstr>Giải thuật FCFS</vt:lpstr>
      <vt:lpstr>Giải thuật FCFS</vt:lpstr>
      <vt:lpstr>Giải thuật FCFS</vt:lpstr>
      <vt:lpstr>Điều phối (lập lịch) với độ ưu tiên</vt:lpstr>
      <vt:lpstr>Điều phối (lập lịch) với độ ưu tiên</vt:lpstr>
      <vt:lpstr>Điều phối (lập lịch) với độ ưu tiên</vt:lpstr>
      <vt:lpstr>Điều phối (lập lịch) với độ ưu tiên</vt:lpstr>
      <vt:lpstr>Giải thuật SJF/SRT</vt:lpstr>
      <vt:lpstr>Giải thuật SJF/SRT</vt:lpstr>
      <vt:lpstr>Giải thuật SRT/SRT</vt:lpstr>
      <vt:lpstr>Giải thuật SJC/SRT</vt:lpstr>
      <vt:lpstr>Giải thuật SJC/SRT</vt:lpstr>
      <vt:lpstr>Giải thuật SJC/SRT</vt:lpstr>
      <vt:lpstr>Giải thuật SJC/SRT</vt:lpstr>
      <vt:lpstr>Giải thuật SJC/SRT</vt:lpstr>
      <vt:lpstr>Giải thuật SJC/SRT</vt:lpstr>
      <vt:lpstr>Giải thuật RR</vt:lpstr>
      <vt:lpstr>Giải thuật RR</vt:lpstr>
      <vt:lpstr>Giải thuật RR</vt:lpstr>
      <vt:lpstr>Giải thuật RR</vt:lpstr>
      <vt:lpstr>Giải thuật RR</vt:lpstr>
      <vt:lpstr>Giải thuật RR</vt:lpstr>
      <vt:lpstr>Giải thuật RR</vt:lpstr>
      <vt:lpstr>Giải thuật RR</vt:lpstr>
      <vt:lpstr>Giải thuật MLQ (Multilevel Queue)</vt:lpstr>
      <vt:lpstr>Giải thuật MLQ</vt:lpstr>
      <vt:lpstr>Giải thuật MLQ</vt:lpstr>
      <vt:lpstr>Giải thuật MLQ</vt:lpstr>
      <vt:lpstr>Giải thuật MLFQ</vt:lpstr>
      <vt:lpstr>Giải thuật MLFQ</vt:lpstr>
      <vt:lpstr>Giải thuật MLFQ</vt:lpstr>
      <vt:lpstr>Giải thuật MLFQ</vt:lpstr>
      <vt:lpstr>Giải thuật MLFQ</vt:lpstr>
      <vt:lpstr>IV. Lập lịch đa xử lí</vt:lpstr>
      <vt:lpstr>IV. Lập lịch đa xử lí</vt:lpstr>
      <vt:lpstr>IV. Lập lịch đa xử lí</vt:lpstr>
      <vt:lpstr>IV. Lập lịch đa xử lí</vt:lpstr>
      <vt:lpstr>IV. Lập lịch đa xử lí</vt:lpstr>
      <vt:lpstr>V. Lập lịch thời gian thực</vt:lpstr>
      <vt:lpstr>V. Lập lịch thời gian thực </vt:lpstr>
      <vt:lpstr>V. Lập lịch thời gian thực</vt:lpstr>
      <vt:lpstr>VI. Đánh giá các giải thuật</vt:lpstr>
      <vt:lpstr>Mô hình xác định</vt:lpstr>
      <vt:lpstr>Mô hình xác định</vt:lpstr>
      <vt:lpstr>Mô hình xác định</vt:lpstr>
      <vt:lpstr>Mô hình xác định</vt:lpstr>
      <vt:lpstr>Mô hình xác định</vt:lpstr>
      <vt:lpstr>Mô hình hàng đợi</vt:lpstr>
      <vt:lpstr>Mô hình hàng đợi</vt:lpstr>
      <vt:lpstr>Mô hình hàng đợi</vt:lpstr>
      <vt:lpstr>Mô hình mô phỏng</vt:lpstr>
      <vt:lpstr>Mô hình mô phỏng</vt:lpstr>
      <vt:lpstr>Mô hình dùng mã hóa</vt:lpstr>
      <vt:lpstr>Mô hình dùng mã hóa</vt:lpstr>
      <vt:lpstr>End of Chapter 3</vt:lpstr>
      <vt:lpstr>BÀI TẬP</vt:lpstr>
      <vt:lpstr>BÀI TẬP</vt:lpstr>
      <vt:lpstr>BÀI TẬP</vt:lpstr>
      <vt:lpstr>BÀI TẬP</vt:lpstr>
      <vt:lpstr>BÀI TẬP</vt:lpstr>
      <vt:lpstr>BÀI TẬP</vt:lpstr>
      <vt:lpstr>BÀI TẬP</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CPU Scheduling</dc:title>
  <dc:creator>Marilyn Turnamian</dc:creator>
  <cp:lastModifiedBy>lethanhtan</cp:lastModifiedBy>
  <cp:revision>178</cp:revision>
  <cp:lastPrinted>2001-06-14T14:25:09Z</cp:lastPrinted>
  <dcterms:created xsi:type="dcterms:W3CDTF">1999-07-20T17:58:50Z</dcterms:created>
  <dcterms:modified xsi:type="dcterms:W3CDTF">2021-03-01T14:32:28Z</dcterms:modified>
</cp:coreProperties>
</file>