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Lst>
  <p:notesMasterIdLst>
    <p:notesMasterId r:id="rId61"/>
  </p:notesMasterIdLst>
  <p:handoutMasterIdLst>
    <p:handoutMasterId r:id="rId62"/>
  </p:handoutMasterIdLst>
  <p:sldIdLst>
    <p:sldId id="268" r:id="rId2"/>
    <p:sldId id="338" r:id="rId3"/>
    <p:sldId id="316" r:id="rId4"/>
    <p:sldId id="340" r:id="rId5"/>
    <p:sldId id="378" r:id="rId6"/>
    <p:sldId id="341" r:id="rId7"/>
    <p:sldId id="342" r:id="rId8"/>
    <p:sldId id="343" r:id="rId9"/>
    <p:sldId id="344" r:id="rId10"/>
    <p:sldId id="345" r:id="rId11"/>
    <p:sldId id="346" r:id="rId12"/>
    <p:sldId id="347" r:id="rId13"/>
    <p:sldId id="348" r:id="rId14"/>
    <p:sldId id="349" r:id="rId15"/>
    <p:sldId id="379" r:id="rId16"/>
    <p:sldId id="351" r:id="rId17"/>
    <p:sldId id="353" r:id="rId18"/>
    <p:sldId id="382" r:id="rId19"/>
    <p:sldId id="380" r:id="rId20"/>
    <p:sldId id="381" r:id="rId21"/>
    <p:sldId id="354" r:id="rId22"/>
    <p:sldId id="355" r:id="rId23"/>
    <p:sldId id="356" r:id="rId24"/>
    <p:sldId id="357" r:id="rId25"/>
    <p:sldId id="358" r:id="rId26"/>
    <p:sldId id="359" r:id="rId27"/>
    <p:sldId id="360" r:id="rId28"/>
    <p:sldId id="322" r:id="rId29"/>
    <p:sldId id="339" r:id="rId30"/>
    <p:sldId id="323" r:id="rId31"/>
    <p:sldId id="324" r:id="rId32"/>
    <p:sldId id="325" r:id="rId33"/>
    <p:sldId id="326" r:id="rId34"/>
    <p:sldId id="327" r:id="rId35"/>
    <p:sldId id="330" r:id="rId36"/>
    <p:sldId id="331" r:id="rId37"/>
    <p:sldId id="332" r:id="rId38"/>
    <p:sldId id="333" r:id="rId39"/>
    <p:sldId id="334" r:id="rId40"/>
    <p:sldId id="335" r:id="rId41"/>
    <p:sldId id="336" r:id="rId42"/>
    <p:sldId id="337" r:id="rId43"/>
    <p:sldId id="361" r:id="rId44"/>
    <p:sldId id="362" r:id="rId45"/>
    <p:sldId id="363" r:id="rId46"/>
    <p:sldId id="364" r:id="rId47"/>
    <p:sldId id="365" r:id="rId48"/>
    <p:sldId id="366" r:id="rId49"/>
    <p:sldId id="367" r:id="rId50"/>
    <p:sldId id="369" r:id="rId51"/>
    <p:sldId id="370" r:id="rId52"/>
    <p:sldId id="371" r:id="rId53"/>
    <p:sldId id="372" r:id="rId54"/>
    <p:sldId id="373" r:id="rId55"/>
    <p:sldId id="374" r:id="rId56"/>
    <p:sldId id="375" r:id="rId57"/>
    <p:sldId id="376" r:id="rId58"/>
    <p:sldId id="377" r:id="rId59"/>
    <p:sldId id="308" r:id="rId60"/>
  </p:sldIdLst>
  <p:sldSz cx="9144000" cy="6858000" type="screen4x3"/>
  <p:notesSz cx="7315200" cy="9601200"/>
  <p:custDataLst>
    <p:tags r:id="rId63"/>
  </p:custDataLst>
  <p:defaultTextStyle>
    <a:defPPr>
      <a:defRPr lang="en-US"/>
    </a:defPPr>
    <a:lvl1pPr algn="l" rtl="0" eaLnBrk="0" fontAlgn="base" hangingPunct="0">
      <a:spcBef>
        <a:spcPct val="0"/>
      </a:spcBef>
      <a:spcAft>
        <a:spcPct val="0"/>
      </a:spcAft>
      <a:defRPr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819">
          <p15:clr>
            <a:srgbClr val="A4A3A4"/>
          </p15:clr>
        </p15:guide>
        <p15:guide id="2" pos="516">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66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58" autoAdjust="0"/>
  </p:normalViewPr>
  <p:slideViewPr>
    <p:cSldViewPr snapToGrid="0">
      <p:cViewPr varScale="1">
        <p:scale>
          <a:sx n="83" d="100"/>
          <a:sy n="83" d="100"/>
        </p:scale>
        <p:origin x="1450" y="67"/>
      </p:cViewPr>
      <p:guideLst>
        <p:guide orient="horz" pos="819"/>
        <p:guide pos="5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1589"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1026"/>
          <p:cNvSpPr>
            <a:spLocks noGrp="1" noChangeArrowheads="1"/>
          </p:cNvSpPr>
          <p:nvPr>
            <p:ph type="hdr" sz="quarter"/>
          </p:nvPr>
        </p:nvSpPr>
        <p:spPr bwMode="auto">
          <a:xfrm>
            <a:off x="0" y="0"/>
            <a:ext cx="3206750" cy="457200"/>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defTabSz="915988">
              <a:defRPr sz="1200">
                <a:latin typeface="Helvetica" pitchFamily="34" charset="0"/>
              </a:defRPr>
            </a:lvl1pPr>
          </a:lstStyle>
          <a:p>
            <a:endParaRPr lang="en-US"/>
          </a:p>
        </p:txBody>
      </p:sp>
      <p:sp>
        <p:nvSpPr>
          <p:cNvPr id="103427" name="Rectangle 1027"/>
          <p:cNvSpPr>
            <a:spLocks noGrp="1" noChangeArrowheads="1"/>
          </p:cNvSpPr>
          <p:nvPr>
            <p:ph type="dt" sz="quarter" idx="1"/>
          </p:nvPr>
        </p:nvSpPr>
        <p:spPr bwMode="auto">
          <a:xfrm>
            <a:off x="4122738" y="0"/>
            <a:ext cx="3205162" cy="457200"/>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defTabSz="915988">
              <a:defRPr sz="1200">
                <a:latin typeface="Helvetica" pitchFamily="34" charset="0"/>
              </a:defRPr>
            </a:lvl1pPr>
          </a:lstStyle>
          <a:p>
            <a:endParaRPr lang="en-US"/>
          </a:p>
        </p:txBody>
      </p:sp>
      <p:sp>
        <p:nvSpPr>
          <p:cNvPr id="103428" name="Rectangle 1028"/>
          <p:cNvSpPr>
            <a:spLocks noGrp="1" noChangeArrowheads="1"/>
          </p:cNvSpPr>
          <p:nvPr>
            <p:ph type="ftr" sz="quarter" idx="2"/>
          </p:nvPr>
        </p:nvSpPr>
        <p:spPr bwMode="auto">
          <a:xfrm>
            <a:off x="0" y="9156700"/>
            <a:ext cx="3206750" cy="457200"/>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defTabSz="915988">
              <a:defRPr sz="1200">
                <a:latin typeface="Helvetica" pitchFamily="34" charset="0"/>
              </a:defRPr>
            </a:lvl1pPr>
          </a:lstStyle>
          <a:p>
            <a:endParaRPr lang="en-US"/>
          </a:p>
        </p:txBody>
      </p:sp>
      <p:sp>
        <p:nvSpPr>
          <p:cNvPr id="103429" name="Rectangle 1029"/>
          <p:cNvSpPr>
            <a:spLocks noGrp="1" noChangeArrowheads="1"/>
          </p:cNvSpPr>
          <p:nvPr>
            <p:ph type="sldNum" sz="quarter" idx="3"/>
          </p:nvPr>
        </p:nvSpPr>
        <p:spPr bwMode="auto">
          <a:xfrm>
            <a:off x="4122738" y="9156700"/>
            <a:ext cx="3205162" cy="457200"/>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defTabSz="915988">
              <a:defRPr sz="1200">
                <a:latin typeface="Helvetica" pitchFamily="34" charset="0"/>
              </a:defRPr>
            </a:lvl1pPr>
          </a:lstStyle>
          <a:p>
            <a:fld id="{E6263520-FAEF-49FF-A293-74DA28424DBF}" type="slidenum">
              <a:rPr lang="en-US"/>
              <a:pPr/>
              <a:t>‹#›</a:t>
            </a:fld>
            <a:endParaRPr lang="en-US"/>
          </a:p>
        </p:txBody>
      </p:sp>
    </p:spTree>
    <p:extLst>
      <p:ext uri="{BB962C8B-B14F-4D97-AF65-F5344CB8AC3E}">
        <p14:creationId xmlns:p14="http://schemas.microsoft.com/office/powerpoint/2010/main" val="814492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defTabSz="966788">
              <a:defRPr sz="1300">
                <a:latin typeface="Helvetica" pitchFamily="34" charset="0"/>
              </a:defRPr>
            </a:lvl1pPr>
          </a:lstStyle>
          <a:p>
            <a:endParaRPr lang="en-US"/>
          </a:p>
        </p:txBody>
      </p:sp>
      <p:sp>
        <p:nvSpPr>
          <p:cNvPr id="76803"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algn="r" defTabSz="966788">
              <a:defRPr sz="1300">
                <a:latin typeface="Helvetica" pitchFamily="34" charset="0"/>
              </a:defRPr>
            </a:lvl1pPr>
          </a:lstStyle>
          <a:p>
            <a:endParaRPr lang="en-US"/>
          </a:p>
        </p:txBody>
      </p:sp>
      <p:sp>
        <p:nvSpPr>
          <p:cNvPr id="7680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680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6806"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defTabSz="966788">
              <a:defRPr sz="1300">
                <a:latin typeface="Helvetica" pitchFamily="34" charset="0"/>
              </a:defRPr>
            </a:lvl1pPr>
          </a:lstStyle>
          <a:p>
            <a:endParaRPr lang="en-US"/>
          </a:p>
        </p:txBody>
      </p:sp>
      <p:sp>
        <p:nvSpPr>
          <p:cNvPr id="76807"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algn="r" defTabSz="966788">
              <a:defRPr sz="1300">
                <a:latin typeface="Helvetica" pitchFamily="34" charset="0"/>
              </a:defRPr>
            </a:lvl1pPr>
          </a:lstStyle>
          <a:p>
            <a:fld id="{2F49C456-FBB3-4117-890A-E370C82D1917}" type="slidenum">
              <a:rPr lang="en-US"/>
              <a:pPr/>
              <a:t>‹#›</a:t>
            </a:fld>
            <a:endParaRPr lang="en-US"/>
          </a:p>
        </p:txBody>
      </p:sp>
    </p:spTree>
    <p:extLst>
      <p:ext uri="{BB962C8B-B14F-4D97-AF65-F5344CB8AC3E}">
        <p14:creationId xmlns:p14="http://schemas.microsoft.com/office/powerpoint/2010/main" val="8190135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D9E6401-6020-4501-91F6-55252CFDF026}" type="slidenum">
              <a:rPr lang="en-US"/>
              <a:pPr/>
              <a:t>1</a:t>
            </a:fld>
            <a:endParaRPr lang="en-US"/>
          </a:p>
        </p:txBody>
      </p:sp>
      <p:sp>
        <p:nvSpPr>
          <p:cNvPr id="2" name="Notes Placeholder 1"/>
          <p:cNvSpPr>
            <a:spLocks noGrp="1"/>
          </p:cNvSpPr>
          <p:nvPr>
            <p:ph type="body" idx="1"/>
          </p:nvPr>
        </p:nvSpPr>
        <p:spPr/>
        <p:txBody>
          <a:bodyPr/>
          <a:lstStyle/>
          <a:p>
            <a:r>
              <a:rPr lang="en-US" smtClean="0"/>
              <a:t>Chương này</a:t>
            </a:r>
            <a:r>
              <a:rPr lang="en-US" baseline="0" smtClean="0"/>
              <a:t> trình bày về quản lí vào ra.</a:t>
            </a:r>
            <a:endParaRPr lang="en-US"/>
          </a:p>
        </p:txBody>
      </p:sp>
    </p:spTree>
    <p:extLst>
      <p:ext uri="{BB962C8B-B14F-4D97-AF65-F5344CB8AC3E}">
        <p14:creationId xmlns:p14="http://schemas.microsoft.com/office/powerpoint/2010/main" val="349248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10</a:t>
            </a:fld>
            <a:endParaRPr lang="en-US"/>
          </a:p>
        </p:txBody>
      </p:sp>
    </p:spTree>
    <p:extLst>
      <p:ext uri="{BB962C8B-B14F-4D97-AF65-F5344CB8AC3E}">
        <p14:creationId xmlns:p14="http://schemas.microsoft.com/office/powerpoint/2010/main" val="2640982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11</a:t>
            </a:fld>
            <a:endParaRPr lang="en-US"/>
          </a:p>
        </p:txBody>
      </p:sp>
    </p:spTree>
    <p:extLst>
      <p:ext uri="{BB962C8B-B14F-4D97-AF65-F5344CB8AC3E}">
        <p14:creationId xmlns:p14="http://schemas.microsoft.com/office/powerpoint/2010/main" val="3166416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12</a:t>
            </a:fld>
            <a:endParaRPr lang="en-US"/>
          </a:p>
        </p:txBody>
      </p:sp>
    </p:spTree>
    <p:extLst>
      <p:ext uri="{BB962C8B-B14F-4D97-AF65-F5344CB8AC3E}">
        <p14:creationId xmlns:p14="http://schemas.microsoft.com/office/powerpoint/2010/main" val="2341667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13</a:t>
            </a:fld>
            <a:endParaRPr lang="en-US"/>
          </a:p>
        </p:txBody>
      </p:sp>
    </p:spTree>
    <p:extLst>
      <p:ext uri="{BB962C8B-B14F-4D97-AF65-F5344CB8AC3E}">
        <p14:creationId xmlns:p14="http://schemas.microsoft.com/office/powerpoint/2010/main" val="2608037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14</a:t>
            </a:fld>
            <a:endParaRPr lang="en-US"/>
          </a:p>
        </p:txBody>
      </p:sp>
    </p:spTree>
    <p:extLst>
      <p:ext uri="{BB962C8B-B14F-4D97-AF65-F5344CB8AC3E}">
        <p14:creationId xmlns:p14="http://schemas.microsoft.com/office/powerpoint/2010/main" val="3698419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15</a:t>
            </a:fld>
            <a:endParaRPr lang="en-US"/>
          </a:p>
        </p:txBody>
      </p:sp>
    </p:spTree>
    <p:extLst>
      <p:ext uri="{BB962C8B-B14F-4D97-AF65-F5344CB8AC3E}">
        <p14:creationId xmlns:p14="http://schemas.microsoft.com/office/powerpoint/2010/main" val="4136199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16</a:t>
            </a:fld>
            <a:endParaRPr lang="en-US"/>
          </a:p>
        </p:txBody>
      </p:sp>
    </p:spTree>
    <p:extLst>
      <p:ext uri="{BB962C8B-B14F-4D97-AF65-F5344CB8AC3E}">
        <p14:creationId xmlns:p14="http://schemas.microsoft.com/office/powerpoint/2010/main" val="2115663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17</a:t>
            </a:fld>
            <a:endParaRPr lang="en-US"/>
          </a:p>
        </p:txBody>
      </p:sp>
    </p:spTree>
    <p:extLst>
      <p:ext uri="{BB962C8B-B14F-4D97-AF65-F5344CB8AC3E}">
        <p14:creationId xmlns:p14="http://schemas.microsoft.com/office/powerpoint/2010/main" val="2692026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18</a:t>
            </a:fld>
            <a:endParaRPr lang="en-US"/>
          </a:p>
        </p:txBody>
      </p:sp>
    </p:spTree>
    <p:extLst>
      <p:ext uri="{BB962C8B-B14F-4D97-AF65-F5344CB8AC3E}">
        <p14:creationId xmlns:p14="http://schemas.microsoft.com/office/powerpoint/2010/main" val="1881788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19</a:t>
            </a:fld>
            <a:endParaRPr lang="en-US"/>
          </a:p>
        </p:txBody>
      </p:sp>
    </p:spTree>
    <p:extLst>
      <p:ext uri="{BB962C8B-B14F-4D97-AF65-F5344CB8AC3E}">
        <p14:creationId xmlns:p14="http://schemas.microsoft.com/office/powerpoint/2010/main" val="1815117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D05E3A9E-E7CB-4F83-BFBC-C35F06B25BED}" type="slidenum">
              <a:rPr lang="en-US"/>
              <a:pPr/>
              <a:t>2</a:t>
            </a:fld>
            <a:endParaRPr lang="en-US"/>
          </a:p>
        </p:txBody>
      </p:sp>
    </p:spTree>
    <p:extLst>
      <p:ext uri="{BB962C8B-B14F-4D97-AF65-F5344CB8AC3E}">
        <p14:creationId xmlns:p14="http://schemas.microsoft.com/office/powerpoint/2010/main" val="1116039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20</a:t>
            </a:fld>
            <a:endParaRPr lang="en-US"/>
          </a:p>
        </p:txBody>
      </p:sp>
    </p:spTree>
    <p:extLst>
      <p:ext uri="{BB962C8B-B14F-4D97-AF65-F5344CB8AC3E}">
        <p14:creationId xmlns:p14="http://schemas.microsoft.com/office/powerpoint/2010/main" val="1364412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21</a:t>
            </a:fld>
            <a:endParaRPr lang="en-US"/>
          </a:p>
        </p:txBody>
      </p:sp>
    </p:spTree>
    <p:extLst>
      <p:ext uri="{BB962C8B-B14F-4D97-AF65-F5344CB8AC3E}">
        <p14:creationId xmlns:p14="http://schemas.microsoft.com/office/powerpoint/2010/main" val="3136649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22</a:t>
            </a:fld>
            <a:endParaRPr lang="en-US"/>
          </a:p>
        </p:txBody>
      </p:sp>
    </p:spTree>
    <p:extLst>
      <p:ext uri="{BB962C8B-B14F-4D97-AF65-F5344CB8AC3E}">
        <p14:creationId xmlns:p14="http://schemas.microsoft.com/office/powerpoint/2010/main" val="3587259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23</a:t>
            </a:fld>
            <a:endParaRPr lang="en-US"/>
          </a:p>
        </p:txBody>
      </p:sp>
    </p:spTree>
    <p:extLst>
      <p:ext uri="{BB962C8B-B14F-4D97-AF65-F5344CB8AC3E}">
        <p14:creationId xmlns:p14="http://schemas.microsoft.com/office/powerpoint/2010/main" val="1988867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24</a:t>
            </a:fld>
            <a:endParaRPr lang="en-US"/>
          </a:p>
        </p:txBody>
      </p:sp>
    </p:spTree>
    <p:extLst>
      <p:ext uri="{BB962C8B-B14F-4D97-AF65-F5344CB8AC3E}">
        <p14:creationId xmlns:p14="http://schemas.microsoft.com/office/powerpoint/2010/main" val="413012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25</a:t>
            </a:fld>
            <a:endParaRPr lang="en-US"/>
          </a:p>
        </p:txBody>
      </p:sp>
    </p:spTree>
    <p:extLst>
      <p:ext uri="{BB962C8B-B14F-4D97-AF65-F5344CB8AC3E}">
        <p14:creationId xmlns:p14="http://schemas.microsoft.com/office/powerpoint/2010/main" val="3700920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26</a:t>
            </a:fld>
            <a:endParaRPr lang="en-US"/>
          </a:p>
        </p:txBody>
      </p:sp>
    </p:spTree>
    <p:extLst>
      <p:ext uri="{BB962C8B-B14F-4D97-AF65-F5344CB8AC3E}">
        <p14:creationId xmlns:p14="http://schemas.microsoft.com/office/powerpoint/2010/main" val="4006409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27</a:t>
            </a:fld>
            <a:endParaRPr lang="en-US"/>
          </a:p>
        </p:txBody>
      </p:sp>
    </p:spTree>
    <p:extLst>
      <p:ext uri="{BB962C8B-B14F-4D97-AF65-F5344CB8AC3E}">
        <p14:creationId xmlns:p14="http://schemas.microsoft.com/office/powerpoint/2010/main" val="1963360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F49C456-FBB3-4117-890A-E370C82D1917}" type="slidenum">
              <a:rPr lang="en-US" smtClean="0"/>
              <a:pPr/>
              <a:t>58</a:t>
            </a:fld>
            <a:endParaRPr lang="en-US"/>
          </a:p>
        </p:txBody>
      </p:sp>
    </p:spTree>
    <p:extLst>
      <p:ext uri="{BB962C8B-B14F-4D97-AF65-F5344CB8AC3E}">
        <p14:creationId xmlns:p14="http://schemas.microsoft.com/office/powerpoint/2010/main" val="1377229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752F613-021E-4CD0-9A93-CE0A6D91F2C5}" type="slidenum">
              <a:rPr lang="en-US"/>
              <a:pPr/>
              <a:t>3</a:t>
            </a:fld>
            <a:endParaRPr lang="en-US"/>
          </a:p>
        </p:txBody>
      </p:sp>
    </p:spTree>
    <p:extLst>
      <p:ext uri="{BB962C8B-B14F-4D97-AF65-F5344CB8AC3E}">
        <p14:creationId xmlns:p14="http://schemas.microsoft.com/office/powerpoint/2010/main" val="3477106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4</a:t>
            </a:fld>
            <a:endParaRPr lang="en-US"/>
          </a:p>
        </p:txBody>
      </p:sp>
    </p:spTree>
    <p:extLst>
      <p:ext uri="{BB962C8B-B14F-4D97-AF65-F5344CB8AC3E}">
        <p14:creationId xmlns:p14="http://schemas.microsoft.com/office/powerpoint/2010/main" val="4259023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5</a:t>
            </a:fld>
            <a:endParaRPr lang="en-US"/>
          </a:p>
        </p:txBody>
      </p:sp>
    </p:spTree>
    <p:extLst>
      <p:ext uri="{BB962C8B-B14F-4D97-AF65-F5344CB8AC3E}">
        <p14:creationId xmlns:p14="http://schemas.microsoft.com/office/powerpoint/2010/main" val="1590532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6</a:t>
            </a:fld>
            <a:endParaRPr lang="en-US"/>
          </a:p>
        </p:txBody>
      </p:sp>
    </p:spTree>
    <p:extLst>
      <p:ext uri="{BB962C8B-B14F-4D97-AF65-F5344CB8AC3E}">
        <p14:creationId xmlns:p14="http://schemas.microsoft.com/office/powerpoint/2010/main" val="115328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7</a:t>
            </a:fld>
            <a:endParaRPr lang="en-US"/>
          </a:p>
        </p:txBody>
      </p:sp>
    </p:spTree>
    <p:extLst>
      <p:ext uri="{BB962C8B-B14F-4D97-AF65-F5344CB8AC3E}">
        <p14:creationId xmlns:p14="http://schemas.microsoft.com/office/powerpoint/2010/main" val="2551274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8</a:t>
            </a:fld>
            <a:endParaRPr lang="en-US"/>
          </a:p>
        </p:txBody>
      </p:sp>
    </p:spTree>
    <p:extLst>
      <p:ext uri="{BB962C8B-B14F-4D97-AF65-F5344CB8AC3E}">
        <p14:creationId xmlns:p14="http://schemas.microsoft.com/office/powerpoint/2010/main" val="281263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9</a:t>
            </a:fld>
            <a:endParaRPr lang="en-US"/>
          </a:p>
        </p:txBody>
      </p:sp>
    </p:spTree>
    <p:extLst>
      <p:ext uri="{BB962C8B-B14F-4D97-AF65-F5344CB8AC3E}">
        <p14:creationId xmlns:p14="http://schemas.microsoft.com/office/powerpoint/2010/main" val="253945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AC3D90-E927-4982-85B6-74FAFFA4C487}" type="datetime1">
              <a:rPr lang="en-US" smtClean="0"/>
              <a:pPr/>
              <a:t>3/29/2021</a:t>
            </a:fld>
            <a:endParaRPr lang="en-US"/>
          </a:p>
        </p:txBody>
      </p:sp>
      <p:sp>
        <p:nvSpPr>
          <p:cNvPr id="6" name="Slide Number Placeholder 5"/>
          <p:cNvSpPr>
            <a:spLocks noGrp="1"/>
          </p:cNvSpPr>
          <p:nvPr>
            <p:ph type="sldNum" sz="quarter" idx="12"/>
          </p:nvPr>
        </p:nvSpPr>
        <p:spPr/>
        <p:txBody>
          <a:bodyPr/>
          <a:lstStyle/>
          <a:p>
            <a:fld id="{FEB5518D-4D1E-42A7-BCBF-5C22D5B7D4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ADED9F-F9E2-436D-8133-569E48A67D43}" type="datetime1">
              <a:rPr lang="en-US" smtClean="0"/>
              <a:pPr/>
              <a:t>3/29/2021</a:t>
            </a:fld>
            <a:endParaRPr lang="en-US"/>
          </a:p>
        </p:txBody>
      </p:sp>
      <p:sp>
        <p:nvSpPr>
          <p:cNvPr id="6" name="Slide Number Placeholder 5"/>
          <p:cNvSpPr>
            <a:spLocks noGrp="1"/>
          </p:cNvSpPr>
          <p:nvPr>
            <p:ph type="sldNum" sz="quarter" idx="12"/>
          </p:nvPr>
        </p:nvSpPr>
        <p:spPr/>
        <p:txBody>
          <a:bodyPr/>
          <a:lstStyle/>
          <a:p>
            <a:fld id="{9D65876C-F887-494A-A105-48846B3F4F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2AAA5A-F340-4E23-A9A8-588321E40357}" type="datetime1">
              <a:rPr lang="en-US" smtClean="0"/>
              <a:pPr/>
              <a:t>3/29/2021</a:t>
            </a:fld>
            <a:endParaRPr lang="en-US"/>
          </a:p>
        </p:txBody>
      </p:sp>
      <p:sp>
        <p:nvSpPr>
          <p:cNvPr id="6" name="Slide Number Placeholder 5"/>
          <p:cNvSpPr>
            <a:spLocks noGrp="1"/>
          </p:cNvSpPr>
          <p:nvPr>
            <p:ph type="sldNum" sz="quarter" idx="12"/>
          </p:nvPr>
        </p:nvSpPr>
        <p:spPr/>
        <p:txBody>
          <a:bodyPr/>
          <a:lstStyle/>
          <a:p>
            <a:fld id="{921CB669-E3B1-485C-8E63-271A1A99F5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16799-8D07-4716-81F9-0DAC8A3FC21C}" type="datetime1">
              <a:rPr lang="en-US" smtClean="0"/>
              <a:pPr/>
              <a:t>3/29/2021</a:t>
            </a:fld>
            <a:endParaRPr lang="en-US"/>
          </a:p>
        </p:txBody>
      </p:sp>
      <p:sp>
        <p:nvSpPr>
          <p:cNvPr id="6" name="Slide Number Placeholder 5"/>
          <p:cNvSpPr>
            <a:spLocks noGrp="1"/>
          </p:cNvSpPr>
          <p:nvPr>
            <p:ph type="sldNum" sz="quarter" idx="12"/>
          </p:nvPr>
        </p:nvSpPr>
        <p:spPr/>
        <p:txBody>
          <a:bodyPr/>
          <a:lstStyle/>
          <a:p>
            <a:fld id="{487AA9DA-8120-43D4-BC4B-82B8443E30C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A1A2C9-5C79-4003-9AD1-49E4DF96F573}" type="datetime1">
              <a:rPr lang="en-US" smtClean="0"/>
              <a:pPr/>
              <a:t>3/29/2021</a:t>
            </a:fld>
            <a:endParaRPr lang="en-US"/>
          </a:p>
        </p:txBody>
      </p:sp>
      <p:sp>
        <p:nvSpPr>
          <p:cNvPr id="6" name="Slide Number Placeholder 5"/>
          <p:cNvSpPr>
            <a:spLocks noGrp="1"/>
          </p:cNvSpPr>
          <p:nvPr>
            <p:ph type="sldNum" sz="quarter" idx="12"/>
          </p:nvPr>
        </p:nvSpPr>
        <p:spPr/>
        <p:txBody>
          <a:bodyPr/>
          <a:lstStyle/>
          <a:p>
            <a:fld id="{4A06F305-DB64-49BD-8CC5-019D52AD96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D1C14D-9A13-4321-B96B-D6321F7FFCDD}" type="datetime1">
              <a:rPr lang="en-US" smtClean="0"/>
              <a:pPr/>
              <a:t>3/29/2021</a:t>
            </a:fld>
            <a:endParaRPr lang="en-US"/>
          </a:p>
        </p:txBody>
      </p:sp>
      <p:sp>
        <p:nvSpPr>
          <p:cNvPr id="7" name="Slide Number Placeholder 6"/>
          <p:cNvSpPr>
            <a:spLocks noGrp="1"/>
          </p:cNvSpPr>
          <p:nvPr>
            <p:ph type="sldNum" sz="quarter" idx="12"/>
          </p:nvPr>
        </p:nvSpPr>
        <p:spPr/>
        <p:txBody>
          <a:bodyPr/>
          <a:lstStyle/>
          <a:p>
            <a:fld id="{41BE1319-CDCD-4F7E-BB2B-EDA598B123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1CF889-D6EB-4A0C-8DDC-1ACC15A2B807}" type="datetime1">
              <a:rPr lang="en-US" smtClean="0"/>
              <a:pPr/>
              <a:t>3/29/2021</a:t>
            </a:fld>
            <a:endParaRPr lang="en-US"/>
          </a:p>
        </p:txBody>
      </p:sp>
      <p:sp>
        <p:nvSpPr>
          <p:cNvPr id="9" name="Slide Number Placeholder 8"/>
          <p:cNvSpPr>
            <a:spLocks noGrp="1"/>
          </p:cNvSpPr>
          <p:nvPr>
            <p:ph type="sldNum" sz="quarter" idx="12"/>
          </p:nvPr>
        </p:nvSpPr>
        <p:spPr/>
        <p:txBody>
          <a:bodyPr/>
          <a:lstStyle/>
          <a:p>
            <a:fld id="{C58328AF-7764-49F1-A4EA-F454F97466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9CAE03-C7AD-4698-A7A3-012F8879C8CB}" type="datetime1">
              <a:rPr lang="en-US" smtClean="0"/>
              <a:pPr/>
              <a:t>3/29/2021</a:t>
            </a:fld>
            <a:endParaRPr lang="en-US"/>
          </a:p>
        </p:txBody>
      </p:sp>
      <p:sp>
        <p:nvSpPr>
          <p:cNvPr id="5" name="Slide Number Placeholder 4"/>
          <p:cNvSpPr>
            <a:spLocks noGrp="1"/>
          </p:cNvSpPr>
          <p:nvPr>
            <p:ph type="sldNum" sz="quarter" idx="12"/>
          </p:nvPr>
        </p:nvSpPr>
        <p:spPr/>
        <p:txBody>
          <a:bodyPr/>
          <a:lstStyle/>
          <a:p>
            <a:fld id="{A99640A6-F3E2-460D-969F-87893EF13E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AED82-0C74-46B3-AAFF-33A9A351DEAF}" type="datetime1">
              <a:rPr lang="en-US" smtClean="0"/>
              <a:pPr/>
              <a:t>3/29/2021</a:t>
            </a:fld>
            <a:endParaRPr lang="en-US"/>
          </a:p>
        </p:txBody>
      </p:sp>
      <p:sp>
        <p:nvSpPr>
          <p:cNvPr id="4" name="Slide Number Placeholder 3"/>
          <p:cNvSpPr>
            <a:spLocks noGrp="1"/>
          </p:cNvSpPr>
          <p:nvPr>
            <p:ph type="sldNum" sz="quarter" idx="12"/>
          </p:nvPr>
        </p:nvSpPr>
        <p:spPr/>
        <p:txBody>
          <a:bodyPr/>
          <a:lstStyle/>
          <a:p>
            <a:fld id="{5A98A6F9-0C4E-477A-A1BE-14E44D6A36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3F51C7-2D7F-479A-B637-A2A140DA41C9}" type="datetime1">
              <a:rPr lang="en-US" smtClean="0"/>
              <a:pPr/>
              <a:t>3/29/2021</a:t>
            </a:fld>
            <a:endParaRPr lang="en-US"/>
          </a:p>
        </p:txBody>
      </p:sp>
      <p:sp>
        <p:nvSpPr>
          <p:cNvPr id="7" name="Slide Number Placeholder 6"/>
          <p:cNvSpPr>
            <a:spLocks noGrp="1"/>
          </p:cNvSpPr>
          <p:nvPr>
            <p:ph type="sldNum" sz="quarter" idx="12"/>
          </p:nvPr>
        </p:nvSpPr>
        <p:spPr/>
        <p:txBody>
          <a:bodyPr/>
          <a:lstStyle/>
          <a:p>
            <a:fld id="{ACF063E4-55D1-4666-A0DA-D41C069457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93CC2-9487-41F4-9335-B47DDB335774}" type="datetime1">
              <a:rPr lang="en-US" smtClean="0"/>
              <a:pPr/>
              <a:t>3/29/2021</a:t>
            </a:fld>
            <a:endParaRPr lang="en-US"/>
          </a:p>
        </p:txBody>
      </p:sp>
      <p:sp>
        <p:nvSpPr>
          <p:cNvPr id="7" name="Slide Number Placeholder 6"/>
          <p:cNvSpPr>
            <a:spLocks noGrp="1"/>
          </p:cNvSpPr>
          <p:nvPr>
            <p:ph type="sldNum" sz="quarter" idx="12"/>
          </p:nvPr>
        </p:nvSpPr>
        <p:spPr/>
        <p:txBody>
          <a:bodyPr/>
          <a:lstStyle/>
          <a:p>
            <a:fld id="{65DDDB9C-87C1-4BDD-A3F5-0F60ACD9C0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AD919121-2FC7-4FDD-9828-BAB69098038A}" type="datetime1">
              <a:rPr lang="en-US" smtClean="0"/>
              <a:pPr/>
              <a:t>3/29/2021</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22AC7A66-A1B0-407D-824C-84CE4E71DE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15925" y="293688"/>
            <a:ext cx="7432675" cy="831850"/>
          </a:xfrm>
        </p:spPr>
        <p:txBody>
          <a:bodyPr/>
          <a:lstStyle/>
          <a:p>
            <a:r>
              <a:rPr lang="en-US" sz="4800">
                <a:solidFill>
                  <a:srgbClr val="FF0000"/>
                </a:solidFill>
                <a:effectLst>
                  <a:outerShdw blurRad="38100" dist="38100" dir="2700000" algn="tl">
                    <a:srgbClr val="C0C0C0"/>
                  </a:outerShdw>
                </a:effectLst>
                <a:latin typeface="Times New Roman" pitchFamily="18" charset="0"/>
              </a:rPr>
              <a:t>Chương 6:  Quản lí </a:t>
            </a:r>
            <a:r>
              <a:rPr lang="en-US" sz="4800" smtClean="0">
                <a:solidFill>
                  <a:srgbClr val="FF0000"/>
                </a:solidFill>
                <a:effectLst>
                  <a:outerShdw blurRad="38100" dist="38100" dir="2700000" algn="tl">
                    <a:srgbClr val="C0C0C0"/>
                  </a:outerShdw>
                </a:effectLst>
                <a:latin typeface="Times New Roman" pitchFamily="18" charset="0"/>
              </a:rPr>
              <a:t>vào/ra</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43011" name="Rectangle 3"/>
          <p:cNvSpPr>
            <a:spLocks noGrp="1" noChangeArrowheads="1"/>
          </p:cNvSpPr>
          <p:nvPr>
            <p:ph idx="1"/>
          </p:nvPr>
        </p:nvSpPr>
        <p:spPr>
          <a:xfrm>
            <a:off x="446088" y="1300163"/>
            <a:ext cx="7870825" cy="4483100"/>
          </a:xfrm>
        </p:spPr>
        <p:txBody>
          <a:bodyPr/>
          <a:lstStyle/>
          <a:p>
            <a:pPr marL="623888" indent="-623888" algn="just">
              <a:buClr>
                <a:srgbClr val="FF0000"/>
              </a:buClr>
              <a:buSzPct val="140000"/>
              <a:buFont typeface="Wingdings" pitchFamily="2" charset="2"/>
              <a:buChar char="§"/>
            </a:pPr>
            <a:r>
              <a:rPr lang="en-US" smtClean="0">
                <a:solidFill>
                  <a:srgbClr val="FF0000"/>
                </a:solidFill>
                <a:effectLst>
                  <a:outerShdw blurRad="38100" dist="38100" dir="2700000" algn="tl">
                    <a:srgbClr val="C0C0C0"/>
                  </a:outerShdw>
                </a:effectLst>
                <a:latin typeface="Times New Roman" pitchFamily="18" charset="0"/>
              </a:rPr>
              <a:t>Chức năng quản lý vào/ra của HĐH</a:t>
            </a:r>
          </a:p>
          <a:p>
            <a:pPr marL="623888" indent="-623888" algn="just">
              <a:buClr>
                <a:srgbClr val="FF0000"/>
              </a:buClr>
              <a:buSzPct val="140000"/>
              <a:buFont typeface="Wingdings" pitchFamily="2" charset="2"/>
              <a:buChar char="§"/>
            </a:pPr>
            <a:r>
              <a:rPr lang="en-US" smtClean="0">
                <a:solidFill>
                  <a:srgbClr val="FF0000"/>
                </a:solidFill>
                <a:effectLst>
                  <a:outerShdw blurRad="38100" dist="38100" dir="2700000" algn="tl">
                    <a:srgbClr val="C0C0C0"/>
                  </a:outerShdw>
                </a:effectLst>
                <a:latin typeface="Times New Roman" pitchFamily="18" charset="0"/>
              </a:rPr>
              <a:t>Phần cứng vào/ra</a:t>
            </a:r>
          </a:p>
          <a:p>
            <a:pPr marL="623888" indent="-623888" algn="just">
              <a:buClr>
                <a:srgbClr val="FF0000"/>
              </a:buClr>
              <a:buSzPct val="140000"/>
              <a:buFont typeface="Wingdings" pitchFamily="2" charset="2"/>
              <a:buChar char="§"/>
            </a:pPr>
            <a:r>
              <a:rPr lang="en-US" smtClean="0">
                <a:solidFill>
                  <a:srgbClr val="FF0000"/>
                </a:solidFill>
                <a:effectLst>
                  <a:outerShdw blurRad="38100" dist="38100" dir="2700000" algn="tl">
                    <a:srgbClr val="C0C0C0"/>
                  </a:outerShdw>
                </a:effectLst>
                <a:latin typeface="Times New Roman" pitchFamily="18" charset="0"/>
              </a:rPr>
              <a:t>Tổ </a:t>
            </a:r>
            <a:r>
              <a:rPr lang="en-US">
                <a:solidFill>
                  <a:srgbClr val="FF0000"/>
                </a:solidFill>
                <a:effectLst>
                  <a:outerShdw blurRad="38100" dist="38100" dir="2700000" algn="tl">
                    <a:srgbClr val="C0C0C0"/>
                  </a:outerShdw>
                </a:effectLst>
                <a:latin typeface="Times New Roman" pitchFamily="18" charset="0"/>
              </a:rPr>
              <a:t>chức và quản lí </a:t>
            </a:r>
            <a:r>
              <a:rPr lang="en-US" smtClean="0">
                <a:solidFill>
                  <a:srgbClr val="FF0000"/>
                </a:solidFill>
                <a:effectLst>
                  <a:outerShdw blurRad="38100" dist="38100" dir="2700000" algn="tl">
                    <a:srgbClr val="C0C0C0"/>
                  </a:outerShdw>
                </a:effectLst>
                <a:latin typeface="Times New Roman" pitchFamily="18" charset="0"/>
              </a:rPr>
              <a:t>vào/ra</a:t>
            </a:r>
          </a:p>
          <a:p>
            <a:pPr marL="623888" indent="-623888" algn="just">
              <a:buClr>
                <a:srgbClr val="FF0000"/>
              </a:buClr>
              <a:buSzPct val="140000"/>
              <a:buFont typeface="Wingdings" pitchFamily="2" charset="2"/>
              <a:buChar char="§"/>
            </a:pPr>
            <a:r>
              <a:rPr lang="en-US" smtClean="0">
                <a:solidFill>
                  <a:srgbClr val="FF0000"/>
                </a:solidFill>
                <a:effectLst>
                  <a:outerShdw blurRad="38100" dist="38100" dir="2700000" algn="tl">
                    <a:srgbClr val="C0C0C0"/>
                  </a:outerShdw>
                </a:effectLst>
                <a:latin typeface="Times New Roman" pitchFamily="18" charset="0"/>
              </a:rPr>
              <a:t>Phần mềm vào/ra</a:t>
            </a:r>
            <a:endParaRPr lang="en-US">
              <a:solidFill>
                <a:srgbClr val="FF0000"/>
              </a:solidFill>
              <a:effectLst>
                <a:outerShdw blurRad="38100" dist="38100" dir="2700000" algn="tl">
                  <a:srgbClr val="C0C0C0"/>
                </a:outerShdw>
              </a:effectLst>
              <a:latin typeface="Times New Roman" pitchFamily="18" charset="0"/>
            </a:endParaRPr>
          </a:p>
          <a:p>
            <a:pPr marL="623888" indent="-623888" algn="just">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latin typeface="Times New Roman" pitchFamily="18" charset="0"/>
              </a:rPr>
              <a:t>Các kĩ thuật quản lí </a:t>
            </a:r>
            <a:r>
              <a:rPr lang="en-US" smtClean="0">
                <a:solidFill>
                  <a:srgbClr val="FF0000"/>
                </a:solidFill>
                <a:effectLst>
                  <a:outerShdw blurRad="38100" dist="38100" dir="2700000" algn="tl">
                    <a:srgbClr val="C0C0C0"/>
                  </a:outerShdw>
                </a:effectLst>
                <a:latin typeface="Times New Roman" pitchFamily="18" charset="0"/>
              </a:rPr>
              <a:t>vào/ra</a:t>
            </a:r>
            <a:endParaRPr lang="en-US">
              <a:solidFill>
                <a:srgbClr val="FF0000"/>
              </a:solidFill>
              <a:effectLst>
                <a:outerShdw blurRad="38100" dist="38100" dir="2700000" algn="tl">
                  <a:srgbClr val="C0C0C0"/>
                </a:outerShdw>
              </a:effectLst>
              <a:latin typeface="Times New Roman" pitchFamily="18" charset="0"/>
            </a:endParaRPr>
          </a:p>
          <a:p>
            <a:pPr marL="623888" indent="-623888" algn="just">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latin typeface="Times New Roman" pitchFamily="18" charset="0"/>
              </a:rPr>
              <a:t>Xử lí </a:t>
            </a:r>
            <a:r>
              <a:rPr lang="en-US" smtClean="0">
                <a:solidFill>
                  <a:srgbClr val="FF0000"/>
                </a:solidFill>
                <a:effectLst>
                  <a:outerShdw blurRad="38100" dist="38100" dir="2700000" algn="tl">
                    <a:srgbClr val="C0C0C0"/>
                  </a:outerShdw>
                </a:effectLst>
                <a:latin typeface="Times New Roman" pitchFamily="18" charset="0"/>
              </a:rPr>
              <a:t>lỗi</a:t>
            </a:r>
          </a:p>
          <a:p>
            <a:pPr marL="623888" indent="-623888" algn="just">
              <a:buClr>
                <a:srgbClr val="FF0000"/>
              </a:buClr>
              <a:buSzPct val="140000"/>
              <a:buFont typeface="Wingdings" pitchFamily="2" charset="2"/>
              <a:buChar char="§"/>
            </a:pPr>
            <a:r>
              <a:rPr lang="en-US" smtClean="0">
                <a:solidFill>
                  <a:srgbClr val="FF0000"/>
                </a:solidFill>
                <a:effectLst>
                  <a:outerShdw blurRad="38100" dist="38100" dir="2700000" algn="tl">
                    <a:srgbClr val="C0C0C0"/>
                  </a:outerShdw>
                </a:effectLst>
                <a:latin typeface="Times New Roman" pitchFamily="18" charset="0"/>
              </a:rPr>
              <a:t>Tắc nghẽn</a:t>
            </a:r>
            <a:endParaRPr lang="en-US">
              <a:solidFill>
                <a:srgbClr val="FF0000"/>
              </a:solidFill>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5A07E4C0-40A0-4930-8898-C97841FF0DBF}" type="datetime1">
              <a:rPr lang="en-US" sz="1600" smtClean="0">
                <a:solidFill>
                  <a:srgbClr val="FF0000"/>
                </a:solidFill>
              </a:rPr>
              <a:pPr/>
              <a:t>3/29/2021</a:t>
            </a:fld>
            <a:endParaRPr lang="en-US" sz="1600">
              <a:solidFill>
                <a:srgbClr val="FF0000"/>
              </a:solidFill>
            </a:endParaRPr>
          </a:p>
        </p:txBody>
      </p:sp>
      <p:sp>
        <p:nvSpPr>
          <p:cNvPr id="5" name="Slide Number Placeholder 4"/>
          <p:cNvSpPr>
            <a:spLocks noGrp="1"/>
          </p:cNvSpPr>
          <p:nvPr>
            <p:ph type="sldNum" sz="quarter" idx="12"/>
          </p:nvPr>
        </p:nvSpPr>
        <p:spPr/>
        <p:txBody>
          <a:bodyPr/>
          <a:lstStyle/>
          <a:p>
            <a:fld id="{487AA9DA-8120-43D4-BC4B-82B8443E30CB}" type="slidenum">
              <a:rPr lang="en-US" sz="1600" smtClean="0">
                <a:solidFill>
                  <a:srgbClr val="FF0000"/>
                </a:solidFill>
              </a:rPr>
              <a:pPr/>
              <a:t>1</a:t>
            </a:fld>
            <a:endParaRPr lang="en-US" sz="1600">
              <a:solidFill>
                <a:srgbClr val="FF0000"/>
              </a:solidFill>
            </a:endParaRPr>
          </a:p>
        </p:txBody>
      </p:sp>
    </p:spTree>
    <p:custDataLst>
      <p:tags r:id="rId1"/>
    </p:custDataLst>
  </p:cSld>
  <p:clrMapOvr>
    <a:masterClrMapping/>
  </p:clrMapOvr>
  <p:transition advTm="59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down)">
                                      <p:cBhvr>
                                        <p:cTn id="7" dur="580">
                                          <p:stCondLst>
                                            <p:cond delay="0"/>
                                          </p:stCondLst>
                                        </p:cTn>
                                        <p:tgtEl>
                                          <p:spTgt spid="43011">
                                            <p:txEl>
                                              <p:pRg st="0" end="0"/>
                                            </p:txEl>
                                          </p:spTgt>
                                        </p:tgtEl>
                                      </p:cBhvr>
                                    </p:animEffect>
                                    <p:anim calcmode="lin" valueType="num">
                                      <p:cBhvr>
                                        <p:cTn id="8" dur="1822" tmFilter="0,0; 0.14,0.36; 0.43,0.73; 0.71,0.91; 1.0,1.0">
                                          <p:stCondLst>
                                            <p:cond delay="0"/>
                                          </p:stCondLst>
                                        </p:cTn>
                                        <p:tgtEl>
                                          <p:spTgt spid="4301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301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301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301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301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3011">
                                            <p:txEl>
                                              <p:pRg st="0" end="0"/>
                                            </p:txEl>
                                          </p:spTgt>
                                        </p:tgtEl>
                                      </p:cBhvr>
                                      <p:to x="100000" y="60000"/>
                                    </p:animScale>
                                    <p:animScale>
                                      <p:cBhvr>
                                        <p:cTn id="14" dur="166" decel="50000">
                                          <p:stCondLst>
                                            <p:cond delay="676"/>
                                          </p:stCondLst>
                                        </p:cTn>
                                        <p:tgtEl>
                                          <p:spTgt spid="43011">
                                            <p:txEl>
                                              <p:pRg st="0" end="0"/>
                                            </p:txEl>
                                          </p:spTgt>
                                        </p:tgtEl>
                                      </p:cBhvr>
                                      <p:to x="100000" y="100000"/>
                                    </p:animScale>
                                    <p:animScale>
                                      <p:cBhvr>
                                        <p:cTn id="15" dur="26">
                                          <p:stCondLst>
                                            <p:cond delay="1312"/>
                                          </p:stCondLst>
                                        </p:cTn>
                                        <p:tgtEl>
                                          <p:spTgt spid="43011">
                                            <p:txEl>
                                              <p:pRg st="0" end="0"/>
                                            </p:txEl>
                                          </p:spTgt>
                                        </p:tgtEl>
                                      </p:cBhvr>
                                      <p:to x="100000" y="80000"/>
                                    </p:animScale>
                                    <p:animScale>
                                      <p:cBhvr>
                                        <p:cTn id="16" dur="166" decel="50000">
                                          <p:stCondLst>
                                            <p:cond delay="1338"/>
                                          </p:stCondLst>
                                        </p:cTn>
                                        <p:tgtEl>
                                          <p:spTgt spid="43011">
                                            <p:txEl>
                                              <p:pRg st="0" end="0"/>
                                            </p:txEl>
                                          </p:spTgt>
                                        </p:tgtEl>
                                      </p:cBhvr>
                                      <p:to x="100000" y="100000"/>
                                    </p:animScale>
                                    <p:animScale>
                                      <p:cBhvr>
                                        <p:cTn id="17" dur="26">
                                          <p:stCondLst>
                                            <p:cond delay="1642"/>
                                          </p:stCondLst>
                                        </p:cTn>
                                        <p:tgtEl>
                                          <p:spTgt spid="43011">
                                            <p:txEl>
                                              <p:pRg st="0" end="0"/>
                                            </p:txEl>
                                          </p:spTgt>
                                        </p:tgtEl>
                                      </p:cBhvr>
                                      <p:to x="100000" y="90000"/>
                                    </p:animScale>
                                    <p:animScale>
                                      <p:cBhvr>
                                        <p:cTn id="18" dur="166" decel="50000">
                                          <p:stCondLst>
                                            <p:cond delay="1668"/>
                                          </p:stCondLst>
                                        </p:cTn>
                                        <p:tgtEl>
                                          <p:spTgt spid="43011">
                                            <p:txEl>
                                              <p:pRg st="0" end="0"/>
                                            </p:txEl>
                                          </p:spTgt>
                                        </p:tgtEl>
                                      </p:cBhvr>
                                      <p:to x="100000" y="100000"/>
                                    </p:animScale>
                                    <p:animScale>
                                      <p:cBhvr>
                                        <p:cTn id="19" dur="26">
                                          <p:stCondLst>
                                            <p:cond delay="1808"/>
                                          </p:stCondLst>
                                        </p:cTn>
                                        <p:tgtEl>
                                          <p:spTgt spid="43011">
                                            <p:txEl>
                                              <p:pRg st="0" end="0"/>
                                            </p:txEl>
                                          </p:spTgt>
                                        </p:tgtEl>
                                      </p:cBhvr>
                                      <p:to x="100000" y="95000"/>
                                    </p:animScale>
                                    <p:animScale>
                                      <p:cBhvr>
                                        <p:cTn id="20" dur="166" decel="50000">
                                          <p:stCondLst>
                                            <p:cond delay="1834"/>
                                          </p:stCondLst>
                                        </p:cTn>
                                        <p:tgtEl>
                                          <p:spTgt spid="4301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3011">
                                            <p:txEl>
                                              <p:pRg st="1" end="1"/>
                                            </p:txEl>
                                          </p:spTgt>
                                        </p:tgtEl>
                                        <p:attrNameLst>
                                          <p:attrName>style.visibility</p:attrName>
                                        </p:attrNameLst>
                                      </p:cBhvr>
                                      <p:to>
                                        <p:strVal val="visible"/>
                                      </p:to>
                                    </p:set>
                                    <p:animEffect transition="in" filter="wipe(down)">
                                      <p:cBhvr>
                                        <p:cTn id="25" dur="580">
                                          <p:stCondLst>
                                            <p:cond delay="0"/>
                                          </p:stCondLst>
                                        </p:cTn>
                                        <p:tgtEl>
                                          <p:spTgt spid="43011">
                                            <p:txEl>
                                              <p:pRg st="1" end="1"/>
                                            </p:txEl>
                                          </p:spTgt>
                                        </p:tgtEl>
                                      </p:cBhvr>
                                    </p:animEffect>
                                    <p:anim calcmode="lin" valueType="num">
                                      <p:cBhvr>
                                        <p:cTn id="26" dur="1822" tmFilter="0,0; 0.14,0.36; 0.43,0.73; 0.71,0.91; 1.0,1.0">
                                          <p:stCondLst>
                                            <p:cond delay="0"/>
                                          </p:stCondLst>
                                        </p:cTn>
                                        <p:tgtEl>
                                          <p:spTgt spid="4301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301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301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301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301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3011">
                                            <p:txEl>
                                              <p:pRg st="1" end="1"/>
                                            </p:txEl>
                                          </p:spTgt>
                                        </p:tgtEl>
                                      </p:cBhvr>
                                      <p:to x="100000" y="60000"/>
                                    </p:animScale>
                                    <p:animScale>
                                      <p:cBhvr>
                                        <p:cTn id="32" dur="166" decel="50000">
                                          <p:stCondLst>
                                            <p:cond delay="676"/>
                                          </p:stCondLst>
                                        </p:cTn>
                                        <p:tgtEl>
                                          <p:spTgt spid="43011">
                                            <p:txEl>
                                              <p:pRg st="1" end="1"/>
                                            </p:txEl>
                                          </p:spTgt>
                                        </p:tgtEl>
                                      </p:cBhvr>
                                      <p:to x="100000" y="100000"/>
                                    </p:animScale>
                                    <p:animScale>
                                      <p:cBhvr>
                                        <p:cTn id="33" dur="26">
                                          <p:stCondLst>
                                            <p:cond delay="1312"/>
                                          </p:stCondLst>
                                        </p:cTn>
                                        <p:tgtEl>
                                          <p:spTgt spid="43011">
                                            <p:txEl>
                                              <p:pRg st="1" end="1"/>
                                            </p:txEl>
                                          </p:spTgt>
                                        </p:tgtEl>
                                      </p:cBhvr>
                                      <p:to x="100000" y="80000"/>
                                    </p:animScale>
                                    <p:animScale>
                                      <p:cBhvr>
                                        <p:cTn id="34" dur="166" decel="50000">
                                          <p:stCondLst>
                                            <p:cond delay="1338"/>
                                          </p:stCondLst>
                                        </p:cTn>
                                        <p:tgtEl>
                                          <p:spTgt spid="43011">
                                            <p:txEl>
                                              <p:pRg st="1" end="1"/>
                                            </p:txEl>
                                          </p:spTgt>
                                        </p:tgtEl>
                                      </p:cBhvr>
                                      <p:to x="100000" y="100000"/>
                                    </p:animScale>
                                    <p:animScale>
                                      <p:cBhvr>
                                        <p:cTn id="35" dur="26">
                                          <p:stCondLst>
                                            <p:cond delay="1642"/>
                                          </p:stCondLst>
                                        </p:cTn>
                                        <p:tgtEl>
                                          <p:spTgt spid="43011">
                                            <p:txEl>
                                              <p:pRg st="1" end="1"/>
                                            </p:txEl>
                                          </p:spTgt>
                                        </p:tgtEl>
                                      </p:cBhvr>
                                      <p:to x="100000" y="90000"/>
                                    </p:animScale>
                                    <p:animScale>
                                      <p:cBhvr>
                                        <p:cTn id="36" dur="166" decel="50000">
                                          <p:stCondLst>
                                            <p:cond delay="1668"/>
                                          </p:stCondLst>
                                        </p:cTn>
                                        <p:tgtEl>
                                          <p:spTgt spid="43011">
                                            <p:txEl>
                                              <p:pRg st="1" end="1"/>
                                            </p:txEl>
                                          </p:spTgt>
                                        </p:tgtEl>
                                      </p:cBhvr>
                                      <p:to x="100000" y="100000"/>
                                    </p:animScale>
                                    <p:animScale>
                                      <p:cBhvr>
                                        <p:cTn id="37" dur="26">
                                          <p:stCondLst>
                                            <p:cond delay="1808"/>
                                          </p:stCondLst>
                                        </p:cTn>
                                        <p:tgtEl>
                                          <p:spTgt spid="43011">
                                            <p:txEl>
                                              <p:pRg st="1" end="1"/>
                                            </p:txEl>
                                          </p:spTgt>
                                        </p:tgtEl>
                                      </p:cBhvr>
                                      <p:to x="100000" y="95000"/>
                                    </p:animScale>
                                    <p:animScale>
                                      <p:cBhvr>
                                        <p:cTn id="38" dur="166" decel="50000">
                                          <p:stCondLst>
                                            <p:cond delay="1834"/>
                                          </p:stCondLst>
                                        </p:cTn>
                                        <p:tgtEl>
                                          <p:spTgt spid="4301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3011">
                                            <p:txEl>
                                              <p:pRg st="2" end="2"/>
                                            </p:txEl>
                                          </p:spTgt>
                                        </p:tgtEl>
                                        <p:attrNameLst>
                                          <p:attrName>style.visibility</p:attrName>
                                        </p:attrNameLst>
                                      </p:cBhvr>
                                      <p:to>
                                        <p:strVal val="visible"/>
                                      </p:to>
                                    </p:set>
                                    <p:animEffect transition="in" filter="wipe(down)">
                                      <p:cBhvr>
                                        <p:cTn id="43" dur="580">
                                          <p:stCondLst>
                                            <p:cond delay="0"/>
                                          </p:stCondLst>
                                        </p:cTn>
                                        <p:tgtEl>
                                          <p:spTgt spid="43011">
                                            <p:txEl>
                                              <p:pRg st="2" end="2"/>
                                            </p:txEl>
                                          </p:spTgt>
                                        </p:tgtEl>
                                      </p:cBhvr>
                                    </p:animEffect>
                                    <p:anim calcmode="lin" valueType="num">
                                      <p:cBhvr>
                                        <p:cTn id="44" dur="1822" tmFilter="0,0; 0.14,0.36; 0.43,0.73; 0.71,0.91; 1.0,1.0">
                                          <p:stCondLst>
                                            <p:cond delay="0"/>
                                          </p:stCondLst>
                                        </p:cTn>
                                        <p:tgtEl>
                                          <p:spTgt spid="4301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301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301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301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301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3011">
                                            <p:txEl>
                                              <p:pRg st="2" end="2"/>
                                            </p:txEl>
                                          </p:spTgt>
                                        </p:tgtEl>
                                      </p:cBhvr>
                                      <p:to x="100000" y="60000"/>
                                    </p:animScale>
                                    <p:animScale>
                                      <p:cBhvr>
                                        <p:cTn id="50" dur="166" decel="50000">
                                          <p:stCondLst>
                                            <p:cond delay="676"/>
                                          </p:stCondLst>
                                        </p:cTn>
                                        <p:tgtEl>
                                          <p:spTgt spid="43011">
                                            <p:txEl>
                                              <p:pRg st="2" end="2"/>
                                            </p:txEl>
                                          </p:spTgt>
                                        </p:tgtEl>
                                      </p:cBhvr>
                                      <p:to x="100000" y="100000"/>
                                    </p:animScale>
                                    <p:animScale>
                                      <p:cBhvr>
                                        <p:cTn id="51" dur="26">
                                          <p:stCondLst>
                                            <p:cond delay="1312"/>
                                          </p:stCondLst>
                                        </p:cTn>
                                        <p:tgtEl>
                                          <p:spTgt spid="43011">
                                            <p:txEl>
                                              <p:pRg st="2" end="2"/>
                                            </p:txEl>
                                          </p:spTgt>
                                        </p:tgtEl>
                                      </p:cBhvr>
                                      <p:to x="100000" y="80000"/>
                                    </p:animScale>
                                    <p:animScale>
                                      <p:cBhvr>
                                        <p:cTn id="52" dur="166" decel="50000">
                                          <p:stCondLst>
                                            <p:cond delay="1338"/>
                                          </p:stCondLst>
                                        </p:cTn>
                                        <p:tgtEl>
                                          <p:spTgt spid="43011">
                                            <p:txEl>
                                              <p:pRg st="2" end="2"/>
                                            </p:txEl>
                                          </p:spTgt>
                                        </p:tgtEl>
                                      </p:cBhvr>
                                      <p:to x="100000" y="100000"/>
                                    </p:animScale>
                                    <p:animScale>
                                      <p:cBhvr>
                                        <p:cTn id="53" dur="26">
                                          <p:stCondLst>
                                            <p:cond delay="1642"/>
                                          </p:stCondLst>
                                        </p:cTn>
                                        <p:tgtEl>
                                          <p:spTgt spid="43011">
                                            <p:txEl>
                                              <p:pRg st="2" end="2"/>
                                            </p:txEl>
                                          </p:spTgt>
                                        </p:tgtEl>
                                      </p:cBhvr>
                                      <p:to x="100000" y="90000"/>
                                    </p:animScale>
                                    <p:animScale>
                                      <p:cBhvr>
                                        <p:cTn id="54" dur="166" decel="50000">
                                          <p:stCondLst>
                                            <p:cond delay="1668"/>
                                          </p:stCondLst>
                                        </p:cTn>
                                        <p:tgtEl>
                                          <p:spTgt spid="43011">
                                            <p:txEl>
                                              <p:pRg st="2" end="2"/>
                                            </p:txEl>
                                          </p:spTgt>
                                        </p:tgtEl>
                                      </p:cBhvr>
                                      <p:to x="100000" y="100000"/>
                                    </p:animScale>
                                    <p:animScale>
                                      <p:cBhvr>
                                        <p:cTn id="55" dur="26">
                                          <p:stCondLst>
                                            <p:cond delay="1808"/>
                                          </p:stCondLst>
                                        </p:cTn>
                                        <p:tgtEl>
                                          <p:spTgt spid="43011">
                                            <p:txEl>
                                              <p:pRg st="2" end="2"/>
                                            </p:txEl>
                                          </p:spTgt>
                                        </p:tgtEl>
                                      </p:cBhvr>
                                      <p:to x="100000" y="95000"/>
                                    </p:animScale>
                                    <p:animScale>
                                      <p:cBhvr>
                                        <p:cTn id="56" dur="166" decel="50000">
                                          <p:stCondLst>
                                            <p:cond delay="1834"/>
                                          </p:stCondLst>
                                        </p:cTn>
                                        <p:tgtEl>
                                          <p:spTgt spid="4301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3011">
                                            <p:txEl>
                                              <p:pRg st="3" end="3"/>
                                            </p:txEl>
                                          </p:spTgt>
                                        </p:tgtEl>
                                        <p:attrNameLst>
                                          <p:attrName>style.visibility</p:attrName>
                                        </p:attrNameLst>
                                      </p:cBhvr>
                                      <p:to>
                                        <p:strVal val="visible"/>
                                      </p:to>
                                    </p:set>
                                    <p:animEffect transition="in" filter="wipe(down)">
                                      <p:cBhvr>
                                        <p:cTn id="61" dur="580">
                                          <p:stCondLst>
                                            <p:cond delay="0"/>
                                          </p:stCondLst>
                                        </p:cTn>
                                        <p:tgtEl>
                                          <p:spTgt spid="43011">
                                            <p:txEl>
                                              <p:pRg st="3" end="3"/>
                                            </p:txEl>
                                          </p:spTgt>
                                        </p:tgtEl>
                                      </p:cBhvr>
                                    </p:animEffect>
                                    <p:anim calcmode="lin" valueType="num">
                                      <p:cBhvr>
                                        <p:cTn id="62" dur="1822" tmFilter="0,0; 0.14,0.36; 0.43,0.73; 0.71,0.91; 1.0,1.0">
                                          <p:stCondLst>
                                            <p:cond delay="0"/>
                                          </p:stCondLst>
                                        </p:cTn>
                                        <p:tgtEl>
                                          <p:spTgt spid="4301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301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301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301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301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3011">
                                            <p:txEl>
                                              <p:pRg st="3" end="3"/>
                                            </p:txEl>
                                          </p:spTgt>
                                        </p:tgtEl>
                                      </p:cBhvr>
                                      <p:to x="100000" y="60000"/>
                                    </p:animScale>
                                    <p:animScale>
                                      <p:cBhvr>
                                        <p:cTn id="68" dur="166" decel="50000">
                                          <p:stCondLst>
                                            <p:cond delay="676"/>
                                          </p:stCondLst>
                                        </p:cTn>
                                        <p:tgtEl>
                                          <p:spTgt spid="43011">
                                            <p:txEl>
                                              <p:pRg st="3" end="3"/>
                                            </p:txEl>
                                          </p:spTgt>
                                        </p:tgtEl>
                                      </p:cBhvr>
                                      <p:to x="100000" y="100000"/>
                                    </p:animScale>
                                    <p:animScale>
                                      <p:cBhvr>
                                        <p:cTn id="69" dur="26">
                                          <p:stCondLst>
                                            <p:cond delay="1312"/>
                                          </p:stCondLst>
                                        </p:cTn>
                                        <p:tgtEl>
                                          <p:spTgt spid="43011">
                                            <p:txEl>
                                              <p:pRg st="3" end="3"/>
                                            </p:txEl>
                                          </p:spTgt>
                                        </p:tgtEl>
                                      </p:cBhvr>
                                      <p:to x="100000" y="80000"/>
                                    </p:animScale>
                                    <p:animScale>
                                      <p:cBhvr>
                                        <p:cTn id="70" dur="166" decel="50000">
                                          <p:stCondLst>
                                            <p:cond delay="1338"/>
                                          </p:stCondLst>
                                        </p:cTn>
                                        <p:tgtEl>
                                          <p:spTgt spid="43011">
                                            <p:txEl>
                                              <p:pRg st="3" end="3"/>
                                            </p:txEl>
                                          </p:spTgt>
                                        </p:tgtEl>
                                      </p:cBhvr>
                                      <p:to x="100000" y="100000"/>
                                    </p:animScale>
                                    <p:animScale>
                                      <p:cBhvr>
                                        <p:cTn id="71" dur="26">
                                          <p:stCondLst>
                                            <p:cond delay="1642"/>
                                          </p:stCondLst>
                                        </p:cTn>
                                        <p:tgtEl>
                                          <p:spTgt spid="43011">
                                            <p:txEl>
                                              <p:pRg st="3" end="3"/>
                                            </p:txEl>
                                          </p:spTgt>
                                        </p:tgtEl>
                                      </p:cBhvr>
                                      <p:to x="100000" y="90000"/>
                                    </p:animScale>
                                    <p:animScale>
                                      <p:cBhvr>
                                        <p:cTn id="72" dur="166" decel="50000">
                                          <p:stCondLst>
                                            <p:cond delay="1668"/>
                                          </p:stCondLst>
                                        </p:cTn>
                                        <p:tgtEl>
                                          <p:spTgt spid="43011">
                                            <p:txEl>
                                              <p:pRg st="3" end="3"/>
                                            </p:txEl>
                                          </p:spTgt>
                                        </p:tgtEl>
                                      </p:cBhvr>
                                      <p:to x="100000" y="100000"/>
                                    </p:animScale>
                                    <p:animScale>
                                      <p:cBhvr>
                                        <p:cTn id="73" dur="26">
                                          <p:stCondLst>
                                            <p:cond delay="1808"/>
                                          </p:stCondLst>
                                        </p:cTn>
                                        <p:tgtEl>
                                          <p:spTgt spid="43011">
                                            <p:txEl>
                                              <p:pRg st="3" end="3"/>
                                            </p:txEl>
                                          </p:spTgt>
                                        </p:tgtEl>
                                      </p:cBhvr>
                                      <p:to x="100000" y="95000"/>
                                    </p:animScale>
                                    <p:animScale>
                                      <p:cBhvr>
                                        <p:cTn id="74" dur="166" decel="50000">
                                          <p:stCondLst>
                                            <p:cond delay="1834"/>
                                          </p:stCondLst>
                                        </p:cTn>
                                        <p:tgtEl>
                                          <p:spTgt spid="43011">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43011">
                                            <p:txEl>
                                              <p:pRg st="4" end="4"/>
                                            </p:txEl>
                                          </p:spTgt>
                                        </p:tgtEl>
                                        <p:attrNameLst>
                                          <p:attrName>style.visibility</p:attrName>
                                        </p:attrNameLst>
                                      </p:cBhvr>
                                      <p:to>
                                        <p:strVal val="visible"/>
                                      </p:to>
                                    </p:set>
                                    <p:animEffect transition="in" filter="wipe(down)">
                                      <p:cBhvr>
                                        <p:cTn id="79" dur="580">
                                          <p:stCondLst>
                                            <p:cond delay="0"/>
                                          </p:stCondLst>
                                        </p:cTn>
                                        <p:tgtEl>
                                          <p:spTgt spid="43011">
                                            <p:txEl>
                                              <p:pRg st="4" end="4"/>
                                            </p:txEl>
                                          </p:spTgt>
                                        </p:tgtEl>
                                      </p:cBhvr>
                                    </p:animEffect>
                                    <p:anim calcmode="lin" valueType="num">
                                      <p:cBhvr>
                                        <p:cTn id="80" dur="1822" tmFilter="0,0; 0.14,0.36; 0.43,0.73; 0.71,0.91; 1.0,1.0">
                                          <p:stCondLst>
                                            <p:cond delay="0"/>
                                          </p:stCondLst>
                                        </p:cTn>
                                        <p:tgtEl>
                                          <p:spTgt spid="43011">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3011">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3011">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3011">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3011">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43011">
                                            <p:txEl>
                                              <p:pRg st="4" end="4"/>
                                            </p:txEl>
                                          </p:spTgt>
                                        </p:tgtEl>
                                      </p:cBhvr>
                                      <p:to x="100000" y="60000"/>
                                    </p:animScale>
                                    <p:animScale>
                                      <p:cBhvr>
                                        <p:cTn id="86" dur="166" decel="50000">
                                          <p:stCondLst>
                                            <p:cond delay="676"/>
                                          </p:stCondLst>
                                        </p:cTn>
                                        <p:tgtEl>
                                          <p:spTgt spid="43011">
                                            <p:txEl>
                                              <p:pRg st="4" end="4"/>
                                            </p:txEl>
                                          </p:spTgt>
                                        </p:tgtEl>
                                      </p:cBhvr>
                                      <p:to x="100000" y="100000"/>
                                    </p:animScale>
                                    <p:animScale>
                                      <p:cBhvr>
                                        <p:cTn id="87" dur="26">
                                          <p:stCondLst>
                                            <p:cond delay="1312"/>
                                          </p:stCondLst>
                                        </p:cTn>
                                        <p:tgtEl>
                                          <p:spTgt spid="43011">
                                            <p:txEl>
                                              <p:pRg st="4" end="4"/>
                                            </p:txEl>
                                          </p:spTgt>
                                        </p:tgtEl>
                                      </p:cBhvr>
                                      <p:to x="100000" y="80000"/>
                                    </p:animScale>
                                    <p:animScale>
                                      <p:cBhvr>
                                        <p:cTn id="88" dur="166" decel="50000">
                                          <p:stCondLst>
                                            <p:cond delay="1338"/>
                                          </p:stCondLst>
                                        </p:cTn>
                                        <p:tgtEl>
                                          <p:spTgt spid="43011">
                                            <p:txEl>
                                              <p:pRg st="4" end="4"/>
                                            </p:txEl>
                                          </p:spTgt>
                                        </p:tgtEl>
                                      </p:cBhvr>
                                      <p:to x="100000" y="100000"/>
                                    </p:animScale>
                                    <p:animScale>
                                      <p:cBhvr>
                                        <p:cTn id="89" dur="26">
                                          <p:stCondLst>
                                            <p:cond delay="1642"/>
                                          </p:stCondLst>
                                        </p:cTn>
                                        <p:tgtEl>
                                          <p:spTgt spid="43011">
                                            <p:txEl>
                                              <p:pRg st="4" end="4"/>
                                            </p:txEl>
                                          </p:spTgt>
                                        </p:tgtEl>
                                      </p:cBhvr>
                                      <p:to x="100000" y="90000"/>
                                    </p:animScale>
                                    <p:animScale>
                                      <p:cBhvr>
                                        <p:cTn id="90" dur="166" decel="50000">
                                          <p:stCondLst>
                                            <p:cond delay="1668"/>
                                          </p:stCondLst>
                                        </p:cTn>
                                        <p:tgtEl>
                                          <p:spTgt spid="43011">
                                            <p:txEl>
                                              <p:pRg st="4" end="4"/>
                                            </p:txEl>
                                          </p:spTgt>
                                        </p:tgtEl>
                                      </p:cBhvr>
                                      <p:to x="100000" y="100000"/>
                                    </p:animScale>
                                    <p:animScale>
                                      <p:cBhvr>
                                        <p:cTn id="91" dur="26">
                                          <p:stCondLst>
                                            <p:cond delay="1808"/>
                                          </p:stCondLst>
                                        </p:cTn>
                                        <p:tgtEl>
                                          <p:spTgt spid="43011">
                                            <p:txEl>
                                              <p:pRg st="4" end="4"/>
                                            </p:txEl>
                                          </p:spTgt>
                                        </p:tgtEl>
                                      </p:cBhvr>
                                      <p:to x="100000" y="95000"/>
                                    </p:animScale>
                                    <p:animScale>
                                      <p:cBhvr>
                                        <p:cTn id="92" dur="166" decel="50000">
                                          <p:stCondLst>
                                            <p:cond delay="1834"/>
                                          </p:stCondLst>
                                        </p:cTn>
                                        <p:tgtEl>
                                          <p:spTgt spid="43011">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43011">
                                            <p:txEl>
                                              <p:pRg st="5" end="5"/>
                                            </p:txEl>
                                          </p:spTgt>
                                        </p:tgtEl>
                                        <p:attrNameLst>
                                          <p:attrName>style.visibility</p:attrName>
                                        </p:attrNameLst>
                                      </p:cBhvr>
                                      <p:to>
                                        <p:strVal val="visible"/>
                                      </p:to>
                                    </p:set>
                                    <p:animEffect transition="in" filter="wipe(down)">
                                      <p:cBhvr>
                                        <p:cTn id="97" dur="580">
                                          <p:stCondLst>
                                            <p:cond delay="0"/>
                                          </p:stCondLst>
                                        </p:cTn>
                                        <p:tgtEl>
                                          <p:spTgt spid="43011">
                                            <p:txEl>
                                              <p:pRg st="5" end="5"/>
                                            </p:txEl>
                                          </p:spTgt>
                                        </p:tgtEl>
                                      </p:cBhvr>
                                    </p:animEffect>
                                    <p:anim calcmode="lin" valueType="num">
                                      <p:cBhvr>
                                        <p:cTn id="98" dur="1822" tmFilter="0,0; 0.14,0.36; 0.43,0.73; 0.71,0.91; 1.0,1.0">
                                          <p:stCondLst>
                                            <p:cond delay="0"/>
                                          </p:stCondLst>
                                        </p:cTn>
                                        <p:tgtEl>
                                          <p:spTgt spid="43011">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43011">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43011">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43011">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43011">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43011">
                                            <p:txEl>
                                              <p:pRg st="5" end="5"/>
                                            </p:txEl>
                                          </p:spTgt>
                                        </p:tgtEl>
                                      </p:cBhvr>
                                      <p:to x="100000" y="60000"/>
                                    </p:animScale>
                                    <p:animScale>
                                      <p:cBhvr>
                                        <p:cTn id="104" dur="166" decel="50000">
                                          <p:stCondLst>
                                            <p:cond delay="676"/>
                                          </p:stCondLst>
                                        </p:cTn>
                                        <p:tgtEl>
                                          <p:spTgt spid="43011">
                                            <p:txEl>
                                              <p:pRg st="5" end="5"/>
                                            </p:txEl>
                                          </p:spTgt>
                                        </p:tgtEl>
                                      </p:cBhvr>
                                      <p:to x="100000" y="100000"/>
                                    </p:animScale>
                                    <p:animScale>
                                      <p:cBhvr>
                                        <p:cTn id="105" dur="26">
                                          <p:stCondLst>
                                            <p:cond delay="1312"/>
                                          </p:stCondLst>
                                        </p:cTn>
                                        <p:tgtEl>
                                          <p:spTgt spid="43011">
                                            <p:txEl>
                                              <p:pRg st="5" end="5"/>
                                            </p:txEl>
                                          </p:spTgt>
                                        </p:tgtEl>
                                      </p:cBhvr>
                                      <p:to x="100000" y="80000"/>
                                    </p:animScale>
                                    <p:animScale>
                                      <p:cBhvr>
                                        <p:cTn id="106" dur="166" decel="50000">
                                          <p:stCondLst>
                                            <p:cond delay="1338"/>
                                          </p:stCondLst>
                                        </p:cTn>
                                        <p:tgtEl>
                                          <p:spTgt spid="43011">
                                            <p:txEl>
                                              <p:pRg st="5" end="5"/>
                                            </p:txEl>
                                          </p:spTgt>
                                        </p:tgtEl>
                                      </p:cBhvr>
                                      <p:to x="100000" y="100000"/>
                                    </p:animScale>
                                    <p:animScale>
                                      <p:cBhvr>
                                        <p:cTn id="107" dur="26">
                                          <p:stCondLst>
                                            <p:cond delay="1642"/>
                                          </p:stCondLst>
                                        </p:cTn>
                                        <p:tgtEl>
                                          <p:spTgt spid="43011">
                                            <p:txEl>
                                              <p:pRg st="5" end="5"/>
                                            </p:txEl>
                                          </p:spTgt>
                                        </p:tgtEl>
                                      </p:cBhvr>
                                      <p:to x="100000" y="90000"/>
                                    </p:animScale>
                                    <p:animScale>
                                      <p:cBhvr>
                                        <p:cTn id="108" dur="166" decel="50000">
                                          <p:stCondLst>
                                            <p:cond delay="1668"/>
                                          </p:stCondLst>
                                        </p:cTn>
                                        <p:tgtEl>
                                          <p:spTgt spid="43011">
                                            <p:txEl>
                                              <p:pRg st="5" end="5"/>
                                            </p:txEl>
                                          </p:spTgt>
                                        </p:tgtEl>
                                      </p:cBhvr>
                                      <p:to x="100000" y="100000"/>
                                    </p:animScale>
                                    <p:animScale>
                                      <p:cBhvr>
                                        <p:cTn id="109" dur="26">
                                          <p:stCondLst>
                                            <p:cond delay="1808"/>
                                          </p:stCondLst>
                                        </p:cTn>
                                        <p:tgtEl>
                                          <p:spTgt spid="43011">
                                            <p:txEl>
                                              <p:pRg st="5" end="5"/>
                                            </p:txEl>
                                          </p:spTgt>
                                        </p:tgtEl>
                                      </p:cBhvr>
                                      <p:to x="100000" y="95000"/>
                                    </p:animScale>
                                    <p:animScale>
                                      <p:cBhvr>
                                        <p:cTn id="110" dur="166" decel="50000">
                                          <p:stCondLst>
                                            <p:cond delay="1834"/>
                                          </p:stCondLst>
                                        </p:cTn>
                                        <p:tgtEl>
                                          <p:spTgt spid="43011">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43011">
                                            <p:txEl>
                                              <p:pRg st="6" end="6"/>
                                            </p:txEl>
                                          </p:spTgt>
                                        </p:tgtEl>
                                        <p:attrNameLst>
                                          <p:attrName>style.visibility</p:attrName>
                                        </p:attrNameLst>
                                      </p:cBhvr>
                                      <p:to>
                                        <p:strVal val="visible"/>
                                      </p:to>
                                    </p:set>
                                    <p:animEffect transition="in" filter="wipe(down)">
                                      <p:cBhvr>
                                        <p:cTn id="115" dur="580">
                                          <p:stCondLst>
                                            <p:cond delay="0"/>
                                          </p:stCondLst>
                                        </p:cTn>
                                        <p:tgtEl>
                                          <p:spTgt spid="43011">
                                            <p:txEl>
                                              <p:pRg st="6" end="6"/>
                                            </p:txEl>
                                          </p:spTgt>
                                        </p:tgtEl>
                                      </p:cBhvr>
                                    </p:animEffect>
                                    <p:anim calcmode="lin" valueType="num">
                                      <p:cBhvr>
                                        <p:cTn id="116" dur="1822" tmFilter="0,0; 0.14,0.36; 0.43,0.73; 0.71,0.91; 1.0,1.0">
                                          <p:stCondLst>
                                            <p:cond delay="0"/>
                                          </p:stCondLst>
                                        </p:cTn>
                                        <p:tgtEl>
                                          <p:spTgt spid="43011">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43011">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43011">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43011">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43011">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43011">
                                            <p:txEl>
                                              <p:pRg st="6" end="6"/>
                                            </p:txEl>
                                          </p:spTgt>
                                        </p:tgtEl>
                                      </p:cBhvr>
                                      <p:to x="100000" y="60000"/>
                                    </p:animScale>
                                    <p:animScale>
                                      <p:cBhvr>
                                        <p:cTn id="122" dur="166" decel="50000">
                                          <p:stCondLst>
                                            <p:cond delay="676"/>
                                          </p:stCondLst>
                                        </p:cTn>
                                        <p:tgtEl>
                                          <p:spTgt spid="43011">
                                            <p:txEl>
                                              <p:pRg st="6" end="6"/>
                                            </p:txEl>
                                          </p:spTgt>
                                        </p:tgtEl>
                                      </p:cBhvr>
                                      <p:to x="100000" y="100000"/>
                                    </p:animScale>
                                    <p:animScale>
                                      <p:cBhvr>
                                        <p:cTn id="123" dur="26">
                                          <p:stCondLst>
                                            <p:cond delay="1312"/>
                                          </p:stCondLst>
                                        </p:cTn>
                                        <p:tgtEl>
                                          <p:spTgt spid="43011">
                                            <p:txEl>
                                              <p:pRg st="6" end="6"/>
                                            </p:txEl>
                                          </p:spTgt>
                                        </p:tgtEl>
                                      </p:cBhvr>
                                      <p:to x="100000" y="80000"/>
                                    </p:animScale>
                                    <p:animScale>
                                      <p:cBhvr>
                                        <p:cTn id="124" dur="166" decel="50000">
                                          <p:stCondLst>
                                            <p:cond delay="1338"/>
                                          </p:stCondLst>
                                        </p:cTn>
                                        <p:tgtEl>
                                          <p:spTgt spid="43011">
                                            <p:txEl>
                                              <p:pRg st="6" end="6"/>
                                            </p:txEl>
                                          </p:spTgt>
                                        </p:tgtEl>
                                      </p:cBhvr>
                                      <p:to x="100000" y="100000"/>
                                    </p:animScale>
                                    <p:animScale>
                                      <p:cBhvr>
                                        <p:cTn id="125" dur="26">
                                          <p:stCondLst>
                                            <p:cond delay="1642"/>
                                          </p:stCondLst>
                                        </p:cTn>
                                        <p:tgtEl>
                                          <p:spTgt spid="43011">
                                            <p:txEl>
                                              <p:pRg st="6" end="6"/>
                                            </p:txEl>
                                          </p:spTgt>
                                        </p:tgtEl>
                                      </p:cBhvr>
                                      <p:to x="100000" y="90000"/>
                                    </p:animScale>
                                    <p:animScale>
                                      <p:cBhvr>
                                        <p:cTn id="126" dur="166" decel="50000">
                                          <p:stCondLst>
                                            <p:cond delay="1668"/>
                                          </p:stCondLst>
                                        </p:cTn>
                                        <p:tgtEl>
                                          <p:spTgt spid="43011">
                                            <p:txEl>
                                              <p:pRg st="6" end="6"/>
                                            </p:txEl>
                                          </p:spTgt>
                                        </p:tgtEl>
                                      </p:cBhvr>
                                      <p:to x="100000" y="100000"/>
                                    </p:animScale>
                                    <p:animScale>
                                      <p:cBhvr>
                                        <p:cTn id="127" dur="26">
                                          <p:stCondLst>
                                            <p:cond delay="1808"/>
                                          </p:stCondLst>
                                        </p:cTn>
                                        <p:tgtEl>
                                          <p:spTgt spid="43011">
                                            <p:txEl>
                                              <p:pRg st="6" end="6"/>
                                            </p:txEl>
                                          </p:spTgt>
                                        </p:tgtEl>
                                      </p:cBhvr>
                                      <p:to x="100000" y="95000"/>
                                    </p:animScale>
                                    <p:animScale>
                                      <p:cBhvr>
                                        <p:cTn id="128" dur="166" decel="50000">
                                          <p:stCondLst>
                                            <p:cond delay="1834"/>
                                          </p:stCondLst>
                                        </p:cTn>
                                        <p:tgtEl>
                                          <p:spTgt spid="43011">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pPr marL="0" indent="0"/>
            <a:r>
              <a:rPr lang="en-US" sz="3200" smtClean="0">
                <a:solidFill>
                  <a:srgbClr val="FF0000"/>
                </a:solidFill>
                <a:effectLst>
                  <a:outerShdw blurRad="38100" dist="38100" dir="2700000" algn="tl">
                    <a:srgbClr val="C0C0C0"/>
                  </a:outerShdw>
                </a:effectLst>
                <a:latin typeface="Times New Roman" pitchFamily="18" charset="0"/>
              </a:rPr>
              <a:t>2. </a:t>
            </a:r>
            <a:r>
              <a:rPr lang="vi-VN" sz="3200" smtClean="0">
                <a:solidFill>
                  <a:srgbClr val="FF0000"/>
                </a:solidFill>
                <a:effectLst>
                  <a:outerShdw blurRad="38100" dist="38100" dir="2700000" algn="tl">
                    <a:srgbClr val="C0C0C0"/>
                  </a:outerShdw>
                </a:effectLst>
                <a:latin typeface="Times New Roman" pitchFamily="18" charset="0"/>
              </a:rPr>
              <a:t>Bộ điều khiển thiết bị</a:t>
            </a:r>
          </a:p>
        </p:txBody>
      </p:sp>
      <p:pic>
        <p:nvPicPr>
          <p:cNvPr id="1026" name="Picture 2"/>
          <p:cNvPicPr>
            <a:picLocks noGrp="1" noChangeAspect="1" noChangeArrowheads="1"/>
          </p:cNvPicPr>
          <p:nvPr>
            <p:ph idx="1"/>
          </p:nvPr>
        </p:nvPicPr>
        <p:blipFill>
          <a:blip r:embed="rId4"/>
          <a:srcRect/>
          <a:stretch>
            <a:fillRect/>
          </a:stretch>
        </p:blipFill>
        <p:spPr bwMode="auto">
          <a:xfrm>
            <a:off x="382194" y="1123950"/>
            <a:ext cx="8569642" cy="3219449"/>
          </a:xfrm>
          <a:prstGeom prst="rect">
            <a:avLst/>
          </a:prstGeom>
          <a:noFill/>
          <a:ln w="9525">
            <a:noFill/>
            <a:miter lim="800000"/>
            <a:headEnd/>
            <a:tailEnd/>
          </a:ln>
          <a:effectLst/>
        </p:spPr>
      </p:pic>
      <p:sp>
        <p:nvSpPr>
          <p:cNvPr id="5" name="Rectangle 4"/>
          <p:cNvSpPr/>
          <p:nvPr/>
        </p:nvSpPr>
        <p:spPr>
          <a:xfrm>
            <a:off x="304800" y="4247287"/>
            <a:ext cx="8534400" cy="1815882"/>
          </a:xfrm>
          <a:prstGeom prst="rect">
            <a:avLst/>
          </a:prstGeom>
        </p:spPr>
        <p:txBody>
          <a:bodyPr wrap="square">
            <a:spAutoFit/>
          </a:bodyPr>
          <a:lstStyle/>
          <a:p>
            <a:pPr algn="just" eaLnBrk="1" hangingPunct="1">
              <a:spcBef>
                <a:spcPct val="20000"/>
              </a:spcBef>
              <a:buClr>
                <a:srgbClr val="FF0000"/>
              </a:buClr>
              <a:buSzPct val="140000"/>
            </a:pPr>
            <a:r>
              <a:rPr lang="vi-VN" sz="2800" smtClean="0">
                <a:effectLst>
                  <a:outerShdw blurRad="38100" dist="38100" dir="2700000" algn="tl">
                    <a:srgbClr val="C0C0C0"/>
                  </a:outerShdw>
                </a:effectLst>
                <a:latin typeface="Times New Roman" pitchFamily="18" charset="0"/>
              </a:rPr>
              <a:t>Chức năng của bộ điều khiển là giao tiếp với hệ điều hành vì hệ điều hành không thể</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truy xuất trực tiếp với thiết bị. Việc thông tin thông qua hệ thống đường truyền gọi là</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bus.</a:t>
            </a:r>
            <a:endParaRPr lang="en-US" sz="2800" smtClean="0">
              <a:effectLst>
                <a:outerShdw blurRad="38100" dist="38100" dir="2700000" algn="tl">
                  <a:srgbClr val="C0C0C0"/>
                </a:outerShdw>
              </a:effectLst>
              <a:latin typeface="Times New Roman" pitchFamily="18" charset="0"/>
            </a:endParaRPr>
          </a:p>
        </p:txBody>
      </p:sp>
      <p:sp>
        <p:nvSpPr>
          <p:cNvPr id="6" name="Date Placeholder 5"/>
          <p:cNvSpPr>
            <a:spLocks noGrp="1"/>
          </p:cNvSpPr>
          <p:nvPr>
            <p:ph type="dt" sz="half" idx="10"/>
          </p:nvPr>
        </p:nvSpPr>
        <p:spPr/>
        <p:txBody>
          <a:bodyPr/>
          <a:lstStyle/>
          <a:p>
            <a:fld id="{08F28BB5-1912-40DC-BC12-0B4BEE6550C3}" type="datetime1">
              <a:rPr lang="en-US" smtClean="0"/>
              <a:pPr/>
              <a:t>3/29/2021</a:t>
            </a:fld>
            <a:endParaRPr lang="en-US"/>
          </a:p>
        </p:txBody>
      </p:sp>
      <p:sp>
        <p:nvSpPr>
          <p:cNvPr id="7" name="Slide Number Placeholder 6"/>
          <p:cNvSpPr>
            <a:spLocks noGrp="1"/>
          </p:cNvSpPr>
          <p:nvPr>
            <p:ph type="sldNum" sz="quarter" idx="12"/>
          </p:nvPr>
        </p:nvSpPr>
        <p:spPr/>
        <p:txBody>
          <a:bodyPr/>
          <a:lstStyle/>
          <a:p>
            <a:fld id="{487AA9DA-8120-43D4-BC4B-82B8443E30CB}" type="slidenum">
              <a:rPr lang="en-US" smtClean="0"/>
              <a:pPr/>
              <a:t>10</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pPr marL="0" indent="0"/>
            <a:r>
              <a:rPr lang="en-US" sz="3200" smtClean="0">
                <a:solidFill>
                  <a:srgbClr val="FF0000"/>
                </a:solidFill>
                <a:effectLst>
                  <a:outerShdw blurRad="38100" dist="38100" dir="2700000" algn="tl">
                    <a:srgbClr val="C0C0C0"/>
                  </a:outerShdw>
                </a:effectLst>
                <a:latin typeface="Times New Roman" pitchFamily="18" charset="0"/>
              </a:rPr>
              <a:t>2. </a:t>
            </a:r>
            <a:r>
              <a:rPr lang="vi-VN" sz="3200" smtClean="0">
                <a:solidFill>
                  <a:srgbClr val="FF0000"/>
                </a:solidFill>
                <a:effectLst>
                  <a:outerShdw blurRad="38100" dist="38100" dir="2700000" algn="tl">
                    <a:srgbClr val="C0C0C0"/>
                  </a:outerShdw>
                </a:effectLst>
                <a:latin typeface="Times New Roman" pitchFamily="18" charset="0"/>
              </a:rPr>
              <a:t>Bộ điều khiển thiết bị</a:t>
            </a:r>
          </a:p>
        </p:txBody>
      </p:sp>
      <p:sp>
        <p:nvSpPr>
          <p:cNvPr id="121859" name="Rectangle 3"/>
          <p:cNvSpPr>
            <a:spLocks noGrp="1" noChangeArrowheads="1"/>
          </p:cNvSpPr>
          <p:nvPr>
            <p:ph idx="1"/>
          </p:nvPr>
        </p:nvSpPr>
        <p:spPr>
          <a:xfrm>
            <a:off x="266700" y="1238250"/>
            <a:ext cx="8450263" cy="5299075"/>
          </a:xfrm>
        </p:spPr>
        <p:txBody>
          <a:bodyPr>
            <a:noAutofit/>
          </a:bodyPr>
          <a:lstStyle/>
          <a:p>
            <a:pPr marL="0" indent="0" algn="just">
              <a:buClr>
                <a:srgbClr val="FF0000"/>
              </a:buClr>
              <a:buSzPct val="14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Công việc của bộ điều khiển là chuyển đổi dãy các bit tuần tự trong một khối các byte</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và thực hiện sửa ch</a:t>
            </a:r>
            <a:r>
              <a:rPr lang="en-US" sz="2800">
                <a:effectLst>
                  <a:outerShdw blurRad="38100" dist="38100" dir="2700000" algn="tl">
                    <a:srgbClr val="C0C0C0"/>
                  </a:outerShdw>
                </a:effectLst>
                <a:latin typeface="Times New Roman" pitchFamily="18" charset="0"/>
              </a:rPr>
              <a:t>ữ</a:t>
            </a:r>
            <a:r>
              <a:rPr lang="vi-VN" sz="2800" smtClean="0">
                <a:effectLst>
                  <a:outerShdw blurRad="38100" dist="38100" dir="2700000" algn="tl">
                    <a:srgbClr val="C0C0C0"/>
                  </a:outerShdw>
                </a:effectLst>
                <a:latin typeface="Times New Roman" pitchFamily="18" charset="0"/>
              </a:rPr>
              <a:t>a nếu cần thiết. </a:t>
            </a:r>
            <a:endParaRPr lang="en-US" sz="2800" smtClean="0">
              <a:effectLst>
                <a:outerShdw blurRad="38100" dist="38100" dir="2700000" algn="tl">
                  <a:srgbClr val="C0C0C0"/>
                </a:outerShdw>
              </a:effectLst>
              <a:latin typeface="Times New Roman" pitchFamily="18" charset="0"/>
            </a:endParaRPr>
          </a:p>
          <a:p>
            <a:pPr marL="0" indent="0" algn="just">
              <a:buClr>
                <a:srgbClr val="FF0000"/>
              </a:buClr>
              <a:buSzPct val="14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Thông thường khối các byte được tổ chức thành</a:t>
            </a:r>
            <a:r>
              <a:rPr lang="en-US" sz="2800" smtClean="0">
                <a:effectLst>
                  <a:outerShdw blurRad="38100" dist="38100" dir="2700000" algn="tl">
                    <a:srgbClr val="C0C0C0"/>
                  </a:outerShdw>
                </a:effectLst>
                <a:latin typeface="Times New Roman" pitchFamily="18" charset="0"/>
              </a:rPr>
              <a:t> các chuỗi</a:t>
            </a:r>
            <a:r>
              <a:rPr lang="vi-VN" sz="2800" smtClean="0">
                <a:effectLst>
                  <a:outerShdw blurRad="38100" dist="38100" dir="2700000" algn="tl">
                    <a:srgbClr val="C0C0C0"/>
                  </a:outerShdw>
                </a:effectLst>
                <a:latin typeface="Times New Roman" pitchFamily="18" charset="0"/>
              </a:rPr>
              <a:t> bit và đặt trong buffer của bộ điều khiển. Sau khi thực hiện checksum</a:t>
            </a:r>
            <a:r>
              <a:rPr lang="en-US" sz="2800" smtClean="0">
                <a:effectLst>
                  <a:outerShdw blurRad="38100" dist="38100" dir="2700000" algn="tl">
                    <a:srgbClr val="C0C0C0"/>
                  </a:outerShdw>
                </a:effectLst>
                <a:latin typeface="Times New Roman" pitchFamily="18" charset="0"/>
              </a:rPr>
              <a:t>,</a:t>
            </a:r>
            <a:r>
              <a:rPr lang="vi-VN" sz="2800" smtClean="0">
                <a:effectLst>
                  <a:outerShdw blurRad="38100" dist="38100" dir="2700000" algn="tl">
                    <a:srgbClr val="C0C0C0"/>
                  </a:outerShdw>
                </a:effectLst>
                <a:latin typeface="Times New Roman" pitchFamily="18" charset="0"/>
              </a:rPr>
              <a:t> nội dung của</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buffer sẽ được chuyển vào bộ nhớ chính. </a:t>
            </a:r>
            <a:endParaRPr lang="en-US" sz="2800" smtClean="0">
              <a:effectLst>
                <a:outerShdw blurRad="38100" dist="38100" dir="2700000" algn="tl">
                  <a:srgbClr val="C0C0C0"/>
                </a:outerShdw>
              </a:effectLst>
              <a:latin typeface="Times New Roman" pitchFamily="18" charset="0"/>
            </a:endParaRPr>
          </a:p>
          <a:p>
            <a:pPr marL="0" indent="0" algn="just">
              <a:buClr>
                <a:srgbClr val="FF0000"/>
              </a:buClr>
              <a:buSzPct val="14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Ví dụ: </a:t>
            </a:r>
            <a:r>
              <a:rPr lang="en-US" sz="2800" smtClean="0">
                <a:effectLst>
                  <a:outerShdw blurRad="38100" dist="38100" dir="2700000" algn="tl">
                    <a:srgbClr val="C0C0C0"/>
                  </a:outerShdw>
                </a:effectLst>
                <a:latin typeface="Times New Roman" pitchFamily="18" charset="0"/>
              </a:rPr>
              <a:t>B</a:t>
            </a:r>
            <a:r>
              <a:rPr lang="vi-VN" sz="2800" smtClean="0">
                <a:effectLst>
                  <a:outerShdw blurRad="38100" dist="38100" dir="2700000" algn="tl">
                    <a:srgbClr val="C0C0C0"/>
                  </a:outerShdw>
                </a:effectLst>
                <a:latin typeface="Times New Roman" pitchFamily="18" charset="0"/>
              </a:rPr>
              <a:t>ộ điều khiển cho màn hình đọc các</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byte của ký tự trong bộ nhớ </a:t>
            </a:r>
            <a:r>
              <a:rPr lang="en-US" sz="2800" smtClean="0">
                <a:effectLst>
                  <a:outerShdw blurRad="38100" dist="38100" dir="2700000" algn="tl">
                    <a:srgbClr val="C0C0C0"/>
                  </a:outerShdw>
                </a:effectLst>
                <a:latin typeface="Times New Roman" pitchFamily="18" charset="0"/>
              </a:rPr>
              <a:t>chính </a:t>
            </a:r>
            <a:r>
              <a:rPr lang="vi-VN" sz="2800" smtClean="0">
                <a:effectLst>
                  <a:outerShdw blurRad="38100" dist="38100" dir="2700000" algn="tl">
                    <a:srgbClr val="C0C0C0"/>
                  </a:outerShdw>
                </a:effectLst>
                <a:latin typeface="Times New Roman" pitchFamily="18" charset="0"/>
              </a:rPr>
              <a:t>và tổ chức các tín hiệu để điều khiển các tia của</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CRT để xuất trên màn ảnh bằng cách quét các tia dọc và ngang. </a:t>
            </a:r>
          </a:p>
        </p:txBody>
      </p:sp>
      <p:sp>
        <p:nvSpPr>
          <p:cNvPr id="4" name="Date Placeholder 3"/>
          <p:cNvSpPr>
            <a:spLocks noGrp="1"/>
          </p:cNvSpPr>
          <p:nvPr>
            <p:ph type="dt" sz="half" idx="10"/>
          </p:nvPr>
        </p:nvSpPr>
        <p:spPr/>
        <p:txBody>
          <a:bodyPr/>
          <a:lstStyle/>
          <a:p>
            <a:fld id="{EC889BDA-8838-4977-AC64-58522D12617F}"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11</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pPr marL="0" indent="0"/>
            <a:r>
              <a:rPr lang="en-US" sz="3200" smtClean="0">
                <a:solidFill>
                  <a:srgbClr val="FF0000"/>
                </a:solidFill>
                <a:effectLst>
                  <a:outerShdw blurRad="38100" dist="38100" dir="2700000" algn="tl">
                    <a:srgbClr val="C0C0C0"/>
                  </a:outerShdw>
                </a:effectLst>
                <a:latin typeface="Times New Roman" pitchFamily="18" charset="0"/>
              </a:rPr>
              <a:t>2. </a:t>
            </a:r>
            <a:r>
              <a:rPr lang="vi-VN" sz="3200" smtClean="0">
                <a:solidFill>
                  <a:srgbClr val="FF0000"/>
                </a:solidFill>
                <a:effectLst>
                  <a:outerShdw blurRad="38100" dist="38100" dir="2700000" algn="tl">
                    <a:srgbClr val="C0C0C0"/>
                  </a:outerShdw>
                </a:effectLst>
                <a:latin typeface="Times New Roman" pitchFamily="18" charset="0"/>
              </a:rPr>
              <a:t>Bộ điều khiển thiết bị</a:t>
            </a:r>
          </a:p>
        </p:txBody>
      </p:sp>
      <p:sp>
        <p:nvSpPr>
          <p:cNvPr id="121859" name="Rectangle 3"/>
          <p:cNvSpPr>
            <a:spLocks noGrp="1" noChangeArrowheads="1"/>
          </p:cNvSpPr>
          <p:nvPr>
            <p:ph idx="1"/>
          </p:nvPr>
        </p:nvSpPr>
        <p:spPr>
          <a:xfrm>
            <a:off x="266700" y="1238250"/>
            <a:ext cx="8450263" cy="5299075"/>
          </a:xfrm>
        </p:spPr>
        <p:txBody>
          <a:bodyPr>
            <a:noAutofit/>
          </a:bodyPr>
          <a:lstStyle/>
          <a:p>
            <a:pPr marL="0" indent="0" algn="just">
              <a:buClr>
                <a:srgbClr val="FF0000"/>
              </a:buClr>
              <a:buSzPct val="14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Mỗi bộ điều khiển có một số thanh ghi để liên lạc với CPU. Trên một số máy tính, các</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thanh ghi này là một phần của bộ nhớ chính tại một địa chỉ xác định gọi là ánh xạ bộ</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nhớ </a:t>
            </a:r>
            <a:r>
              <a:rPr lang="en-US" sz="2800" smtClean="0">
                <a:effectLst>
                  <a:outerShdw blurRad="38100" dist="38100" dir="2700000" algn="tl">
                    <a:srgbClr val="C0C0C0"/>
                  </a:outerShdw>
                </a:effectLst>
                <a:latin typeface="Times New Roman" pitchFamily="18" charset="0"/>
              </a:rPr>
              <a:t>vào/ra</a:t>
            </a:r>
            <a:r>
              <a:rPr lang="vi-VN" sz="2800" smtClean="0">
                <a:effectLst>
                  <a:outerShdw blurRad="38100" dist="38100" dir="2700000" algn="tl">
                    <a:srgbClr val="C0C0C0"/>
                  </a:outerShdw>
                </a:effectLst>
                <a:latin typeface="Times New Roman" pitchFamily="18" charset="0"/>
              </a:rPr>
              <a:t>. </a:t>
            </a:r>
            <a:endParaRPr lang="en-US" sz="2800" smtClean="0">
              <a:effectLst>
                <a:outerShdw blurRad="38100" dist="38100" dir="2700000" algn="tl">
                  <a:srgbClr val="C0C0C0"/>
                </a:outerShdw>
              </a:effectLst>
              <a:latin typeface="Times New Roman" pitchFamily="18" charset="0"/>
            </a:endParaRPr>
          </a:p>
          <a:p>
            <a:pPr marL="0" indent="0" algn="just">
              <a:buClr>
                <a:srgbClr val="FF0000"/>
              </a:buClr>
              <a:buSzPct val="14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Hệ máy PC dành ra một vùng địa chỉ đặc biệt gọi là địa chỉ </a:t>
            </a:r>
            <a:r>
              <a:rPr lang="en-US" sz="2800" smtClean="0">
                <a:effectLst>
                  <a:outerShdw blurRad="38100" dist="38100" dir="2700000" algn="tl">
                    <a:srgbClr val="C0C0C0"/>
                  </a:outerShdw>
                </a:effectLst>
                <a:latin typeface="Times New Roman" pitchFamily="18" charset="0"/>
              </a:rPr>
              <a:t>vào/ra</a:t>
            </a:r>
            <a:r>
              <a:rPr lang="vi-VN" sz="2800" smtClean="0">
                <a:effectLst>
                  <a:outerShdw blurRad="38100" dist="38100" dir="2700000" algn="tl">
                    <a:srgbClr val="C0C0C0"/>
                  </a:outerShdw>
                </a:effectLst>
                <a:latin typeface="Times New Roman" pitchFamily="18" charset="0"/>
              </a:rPr>
              <a:t> và</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trong đó được chia làm nhiều đoạn, mỗi đoạn cho một loại thiết bị như sau:</a:t>
            </a:r>
          </a:p>
        </p:txBody>
      </p:sp>
      <p:sp>
        <p:nvSpPr>
          <p:cNvPr id="4" name="Date Placeholder 3"/>
          <p:cNvSpPr>
            <a:spLocks noGrp="1"/>
          </p:cNvSpPr>
          <p:nvPr>
            <p:ph type="dt" sz="half" idx="10"/>
          </p:nvPr>
        </p:nvSpPr>
        <p:spPr/>
        <p:txBody>
          <a:bodyPr/>
          <a:lstStyle/>
          <a:p>
            <a:fld id="{7D68834C-F9AD-4FFF-9BA9-0F295993E8AF}"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12</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pPr marL="0" indent="0"/>
            <a:r>
              <a:rPr lang="en-US" sz="3200" smtClean="0">
                <a:solidFill>
                  <a:srgbClr val="FF0000"/>
                </a:solidFill>
                <a:effectLst>
                  <a:outerShdw blurRad="38100" dist="38100" dir="2700000" algn="tl">
                    <a:srgbClr val="C0C0C0"/>
                  </a:outerShdw>
                </a:effectLst>
                <a:latin typeface="Times New Roman" pitchFamily="18" charset="0"/>
              </a:rPr>
              <a:t>2. </a:t>
            </a:r>
            <a:r>
              <a:rPr lang="vi-VN" sz="3200" smtClean="0">
                <a:solidFill>
                  <a:srgbClr val="FF0000"/>
                </a:solidFill>
                <a:effectLst>
                  <a:outerShdw blurRad="38100" dist="38100" dir="2700000" algn="tl">
                    <a:srgbClr val="C0C0C0"/>
                  </a:outerShdw>
                </a:effectLst>
                <a:latin typeface="Times New Roman" pitchFamily="18" charset="0"/>
              </a:rPr>
              <a:t>Bộ điều khiển thiết bị</a:t>
            </a:r>
          </a:p>
        </p:txBody>
      </p:sp>
      <p:pic>
        <p:nvPicPr>
          <p:cNvPr id="2050" name="Picture 2"/>
          <p:cNvPicPr>
            <a:picLocks noGrp="1" noChangeAspect="1" noChangeArrowheads="1"/>
          </p:cNvPicPr>
          <p:nvPr>
            <p:ph idx="1"/>
          </p:nvPr>
        </p:nvPicPr>
        <p:blipFill>
          <a:blip r:embed="rId4"/>
          <a:srcRect/>
          <a:stretch>
            <a:fillRect/>
          </a:stretch>
        </p:blipFill>
        <p:spPr bwMode="auto">
          <a:xfrm>
            <a:off x="762000" y="865484"/>
            <a:ext cx="7829550" cy="5650889"/>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455B288C-94BF-4A41-847D-4B134B83256B}"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13</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pPr marL="0" indent="0"/>
            <a:r>
              <a:rPr lang="en-US" sz="3200" smtClean="0">
                <a:solidFill>
                  <a:srgbClr val="FF0000"/>
                </a:solidFill>
                <a:effectLst>
                  <a:outerShdw blurRad="38100" dist="38100" dir="2700000" algn="tl">
                    <a:srgbClr val="C0C0C0"/>
                  </a:outerShdw>
                </a:effectLst>
                <a:latin typeface="Times New Roman" pitchFamily="18" charset="0"/>
              </a:rPr>
              <a:t>2. </a:t>
            </a:r>
            <a:r>
              <a:rPr lang="vi-VN" sz="3200" smtClean="0">
                <a:solidFill>
                  <a:srgbClr val="FF0000"/>
                </a:solidFill>
                <a:effectLst>
                  <a:outerShdw blurRad="38100" dist="38100" dir="2700000" algn="tl">
                    <a:srgbClr val="C0C0C0"/>
                  </a:outerShdw>
                </a:effectLst>
                <a:latin typeface="Times New Roman" pitchFamily="18" charset="0"/>
              </a:rPr>
              <a:t>Bộ điều khiển thiết bị</a:t>
            </a:r>
          </a:p>
        </p:txBody>
      </p:sp>
      <p:sp>
        <p:nvSpPr>
          <p:cNvPr id="121859" name="Rectangle 3"/>
          <p:cNvSpPr>
            <a:spLocks noGrp="1" noChangeArrowheads="1"/>
          </p:cNvSpPr>
          <p:nvPr>
            <p:ph idx="1"/>
          </p:nvPr>
        </p:nvSpPr>
        <p:spPr>
          <a:xfrm>
            <a:off x="285750" y="914400"/>
            <a:ext cx="8450263" cy="5299075"/>
          </a:xfrm>
        </p:spPr>
        <p:txBody>
          <a:bodyPr>
            <a:noAutofit/>
          </a:bodyPr>
          <a:lstStyle/>
          <a:p>
            <a:pPr marL="0" indent="0" algn="just">
              <a:buClr>
                <a:srgbClr val="FF0000"/>
              </a:buClr>
              <a:buSzPct val="14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Hệ điều hành thực hiện </a:t>
            </a:r>
            <a:r>
              <a:rPr lang="en-US" sz="2800" smtClean="0">
                <a:effectLst>
                  <a:outerShdw blurRad="38100" dist="38100" dir="2700000" algn="tl">
                    <a:srgbClr val="C0C0C0"/>
                  </a:outerShdw>
                </a:effectLst>
                <a:latin typeface="Times New Roman" pitchFamily="18" charset="0"/>
              </a:rPr>
              <a:t>vào/ra</a:t>
            </a:r>
            <a:r>
              <a:rPr lang="vi-VN" sz="2800" smtClean="0">
                <a:effectLst>
                  <a:outerShdw blurRad="38100" dist="38100" dir="2700000" algn="tl">
                    <a:srgbClr val="C0C0C0"/>
                  </a:outerShdw>
                </a:effectLst>
                <a:latin typeface="Times New Roman" pitchFamily="18" charset="0"/>
              </a:rPr>
              <a:t> bằng cách ghi lệnh lên các thanh ghi của bộ điều</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khiển. Khi một lệnh đã được chấp nhận, CPU sẽ hiện công việc khác. </a:t>
            </a:r>
            <a:endParaRPr lang="en-US" sz="2800" smtClean="0">
              <a:effectLst>
                <a:outerShdw blurRad="38100" dist="38100" dir="2700000" algn="tl">
                  <a:srgbClr val="C0C0C0"/>
                </a:outerShdw>
              </a:effectLst>
              <a:latin typeface="Times New Roman" pitchFamily="18" charset="0"/>
            </a:endParaRPr>
          </a:p>
          <a:p>
            <a:pPr marL="0" indent="0" algn="just">
              <a:buClr>
                <a:srgbClr val="FF0000"/>
              </a:buClr>
              <a:buSzPct val="14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Sau khi thực hiện </a:t>
            </a:r>
            <a:r>
              <a:rPr lang="en-US" sz="2800" smtClean="0">
                <a:effectLst>
                  <a:outerShdw blurRad="38100" dist="38100" dir="2700000" algn="tl">
                    <a:srgbClr val="C0C0C0"/>
                  </a:outerShdw>
                </a:effectLst>
                <a:latin typeface="Times New Roman" pitchFamily="18" charset="0"/>
              </a:rPr>
              <a:t>vào/ra </a:t>
            </a:r>
            <a:r>
              <a:rPr lang="vi-VN" sz="2800" smtClean="0">
                <a:effectLst>
                  <a:outerShdw blurRad="38100" dist="38100" dir="2700000" algn="tl">
                    <a:srgbClr val="C0C0C0"/>
                  </a:outerShdw>
                </a:effectLst>
                <a:latin typeface="Times New Roman" pitchFamily="18" charset="0"/>
              </a:rPr>
              <a:t>xong, bộ điều khiển phát sinh</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một ngắt để báo hiệu cho CPU biết và đến lấy kết quả được lưu giữ trong các thanh ghi.</a:t>
            </a:r>
          </a:p>
        </p:txBody>
      </p:sp>
      <p:sp>
        <p:nvSpPr>
          <p:cNvPr id="4" name="Date Placeholder 3"/>
          <p:cNvSpPr>
            <a:spLocks noGrp="1"/>
          </p:cNvSpPr>
          <p:nvPr>
            <p:ph type="dt" sz="half" idx="10"/>
          </p:nvPr>
        </p:nvSpPr>
        <p:spPr/>
        <p:txBody>
          <a:bodyPr/>
          <a:lstStyle/>
          <a:p>
            <a:fld id="{B9FD1548-1224-4227-B35E-6FDA259BA7D5}"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14</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pPr marL="0" indent="0"/>
            <a:r>
              <a:rPr lang="en-US" sz="3200" smtClean="0">
                <a:solidFill>
                  <a:srgbClr val="FF0000"/>
                </a:solidFill>
                <a:effectLst>
                  <a:outerShdw blurRad="38100" dist="38100" dir="2700000" algn="tl">
                    <a:srgbClr val="C0C0C0"/>
                  </a:outerShdw>
                </a:effectLst>
                <a:latin typeface="Times New Roman" pitchFamily="18" charset="0"/>
              </a:rPr>
              <a:t>III. Tổ chức và quản lí vào/ra</a:t>
            </a:r>
          </a:p>
        </p:txBody>
      </p:sp>
      <p:sp>
        <p:nvSpPr>
          <p:cNvPr id="121859" name="Rectangle 3"/>
          <p:cNvSpPr>
            <a:spLocks noGrp="1" noChangeArrowheads="1"/>
          </p:cNvSpPr>
          <p:nvPr>
            <p:ph idx="1"/>
          </p:nvPr>
        </p:nvSpPr>
        <p:spPr>
          <a:xfrm>
            <a:off x="285750" y="914400"/>
            <a:ext cx="8450263" cy="5299075"/>
          </a:xfrm>
        </p:spPr>
        <p:txBody>
          <a:bodyPr>
            <a:noAutofit/>
          </a:bodyPr>
          <a:lstStyle/>
          <a:p>
            <a:pPr algn="just">
              <a:buClr>
                <a:schemeClr val="tx1"/>
              </a:buClr>
              <a:buSzPct val="140000"/>
              <a:buFont typeface="Wingdings" pitchFamily="2" charset="2"/>
              <a:buChar char="§"/>
            </a:pPr>
            <a:r>
              <a:rPr lang="vi-VN" sz="2800" smtClean="0">
                <a:effectLst>
                  <a:outerShdw blurRad="38100" dist="38100" dir="2700000" algn="tl">
                    <a:srgbClr val="C0C0C0"/>
                  </a:outerShdw>
                </a:effectLst>
                <a:latin typeface="Times New Roman" pitchFamily="18" charset="0"/>
              </a:rPr>
              <a:t>Có ba cách để thực hiện I/O:</a:t>
            </a:r>
          </a:p>
          <a:p>
            <a:pPr marL="0" indent="0" algn="just">
              <a:buClr>
                <a:srgbClr val="FF0000"/>
              </a:buClr>
              <a:buSzPct val="140000"/>
              <a:buNone/>
            </a:pPr>
            <a:r>
              <a:rPr lang="en-US" sz="2800" smtClean="0">
                <a:effectLst>
                  <a:outerShdw blurRad="38100" dist="38100" dir="2700000" algn="tl">
                    <a:srgbClr val="C0C0C0"/>
                  </a:outerShdw>
                </a:effectLst>
                <a:latin typeface="Times New Roman" pitchFamily="18" charset="0"/>
              </a:rPr>
              <a:t>+ Cách 1:</a:t>
            </a:r>
            <a:r>
              <a:rPr lang="vi-VN" sz="2800" smtClean="0">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rPr>
              <a:t>B</a:t>
            </a:r>
            <a:r>
              <a:rPr lang="vi-VN" sz="2800" smtClean="0">
                <a:effectLst>
                  <a:outerShdw blurRad="38100" dist="38100" dir="2700000" algn="tl">
                    <a:srgbClr val="C0C0C0"/>
                  </a:outerShdw>
                </a:effectLst>
                <a:latin typeface="Times New Roman" pitchFamily="18" charset="0"/>
              </a:rPr>
              <a:t>ộ xử lý phát sinh một lệnh I/O đến các đơn vị I/O, sau đó, nó chờ trong trạng</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thái "busy" cho đến khi thao tác này hoàn tất trước khi tiếp tục xử lý.</a:t>
            </a:r>
          </a:p>
          <a:p>
            <a:pPr marL="0" indent="0" algn="just">
              <a:buClr>
                <a:srgbClr val="FF0000"/>
              </a:buClr>
              <a:buSzPct val="140000"/>
              <a:buNone/>
            </a:pPr>
            <a:r>
              <a:rPr lang="en-US" sz="2800" smtClean="0">
                <a:effectLst>
                  <a:outerShdw blurRad="38100" dist="38100" dir="2700000" algn="tl">
                    <a:srgbClr val="C0C0C0"/>
                  </a:outerShdw>
                </a:effectLst>
                <a:latin typeface="Times New Roman" pitchFamily="18" charset="0"/>
              </a:rPr>
              <a:t>+ Cách 2</a:t>
            </a:r>
            <a:r>
              <a:rPr lang="en-US" sz="2800">
                <a:effectLst>
                  <a:outerShdw blurRad="38100" dist="38100" dir="2700000" algn="tl">
                    <a:srgbClr val="C0C0C0"/>
                  </a:outerShdw>
                </a:effectLst>
                <a:latin typeface="Times New Roman" pitchFamily="18" charset="0"/>
              </a:rPr>
              <a:t>:</a:t>
            </a:r>
            <a:r>
              <a:rPr lang="vi-VN" sz="2800" smtClean="0">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rPr>
              <a:t>B</a:t>
            </a:r>
            <a:r>
              <a:rPr lang="vi-VN" sz="2800" smtClean="0">
                <a:effectLst>
                  <a:outerShdw blurRad="38100" dist="38100" dir="2700000" algn="tl">
                    <a:srgbClr val="C0C0C0"/>
                  </a:outerShdw>
                </a:effectLst>
                <a:latin typeface="Times New Roman" pitchFamily="18" charset="0"/>
              </a:rPr>
              <a:t>ộ xử lý phát sinh một lệnh I/O đến các đơn vị I/O, sau đó, nó tiếp tục việc xử lý</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cho tới khi nhận được một ngắt từ đơn vị I/O báo là đã hoàn tất, nó tạm ngưng việc xử</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lý hiện tại để chuyển qua xử lý ngắt.</a:t>
            </a:r>
          </a:p>
          <a:p>
            <a:pPr marL="0" indent="0" algn="just">
              <a:buClr>
                <a:srgbClr val="FF0000"/>
              </a:buClr>
              <a:buSzPct val="140000"/>
              <a:buNone/>
            </a:pPr>
            <a:r>
              <a:rPr lang="en-US" sz="2800" smtClean="0">
                <a:effectLst>
                  <a:outerShdw blurRad="38100" dist="38100" dir="2700000" algn="tl">
                    <a:srgbClr val="C0C0C0"/>
                  </a:outerShdw>
                </a:effectLst>
                <a:latin typeface="Times New Roman" pitchFamily="18" charset="0"/>
              </a:rPr>
              <a:t>+ Cách 3:</a:t>
            </a:r>
            <a:r>
              <a:rPr lang="vi-VN" sz="2800" smtClean="0">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rPr>
              <a:t>S</a:t>
            </a:r>
            <a:r>
              <a:rPr lang="vi-VN" sz="2800" smtClean="0">
                <a:effectLst>
                  <a:outerShdw blurRad="38100" dist="38100" dir="2700000" algn="tl">
                    <a:srgbClr val="C0C0C0"/>
                  </a:outerShdw>
                </a:effectLst>
                <a:latin typeface="Times New Roman" pitchFamily="18" charset="0"/>
              </a:rPr>
              <a:t>ử dụng cơ chế DMA</a:t>
            </a:r>
            <a:r>
              <a:rPr lang="en-US" sz="2800" smtClean="0">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000000">
                      <a:alpha val="43137"/>
                    </a:srgbClr>
                  </a:outerShdw>
                </a:effectLst>
              </a:rPr>
              <a:t>(</a:t>
            </a:r>
            <a:r>
              <a:rPr lang="en-US" sz="2800">
                <a:effectLst>
                  <a:outerShdw blurRad="38100" dist="38100" dir="2700000" algn="tl">
                    <a:srgbClr val="000000">
                      <a:alpha val="43137"/>
                    </a:srgbClr>
                  </a:outerShdw>
                </a:effectLst>
              </a:rPr>
              <a:t>Direct Memory Access</a:t>
            </a:r>
            <a:r>
              <a:rPr lang="en-US" sz="2800" smtClean="0">
                <a:effectLst>
                  <a:outerShdw blurRad="38100" dist="38100" dir="2700000" algn="tl">
                    <a:srgbClr val="000000">
                      <a:alpha val="43137"/>
                    </a:srgbClr>
                  </a:outerShdw>
                </a:effectLst>
              </a:rPr>
              <a:t>).</a:t>
            </a:r>
            <a:endParaRPr lang="vi-VN" sz="2800" smtClean="0">
              <a:effectLst>
                <a:outerShdw blurRad="38100" dist="38100" dir="2700000" algn="tl">
                  <a:srgbClr val="000000">
                    <a:alpha val="43137"/>
                  </a:srgbClr>
                </a:outerShdw>
              </a:effectLst>
              <a:latin typeface="Times New Roman" pitchFamily="18" charset="0"/>
            </a:endParaRPr>
          </a:p>
        </p:txBody>
      </p:sp>
      <p:sp>
        <p:nvSpPr>
          <p:cNvPr id="4" name="Date Placeholder 3"/>
          <p:cNvSpPr>
            <a:spLocks noGrp="1"/>
          </p:cNvSpPr>
          <p:nvPr>
            <p:ph type="dt" sz="half" idx="10"/>
          </p:nvPr>
        </p:nvSpPr>
        <p:spPr/>
        <p:txBody>
          <a:bodyPr/>
          <a:lstStyle/>
          <a:p>
            <a:fld id="{9268AC48-C3A1-44AE-98AB-972B5111B490}"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15</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r>
              <a:rPr lang="en-US" sz="3200" smtClean="0">
                <a:solidFill>
                  <a:srgbClr val="FF0000"/>
                </a:solidFill>
                <a:effectLst>
                  <a:outerShdw blurRad="38100" dist="38100" dir="2700000" algn="tl">
                    <a:srgbClr val="C0C0C0"/>
                  </a:outerShdw>
                </a:effectLst>
                <a:latin typeface="Times New Roman" pitchFamily="18" charset="0"/>
              </a:rPr>
              <a:t>I/O sử dụng cơ chế DMA</a:t>
            </a:r>
            <a:endParaRPr lang="en-US" sz="3200">
              <a:solidFill>
                <a:srgbClr val="FF0000"/>
              </a:solidFill>
              <a:effectLst>
                <a:outerShdw blurRad="38100" dist="38100" dir="2700000" algn="tl">
                  <a:srgbClr val="C0C0C0"/>
                </a:outerShdw>
              </a:effectLst>
              <a:latin typeface="Times New Roman" pitchFamily="18" charset="0"/>
            </a:endParaRPr>
          </a:p>
        </p:txBody>
      </p:sp>
      <p:sp>
        <p:nvSpPr>
          <p:cNvPr id="121859" name="Rectangle 3"/>
          <p:cNvSpPr>
            <a:spLocks noGrp="1" noChangeArrowheads="1"/>
          </p:cNvSpPr>
          <p:nvPr>
            <p:ph idx="1"/>
          </p:nvPr>
        </p:nvSpPr>
        <p:spPr>
          <a:xfrm>
            <a:off x="323850" y="914400"/>
            <a:ext cx="8450263" cy="5299075"/>
          </a:xfrm>
        </p:spPr>
        <p:txBody>
          <a:bodyPr>
            <a:noAutofit/>
          </a:bodyPr>
          <a:lstStyle/>
          <a:p>
            <a:pPr marL="0" indent="0" algn="just">
              <a:buClr>
                <a:srgbClr val="FF0000"/>
              </a:buClr>
              <a:buSzPct val="140000"/>
              <a:buFont typeface="Wingdings" pitchFamily="2" charset="2"/>
              <a:buChar char="§"/>
            </a:pPr>
            <a:r>
              <a:rPr lang="en-US" sz="3000" smtClean="0">
                <a:effectLst>
                  <a:outerShdw blurRad="38100" dist="38100" dir="2700000" algn="tl">
                    <a:srgbClr val="C0C0C0"/>
                  </a:outerShdw>
                </a:effectLst>
                <a:latin typeface="Times New Roman" pitchFamily="18" charset="0"/>
              </a:rPr>
              <a:t> </a:t>
            </a:r>
            <a:r>
              <a:rPr lang="en-US" smtClean="0">
                <a:effectLst>
                  <a:outerShdw blurRad="38100" dist="38100" dir="2700000" algn="tl">
                    <a:srgbClr val="C0C0C0"/>
                  </a:outerShdw>
                </a:effectLst>
                <a:latin typeface="Times New Roman" pitchFamily="18" charset="0"/>
              </a:rPr>
              <a:t>Q</a:t>
            </a:r>
            <a:r>
              <a:rPr lang="vi-VN" smtClean="0">
                <a:effectLst>
                  <a:outerShdw blurRad="38100" dist="38100" dir="2700000" algn="tl">
                    <a:srgbClr val="C0C0C0"/>
                  </a:outerShdw>
                </a:effectLst>
                <a:latin typeface="Times New Roman" pitchFamily="18" charset="0"/>
              </a:rPr>
              <a:t>uá trình đọc đĩa mà</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không có DMA</a:t>
            </a:r>
            <a:r>
              <a:rPr lang="en-US" smtClean="0">
                <a:effectLst>
                  <a:outerShdw blurRad="38100" dist="38100" dir="2700000" algn="tl">
                    <a:srgbClr val="C0C0C0"/>
                  </a:outerShdw>
                </a:effectLst>
                <a:latin typeface="Times New Roman" pitchFamily="18" charset="0"/>
              </a:rPr>
              <a:t>:</a:t>
            </a:r>
            <a:r>
              <a:rPr lang="vi-VN" smtClean="0">
                <a:effectLst>
                  <a:outerShdw blurRad="38100" dist="38100" dir="2700000" algn="tl">
                    <a:srgbClr val="C0C0C0"/>
                  </a:outerShdw>
                </a:effectLst>
                <a:latin typeface="Times New Roman" pitchFamily="18" charset="0"/>
              </a:rPr>
              <a:t> </a:t>
            </a:r>
            <a:endParaRPr lang="en-US" smtClean="0">
              <a:effectLst>
                <a:outerShdw blurRad="38100" dist="38100" dir="2700000" algn="tl">
                  <a:srgbClr val="C0C0C0"/>
                </a:outerShdw>
              </a:effectLst>
              <a:latin typeface="Times New Roman" pitchFamily="18" charset="0"/>
            </a:endParaRPr>
          </a:p>
          <a:p>
            <a:pPr marL="0" indent="0" algn="just">
              <a:buClr>
                <a:srgbClr val="FF0000"/>
              </a:buClr>
              <a:buSzPct val="140000"/>
              <a:buNone/>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Trước tiên, bộ điều khiển đọc </a:t>
            </a:r>
            <a:r>
              <a:rPr lang="en-US" smtClean="0">
                <a:effectLst>
                  <a:outerShdw blurRad="38100" dist="38100" dir="2700000" algn="tl">
                    <a:srgbClr val="C0C0C0"/>
                  </a:outerShdw>
                </a:effectLst>
                <a:latin typeface="Times New Roman" pitchFamily="18" charset="0"/>
              </a:rPr>
              <a:t>dữ liệu từ</a:t>
            </a:r>
            <a:r>
              <a:rPr lang="vi-VN" smtClean="0">
                <a:effectLst>
                  <a:outerShdw blurRad="38100" dist="38100" dir="2700000" algn="tl">
                    <a:srgbClr val="C0C0C0"/>
                  </a:outerShdw>
                </a:effectLst>
                <a:latin typeface="Times New Roman" pitchFamily="18" charset="0"/>
              </a:rPr>
              <a:t> đĩa đưa vào buffer của bộ điều khiển</a:t>
            </a:r>
            <a:r>
              <a:rPr lang="en-US" smtClean="0">
                <a:effectLst>
                  <a:outerShdw blurRad="38100" dist="38100" dir="2700000" algn="tl">
                    <a:srgbClr val="C0C0C0"/>
                  </a:outerShdw>
                </a:effectLst>
                <a:latin typeface="Times New Roman" pitchFamily="18" charset="0"/>
              </a:rPr>
              <a:t> và</a:t>
            </a:r>
            <a:r>
              <a:rPr lang="vi-VN" smtClean="0">
                <a:effectLst>
                  <a:outerShdw blurRad="38100" dist="38100" dir="2700000" algn="tl">
                    <a:srgbClr val="C0C0C0"/>
                  </a:outerShdw>
                </a:effectLst>
                <a:latin typeface="Times New Roman" pitchFamily="18" charset="0"/>
              </a:rPr>
              <a:t> thực</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hiện checksum để đảm bảo không có lỗi xảy ra. </a:t>
            </a:r>
            <a:endParaRPr lang="en-US" smtClean="0">
              <a:effectLst>
                <a:outerShdw blurRad="38100" dist="38100" dir="2700000" algn="tl">
                  <a:srgbClr val="C0C0C0"/>
                </a:outerShdw>
              </a:effectLst>
              <a:latin typeface="Times New Roman" pitchFamily="18" charset="0"/>
            </a:endParaRPr>
          </a:p>
          <a:p>
            <a:pPr marL="0" indent="0" algn="just">
              <a:buClr>
                <a:srgbClr val="FF0000"/>
              </a:buClr>
              <a:buSzPct val="140000"/>
              <a:buNone/>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Tiếp theo bộ điều khiển tạo ra một ngắt</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để báo cho CPU biết. </a:t>
            </a:r>
            <a:endParaRPr lang="en-US" smtClean="0">
              <a:effectLst>
                <a:outerShdw blurRad="38100" dist="38100" dir="2700000" algn="tl">
                  <a:srgbClr val="C0C0C0"/>
                </a:outerShdw>
              </a:effectLst>
              <a:latin typeface="Times New Roman" pitchFamily="18" charset="0"/>
            </a:endParaRPr>
          </a:p>
          <a:p>
            <a:pPr marL="0" indent="0" algn="just">
              <a:buClr>
                <a:srgbClr val="FF0000"/>
              </a:buClr>
              <a:buSzPct val="140000"/>
              <a:buNone/>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CPU đến lấy dữ liệu trong buffer chuyển về bộ nhớ chính bằng</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cách tạo một vòng lặp đọc lần lượt từng byte. </a:t>
            </a:r>
          </a:p>
          <a:p>
            <a:pPr marL="0" indent="0" algn="just">
              <a:buClr>
                <a:srgbClr val="FF0000"/>
              </a:buClr>
              <a:buSzPct val="140000"/>
              <a:buNone/>
            </a:pPr>
            <a:endParaRPr lang="en-US" sz="3000" smtClean="0">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E03EBD80-D7FC-4770-89E8-42E57BB6B221}"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16</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r>
              <a:rPr lang="en-US" sz="3200" smtClean="0">
                <a:solidFill>
                  <a:srgbClr val="FF0000"/>
                </a:solidFill>
                <a:effectLst>
                  <a:outerShdw blurRad="38100" dist="38100" dir="2700000" algn="tl">
                    <a:srgbClr val="C0C0C0"/>
                  </a:outerShdw>
                </a:effectLst>
                <a:latin typeface="Times New Roman" pitchFamily="18" charset="0"/>
              </a:rPr>
              <a:t>I/O sử dụng cơ chế DMA</a:t>
            </a:r>
            <a:endParaRPr lang="en-US" sz="3200">
              <a:solidFill>
                <a:srgbClr val="FF0000"/>
              </a:solidFill>
              <a:effectLst>
                <a:outerShdw blurRad="38100" dist="38100" dir="2700000" algn="tl">
                  <a:srgbClr val="C0C0C0"/>
                </a:outerShdw>
              </a:effectLst>
              <a:latin typeface="Times New Roman" pitchFamily="18" charset="0"/>
            </a:endParaRPr>
          </a:p>
        </p:txBody>
      </p:sp>
      <p:sp>
        <p:nvSpPr>
          <p:cNvPr id="121859" name="Rectangle 3"/>
          <p:cNvSpPr>
            <a:spLocks noGrp="1" noChangeArrowheads="1"/>
          </p:cNvSpPr>
          <p:nvPr>
            <p:ph idx="1"/>
          </p:nvPr>
        </p:nvSpPr>
        <p:spPr>
          <a:xfrm>
            <a:off x="285750" y="914400"/>
            <a:ext cx="8450263" cy="5299075"/>
          </a:xfrm>
        </p:spPr>
        <p:txBody>
          <a:bodyPr>
            <a:noAutofit/>
          </a:bodyPr>
          <a:lstStyle/>
          <a:p>
            <a:pPr marL="0" indent="0" algn="just">
              <a:buClr>
                <a:srgbClr val="FF0000"/>
              </a:buClr>
              <a:buSzPct val="140000"/>
              <a:buFont typeface="Wingdings" pitchFamily="2" charset="2"/>
              <a:buChar char="§"/>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Cơ chế DMA giúp cho CPU không bị lãng phí thời gian</a:t>
            </a:r>
            <a:r>
              <a:rPr lang="en-US" sz="2800" smtClean="0">
                <a:effectLst>
                  <a:outerShdw blurRad="38100" dist="38100" dir="2700000" algn="tl">
                    <a:srgbClr val="C0C0C0"/>
                  </a:outerShdw>
                </a:effectLst>
                <a:latin typeface="Times New Roman" pitchFamily="18" charset="0"/>
              </a:rPr>
              <a:t>:</a:t>
            </a:r>
          </a:p>
          <a:p>
            <a:pPr marL="0" indent="0" algn="just">
              <a:buClr>
                <a:schemeClr val="tx1"/>
              </a:buClr>
              <a:buSzPct val="14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Việc bộ điều khiển thiết bị đọc/ghi một khối dữ liệu từ </a:t>
            </a:r>
            <a:r>
              <a:rPr lang="en-US" sz="2800" smtClean="0">
                <a:effectLst>
                  <a:outerShdw blurRad="38100" dist="38100" dir="2700000" algn="tl">
                    <a:srgbClr val="C0C0C0"/>
                  </a:outerShdw>
                </a:effectLst>
                <a:latin typeface="Times New Roman" pitchFamily="18" charset="0"/>
              </a:rPr>
              <a:t>(hoặc </a:t>
            </a:r>
            <a:r>
              <a:rPr lang="vi-VN" sz="2800" smtClean="0">
                <a:effectLst>
                  <a:outerShdw blurRad="38100" dist="38100" dir="2700000" algn="tl">
                    <a:srgbClr val="C0C0C0"/>
                  </a:outerShdw>
                </a:effectLst>
                <a:latin typeface="Times New Roman" pitchFamily="18" charset="0"/>
              </a:rPr>
              <a:t>vào</a:t>
            </a:r>
            <a:r>
              <a:rPr lang="en-US" sz="2800" smtClean="0">
                <a:effectLst>
                  <a:outerShdw blurRad="38100" dist="38100" dir="2700000" algn="tl">
                    <a:srgbClr val="C0C0C0"/>
                  </a:outerShdw>
                </a:effectLst>
                <a:latin typeface="Times New Roman" pitchFamily="18" charset="0"/>
              </a:rPr>
              <a:t>)</a:t>
            </a:r>
            <a:r>
              <a:rPr lang="vi-VN" sz="2800" smtClean="0">
                <a:effectLst>
                  <a:outerShdw blurRad="38100" dist="38100" dir="2700000" algn="tl">
                    <a:srgbClr val="C0C0C0"/>
                  </a:outerShdw>
                </a:effectLst>
                <a:latin typeface="Times New Roman" pitchFamily="18" charset="0"/>
              </a:rPr>
              <a:t> bộ nhớ không cần sự can thiệp của CPU được gọi là truy cập trực tiếp bộ nhớ (DMA). </a:t>
            </a:r>
            <a:endParaRPr lang="en-US" sz="2800" smtClean="0">
              <a:effectLst>
                <a:outerShdw blurRad="38100" dist="38100" dir="2700000" algn="tl">
                  <a:srgbClr val="C0C0C0"/>
                </a:outerShdw>
              </a:effectLst>
              <a:latin typeface="Times New Roman" pitchFamily="18" charset="0"/>
            </a:endParaRPr>
          </a:p>
          <a:p>
            <a:pPr marL="0" indent="0" algn="just">
              <a:buClr>
                <a:schemeClr val="tx1"/>
              </a:buClr>
              <a:buSzPct val="14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Nguyên lý hoạt động:</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Chip DMAC (DMA Controller)</a:t>
            </a:r>
            <a:r>
              <a:rPr lang="en-US" sz="2800" smtClean="0">
                <a:effectLst>
                  <a:outerShdw blurRad="38100" dist="38100" dir="2700000" algn="tl">
                    <a:srgbClr val="C0C0C0"/>
                  </a:outerShdw>
                </a:effectLst>
                <a:latin typeface="Times New Roman" pitchFamily="18" charset="0"/>
              </a:rPr>
              <a:t> của bộ điều khiển</a:t>
            </a:r>
            <a:r>
              <a:rPr lang="vi-VN" sz="2800" smtClean="0">
                <a:effectLst>
                  <a:outerShdw blurRad="38100" dist="38100" dir="2700000" algn="tl">
                    <a:srgbClr val="C0C0C0"/>
                  </a:outerShdw>
                </a:effectLst>
                <a:latin typeface="Times New Roman" pitchFamily="18" charset="0"/>
              </a:rPr>
              <a:t> có ít nhất 4 thanh ghi</a:t>
            </a:r>
            <a:r>
              <a:rPr lang="en-US" sz="2800" smtClean="0">
                <a:effectLst>
                  <a:outerShdw blurRad="38100" dist="38100" dir="2700000" algn="tl">
                    <a:srgbClr val="C0C0C0"/>
                  </a:outerShdw>
                </a:effectLst>
                <a:latin typeface="Times New Roman" pitchFamily="18" charset="0"/>
              </a:rPr>
              <a:t>:</a:t>
            </a:r>
            <a:r>
              <a:rPr lang="vi-VN" sz="2800" smtClean="0">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rPr>
              <a:t>1</a:t>
            </a:r>
            <a:r>
              <a:rPr lang="vi-VN" sz="2800" smtClean="0">
                <a:effectLst>
                  <a:outerShdw blurRad="38100" dist="38100" dir="2700000" algn="tl">
                    <a:srgbClr val="C0C0C0"/>
                  </a:outerShdw>
                </a:effectLst>
                <a:latin typeface="Times New Roman" pitchFamily="18" charset="0"/>
              </a:rPr>
              <a:t> chứa địa chỉ ô nhớ được ghi/đọc, 2 chứa số lượng byte hoặc từ cần ghi/đọc, 3 chứa số hiệu thiết bị cần ghi/đọc, 4 chỉ ra hướng truyền dữ liệu đi vào hoặc ra khỏi bộ nhớ.</a:t>
            </a:r>
          </a:p>
        </p:txBody>
      </p:sp>
      <p:sp>
        <p:nvSpPr>
          <p:cNvPr id="4" name="Date Placeholder 3"/>
          <p:cNvSpPr>
            <a:spLocks noGrp="1"/>
          </p:cNvSpPr>
          <p:nvPr>
            <p:ph type="dt" sz="half" idx="10"/>
          </p:nvPr>
        </p:nvSpPr>
        <p:spPr/>
        <p:txBody>
          <a:bodyPr/>
          <a:lstStyle/>
          <a:p>
            <a:fld id="{D655CED8-D7F4-4C6D-8210-2F1FDAC0DB5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17</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r>
              <a:rPr lang="en-US" sz="3200" smtClean="0">
                <a:solidFill>
                  <a:srgbClr val="FF0000"/>
                </a:solidFill>
                <a:effectLst>
                  <a:outerShdw blurRad="38100" dist="38100" dir="2700000" algn="tl">
                    <a:srgbClr val="C0C0C0"/>
                  </a:outerShdw>
                </a:effectLst>
                <a:latin typeface="Times New Roman" pitchFamily="18" charset="0"/>
              </a:rPr>
              <a:t>I/O sử dụng cơ chế DMA</a:t>
            </a:r>
            <a:endParaRPr lang="en-US" sz="3200">
              <a:solidFill>
                <a:srgbClr val="FF0000"/>
              </a:solidFill>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D655CED8-D7F4-4C6D-8210-2F1FDAC0DB5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18</a:t>
            </a:fld>
            <a:endParaRPr lang="en-US"/>
          </a:p>
        </p:txBody>
      </p:sp>
      <p:grpSp>
        <p:nvGrpSpPr>
          <p:cNvPr id="1026" name="Group 2"/>
          <p:cNvGrpSpPr>
            <a:grpSpLocks noGrp="1"/>
          </p:cNvGrpSpPr>
          <p:nvPr/>
        </p:nvGrpSpPr>
        <p:grpSpPr bwMode="auto">
          <a:xfrm>
            <a:off x="285750" y="914400"/>
            <a:ext cx="8450263" cy="5299075"/>
            <a:chOff x="2160" y="11848"/>
            <a:chExt cx="7256" cy="3228"/>
          </a:xfrm>
        </p:grpSpPr>
        <p:sp>
          <p:nvSpPr>
            <p:cNvPr id="1027" name="Rectangle 3"/>
            <p:cNvSpPr>
              <a:spLocks noChangeArrowheads="1"/>
            </p:cNvSpPr>
            <p:nvPr/>
          </p:nvSpPr>
          <p:spPr bwMode="auto">
            <a:xfrm>
              <a:off x="2160" y="12848"/>
              <a:ext cx="864" cy="1051"/>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8" name="Rectangle 4"/>
            <p:cNvSpPr>
              <a:spLocks noChangeArrowheads="1"/>
            </p:cNvSpPr>
            <p:nvPr/>
          </p:nvSpPr>
          <p:spPr bwMode="auto">
            <a:xfrm>
              <a:off x="5760" y="12772"/>
              <a:ext cx="864" cy="1147"/>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Rectangle 5"/>
            <p:cNvSpPr>
              <a:spLocks noChangeArrowheads="1"/>
            </p:cNvSpPr>
            <p:nvPr/>
          </p:nvSpPr>
          <p:spPr bwMode="auto">
            <a:xfrm>
              <a:off x="3888" y="12768"/>
              <a:ext cx="864" cy="1152"/>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Rectangle 6"/>
            <p:cNvSpPr>
              <a:spLocks noChangeArrowheads="1"/>
            </p:cNvSpPr>
            <p:nvPr/>
          </p:nvSpPr>
          <p:spPr bwMode="auto">
            <a:xfrm>
              <a:off x="7492" y="12868"/>
              <a:ext cx="864" cy="1051"/>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1" name="Rectangle 7"/>
            <p:cNvSpPr>
              <a:spLocks noChangeArrowheads="1"/>
            </p:cNvSpPr>
            <p:nvPr/>
          </p:nvSpPr>
          <p:spPr bwMode="auto">
            <a:xfrm>
              <a:off x="4072" y="12831"/>
              <a:ext cx="432" cy="1008"/>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Line 8"/>
            <p:cNvSpPr>
              <a:spLocks noChangeShapeType="1"/>
            </p:cNvSpPr>
            <p:nvPr/>
          </p:nvSpPr>
          <p:spPr bwMode="auto">
            <a:xfrm>
              <a:off x="4072" y="13118"/>
              <a:ext cx="432"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Line 9"/>
            <p:cNvSpPr>
              <a:spLocks noChangeShapeType="1"/>
            </p:cNvSpPr>
            <p:nvPr/>
          </p:nvSpPr>
          <p:spPr bwMode="auto">
            <a:xfrm>
              <a:off x="4072" y="13397"/>
              <a:ext cx="432"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Line 10"/>
            <p:cNvSpPr>
              <a:spLocks noChangeShapeType="1"/>
            </p:cNvSpPr>
            <p:nvPr/>
          </p:nvSpPr>
          <p:spPr bwMode="auto">
            <a:xfrm>
              <a:off x="4072" y="13638"/>
              <a:ext cx="432"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Line 11"/>
            <p:cNvSpPr>
              <a:spLocks noChangeShapeType="1"/>
            </p:cNvSpPr>
            <p:nvPr/>
          </p:nvSpPr>
          <p:spPr bwMode="auto">
            <a:xfrm>
              <a:off x="5760" y="12975"/>
              <a:ext cx="86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Line 12"/>
            <p:cNvSpPr>
              <a:spLocks noChangeShapeType="1"/>
            </p:cNvSpPr>
            <p:nvPr/>
          </p:nvSpPr>
          <p:spPr bwMode="auto">
            <a:xfrm>
              <a:off x="5760" y="13577"/>
              <a:ext cx="86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Line 13"/>
            <p:cNvSpPr>
              <a:spLocks noChangeShapeType="1"/>
            </p:cNvSpPr>
            <p:nvPr/>
          </p:nvSpPr>
          <p:spPr bwMode="auto">
            <a:xfrm>
              <a:off x="5756" y="13658"/>
              <a:ext cx="86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Line 14"/>
            <p:cNvSpPr>
              <a:spLocks noChangeShapeType="1"/>
            </p:cNvSpPr>
            <p:nvPr/>
          </p:nvSpPr>
          <p:spPr bwMode="auto">
            <a:xfrm>
              <a:off x="5760" y="13738"/>
              <a:ext cx="86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Line 15"/>
            <p:cNvSpPr>
              <a:spLocks noChangeShapeType="1"/>
            </p:cNvSpPr>
            <p:nvPr/>
          </p:nvSpPr>
          <p:spPr bwMode="auto">
            <a:xfrm>
              <a:off x="5760" y="12875"/>
              <a:ext cx="86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Line 16"/>
            <p:cNvSpPr>
              <a:spLocks noChangeShapeType="1"/>
            </p:cNvSpPr>
            <p:nvPr/>
          </p:nvSpPr>
          <p:spPr bwMode="auto">
            <a:xfrm>
              <a:off x="5760" y="13497"/>
              <a:ext cx="86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Line 17"/>
            <p:cNvSpPr>
              <a:spLocks noChangeShapeType="1"/>
            </p:cNvSpPr>
            <p:nvPr/>
          </p:nvSpPr>
          <p:spPr bwMode="auto">
            <a:xfrm>
              <a:off x="5764" y="13078"/>
              <a:ext cx="86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Line 18"/>
            <p:cNvSpPr>
              <a:spLocks noChangeShapeType="1"/>
            </p:cNvSpPr>
            <p:nvPr/>
          </p:nvSpPr>
          <p:spPr bwMode="auto">
            <a:xfrm>
              <a:off x="4320" y="12444"/>
              <a:ext cx="0" cy="432"/>
            </a:xfrm>
            <a:prstGeom prst="line">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1043" name="Line 19"/>
            <p:cNvSpPr>
              <a:spLocks noChangeShapeType="1"/>
            </p:cNvSpPr>
            <p:nvPr/>
          </p:nvSpPr>
          <p:spPr bwMode="auto">
            <a:xfrm>
              <a:off x="3600" y="13015"/>
              <a:ext cx="432" cy="144"/>
            </a:xfrm>
            <a:prstGeom prst="line">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1044" name="Line 20"/>
            <p:cNvSpPr>
              <a:spLocks noChangeShapeType="1"/>
            </p:cNvSpPr>
            <p:nvPr/>
          </p:nvSpPr>
          <p:spPr bwMode="auto">
            <a:xfrm flipV="1">
              <a:off x="3396" y="13527"/>
              <a:ext cx="720" cy="720"/>
            </a:xfrm>
            <a:prstGeom prst="line">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1045" name="Line 21"/>
            <p:cNvSpPr>
              <a:spLocks noChangeShapeType="1"/>
            </p:cNvSpPr>
            <p:nvPr/>
          </p:nvSpPr>
          <p:spPr bwMode="auto">
            <a:xfrm>
              <a:off x="4464" y="13880"/>
              <a:ext cx="432" cy="288"/>
            </a:xfrm>
            <a:prstGeom prst="line">
              <a:avLst/>
            </a:prstGeom>
            <a:noFill/>
            <a:ln w="9525">
              <a:solidFill>
                <a:srgbClr val="000000"/>
              </a:solidFill>
              <a:round/>
              <a:headEnd type="arrow" w="med" len="me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2"/>
            <p:cNvSpPr>
              <a:spLocks/>
            </p:cNvSpPr>
            <p:nvPr/>
          </p:nvSpPr>
          <p:spPr bwMode="auto">
            <a:xfrm>
              <a:off x="4464" y="13012"/>
              <a:ext cx="1296" cy="480"/>
            </a:xfrm>
            <a:custGeom>
              <a:avLst/>
              <a:gdLst/>
              <a:ahLst/>
              <a:cxnLst>
                <a:cxn ang="0">
                  <a:pos x="0" y="48"/>
                </a:cxn>
                <a:cxn ang="0">
                  <a:pos x="576" y="48"/>
                </a:cxn>
                <a:cxn ang="0">
                  <a:pos x="720" y="336"/>
                </a:cxn>
                <a:cxn ang="0">
                  <a:pos x="1296" y="480"/>
                </a:cxn>
              </a:cxnLst>
              <a:rect l="0" t="0" r="r" b="b"/>
              <a:pathLst>
                <a:path w="1296" h="480">
                  <a:moveTo>
                    <a:pt x="0" y="48"/>
                  </a:moveTo>
                  <a:cubicBezTo>
                    <a:pt x="228" y="24"/>
                    <a:pt x="456" y="0"/>
                    <a:pt x="576" y="48"/>
                  </a:cubicBezTo>
                  <a:cubicBezTo>
                    <a:pt x="696" y="96"/>
                    <a:pt x="600" y="264"/>
                    <a:pt x="720" y="336"/>
                  </a:cubicBezTo>
                  <a:cubicBezTo>
                    <a:pt x="840" y="408"/>
                    <a:pt x="1068" y="444"/>
                    <a:pt x="1296" y="480"/>
                  </a:cubicBezTo>
                </a:path>
              </a:pathLst>
            </a:cu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nvGrpSpPr>
            <p:cNvPr id="1047" name="Group 23"/>
            <p:cNvGrpSpPr>
              <a:grpSpLocks/>
            </p:cNvGrpSpPr>
            <p:nvPr/>
          </p:nvGrpSpPr>
          <p:grpSpPr bwMode="auto">
            <a:xfrm>
              <a:off x="2504" y="13924"/>
              <a:ext cx="6912" cy="1152"/>
              <a:chOff x="2304" y="13968"/>
              <a:chExt cx="6912" cy="1152"/>
            </a:xfrm>
          </p:grpSpPr>
          <p:sp>
            <p:nvSpPr>
              <p:cNvPr id="1048" name="Freeform 24"/>
              <p:cNvSpPr>
                <a:spLocks/>
              </p:cNvSpPr>
              <p:nvPr/>
            </p:nvSpPr>
            <p:spPr bwMode="auto">
              <a:xfrm>
                <a:off x="2304" y="13968"/>
                <a:ext cx="6912" cy="1152"/>
              </a:xfrm>
              <a:custGeom>
                <a:avLst/>
                <a:gdLst/>
                <a:ahLst/>
                <a:cxnLst>
                  <a:cxn ang="0">
                    <a:pos x="0" y="0"/>
                  </a:cxn>
                  <a:cxn ang="0">
                    <a:pos x="0" y="1152"/>
                  </a:cxn>
                  <a:cxn ang="0">
                    <a:pos x="6912" y="1152"/>
                  </a:cxn>
                </a:cxnLst>
                <a:rect l="0" t="0" r="r" b="b"/>
                <a:pathLst>
                  <a:path w="6912" h="1152">
                    <a:moveTo>
                      <a:pt x="0" y="0"/>
                    </a:moveTo>
                    <a:lnTo>
                      <a:pt x="0" y="1152"/>
                    </a:lnTo>
                    <a:lnTo>
                      <a:pt x="6912" y="115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
              <p:cNvSpPr>
                <a:spLocks/>
              </p:cNvSpPr>
              <p:nvPr/>
            </p:nvSpPr>
            <p:spPr bwMode="auto">
              <a:xfrm>
                <a:off x="2448" y="13968"/>
                <a:ext cx="1440" cy="1008"/>
              </a:xfrm>
              <a:custGeom>
                <a:avLst/>
                <a:gdLst/>
                <a:ahLst/>
                <a:cxnLst>
                  <a:cxn ang="0">
                    <a:pos x="0" y="0"/>
                  </a:cxn>
                  <a:cxn ang="0">
                    <a:pos x="0" y="1008"/>
                  </a:cxn>
                  <a:cxn ang="0">
                    <a:pos x="1440" y="1008"/>
                  </a:cxn>
                  <a:cxn ang="0">
                    <a:pos x="1440" y="0"/>
                  </a:cxn>
                </a:cxnLst>
                <a:rect l="0" t="0" r="r" b="b"/>
                <a:pathLst>
                  <a:path w="1440" h="1008">
                    <a:moveTo>
                      <a:pt x="0" y="0"/>
                    </a:moveTo>
                    <a:lnTo>
                      <a:pt x="0" y="1008"/>
                    </a:lnTo>
                    <a:lnTo>
                      <a:pt x="1440" y="1008"/>
                    </a:lnTo>
                    <a:lnTo>
                      <a:pt x="1440" y="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50" name="Freeform 26"/>
            <p:cNvSpPr>
              <a:spLocks/>
            </p:cNvSpPr>
            <p:nvPr/>
          </p:nvSpPr>
          <p:spPr bwMode="auto">
            <a:xfrm>
              <a:off x="4216" y="13924"/>
              <a:ext cx="1872" cy="1008"/>
            </a:xfrm>
            <a:custGeom>
              <a:avLst/>
              <a:gdLst/>
              <a:ahLst/>
              <a:cxnLst>
                <a:cxn ang="0">
                  <a:pos x="0" y="0"/>
                </a:cxn>
                <a:cxn ang="0">
                  <a:pos x="0" y="1008"/>
                </a:cxn>
                <a:cxn ang="0">
                  <a:pos x="1872" y="1008"/>
                </a:cxn>
                <a:cxn ang="0">
                  <a:pos x="1872" y="0"/>
                </a:cxn>
              </a:cxnLst>
              <a:rect l="0" t="0" r="r" b="b"/>
              <a:pathLst>
                <a:path w="1872" h="1008">
                  <a:moveTo>
                    <a:pt x="0" y="0"/>
                  </a:moveTo>
                  <a:lnTo>
                    <a:pt x="0" y="1008"/>
                  </a:lnTo>
                  <a:lnTo>
                    <a:pt x="1872" y="1008"/>
                  </a:lnTo>
                  <a:lnTo>
                    <a:pt x="1872" y="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p:cNvSpPr>
            <p:nvPr/>
          </p:nvSpPr>
          <p:spPr bwMode="auto">
            <a:xfrm>
              <a:off x="6236" y="13924"/>
              <a:ext cx="1584" cy="1008"/>
            </a:xfrm>
            <a:custGeom>
              <a:avLst/>
              <a:gdLst/>
              <a:ahLst/>
              <a:cxnLst>
                <a:cxn ang="0">
                  <a:pos x="0" y="0"/>
                </a:cxn>
                <a:cxn ang="0">
                  <a:pos x="0" y="1008"/>
                </a:cxn>
                <a:cxn ang="0">
                  <a:pos x="1584" y="1008"/>
                </a:cxn>
                <a:cxn ang="0">
                  <a:pos x="1584" y="0"/>
                </a:cxn>
              </a:cxnLst>
              <a:rect l="0" t="0" r="r" b="b"/>
              <a:pathLst>
                <a:path w="1584" h="1008">
                  <a:moveTo>
                    <a:pt x="0" y="0"/>
                  </a:moveTo>
                  <a:lnTo>
                    <a:pt x="0" y="1008"/>
                  </a:lnTo>
                  <a:lnTo>
                    <a:pt x="1584" y="1008"/>
                  </a:lnTo>
                  <a:lnTo>
                    <a:pt x="1584" y="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p:cNvSpPr>
            <p:nvPr/>
          </p:nvSpPr>
          <p:spPr bwMode="auto">
            <a:xfrm>
              <a:off x="7960" y="13924"/>
              <a:ext cx="1440" cy="1008"/>
            </a:xfrm>
            <a:custGeom>
              <a:avLst/>
              <a:gdLst/>
              <a:ahLst/>
              <a:cxnLst>
                <a:cxn ang="0">
                  <a:pos x="0" y="0"/>
                </a:cxn>
                <a:cxn ang="0">
                  <a:pos x="0" y="1008"/>
                </a:cxn>
                <a:cxn ang="0">
                  <a:pos x="1440" y="1008"/>
                </a:cxn>
              </a:cxnLst>
              <a:rect l="0" t="0" r="r" b="b"/>
              <a:pathLst>
                <a:path w="1440" h="1008">
                  <a:moveTo>
                    <a:pt x="0" y="0"/>
                  </a:moveTo>
                  <a:lnTo>
                    <a:pt x="0" y="1008"/>
                  </a:lnTo>
                  <a:lnTo>
                    <a:pt x="1440" y="1008"/>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Rectangle 29"/>
            <p:cNvSpPr>
              <a:spLocks noChangeArrowheads="1"/>
            </p:cNvSpPr>
            <p:nvPr/>
          </p:nvSpPr>
          <p:spPr bwMode="auto">
            <a:xfrm>
              <a:off x="7488" y="11848"/>
              <a:ext cx="864" cy="576"/>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4" name="Line 30"/>
            <p:cNvSpPr>
              <a:spLocks noChangeShapeType="1"/>
            </p:cNvSpPr>
            <p:nvPr/>
          </p:nvSpPr>
          <p:spPr bwMode="auto">
            <a:xfrm>
              <a:off x="7920" y="12424"/>
              <a:ext cx="0" cy="43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 name="Rectangle 35"/>
          <p:cNvSpPr/>
          <p:nvPr/>
        </p:nvSpPr>
        <p:spPr>
          <a:xfrm>
            <a:off x="0" y="58847"/>
            <a:ext cx="8877300" cy="6340197"/>
          </a:xfrm>
          <a:prstGeom prst="rect">
            <a:avLst/>
          </a:prstGeom>
        </p:spPr>
        <p:txBody>
          <a:bodyPr wrap="square">
            <a:spAutoFit/>
          </a:bodyPr>
          <a:lstStyle/>
          <a:p>
            <a:r>
              <a:rPr lang="en-US" smtClean="0"/>
              <a:t>								</a:t>
            </a:r>
          </a:p>
          <a:p>
            <a:endParaRPr lang="en-US" smtClean="0"/>
          </a:p>
          <a:p>
            <a:endParaRPr lang="en-US" smtClean="0"/>
          </a:p>
          <a:p>
            <a:endParaRPr lang="en-US" smtClean="0"/>
          </a:p>
          <a:p>
            <a:r>
              <a:rPr lang="en-US" smtClean="0"/>
              <a:t>					                            Terminal			       Address</a:t>
            </a:r>
          </a:p>
          <a:p>
            <a:r>
              <a:rPr lang="en-US" smtClean="0"/>
              <a:t>				       </a:t>
            </a:r>
          </a:p>
          <a:p>
            <a:r>
              <a:rPr lang="en-US" smtClean="0"/>
              <a:t>                                                                  Memory</a:t>
            </a:r>
          </a:p>
          <a:p>
            <a:r>
              <a:rPr lang="en-US" smtClean="0"/>
              <a:t>		</a:t>
            </a:r>
          </a:p>
          <a:p>
            <a:r>
              <a:rPr lang="en-US" smtClean="0"/>
              <a:t>                      Count      100		</a:t>
            </a:r>
          </a:p>
          <a:p>
            <a:r>
              <a:rPr lang="en-US" smtClean="0"/>
              <a:t>     </a:t>
            </a:r>
          </a:p>
          <a:p>
            <a:pPr>
              <a:spcBef>
                <a:spcPts val="600"/>
              </a:spcBef>
            </a:pPr>
            <a:r>
              <a:rPr lang="en-US" smtClean="0"/>
              <a:t>       CPU	        	          32								           4				100        </a:t>
            </a:r>
          </a:p>
          <a:p>
            <a:pPr>
              <a:spcBef>
                <a:spcPts val="600"/>
              </a:spcBef>
            </a:pPr>
            <a:r>
              <a:rPr lang="en-US" smtClean="0"/>
              <a:t>		           1	        			             controller</a:t>
            </a:r>
          </a:p>
          <a:p>
            <a:endParaRPr lang="en-US" smtClean="0"/>
          </a:p>
          <a:p>
            <a:r>
              <a:rPr lang="en-US" smtClean="0"/>
              <a:t>		</a:t>
            </a:r>
          </a:p>
          <a:p>
            <a:endParaRPr lang="en-US" smtClean="0"/>
          </a:p>
          <a:p>
            <a:r>
              <a:rPr lang="en-US" smtClean="0"/>
              <a:t>                     Device 	  Direction	</a:t>
            </a:r>
          </a:p>
          <a:p>
            <a:endParaRPr lang="en-US" smtClean="0"/>
          </a:p>
          <a:p>
            <a:r>
              <a:rPr lang="en-US" smtClean="0"/>
              <a:t>											                                                                                            BUS	</a:t>
            </a:r>
            <a:endParaRPr lang="en-US"/>
          </a:p>
        </p:txBody>
      </p:sp>
    </p:spTree>
    <p:custDataLst>
      <p:tags r:id="rId1"/>
    </p:custDataLst>
  </p:cSld>
  <p:clrMapOvr>
    <a:masterClrMapping/>
  </p:clrMapOvr>
  <p:transition advTm="14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r>
              <a:rPr lang="en-US" sz="3200" smtClean="0">
                <a:solidFill>
                  <a:srgbClr val="FF0000"/>
                </a:solidFill>
                <a:effectLst>
                  <a:outerShdw blurRad="38100" dist="38100" dir="2700000" algn="tl">
                    <a:srgbClr val="C0C0C0"/>
                  </a:outerShdw>
                </a:effectLst>
                <a:latin typeface="Times New Roman" pitchFamily="18" charset="0"/>
              </a:rPr>
              <a:t>I/O sử dụng cơ chế DMA</a:t>
            </a:r>
            <a:endParaRPr lang="en-US" sz="3200">
              <a:solidFill>
                <a:srgbClr val="FF0000"/>
              </a:solidFill>
              <a:effectLst>
                <a:outerShdw blurRad="38100" dist="38100" dir="2700000" algn="tl">
                  <a:srgbClr val="C0C0C0"/>
                </a:outerShdw>
              </a:effectLst>
              <a:latin typeface="Times New Roman" pitchFamily="18" charset="0"/>
            </a:endParaRPr>
          </a:p>
        </p:txBody>
      </p:sp>
      <p:sp>
        <p:nvSpPr>
          <p:cNvPr id="121859" name="Rectangle 3"/>
          <p:cNvSpPr>
            <a:spLocks noGrp="1" noChangeArrowheads="1"/>
          </p:cNvSpPr>
          <p:nvPr>
            <p:ph idx="1"/>
          </p:nvPr>
        </p:nvSpPr>
        <p:spPr>
          <a:xfrm>
            <a:off x="285750" y="914400"/>
            <a:ext cx="8450263" cy="5299075"/>
          </a:xfrm>
        </p:spPr>
        <p:txBody>
          <a:bodyPr>
            <a:noAutofit/>
          </a:bodyPr>
          <a:lstStyle/>
          <a:p>
            <a:pPr marL="0" indent="0" algn="just">
              <a:buClr>
                <a:srgbClr val="FF0000"/>
              </a:buClr>
              <a:buSzPct val="140000"/>
              <a:buFont typeface="Wingdings" pitchFamily="2" charset="2"/>
              <a:buChar char="§"/>
            </a:pPr>
            <a:r>
              <a:rPr lang="vi-VN" smtClean="0">
                <a:effectLst>
                  <a:outerShdw blurRad="38100" dist="38100" dir="2700000" algn="tl">
                    <a:srgbClr val="C0C0C0"/>
                  </a:outerShdw>
                </a:effectLst>
                <a:latin typeface="Times New Roman" pitchFamily="18" charset="0"/>
              </a:rPr>
              <a:t>VD: </a:t>
            </a:r>
            <a:r>
              <a:rPr lang="en-US" smtClean="0">
                <a:effectLst>
                  <a:outerShdw blurRad="38100" dist="38100" dir="2700000" algn="tl">
                    <a:srgbClr val="C0C0C0"/>
                  </a:outerShdw>
                </a:effectLst>
                <a:latin typeface="Times New Roman" pitchFamily="18" charset="0"/>
              </a:rPr>
              <a:t>G</a:t>
            </a:r>
            <a:r>
              <a:rPr lang="vi-VN" smtClean="0">
                <a:effectLst>
                  <a:outerShdw blurRad="38100" dist="38100" dir="2700000" algn="tl">
                    <a:srgbClr val="C0C0C0"/>
                  </a:outerShdw>
                </a:effectLst>
                <a:latin typeface="Times New Roman" pitchFamily="18" charset="0"/>
              </a:rPr>
              <a:t>hi một khối dữ liệu 32 byte từ bộ nhớ tại địa chỉ 100 vào thiết bị có số hiệu là 4. </a:t>
            </a:r>
            <a:endParaRPr lang="en-US" smtClean="0">
              <a:effectLst>
                <a:outerShdw blurRad="38100" dist="38100" dir="2700000" algn="tl">
                  <a:srgbClr val="C0C0C0"/>
                </a:outerShdw>
              </a:effectLst>
              <a:latin typeface="Times New Roman" pitchFamily="18" charset="0"/>
            </a:endParaRPr>
          </a:p>
          <a:p>
            <a:pPr marL="0" indent="0" algn="just">
              <a:buClr>
                <a:srgbClr val="FF0000"/>
              </a:buClr>
              <a:buSzPct val="140000"/>
              <a:buNone/>
            </a:pPr>
            <a:r>
              <a:rPr lang="en-US" smtClean="0">
                <a:effectLst>
                  <a:outerShdw blurRad="38100" dist="38100" dir="2700000" algn="tl">
                    <a:srgbClr val="C0C0C0"/>
                  </a:outerShdw>
                </a:effectLst>
                <a:latin typeface="Times New Roman" pitchFamily="18" charset="0"/>
              </a:rPr>
              <a:t>1) </a:t>
            </a:r>
            <a:r>
              <a:rPr lang="vi-VN" smtClean="0">
                <a:effectLst>
                  <a:outerShdw blurRad="38100" dist="38100" dir="2700000" algn="tl">
                    <a:srgbClr val="C0C0C0"/>
                  </a:outerShdw>
                </a:effectLst>
                <a:latin typeface="Times New Roman" pitchFamily="18" charset="0"/>
              </a:rPr>
              <a:t>CPU ghi các giá trị 100, 32, 4, 1 vào các thanh ghi 1,</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2,</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3,</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4 của chip DMAC</a:t>
            </a:r>
            <a:r>
              <a:rPr lang="en-US" smtClean="0">
                <a:effectLst>
                  <a:outerShdw blurRad="38100" dist="38100" dir="2700000" algn="tl">
                    <a:srgbClr val="C0C0C0"/>
                  </a:outerShdw>
                </a:effectLst>
                <a:latin typeface="Times New Roman" pitchFamily="18" charset="0"/>
              </a:rPr>
              <a:t>.</a:t>
            </a:r>
          </a:p>
          <a:p>
            <a:pPr marL="0" indent="0" algn="just">
              <a:buClr>
                <a:srgbClr val="FF0000"/>
              </a:buClr>
              <a:buSzPct val="140000"/>
              <a:buNone/>
            </a:pPr>
            <a:r>
              <a:rPr lang="en-US" smtClean="0">
                <a:effectLst>
                  <a:outerShdw blurRad="38100" dist="38100" dir="2700000" algn="tl">
                    <a:srgbClr val="C0C0C0"/>
                  </a:outerShdw>
                </a:effectLst>
                <a:latin typeface="Times New Roman" pitchFamily="18" charset="0"/>
              </a:rPr>
              <a:t>2)</a:t>
            </a:r>
            <a:r>
              <a:rPr lang="vi-VN" smtClean="0">
                <a:effectLst>
                  <a:outerShdw blurRad="38100" dist="38100" dir="2700000" algn="tl">
                    <a:srgbClr val="C0C0C0"/>
                  </a:outerShdw>
                </a:effectLst>
                <a:latin typeface="Times New Roman" pitchFamily="18" charset="0"/>
              </a:rPr>
              <a:t> </a:t>
            </a:r>
            <a:r>
              <a:rPr lang="en-US" smtClean="0">
                <a:effectLst>
                  <a:outerShdw blurRad="38100" dist="38100" dir="2700000" algn="tl">
                    <a:srgbClr val="C0C0C0"/>
                  </a:outerShdw>
                </a:effectLst>
                <a:latin typeface="Times New Roman" pitchFamily="18" charset="0"/>
              </a:rPr>
              <a:t>DMAC</a:t>
            </a:r>
            <a:r>
              <a:rPr lang="vi-VN" smtClean="0">
                <a:effectLst>
                  <a:outerShdw blurRad="38100" dist="38100" dir="2700000" algn="tl">
                    <a:srgbClr val="C0C0C0"/>
                  </a:outerShdw>
                </a:effectLst>
                <a:latin typeface="Times New Roman" pitchFamily="18" charset="0"/>
              </a:rPr>
              <a:t> phát tín hiệu yêu cầu chiếm dụng BUS  để đọc 1 byte tại địa chỉ 100, </a:t>
            </a:r>
            <a:r>
              <a:rPr lang="en-US" smtClean="0">
                <a:effectLst>
                  <a:outerShdw blurRad="38100" dist="38100" dir="2700000" algn="tl">
                    <a:srgbClr val="C0C0C0"/>
                  </a:outerShdw>
                </a:effectLst>
                <a:latin typeface="Times New Roman" pitchFamily="18" charset="0"/>
              </a:rPr>
              <a:t>s</a:t>
            </a:r>
            <a:r>
              <a:rPr lang="vi-VN" smtClean="0">
                <a:effectLst>
                  <a:outerShdw blurRad="38100" dist="38100" dir="2700000" algn="tl">
                    <a:srgbClr val="C0C0C0"/>
                  </a:outerShdw>
                </a:effectLst>
                <a:latin typeface="Times New Roman" pitchFamily="18" charset="0"/>
              </a:rPr>
              <a:t>au khi nhận được byte này, DMAC phát tín hiệu yêu cầu I/O tới thiết bị số 4 để gửi byte vừa nhận được tới đó. </a:t>
            </a:r>
            <a:endParaRPr lang="en-US" smtClean="0">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D655CED8-D7F4-4C6D-8210-2F1FDAC0DB5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19</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433388" y="152400"/>
            <a:ext cx="7864475" cy="800100"/>
          </a:xfrm>
        </p:spPr>
        <p:txBody>
          <a:bodyPr/>
          <a:lstStyle/>
          <a:p>
            <a:r>
              <a:rPr lang="en-US" sz="3600" smtClean="0">
                <a:solidFill>
                  <a:srgbClr val="FF0000"/>
                </a:solidFill>
                <a:effectLst>
                  <a:outerShdw blurRad="38100" dist="38100" dir="2700000" algn="tl">
                    <a:srgbClr val="C0C0C0"/>
                  </a:outerShdw>
                </a:effectLst>
                <a:latin typeface="Times New Roman" pitchFamily="18" charset="0"/>
              </a:rPr>
              <a:t>I. Chức </a:t>
            </a:r>
            <a:r>
              <a:rPr lang="en-US" sz="3600">
                <a:solidFill>
                  <a:srgbClr val="FF0000"/>
                </a:solidFill>
                <a:effectLst>
                  <a:outerShdw blurRad="38100" dist="38100" dir="2700000" algn="tl">
                    <a:srgbClr val="C0C0C0"/>
                  </a:outerShdw>
                </a:effectLst>
                <a:latin typeface="Times New Roman" pitchFamily="18" charset="0"/>
              </a:rPr>
              <a:t>năng quản lí </a:t>
            </a:r>
            <a:r>
              <a:rPr lang="en-US" sz="3600" smtClean="0">
                <a:solidFill>
                  <a:srgbClr val="FF0000"/>
                </a:solidFill>
                <a:effectLst>
                  <a:outerShdw blurRad="38100" dist="38100" dir="2700000" algn="tl">
                    <a:srgbClr val="C0C0C0"/>
                  </a:outerShdw>
                </a:effectLst>
                <a:latin typeface="Times New Roman" pitchFamily="18" charset="0"/>
              </a:rPr>
              <a:t>vào/ra </a:t>
            </a:r>
            <a:r>
              <a:rPr lang="en-US" sz="3600">
                <a:solidFill>
                  <a:srgbClr val="FF0000"/>
                </a:solidFill>
                <a:effectLst>
                  <a:outerShdw blurRad="38100" dist="38100" dir="2700000" algn="tl">
                    <a:srgbClr val="C0C0C0"/>
                  </a:outerShdw>
                </a:effectLst>
                <a:latin typeface="Times New Roman" pitchFamily="18" charset="0"/>
              </a:rPr>
              <a:t>của HĐH</a:t>
            </a:r>
          </a:p>
        </p:txBody>
      </p:sp>
      <p:sp>
        <p:nvSpPr>
          <p:cNvPr id="167939" name="Rectangle 3"/>
          <p:cNvSpPr>
            <a:spLocks noGrp="1" noChangeArrowheads="1"/>
          </p:cNvSpPr>
          <p:nvPr>
            <p:ph idx="1"/>
          </p:nvPr>
        </p:nvSpPr>
        <p:spPr>
          <a:xfrm>
            <a:off x="239713" y="1300163"/>
            <a:ext cx="8224837" cy="4668837"/>
          </a:xfrm>
        </p:spPr>
        <p:txBody>
          <a:bodyPr/>
          <a:lstStyle/>
          <a:p>
            <a:pPr marL="623888" indent="-623888" algn="just">
              <a:buClr>
                <a:srgbClr val="FF0000"/>
              </a:buClr>
              <a:buSzPct val="140000"/>
            </a:pPr>
            <a:r>
              <a:rPr lang="en-US">
                <a:effectLst>
                  <a:outerShdw blurRad="38100" dist="38100" dir="2700000" algn="tl">
                    <a:srgbClr val="C0C0C0"/>
                  </a:outerShdw>
                </a:effectLst>
                <a:latin typeface="Times New Roman" pitchFamily="18" charset="0"/>
              </a:rPr>
              <a:t>Chức năng quản lí </a:t>
            </a:r>
            <a:r>
              <a:rPr lang="en-US" smtClean="0">
                <a:effectLst>
                  <a:outerShdw blurRad="38100" dist="38100" dir="2700000" algn="tl">
                    <a:srgbClr val="C0C0C0"/>
                  </a:outerShdw>
                </a:effectLst>
                <a:latin typeface="Times New Roman" pitchFamily="18" charset="0"/>
              </a:rPr>
              <a:t>vào/ra </a:t>
            </a:r>
            <a:r>
              <a:rPr lang="en-US">
                <a:effectLst>
                  <a:outerShdw blurRad="38100" dist="38100" dir="2700000" algn="tl">
                    <a:srgbClr val="C0C0C0"/>
                  </a:outerShdw>
                </a:effectLst>
                <a:latin typeface="Times New Roman" pitchFamily="18" charset="0"/>
              </a:rPr>
              <a:t>của HĐH là đưa ra các PP tổ chức và truy cập thông tin trên các thiết </a:t>
            </a:r>
            <a:r>
              <a:rPr lang="en-US" smtClean="0">
                <a:effectLst>
                  <a:outerShdw blurRad="38100" dist="38100" dir="2700000" algn="tl">
                    <a:srgbClr val="C0C0C0"/>
                  </a:outerShdw>
                </a:effectLst>
                <a:latin typeface="Times New Roman" pitchFamily="18" charset="0"/>
              </a:rPr>
              <a:t>bị I/O.</a:t>
            </a:r>
            <a:endParaRPr lang="en-US">
              <a:effectLst>
                <a:outerShdw blurRad="38100" dist="38100" dir="2700000" algn="tl">
                  <a:srgbClr val="C0C0C0"/>
                </a:outerShdw>
              </a:effectLst>
              <a:latin typeface="Times New Roman" pitchFamily="18" charset="0"/>
            </a:endParaRPr>
          </a:p>
          <a:p>
            <a:pPr marL="623888" indent="-623888" algn="just">
              <a:buClr>
                <a:srgbClr val="FF0000"/>
              </a:buClr>
              <a:buSzPct val="140000"/>
            </a:pPr>
            <a:r>
              <a:rPr lang="en-US">
                <a:effectLst>
                  <a:outerShdw blurRad="38100" dist="38100" dir="2700000" algn="tl">
                    <a:srgbClr val="C0C0C0"/>
                  </a:outerShdw>
                </a:effectLst>
                <a:latin typeface="Times New Roman" pitchFamily="18" charset="0"/>
              </a:rPr>
              <a:t>Ngoài các thiết bị </a:t>
            </a:r>
            <a:r>
              <a:rPr lang="en-US" smtClean="0">
                <a:effectLst>
                  <a:outerShdw blurRad="38100" dist="38100" dir="2700000" algn="tl">
                    <a:srgbClr val="C0C0C0"/>
                  </a:outerShdw>
                </a:effectLst>
                <a:latin typeface="Times New Roman" pitchFamily="18" charset="0"/>
              </a:rPr>
              <a:t>I/O chuẩn </a:t>
            </a:r>
            <a:r>
              <a:rPr lang="en-US">
                <a:effectLst>
                  <a:outerShdw blurRad="38100" dist="38100" dir="2700000" algn="tl">
                    <a:srgbClr val="C0C0C0"/>
                  </a:outerShdw>
                </a:effectLst>
                <a:latin typeface="Times New Roman" pitchFamily="18" charset="0"/>
              </a:rPr>
              <a:t>(màn hình, bàn phím, máy in,...), HT máy tính phải có khả năng kết nối với số lượng tùy ý các thiết bị </a:t>
            </a:r>
            <a:r>
              <a:rPr lang="en-US" smtClean="0">
                <a:effectLst>
                  <a:outerShdw blurRad="38100" dist="38100" dir="2700000" algn="tl">
                    <a:srgbClr val="C0C0C0"/>
                  </a:outerShdw>
                </a:effectLst>
                <a:latin typeface="Times New Roman" pitchFamily="18" charset="0"/>
              </a:rPr>
              <a:t>I/O khác</a:t>
            </a:r>
            <a:r>
              <a:rPr lang="en-US">
                <a:effectLst>
                  <a:outerShdw blurRad="38100" dist="38100" dir="2700000" algn="tl">
                    <a:srgbClr val="C0C0C0"/>
                  </a:outerShdw>
                </a:effectLst>
                <a:latin typeface="Times New Roman" pitchFamily="18" charset="0"/>
              </a:rPr>
              <a:t>.</a:t>
            </a:r>
          </a:p>
        </p:txBody>
      </p:sp>
      <p:sp>
        <p:nvSpPr>
          <p:cNvPr id="4" name="Date Placeholder 3"/>
          <p:cNvSpPr>
            <a:spLocks noGrp="1"/>
          </p:cNvSpPr>
          <p:nvPr>
            <p:ph type="dt" sz="half" idx="10"/>
          </p:nvPr>
        </p:nvSpPr>
        <p:spPr/>
        <p:txBody>
          <a:bodyPr/>
          <a:lstStyle/>
          <a:p>
            <a:fld id="{721E5B86-9AB3-4807-8901-5CA05B535AFA}"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2</a:t>
            </a:fld>
            <a:endParaRPr lang="en-US"/>
          </a:p>
        </p:txBody>
      </p:sp>
    </p:spTree>
  </p:cSld>
  <p:clrMapOvr>
    <a:masterClrMapping/>
  </p:clrMapOvr>
  <p:transition advTm="181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wipe(down)">
                                      <p:cBhvr>
                                        <p:cTn id="7" dur="580">
                                          <p:stCondLst>
                                            <p:cond delay="0"/>
                                          </p:stCondLst>
                                        </p:cTn>
                                        <p:tgtEl>
                                          <p:spTgt spid="167939">
                                            <p:txEl>
                                              <p:pRg st="0" end="0"/>
                                            </p:txEl>
                                          </p:spTgt>
                                        </p:tgtEl>
                                      </p:cBhvr>
                                    </p:animEffect>
                                    <p:anim calcmode="lin" valueType="num">
                                      <p:cBhvr>
                                        <p:cTn id="8" dur="1822" tmFilter="0,0; 0.14,0.36; 0.43,0.73; 0.71,0.91; 1.0,1.0">
                                          <p:stCondLst>
                                            <p:cond delay="0"/>
                                          </p:stCondLst>
                                        </p:cTn>
                                        <p:tgtEl>
                                          <p:spTgt spid="1679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79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79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79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79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67939">
                                            <p:txEl>
                                              <p:pRg st="0" end="0"/>
                                            </p:txEl>
                                          </p:spTgt>
                                        </p:tgtEl>
                                      </p:cBhvr>
                                      <p:to x="100000" y="60000"/>
                                    </p:animScale>
                                    <p:animScale>
                                      <p:cBhvr>
                                        <p:cTn id="14" dur="166" decel="50000">
                                          <p:stCondLst>
                                            <p:cond delay="676"/>
                                          </p:stCondLst>
                                        </p:cTn>
                                        <p:tgtEl>
                                          <p:spTgt spid="167939">
                                            <p:txEl>
                                              <p:pRg st="0" end="0"/>
                                            </p:txEl>
                                          </p:spTgt>
                                        </p:tgtEl>
                                      </p:cBhvr>
                                      <p:to x="100000" y="100000"/>
                                    </p:animScale>
                                    <p:animScale>
                                      <p:cBhvr>
                                        <p:cTn id="15" dur="26">
                                          <p:stCondLst>
                                            <p:cond delay="1312"/>
                                          </p:stCondLst>
                                        </p:cTn>
                                        <p:tgtEl>
                                          <p:spTgt spid="167939">
                                            <p:txEl>
                                              <p:pRg st="0" end="0"/>
                                            </p:txEl>
                                          </p:spTgt>
                                        </p:tgtEl>
                                      </p:cBhvr>
                                      <p:to x="100000" y="80000"/>
                                    </p:animScale>
                                    <p:animScale>
                                      <p:cBhvr>
                                        <p:cTn id="16" dur="166" decel="50000">
                                          <p:stCondLst>
                                            <p:cond delay="1338"/>
                                          </p:stCondLst>
                                        </p:cTn>
                                        <p:tgtEl>
                                          <p:spTgt spid="167939">
                                            <p:txEl>
                                              <p:pRg st="0" end="0"/>
                                            </p:txEl>
                                          </p:spTgt>
                                        </p:tgtEl>
                                      </p:cBhvr>
                                      <p:to x="100000" y="100000"/>
                                    </p:animScale>
                                    <p:animScale>
                                      <p:cBhvr>
                                        <p:cTn id="17" dur="26">
                                          <p:stCondLst>
                                            <p:cond delay="1642"/>
                                          </p:stCondLst>
                                        </p:cTn>
                                        <p:tgtEl>
                                          <p:spTgt spid="167939">
                                            <p:txEl>
                                              <p:pRg st="0" end="0"/>
                                            </p:txEl>
                                          </p:spTgt>
                                        </p:tgtEl>
                                      </p:cBhvr>
                                      <p:to x="100000" y="90000"/>
                                    </p:animScale>
                                    <p:animScale>
                                      <p:cBhvr>
                                        <p:cTn id="18" dur="166" decel="50000">
                                          <p:stCondLst>
                                            <p:cond delay="1668"/>
                                          </p:stCondLst>
                                        </p:cTn>
                                        <p:tgtEl>
                                          <p:spTgt spid="167939">
                                            <p:txEl>
                                              <p:pRg st="0" end="0"/>
                                            </p:txEl>
                                          </p:spTgt>
                                        </p:tgtEl>
                                      </p:cBhvr>
                                      <p:to x="100000" y="100000"/>
                                    </p:animScale>
                                    <p:animScale>
                                      <p:cBhvr>
                                        <p:cTn id="19" dur="26">
                                          <p:stCondLst>
                                            <p:cond delay="1808"/>
                                          </p:stCondLst>
                                        </p:cTn>
                                        <p:tgtEl>
                                          <p:spTgt spid="167939">
                                            <p:txEl>
                                              <p:pRg st="0" end="0"/>
                                            </p:txEl>
                                          </p:spTgt>
                                        </p:tgtEl>
                                      </p:cBhvr>
                                      <p:to x="100000" y="95000"/>
                                    </p:animScale>
                                    <p:animScale>
                                      <p:cBhvr>
                                        <p:cTn id="20" dur="166" decel="50000">
                                          <p:stCondLst>
                                            <p:cond delay="1834"/>
                                          </p:stCondLst>
                                        </p:cTn>
                                        <p:tgtEl>
                                          <p:spTgt spid="16793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67939">
                                            <p:txEl>
                                              <p:pRg st="1" end="1"/>
                                            </p:txEl>
                                          </p:spTgt>
                                        </p:tgtEl>
                                        <p:attrNameLst>
                                          <p:attrName>style.visibility</p:attrName>
                                        </p:attrNameLst>
                                      </p:cBhvr>
                                      <p:to>
                                        <p:strVal val="visible"/>
                                      </p:to>
                                    </p:set>
                                    <p:animEffect transition="in" filter="wipe(down)">
                                      <p:cBhvr>
                                        <p:cTn id="25" dur="580">
                                          <p:stCondLst>
                                            <p:cond delay="0"/>
                                          </p:stCondLst>
                                        </p:cTn>
                                        <p:tgtEl>
                                          <p:spTgt spid="167939">
                                            <p:txEl>
                                              <p:pRg st="1" end="1"/>
                                            </p:txEl>
                                          </p:spTgt>
                                        </p:tgtEl>
                                      </p:cBhvr>
                                    </p:animEffect>
                                    <p:anim calcmode="lin" valueType="num">
                                      <p:cBhvr>
                                        <p:cTn id="26" dur="1822" tmFilter="0,0; 0.14,0.36; 0.43,0.73; 0.71,0.91; 1.0,1.0">
                                          <p:stCondLst>
                                            <p:cond delay="0"/>
                                          </p:stCondLst>
                                        </p:cTn>
                                        <p:tgtEl>
                                          <p:spTgt spid="16793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6793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6793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6793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6793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67939">
                                            <p:txEl>
                                              <p:pRg st="1" end="1"/>
                                            </p:txEl>
                                          </p:spTgt>
                                        </p:tgtEl>
                                      </p:cBhvr>
                                      <p:to x="100000" y="60000"/>
                                    </p:animScale>
                                    <p:animScale>
                                      <p:cBhvr>
                                        <p:cTn id="32" dur="166" decel="50000">
                                          <p:stCondLst>
                                            <p:cond delay="676"/>
                                          </p:stCondLst>
                                        </p:cTn>
                                        <p:tgtEl>
                                          <p:spTgt spid="167939">
                                            <p:txEl>
                                              <p:pRg st="1" end="1"/>
                                            </p:txEl>
                                          </p:spTgt>
                                        </p:tgtEl>
                                      </p:cBhvr>
                                      <p:to x="100000" y="100000"/>
                                    </p:animScale>
                                    <p:animScale>
                                      <p:cBhvr>
                                        <p:cTn id="33" dur="26">
                                          <p:stCondLst>
                                            <p:cond delay="1312"/>
                                          </p:stCondLst>
                                        </p:cTn>
                                        <p:tgtEl>
                                          <p:spTgt spid="167939">
                                            <p:txEl>
                                              <p:pRg st="1" end="1"/>
                                            </p:txEl>
                                          </p:spTgt>
                                        </p:tgtEl>
                                      </p:cBhvr>
                                      <p:to x="100000" y="80000"/>
                                    </p:animScale>
                                    <p:animScale>
                                      <p:cBhvr>
                                        <p:cTn id="34" dur="166" decel="50000">
                                          <p:stCondLst>
                                            <p:cond delay="1338"/>
                                          </p:stCondLst>
                                        </p:cTn>
                                        <p:tgtEl>
                                          <p:spTgt spid="167939">
                                            <p:txEl>
                                              <p:pRg st="1" end="1"/>
                                            </p:txEl>
                                          </p:spTgt>
                                        </p:tgtEl>
                                      </p:cBhvr>
                                      <p:to x="100000" y="100000"/>
                                    </p:animScale>
                                    <p:animScale>
                                      <p:cBhvr>
                                        <p:cTn id="35" dur="26">
                                          <p:stCondLst>
                                            <p:cond delay="1642"/>
                                          </p:stCondLst>
                                        </p:cTn>
                                        <p:tgtEl>
                                          <p:spTgt spid="167939">
                                            <p:txEl>
                                              <p:pRg st="1" end="1"/>
                                            </p:txEl>
                                          </p:spTgt>
                                        </p:tgtEl>
                                      </p:cBhvr>
                                      <p:to x="100000" y="90000"/>
                                    </p:animScale>
                                    <p:animScale>
                                      <p:cBhvr>
                                        <p:cTn id="36" dur="166" decel="50000">
                                          <p:stCondLst>
                                            <p:cond delay="1668"/>
                                          </p:stCondLst>
                                        </p:cTn>
                                        <p:tgtEl>
                                          <p:spTgt spid="167939">
                                            <p:txEl>
                                              <p:pRg st="1" end="1"/>
                                            </p:txEl>
                                          </p:spTgt>
                                        </p:tgtEl>
                                      </p:cBhvr>
                                      <p:to x="100000" y="100000"/>
                                    </p:animScale>
                                    <p:animScale>
                                      <p:cBhvr>
                                        <p:cTn id="37" dur="26">
                                          <p:stCondLst>
                                            <p:cond delay="1808"/>
                                          </p:stCondLst>
                                        </p:cTn>
                                        <p:tgtEl>
                                          <p:spTgt spid="167939">
                                            <p:txEl>
                                              <p:pRg st="1" end="1"/>
                                            </p:txEl>
                                          </p:spTgt>
                                        </p:tgtEl>
                                      </p:cBhvr>
                                      <p:to x="100000" y="95000"/>
                                    </p:animScale>
                                    <p:animScale>
                                      <p:cBhvr>
                                        <p:cTn id="38" dur="166" decel="50000">
                                          <p:stCondLst>
                                            <p:cond delay="1834"/>
                                          </p:stCondLst>
                                        </p:cTn>
                                        <p:tgtEl>
                                          <p:spTgt spid="16793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r>
              <a:rPr lang="en-US" sz="3200" smtClean="0">
                <a:solidFill>
                  <a:srgbClr val="FF0000"/>
                </a:solidFill>
                <a:effectLst>
                  <a:outerShdw blurRad="38100" dist="38100" dir="2700000" algn="tl">
                    <a:srgbClr val="C0C0C0"/>
                  </a:outerShdw>
                </a:effectLst>
                <a:latin typeface="Times New Roman" pitchFamily="18" charset="0"/>
              </a:rPr>
              <a:t>I/O sử dụng cơ chế DMA</a:t>
            </a:r>
            <a:endParaRPr lang="en-US" sz="3200">
              <a:solidFill>
                <a:srgbClr val="FF0000"/>
              </a:solidFill>
              <a:effectLst>
                <a:outerShdw blurRad="38100" dist="38100" dir="2700000" algn="tl">
                  <a:srgbClr val="C0C0C0"/>
                </a:outerShdw>
              </a:effectLst>
              <a:latin typeface="Times New Roman" pitchFamily="18" charset="0"/>
            </a:endParaRPr>
          </a:p>
        </p:txBody>
      </p:sp>
      <p:sp>
        <p:nvSpPr>
          <p:cNvPr id="121859" name="Rectangle 3"/>
          <p:cNvSpPr>
            <a:spLocks noGrp="1" noChangeArrowheads="1"/>
          </p:cNvSpPr>
          <p:nvPr>
            <p:ph idx="1"/>
          </p:nvPr>
        </p:nvSpPr>
        <p:spPr>
          <a:xfrm>
            <a:off x="285750" y="914400"/>
            <a:ext cx="8450263" cy="5299075"/>
          </a:xfrm>
        </p:spPr>
        <p:txBody>
          <a:bodyPr>
            <a:noAutofit/>
          </a:bodyPr>
          <a:lstStyle/>
          <a:p>
            <a:pPr marL="0" indent="0" algn="just">
              <a:buClr>
                <a:srgbClr val="FF0000"/>
              </a:buClr>
              <a:buSzPct val="140000"/>
              <a:buNone/>
            </a:pPr>
            <a:r>
              <a:rPr lang="en-US" smtClean="0">
                <a:effectLst>
                  <a:outerShdw blurRad="38100" dist="38100" dir="2700000" algn="tl">
                    <a:srgbClr val="C0C0C0"/>
                  </a:outerShdw>
                </a:effectLst>
                <a:latin typeface="Times New Roman" pitchFamily="18" charset="0"/>
              </a:rPr>
              <a:t>3) </a:t>
            </a:r>
            <a:r>
              <a:rPr lang="vi-VN" smtClean="0">
                <a:effectLst>
                  <a:outerShdw blurRad="38100" dist="38100" dir="2700000" algn="tl">
                    <a:srgbClr val="C0C0C0"/>
                  </a:outerShdw>
                </a:effectLst>
                <a:latin typeface="Times New Roman" pitchFamily="18" charset="0"/>
              </a:rPr>
              <a:t>DMAC tăng thanh ghi địa chỉ lên 1, giảm thanh ghi đếm đi 1. </a:t>
            </a:r>
            <a:endParaRPr lang="en-US" smtClean="0">
              <a:effectLst>
                <a:outerShdw blurRad="38100" dist="38100" dir="2700000" algn="tl">
                  <a:srgbClr val="C0C0C0"/>
                </a:outerShdw>
              </a:effectLst>
              <a:latin typeface="Times New Roman" pitchFamily="18" charset="0"/>
            </a:endParaRPr>
          </a:p>
          <a:p>
            <a:pPr marL="0" indent="0" algn="just">
              <a:buClr>
                <a:srgbClr val="FF0000"/>
              </a:buClr>
              <a:buSzPct val="140000"/>
              <a:buNone/>
            </a:pPr>
            <a:r>
              <a:rPr lang="en-US" smtClean="0">
                <a:effectLst>
                  <a:outerShdw blurRad="38100" dist="38100" dir="2700000" algn="tl">
                    <a:srgbClr val="C0C0C0"/>
                  </a:outerShdw>
                </a:effectLst>
                <a:latin typeface="Times New Roman" pitchFamily="18" charset="0"/>
              </a:rPr>
              <a:t>+ Các bước trên</a:t>
            </a:r>
            <a:r>
              <a:rPr lang="vi-VN" smtClean="0">
                <a:effectLst>
                  <a:outerShdw blurRad="38100" dist="38100" dir="2700000" algn="tl">
                    <a:srgbClr val="C0C0C0"/>
                  </a:outerShdw>
                </a:effectLst>
                <a:latin typeface="Times New Roman" pitchFamily="18" charset="0"/>
              </a:rPr>
              <a:t> lặp lại cho đến khi thanh ghi đếm bằng 0, DMAC dừng việc truyền dữ liệu và đặt mức tích cực lên chân tín hiệu ngắt của chip CPU.</a:t>
            </a:r>
          </a:p>
        </p:txBody>
      </p:sp>
      <p:sp>
        <p:nvSpPr>
          <p:cNvPr id="4" name="Date Placeholder 3"/>
          <p:cNvSpPr>
            <a:spLocks noGrp="1"/>
          </p:cNvSpPr>
          <p:nvPr>
            <p:ph type="dt" sz="half" idx="10"/>
          </p:nvPr>
        </p:nvSpPr>
        <p:spPr/>
        <p:txBody>
          <a:bodyPr/>
          <a:lstStyle/>
          <a:p>
            <a:fld id="{D655CED8-D7F4-4C6D-8210-2F1FDAC0DB5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20</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r>
              <a:rPr lang="en-US" sz="3200" smtClean="0">
                <a:solidFill>
                  <a:srgbClr val="FF0000"/>
                </a:solidFill>
                <a:effectLst>
                  <a:outerShdw blurRad="38100" dist="38100" dir="2700000" algn="tl">
                    <a:srgbClr val="C0C0C0"/>
                  </a:outerShdw>
                </a:effectLst>
                <a:latin typeface="Times New Roman" pitchFamily="18" charset="0"/>
              </a:rPr>
              <a:t>IV. Phần mềm vào/ra</a:t>
            </a:r>
            <a:endParaRPr lang="en-US" sz="3200">
              <a:solidFill>
                <a:srgbClr val="FF0000"/>
              </a:solidFill>
              <a:effectLst>
                <a:outerShdw blurRad="38100" dist="38100" dir="2700000" algn="tl">
                  <a:srgbClr val="C0C0C0"/>
                </a:outerShdw>
              </a:effectLst>
              <a:latin typeface="Times New Roman" pitchFamily="18" charset="0"/>
            </a:endParaRPr>
          </a:p>
        </p:txBody>
      </p:sp>
      <p:sp>
        <p:nvSpPr>
          <p:cNvPr id="121859" name="Rectangle 3"/>
          <p:cNvSpPr>
            <a:spLocks noGrp="1" noChangeArrowheads="1"/>
          </p:cNvSpPr>
          <p:nvPr>
            <p:ph idx="1"/>
          </p:nvPr>
        </p:nvSpPr>
        <p:spPr>
          <a:xfrm>
            <a:off x="285750" y="914400"/>
            <a:ext cx="8450263" cy="5299075"/>
          </a:xfrm>
        </p:spPr>
        <p:txBody>
          <a:bodyPr>
            <a:noAutofit/>
          </a:bodyPr>
          <a:lstStyle/>
          <a:p>
            <a:pPr marL="0" indent="0" algn="just">
              <a:buClr>
                <a:schemeClr val="tx1"/>
              </a:buClr>
              <a:buSzPct val="140000"/>
              <a:buFont typeface="Wingdings" pitchFamily="2" charset="2"/>
              <a:buChar char="§"/>
            </a:pPr>
            <a:r>
              <a:rPr lang="en-US" smtClean="0">
                <a:effectLst>
                  <a:outerShdw blurRad="38100" dist="38100" dir="2700000" algn="tl">
                    <a:srgbClr val="C0C0C0"/>
                  </a:outerShdw>
                </a:effectLst>
                <a:latin typeface="Times New Roman" pitchFamily="18" charset="0"/>
              </a:rPr>
              <a:t> Phần mềm vào/ra</a:t>
            </a:r>
            <a:r>
              <a:rPr lang="vi-VN" smtClean="0">
                <a:effectLst>
                  <a:outerShdw blurRad="38100" dist="38100" dir="2700000" algn="tl">
                    <a:srgbClr val="C0C0C0"/>
                  </a:outerShdw>
                </a:effectLst>
                <a:latin typeface="Times New Roman" pitchFamily="18" charset="0"/>
              </a:rPr>
              <a:t> được tổ chức thành bốn lớp:</a:t>
            </a:r>
            <a:endParaRPr lang="en-US" smtClean="0">
              <a:effectLst>
                <a:outerShdw blurRad="38100" dist="38100" dir="2700000" algn="tl">
                  <a:srgbClr val="C0C0C0"/>
                </a:outerShdw>
              </a:effectLst>
              <a:latin typeface="Times New Roman" pitchFamily="18" charset="0"/>
            </a:endParaRPr>
          </a:p>
          <a:p>
            <a:pPr marL="0" indent="0" algn="just">
              <a:buClr>
                <a:schemeClr val="tx1"/>
              </a:buClr>
              <a:buSzPct val="140000"/>
              <a:buNone/>
            </a:pPr>
            <a:r>
              <a:rPr lang="en-US" smtClean="0">
                <a:effectLst>
                  <a:outerShdw blurRad="38100" dist="38100" dir="2700000" algn="tl">
                    <a:srgbClr val="C0C0C0"/>
                  </a:outerShdw>
                </a:effectLst>
                <a:latin typeface="Times New Roman" pitchFamily="18" charset="0"/>
              </a:rPr>
              <a:t>+ Xử lý</a:t>
            </a:r>
            <a:r>
              <a:rPr lang="vi-VN" smtClean="0">
                <a:effectLst>
                  <a:outerShdw blurRad="38100" dist="38100" dir="2700000" algn="tl">
                    <a:srgbClr val="C0C0C0"/>
                  </a:outerShdw>
                </a:effectLst>
                <a:latin typeface="Times New Roman" pitchFamily="18" charset="0"/>
              </a:rPr>
              <a:t> </a:t>
            </a:r>
            <a:r>
              <a:rPr lang="en-US" smtClean="0">
                <a:effectLst>
                  <a:outerShdw blurRad="38100" dist="38100" dir="2700000" algn="tl">
                    <a:srgbClr val="C0C0C0"/>
                  </a:outerShdw>
                </a:effectLst>
                <a:latin typeface="Times New Roman" pitchFamily="18" charset="0"/>
              </a:rPr>
              <a:t>ngắt</a:t>
            </a:r>
            <a:r>
              <a:rPr lang="vi-VN" smtClean="0">
                <a:effectLst>
                  <a:outerShdw blurRad="38100" dist="38100" dir="2700000" algn="tl">
                    <a:srgbClr val="C0C0C0"/>
                  </a:outerShdw>
                </a:effectLst>
                <a:latin typeface="Times New Roman" pitchFamily="18" charset="0"/>
              </a:rPr>
              <a:t>, </a:t>
            </a:r>
            <a:endParaRPr lang="en-US" smtClean="0">
              <a:effectLst>
                <a:outerShdw blurRad="38100" dist="38100" dir="2700000" algn="tl">
                  <a:srgbClr val="C0C0C0"/>
                </a:outerShdw>
              </a:effectLst>
              <a:latin typeface="Times New Roman" pitchFamily="18" charset="0"/>
            </a:endParaRPr>
          </a:p>
          <a:p>
            <a:pPr marL="0" indent="0" algn="just">
              <a:buClr>
                <a:schemeClr val="tx1"/>
              </a:buClr>
              <a:buSzPct val="140000"/>
              <a:buNone/>
            </a:pPr>
            <a:r>
              <a:rPr lang="en-US" smtClean="0">
                <a:effectLst>
                  <a:outerShdw blurRad="38100" dist="38100" dir="2700000" algn="tl">
                    <a:srgbClr val="C0C0C0"/>
                  </a:outerShdw>
                </a:effectLst>
                <a:latin typeface="Times New Roman" pitchFamily="18" charset="0"/>
              </a:rPr>
              <a:t>+ Đ</a:t>
            </a:r>
            <a:r>
              <a:rPr lang="vi-VN" smtClean="0">
                <a:effectLst>
                  <a:outerShdw blurRad="38100" dist="38100" dir="2700000" algn="tl">
                    <a:srgbClr val="C0C0C0"/>
                  </a:outerShdw>
                </a:effectLst>
                <a:latin typeface="Times New Roman" pitchFamily="18" charset="0"/>
              </a:rPr>
              <a:t>iều khiển thiết bị, </a:t>
            </a:r>
            <a:endParaRPr lang="en-US" smtClean="0">
              <a:effectLst>
                <a:outerShdw blurRad="38100" dist="38100" dir="2700000" algn="tl">
                  <a:srgbClr val="C0C0C0"/>
                </a:outerShdw>
              </a:effectLst>
              <a:latin typeface="Times New Roman" pitchFamily="18" charset="0"/>
            </a:endParaRPr>
          </a:p>
          <a:p>
            <a:pPr marL="0" indent="0" algn="just">
              <a:buClr>
                <a:schemeClr val="tx1"/>
              </a:buClr>
              <a:buSzPct val="140000"/>
              <a:buNone/>
            </a:pPr>
            <a:r>
              <a:rPr lang="en-US" smtClean="0">
                <a:effectLst>
                  <a:outerShdw blurRad="38100" dist="38100" dir="2700000" algn="tl">
                    <a:srgbClr val="C0C0C0"/>
                  </a:outerShdw>
                </a:effectLst>
                <a:latin typeface="Times New Roman" pitchFamily="18" charset="0"/>
              </a:rPr>
              <a:t>+ P</a:t>
            </a:r>
            <a:r>
              <a:rPr lang="vi-VN" smtClean="0">
                <a:effectLst>
                  <a:outerShdw blurRad="38100" dist="38100" dir="2700000" algn="tl">
                    <a:srgbClr val="C0C0C0"/>
                  </a:outerShdw>
                </a:effectLst>
                <a:latin typeface="Times New Roman" pitchFamily="18" charset="0"/>
              </a:rPr>
              <a:t>hần</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mềm hệ điều hành độc lập thiết bị, </a:t>
            </a:r>
            <a:endParaRPr lang="en-US" smtClean="0">
              <a:effectLst>
                <a:outerShdw blurRad="38100" dist="38100" dir="2700000" algn="tl">
                  <a:srgbClr val="C0C0C0"/>
                </a:outerShdw>
              </a:effectLst>
              <a:latin typeface="Times New Roman" pitchFamily="18" charset="0"/>
            </a:endParaRPr>
          </a:p>
          <a:p>
            <a:pPr marL="0" indent="0" algn="just">
              <a:buClr>
                <a:schemeClr val="tx1"/>
              </a:buClr>
              <a:buSzPct val="140000"/>
              <a:buNone/>
            </a:pPr>
            <a:r>
              <a:rPr lang="en-US" smtClean="0">
                <a:effectLst>
                  <a:outerShdw blurRad="38100" dist="38100" dir="2700000" algn="tl">
                    <a:srgbClr val="C0C0C0"/>
                  </a:outerShdw>
                </a:effectLst>
                <a:latin typeface="Times New Roman" pitchFamily="18" charset="0"/>
              </a:rPr>
              <a:t>+ P</a:t>
            </a:r>
            <a:r>
              <a:rPr lang="vi-VN" smtClean="0">
                <a:effectLst>
                  <a:outerShdw blurRad="38100" dist="38100" dir="2700000" algn="tl">
                    <a:srgbClr val="C0C0C0"/>
                  </a:outerShdw>
                </a:effectLst>
                <a:latin typeface="Times New Roman" pitchFamily="18" charset="0"/>
              </a:rPr>
              <a:t>hần mềm mức người sử dụng.</a:t>
            </a:r>
            <a:endParaRPr lang="en-US" smtClean="0">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229A1FC0-41BC-44F1-AF52-40F1DB27F1E2}"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21</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r>
              <a:rPr lang="en-US" sz="3200" smtClean="0">
                <a:solidFill>
                  <a:srgbClr val="FF0000"/>
                </a:solidFill>
                <a:effectLst>
                  <a:outerShdw blurRad="38100" dist="38100" dir="2700000" algn="tl">
                    <a:srgbClr val="C0C0C0"/>
                  </a:outerShdw>
                </a:effectLst>
                <a:latin typeface="Times New Roman" pitchFamily="18" charset="0"/>
              </a:rPr>
              <a:t>IV. Phần mềm vào/ra</a:t>
            </a:r>
            <a:endParaRPr lang="en-US" sz="3200">
              <a:solidFill>
                <a:srgbClr val="FF0000"/>
              </a:solidFill>
              <a:effectLst>
                <a:outerShdw blurRad="38100" dist="38100" dir="2700000" algn="tl">
                  <a:srgbClr val="C0C0C0"/>
                </a:outerShdw>
              </a:effectLst>
              <a:latin typeface="Times New Roman" pitchFamily="18" charset="0"/>
            </a:endParaRPr>
          </a:p>
        </p:txBody>
      </p:sp>
      <p:sp>
        <p:nvSpPr>
          <p:cNvPr id="121859" name="Rectangle 3"/>
          <p:cNvSpPr>
            <a:spLocks noGrp="1" noChangeArrowheads="1"/>
          </p:cNvSpPr>
          <p:nvPr>
            <p:ph idx="1"/>
          </p:nvPr>
        </p:nvSpPr>
        <p:spPr>
          <a:xfrm>
            <a:off x="285750" y="914400"/>
            <a:ext cx="8450263" cy="5299075"/>
          </a:xfrm>
        </p:spPr>
        <p:txBody>
          <a:bodyPr>
            <a:noAutofit/>
          </a:bodyPr>
          <a:lstStyle/>
          <a:p>
            <a:pPr marL="0" indent="0" algn="just">
              <a:buClr>
                <a:schemeClr val="tx1"/>
              </a:buClr>
              <a:buSzPct val="140000"/>
              <a:buNone/>
            </a:pPr>
            <a:r>
              <a:rPr lang="en-US" sz="3000" b="1" smtClean="0">
                <a:effectLst>
                  <a:outerShdw blurRad="38100" dist="38100" dir="2700000" algn="tl">
                    <a:srgbClr val="C0C0C0"/>
                  </a:outerShdw>
                </a:effectLst>
                <a:latin typeface="Times New Roman" pitchFamily="18" charset="0"/>
              </a:rPr>
              <a:t>1. Các phần mềm xử lý n</a:t>
            </a:r>
            <a:r>
              <a:rPr lang="vi-VN" sz="3000" b="1" smtClean="0">
                <a:effectLst>
                  <a:outerShdw blurRad="38100" dist="38100" dir="2700000" algn="tl">
                    <a:srgbClr val="C0C0C0"/>
                  </a:outerShdw>
                </a:effectLst>
                <a:latin typeface="Times New Roman" pitchFamily="18" charset="0"/>
              </a:rPr>
              <a:t>gắt</a:t>
            </a:r>
            <a:r>
              <a:rPr lang="en-US" sz="3000" b="1" smtClean="0">
                <a:effectLst>
                  <a:outerShdw blurRad="38100" dist="38100" dir="2700000" algn="tl">
                    <a:srgbClr val="C0C0C0"/>
                  </a:outerShdw>
                </a:effectLst>
                <a:latin typeface="Times New Roman" pitchFamily="18" charset="0"/>
              </a:rPr>
              <a:t> (trong ROM-BIOS)</a:t>
            </a:r>
            <a:endParaRPr lang="vi-VN" sz="3000" b="1" smtClean="0">
              <a:effectLst>
                <a:outerShdw blurRad="38100" dist="38100" dir="2700000" algn="tl">
                  <a:srgbClr val="C0C0C0"/>
                </a:outerShdw>
              </a:effectLst>
              <a:latin typeface="Times New Roman" pitchFamily="18" charset="0"/>
            </a:endParaRPr>
          </a:p>
          <a:p>
            <a:pPr marL="0" indent="0" algn="just">
              <a:buClr>
                <a:schemeClr val="tx1"/>
              </a:buClr>
              <a:buSzPct val="140000"/>
              <a:buNone/>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Ngắt là một </a:t>
            </a:r>
            <a:r>
              <a:rPr lang="en-US" sz="3000" smtClean="0">
                <a:effectLst>
                  <a:outerShdw blurRad="38100" dist="38100" dir="2700000" algn="tl">
                    <a:srgbClr val="C0C0C0"/>
                  </a:outerShdw>
                </a:effectLst>
                <a:latin typeface="Times New Roman" pitchFamily="18" charset="0"/>
              </a:rPr>
              <a:t>khái niệm</a:t>
            </a:r>
            <a:r>
              <a:rPr lang="vi-VN" sz="3000" smtClean="0">
                <a:effectLst>
                  <a:outerShdw blurRad="38100" dist="38100" dir="2700000" algn="tl">
                    <a:srgbClr val="C0C0C0"/>
                  </a:outerShdw>
                </a:effectLst>
                <a:latin typeface="Times New Roman" pitchFamily="18" charset="0"/>
              </a:rPr>
              <a:t> phức tạp. Nó phải cần được che dấu sâu trong hệ điều hành, và</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một phần ít của hệ thống biết về chúng. </a:t>
            </a:r>
            <a:endParaRPr lang="en-US" sz="3000" smtClean="0">
              <a:effectLst>
                <a:outerShdw blurRad="38100" dist="38100" dir="2700000" algn="tl">
                  <a:srgbClr val="C0C0C0"/>
                </a:outerShdw>
              </a:effectLst>
              <a:latin typeface="Times New Roman" pitchFamily="18" charset="0"/>
            </a:endParaRPr>
          </a:p>
          <a:p>
            <a:pPr marL="0" indent="0" algn="just">
              <a:buClr>
                <a:schemeClr val="tx1"/>
              </a:buClr>
              <a:buSzPct val="140000"/>
              <a:buNone/>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Cách tốt nhất để che dấu chúng là hệ điều hành</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có mọi tiến trình thực hiện thao tác </a:t>
            </a:r>
            <a:r>
              <a:rPr lang="en-US" sz="3000" smtClean="0">
                <a:effectLst>
                  <a:outerShdw blurRad="38100" dist="38100" dir="2700000" algn="tl">
                    <a:srgbClr val="C0C0C0"/>
                  </a:outerShdw>
                </a:effectLst>
                <a:latin typeface="Times New Roman" pitchFamily="18" charset="0"/>
              </a:rPr>
              <a:t>vào/ra</a:t>
            </a:r>
            <a:r>
              <a:rPr lang="vi-VN" sz="3000" smtClean="0">
                <a:effectLst>
                  <a:outerShdw blurRad="38100" dist="38100" dir="2700000" algn="tl">
                    <a:srgbClr val="C0C0C0"/>
                  </a:outerShdw>
                </a:effectLst>
                <a:latin typeface="Times New Roman" pitchFamily="18" charset="0"/>
              </a:rPr>
              <a:t> cho tới khi hoàn tất mới tạo ra một ngắt.</a:t>
            </a:r>
            <a:endParaRPr lang="en-US" sz="3000" smtClean="0">
              <a:effectLst>
                <a:outerShdw blurRad="38100" dist="38100" dir="2700000" algn="tl">
                  <a:srgbClr val="C0C0C0"/>
                </a:outerShdw>
              </a:effectLst>
              <a:latin typeface="Times New Roman" pitchFamily="18" charset="0"/>
            </a:endParaRPr>
          </a:p>
          <a:p>
            <a:pPr marL="0" indent="0" algn="just">
              <a:buClr>
                <a:schemeClr val="tx1"/>
              </a:buClr>
              <a:buSzPct val="140000"/>
              <a:buNone/>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Khi một ngắt </a:t>
            </a:r>
            <a:r>
              <a:rPr lang="en-US" sz="3000" smtClean="0">
                <a:effectLst>
                  <a:outerShdw blurRad="38100" dist="38100" dir="2700000" algn="tl">
                    <a:srgbClr val="C0C0C0"/>
                  </a:outerShdw>
                </a:effectLst>
                <a:latin typeface="Times New Roman" pitchFamily="18" charset="0"/>
              </a:rPr>
              <a:t>xuất hiện</a:t>
            </a:r>
            <a:r>
              <a:rPr lang="vi-VN" sz="3000" smtClean="0">
                <a:effectLst>
                  <a:outerShdw blurRad="38100" dist="38100" dir="2700000" algn="tl">
                    <a:srgbClr val="C0C0C0"/>
                  </a:outerShdw>
                </a:effectLst>
                <a:latin typeface="Times New Roman" pitchFamily="18" charset="0"/>
              </a:rPr>
              <a:t>, hàm xử lý ngắt khởi tạo một tiến trình </a:t>
            </a:r>
            <a:r>
              <a:rPr lang="en-US" sz="3000" smtClean="0">
                <a:effectLst>
                  <a:outerShdw blurRad="38100" dist="38100" dir="2700000" algn="tl">
                    <a:srgbClr val="C0C0C0"/>
                  </a:outerShdw>
                </a:effectLst>
                <a:latin typeface="Times New Roman" pitchFamily="18" charset="0"/>
              </a:rPr>
              <a:t>(trong ROM-BIOS)</a:t>
            </a:r>
            <a:r>
              <a:rPr lang="vi-VN" sz="3000" smtClean="0">
                <a:effectLst>
                  <a:outerShdw blurRad="38100" dist="38100" dir="2700000" algn="tl">
                    <a:srgbClr val="C0C0C0"/>
                  </a:outerShdw>
                </a:effectLst>
                <a:latin typeface="Times New Roman" pitchFamily="18" charset="0"/>
              </a:rPr>
              <a:t> để xử lý ngắt. </a:t>
            </a:r>
            <a:endParaRPr lang="en-US" sz="3000" smtClean="0">
              <a:effectLst>
                <a:outerShdw blurRad="38100" dist="38100" dir="2700000" algn="tl">
                  <a:srgbClr val="C0C0C0"/>
                </a:outerShdw>
              </a:effectLst>
              <a:latin typeface="Times New Roman" pitchFamily="18" charset="0"/>
            </a:endParaRPr>
          </a:p>
          <a:p>
            <a:pPr marL="0" indent="0" algn="just">
              <a:buClr>
                <a:schemeClr val="tx1"/>
              </a:buClr>
              <a:buSzPct val="140000"/>
              <a:buNone/>
            </a:pPr>
            <a:endParaRPr lang="vi-VN" smtClean="0">
              <a:effectLst>
                <a:outerShdw blurRad="38100" dist="38100" dir="2700000" algn="tl">
                  <a:srgbClr val="C0C0C0"/>
                </a:outerShdw>
              </a:effectLst>
              <a:latin typeface="Times New Roman" pitchFamily="18" charset="0"/>
            </a:endParaRPr>
          </a:p>
          <a:p>
            <a:pPr marL="0" indent="0" algn="just">
              <a:buClr>
                <a:schemeClr val="tx1"/>
              </a:buClr>
              <a:buSzPct val="140000"/>
              <a:buNone/>
            </a:pPr>
            <a:endParaRPr lang="en-US" smtClean="0">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9B294FE0-30C1-4881-A7BB-CEA3B621C0C5}"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22</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050212" cy="935038"/>
          </a:xfrm>
        </p:spPr>
        <p:txBody>
          <a:bodyPr/>
          <a:lstStyle/>
          <a:p>
            <a:r>
              <a:rPr lang="en-US" sz="3200" smtClean="0">
                <a:solidFill>
                  <a:srgbClr val="FF0000"/>
                </a:solidFill>
                <a:effectLst>
                  <a:outerShdw blurRad="38100" dist="38100" dir="2700000" algn="tl">
                    <a:srgbClr val="C0C0C0"/>
                  </a:outerShdw>
                </a:effectLst>
                <a:latin typeface="Times New Roman" pitchFamily="18" charset="0"/>
              </a:rPr>
              <a:t>IV. Phần mềm vào/ra</a:t>
            </a:r>
            <a:endParaRPr lang="en-US" sz="3200">
              <a:solidFill>
                <a:srgbClr val="FF0000"/>
              </a:solidFill>
              <a:effectLst>
                <a:outerShdw blurRad="38100" dist="38100" dir="2700000" algn="tl">
                  <a:srgbClr val="C0C0C0"/>
                </a:outerShdw>
              </a:effectLst>
              <a:latin typeface="Times New Roman" pitchFamily="18" charset="0"/>
            </a:endParaRPr>
          </a:p>
        </p:txBody>
      </p:sp>
      <p:sp>
        <p:nvSpPr>
          <p:cNvPr id="121859" name="Rectangle 3"/>
          <p:cNvSpPr>
            <a:spLocks noGrp="1" noChangeArrowheads="1"/>
          </p:cNvSpPr>
          <p:nvPr>
            <p:ph idx="1"/>
          </p:nvPr>
        </p:nvSpPr>
        <p:spPr>
          <a:xfrm>
            <a:off x="285750" y="914400"/>
            <a:ext cx="8450263" cy="5299075"/>
          </a:xfrm>
        </p:spPr>
        <p:txBody>
          <a:bodyPr>
            <a:noAutofit/>
          </a:bodyPr>
          <a:lstStyle/>
          <a:p>
            <a:pPr marL="0" indent="0" algn="just">
              <a:buClr>
                <a:schemeClr val="tx1"/>
              </a:buClr>
              <a:buSzPct val="140000"/>
              <a:buNone/>
            </a:pPr>
            <a:r>
              <a:rPr lang="en-US" sz="2800" b="1" smtClean="0">
                <a:effectLst>
                  <a:outerShdw blurRad="38100" dist="38100" dir="2700000" algn="tl">
                    <a:srgbClr val="C0C0C0"/>
                  </a:outerShdw>
                </a:effectLst>
                <a:latin typeface="Times New Roman" pitchFamily="18" charset="0"/>
              </a:rPr>
              <a:t>2. Các phần mềm đ</a:t>
            </a:r>
            <a:r>
              <a:rPr lang="vi-VN" sz="2800" b="1" smtClean="0">
                <a:effectLst>
                  <a:outerShdw blurRad="38100" dist="38100" dir="2700000" algn="tl">
                    <a:srgbClr val="C0C0C0"/>
                  </a:outerShdw>
                </a:effectLst>
                <a:latin typeface="Times New Roman" pitchFamily="18" charset="0"/>
              </a:rPr>
              <a:t>iều khiển thiết bị (device drivers)</a:t>
            </a:r>
          </a:p>
          <a:p>
            <a:pPr marL="0" indent="0" algn="just">
              <a:buClr>
                <a:schemeClr val="tx1"/>
              </a:buClr>
              <a:buSzPct val="14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Mỗi device</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drivers kiểm soát mỗi loại thiết bị, nhưng cũng có khi là một tập hợp các thiết bị liên</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quan mật thiết với nhau.</a:t>
            </a:r>
            <a:endParaRPr lang="en-US" sz="2800" smtClean="0">
              <a:effectLst>
                <a:outerShdw blurRad="38100" dist="38100" dir="2700000" algn="tl">
                  <a:srgbClr val="C0C0C0"/>
                </a:outerShdw>
              </a:effectLst>
              <a:latin typeface="Times New Roman" pitchFamily="18" charset="0"/>
            </a:endParaRPr>
          </a:p>
          <a:p>
            <a:pPr marL="0" indent="0" algn="just">
              <a:buClr>
                <a:schemeClr val="tx1"/>
              </a:buClr>
              <a:buSzPct val="14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Device drivers</a:t>
            </a:r>
            <a:r>
              <a:rPr lang="en-US" sz="2800" smtClean="0">
                <a:effectLst>
                  <a:outerShdw blurRad="38100" dist="38100" dir="2700000" algn="tl">
                    <a:srgbClr val="C0C0C0"/>
                  </a:outerShdw>
                </a:effectLst>
                <a:latin typeface="Times New Roman" pitchFamily="18" charset="0"/>
              </a:rPr>
              <a:t> phát ra các chỉ thị và</a:t>
            </a:r>
            <a:r>
              <a:rPr lang="vi-VN" sz="2800" smtClean="0">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rPr>
              <a:t>k</a:t>
            </a:r>
            <a:r>
              <a:rPr lang="vi-VN" sz="2800" smtClean="0">
                <a:effectLst>
                  <a:outerShdw blurRad="38100" dist="38100" dir="2700000" algn="tl">
                    <a:srgbClr val="C0C0C0"/>
                  </a:outerShdw>
                </a:effectLst>
                <a:latin typeface="Times New Roman" pitchFamily="18" charset="0"/>
              </a:rPr>
              <a:t>iểm tra xem chỉ thị đó có được thực hiện chính xác</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không. </a:t>
            </a:r>
            <a:endParaRPr lang="en-US" sz="2800" smtClean="0">
              <a:effectLst>
                <a:outerShdw blurRad="38100" dist="38100" dir="2700000" algn="tl">
                  <a:srgbClr val="C0C0C0"/>
                </a:outerShdw>
              </a:effectLst>
              <a:latin typeface="Times New Roman" pitchFamily="18" charset="0"/>
            </a:endParaRPr>
          </a:p>
          <a:p>
            <a:pPr marL="0" indent="0" algn="just">
              <a:buClr>
                <a:schemeClr val="tx1"/>
              </a:buClr>
              <a:buSzPct val="14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Ví dụ, driver của đĩa là phần duy nhất của hệ điều hành kiểm soát bộ điều khiển</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đĩa. Nó quản lý sectors, tracks, cylinders, head, chuyển động, </a:t>
            </a:r>
            <a:r>
              <a:rPr lang="en-US" sz="2800" smtClean="0">
                <a:effectLst>
                  <a:outerShdw blurRad="38100" dist="38100" dir="2700000" algn="tl">
                    <a:srgbClr val="C0C0C0"/>
                  </a:outerShdw>
                </a:effectLst>
                <a:latin typeface="Times New Roman" pitchFamily="18" charset="0"/>
              </a:rPr>
              <a:t>v</a:t>
            </a:r>
            <a:r>
              <a:rPr lang="vi-VN" sz="2800" smtClean="0">
                <a:effectLst>
                  <a:outerShdw blurRad="38100" dist="38100" dir="2700000" algn="tl">
                    <a:srgbClr val="C0C0C0"/>
                  </a:outerShdw>
                </a:effectLst>
                <a:latin typeface="Times New Roman" pitchFamily="18" charset="0"/>
              </a:rPr>
              <a:t>à các thành</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phần khác giúp cho các thao tác đĩa được thực hiện tốt.</a:t>
            </a:r>
            <a:endParaRPr lang="en-US" smtClean="0">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9457931C-D988-41CE-B970-428B26FC6F51}"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23</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050212" cy="935038"/>
          </a:xfrm>
        </p:spPr>
        <p:txBody>
          <a:bodyPr/>
          <a:lstStyle/>
          <a:p>
            <a:r>
              <a:rPr lang="en-US" sz="3200" smtClean="0">
                <a:solidFill>
                  <a:srgbClr val="FF0000"/>
                </a:solidFill>
                <a:effectLst>
                  <a:outerShdw blurRad="38100" dist="38100" dir="2700000" algn="tl">
                    <a:srgbClr val="C0C0C0"/>
                  </a:outerShdw>
                </a:effectLst>
                <a:latin typeface="Times New Roman" pitchFamily="18" charset="0"/>
              </a:rPr>
              <a:t>IV. Phần mềm vào/ra</a:t>
            </a:r>
            <a:endParaRPr lang="en-US" sz="3200">
              <a:solidFill>
                <a:srgbClr val="FF0000"/>
              </a:solidFill>
              <a:effectLst>
                <a:outerShdw blurRad="38100" dist="38100" dir="2700000" algn="tl">
                  <a:srgbClr val="C0C0C0"/>
                </a:outerShdw>
              </a:effectLst>
              <a:latin typeface="Times New Roman" pitchFamily="18" charset="0"/>
            </a:endParaRPr>
          </a:p>
        </p:txBody>
      </p:sp>
      <p:sp>
        <p:nvSpPr>
          <p:cNvPr id="121859" name="Rectangle 3"/>
          <p:cNvSpPr>
            <a:spLocks noGrp="1" noChangeArrowheads="1"/>
          </p:cNvSpPr>
          <p:nvPr>
            <p:ph idx="1"/>
          </p:nvPr>
        </p:nvSpPr>
        <p:spPr>
          <a:xfrm>
            <a:off x="285750" y="914400"/>
            <a:ext cx="8450263" cy="5299075"/>
          </a:xfrm>
        </p:spPr>
        <p:txBody>
          <a:bodyPr>
            <a:noAutofit/>
          </a:bodyPr>
          <a:lstStyle/>
          <a:p>
            <a:pPr marL="0" indent="0" algn="just">
              <a:buClr>
                <a:schemeClr val="tx1"/>
              </a:buClr>
              <a:buSzPct val="140000"/>
              <a:buNone/>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Chức năng của device drivers là nhận những yêu cầu từ </a:t>
            </a:r>
            <a:r>
              <a:rPr lang="en-US" smtClean="0">
                <a:effectLst>
                  <a:outerShdw blurRad="38100" dist="38100" dir="2700000" algn="tl">
                    <a:srgbClr val="C0C0C0"/>
                  </a:outerShdw>
                </a:effectLst>
                <a:latin typeface="Times New Roman" pitchFamily="18" charset="0"/>
              </a:rPr>
              <a:t>“</a:t>
            </a:r>
            <a:r>
              <a:rPr lang="vi-VN" smtClean="0">
                <a:effectLst>
                  <a:outerShdw blurRad="38100" dist="38100" dir="2700000" algn="tl">
                    <a:srgbClr val="C0C0C0"/>
                  </a:outerShdw>
                </a:effectLst>
                <a:latin typeface="Times New Roman" pitchFamily="18" charset="0"/>
              </a:rPr>
              <a:t>phần mềm nhập/xuất</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độc lập thiết bị</a:t>
            </a:r>
            <a:r>
              <a:rPr lang="en-US" smtClean="0">
                <a:effectLst>
                  <a:outerShdw blurRad="38100" dist="38100" dir="2700000" algn="tl">
                    <a:srgbClr val="C0C0C0"/>
                  </a:outerShdw>
                </a:effectLst>
                <a:latin typeface="Times New Roman" pitchFamily="18" charset="0"/>
              </a:rPr>
              <a:t>”</a:t>
            </a:r>
            <a:r>
              <a:rPr lang="vi-VN" smtClean="0">
                <a:effectLst>
                  <a:outerShdw blurRad="38100" dist="38100" dir="2700000" algn="tl">
                    <a:srgbClr val="C0C0C0"/>
                  </a:outerShdw>
                </a:effectLst>
                <a:latin typeface="Times New Roman" pitchFamily="18" charset="0"/>
              </a:rPr>
              <a:t> ở lớp trên</a:t>
            </a:r>
            <a:r>
              <a:rPr lang="en-US" smtClean="0">
                <a:effectLst>
                  <a:outerShdw blurRad="38100" dist="38100" dir="2700000" algn="tl">
                    <a:srgbClr val="C0C0C0"/>
                  </a:outerShdw>
                </a:effectLst>
                <a:latin typeface="Times New Roman" pitchFamily="18" charset="0"/>
              </a:rPr>
              <a:t>.</a:t>
            </a:r>
            <a:r>
              <a:rPr lang="vi-VN" smtClean="0">
                <a:effectLst>
                  <a:outerShdw blurRad="38100" dist="38100" dir="2700000" algn="tl">
                    <a:srgbClr val="C0C0C0"/>
                  </a:outerShdw>
                </a:effectLst>
                <a:latin typeface="Times New Roman" pitchFamily="18" charset="0"/>
              </a:rPr>
              <a:t> Nếu driver đang rảnh, nó</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sẽ thực hiện ngay yêu cầu, ngược lại, yêu cầu đó sẽ được đưa vào hàng đợi.</a:t>
            </a:r>
          </a:p>
        </p:txBody>
      </p:sp>
      <p:sp>
        <p:nvSpPr>
          <p:cNvPr id="4" name="Date Placeholder 3"/>
          <p:cNvSpPr>
            <a:spLocks noGrp="1"/>
          </p:cNvSpPr>
          <p:nvPr>
            <p:ph type="dt" sz="half" idx="10"/>
          </p:nvPr>
        </p:nvSpPr>
        <p:spPr/>
        <p:txBody>
          <a:bodyPr/>
          <a:lstStyle/>
          <a:p>
            <a:fld id="{3CE23BAA-8958-48CA-996A-B5A8582C72BF}"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24</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050212" cy="935038"/>
          </a:xfrm>
        </p:spPr>
        <p:txBody>
          <a:bodyPr/>
          <a:lstStyle/>
          <a:p>
            <a:r>
              <a:rPr lang="en-US" sz="3200" smtClean="0">
                <a:solidFill>
                  <a:srgbClr val="FF0000"/>
                </a:solidFill>
                <a:effectLst>
                  <a:outerShdw blurRad="38100" dist="38100" dir="2700000" algn="tl">
                    <a:srgbClr val="C0C0C0"/>
                  </a:outerShdw>
                </a:effectLst>
                <a:latin typeface="Times New Roman" pitchFamily="18" charset="0"/>
              </a:rPr>
              <a:t>IV. Phần mềm vào/ra</a:t>
            </a:r>
            <a:endParaRPr lang="en-US" sz="3200">
              <a:solidFill>
                <a:srgbClr val="FF0000"/>
              </a:solidFill>
              <a:effectLst>
                <a:outerShdw blurRad="38100" dist="38100" dir="2700000" algn="tl">
                  <a:srgbClr val="C0C0C0"/>
                </a:outerShdw>
              </a:effectLst>
              <a:latin typeface="Times New Roman" pitchFamily="18" charset="0"/>
            </a:endParaRPr>
          </a:p>
        </p:txBody>
      </p:sp>
      <p:sp>
        <p:nvSpPr>
          <p:cNvPr id="121859" name="Rectangle 3"/>
          <p:cNvSpPr>
            <a:spLocks noGrp="1" noChangeArrowheads="1"/>
          </p:cNvSpPr>
          <p:nvPr>
            <p:ph idx="1"/>
          </p:nvPr>
        </p:nvSpPr>
        <p:spPr>
          <a:xfrm>
            <a:off x="171450" y="914400"/>
            <a:ext cx="8858250" cy="5299075"/>
          </a:xfrm>
        </p:spPr>
        <p:txBody>
          <a:bodyPr>
            <a:noAutofit/>
          </a:bodyPr>
          <a:lstStyle/>
          <a:p>
            <a:pPr marL="0" indent="0" algn="just">
              <a:buClr>
                <a:schemeClr val="tx1"/>
              </a:buClr>
              <a:buSzPct val="140000"/>
              <a:buNone/>
            </a:pPr>
            <a:r>
              <a:rPr lang="en-US" smtClean="0">
                <a:effectLst>
                  <a:outerShdw blurRad="38100" dist="38100" dir="2700000" algn="tl">
                    <a:srgbClr val="C0C0C0"/>
                  </a:outerShdw>
                </a:effectLst>
                <a:latin typeface="Times New Roman" pitchFamily="18" charset="0"/>
              </a:rPr>
              <a:t>+</a:t>
            </a:r>
            <a:r>
              <a:rPr lang="vi-VN" smtClean="0">
                <a:effectLst>
                  <a:outerShdw blurRad="38100" dist="38100" dir="2700000" algn="tl">
                    <a:srgbClr val="C0C0C0"/>
                  </a:outerShdw>
                </a:effectLst>
                <a:latin typeface="Times New Roman" pitchFamily="18" charset="0"/>
              </a:rPr>
              <a:t> </a:t>
            </a:r>
            <a:r>
              <a:rPr lang="en-US" smtClean="0">
                <a:effectLst>
                  <a:outerShdw blurRad="38100" dist="38100" dir="2700000" algn="tl">
                    <a:srgbClr val="C0C0C0"/>
                  </a:outerShdw>
                </a:effectLst>
                <a:latin typeface="Times New Roman" pitchFamily="18" charset="0"/>
              </a:rPr>
              <a:t>D</a:t>
            </a:r>
            <a:r>
              <a:rPr lang="vi-VN" smtClean="0">
                <a:effectLst>
                  <a:outerShdw blurRad="38100" dist="38100" dir="2700000" algn="tl">
                    <a:srgbClr val="C0C0C0"/>
                  </a:outerShdw>
                </a:effectLst>
                <a:latin typeface="Times New Roman" pitchFamily="18" charset="0"/>
              </a:rPr>
              <a:t>evice drivers phải xác định được những thao tác nào của bộ điều khiển phải</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thi hành và theo trình tự nào. </a:t>
            </a:r>
            <a:endParaRPr lang="en-US" smtClean="0">
              <a:effectLst>
                <a:outerShdw blurRad="38100" dist="38100" dir="2700000" algn="tl">
                  <a:srgbClr val="C0C0C0"/>
                </a:outerShdw>
              </a:effectLst>
              <a:latin typeface="Times New Roman" pitchFamily="18" charset="0"/>
            </a:endParaRPr>
          </a:p>
          <a:p>
            <a:pPr marL="0" indent="0" algn="just">
              <a:buClr>
                <a:schemeClr val="tx1"/>
              </a:buClr>
              <a:buSzPct val="140000"/>
              <a:buNone/>
            </a:pPr>
            <a:r>
              <a:rPr lang="en-US" smtClean="0">
                <a:effectLst>
                  <a:outerShdw blurRad="38100" dist="38100" dir="2700000" algn="tl">
                    <a:srgbClr val="C0C0C0"/>
                  </a:outerShdw>
                </a:effectLst>
                <a:latin typeface="Times New Roman" pitchFamily="18" charset="0"/>
              </a:rPr>
              <a:t>+</a:t>
            </a:r>
            <a:r>
              <a:rPr lang="vi-VN" smtClean="0">
                <a:effectLst>
                  <a:outerShdw blurRad="38100" dist="38100" dir="2700000" algn="tl">
                    <a:srgbClr val="C0C0C0"/>
                  </a:outerShdw>
                </a:effectLst>
                <a:latin typeface="Times New Roman" pitchFamily="18" charset="0"/>
              </a:rPr>
              <a:t> </a:t>
            </a:r>
            <a:r>
              <a:rPr lang="en-US" smtClean="0">
                <a:effectLst>
                  <a:outerShdw blurRad="38100" dist="38100" dir="2700000" algn="tl">
                    <a:srgbClr val="C0C0C0"/>
                  </a:outerShdw>
                </a:effectLst>
                <a:latin typeface="Times New Roman" pitchFamily="18" charset="0"/>
              </a:rPr>
              <a:t>K</a:t>
            </a:r>
            <a:r>
              <a:rPr lang="vi-VN" smtClean="0">
                <a:effectLst>
                  <a:outerShdw blurRad="38100" dist="38100" dir="2700000" algn="tl">
                    <a:srgbClr val="C0C0C0"/>
                  </a:outerShdw>
                </a:effectLst>
                <a:latin typeface="Times New Roman" pitchFamily="18" charset="0"/>
              </a:rPr>
              <a:t>hi đã xác định được chỉ thị cho bộ điều khiển, nó bắt</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đầu thực hiện bằng cách chuyển lệnh vào thanh ghi của bộ điều khiển thiết bị. Bộ điều</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khiển có thể nhận một hay nhiều chỉ thị liên tiếp và sau đó tự nó thực hiện không cần sự</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trợ giúp của hệ điều hành.</a:t>
            </a:r>
          </a:p>
        </p:txBody>
      </p:sp>
      <p:sp>
        <p:nvSpPr>
          <p:cNvPr id="4" name="Date Placeholder 3"/>
          <p:cNvSpPr>
            <a:spLocks noGrp="1"/>
          </p:cNvSpPr>
          <p:nvPr>
            <p:ph type="dt" sz="half" idx="10"/>
          </p:nvPr>
        </p:nvSpPr>
        <p:spPr/>
        <p:txBody>
          <a:bodyPr/>
          <a:lstStyle/>
          <a:p>
            <a:fld id="{57E086E2-0CD5-4B60-90DE-09D26F088D00}"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25</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050212" cy="935038"/>
          </a:xfrm>
        </p:spPr>
        <p:txBody>
          <a:bodyPr/>
          <a:lstStyle/>
          <a:p>
            <a:r>
              <a:rPr lang="en-US" sz="3200" smtClean="0">
                <a:solidFill>
                  <a:srgbClr val="FF0000"/>
                </a:solidFill>
                <a:effectLst>
                  <a:outerShdw blurRad="38100" dist="38100" dir="2700000" algn="tl">
                    <a:srgbClr val="C0C0C0"/>
                  </a:outerShdw>
                </a:effectLst>
                <a:latin typeface="Times New Roman" pitchFamily="18" charset="0"/>
              </a:rPr>
              <a:t>IV. Phần mềm vào/ra</a:t>
            </a:r>
            <a:endParaRPr lang="en-US" sz="3200">
              <a:solidFill>
                <a:srgbClr val="FF0000"/>
              </a:solidFill>
              <a:effectLst>
                <a:outerShdw blurRad="38100" dist="38100" dir="2700000" algn="tl">
                  <a:srgbClr val="C0C0C0"/>
                </a:outerShdw>
              </a:effectLst>
              <a:latin typeface="Times New Roman" pitchFamily="18" charset="0"/>
            </a:endParaRPr>
          </a:p>
        </p:txBody>
      </p:sp>
      <p:sp>
        <p:nvSpPr>
          <p:cNvPr id="121859" name="Rectangle 3"/>
          <p:cNvSpPr>
            <a:spLocks noGrp="1" noChangeArrowheads="1"/>
          </p:cNvSpPr>
          <p:nvPr>
            <p:ph idx="1"/>
          </p:nvPr>
        </p:nvSpPr>
        <p:spPr>
          <a:xfrm>
            <a:off x="171450" y="914400"/>
            <a:ext cx="8858250" cy="5299075"/>
          </a:xfrm>
        </p:spPr>
        <p:txBody>
          <a:bodyPr>
            <a:noAutofit/>
          </a:bodyPr>
          <a:lstStyle/>
          <a:p>
            <a:pPr marL="0" indent="0" algn="just">
              <a:buClr>
                <a:schemeClr val="tx1"/>
              </a:buClr>
              <a:buSzPct val="140000"/>
              <a:buNone/>
            </a:pPr>
            <a:r>
              <a:rPr lang="en-US" sz="3000" b="1" smtClean="0">
                <a:effectLst>
                  <a:outerShdw blurRad="38100" dist="38100" dir="2700000" algn="tl">
                    <a:srgbClr val="C0C0C0"/>
                  </a:outerShdw>
                </a:effectLst>
                <a:latin typeface="Times New Roman" pitchFamily="18" charset="0"/>
              </a:rPr>
              <a:t>3. </a:t>
            </a:r>
            <a:r>
              <a:rPr lang="vi-VN" sz="3000" b="1" smtClean="0">
                <a:effectLst>
                  <a:outerShdw blurRad="38100" dist="38100" dir="2700000" algn="tl">
                    <a:srgbClr val="C0C0C0"/>
                  </a:outerShdw>
                </a:effectLst>
                <a:latin typeface="Times New Roman" pitchFamily="18" charset="0"/>
              </a:rPr>
              <a:t>Phần mềm </a:t>
            </a:r>
            <a:r>
              <a:rPr lang="en-US" sz="3000" b="1" smtClean="0">
                <a:effectLst>
                  <a:outerShdw blurRad="38100" dist="38100" dir="2700000" algn="tl">
                    <a:srgbClr val="C0C0C0"/>
                  </a:outerShdw>
                </a:effectLst>
                <a:latin typeface="Times New Roman" pitchFamily="18" charset="0"/>
              </a:rPr>
              <a:t>vào</a:t>
            </a:r>
            <a:r>
              <a:rPr lang="vi-VN" sz="3000" b="1" smtClean="0">
                <a:effectLst>
                  <a:outerShdw blurRad="38100" dist="38100" dir="2700000" algn="tl">
                    <a:srgbClr val="C0C0C0"/>
                  </a:outerShdw>
                </a:effectLst>
                <a:latin typeface="Times New Roman" pitchFamily="18" charset="0"/>
              </a:rPr>
              <a:t>/</a:t>
            </a:r>
            <a:r>
              <a:rPr lang="en-US" sz="3000" b="1" smtClean="0">
                <a:effectLst>
                  <a:outerShdw blurRad="38100" dist="38100" dir="2700000" algn="tl">
                    <a:srgbClr val="C0C0C0"/>
                  </a:outerShdw>
                </a:effectLst>
                <a:latin typeface="Times New Roman" pitchFamily="18" charset="0"/>
              </a:rPr>
              <a:t>ra</a:t>
            </a:r>
            <a:r>
              <a:rPr lang="vi-VN" sz="3000" b="1" smtClean="0">
                <a:effectLst>
                  <a:outerShdw blurRad="38100" dist="38100" dir="2700000" algn="tl">
                    <a:srgbClr val="C0C0C0"/>
                  </a:outerShdw>
                </a:effectLst>
                <a:latin typeface="Times New Roman" pitchFamily="18" charset="0"/>
              </a:rPr>
              <a:t> độc lập thiết bị</a:t>
            </a:r>
          </a:p>
          <a:p>
            <a:pPr marL="0" indent="0" algn="just">
              <a:buClr>
                <a:schemeClr val="tx1"/>
              </a:buClr>
              <a:buSzPct val="140000"/>
              <a:buNone/>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Ranh giới chính xác giữa drivers và phần mềm độc lập thiết bị là độc lập về mặt</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hệ thống, bởi vì một số hàm mà được thi hành theo kiểu độc lập thiết bị có thể được thi</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hành trên drivers vì lý do hiệu quả hay những lý dó khác nào đó</a:t>
            </a:r>
            <a:r>
              <a:rPr lang="en-US" sz="3000" smtClean="0">
                <a:effectLst>
                  <a:outerShdw blurRad="38100" dist="38100" dir="2700000" algn="tl">
                    <a:srgbClr val="C0C0C0"/>
                  </a:outerShdw>
                </a:effectLst>
                <a:latin typeface="Times New Roman" pitchFamily="18" charset="0"/>
              </a:rPr>
              <a:t>.</a:t>
            </a:r>
          </a:p>
          <a:p>
            <a:pPr marL="0" indent="0" algn="just">
              <a:buClr>
                <a:schemeClr val="tx1"/>
              </a:buClr>
              <a:buSzPct val="140000"/>
              <a:buNone/>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Chức năng cơ bản của phần mềm </a:t>
            </a:r>
            <a:r>
              <a:rPr lang="en-US" sz="3000" smtClean="0">
                <a:effectLst>
                  <a:outerShdw blurRad="38100" dist="38100" dir="2700000" algn="tl">
                    <a:srgbClr val="C0C0C0"/>
                  </a:outerShdw>
                </a:effectLst>
                <a:latin typeface="Times New Roman" pitchFamily="18" charset="0"/>
              </a:rPr>
              <a:t>vào</a:t>
            </a:r>
            <a:r>
              <a:rPr lang="vi-VN" sz="3000" smtClean="0">
                <a:effectLst>
                  <a:outerShdw blurRad="38100" dist="38100" dir="2700000" algn="tl">
                    <a:srgbClr val="C0C0C0"/>
                  </a:outerShdw>
                </a:effectLst>
                <a:latin typeface="Times New Roman" pitchFamily="18" charset="0"/>
              </a:rPr>
              <a:t>/</a:t>
            </a:r>
            <a:r>
              <a:rPr lang="en-US" sz="3000" smtClean="0">
                <a:effectLst>
                  <a:outerShdw blurRad="38100" dist="38100" dir="2700000" algn="tl">
                    <a:srgbClr val="C0C0C0"/>
                  </a:outerShdw>
                </a:effectLst>
                <a:latin typeface="Times New Roman" pitchFamily="18" charset="0"/>
              </a:rPr>
              <a:t>ra</a:t>
            </a:r>
            <a:r>
              <a:rPr lang="vi-VN" sz="3000" smtClean="0">
                <a:effectLst>
                  <a:outerShdw blurRad="38100" dist="38100" dir="2700000" algn="tl">
                    <a:srgbClr val="C0C0C0"/>
                  </a:outerShdw>
                </a:effectLst>
                <a:latin typeface="Times New Roman" pitchFamily="18" charset="0"/>
              </a:rPr>
              <a:t> độc lập thiết bị là những chức năng chung</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cho tất cả các thiết bị và cung cấp một giao tiếp đồng nhất cho phần mềm phạm vi người</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sử dụng.</a:t>
            </a:r>
          </a:p>
        </p:txBody>
      </p:sp>
      <p:sp>
        <p:nvSpPr>
          <p:cNvPr id="4" name="Date Placeholder 3"/>
          <p:cNvSpPr>
            <a:spLocks noGrp="1"/>
          </p:cNvSpPr>
          <p:nvPr>
            <p:ph type="dt" sz="half" idx="10"/>
          </p:nvPr>
        </p:nvSpPr>
        <p:spPr/>
        <p:txBody>
          <a:bodyPr/>
          <a:lstStyle/>
          <a:p>
            <a:fld id="{AD83798B-2F74-489F-9083-25BD5CF94F42}"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26</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050212" cy="935038"/>
          </a:xfrm>
        </p:spPr>
        <p:txBody>
          <a:bodyPr/>
          <a:lstStyle/>
          <a:p>
            <a:r>
              <a:rPr lang="en-US" sz="3200" smtClean="0">
                <a:solidFill>
                  <a:srgbClr val="FF0000"/>
                </a:solidFill>
                <a:effectLst>
                  <a:outerShdw blurRad="38100" dist="38100" dir="2700000" algn="tl">
                    <a:srgbClr val="C0C0C0"/>
                  </a:outerShdw>
                </a:effectLst>
                <a:latin typeface="Times New Roman" pitchFamily="18" charset="0"/>
              </a:rPr>
              <a:t>IV. Phần mềm vào/ra</a:t>
            </a:r>
            <a:endParaRPr lang="en-US" sz="3200">
              <a:solidFill>
                <a:srgbClr val="FF0000"/>
              </a:solidFill>
              <a:effectLst>
                <a:outerShdw blurRad="38100" dist="38100" dir="2700000" algn="tl">
                  <a:srgbClr val="C0C0C0"/>
                </a:outerShdw>
              </a:effectLst>
              <a:latin typeface="Times New Roman" pitchFamily="18" charset="0"/>
            </a:endParaRPr>
          </a:p>
        </p:txBody>
      </p:sp>
      <p:sp>
        <p:nvSpPr>
          <p:cNvPr id="121859" name="Rectangle 3"/>
          <p:cNvSpPr>
            <a:spLocks noGrp="1" noChangeArrowheads="1"/>
          </p:cNvSpPr>
          <p:nvPr>
            <p:ph idx="1"/>
          </p:nvPr>
        </p:nvSpPr>
        <p:spPr>
          <a:xfrm>
            <a:off x="171450" y="914400"/>
            <a:ext cx="8858250" cy="5299075"/>
          </a:xfrm>
        </p:spPr>
        <p:txBody>
          <a:bodyPr>
            <a:noAutofit/>
          </a:bodyPr>
          <a:lstStyle/>
          <a:p>
            <a:pPr marL="0" indent="0" algn="just">
              <a:buClr>
                <a:schemeClr val="tx1"/>
              </a:buClr>
              <a:buSzPct val="140000"/>
              <a:buNone/>
            </a:pPr>
            <a:r>
              <a:rPr lang="en-US" sz="2800" b="1" smtClean="0">
                <a:effectLst>
                  <a:outerShdw blurRad="38100" dist="38100" dir="2700000" algn="tl">
                    <a:srgbClr val="C0C0C0"/>
                  </a:outerShdw>
                </a:effectLst>
                <a:latin typeface="Times New Roman" pitchFamily="18" charset="0"/>
              </a:rPr>
              <a:t>4. </a:t>
            </a:r>
            <a:r>
              <a:rPr lang="vi-VN" sz="2800" b="1" smtClean="0">
                <a:effectLst>
                  <a:outerShdw blurRad="38100" dist="38100" dir="2700000" algn="tl">
                    <a:srgbClr val="C0C0C0"/>
                  </a:outerShdw>
                </a:effectLst>
                <a:latin typeface="Times New Roman" pitchFamily="18" charset="0"/>
              </a:rPr>
              <a:t>Phần mềm </a:t>
            </a:r>
            <a:r>
              <a:rPr lang="en-US" sz="2800" b="1" smtClean="0">
                <a:effectLst>
                  <a:outerShdw blurRad="38100" dist="38100" dir="2700000" algn="tl">
                    <a:srgbClr val="C0C0C0"/>
                  </a:outerShdw>
                </a:effectLst>
                <a:latin typeface="Times New Roman" pitchFamily="18" charset="0"/>
              </a:rPr>
              <a:t>vào</a:t>
            </a:r>
            <a:r>
              <a:rPr lang="vi-VN" sz="2800" b="1" smtClean="0">
                <a:effectLst>
                  <a:outerShdw blurRad="38100" dist="38100" dir="2700000" algn="tl">
                    <a:srgbClr val="C0C0C0"/>
                  </a:outerShdw>
                </a:effectLst>
                <a:latin typeface="Times New Roman" pitchFamily="18" charset="0"/>
              </a:rPr>
              <a:t>/</a:t>
            </a:r>
            <a:r>
              <a:rPr lang="en-US" sz="2800" b="1" smtClean="0">
                <a:effectLst>
                  <a:outerShdw blurRad="38100" dist="38100" dir="2700000" algn="tl">
                    <a:srgbClr val="C0C0C0"/>
                  </a:outerShdw>
                </a:effectLst>
                <a:latin typeface="Times New Roman" pitchFamily="18" charset="0"/>
              </a:rPr>
              <a:t>ra</a:t>
            </a:r>
            <a:r>
              <a:rPr lang="vi-VN" sz="2800" b="1" smtClean="0">
                <a:effectLst>
                  <a:outerShdw blurRad="38100" dist="38100" dir="2700000" algn="tl">
                    <a:srgbClr val="C0C0C0"/>
                  </a:outerShdw>
                </a:effectLst>
                <a:latin typeface="Times New Roman" pitchFamily="18" charset="0"/>
              </a:rPr>
              <a:t> </a:t>
            </a:r>
            <a:r>
              <a:rPr lang="en-US" sz="2800" b="1" smtClean="0">
                <a:effectLst>
                  <a:outerShdw blurRad="38100" dist="38100" dir="2700000" algn="tl">
                    <a:srgbClr val="C0C0C0"/>
                  </a:outerShdw>
                </a:effectLst>
                <a:latin typeface="Times New Roman" pitchFamily="18" charset="0"/>
              </a:rPr>
              <a:t>mức</a:t>
            </a:r>
            <a:r>
              <a:rPr lang="vi-VN" sz="2800" b="1" smtClean="0">
                <a:effectLst>
                  <a:outerShdw blurRad="38100" dist="38100" dir="2700000" algn="tl">
                    <a:srgbClr val="C0C0C0"/>
                  </a:outerShdw>
                </a:effectLst>
                <a:latin typeface="Times New Roman" pitchFamily="18" charset="0"/>
              </a:rPr>
              <a:t> người sử dụng</a:t>
            </a:r>
          </a:p>
          <a:p>
            <a:pPr marL="0" indent="0" algn="just">
              <a:buClr>
                <a:schemeClr val="tx1"/>
              </a:buClr>
              <a:buSzPct val="140000"/>
              <a:buNone/>
            </a:pPr>
            <a:r>
              <a:rPr lang="en-US" sz="2800" smtClean="0">
                <a:effectLst>
                  <a:outerShdw blurRad="38100" dist="38100" dir="2700000" algn="tl">
                    <a:srgbClr val="C0C0C0"/>
                  </a:outerShdw>
                </a:effectLst>
                <a:latin typeface="Times New Roman" pitchFamily="18" charset="0"/>
              </a:rPr>
              <a:t>+ M</a:t>
            </a:r>
            <a:r>
              <a:rPr lang="vi-VN" sz="2800" smtClean="0">
                <a:effectLst>
                  <a:outerShdw blurRad="38100" dist="38100" dir="2700000" algn="tl">
                    <a:srgbClr val="C0C0C0"/>
                  </a:outerShdw>
                </a:effectLst>
                <a:latin typeface="Times New Roman" pitchFamily="18" charset="0"/>
              </a:rPr>
              <a:t>ột </a:t>
            </a:r>
            <a:r>
              <a:rPr lang="en-US" sz="2800" smtClean="0">
                <a:effectLst>
                  <a:outerShdw blurRad="38100" dist="38100" dir="2700000" algn="tl">
                    <a:srgbClr val="C0C0C0"/>
                  </a:outerShdw>
                </a:effectLst>
                <a:latin typeface="Times New Roman" pitchFamily="18" charset="0"/>
              </a:rPr>
              <a:t>lớp các phần mềm vào/ra </a:t>
            </a:r>
            <a:r>
              <a:rPr lang="vi-VN" sz="2800" smtClean="0">
                <a:effectLst>
                  <a:outerShdw blurRad="38100" dist="38100" dir="2700000" algn="tl">
                    <a:srgbClr val="C0C0C0"/>
                  </a:outerShdw>
                </a:effectLst>
                <a:latin typeface="Times New Roman" pitchFamily="18" charset="0"/>
              </a:rPr>
              <a:t>chứa </a:t>
            </a:r>
            <a:r>
              <a:rPr lang="en-US" sz="2800" smtClean="0">
                <a:effectLst>
                  <a:outerShdw blurRad="38100" dist="38100" dir="2700000" algn="tl">
                    <a:srgbClr val="C0C0C0"/>
                  </a:outerShdw>
                </a:effectLst>
                <a:latin typeface="Times New Roman" pitchFamily="18" charset="0"/>
              </a:rPr>
              <a:t>trong </a:t>
            </a:r>
            <a:r>
              <a:rPr lang="vi-VN" sz="2800" smtClean="0">
                <a:effectLst>
                  <a:outerShdw blurRad="38100" dist="38100" dir="2700000" algn="tl">
                    <a:srgbClr val="C0C0C0"/>
                  </a:outerShdw>
                </a:effectLst>
                <a:latin typeface="Times New Roman" pitchFamily="18" charset="0"/>
              </a:rPr>
              <a:t>các thư viện liên kết với chương trình của người sử dụng.</a:t>
            </a:r>
          </a:p>
          <a:p>
            <a:pPr marL="0" indent="0" algn="just">
              <a:buClr>
                <a:schemeClr val="tx1"/>
              </a:buClr>
              <a:buSzPct val="140000"/>
              <a:buNone/>
            </a:pPr>
            <a:r>
              <a:rPr lang="en-US" sz="2800" smtClean="0">
                <a:effectLst>
                  <a:outerShdw blurRad="38100" dist="38100" dir="2700000" algn="tl">
                    <a:srgbClr val="C0C0C0"/>
                  </a:outerShdw>
                </a:effectLst>
                <a:latin typeface="Times New Roman" pitchFamily="18" charset="0"/>
              </a:rPr>
              <a:t>+ L</a:t>
            </a:r>
            <a:r>
              <a:rPr lang="vi-VN" sz="2800" smtClean="0">
                <a:effectLst>
                  <a:outerShdw blurRad="38100" dist="38100" dir="2700000" algn="tl">
                    <a:srgbClr val="C0C0C0"/>
                  </a:outerShdw>
                </a:effectLst>
                <a:latin typeface="Times New Roman" pitchFamily="18" charset="0"/>
              </a:rPr>
              <a:t>ời gọi hệ thống </a:t>
            </a:r>
            <a:r>
              <a:rPr lang="en-US" sz="2800" smtClean="0">
                <a:effectLst>
                  <a:outerShdw blurRad="38100" dist="38100" dir="2700000" algn="tl">
                    <a:srgbClr val="C0C0C0"/>
                  </a:outerShdw>
                </a:effectLst>
                <a:latin typeface="Times New Roman" pitchFamily="18" charset="0"/>
              </a:rPr>
              <a:t>vào</a:t>
            </a:r>
            <a:r>
              <a:rPr lang="vi-VN" sz="2800" smtClean="0">
                <a:effectLst>
                  <a:outerShdw blurRad="38100" dist="38100" dir="2700000" algn="tl">
                    <a:srgbClr val="C0C0C0"/>
                  </a:outerShdw>
                </a:effectLst>
                <a:latin typeface="Times New Roman" pitchFamily="18" charset="0"/>
              </a:rPr>
              <a:t>/</a:t>
            </a:r>
            <a:r>
              <a:rPr lang="en-US" sz="2800" smtClean="0">
                <a:effectLst>
                  <a:outerShdw blurRad="38100" dist="38100" dir="2700000" algn="tl">
                    <a:srgbClr val="C0C0C0"/>
                  </a:outerShdw>
                </a:effectLst>
                <a:latin typeface="Times New Roman" pitchFamily="18" charset="0"/>
              </a:rPr>
              <a:t>ra</a:t>
            </a:r>
            <a:r>
              <a:rPr lang="vi-VN" sz="2800" smtClean="0">
                <a:effectLst>
                  <a:outerShdw blurRad="38100" dist="38100" dir="2700000" algn="tl">
                    <a:srgbClr val="C0C0C0"/>
                  </a:outerShdw>
                </a:effectLst>
                <a:latin typeface="Times New Roman" pitchFamily="18" charset="0"/>
              </a:rPr>
              <a:t> thường được thực hiện bởi các</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hàm thư viện. </a:t>
            </a:r>
            <a:endParaRPr lang="en-US" sz="2800" smtClean="0">
              <a:effectLst>
                <a:outerShdw blurRad="38100" dist="38100" dir="2700000" algn="tl">
                  <a:srgbClr val="C0C0C0"/>
                </a:outerShdw>
              </a:effectLst>
              <a:latin typeface="Times New Roman" pitchFamily="18" charset="0"/>
            </a:endParaRPr>
          </a:p>
          <a:p>
            <a:pPr marL="0" indent="0" algn="just">
              <a:buClr>
                <a:schemeClr val="tx1"/>
              </a:buClr>
              <a:buSzPct val="14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Ví dụ</a:t>
            </a:r>
            <a:r>
              <a:rPr lang="en-US" sz="2800" smtClean="0">
                <a:effectLst>
                  <a:outerShdw blurRad="38100" dist="38100" dir="2700000" algn="tl">
                    <a:srgbClr val="C0C0C0"/>
                  </a:outerShdw>
                </a:effectLst>
                <a:latin typeface="Times New Roman" pitchFamily="18" charset="0"/>
              </a:rPr>
              <a:t>,</a:t>
            </a:r>
            <a:r>
              <a:rPr lang="vi-VN" sz="2800" smtClean="0">
                <a:effectLst>
                  <a:outerShdw blurRad="38100" dist="38100" dir="2700000" algn="tl">
                    <a:srgbClr val="C0C0C0"/>
                  </a:outerShdw>
                </a:effectLst>
                <a:latin typeface="Times New Roman" pitchFamily="18" charset="0"/>
              </a:rPr>
              <a:t> khi trong chương trình C có lệnh</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count = write(fd, buffer, nbytes);</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Hàm thư viện write được </a:t>
            </a:r>
            <a:r>
              <a:rPr lang="en-US" sz="2800" smtClean="0">
                <a:effectLst>
                  <a:outerShdw blurRad="38100" dist="38100" dir="2700000" algn="tl">
                    <a:srgbClr val="C0C0C0"/>
                  </a:outerShdw>
                </a:effectLst>
                <a:latin typeface="Times New Roman" pitchFamily="18" charset="0"/>
              </a:rPr>
              <a:t>d</a:t>
            </a:r>
            <a:r>
              <a:rPr lang="vi-VN" sz="2800" smtClean="0">
                <a:effectLst>
                  <a:outerShdw blurRad="38100" dist="38100" dir="2700000" algn="tl">
                    <a:srgbClr val="C0C0C0"/>
                  </a:outerShdw>
                </a:effectLst>
                <a:latin typeface="Times New Roman" pitchFamily="18" charset="0"/>
              </a:rPr>
              <a:t>ịch và liên kết dưới dạng nhị phân và nằm trong bộ nhớ khi</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thi hành. </a:t>
            </a:r>
            <a:endParaRPr lang="en-US" sz="2800" smtClean="0">
              <a:effectLst>
                <a:outerShdw blurRad="38100" dist="38100" dir="2700000" algn="tl">
                  <a:srgbClr val="C0C0C0"/>
                </a:outerShdw>
              </a:effectLst>
              <a:latin typeface="Times New Roman" pitchFamily="18" charset="0"/>
            </a:endParaRPr>
          </a:p>
          <a:p>
            <a:pPr marL="0" indent="0" algn="just">
              <a:buClr>
                <a:schemeClr val="tx1"/>
              </a:buClr>
              <a:buSzPct val="14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Tập hợp tất cả những hàm thư viện này rõ ràng là một phần của hệ thống </a:t>
            </a:r>
            <a:r>
              <a:rPr lang="en-US" sz="2800" smtClean="0">
                <a:effectLst>
                  <a:outerShdw blurRad="38100" dist="38100" dir="2700000" algn="tl">
                    <a:srgbClr val="C0C0C0"/>
                  </a:outerShdw>
                </a:effectLst>
                <a:latin typeface="Times New Roman" pitchFamily="18" charset="0"/>
              </a:rPr>
              <a:t>vào</a:t>
            </a:r>
            <a:r>
              <a:rPr lang="vi-VN" sz="2800" smtClean="0">
                <a:effectLst>
                  <a:outerShdw blurRad="38100" dist="38100" dir="2700000" algn="tl">
                    <a:srgbClr val="C0C0C0"/>
                  </a:outerShdw>
                </a:effectLst>
                <a:latin typeface="Times New Roman" pitchFamily="18" charset="0"/>
              </a:rPr>
              <a:t>/</a:t>
            </a:r>
            <a:r>
              <a:rPr lang="en-US" sz="2800" smtClean="0">
                <a:effectLst>
                  <a:outerShdw blurRad="38100" dist="38100" dir="2700000" algn="tl">
                    <a:srgbClr val="C0C0C0"/>
                  </a:outerShdw>
                </a:effectLst>
                <a:latin typeface="Times New Roman" pitchFamily="18" charset="0"/>
              </a:rPr>
              <a:t>ra</a:t>
            </a:r>
            <a:r>
              <a:rPr lang="vi-VN" sz="2800" smtClean="0">
                <a:effectLst>
                  <a:outerShdw blurRad="38100" dist="38100" dir="2700000" algn="tl">
                    <a:srgbClr val="C0C0C0"/>
                  </a:outerShdw>
                </a:effectLst>
                <a:latin typeface="Times New Roman" pitchFamily="18" charset="0"/>
              </a:rPr>
              <a:t>.</a:t>
            </a:r>
          </a:p>
        </p:txBody>
      </p:sp>
      <p:sp>
        <p:nvSpPr>
          <p:cNvPr id="4" name="Date Placeholder 3"/>
          <p:cNvSpPr>
            <a:spLocks noGrp="1"/>
          </p:cNvSpPr>
          <p:nvPr>
            <p:ph type="dt" sz="half" idx="10"/>
          </p:nvPr>
        </p:nvSpPr>
        <p:spPr/>
        <p:txBody>
          <a:bodyPr/>
          <a:lstStyle/>
          <a:p>
            <a:fld id="{D882B8C8-FCFF-4BA4-8FB2-CAAD2E383EB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27</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331788" y="0"/>
            <a:ext cx="7618412" cy="1039813"/>
          </a:xfrm>
        </p:spPr>
        <p:txBody>
          <a:bodyPr/>
          <a:lstStyle/>
          <a:p>
            <a:r>
              <a:rPr lang="en-US" sz="4000" smtClean="0">
                <a:solidFill>
                  <a:srgbClr val="FF0000"/>
                </a:solidFill>
                <a:effectLst>
                  <a:outerShdw blurRad="38100" dist="38100" dir="2700000" algn="tl">
                    <a:srgbClr val="C0C0C0"/>
                  </a:outerShdw>
                </a:effectLst>
                <a:latin typeface="Times New Roman" pitchFamily="18" charset="0"/>
              </a:rPr>
              <a:t>V. </a:t>
            </a:r>
            <a:r>
              <a:rPr lang="en-US" sz="4000">
                <a:solidFill>
                  <a:srgbClr val="FF0000"/>
                </a:solidFill>
                <a:effectLst>
                  <a:outerShdw blurRad="38100" dist="38100" dir="2700000" algn="tl">
                    <a:srgbClr val="C0C0C0"/>
                  </a:outerShdw>
                </a:effectLst>
                <a:latin typeface="Times New Roman" pitchFamily="18" charset="0"/>
              </a:rPr>
              <a:t>Các kĩ thuật được áp dụng</a:t>
            </a:r>
          </a:p>
        </p:txBody>
      </p:sp>
      <p:sp>
        <p:nvSpPr>
          <p:cNvPr id="134147" name="Rectangle 3"/>
          <p:cNvSpPr>
            <a:spLocks noGrp="1" noChangeArrowheads="1"/>
          </p:cNvSpPr>
          <p:nvPr>
            <p:ph idx="1"/>
          </p:nvPr>
        </p:nvSpPr>
        <p:spPr>
          <a:xfrm>
            <a:off x="282575" y="1300163"/>
            <a:ext cx="8613775" cy="4940300"/>
          </a:xfrm>
          <a:noFill/>
        </p:spPr>
        <p:txBody>
          <a:bodyPr/>
          <a:lstStyle/>
          <a:p>
            <a:pPr algn="just">
              <a:buClr>
                <a:srgbClr val="FF0000"/>
              </a:buClr>
              <a:buSzPct val="150000"/>
              <a:buFont typeface="Wingdings" pitchFamily="2" charset="2"/>
              <a:buChar char="§"/>
            </a:pPr>
            <a:r>
              <a:rPr lang="en-US">
                <a:solidFill>
                  <a:srgbClr val="FF0000"/>
                </a:solidFill>
                <a:effectLst>
                  <a:outerShdw blurRad="38100" dist="38100" dir="2700000" algn="tl">
                    <a:srgbClr val="C0C0C0"/>
                  </a:outerShdw>
                </a:effectLst>
                <a:latin typeface="Times New Roman" pitchFamily="18" charset="0"/>
              </a:rPr>
              <a:t> Kỹ thuật bộ đệm (buffer)</a:t>
            </a:r>
          </a:p>
          <a:p>
            <a:pPr algn="just">
              <a:buClr>
                <a:srgbClr val="FF0000"/>
              </a:buClr>
              <a:buSzPct val="150000"/>
              <a:buFont typeface="Wingdings" pitchFamily="2" charset="2"/>
              <a:buChar char="§"/>
            </a:pPr>
            <a:r>
              <a:rPr lang="en-US">
                <a:solidFill>
                  <a:srgbClr val="FF0000"/>
                </a:solidFill>
                <a:effectLst>
                  <a:outerShdw blurRad="38100" dist="38100" dir="2700000" algn="tl">
                    <a:srgbClr val="C0C0C0"/>
                  </a:outerShdw>
                </a:effectLst>
                <a:latin typeface="Times New Roman" pitchFamily="18" charset="0"/>
              </a:rPr>
              <a:t> Bộ đệm trung chuyển</a:t>
            </a:r>
          </a:p>
          <a:p>
            <a:pPr algn="just">
              <a:buClr>
                <a:srgbClr val="FF0000"/>
              </a:buClr>
              <a:buSzPct val="150000"/>
              <a:buFont typeface="Wingdings" pitchFamily="2" charset="2"/>
              <a:buChar char="§"/>
            </a:pPr>
            <a:r>
              <a:rPr lang="en-US">
                <a:solidFill>
                  <a:srgbClr val="FF0000"/>
                </a:solidFill>
                <a:effectLst>
                  <a:outerShdw blurRad="38100" dist="38100" dir="2700000" algn="tl">
                    <a:srgbClr val="C0C0C0"/>
                  </a:outerShdw>
                </a:effectLst>
                <a:latin typeface="Times New Roman" pitchFamily="18" charset="0"/>
              </a:rPr>
              <a:t> Bộ đệm xử lí</a:t>
            </a:r>
          </a:p>
          <a:p>
            <a:pPr algn="just">
              <a:buClr>
                <a:srgbClr val="FF0000"/>
              </a:buClr>
              <a:buSzPct val="150000"/>
              <a:buFont typeface="Wingdings" pitchFamily="2" charset="2"/>
              <a:buChar char="§"/>
            </a:pPr>
            <a:r>
              <a:rPr lang="en-US">
                <a:solidFill>
                  <a:srgbClr val="FF0000"/>
                </a:solidFill>
                <a:effectLst>
                  <a:outerShdw blurRad="38100" dist="38100" dir="2700000" algn="tl">
                    <a:srgbClr val="C0C0C0"/>
                  </a:outerShdw>
                </a:effectLst>
                <a:latin typeface="Times New Roman" pitchFamily="18" charset="0"/>
              </a:rPr>
              <a:t> Bộ đệm vòng tròn</a:t>
            </a:r>
          </a:p>
          <a:p>
            <a:pPr algn="just">
              <a:buClr>
                <a:srgbClr val="FF0000"/>
              </a:buClr>
              <a:buSzPct val="150000"/>
              <a:buFont typeface="Wingdings" pitchFamily="2" charset="2"/>
              <a:buChar char="§"/>
            </a:pPr>
            <a:r>
              <a:rPr lang="en-US">
                <a:solidFill>
                  <a:srgbClr val="FF0000"/>
                </a:solidFill>
                <a:effectLst>
                  <a:outerShdw blurRad="38100" dist="38100" dir="2700000" algn="tl">
                    <a:srgbClr val="C0C0C0"/>
                  </a:outerShdw>
                </a:effectLst>
                <a:latin typeface="Times New Roman" pitchFamily="18" charset="0"/>
              </a:rPr>
              <a:t> Kỹ thuật Spool (Simultaneous Peripheral Operations On Line)</a:t>
            </a:r>
          </a:p>
          <a:p>
            <a:pPr algn="just">
              <a:buClr>
                <a:srgbClr val="FF0000"/>
              </a:buClr>
              <a:buSzPct val="150000"/>
              <a:buFont typeface="Wingdings" pitchFamily="2" charset="2"/>
              <a:buChar char="§"/>
            </a:pPr>
            <a:endParaRPr lang="en-US">
              <a:solidFill>
                <a:srgbClr val="FF0000"/>
              </a:solidFill>
              <a:effectLst>
                <a:outerShdw blurRad="38100" dist="38100" dir="2700000" algn="tl">
                  <a:srgbClr val="C0C0C0"/>
                </a:outerShdw>
              </a:effectLst>
              <a:latin typeface="Times New Roman" pitchFamily="18" charset="0"/>
            </a:endParaRPr>
          </a:p>
          <a:p>
            <a:pPr algn="just">
              <a:buClr>
                <a:srgbClr val="FF0000"/>
              </a:buClr>
              <a:buSzPct val="150000"/>
              <a:buFont typeface="Wingdings" pitchFamily="2" charset="2"/>
              <a:buChar char="§"/>
            </a:pPr>
            <a:endParaRPr lang="en-US">
              <a:solidFill>
                <a:srgbClr val="FF0000"/>
              </a:solidFill>
              <a:effectLst>
                <a:outerShdw blurRad="38100" dist="38100" dir="2700000" algn="tl">
                  <a:srgbClr val="C0C0C0"/>
                </a:outerShdw>
              </a:effectLst>
              <a:latin typeface="Times New Roman" pitchFamily="18" charset="0"/>
            </a:endParaRPr>
          </a:p>
          <a:p>
            <a:pPr algn="just">
              <a:buClr>
                <a:srgbClr val="FF0000"/>
              </a:buClr>
              <a:buSzPct val="150000"/>
              <a:buFont typeface="Wingdings" pitchFamily="2" charset="2"/>
              <a:buChar char="§"/>
            </a:pPr>
            <a:endParaRPr lang="en-US">
              <a:solidFill>
                <a:srgbClr val="FF0000"/>
              </a:solidFill>
              <a:effectLst>
                <a:outerShdw blurRad="38100" dist="38100" dir="2700000" algn="tl">
                  <a:srgbClr val="C0C0C0"/>
                </a:outerShdw>
              </a:effectLst>
              <a:latin typeface="Times New Roman" pitchFamily="18" charset="0"/>
            </a:endParaRPr>
          </a:p>
          <a:p>
            <a:pPr algn="just">
              <a:buClr>
                <a:srgbClr val="FF0000"/>
              </a:buClr>
              <a:buSzPct val="150000"/>
              <a:buFont typeface="Wingdings" pitchFamily="2" charset="2"/>
              <a:buChar char="§"/>
            </a:pPr>
            <a:endParaRPr lang="en-US">
              <a:solidFill>
                <a:srgbClr val="FF0000"/>
              </a:solidFill>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3D0DBCB3-7A7C-4B20-AC11-9F5D5907856F}"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28</a:t>
            </a:fld>
            <a:endParaRPr lang="en-US"/>
          </a:p>
        </p:txBody>
      </p:sp>
    </p:spTree>
    <p:custDataLst>
      <p:tags r:id="rId1"/>
    </p:custDataLst>
  </p:cSld>
  <p:clrMapOvr>
    <a:masterClrMapping/>
  </p:clrMapOvr>
  <p:transition advTm="857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wipe(down)">
                                      <p:cBhvr>
                                        <p:cTn id="7" dur="580">
                                          <p:stCondLst>
                                            <p:cond delay="0"/>
                                          </p:stCondLst>
                                        </p:cTn>
                                        <p:tgtEl>
                                          <p:spTgt spid="134147">
                                            <p:txEl>
                                              <p:pRg st="0" end="0"/>
                                            </p:txEl>
                                          </p:spTgt>
                                        </p:tgtEl>
                                      </p:cBhvr>
                                    </p:animEffect>
                                    <p:anim calcmode="lin" valueType="num">
                                      <p:cBhvr>
                                        <p:cTn id="8" dur="1822" tmFilter="0,0; 0.14,0.36; 0.43,0.73; 0.71,0.91; 1.0,1.0">
                                          <p:stCondLst>
                                            <p:cond delay="0"/>
                                          </p:stCondLst>
                                        </p:cTn>
                                        <p:tgtEl>
                                          <p:spTgt spid="13414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414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414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414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414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4147">
                                            <p:txEl>
                                              <p:pRg st="0" end="0"/>
                                            </p:txEl>
                                          </p:spTgt>
                                        </p:tgtEl>
                                      </p:cBhvr>
                                      <p:to x="100000" y="60000"/>
                                    </p:animScale>
                                    <p:animScale>
                                      <p:cBhvr>
                                        <p:cTn id="14" dur="166" decel="50000">
                                          <p:stCondLst>
                                            <p:cond delay="676"/>
                                          </p:stCondLst>
                                        </p:cTn>
                                        <p:tgtEl>
                                          <p:spTgt spid="134147">
                                            <p:txEl>
                                              <p:pRg st="0" end="0"/>
                                            </p:txEl>
                                          </p:spTgt>
                                        </p:tgtEl>
                                      </p:cBhvr>
                                      <p:to x="100000" y="100000"/>
                                    </p:animScale>
                                    <p:animScale>
                                      <p:cBhvr>
                                        <p:cTn id="15" dur="26">
                                          <p:stCondLst>
                                            <p:cond delay="1312"/>
                                          </p:stCondLst>
                                        </p:cTn>
                                        <p:tgtEl>
                                          <p:spTgt spid="134147">
                                            <p:txEl>
                                              <p:pRg st="0" end="0"/>
                                            </p:txEl>
                                          </p:spTgt>
                                        </p:tgtEl>
                                      </p:cBhvr>
                                      <p:to x="100000" y="80000"/>
                                    </p:animScale>
                                    <p:animScale>
                                      <p:cBhvr>
                                        <p:cTn id="16" dur="166" decel="50000">
                                          <p:stCondLst>
                                            <p:cond delay="1338"/>
                                          </p:stCondLst>
                                        </p:cTn>
                                        <p:tgtEl>
                                          <p:spTgt spid="134147">
                                            <p:txEl>
                                              <p:pRg st="0" end="0"/>
                                            </p:txEl>
                                          </p:spTgt>
                                        </p:tgtEl>
                                      </p:cBhvr>
                                      <p:to x="100000" y="100000"/>
                                    </p:animScale>
                                    <p:animScale>
                                      <p:cBhvr>
                                        <p:cTn id="17" dur="26">
                                          <p:stCondLst>
                                            <p:cond delay="1642"/>
                                          </p:stCondLst>
                                        </p:cTn>
                                        <p:tgtEl>
                                          <p:spTgt spid="134147">
                                            <p:txEl>
                                              <p:pRg st="0" end="0"/>
                                            </p:txEl>
                                          </p:spTgt>
                                        </p:tgtEl>
                                      </p:cBhvr>
                                      <p:to x="100000" y="90000"/>
                                    </p:animScale>
                                    <p:animScale>
                                      <p:cBhvr>
                                        <p:cTn id="18" dur="166" decel="50000">
                                          <p:stCondLst>
                                            <p:cond delay="1668"/>
                                          </p:stCondLst>
                                        </p:cTn>
                                        <p:tgtEl>
                                          <p:spTgt spid="134147">
                                            <p:txEl>
                                              <p:pRg st="0" end="0"/>
                                            </p:txEl>
                                          </p:spTgt>
                                        </p:tgtEl>
                                      </p:cBhvr>
                                      <p:to x="100000" y="100000"/>
                                    </p:animScale>
                                    <p:animScale>
                                      <p:cBhvr>
                                        <p:cTn id="19" dur="26">
                                          <p:stCondLst>
                                            <p:cond delay="1808"/>
                                          </p:stCondLst>
                                        </p:cTn>
                                        <p:tgtEl>
                                          <p:spTgt spid="134147">
                                            <p:txEl>
                                              <p:pRg st="0" end="0"/>
                                            </p:txEl>
                                          </p:spTgt>
                                        </p:tgtEl>
                                      </p:cBhvr>
                                      <p:to x="100000" y="95000"/>
                                    </p:animScale>
                                    <p:animScale>
                                      <p:cBhvr>
                                        <p:cTn id="20" dur="166" decel="50000">
                                          <p:stCondLst>
                                            <p:cond delay="1834"/>
                                          </p:stCondLst>
                                        </p:cTn>
                                        <p:tgtEl>
                                          <p:spTgt spid="13414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4147">
                                            <p:txEl>
                                              <p:pRg st="1" end="1"/>
                                            </p:txEl>
                                          </p:spTgt>
                                        </p:tgtEl>
                                        <p:attrNameLst>
                                          <p:attrName>style.visibility</p:attrName>
                                        </p:attrNameLst>
                                      </p:cBhvr>
                                      <p:to>
                                        <p:strVal val="visible"/>
                                      </p:to>
                                    </p:set>
                                    <p:animEffect transition="in" filter="wipe(down)">
                                      <p:cBhvr>
                                        <p:cTn id="25" dur="580">
                                          <p:stCondLst>
                                            <p:cond delay="0"/>
                                          </p:stCondLst>
                                        </p:cTn>
                                        <p:tgtEl>
                                          <p:spTgt spid="134147">
                                            <p:txEl>
                                              <p:pRg st="1" end="1"/>
                                            </p:txEl>
                                          </p:spTgt>
                                        </p:tgtEl>
                                      </p:cBhvr>
                                    </p:animEffect>
                                    <p:anim calcmode="lin" valueType="num">
                                      <p:cBhvr>
                                        <p:cTn id="26" dur="1822" tmFilter="0,0; 0.14,0.36; 0.43,0.73; 0.71,0.91; 1.0,1.0">
                                          <p:stCondLst>
                                            <p:cond delay="0"/>
                                          </p:stCondLst>
                                        </p:cTn>
                                        <p:tgtEl>
                                          <p:spTgt spid="13414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414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414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414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414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4147">
                                            <p:txEl>
                                              <p:pRg st="1" end="1"/>
                                            </p:txEl>
                                          </p:spTgt>
                                        </p:tgtEl>
                                      </p:cBhvr>
                                      <p:to x="100000" y="60000"/>
                                    </p:animScale>
                                    <p:animScale>
                                      <p:cBhvr>
                                        <p:cTn id="32" dur="166" decel="50000">
                                          <p:stCondLst>
                                            <p:cond delay="676"/>
                                          </p:stCondLst>
                                        </p:cTn>
                                        <p:tgtEl>
                                          <p:spTgt spid="134147">
                                            <p:txEl>
                                              <p:pRg st="1" end="1"/>
                                            </p:txEl>
                                          </p:spTgt>
                                        </p:tgtEl>
                                      </p:cBhvr>
                                      <p:to x="100000" y="100000"/>
                                    </p:animScale>
                                    <p:animScale>
                                      <p:cBhvr>
                                        <p:cTn id="33" dur="26">
                                          <p:stCondLst>
                                            <p:cond delay="1312"/>
                                          </p:stCondLst>
                                        </p:cTn>
                                        <p:tgtEl>
                                          <p:spTgt spid="134147">
                                            <p:txEl>
                                              <p:pRg st="1" end="1"/>
                                            </p:txEl>
                                          </p:spTgt>
                                        </p:tgtEl>
                                      </p:cBhvr>
                                      <p:to x="100000" y="80000"/>
                                    </p:animScale>
                                    <p:animScale>
                                      <p:cBhvr>
                                        <p:cTn id="34" dur="166" decel="50000">
                                          <p:stCondLst>
                                            <p:cond delay="1338"/>
                                          </p:stCondLst>
                                        </p:cTn>
                                        <p:tgtEl>
                                          <p:spTgt spid="134147">
                                            <p:txEl>
                                              <p:pRg st="1" end="1"/>
                                            </p:txEl>
                                          </p:spTgt>
                                        </p:tgtEl>
                                      </p:cBhvr>
                                      <p:to x="100000" y="100000"/>
                                    </p:animScale>
                                    <p:animScale>
                                      <p:cBhvr>
                                        <p:cTn id="35" dur="26">
                                          <p:stCondLst>
                                            <p:cond delay="1642"/>
                                          </p:stCondLst>
                                        </p:cTn>
                                        <p:tgtEl>
                                          <p:spTgt spid="134147">
                                            <p:txEl>
                                              <p:pRg st="1" end="1"/>
                                            </p:txEl>
                                          </p:spTgt>
                                        </p:tgtEl>
                                      </p:cBhvr>
                                      <p:to x="100000" y="90000"/>
                                    </p:animScale>
                                    <p:animScale>
                                      <p:cBhvr>
                                        <p:cTn id="36" dur="166" decel="50000">
                                          <p:stCondLst>
                                            <p:cond delay="1668"/>
                                          </p:stCondLst>
                                        </p:cTn>
                                        <p:tgtEl>
                                          <p:spTgt spid="134147">
                                            <p:txEl>
                                              <p:pRg st="1" end="1"/>
                                            </p:txEl>
                                          </p:spTgt>
                                        </p:tgtEl>
                                      </p:cBhvr>
                                      <p:to x="100000" y="100000"/>
                                    </p:animScale>
                                    <p:animScale>
                                      <p:cBhvr>
                                        <p:cTn id="37" dur="26">
                                          <p:stCondLst>
                                            <p:cond delay="1808"/>
                                          </p:stCondLst>
                                        </p:cTn>
                                        <p:tgtEl>
                                          <p:spTgt spid="134147">
                                            <p:txEl>
                                              <p:pRg st="1" end="1"/>
                                            </p:txEl>
                                          </p:spTgt>
                                        </p:tgtEl>
                                      </p:cBhvr>
                                      <p:to x="100000" y="95000"/>
                                    </p:animScale>
                                    <p:animScale>
                                      <p:cBhvr>
                                        <p:cTn id="38" dur="166" decel="50000">
                                          <p:stCondLst>
                                            <p:cond delay="1834"/>
                                          </p:stCondLst>
                                        </p:cTn>
                                        <p:tgtEl>
                                          <p:spTgt spid="13414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34147">
                                            <p:txEl>
                                              <p:pRg st="2" end="2"/>
                                            </p:txEl>
                                          </p:spTgt>
                                        </p:tgtEl>
                                        <p:attrNameLst>
                                          <p:attrName>style.visibility</p:attrName>
                                        </p:attrNameLst>
                                      </p:cBhvr>
                                      <p:to>
                                        <p:strVal val="visible"/>
                                      </p:to>
                                    </p:set>
                                    <p:animEffect transition="in" filter="wipe(down)">
                                      <p:cBhvr>
                                        <p:cTn id="43" dur="580">
                                          <p:stCondLst>
                                            <p:cond delay="0"/>
                                          </p:stCondLst>
                                        </p:cTn>
                                        <p:tgtEl>
                                          <p:spTgt spid="134147">
                                            <p:txEl>
                                              <p:pRg st="2" end="2"/>
                                            </p:txEl>
                                          </p:spTgt>
                                        </p:tgtEl>
                                      </p:cBhvr>
                                    </p:animEffect>
                                    <p:anim calcmode="lin" valueType="num">
                                      <p:cBhvr>
                                        <p:cTn id="44" dur="1822" tmFilter="0,0; 0.14,0.36; 0.43,0.73; 0.71,0.91; 1.0,1.0">
                                          <p:stCondLst>
                                            <p:cond delay="0"/>
                                          </p:stCondLst>
                                        </p:cTn>
                                        <p:tgtEl>
                                          <p:spTgt spid="13414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3414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3414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3414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3414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34147">
                                            <p:txEl>
                                              <p:pRg st="2" end="2"/>
                                            </p:txEl>
                                          </p:spTgt>
                                        </p:tgtEl>
                                      </p:cBhvr>
                                      <p:to x="100000" y="60000"/>
                                    </p:animScale>
                                    <p:animScale>
                                      <p:cBhvr>
                                        <p:cTn id="50" dur="166" decel="50000">
                                          <p:stCondLst>
                                            <p:cond delay="676"/>
                                          </p:stCondLst>
                                        </p:cTn>
                                        <p:tgtEl>
                                          <p:spTgt spid="134147">
                                            <p:txEl>
                                              <p:pRg st="2" end="2"/>
                                            </p:txEl>
                                          </p:spTgt>
                                        </p:tgtEl>
                                      </p:cBhvr>
                                      <p:to x="100000" y="100000"/>
                                    </p:animScale>
                                    <p:animScale>
                                      <p:cBhvr>
                                        <p:cTn id="51" dur="26">
                                          <p:stCondLst>
                                            <p:cond delay="1312"/>
                                          </p:stCondLst>
                                        </p:cTn>
                                        <p:tgtEl>
                                          <p:spTgt spid="134147">
                                            <p:txEl>
                                              <p:pRg st="2" end="2"/>
                                            </p:txEl>
                                          </p:spTgt>
                                        </p:tgtEl>
                                      </p:cBhvr>
                                      <p:to x="100000" y="80000"/>
                                    </p:animScale>
                                    <p:animScale>
                                      <p:cBhvr>
                                        <p:cTn id="52" dur="166" decel="50000">
                                          <p:stCondLst>
                                            <p:cond delay="1338"/>
                                          </p:stCondLst>
                                        </p:cTn>
                                        <p:tgtEl>
                                          <p:spTgt spid="134147">
                                            <p:txEl>
                                              <p:pRg st="2" end="2"/>
                                            </p:txEl>
                                          </p:spTgt>
                                        </p:tgtEl>
                                      </p:cBhvr>
                                      <p:to x="100000" y="100000"/>
                                    </p:animScale>
                                    <p:animScale>
                                      <p:cBhvr>
                                        <p:cTn id="53" dur="26">
                                          <p:stCondLst>
                                            <p:cond delay="1642"/>
                                          </p:stCondLst>
                                        </p:cTn>
                                        <p:tgtEl>
                                          <p:spTgt spid="134147">
                                            <p:txEl>
                                              <p:pRg st="2" end="2"/>
                                            </p:txEl>
                                          </p:spTgt>
                                        </p:tgtEl>
                                      </p:cBhvr>
                                      <p:to x="100000" y="90000"/>
                                    </p:animScale>
                                    <p:animScale>
                                      <p:cBhvr>
                                        <p:cTn id="54" dur="166" decel="50000">
                                          <p:stCondLst>
                                            <p:cond delay="1668"/>
                                          </p:stCondLst>
                                        </p:cTn>
                                        <p:tgtEl>
                                          <p:spTgt spid="134147">
                                            <p:txEl>
                                              <p:pRg st="2" end="2"/>
                                            </p:txEl>
                                          </p:spTgt>
                                        </p:tgtEl>
                                      </p:cBhvr>
                                      <p:to x="100000" y="100000"/>
                                    </p:animScale>
                                    <p:animScale>
                                      <p:cBhvr>
                                        <p:cTn id="55" dur="26">
                                          <p:stCondLst>
                                            <p:cond delay="1808"/>
                                          </p:stCondLst>
                                        </p:cTn>
                                        <p:tgtEl>
                                          <p:spTgt spid="134147">
                                            <p:txEl>
                                              <p:pRg st="2" end="2"/>
                                            </p:txEl>
                                          </p:spTgt>
                                        </p:tgtEl>
                                      </p:cBhvr>
                                      <p:to x="100000" y="95000"/>
                                    </p:animScale>
                                    <p:animScale>
                                      <p:cBhvr>
                                        <p:cTn id="56" dur="166" decel="50000">
                                          <p:stCondLst>
                                            <p:cond delay="1834"/>
                                          </p:stCondLst>
                                        </p:cTn>
                                        <p:tgtEl>
                                          <p:spTgt spid="134147">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34147">
                                            <p:txEl>
                                              <p:pRg st="3" end="3"/>
                                            </p:txEl>
                                          </p:spTgt>
                                        </p:tgtEl>
                                        <p:attrNameLst>
                                          <p:attrName>style.visibility</p:attrName>
                                        </p:attrNameLst>
                                      </p:cBhvr>
                                      <p:to>
                                        <p:strVal val="visible"/>
                                      </p:to>
                                    </p:set>
                                    <p:animEffect transition="in" filter="wipe(down)">
                                      <p:cBhvr>
                                        <p:cTn id="61" dur="580">
                                          <p:stCondLst>
                                            <p:cond delay="0"/>
                                          </p:stCondLst>
                                        </p:cTn>
                                        <p:tgtEl>
                                          <p:spTgt spid="134147">
                                            <p:txEl>
                                              <p:pRg st="3" end="3"/>
                                            </p:txEl>
                                          </p:spTgt>
                                        </p:tgtEl>
                                      </p:cBhvr>
                                    </p:animEffect>
                                    <p:anim calcmode="lin" valueType="num">
                                      <p:cBhvr>
                                        <p:cTn id="62" dur="1822" tmFilter="0,0; 0.14,0.36; 0.43,0.73; 0.71,0.91; 1.0,1.0">
                                          <p:stCondLst>
                                            <p:cond delay="0"/>
                                          </p:stCondLst>
                                        </p:cTn>
                                        <p:tgtEl>
                                          <p:spTgt spid="134147">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34147">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34147">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34147">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34147">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34147">
                                            <p:txEl>
                                              <p:pRg st="3" end="3"/>
                                            </p:txEl>
                                          </p:spTgt>
                                        </p:tgtEl>
                                      </p:cBhvr>
                                      <p:to x="100000" y="60000"/>
                                    </p:animScale>
                                    <p:animScale>
                                      <p:cBhvr>
                                        <p:cTn id="68" dur="166" decel="50000">
                                          <p:stCondLst>
                                            <p:cond delay="676"/>
                                          </p:stCondLst>
                                        </p:cTn>
                                        <p:tgtEl>
                                          <p:spTgt spid="134147">
                                            <p:txEl>
                                              <p:pRg st="3" end="3"/>
                                            </p:txEl>
                                          </p:spTgt>
                                        </p:tgtEl>
                                      </p:cBhvr>
                                      <p:to x="100000" y="100000"/>
                                    </p:animScale>
                                    <p:animScale>
                                      <p:cBhvr>
                                        <p:cTn id="69" dur="26">
                                          <p:stCondLst>
                                            <p:cond delay="1312"/>
                                          </p:stCondLst>
                                        </p:cTn>
                                        <p:tgtEl>
                                          <p:spTgt spid="134147">
                                            <p:txEl>
                                              <p:pRg st="3" end="3"/>
                                            </p:txEl>
                                          </p:spTgt>
                                        </p:tgtEl>
                                      </p:cBhvr>
                                      <p:to x="100000" y="80000"/>
                                    </p:animScale>
                                    <p:animScale>
                                      <p:cBhvr>
                                        <p:cTn id="70" dur="166" decel="50000">
                                          <p:stCondLst>
                                            <p:cond delay="1338"/>
                                          </p:stCondLst>
                                        </p:cTn>
                                        <p:tgtEl>
                                          <p:spTgt spid="134147">
                                            <p:txEl>
                                              <p:pRg st="3" end="3"/>
                                            </p:txEl>
                                          </p:spTgt>
                                        </p:tgtEl>
                                      </p:cBhvr>
                                      <p:to x="100000" y="100000"/>
                                    </p:animScale>
                                    <p:animScale>
                                      <p:cBhvr>
                                        <p:cTn id="71" dur="26">
                                          <p:stCondLst>
                                            <p:cond delay="1642"/>
                                          </p:stCondLst>
                                        </p:cTn>
                                        <p:tgtEl>
                                          <p:spTgt spid="134147">
                                            <p:txEl>
                                              <p:pRg st="3" end="3"/>
                                            </p:txEl>
                                          </p:spTgt>
                                        </p:tgtEl>
                                      </p:cBhvr>
                                      <p:to x="100000" y="90000"/>
                                    </p:animScale>
                                    <p:animScale>
                                      <p:cBhvr>
                                        <p:cTn id="72" dur="166" decel="50000">
                                          <p:stCondLst>
                                            <p:cond delay="1668"/>
                                          </p:stCondLst>
                                        </p:cTn>
                                        <p:tgtEl>
                                          <p:spTgt spid="134147">
                                            <p:txEl>
                                              <p:pRg st="3" end="3"/>
                                            </p:txEl>
                                          </p:spTgt>
                                        </p:tgtEl>
                                      </p:cBhvr>
                                      <p:to x="100000" y="100000"/>
                                    </p:animScale>
                                    <p:animScale>
                                      <p:cBhvr>
                                        <p:cTn id="73" dur="26">
                                          <p:stCondLst>
                                            <p:cond delay="1808"/>
                                          </p:stCondLst>
                                        </p:cTn>
                                        <p:tgtEl>
                                          <p:spTgt spid="134147">
                                            <p:txEl>
                                              <p:pRg st="3" end="3"/>
                                            </p:txEl>
                                          </p:spTgt>
                                        </p:tgtEl>
                                      </p:cBhvr>
                                      <p:to x="100000" y="95000"/>
                                    </p:animScale>
                                    <p:animScale>
                                      <p:cBhvr>
                                        <p:cTn id="74" dur="166" decel="50000">
                                          <p:stCondLst>
                                            <p:cond delay="1834"/>
                                          </p:stCondLst>
                                        </p:cTn>
                                        <p:tgtEl>
                                          <p:spTgt spid="134147">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34147">
                                            <p:txEl>
                                              <p:pRg st="4" end="4"/>
                                            </p:txEl>
                                          </p:spTgt>
                                        </p:tgtEl>
                                        <p:attrNameLst>
                                          <p:attrName>style.visibility</p:attrName>
                                        </p:attrNameLst>
                                      </p:cBhvr>
                                      <p:to>
                                        <p:strVal val="visible"/>
                                      </p:to>
                                    </p:set>
                                    <p:animEffect transition="in" filter="wipe(down)">
                                      <p:cBhvr>
                                        <p:cTn id="79" dur="580">
                                          <p:stCondLst>
                                            <p:cond delay="0"/>
                                          </p:stCondLst>
                                        </p:cTn>
                                        <p:tgtEl>
                                          <p:spTgt spid="134147">
                                            <p:txEl>
                                              <p:pRg st="4" end="4"/>
                                            </p:txEl>
                                          </p:spTgt>
                                        </p:tgtEl>
                                      </p:cBhvr>
                                    </p:animEffect>
                                    <p:anim calcmode="lin" valueType="num">
                                      <p:cBhvr>
                                        <p:cTn id="80" dur="1822" tmFilter="0,0; 0.14,0.36; 0.43,0.73; 0.71,0.91; 1.0,1.0">
                                          <p:stCondLst>
                                            <p:cond delay="0"/>
                                          </p:stCondLst>
                                        </p:cTn>
                                        <p:tgtEl>
                                          <p:spTgt spid="134147">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34147">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34147">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34147">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34147">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34147">
                                            <p:txEl>
                                              <p:pRg st="4" end="4"/>
                                            </p:txEl>
                                          </p:spTgt>
                                        </p:tgtEl>
                                      </p:cBhvr>
                                      <p:to x="100000" y="60000"/>
                                    </p:animScale>
                                    <p:animScale>
                                      <p:cBhvr>
                                        <p:cTn id="86" dur="166" decel="50000">
                                          <p:stCondLst>
                                            <p:cond delay="676"/>
                                          </p:stCondLst>
                                        </p:cTn>
                                        <p:tgtEl>
                                          <p:spTgt spid="134147">
                                            <p:txEl>
                                              <p:pRg st="4" end="4"/>
                                            </p:txEl>
                                          </p:spTgt>
                                        </p:tgtEl>
                                      </p:cBhvr>
                                      <p:to x="100000" y="100000"/>
                                    </p:animScale>
                                    <p:animScale>
                                      <p:cBhvr>
                                        <p:cTn id="87" dur="26">
                                          <p:stCondLst>
                                            <p:cond delay="1312"/>
                                          </p:stCondLst>
                                        </p:cTn>
                                        <p:tgtEl>
                                          <p:spTgt spid="134147">
                                            <p:txEl>
                                              <p:pRg st="4" end="4"/>
                                            </p:txEl>
                                          </p:spTgt>
                                        </p:tgtEl>
                                      </p:cBhvr>
                                      <p:to x="100000" y="80000"/>
                                    </p:animScale>
                                    <p:animScale>
                                      <p:cBhvr>
                                        <p:cTn id="88" dur="166" decel="50000">
                                          <p:stCondLst>
                                            <p:cond delay="1338"/>
                                          </p:stCondLst>
                                        </p:cTn>
                                        <p:tgtEl>
                                          <p:spTgt spid="134147">
                                            <p:txEl>
                                              <p:pRg st="4" end="4"/>
                                            </p:txEl>
                                          </p:spTgt>
                                        </p:tgtEl>
                                      </p:cBhvr>
                                      <p:to x="100000" y="100000"/>
                                    </p:animScale>
                                    <p:animScale>
                                      <p:cBhvr>
                                        <p:cTn id="89" dur="26">
                                          <p:stCondLst>
                                            <p:cond delay="1642"/>
                                          </p:stCondLst>
                                        </p:cTn>
                                        <p:tgtEl>
                                          <p:spTgt spid="134147">
                                            <p:txEl>
                                              <p:pRg st="4" end="4"/>
                                            </p:txEl>
                                          </p:spTgt>
                                        </p:tgtEl>
                                      </p:cBhvr>
                                      <p:to x="100000" y="90000"/>
                                    </p:animScale>
                                    <p:animScale>
                                      <p:cBhvr>
                                        <p:cTn id="90" dur="166" decel="50000">
                                          <p:stCondLst>
                                            <p:cond delay="1668"/>
                                          </p:stCondLst>
                                        </p:cTn>
                                        <p:tgtEl>
                                          <p:spTgt spid="134147">
                                            <p:txEl>
                                              <p:pRg st="4" end="4"/>
                                            </p:txEl>
                                          </p:spTgt>
                                        </p:tgtEl>
                                      </p:cBhvr>
                                      <p:to x="100000" y="100000"/>
                                    </p:animScale>
                                    <p:animScale>
                                      <p:cBhvr>
                                        <p:cTn id="91" dur="26">
                                          <p:stCondLst>
                                            <p:cond delay="1808"/>
                                          </p:stCondLst>
                                        </p:cTn>
                                        <p:tgtEl>
                                          <p:spTgt spid="134147">
                                            <p:txEl>
                                              <p:pRg st="4" end="4"/>
                                            </p:txEl>
                                          </p:spTgt>
                                        </p:tgtEl>
                                      </p:cBhvr>
                                      <p:to x="100000" y="95000"/>
                                    </p:animScale>
                                    <p:animScale>
                                      <p:cBhvr>
                                        <p:cTn id="92" dur="166" decel="50000">
                                          <p:stCondLst>
                                            <p:cond delay="1834"/>
                                          </p:stCondLst>
                                        </p:cTn>
                                        <p:tgtEl>
                                          <p:spTgt spid="134147">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331788" y="0"/>
            <a:ext cx="7618412" cy="1039813"/>
          </a:xfrm>
        </p:spPr>
        <p:txBody>
          <a:bodyPr/>
          <a:lstStyle/>
          <a:p>
            <a:r>
              <a:rPr lang="en-US" sz="4000">
                <a:solidFill>
                  <a:srgbClr val="FF0000"/>
                </a:solidFill>
                <a:effectLst>
                  <a:outerShdw blurRad="38100" dist="38100" dir="2700000" algn="tl">
                    <a:srgbClr val="C0C0C0"/>
                  </a:outerShdw>
                </a:effectLst>
                <a:latin typeface="Times New Roman" pitchFamily="18" charset="0"/>
              </a:rPr>
              <a:t>Kỹ thuật bộ đệm (buffer)</a:t>
            </a:r>
          </a:p>
        </p:txBody>
      </p:sp>
      <p:sp>
        <p:nvSpPr>
          <p:cNvPr id="168963" name="Rectangle 3"/>
          <p:cNvSpPr>
            <a:spLocks noGrp="1" noChangeArrowheads="1"/>
          </p:cNvSpPr>
          <p:nvPr>
            <p:ph idx="1"/>
          </p:nvPr>
        </p:nvSpPr>
        <p:spPr>
          <a:xfrm>
            <a:off x="282575" y="1300163"/>
            <a:ext cx="8613775" cy="4940300"/>
          </a:xfrm>
          <a:noFill/>
        </p:spPr>
        <p:txBody>
          <a:bodyPr/>
          <a:lstStyle/>
          <a:p>
            <a:pPr algn="just">
              <a:buClr>
                <a:srgbClr val="FF0000"/>
              </a:buClr>
              <a:buSzPct val="150000"/>
            </a:pPr>
            <a:r>
              <a:rPr lang="en-US">
                <a:effectLst>
                  <a:outerShdw blurRad="38100" dist="38100" dir="2700000" algn="tl">
                    <a:srgbClr val="C0C0C0"/>
                  </a:outerShdw>
                </a:effectLst>
                <a:latin typeface="Times New Roman" pitchFamily="18" charset="0"/>
              </a:rPr>
              <a:t>Khái niệm:</a:t>
            </a:r>
            <a:r>
              <a:rPr lang="en-US">
                <a:solidFill>
                  <a:srgbClr val="FF0000"/>
                </a:solidFill>
                <a:effectLst>
                  <a:outerShdw blurRad="38100" dist="38100" dir="2700000" algn="tl">
                    <a:srgbClr val="C0C0C0"/>
                  </a:outerShdw>
                </a:effectLst>
                <a:latin typeface="Times New Roman" pitchFamily="18" charset="0"/>
              </a:rPr>
              <a:t> </a:t>
            </a:r>
            <a:r>
              <a:rPr lang="en-US">
                <a:effectLst>
                  <a:outerShdw blurRad="38100" dist="38100" dir="2700000" algn="tl">
                    <a:srgbClr val="C0C0C0"/>
                  </a:outerShdw>
                </a:effectLst>
                <a:latin typeface="Times New Roman" pitchFamily="18" charset="0"/>
              </a:rPr>
              <a:t>Bộ đệm là một vùng nhớ trung gian lưu trữ thông tin tạm thời trong các thao tác I/O.</a:t>
            </a:r>
          </a:p>
          <a:p>
            <a:pPr algn="just">
              <a:buClr>
                <a:srgbClr val="FF0000"/>
              </a:buClr>
              <a:buSzPct val="150000"/>
            </a:pPr>
            <a:r>
              <a:rPr lang="en-US">
                <a:effectLst>
                  <a:outerShdw blurRad="38100" dist="38100" dir="2700000" algn="tl">
                    <a:srgbClr val="C0C0C0"/>
                  </a:outerShdw>
                </a:effectLst>
                <a:latin typeface="Times New Roman" pitchFamily="18" charset="0"/>
              </a:rPr>
              <a:t>Các bước thực hiện một thao tác I/O:</a:t>
            </a:r>
          </a:p>
          <a:p>
            <a:pPr algn="just">
              <a:buClr>
                <a:srgbClr val="FF0000"/>
              </a:buClr>
              <a:buSzPct val="150000"/>
              <a:buFontTx/>
              <a:buNone/>
            </a:pPr>
            <a:r>
              <a:rPr lang="en-US">
                <a:effectLst>
                  <a:outerShdw blurRad="38100" dist="38100" dir="2700000" algn="tl">
                    <a:srgbClr val="C0C0C0"/>
                  </a:outerShdw>
                </a:effectLst>
                <a:latin typeface="Times New Roman" pitchFamily="18" charset="0"/>
              </a:rPr>
              <a:t>	1. Kích hoạt thiết bị I/O.</a:t>
            </a:r>
          </a:p>
          <a:p>
            <a:pPr algn="just">
              <a:buClr>
                <a:srgbClr val="FF0000"/>
              </a:buClr>
              <a:buSzPct val="150000"/>
              <a:buFontTx/>
              <a:buNone/>
            </a:pPr>
            <a:r>
              <a:rPr lang="en-US">
                <a:effectLst>
                  <a:outerShdw blurRad="38100" dist="38100" dir="2700000" algn="tl">
                    <a:srgbClr val="C0C0C0"/>
                  </a:outerShdw>
                </a:effectLst>
                <a:latin typeface="Times New Roman" pitchFamily="18" charset="0"/>
              </a:rPr>
              <a:t>	2. Chờ thiết bị I/O đạt trạng thái thích hợp.</a:t>
            </a:r>
          </a:p>
          <a:p>
            <a:pPr algn="just">
              <a:buClr>
                <a:srgbClr val="FF0000"/>
              </a:buClr>
              <a:buSzPct val="150000"/>
              <a:buFontTx/>
              <a:buNone/>
            </a:pPr>
            <a:r>
              <a:rPr lang="en-US">
                <a:effectLst>
                  <a:outerShdw blurRad="38100" dist="38100" dir="2700000" algn="tl">
                    <a:srgbClr val="C0C0C0"/>
                  </a:outerShdw>
                </a:effectLst>
                <a:latin typeface="Times New Roman" pitchFamily="18" charset="0"/>
              </a:rPr>
              <a:t>	3. Chờ thao tác I/O được thực hiện.</a:t>
            </a:r>
          </a:p>
        </p:txBody>
      </p:sp>
      <p:sp>
        <p:nvSpPr>
          <p:cNvPr id="4" name="Date Placeholder 3"/>
          <p:cNvSpPr>
            <a:spLocks noGrp="1"/>
          </p:cNvSpPr>
          <p:nvPr>
            <p:ph type="dt" sz="half" idx="10"/>
          </p:nvPr>
        </p:nvSpPr>
        <p:spPr/>
        <p:txBody>
          <a:bodyPr/>
          <a:lstStyle/>
          <a:p>
            <a:fld id="{D2E37D00-774A-4ED0-8C11-6E5E0C019D68}"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29</a:t>
            </a:fld>
            <a:endParaRPr lang="en-US"/>
          </a:p>
        </p:txBody>
      </p:sp>
    </p:spTree>
    <p:custDataLst>
      <p:tags r:id="rId1"/>
    </p:custDataLst>
  </p:cSld>
  <p:clrMapOvr>
    <a:masterClrMapping/>
  </p:clrMapOvr>
  <p:transition advTm="1776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wipe(down)">
                                      <p:cBhvr>
                                        <p:cTn id="7" dur="580">
                                          <p:stCondLst>
                                            <p:cond delay="0"/>
                                          </p:stCondLst>
                                        </p:cTn>
                                        <p:tgtEl>
                                          <p:spTgt spid="168963">
                                            <p:txEl>
                                              <p:pRg st="0" end="0"/>
                                            </p:txEl>
                                          </p:spTgt>
                                        </p:tgtEl>
                                      </p:cBhvr>
                                    </p:animEffect>
                                    <p:anim calcmode="lin" valueType="num">
                                      <p:cBhvr>
                                        <p:cTn id="8" dur="1822" tmFilter="0,0; 0.14,0.36; 0.43,0.73; 0.71,0.91; 1.0,1.0">
                                          <p:stCondLst>
                                            <p:cond delay="0"/>
                                          </p:stCondLst>
                                        </p:cTn>
                                        <p:tgtEl>
                                          <p:spTgt spid="16896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896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896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896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896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68963">
                                            <p:txEl>
                                              <p:pRg st="0" end="0"/>
                                            </p:txEl>
                                          </p:spTgt>
                                        </p:tgtEl>
                                      </p:cBhvr>
                                      <p:to x="100000" y="60000"/>
                                    </p:animScale>
                                    <p:animScale>
                                      <p:cBhvr>
                                        <p:cTn id="14" dur="166" decel="50000">
                                          <p:stCondLst>
                                            <p:cond delay="676"/>
                                          </p:stCondLst>
                                        </p:cTn>
                                        <p:tgtEl>
                                          <p:spTgt spid="168963">
                                            <p:txEl>
                                              <p:pRg st="0" end="0"/>
                                            </p:txEl>
                                          </p:spTgt>
                                        </p:tgtEl>
                                      </p:cBhvr>
                                      <p:to x="100000" y="100000"/>
                                    </p:animScale>
                                    <p:animScale>
                                      <p:cBhvr>
                                        <p:cTn id="15" dur="26">
                                          <p:stCondLst>
                                            <p:cond delay="1312"/>
                                          </p:stCondLst>
                                        </p:cTn>
                                        <p:tgtEl>
                                          <p:spTgt spid="168963">
                                            <p:txEl>
                                              <p:pRg st="0" end="0"/>
                                            </p:txEl>
                                          </p:spTgt>
                                        </p:tgtEl>
                                      </p:cBhvr>
                                      <p:to x="100000" y="80000"/>
                                    </p:animScale>
                                    <p:animScale>
                                      <p:cBhvr>
                                        <p:cTn id="16" dur="166" decel="50000">
                                          <p:stCondLst>
                                            <p:cond delay="1338"/>
                                          </p:stCondLst>
                                        </p:cTn>
                                        <p:tgtEl>
                                          <p:spTgt spid="168963">
                                            <p:txEl>
                                              <p:pRg st="0" end="0"/>
                                            </p:txEl>
                                          </p:spTgt>
                                        </p:tgtEl>
                                      </p:cBhvr>
                                      <p:to x="100000" y="100000"/>
                                    </p:animScale>
                                    <p:animScale>
                                      <p:cBhvr>
                                        <p:cTn id="17" dur="26">
                                          <p:stCondLst>
                                            <p:cond delay="1642"/>
                                          </p:stCondLst>
                                        </p:cTn>
                                        <p:tgtEl>
                                          <p:spTgt spid="168963">
                                            <p:txEl>
                                              <p:pRg st="0" end="0"/>
                                            </p:txEl>
                                          </p:spTgt>
                                        </p:tgtEl>
                                      </p:cBhvr>
                                      <p:to x="100000" y="90000"/>
                                    </p:animScale>
                                    <p:animScale>
                                      <p:cBhvr>
                                        <p:cTn id="18" dur="166" decel="50000">
                                          <p:stCondLst>
                                            <p:cond delay="1668"/>
                                          </p:stCondLst>
                                        </p:cTn>
                                        <p:tgtEl>
                                          <p:spTgt spid="168963">
                                            <p:txEl>
                                              <p:pRg st="0" end="0"/>
                                            </p:txEl>
                                          </p:spTgt>
                                        </p:tgtEl>
                                      </p:cBhvr>
                                      <p:to x="100000" y="100000"/>
                                    </p:animScale>
                                    <p:animScale>
                                      <p:cBhvr>
                                        <p:cTn id="19" dur="26">
                                          <p:stCondLst>
                                            <p:cond delay="1808"/>
                                          </p:stCondLst>
                                        </p:cTn>
                                        <p:tgtEl>
                                          <p:spTgt spid="168963">
                                            <p:txEl>
                                              <p:pRg st="0" end="0"/>
                                            </p:txEl>
                                          </p:spTgt>
                                        </p:tgtEl>
                                      </p:cBhvr>
                                      <p:to x="100000" y="95000"/>
                                    </p:animScale>
                                    <p:animScale>
                                      <p:cBhvr>
                                        <p:cTn id="20" dur="166" decel="50000">
                                          <p:stCondLst>
                                            <p:cond delay="1834"/>
                                          </p:stCondLst>
                                        </p:cTn>
                                        <p:tgtEl>
                                          <p:spTgt spid="16896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68963">
                                            <p:txEl>
                                              <p:pRg st="1" end="1"/>
                                            </p:txEl>
                                          </p:spTgt>
                                        </p:tgtEl>
                                        <p:attrNameLst>
                                          <p:attrName>style.visibility</p:attrName>
                                        </p:attrNameLst>
                                      </p:cBhvr>
                                      <p:to>
                                        <p:strVal val="visible"/>
                                      </p:to>
                                    </p:set>
                                    <p:animEffect transition="in" filter="wipe(down)">
                                      <p:cBhvr>
                                        <p:cTn id="25" dur="580">
                                          <p:stCondLst>
                                            <p:cond delay="0"/>
                                          </p:stCondLst>
                                        </p:cTn>
                                        <p:tgtEl>
                                          <p:spTgt spid="168963">
                                            <p:txEl>
                                              <p:pRg st="1" end="1"/>
                                            </p:txEl>
                                          </p:spTgt>
                                        </p:tgtEl>
                                      </p:cBhvr>
                                    </p:animEffect>
                                    <p:anim calcmode="lin" valueType="num">
                                      <p:cBhvr>
                                        <p:cTn id="26" dur="1822" tmFilter="0,0; 0.14,0.36; 0.43,0.73; 0.71,0.91; 1.0,1.0">
                                          <p:stCondLst>
                                            <p:cond delay="0"/>
                                          </p:stCondLst>
                                        </p:cTn>
                                        <p:tgtEl>
                                          <p:spTgt spid="16896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6896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6896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6896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6896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68963">
                                            <p:txEl>
                                              <p:pRg st="1" end="1"/>
                                            </p:txEl>
                                          </p:spTgt>
                                        </p:tgtEl>
                                      </p:cBhvr>
                                      <p:to x="100000" y="60000"/>
                                    </p:animScale>
                                    <p:animScale>
                                      <p:cBhvr>
                                        <p:cTn id="32" dur="166" decel="50000">
                                          <p:stCondLst>
                                            <p:cond delay="676"/>
                                          </p:stCondLst>
                                        </p:cTn>
                                        <p:tgtEl>
                                          <p:spTgt spid="168963">
                                            <p:txEl>
                                              <p:pRg st="1" end="1"/>
                                            </p:txEl>
                                          </p:spTgt>
                                        </p:tgtEl>
                                      </p:cBhvr>
                                      <p:to x="100000" y="100000"/>
                                    </p:animScale>
                                    <p:animScale>
                                      <p:cBhvr>
                                        <p:cTn id="33" dur="26">
                                          <p:stCondLst>
                                            <p:cond delay="1312"/>
                                          </p:stCondLst>
                                        </p:cTn>
                                        <p:tgtEl>
                                          <p:spTgt spid="168963">
                                            <p:txEl>
                                              <p:pRg st="1" end="1"/>
                                            </p:txEl>
                                          </p:spTgt>
                                        </p:tgtEl>
                                      </p:cBhvr>
                                      <p:to x="100000" y="80000"/>
                                    </p:animScale>
                                    <p:animScale>
                                      <p:cBhvr>
                                        <p:cTn id="34" dur="166" decel="50000">
                                          <p:stCondLst>
                                            <p:cond delay="1338"/>
                                          </p:stCondLst>
                                        </p:cTn>
                                        <p:tgtEl>
                                          <p:spTgt spid="168963">
                                            <p:txEl>
                                              <p:pRg st="1" end="1"/>
                                            </p:txEl>
                                          </p:spTgt>
                                        </p:tgtEl>
                                      </p:cBhvr>
                                      <p:to x="100000" y="100000"/>
                                    </p:animScale>
                                    <p:animScale>
                                      <p:cBhvr>
                                        <p:cTn id="35" dur="26">
                                          <p:stCondLst>
                                            <p:cond delay="1642"/>
                                          </p:stCondLst>
                                        </p:cTn>
                                        <p:tgtEl>
                                          <p:spTgt spid="168963">
                                            <p:txEl>
                                              <p:pRg st="1" end="1"/>
                                            </p:txEl>
                                          </p:spTgt>
                                        </p:tgtEl>
                                      </p:cBhvr>
                                      <p:to x="100000" y="90000"/>
                                    </p:animScale>
                                    <p:animScale>
                                      <p:cBhvr>
                                        <p:cTn id="36" dur="166" decel="50000">
                                          <p:stCondLst>
                                            <p:cond delay="1668"/>
                                          </p:stCondLst>
                                        </p:cTn>
                                        <p:tgtEl>
                                          <p:spTgt spid="168963">
                                            <p:txEl>
                                              <p:pRg st="1" end="1"/>
                                            </p:txEl>
                                          </p:spTgt>
                                        </p:tgtEl>
                                      </p:cBhvr>
                                      <p:to x="100000" y="100000"/>
                                    </p:animScale>
                                    <p:animScale>
                                      <p:cBhvr>
                                        <p:cTn id="37" dur="26">
                                          <p:stCondLst>
                                            <p:cond delay="1808"/>
                                          </p:stCondLst>
                                        </p:cTn>
                                        <p:tgtEl>
                                          <p:spTgt spid="168963">
                                            <p:txEl>
                                              <p:pRg st="1" end="1"/>
                                            </p:txEl>
                                          </p:spTgt>
                                        </p:tgtEl>
                                      </p:cBhvr>
                                      <p:to x="100000" y="95000"/>
                                    </p:animScale>
                                    <p:animScale>
                                      <p:cBhvr>
                                        <p:cTn id="38" dur="166" decel="50000">
                                          <p:stCondLst>
                                            <p:cond delay="1834"/>
                                          </p:stCondLst>
                                        </p:cTn>
                                        <p:tgtEl>
                                          <p:spTgt spid="16896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68963">
                                            <p:txEl>
                                              <p:pRg st="2" end="2"/>
                                            </p:txEl>
                                          </p:spTgt>
                                        </p:tgtEl>
                                        <p:attrNameLst>
                                          <p:attrName>style.visibility</p:attrName>
                                        </p:attrNameLst>
                                      </p:cBhvr>
                                      <p:to>
                                        <p:strVal val="visible"/>
                                      </p:to>
                                    </p:set>
                                    <p:animEffect transition="in" filter="wipe(down)">
                                      <p:cBhvr>
                                        <p:cTn id="43" dur="580">
                                          <p:stCondLst>
                                            <p:cond delay="0"/>
                                          </p:stCondLst>
                                        </p:cTn>
                                        <p:tgtEl>
                                          <p:spTgt spid="168963">
                                            <p:txEl>
                                              <p:pRg st="2" end="2"/>
                                            </p:txEl>
                                          </p:spTgt>
                                        </p:tgtEl>
                                      </p:cBhvr>
                                    </p:animEffect>
                                    <p:anim calcmode="lin" valueType="num">
                                      <p:cBhvr>
                                        <p:cTn id="44" dur="1822" tmFilter="0,0; 0.14,0.36; 0.43,0.73; 0.71,0.91; 1.0,1.0">
                                          <p:stCondLst>
                                            <p:cond delay="0"/>
                                          </p:stCondLst>
                                        </p:cTn>
                                        <p:tgtEl>
                                          <p:spTgt spid="16896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6896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6896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6896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6896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68963">
                                            <p:txEl>
                                              <p:pRg st="2" end="2"/>
                                            </p:txEl>
                                          </p:spTgt>
                                        </p:tgtEl>
                                      </p:cBhvr>
                                      <p:to x="100000" y="60000"/>
                                    </p:animScale>
                                    <p:animScale>
                                      <p:cBhvr>
                                        <p:cTn id="50" dur="166" decel="50000">
                                          <p:stCondLst>
                                            <p:cond delay="676"/>
                                          </p:stCondLst>
                                        </p:cTn>
                                        <p:tgtEl>
                                          <p:spTgt spid="168963">
                                            <p:txEl>
                                              <p:pRg st="2" end="2"/>
                                            </p:txEl>
                                          </p:spTgt>
                                        </p:tgtEl>
                                      </p:cBhvr>
                                      <p:to x="100000" y="100000"/>
                                    </p:animScale>
                                    <p:animScale>
                                      <p:cBhvr>
                                        <p:cTn id="51" dur="26">
                                          <p:stCondLst>
                                            <p:cond delay="1312"/>
                                          </p:stCondLst>
                                        </p:cTn>
                                        <p:tgtEl>
                                          <p:spTgt spid="168963">
                                            <p:txEl>
                                              <p:pRg st="2" end="2"/>
                                            </p:txEl>
                                          </p:spTgt>
                                        </p:tgtEl>
                                      </p:cBhvr>
                                      <p:to x="100000" y="80000"/>
                                    </p:animScale>
                                    <p:animScale>
                                      <p:cBhvr>
                                        <p:cTn id="52" dur="166" decel="50000">
                                          <p:stCondLst>
                                            <p:cond delay="1338"/>
                                          </p:stCondLst>
                                        </p:cTn>
                                        <p:tgtEl>
                                          <p:spTgt spid="168963">
                                            <p:txEl>
                                              <p:pRg st="2" end="2"/>
                                            </p:txEl>
                                          </p:spTgt>
                                        </p:tgtEl>
                                      </p:cBhvr>
                                      <p:to x="100000" y="100000"/>
                                    </p:animScale>
                                    <p:animScale>
                                      <p:cBhvr>
                                        <p:cTn id="53" dur="26">
                                          <p:stCondLst>
                                            <p:cond delay="1642"/>
                                          </p:stCondLst>
                                        </p:cTn>
                                        <p:tgtEl>
                                          <p:spTgt spid="168963">
                                            <p:txEl>
                                              <p:pRg st="2" end="2"/>
                                            </p:txEl>
                                          </p:spTgt>
                                        </p:tgtEl>
                                      </p:cBhvr>
                                      <p:to x="100000" y="90000"/>
                                    </p:animScale>
                                    <p:animScale>
                                      <p:cBhvr>
                                        <p:cTn id="54" dur="166" decel="50000">
                                          <p:stCondLst>
                                            <p:cond delay="1668"/>
                                          </p:stCondLst>
                                        </p:cTn>
                                        <p:tgtEl>
                                          <p:spTgt spid="168963">
                                            <p:txEl>
                                              <p:pRg st="2" end="2"/>
                                            </p:txEl>
                                          </p:spTgt>
                                        </p:tgtEl>
                                      </p:cBhvr>
                                      <p:to x="100000" y="100000"/>
                                    </p:animScale>
                                    <p:animScale>
                                      <p:cBhvr>
                                        <p:cTn id="55" dur="26">
                                          <p:stCondLst>
                                            <p:cond delay="1808"/>
                                          </p:stCondLst>
                                        </p:cTn>
                                        <p:tgtEl>
                                          <p:spTgt spid="168963">
                                            <p:txEl>
                                              <p:pRg st="2" end="2"/>
                                            </p:txEl>
                                          </p:spTgt>
                                        </p:tgtEl>
                                      </p:cBhvr>
                                      <p:to x="100000" y="95000"/>
                                    </p:animScale>
                                    <p:animScale>
                                      <p:cBhvr>
                                        <p:cTn id="56" dur="166" decel="50000">
                                          <p:stCondLst>
                                            <p:cond delay="1834"/>
                                          </p:stCondLst>
                                        </p:cTn>
                                        <p:tgtEl>
                                          <p:spTgt spid="16896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68963">
                                            <p:txEl>
                                              <p:pRg st="3" end="3"/>
                                            </p:txEl>
                                          </p:spTgt>
                                        </p:tgtEl>
                                        <p:attrNameLst>
                                          <p:attrName>style.visibility</p:attrName>
                                        </p:attrNameLst>
                                      </p:cBhvr>
                                      <p:to>
                                        <p:strVal val="visible"/>
                                      </p:to>
                                    </p:set>
                                    <p:animEffect transition="in" filter="wipe(down)">
                                      <p:cBhvr>
                                        <p:cTn id="61" dur="580">
                                          <p:stCondLst>
                                            <p:cond delay="0"/>
                                          </p:stCondLst>
                                        </p:cTn>
                                        <p:tgtEl>
                                          <p:spTgt spid="168963">
                                            <p:txEl>
                                              <p:pRg st="3" end="3"/>
                                            </p:txEl>
                                          </p:spTgt>
                                        </p:tgtEl>
                                      </p:cBhvr>
                                    </p:animEffect>
                                    <p:anim calcmode="lin" valueType="num">
                                      <p:cBhvr>
                                        <p:cTn id="62" dur="1822" tmFilter="0,0; 0.14,0.36; 0.43,0.73; 0.71,0.91; 1.0,1.0">
                                          <p:stCondLst>
                                            <p:cond delay="0"/>
                                          </p:stCondLst>
                                        </p:cTn>
                                        <p:tgtEl>
                                          <p:spTgt spid="16896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6896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6896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6896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6896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68963">
                                            <p:txEl>
                                              <p:pRg st="3" end="3"/>
                                            </p:txEl>
                                          </p:spTgt>
                                        </p:tgtEl>
                                      </p:cBhvr>
                                      <p:to x="100000" y="60000"/>
                                    </p:animScale>
                                    <p:animScale>
                                      <p:cBhvr>
                                        <p:cTn id="68" dur="166" decel="50000">
                                          <p:stCondLst>
                                            <p:cond delay="676"/>
                                          </p:stCondLst>
                                        </p:cTn>
                                        <p:tgtEl>
                                          <p:spTgt spid="168963">
                                            <p:txEl>
                                              <p:pRg st="3" end="3"/>
                                            </p:txEl>
                                          </p:spTgt>
                                        </p:tgtEl>
                                      </p:cBhvr>
                                      <p:to x="100000" y="100000"/>
                                    </p:animScale>
                                    <p:animScale>
                                      <p:cBhvr>
                                        <p:cTn id="69" dur="26">
                                          <p:stCondLst>
                                            <p:cond delay="1312"/>
                                          </p:stCondLst>
                                        </p:cTn>
                                        <p:tgtEl>
                                          <p:spTgt spid="168963">
                                            <p:txEl>
                                              <p:pRg st="3" end="3"/>
                                            </p:txEl>
                                          </p:spTgt>
                                        </p:tgtEl>
                                      </p:cBhvr>
                                      <p:to x="100000" y="80000"/>
                                    </p:animScale>
                                    <p:animScale>
                                      <p:cBhvr>
                                        <p:cTn id="70" dur="166" decel="50000">
                                          <p:stCondLst>
                                            <p:cond delay="1338"/>
                                          </p:stCondLst>
                                        </p:cTn>
                                        <p:tgtEl>
                                          <p:spTgt spid="168963">
                                            <p:txEl>
                                              <p:pRg st="3" end="3"/>
                                            </p:txEl>
                                          </p:spTgt>
                                        </p:tgtEl>
                                      </p:cBhvr>
                                      <p:to x="100000" y="100000"/>
                                    </p:animScale>
                                    <p:animScale>
                                      <p:cBhvr>
                                        <p:cTn id="71" dur="26">
                                          <p:stCondLst>
                                            <p:cond delay="1642"/>
                                          </p:stCondLst>
                                        </p:cTn>
                                        <p:tgtEl>
                                          <p:spTgt spid="168963">
                                            <p:txEl>
                                              <p:pRg st="3" end="3"/>
                                            </p:txEl>
                                          </p:spTgt>
                                        </p:tgtEl>
                                      </p:cBhvr>
                                      <p:to x="100000" y="90000"/>
                                    </p:animScale>
                                    <p:animScale>
                                      <p:cBhvr>
                                        <p:cTn id="72" dur="166" decel="50000">
                                          <p:stCondLst>
                                            <p:cond delay="1668"/>
                                          </p:stCondLst>
                                        </p:cTn>
                                        <p:tgtEl>
                                          <p:spTgt spid="168963">
                                            <p:txEl>
                                              <p:pRg st="3" end="3"/>
                                            </p:txEl>
                                          </p:spTgt>
                                        </p:tgtEl>
                                      </p:cBhvr>
                                      <p:to x="100000" y="100000"/>
                                    </p:animScale>
                                    <p:animScale>
                                      <p:cBhvr>
                                        <p:cTn id="73" dur="26">
                                          <p:stCondLst>
                                            <p:cond delay="1808"/>
                                          </p:stCondLst>
                                        </p:cTn>
                                        <p:tgtEl>
                                          <p:spTgt spid="168963">
                                            <p:txEl>
                                              <p:pRg st="3" end="3"/>
                                            </p:txEl>
                                          </p:spTgt>
                                        </p:tgtEl>
                                      </p:cBhvr>
                                      <p:to x="100000" y="95000"/>
                                    </p:animScale>
                                    <p:animScale>
                                      <p:cBhvr>
                                        <p:cTn id="74" dur="166" decel="50000">
                                          <p:stCondLst>
                                            <p:cond delay="1834"/>
                                          </p:stCondLst>
                                        </p:cTn>
                                        <p:tgtEl>
                                          <p:spTgt spid="16896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68963">
                                            <p:txEl>
                                              <p:pRg st="4" end="4"/>
                                            </p:txEl>
                                          </p:spTgt>
                                        </p:tgtEl>
                                        <p:attrNameLst>
                                          <p:attrName>style.visibility</p:attrName>
                                        </p:attrNameLst>
                                      </p:cBhvr>
                                      <p:to>
                                        <p:strVal val="visible"/>
                                      </p:to>
                                    </p:set>
                                    <p:animEffect transition="in" filter="wipe(down)">
                                      <p:cBhvr>
                                        <p:cTn id="79" dur="580">
                                          <p:stCondLst>
                                            <p:cond delay="0"/>
                                          </p:stCondLst>
                                        </p:cTn>
                                        <p:tgtEl>
                                          <p:spTgt spid="168963">
                                            <p:txEl>
                                              <p:pRg st="4" end="4"/>
                                            </p:txEl>
                                          </p:spTgt>
                                        </p:tgtEl>
                                      </p:cBhvr>
                                    </p:animEffect>
                                    <p:anim calcmode="lin" valueType="num">
                                      <p:cBhvr>
                                        <p:cTn id="80" dur="1822" tmFilter="0,0; 0.14,0.36; 0.43,0.73; 0.71,0.91; 1.0,1.0">
                                          <p:stCondLst>
                                            <p:cond delay="0"/>
                                          </p:stCondLst>
                                        </p:cTn>
                                        <p:tgtEl>
                                          <p:spTgt spid="16896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6896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6896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6896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6896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68963">
                                            <p:txEl>
                                              <p:pRg st="4" end="4"/>
                                            </p:txEl>
                                          </p:spTgt>
                                        </p:tgtEl>
                                      </p:cBhvr>
                                      <p:to x="100000" y="60000"/>
                                    </p:animScale>
                                    <p:animScale>
                                      <p:cBhvr>
                                        <p:cTn id="86" dur="166" decel="50000">
                                          <p:stCondLst>
                                            <p:cond delay="676"/>
                                          </p:stCondLst>
                                        </p:cTn>
                                        <p:tgtEl>
                                          <p:spTgt spid="168963">
                                            <p:txEl>
                                              <p:pRg st="4" end="4"/>
                                            </p:txEl>
                                          </p:spTgt>
                                        </p:tgtEl>
                                      </p:cBhvr>
                                      <p:to x="100000" y="100000"/>
                                    </p:animScale>
                                    <p:animScale>
                                      <p:cBhvr>
                                        <p:cTn id="87" dur="26">
                                          <p:stCondLst>
                                            <p:cond delay="1312"/>
                                          </p:stCondLst>
                                        </p:cTn>
                                        <p:tgtEl>
                                          <p:spTgt spid="168963">
                                            <p:txEl>
                                              <p:pRg st="4" end="4"/>
                                            </p:txEl>
                                          </p:spTgt>
                                        </p:tgtEl>
                                      </p:cBhvr>
                                      <p:to x="100000" y="80000"/>
                                    </p:animScale>
                                    <p:animScale>
                                      <p:cBhvr>
                                        <p:cTn id="88" dur="166" decel="50000">
                                          <p:stCondLst>
                                            <p:cond delay="1338"/>
                                          </p:stCondLst>
                                        </p:cTn>
                                        <p:tgtEl>
                                          <p:spTgt spid="168963">
                                            <p:txEl>
                                              <p:pRg st="4" end="4"/>
                                            </p:txEl>
                                          </p:spTgt>
                                        </p:tgtEl>
                                      </p:cBhvr>
                                      <p:to x="100000" y="100000"/>
                                    </p:animScale>
                                    <p:animScale>
                                      <p:cBhvr>
                                        <p:cTn id="89" dur="26">
                                          <p:stCondLst>
                                            <p:cond delay="1642"/>
                                          </p:stCondLst>
                                        </p:cTn>
                                        <p:tgtEl>
                                          <p:spTgt spid="168963">
                                            <p:txEl>
                                              <p:pRg st="4" end="4"/>
                                            </p:txEl>
                                          </p:spTgt>
                                        </p:tgtEl>
                                      </p:cBhvr>
                                      <p:to x="100000" y="90000"/>
                                    </p:animScale>
                                    <p:animScale>
                                      <p:cBhvr>
                                        <p:cTn id="90" dur="166" decel="50000">
                                          <p:stCondLst>
                                            <p:cond delay="1668"/>
                                          </p:stCondLst>
                                        </p:cTn>
                                        <p:tgtEl>
                                          <p:spTgt spid="168963">
                                            <p:txEl>
                                              <p:pRg st="4" end="4"/>
                                            </p:txEl>
                                          </p:spTgt>
                                        </p:tgtEl>
                                      </p:cBhvr>
                                      <p:to x="100000" y="100000"/>
                                    </p:animScale>
                                    <p:animScale>
                                      <p:cBhvr>
                                        <p:cTn id="91" dur="26">
                                          <p:stCondLst>
                                            <p:cond delay="1808"/>
                                          </p:stCondLst>
                                        </p:cTn>
                                        <p:tgtEl>
                                          <p:spTgt spid="168963">
                                            <p:txEl>
                                              <p:pRg st="4" end="4"/>
                                            </p:txEl>
                                          </p:spTgt>
                                        </p:tgtEl>
                                      </p:cBhvr>
                                      <p:to x="100000" y="95000"/>
                                    </p:animScale>
                                    <p:animScale>
                                      <p:cBhvr>
                                        <p:cTn id="92" dur="166" decel="50000">
                                          <p:stCondLst>
                                            <p:cond delay="1834"/>
                                          </p:stCondLst>
                                        </p:cTn>
                                        <p:tgtEl>
                                          <p:spTgt spid="16896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84188" y="422275"/>
            <a:ext cx="7935912" cy="623888"/>
          </a:xfrm>
        </p:spPr>
        <p:txBody>
          <a:bodyPr>
            <a:noAutofit/>
          </a:bodyPr>
          <a:lstStyle/>
          <a:p>
            <a:r>
              <a:rPr lang="en-US" sz="3600" smtClean="0">
                <a:solidFill>
                  <a:srgbClr val="FF0000"/>
                </a:solidFill>
                <a:effectLst>
                  <a:outerShdw blurRad="38100" dist="38100" dir="2700000" algn="tl">
                    <a:srgbClr val="C0C0C0"/>
                  </a:outerShdw>
                </a:effectLst>
                <a:latin typeface="Times New Roman" pitchFamily="18" charset="0"/>
              </a:rPr>
              <a:t>I. Chức năng quản lí vào ra của HĐH</a:t>
            </a:r>
            <a:endParaRPr lang="en-US" sz="3600">
              <a:solidFill>
                <a:srgbClr val="FF0000"/>
              </a:solidFill>
              <a:effectLst>
                <a:outerShdw blurRad="38100" dist="38100" dir="2700000" algn="tl">
                  <a:srgbClr val="C0C0C0"/>
                </a:outerShdw>
              </a:effectLst>
              <a:latin typeface="Times New Roman" pitchFamily="18" charset="0"/>
            </a:endParaRPr>
          </a:p>
        </p:txBody>
      </p:sp>
      <p:sp>
        <p:nvSpPr>
          <p:cNvPr id="123907" name="Rectangle 3"/>
          <p:cNvSpPr>
            <a:spLocks noGrp="1" noChangeArrowheads="1"/>
          </p:cNvSpPr>
          <p:nvPr>
            <p:ph idx="1"/>
          </p:nvPr>
        </p:nvSpPr>
        <p:spPr>
          <a:xfrm>
            <a:off x="115888" y="1300163"/>
            <a:ext cx="8224837" cy="4668837"/>
          </a:xfrm>
        </p:spPr>
        <p:txBody>
          <a:bodyPr/>
          <a:lstStyle/>
          <a:p>
            <a:pPr marL="623888" indent="-623888" algn="just">
              <a:buClr>
                <a:srgbClr val="FF0000"/>
              </a:buClr>
              <a:buSzPct val="150000"/>
            </a:pPr>
            <a:r>
              <a:rPr lang="en-US" sz="3600">
                <a:effectLst>
                  <a:outerShdw blurRad="38100" dist="38100" dir="2700000" algn="tl">
                    <a:srgbClr val="C0C0C0"/>
                  </a:outerShdw>
                </a:effectLst>
                <a:latin typeface="Times New Roman" pitchFamily="18" charset="0"/>
              </a:rPr>
              <a:t>Các thiết bị bổ sung này có thể khác nhau về bản chất và nguyên lí hoạt động, HĐH phải </a:t>
            </a:r>
            <a:r>
              <a:rPr lang="en-US" sz="3600" smtClean="0">
                <a:effectLst>
                  <a:outerShdw blurRad="38100" dist="38100" dir="2700000" algn="tl">
                    <a:srgbClr val="C0C0C0"/>
                  </a:outerShdw>
                </a:effectLst>
                <a:latin typeface="Times New Roman" pitchFamily="18" charset="0"/>
              </a:rPr>
              <a:t>có </a:t>
            </a:r>
            <a:r>
              <a:rPr lang="en-US" sz="3600">
                <a:effectLst>
                  <a:outerShdw blurRad="38100" dist="38100" dir="2700000" algn="tl">
                    <a:srgbClr val="C0C0C0"/>
                  </a:outerShdw>
                </a:effectLst>
                <a:latin typeface="Times New Roman" pitchFamily="18" charset="0"/>
              </a:rPr>
              <a:t>giải pháp để quản lí, điều khiển và khai thác các thiết bị </a:t>
            </a:r>
            <a:r>
              <a:rPr lang="en-US" sz="3600" smtClean="0">
                <a:effectLst>
                  <a:outerShdw blurRad="38100" dist="38100" dir="2700000" algn="tl">
                    <a:srgbClr val="C0C0C0"/>
                  </a:outerShdw>
                </a:effectLst>
                <a:latin typeface="Times New Roman" pitchFamily="18" charset="0"/>
              </a:rPr>
              <a:t>I/O một </a:t>
            </a:r>
            <a:r>
              <a:rPr lang="en-US" sz="3600">
                <a:effectLst>
                  <a:outerShdw blurRad="38100" dist="38100" dir="2700000" algn="tl">
                    <a:srgbClr val="C0C0C0"/>
                  </a:outerShdw>
                </a:effectLst>
                <a:latin typeface="Times New Roman" pitchFamily="18" charset="0"/>
              </a:rPr>
              <a:t>cách hiệu quả.</a:t>
            </a:r>
          </a:p>
        </p:txBody>
      </p:sp>
      <p:sp>
        <p:nvSpPr>
          <p:cNvPr id="4" name="Date Placeholder 3"/>
          <p:cNvSpPr>
            <a:spLocks noGrp="1"/>
          </p:cNvSpPr>
          <p:nvPr>
            <p:ph type="dt" sz="half" idx="10"/>
          </p:nvPr>
        </p:nvSpPr>
        <p:spPr/>
        <p:txBody>
          <a:bodyPr/>
          <a:lstStyle/>
          <a:p>
            <a:fld id="{DFC66B34-731B-4728-81A2-4C64EC8FAFA4}"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3</a:t>
            </a:fld>
            <a:endParaRPr lang="en-US"/>
          </a:p>
        </p:txBody>
      </p:sp>
    </p:spTree>
    <p:custDataLst>
      <p:tags r:id="rId1"/>
    </p:custDataLst>
  </p:cSld>
  <p:clrMapOvr>
    <a:masterClrMapping/>
  </p:clrMapOvr>
  <p:transition advTm="912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wipe(down)">
                                      <p:cBhvr>
                                        <p:cTn id="7" dur="580">
                                          <p:stCondLst>
                                            <p:cond delay="0"/>
                                          </p:stCondLst>
                                        </p:cTn>
                                        <p:tgtEl>
                                          <p:spTgt spid="123907">
                                            <p:txEl>
                                              <p:pRg st="0" end="0"/>
                                            </p:txEl>
                                          </p:spTgt>
                                        </p:tgtEl>
                                      </p:cBhvr>
                                    </p:animEffect>
                                    <p:anim calcmode="lin" valueType="num">
                                      <p:cBhvr>
                                        <p:cTn id="8" dur="1822" tmFilter="0,0; 0.14,0.36; 0.43,0.73; 0.71,0.91; 1.0,1.0">
                                          <p:stCondLst>
                                            <p:cond delay="0"/>
                                          </p:stCondLst>
                                        </p:cTn>
                                        <p:tgtEl>
                                          <p:spTgt spid="12390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390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390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390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390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3907">
                                            <p:txEl>
                                              <p:pRg st="0" end="0"/>
                                            </p:txEl>
                                          </p:spTgt>
                                        </p:tgtEl>
                                      </p:cBhvr>
                                      <p:to x="100000" y="60000"/>
                                    </p:animScale>
                                    <p:animScale>
                                      <p:cBhvr>
                                        <p:cTn id="14" dur="166" decel="50000">
                                          <p:stCondLst>
                                            <p:cond delay="676"/>
                                          </p:stCondLst>
                                        </p:cTn>
                                        <p:tgtEl>
                                          <p:spTgt spid="123907">
                                            <p:txEl>
                                              <p:pRg st="0" end="0"/>
                                            </p:txEl>
                                          </p:spTgt>
                                        </p:tgtEl>
                                      </p:cBhvr>
                                      <p:to x="100000" y="100000"/>
                                    </p:animScale>
                                    <p:animScale>
                                      <p:cBhvr>
                                        <p:cTn id="15" dur="26">
                                          <p:stCondLst>
                                            <p:cond delay="1312"/>
                                          </p:stCondLst>
                                        </p:cTn>
                                        <p:tgtEl>
                                          <p:spTgt spid="123907">
                                            <p:txEl>
                                              <p:pRg st="0" end="0"/>
                                            </p:txEl>
                                          </p:spTgt>
                                        </p:tgtEl>
                                      </p:cBhvr>
                                      <p:to x="100000" y="80000"/>
                                    </p:animScale>
                                    <p:animScale>
                                      <p:cBhvr>
                                        <p:cTn id="16" dur="166" decel="50000">
                                          <p:stCondLst>
                                            <p:cond delay="1338"/>
                                          </p:stCondLst>
                                        </p:cTn>
                                        <p:tgtEl>
                                          <p:spTgt spid="123907">
                                            <p:txEl>
                                              <p:pRg st="0" end="0"/>
                                            </p:txEl>
                                          </p:spTgt>
                                        </p:tgtEl>
                                      </p:cBhvr>
                                      <p:to x="100000" y="100000"/>
                                    </p:animScale>
                                    <p:animScale>
                                      <p:cBhvr>
                                        <p:cTn id="17" dur="26">
                                          <p:stCondLst>
                                            <p:cond delay="1642"/>
                                          </p:stCondLst>
                                        </p:cTn>
                                        <p:tgtEl>
                                          <p:spTgt spid="123907">
                                            <p:txEl>
                                              <p:pRg st="0" end="0"/>
                                            </p:txEl>
                                          </p:spTgt>
                                        </p:tgtEl>
                                      </p:cBhvr>
                                      <p:to x="100000" y="90000"/>
                                    </p:animScale>
                                    <p:animScale>
                                      <p:cBhvr>
                                        <p:cTn id="18" dur="166" decel="50000">
                                          <p:stCondLst>
                                            <p:cond delay="1668"/>
                                          </p:stCondLst>
                                        </p:cTn>
                                        <p:tgtEl>
                                          <p:spTgt spid="123907">
                                            <p:txEl>
                                              <p:pRg st="0" end="0"/>
                                            </p:txEl>
                                          </p:spTgt>
                                        </p:tgtEl>
                                      </p:cBhvr>
                                      <p:to x="100000" y="100000"/>
                                    </p:animScale>
                                    <p:animScale>
                                      <p:cBhvr>
                                        <p:cTn id="19" dur="26">
                                          <p:stCondLst>
                                            <p:cond delay="1808"/>
                                          </p:stCondLst>
                                        </p:cTn>
                                        <p:tgtEl>
                                          <p:spTgt spid="123907">
                                            <p:txEl>
                                              <p:pRg st="0" end="0"/>
                                            </p:txEl>
                                          </p:spTgt>
                                        </p:tgtEl>
                                      </p:cBhvr>
                                      <p:to x="100000" y="95000"/>
                                    </p:animScale>
                                    <p:animScale>
                                      <p:cBhvr>
                                        <p:cTn id="20" dur="166" decel="50000">
                                          <p:stCondLst>
                                            <p:cond delay="1834"/>
                                          </p:stCondLst>
                                        </p:cTn>
                                        <p:tgtEl>
                                          <p:spTgt spid="12390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85800" y="152400"/>
            <a:ext cx="6870700" cy="873125"/>
          </a:xfrm>
        </p:spPr>
        <p:txBody>
          <a:bodyPr/>
          <a:lstStyle/>
          <a:p>
            <a:r>
              <a:rPr lang="en-US" sz="4000">
                <a:solidFill>
                  <a:srgbClr val="FF0000"/>
                </a:solidFill>
                <a:effectLst>
                  <a:outerShdw blurRad="38100" dist="38100" dir="2700000" algn="tl">
                    <a:srgbClr val="C0C0C0"/>
                  </a:outerShdw>
                </a:effectLst>
                <a:latin typeface="Times New Roman" pitchFamily="18" charset="0"/>
              </a:rPr>
              <a:t>Kỹ thuật bộ đệm (buffer)</a:t>
            </a:r>
          </a:p>
        </p:txBody>
      </p:sp>
      <p:sp>
        <p:nvSpPr>
          <p:cNvPr id="135171" name="Rectangle 3"/>
          <p:cNvSpPr>
            <a:spLocks noGrp="1" noChangeArrowheads="1"/>
          </p:cNvSpPr>
          <p:nvPr>
            <p:ph idx="1"/>
          </p:nvPr>
        </p:nvSpPr>
        <p:spPr>
          <a:xfrm>
            <a:off x="233363" y="1071563"/>
            <a:ext cx="8324850" cy="4940300"/>
          </a:xfrm>
          <a:noFill/>
        </p:spPr>
        <p:txBody>
          <a:bodyPr/>
          <a:lstStyle/>
          <a:p>
            <a:pPr algn="just">
              <a:buClr>
                <a:srgbClr val="FF0000"/>
              </a:buClr>
              <a:buSzPct val="150000"/>
            </a:pPr>
            <a:r>
              <a:rPr lang="en-US" sz="3000">
                <a:effectLst>
                  <a:outerShdw blurRad="38100" dist="38100" dir="2700000" algn="tl">
                    <a:srgbClr val="C0C0C0"/>
                  </a:outerShdw>
                </a:effectLst>
                <a:latin typeface="Times New Roman" pitchFamily="18" charset="0"/>
              </a:rPr>
              <a:t>Việc chờ đợi các thiết bị I/O đạt trạng thái thích hợp chiếm đa số thời gian thực hiện thao tác I/O. </a:t>
            </a:r>
          </a:p>
          <a:p>
            <a:pPr algn="just">
              <a:buClr>
                <a:srgbClr val="FF0000"/>
              </a:buClr>
              <a:buSzPct val="150000"/>
            </a:pPr>
            <a:r>
              <a:rPr lang="en-US" sz="3000">
                <a:effectLst>
                  <a:outerShdw blurRad="38100" dist="38100" dir="2700000" algn="tl">
                    <a:srgbClr val="C0C0C0"/>
                  </a:outerShdw>
                </a:effectLst>
                <a:latin typeface="Times New Roman" pitchFamily="18" charset="0"/>
              </a:rPr>
              <a:t>Dùng bộ đệm trong thao tác I/O nhằm mục đích:</a:t>
            </a:r>
          </a:p>
          <a:p>
            <a:pPr algn="just">
              <a:buClr>
                <a:srgbClr val="FF0000"/>
              </a:buClr>
              <a:buSzPct val="150000"/>
              <a:buFontTx/>
              <a:buNone/>
            </a:pPr>
            <a:r>
              <a:rPr lang="en-US" sz="3000">
                <a:effectLst>
                  <a:outerShdw blurRad="38100" dist="38100" dir="2700000" algn="tl">
                    <a:srgbClr val="C0C0C0"/>
                  </a:outerShdw>
                </a:effectLst>
                <a:latin typeface="Times New Roman" pitchFamily="18" charset="0"/>
              </a:rPr>
              <a:t>	1. Giảm số lượng các thao tác I/O vật lí.</a:t>
            </a:r>
          </a:p>
          <a:p>
            <a:pPr algn="just">
              <a:buClr>
                <a:srgbClr val="FF0000"/>
              </a:buClr>
              <a:buSzPct val="150000"/>
              <a:buFontTx/>
              <a:buNone/>
            </a:pPr>
            <a:r>
              <a:rPr lang="en-US" sz="3000">
                <a:effectLst>
                  <a:outerShdw blurRad="38100" dist="38100" dir="2700000" algn="tl">
                    <a:srgbClr val="C0C0C0"/>
                  </a:outerShdw>
                </a:effectLst>
                <a:latin typeface="Times New Roman" pitchFamily="18" charset="0"/>
              </a:rPr>
              <a:t>	2. Cho phép thực hiện song song các thao tác I/O với các thao tác xử lí thông tin khác nhau.</a:t>
            </a:r>
          </a:p>
          <a:p>
            <a:pPr algn="just">
              <a:buClr>
                <a:srgbClr val="FF0000"/>
              </a:buClr>
              <a:buSzPct val="150000"/>
              <a:buFontTx/>
              <a:buNone/>
            </a:pPr>
            <a:r>
              <a:rPr lang="en-US" sz="3000">
                <a:effectLst>
                  <a:outerShdw blurRad="38100" dist="38100" dir="2700000" algn="tl">
                    <a:srgbClr val="C0C0C0"/>
                  </a:outerShdw>
                </a:effectLst>
                <a:latin typeface="Times New Roman" pitchFamily="18" charset="0"/>
              </a:rPr>
              <a:t>	3. Cho phép thực hiện trước việc nhập dl.</a:t>
            </a:r>
          </a:p>
        </p:txBody>
      </p:sp>
      <p:sp>
        <p:nvSpPr>
          <p:cNvPr id="4" name="Date Placeholder 3"/>
          <p:cNvSpPr>
            <a:spLocks noGrp="1"/>
          </p:cNvSpPr>
          <p:nvPr>
            <p:ph type="dt" sz="half" idx="10"/>
          </p:nvPr>
        </p:nvSpPr>
        <p:spPr/>
        <p:txBody>
          <a:bodyPr/>
          <a:lstStyle/>
          <a:p>
            <a:fld id="{DF473A96-A7A1-43AE-9651-16E20331C6A8}"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30</a:t>
            </a:fld>
            <a:endParaRPr lang="en-US"/>
          </a:p>
        </p:txBody>
      </p:sp>
    </p:spTree>
    <p:custDataLst>
      <p:tags r:id="rId1"/>
    </p:custDataLst>
  </p:cSld>
  <p:clrMapOvr>
    <a:masterClrMapping/>
  </p:clrMapOvr>
  <p:transition advTm="1237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wipe(down)">
                                      <p:cBhvr>
                                        <p:cTn id="7" dur="580">
                                          <p:stCondLst>
                                            <p:cond delay="0"/>
                                          </p:stCondLst>
                                        </p:cTn>
                                        <p:tgtEl>
                                          <p:spTgt spid="135171">
                                            <p:txEl>
                                              <p:pRg st="0" end="0"/>
                                            </p:txEl>
                                          </p:spTgt>
                                        </p:tgtEl>
                                      </p:cBhvr>
                                    </p:animEffect>
                                    <p:anim calcmode="lin" valueType="num">
                                      <p:cBhvr>
                                        <p:cTn id="8" dur="1822" tmFilter="0,0; 0.14,0.36; 0.43,0.73; 0.71,0.91; 1.0,1.0">
                                          <p:stCondLst>
                                            <p:cond delay="0"/>
                                          </p:stCondLst>
                                        </p:cTn>
                                        <p:tgtEl>
                                          <p:spTgt spid="13517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517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517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517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517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5171">
                                            <p:txEl>
                                              <p:pRg st="0" end="0"/>
                                            </p:txEl>
                                          </p:spTgt>
                                        </p:tgtEl>
                                      </p:cBhvr>
                                      <p:to x="100000" y="60000"/>
                                    </p:animScale>
                                    <p:animScale>
                                      <p:cBhvr>
                                        <p:cTn id="14" dur="166" decel="50000">
                                          <p:stCondLst>
                                            <p:cond delay="676"/>
                                          </p:stCondLst>
                                        </p:cTn>
                                        <p:tgtEl>
                                          <p:spTgt spid="135171">
                                            <p:txEl>
                                              <p:pRg st="0" end="0"/>
                                            </p:txEl>
                                          </p:spTgt>
                                        </p:tgtEl>
                                      </p:cBhvr>
                                      <p:to x="100000" y="100000"/>
                                    </p:animScale>
                                    <p:animScale>
                                      <p:cBhvr>
                                        <p:cTn id="15" dur="26">
                                          <p:stCondLst>
                                            <p:cond delay="1312"/>
                                          </p:stCondLst>
                                        </p:cTn>
                                        <p:tgtEl>
                                          <p:spTgt spid="135171">
                                            <p:txEl>
                                              <p:pRg st="0" end="0"/>
                                            </p:txEl>
                                          </p:spTgt>
                                        </p:tgtEl>
                                      </p:cBhvr>
                                      <p:to x="100000" y="80000"/>
                                    </p:animScale>
                                    <p:animScale>
                                      <p:cBhvr>
                                        <p:cTn id="16" dur="166" decel="50000">
                                          <p:stCondLst>
                                            <p:cond delay="1338"/>
                                          </p:stCondLst>
                                        </p:cTn>
                                        <p:tgtEl>
                                          <p:spTgt spid="135171">
                                            <p:txEl>
                                              <p:pRg st="0" end="0"/>
                                            </p:txEl>
                                          </p:spTgt>
                                        </p:tgtEl>
                                      </p:cBhvr>
                                      <p:to x="100000" y="100000"/>
                                    </p:animScale>
                                    <p:animScale>
                                      <p:cBhvr>
                                        <p:cTn id="17" dur="26">
                                          <p:stCondLst>
                                            <p:cond delay="1642"/>
                                          </p:stCondLst>
                                        </p:cTn>
                                        <p:tgtEl>
                                          <p:spTgt spid="135171">
                                            <p:txEl>
                                              <p:pRg st="0" end="0"/>
                                            </p:txEl>
                                          </p:spTgt>
                                        </p:tgtEl>
                                      </p:cBhvr>
                                      <p:to x="100000" y="90000"/>
                                    </p:animScale>
                                    <p:animScale>
                                      <p:cBhvr>
                                        <p:cTn id="18" dur="166" decel="50000">
                                          <p:stCondLst>
                                            <p:cond delay="1668"/>
                                          </p:stCondLst>
                                        </p:cTn>
                                        <p:tgtEl>
                                          <p:spTgt spid="135171">
                                            <p:txEl>
                                              <p:pRg st="0" end="0"/>
                                            </p:txEl>
                                          </p:spTgt>
                                        </p:tgtEl>
                                      </p:cBhvr>
                                      <p:to x="100000" y="100000"/>
                                    </p:animScale>
                                    <p:animScale>
                                      <p:cBhvr>
                                        <p:cTn id="19" dur="26">
                                          <p:stCondLst>
                                            <p:cond delay="1808"/>
                                          </p:stCondLst>
                                        </p:cTn>
                                        <p:tgtEl>
                                          <p:spTgt spid="135171">
                                            <p:txEl>
                                              <p:pRg st="0" end="0"/>
                                            </p:txEl>
                                          </p:spTgt>
                                        </p:tgtEl>
                                      </p:cBhvr>
                                      <p:to x="100000" y="95000"/>
                                    </p:animScale>
                                    <p:animScale>
                                      <p:cBhvr>
                                        <p:cTn id="20" dur="166" decel="50000">
                                          <p:stCondLst>
                                            <p:cond delay="1834"/>
                                          </p:stCondLst>
                                        </p:cTn>
                                        <p:tgtEl>
                                          <p:spTgt spid="13517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5171">
                                            <p:txEl>
                                              <p:pRg st="1" end="1"/>
                                            </p:txEl>
                                          </p:spTgt>
                                        </p:tgtEl>
                                        <p:attrNameLst>
                                          <p:attrName>style.visibility</p:attrName>
                                        </p:attrNameLst>
                                      </p:cBhvr>
                                      <p:to>
                                        <p:strVal val="visible"/>
                                      </p:to>
                                    </p:set>
                                    <p:animEffect transition="in" filter="wipe(down)">
                                      <p:cBhvr>
                                        <p:cTn id="25" dur="580">
                                          <p:stCondLst>
                                            <p:cond delay="0"/>
                                          </p:stCondLst>
                                        </p:cTn>
                                        <p:tgtEl>
                                          <p:spTgt spid="135171">
                                            <p:txEl>
                                              <p:pRg st="1" end="1"/>
                                            </p:txEl>
                                          </p:spTgt>
                                        </p:tgtEl>
                                      </p:cBhvr>
                                    </p:animEffect>
                                    <p:anim calcmode="lin" valueType="num">
                                      <p:cBhvr>
                                        <p:cTn id="26" dur="1822" tmFilter="0,0; 0.14,0.36; 0.43,0.73; 0.71,0.91; 1.0,1.0">
                                          <p:stCondLst>
                                            <p:cond delay="0"/>
                                          </p:stCondLst>
                                        </p:cTn>
                                        <p:tgtEl>
                                          <p:spTgt spid="13517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517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517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517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517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5171">
                                            <p:txEl>
                                              <p:pRg st="1" end="1"/>
                                            </p:txEl>
                                          </p:spTgt>
                                        </p:tgtEl>
                                      </p:cBhvr>
                                      <p:to x="100000" y="60000"/>
                                    </p:animScale>
                                    <p:animScale>
                                      <p:cBhvr>
                                        <p:cTn id="32" dur="166" decel="50000">
                                          <p:stCondLst>
                                            <p:cond delay="676"/>
                                          </p:stCondLst>
                                        </p:cTn>
                                        <p:tgtEl>
                                          <p:spTgt spid="135171">
                                            <p:txEl>
                                              <p:pRg st="1" end="1"/>
                                            </p:txEl>
                                          </p:spTgt>
                                        </p:tgtEl>
                                      </p:cBhvr>
                                      <p:to x="100000" y="100000"/>
                                    </p:animScale>
                                    <p:animScale>
                                      <p:cBhvr>
                                        <p:cTn id="33" dur="26">
                                          <p:stCondLst>
                                            <p:cond delay="1312"/>
                                          </p:stCondLst>
                                        </p:cTn>
                                        <p:tgtEl>
                                          <p:spTgt spid="135171">
                                            <p:txEl>
                                              <p:pRg st="1" end="1"/>
                                            </p:txEl>
                                          </p:spTgt>
                                        </p:tgtEl>
                                      </p:cBhvr>
                                      <p:to x="100000" y="80000"/>
                                    </p:animScale>
                                    <p:animScale>
                                      <p:cBhvr>
                                        <p:cTn id="34" dur="166" decel="50000">
                                          <p:stCondLst>
                                            <p:cond delay="1338"/>
                                          </p:stCondLst>
                                        </p:cTn>
                                        <p:tgtEl>
                                          <p:spTgt spid="135171">
                                            <p:txEl>
                                              <p:pRg st="1" end="1"/>
                                            </p:txEl>
                                          </p:spTgt>
                                        </p:tgtEl>
                                      </p:cBhvr>
                                      <p:to x="100000" y="100000"/>
                                    </p:animScale>
                                    <p:animScale>
                                      <p:cBhvr>
                                        <p:cTn id="35" dur="26">
                                          <p:stCondLst>
                                            <p:cond delay="1642"/>
                                          </p:stCondLst>
                                        </p:cTn>
                                        <p:tgtEl>
                                          <p:spTgt spid="135171">
                                            <p:txEl>
                                              <p:pRg st="1" end="1"/>
                                            </p:txEl>
                                          </p:spTgt>
                                        </p:tgtEl>
                                      </p:cBhvr>
                                      <p:to x="100000" y="90000"/>
                                    </p:animScale>
                                    <p:animScale>
                                      <p:cBhvr>
                                        <p:cTn id="36" dur="166" decel="50000">
                                          <p:stCondLst>
                                            <p:cond delay="1668"/>
                                          </p:stCondLst>
                                        </p:cTn>
                                        <p:tgtEl>
                                          <p:spTgt spid="135171">
                                            <p:txEl>
                                              <p:pRg st="1" end="1"/>
                                            </p:txEl>
                                          </p:spTgt>
                                        </p:tgtEl>
                                      </p:cBhvr>
                                      <p:to x="100000" y="100000"/>
                                    </p:animScale>
                                    <p:animScale>
                                      <p:cBhvr>
                                        <p:cTn id="37" dur="26">
                                          <p:stCondLst>
                                            <p:cond delay="1808"/>
                                          </p:stCondLst>
                                        </p:cTn>
                                        <p:tgtEl>
                                          <p:spTgt spid="135171">
                                            <p:txEl>
                                              <p:pRg st="1" end="1"/>
                                            </p:txEl>
                                          </p:spTgt>
                                        </p:tgtEl>
                                      </p:cBhvr>
                                      <p:to x="100000" y="95000"/>
                                    </p:animScale>
                                    <p:animScale>
                                      <p:cBhvr>
                                        <p:cTn id="38" dur="166" decel="50000">
                                          <p:stCondLst>
                                            <p:cond delay="1834"/>
                                          </p:stCondLst>
                                        </p:cTn>
                                        <p:tgtEl>
                                          <p:spTgt spid="13517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35171">
                                            <p:txEl>
                                              <p:pRg st="2" end="2"/>
                                            </p:txEl>
                                          </p:spTgt>
                                        </p:tgtEl>
                                        <p:attrNameLst>
                                          <p:attrName>style.visibility</p:attrName>
                                        </p:attrNameLst>
                                      </p:cBhvr>
                                      <p:to>
                                        <p:strVal val="visible"/>
                                      </p:to>
                                    </p:set>
                                    <p:animEffect transition="in" filter="wipe(down)">
                                      <p:cBhvr>
                                        <p:cTn id="43" dur="580">
                                          <p:stCondLst>
                                            <p:cond delay="0"/>
                                          </p:stCondLst>
                                        </p:cTn>
                                        <p:tgtEl>
                                          <p:spTgt spid="135171">
                                            <p:txEl>
                                              <p:pRg st="2" end="2"/>
                                            </p:txEl>
                                          </p:spTgt>
                                        </p:tgtEl>
                                      </p:cBhvr>
                                    </p:animEffect>
                                    <p:anim calcmode="lin" valueType="num">
                                      <p:cBhvr>
                                        <p:cTn id="44" dur="1822" tmFilter="0,0; 0.14,0.36; 0.43,0.73; 0.71,0.91; 1.0,1.0">
                                          <p:stCondLst>
                                            <p:cond delay="0"/>
                                          </p:stCondLst>
                                        </p:cTn>
                                        <p:tgtEl>
                                          <p:spTgt spid="13517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3517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3517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3517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3517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35171">
                                            <p:txEl>
                                              <p:pRg st="2" end="2"/>
                                            </p:txEl>
                                          </p:spTgt>
                                        </p:tgtEl>
                                      </p:cBhvr>
                                      <p:to x="100000" y="60000"/>
                                    </p:animScale>
                                    <p:animScale>
                                      <p:cBhvr>
                                        <p:cTn id="50" dur="166" decel="50000">
                                          <p:stCondLst>
                                            <p:cond delay="676"/>
                                          </p:stCondLst>
                                        </p:cTn>
                                        <p:tgtEl>
                                          <p:spTgt spid="135171">
                                            <p:txEl>
                                              <p:pRg st="2" end="2"/>
                                            </p:txEl>
                                          </p:spTgt>
                                        </p:tgtEl>
                                      </p:cBhvr>
                                      <p:to x="100000" y="100000"/>
                                    </p:animScale>
                                    <p:animScale>
                                      <p:cBhvr>
                                        <p:cTn id="51" dur="26">
                                          <p:stCondLst>
                                            <p:cond delay="1312"/>
                                          </p:stCondLst>
                                        </p:cTn>
                                        <p:tgtEl>
                                          <p:spTgt spid="135171">
                                            <p:txEl>
                                              <p:pRg st="2" end="2"/>
                                            </p:txEl>
                                          </p:spTgt>
                                        </p:tgtEl>
                                      </p:cBhvr>
                                      <p:to x="100000" y="80000"/>
                                    </p:animScale>
                                    <p:animScale>
                                      <p:cBhvr>
                                        <p:cTn id="52" dur="166" decel="50000">
                                          <p:stCondLst>
                                            <p:cond delay="1338"/>
                                          </p:stCondLst>
                                        </p:cTn>
                                        <p:tgtEl>
                                          <p:spTgt spid="135171">
                                            <p:txEl>
                                              <p:pRg st="2" end="2"/>
                                            </p:txEl>
                                          </p:spTgt>
                                        </p:tgtEl>
                                      </p:cBhvr>
                                      <p:to x="100000" y="100000"/>
                                    </p:animScale>
                                    <p:animScale>
                                      <p:cBhvr>
                                        <p:cTn id="53" dur="26">
                                          <p:stCondLst>
                                            <p:cond delay="1642"/>
                                          </p:stCondLst>
                                        </p:cTn>
                                        <p:tgtEl>
                                          <p:spTgt spid="135171">
                                            <p:txEl>
                                              <p:pRg st="2" end="2"/>
                                            </p:txEl>
                                          </p:spTgt>
                                        </p:tgtEl>
                                      </p:cBhvr>
                                      <p:to x="100000" y="90000"/>
                                    </p:animScale>
                                    <p:animScale>
                                      <p:cBhvr>
                                        <p:cTn id="54" dur="166" decel="50000">
                                          <p:stCondLst>
                                            <p:cond delay="1668"/>
                                          </p:stCondLst>
                                        </p:cTn>
                                        <p:tgtEl>
                                          <p:spTgt spid="135171">
                                            <p:txEl>
                                              <p:pRg st="2" end="2"/>
                                            </p:txEl>
                                          </p:spTgt>
                                        </p:tgtEl>
                                      </p:cBhvr>
                                      <p:to x="100000" y="100000"/>
                                    </p:animScale>
                                    <p:animScale>
                                      <p:cBhvr>
                                        <p:cTn id="55" dur="26">
                                          <p:stCondLst>
                                            <p:cond delay="1808"/>
                                          </p:stCondLst>
                                        </p:cTn>
                                        <p:tgtEl>
                                          <p:spTgt spid="135171">
                                            <p:txEl>
                                              <p:pRg st="2" end="2"/>
                                            </p:txEl>
                                          </p:spTgt>
                                        </p:tgtEl>
                                      </p:cBhvr>
                                      <p:to x="100000" y="95000"/>
                                    </p:animScale>
                                    <p:animScale>
                                      <p:cBhvr>
                                        <p:cTn id="56" dur="166" decel="50000">
                                          <p:stCondLst>
                                            <p:cond delay="1834"/>
                                          </p:stCondLst>
                                        </p:cTn>
                                        <p:tgtEl>
                                          <p:spTgt spid="13517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35171">
                                            <p:txEl>
                                              <p:pRg st="3" end="3"/>
                                            </p:txEl>
                                          </p:spTgt>
                                        </p:tgtEl>
                                        <p:attrNameLst>
                                          <p:attrName>style.visibility</p:attrName>
                                        </p:attrNameLst>
                                      </p:cBhvr>
                                      <p:to>
                                        <p:strVal val="visible"/>
                                      </p:to>
                                    </p:set>
                                    <p:animEffect transition="in" filter="wipe(down)">
                                      <p:cBhvr>
                                        <p:cTn id="61" dur="580">
                                          <p:stCondLst>
                                            <p:cond delay="0"/>
                                          </p:stCondLst>
                                        </p:cTn>
                                        <p:tgtEl>
                                          <p:spTgt spid="135171">
                                            <p:txEl>
                                              <p:pRg st="3" end="3"/>
                                            </p:txEl>
                                          </p:spTgt>
                                        </p:tgtEl>
                                      </p:cBhvr>
                                    </p:animEffect>
                                    <p:anim calcmode="lin" valueType="num">
                                      <p:cBhvr>
                                        <p:cTn id="62" dur="1822" tmFilter="0,0; 0.14,0.36; 0.43,0.73; 0.71,0.91; 1.0,1.0">
                                          <p:stCondLst>
                                            <p:cond delay="0"/>
                                          </p:stCondLst>
                                        </p:cTn>
                                        <p:tgtEl>
                                          <p:spTgt spid="13517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3517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3517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3517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3517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35171">
                                            <p:txEl>
                                              <p:pRg st="3" end="3"/>
                                            </p:txEl>
                                          </p:spTgt>
                                        </p:tgtEl>
                                      </p:cBhvr>
                                      <p:to x="100000" y="60000"/>
                                    </p:animScale>
                                    <p:animScale>
                                      <p:cBhvr>
                                        <p:cTn id="68" dur="166" decel="50000">
                                          <p:stCondLst>
                                            <p:cond delay="676"/>
                                          </p:stCondLst>
                                        </p:cTn>
                                        <p:tgtEl>
                                          <p:spTgt spid="135171">
                                            <p:txEl>
                                              <p:pRg st="3" end="3"/>
                                            </p:txEl>
                                          </p:spTgt>
                                        </p:tgtEl>
                                      </p:cBhvr>
                                      <p:to x="100000" y="100000"/>
                                    </p:animScale>
                                    <p:animScale>
                                      <p:cBhvr>
                                        <p:cTn id="69" dur="26">
                                          <p:stCondLst>
                                            <p:cond delay="1312"/>
                                          </p:stCondLst>
                                        </p:cTn>
                                        <p:tgtEl>
                                          <p:spTgt spid="135171">
                                            <p:txEl>
                                              <p:pRg st="3" end="3"/>
                                            </p:txEl>
                                          </p:spTgt>
                                        </p:tgtEl>
                                      </p:cBhvr>
                                      <p:to x="100000" y="80000"/>
                                    </p:animScale>
                                    <p:animScale>
                                      <p:cBhvr>
                                        <p:cTn id="70" dur="166" decel="50000">
                                          <p:stCondLst>
                                            <p:cond delay="1338"/>
                                          </p:stCondLst>
                                        </p:cTn>
                                        <p:tgtEl>
                                          <p:spTgt spid="135171">
                                            <p:txEl>
                                              <p:pRg st="3" end="3"/>
                                            </p:txEl>
                                          </p:spTgt>
                                        </p:tgtEl>
                                      </p:cBhvr>
                                      <p:to x="100000" y="100000"/>
                                    </p:animScale>
                                    <p:animScale>
                                      <p:cBhvr>
                                        <p:cTn id="71" dur="26">
                                          <p:stCondLst>
                                            <p:cond delay="1642"/>
                                          </p:stCondLst>
                                        </p:cTn>
                                        <p:tgtEl>
                                          <p:spTgt spid="135171">
                                            <p:txEl>
                                              <p:pRg st="3" end="3"/>
                                            </p:txEl>
                                          </p:spTgt>
                                        </p:tgtEl>
                                      </p:cBhvr>
                                      <p:to x="100000" y="90000"/>
                                    </p:animScale>
                                    <p:animScale>
                                      <p:cBhvr>
                                        <p:cTn id="72" dur="166" decel="50000">
                                          <p:stCondLst>
                                            <p:cond delay="1668"/>
                                          </p:stCondLst>
                                        </p:cTn>
                                        <p:tgtEl>
                                          <p:spTgt spid="135171">
                                            <p:txEl>
                                              <p:pRg st="3" end="3"/>
                                            </p:txEl>
                                          </p:spTgt>
                                        </p:tgtEl>
                                      </p:cBhvr>
                                      <p:to x="100000" y="100000"/>
                                    </p:animScale>
                                    <p:animScale>
                                      <p:cBhvr>
                                        <p:cTn id="73" dur="26">
                                          <p:stCondLst>
                                            <p:cond delay="1808"/>
                                          </p:stCondLst>
                                        </p:cTn>
                                        <p:tgtEl>
                                          <p:spTgt spid="135171">
                                            <p:txEl>
                                              <p:pRg st="3" end="3"/>
                                            </p:txEl>
                                          </p:spTgt>
                                        </p:tgtEl>
                                      </p:cBhvr>
                                      <p:to x="100000" y="95000"/>
                                    </p:animScale>
                                    <p:animScale>
                                      <p:cBhvr>
                                        <p:cTn id="74" dur="166" decel="50000">
                                          <p:stCondLst>
                                            <p:cond delay="1834"/>
                                          </p:stCondLst>
                                        </p:cTn>
                                        <p:tgtEl>
                                          <p:spTgt spid="135171">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35171">
                                            <p:txEl>
                                              <p:pRg st="4" end="4"/>
                                            </p:txEl>
                                          </p:spTgt>
                                        </p:tgtEl>
                                        <p:attrNameLst>
                                          <p:attrName>style.visibility</p:attrName>
                                        </p:attrNameLst>
                                      </p:cBhvr>
                                      <p:to>
                                        <p:strVal val="visible"/>
                                      </p:to>
                                    </p:set>
                                    <p:animEffect transition="in" filter="wipe(down)">
                                      <p:cBhvr>
                                        <p:cTn id="79" dur="580">
                                          <p:stCondLst>
                                            <p:cond delay="0"/>
                                          </p:stCondLst>
                                        </p:cTn>
                                        <p:tgtEl>
                                          <p:spTgt spid="135171">
                                            <p:txEl>
                                              <p:pRg st="4" end="4"/>
                                            </p:txEl>
                                          </p:spTgt>
                                        </p:tgtEl>
                                      </p:cBhvr>
                                    </p:animEffect>
                                    <p:anim calcmode="lin" valueType="num">
                                      <p:cBhvr>
                                        <p:cTn id="80" dur="1822" tmFilter="0,0; 0.14,0.36; 0.43,0.73; 0.71,0.91; 1.0,1.0">
                                          <p:stCondLst>
                                            <p:cond delay="0"/>
                                          </p:stCondLst>
                                        </p:cTn>
                                        <p:tgtEl>
                                          <p:spTgt spid="135171">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35171">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35171">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35171">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35171">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35171">
                                            <p:txEl>
                                              <p:pRg st="4" end="4"/>
                                            </p:txEl>
                                          </p:spTgt>
                                        </p:tgtEl>
                                      </p:cBhvr>
                                      <p:to x="100000" y="60000"/>
                                    </p:animScale>
                                    <p:animScale>
                                      <p:cBhvr>
                                        <p:cTn id="86" dur="166" decel="50000">
                                          <p:stCondLst>
                                            <p:cond delay="676"/>
                                          </p:stCondLst>
                                        </p:cTn>
                                        <p:tgtEl>
                                          <p:spTgt spid="135171">
                                            <p:txEl>
                                              <p:pRg st="4" end="4"/>
                                            </p:txEl>
                                          </p:spTgt>
                                        </p:tgtEl>
                                      </p:cBhvr>
                                      <p:to x="100000" y="100000"/>
                                    </p:animScale>
                                    <p:animScale>
                                      <p:cBhvr>
                                        <p:cTn id="87" dur="26">
                                          <p:stCondLst>
                                            <p:cond delay="1312"/>
                                          </p:stCondLst>
                                        </p:cTn>
                                        <p:tgtEl>
                                          <p:spTgt spid="135171">
                                            <p:txEl>
                                              <p:pRg st="4" end="4"/>
                                            </p:txEl>
                                          </p:spTgt>
                                        </p:tgtEl>
                                      </p:cBhvr>
                                      <p:to x="100000" y="80000"/>
                                    </p:animScale>
                                    <p:animScale>
                                      <p:cBhvr>
                                        <p:cTn id="88" dur="166" decel="50000">
                                          <p:stCondLst>
                                            <p:cond delay="1338"/>
                                          </p:stCondLst>
                                        </p:cTn>
                                        <p:tgtEl>
                                          <p:spTgt spid="135171">
                                            <p:txEl>
                                              <p:pRg st="4" end="4"/>
                                            </p:txEl>
                                          </p:spTgt>
                                        </p:tgtEl>
                                      </p:cBhvr>
                                      <p:to x="100000" y="100000"/>
                                    </p:animScale>
                                    <p:animScale>
                                      <p:cBhvr>
                                        <p:cTn id="89" dur="26">
                                          <p:stCondLst>
                                            <p:cond delay="1642"/>
                                          </p:stCondLst>
                                        </p:cTn>
                                        <p:tgtEl>
                                          <p:spTgt spid="135171">
                                            <p:txEl>
                                              <p:pRg st="4" end="4"/>
                                            </p:txEl>
                                          </p:spTgt>
                                        </p:tgtEl>
                                      </p:cBhvr>
                                      <p:to x="100000" y="90000"/>
                                    </p:animScale>
                                    <p:animScale>
                                      <p:cBhvr>
                                        <p:cTn id="90" dur="166" decel="50000">
                                          <p:stCondLst>
                                            <p:cond delay="1668"/>
                                          </p:stCondLst>
                                        </p:cTn>
                                        <p:tgtEl>
                                          <p:spTgt spid="135171">
                                            <p:txEl>
                                              <p:pRg st="4" end="4"/>
                                            </p:txEl>
                                          </p:spTgt>
                                        </p:tgtEl>
                                      </p:cBhvr>
                                      <p:to x="100000" y="100000"/>
                                    </p:animScale>
                                    <p:animScale>
                                      <p:cBhvr>
                                        <p:cTn id="91" dur="26">
                                          <p:stCondLst>
                                            <p:cond delay="1808"/>
                                          </p:stCondLst>
                                        </p:cTn>
                                        <p:tgtEl>
                                          <p:spTgt spid="135171">
                                            <p:txEl>
                                              <p:pRg st="4" end="4"/>
                                            </p:txEl>
                                          </p:spTgt>
                                        </p:tgtEl>
                                      </p:cBhvr>
                                      <p:to x="100000" y="95000"/>
                                    </p:animScale>
                                    <p:animScale>
                                      <p:cBhvr>
                                        <p:cTn id="92" dur="166" decel="50000">
                                          <p:stCondLst>
                                            <p:cond delay="1834"/>
                                          </p:stCondLst>
                                        </p:cTn>
                                        <p:tgtEl>
                                          <p:spTgt spid="135171">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85800" y="152400"/>
            <a:ext cx="6870700" cy="768350"/>
          </a:xfrm>
        </p:spPr>
        <p:txBody>
          <a:bodyPr/>
          <a:lstStyle/>
          <a:p>
            <a:r>
              <a:rPr lang="en-US" sz="4000">
                <a:solidFill>
                  <a:srgbClr val="FF0000"/>
                </a:solidFill>
                <a:effectLst>
                  <a:outerShdw blurRad="38100" dist="38100" dir="2700000" algn="tl">
                    <a:srgbClr val="C0C0C0"/>
                  </a:outerShdw>
                </a:effectLst>
                <a:latin typeface="Times New Roman" pitchFamily="18" charset="0"/>
              </a:rPr>
              <a:t>Bộ đệm trung chuyển</a:t>
            </a:r>
          </a:p>
        </p:txBody>
      </p:sp>
      <p:sp>
        <p:nvSpPr>
          <p:cNvPr id="136195" name="Rectangle 3"/>
          <p:cNvSpPr>
            <a:spLocks noGrp="1" noChangeArrowheads="1"/>
          </p:cNvSpPr>
          <p:nvPr>
            <p:ph idx="1"/>
          </p:nvPr>
        </p:nvSpPr>
        <p:spPr>
          <a:xfrm>
            <a:off x="260350" y="989013"/>
            <a:ext cx="8532813" cy="5354637"/>
          </a:xfrm>
          <a:noFill/>
        </p:spPr>
        <p:txBody>
          <a:bodyPr/>
          <a:lstStyle/>
          <a:p>
            <a:pPr algn="just">
              <a:buClr>
                <a:srgbClr val="FF0000"/>
              </a:buClr>
              <a:buSzPct val="150000"/>
            </a:pPr>
            <a:r>
              <a:rPr lang="en-US">
                <a:effectLst>
                  <a:outerShdw blurRad="38100" dist="38100" dir="2700000" algn="tl">
                    <a:srgbClr val="C0C0C0"/>
                  </a:outerShdw>
                </a:effectLst>
                <a:latin typeface="Times New Roman" pitchFamily="18" charset="0"/>
              </a:rPr>
              <a:t>Trong loại bộ đệm này, HT tổ chức 2 bộ đệm riêng biệt: bộ đệm vào và ra. Bộ đệm vào dùng để nhập thông tin vào bộ nhớ trong, bộ đệm ra dùng để ghi thông tin ra thiết bị.</a:t>
            </a:r>
          </a:p>
          <a:p>
            <a:pPr algn="just">
              <a:buClr>
                <a:srgbClr val="FF0000"/>
              </a:buClr>
              <a:buSzPct val="150000"/>
            </a:pPr>
            <a:r>
              <a:rPr lang="en-US">
                <a:effectLst>
                  <a:outerShdw blurRad="38100" dist="38100" dir="2700000" algn="tl">
                    <a:srgbClr val="C0C0C0"/>
                  </a:outerShdw>
                </a:effectLst>
                <a:latin typeface="Times New Roman" pitchFamily="18" charset="0"/>
              </a:rPr>
              <a:t>Để giảm thời gian chờ, HT có thể tổ chức nhiều bộ đệm vào. Khi lấy hết thông tin ở một bộ đệm HT sẽ chuyển sang bộ đệm kế tiếp và đồng thời tổ chức nhập thông tin mới vào bộ đệm rỗng.</a:t>
            </a:r>
          </a:p>
        </p:txBody>
      </p:sp>
      <p:sp>
        <p:nvSpPr>
          <p:cNvPr id="4" name="Date Placeholder 3"/>
          <p:cNvSpPr>
            <a:spLocks noGrp="1"/>
          </p:cNvSpPr>
          <p:nvPr>
            <p:ph type="dt" sz="half" idx="10"/>
          </p:nvPr>
        </p:nvSpPr>
        <p:spPr/>
        <p:txBody>
          <a:bodyPr/>
          <a:lstStyle/>
          <a:p>
            <a:fld id="{E56E4392-8EAA-4B02-A000-1E716ACECCC9}"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31</a:t>
            </a:fld>
            <a:endParaRPr lang="en-US"/>
          </a:p>
        </p:txBody>
      </p:sp>
    </p:spTree>
    <p:custDataLst>
      <p:tags r:id="rId1"/>
    </p:custDataLst>
  </p:cSld>
  <p:clrMapOvr>
    <a:masterClrMapping/>
  </p:clrMapOvr>
  <p:transition advTm="1393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wipe(down)">
                                      <p:cBhvr>
                                        <p:cTn id="7" dur="580">
                                          <p:stCondLst>
                                            <p:cond delay="0"/>
                                          </p:stCondLst>
                                        </p:cTn>
                                        <p:tgtEl>
                                          <p:spTgt spid="136195">
                                            <p:txEl>
                                              <p:pRg st="0" end="0"/>
                                            </p:txEl>
                                          </p:spTgt>
                                        </p:tgtEl>
                                      </p:cBhvr>
                                    </p:animEffect>
                                    <p:anim calcmode="lin" valueType="num">
                                      <p:cBhvr>
                                        <p:cTn id="8" dur="1822" tmFilter="0,0; 0.14,0.36; 0.43,0.73; 0.71,0.91; 1.0,1.0">
                                          <p:stCondLst>
                                            <p:cond delay="0"/>
                                          </p:stCondLst>
                                        </p:cTn>
                                        <p:tgtEl>
                                          <p:spTgt spid="13619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619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619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619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619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6195">
                                            <p:txEl>
                                              <p:pRg st="0" end="0"/>
                                            </p:txEl>
                                          </p:spTgt>
                                        </p:tgtEl>
                                      </p:cBhvr>
                                      <p:to x="100000" y="60000"/>
                                    </p:animScale>
                                    <p:animScale>
                                      <p:cBhvr>
                                        <p:cTn id="14" dur="166" decel="50000">
                                          <p:stCondLst>
                                            <p:cond delay="676"/>
                                          </p:stCondLst>
                                        </p:cTn>
                                        <p:tgtEl>
                                          <p:spTgt spid="136195">
                                            <p:txEl>
                                              <p:pRg st="0" end="0"/>
                                            </p:txEl>
                                          </p:spTgt>
                                        </p:tgtEl>
                                      </p:cBhvr>
                                      <p:to x="100000" y="100000"/>
                                    </p:animScale>
                                    <p:animScale>
                                      <p:cBhvr>
                                        <p:cTn id="15" dur="26">
                                          <p:stCondLst>
                                            <p:cond delay="1312"/>
                                          </p:stCondLst>
                                        </p:cTn>
                                        <p:tgtEl>
                                          <p:spTgt spid="136195">
                                            <p:txEl>
                                              <p:pRg st="0" end="0"/>
                                            </p:txEl>
                                          </p:spTgt>
                                        </p:tgtEl>
                                      </p:cBhvr>
                                      <p:to x="100000" y="80000"/>
                                    </p:animScale>
                                    <p:animScale>
                                      <p:cBhvr>
                                        <p:cTn id="16" dur="166" decel="50000">
                                          <p:stCondLst>
                                            <p:cond delay="1338"/>
                                          </p:stCondLst>
                                        </p:cTn>
                                        <p:tgtEl>
                                          <p:spTgt spid="136195">
                                            <p:txEl>
                                              <p:pRg st="0" end="0"/>
                                            </p:txEl>
                                          </p:spTgt>
                                        </p:tgtEl>
                                      </p:cBhvr>
                                      <p:to x="100000" y="100000"/>
                                    </p:animScale>
                                    <p:animScale>
                                      <p:cBhvr>
                                        <p:cTn id="17" dur="26">
                                          <p:stCondLst>
                                            <p:cond delay="1642"/>
                                          </p:stCondLst>
                                        </p:cTn>
                                        <p:tgtEl>
                                          <p:spTgt spid="136195">
                                            <p:txEl>
                                              <p:pRg st="0" end="0"/>
                                            </p:txEl>
                                          </p:spTgt>
                                        </p:tgtEl>
                                      </p:cBhvr>
                                      <p:to x="100000" y="90000"/>
                                    </p:animScale>
                                    <p:animScale>
                                      <p:cBhvr>
                                        <p:cTn id="18" dur="166" decel="50000">
                                          <p:stCondLst>
                                            <p:cond delay="1668"/>
                                          </p:stCondLst>
                                        </p:cTn>
                                        <p:tgtEl>
                                          <p:spTgt spid="136195">
                                            <p:txEl>
                                              <p:pRg st="0" end="0"/>
                                            </p:txEl>
                                          </p:spTgt>
                                        </p:tgtEl>
                                      </p:cBhvr>
                                      <p:to x="100000" y="100000"/>
                                    </p:animScale>
                                    <p:animScale>
                                      <p:cBhvr>
                                        <p:cTn id="19" dur="26">
                                          <p:stCondLst>
                                            <p:cond delay="1808"/>
                                          </p:stCondLst>
                                        </p:cTn>
                                        <p:tgtEl>
                                          <p:spTgt spid="136195">
                                            <p:txEl>
                                              <p:pRg st="0" end="0"/>
                                            </p:txEl>
                                          </p:spTgt>
                                        </p:tgtEl>
                                      </p:cBhvr>
                                      <p:to x="100000" y="95000"/>
                                    </p:animScale>
                                    <p:animScale>
                                      <p:cBhvr>
                                        <p:cTn id="20" dur="166" decel="50000">
                                          <p:stCondLst>
                                            <p:cond delay="1834"/>
                                          </p:stCondLst>
                                        </p:cTn>
                                        <p:tgtEl>
                                          <p:spTgt spid="13619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6195">
                                            <p:txEl>
                                              <p:pRg st="1" end="1"/>
                                            </p:txEl>
                                          </p:spTgt>
                                        </p:tgtEl>
                                        <p:attrNameLst>
                                          <p:attrName>style.visibility</p:attrName>
                                        </p:attrNameLst>
                                      </p:cBhvr>
                                      <p:to>
                                        <p:strVal val="visible"/>
                                      </p:to>
                                    </p:set>
                                    <p:animEffect transition="in" filter="wipe(down)">
                                      <p:cBhvr>
                                        <p:cTn id="25" dur="580">
                                          <p:stCondLst>
                                            <p:cond delay="0"/>
                                          </p:stCondLst>
                                        </p:cTn>
                                        <p:tgtEl>
                                          <p:spTgt spid="136195">
                                            <p:txEl>
                                              <p:pRg st="1" end="1"/>
                                            </p:txEl>
                                          </p:spTgt>
                                        </p:tgtEl>
                                      </p:cBhvr>
                                    </p:animEffect>
                                    <p:anim calcmode="lin" valueType="num">
                                      <p:cBhvr>
                                        <p:cTn id="26" dur="1822" tmFilter="0,0; 0.14,0.36; 0.43,0.73; 0.71,0.91; 1.0,1.0">
                                          <p:stCondLst>
                                            <p:cond delay="0"/>
                                          </p:stCondLst>
                                        </p:cTn>
                                        <p:tgtEl>
                                          <p:spTgt spid="13619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619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619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619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619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6195">
                                            <p:txEl>
                                              <p:pRg st="1" end="1"/>
                                            </p:txEl>
                                          </p:spTgt>
                                        </p:tgtEl>
                                      </p:cBhvr>
                                      <p:to x="100000" y="60000"/>
                                    </p:animScale>
                                    <p:animScale>
                                      <p:cBhvr>
                                        <p:cTn id="32" dur="166" decel="50000">
                                          <p:stCondLst>
                                            <p:cond delay="676"/>
                                          </p:stCondLst>
                                        </p:cTn>
                                        <p:tgtEl>
                                          <p:spTgt spid="136195">
                                            <p:txEl>
                                              <p:pRg st="1" end="1"/>
                                            </p:txEl>
                                          </p:spTgt>
                                        </p:tgtEl>
                                      </p:cBhvr>
                                      <p:to x="100000" y="100000"/>
                                    </p:animScale>
                                    <p:animScale>
                                      <p:cBhvr>
                                        <p:cTn id="33" dur="26">
                                          <p:stCondLst>
                                            <p:cond delay="1312"/>
                                          </p:stCondLst>
                                        </p:cTn>
                                        <p:tgtEl>
                                          <p:spTgt spid="136195">
                                            <p:txEl>
                                              <p:pRg st="1" end="1"/>
                                            </p:txEl>
                                          </p:spTgt>
                                        </p:tgtEl>
                                      </p:cBhvr>
                                      <p:to x="100000" y="80000"/>
                                    </p:animScale>
                                    <p:animScale>
                                      <p:cBhvr>
                                        <p:cTn id="34" dur="166" decel="50000">
                                          <p:stCondLst>
                                            <p:cond delay="1338"/>
                                          </p:stCondLst>
                                        </p:cTn>
                                        <p:tgtEl>
                                          <p:spTgt spid="136195">
                                            <p:txEl>
                                              <p:pRg st="1" end="1"/>
                                            </p:txEl>
                                          </p:spTgt>
                                        </p:tgtEl>
                                      </p:cBhvr>
                                      <p:to x="100000" y="100000"/>
                                    </p:animScale>
                                    <p:animScale>
                                      <p:cBhvr>
                                        <p:cTn id="35" dur="26">
                                          <p:stCondLst>
                                            <p:cond delay="1642"/>
                                          </p:stCondLst>
                                        </p:cTn>
                                        <p:tgtEl>
                                          <p:spTgt spid="136195">
                                            <p:txEl>
                                              <p:pRg st="1" end="1"/>
                                            </p:txEl>
                                          </p:spTgt>
                                        </p:tgtEl>
                                      </p:cBhvr>
                                      <p:to x="100000" y="90000"/>
                                    </p:animScale>
                                    <p:animScale>
                                      <p:cBhvr>
                                        <p:cTn id="36" dur="166" decel="50000">
                                          <p:stCondLst>
                                            <p:cond delay="1668"/>
                                          </p:stCondLst>
                                        </p:cTn>
                                        <p:tgtEl>
                                          <p:spTgt spid="136195">
                                            <p:txEl>
                                              <p:pRg st="1" end="1"/>
                                            </p:txEl>
                                          </p:spTgt>
                                        </p:tgtEl>
                                      </p:cBhvr>
                                      <p:to x="100000" y="100000"/>
                                    </p:animScale>
                                    <p:animScale>
                                      <p:cBhvr>
                                        <p:cTn id="37" dur="26">
                                          <p:stCondLst>
                                            <p:cond delay="1808"/>
                                          </p:stCondLst>
                                        </p:cTn>
                                        <p:tgtEl>
                                          <p:spTgt spid="136195">
                                            <p:txEl>
                                              <p:pRg st="1" end="1"/>
                                            </p:txEl>
                                          </p:spTgt>
                                        </p:tgtEl>
                                      </p:cBhvr>
                                      <p:to x="100000" y="95000"/>
                                    </p:animScale>
                                    <p:animScale>
                                      <p:cBhvr>
                                        <p:cTn id="38" dur="166" decel="50000">
                                          <p:stCondLst>
                                            <p:cond delay="1834"/>
                                          </p:stCondLst>
                                        </p:cTn>
                                        <p:tgtEl>
                                          <p:spTgt spid="13619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5800" y="152400"/>
            <a:ext cx="6870700" cy="762000"/>
          </a:xfrm>
        </p:spPr>
        <p:txBody>
          <a:bodyPr/>
          <a:lstStyle/>
          <a:p>
            <a:r>
              <a:rPr lang="en-US">
                <a:solidFill>
                  <a:srgbClr val="FF0000"/>
                </a:solidFill>
                <a:effectLst>
                  <a:outerShdw blurRad="38100" dist="38100" dir="2700000" algn="tl">
                    <a:srgbClr val="C0C0C0"/>
                  </a:outerShdw>
                </a:effectLst>
                <a:latin typeface="Times New Roman" pitchFamily="18" charset="0"/>
              </a:rPr>
              <a:t>Bộ đệm trung chuyển</a:t>
            </a:r>
          </a:p>
        </p:txBody>
      </p:sp>
      <p:sp>
        <p:nvSpPr>
          <p:cNvPr id="137219" name="Rectangle 3"/>
          <p:cNvSpPr>
            <a:spLocks noGrp="1" noChangeArrowheads="1"/>
          </p:cNvSpPr>
          <p:nvPr>
            <p:ph idx="1"/>
          </p:nvPr>
        </p:nvSpPr>
        <p:spPr>
          <a:xfrm>
            <a:off x="339725" y="1300163"/>
            <a:ext cx="8515350" cy="4940300"/>
          </a:xfrm>
          <a:noFill/>
        </p:spPr>
        <p:txBody>
          <a:bodyPr/>
          <a:lstStyle/>
          <a:p>
            <a:pPr algn="just">
              <a:buClr>
                <a:srgbClr val="FF0000"/>
              </a:buClr>
              <a:buSzPct val="150000"/>
            </a:pPr>
            <a:r>
              <a:rPr lang="en-US" sz="3000">
                <a:effectLst>
                  <a:outerShdw blurRad="38100" dist="38100" dir="2700000" algn="tl">
                    <a:srgbClr val="C0C0C0"/>
                  </a:outerShdw>
                </a:effectLst>
                <a:latin typeface="Times New Roman" pitchFamily="18" charset="0"/>
              </a:rPr>
              <a:t>Bộ đệm ra chứa các thông tin trước khi được đưa ra thiết bị. HT có thể tổ chức nhiều bộ đệm ra. Khi một bộ đệm ra đầy, HT sẽ chuyển sang làm việc với bộ đệm ra kế tiếp và đồng thời tổ chức đưa thông tin từ bộ đệm ra trước đó ra thiết bị.</a:t>
            </a:r>
          </a:p>
          <a:p>
            <a:pPr algn="just">
              <a:buClr>
                <a:srgbClr val="FF0000"/>
              </a:buClr>
              <a:buSzPct val="150000"/>
            </a:pPr>
            <a:r>
              <a:rPr lang="en-US" sz="3000">
                <a:effectLst>
                  <a:outerShdw blurRad="38100" dist="38100" dir="2700000" algn="tl">
                    <a:srgbClr val="C0C0C0"/>
                  </a:outerShdw>
                </a:effectLst>
                <a:latin typeface="Times New Roman" pitchFamily="18" charset="0"/>
              </a:rPr>
              <a:t>Loại tổ chức này có hệ số song song cao và khá phổ dụng, cách tổ chức đơn giản. Nhược điểm là tốn bộ nhớ (2 bộ đệm) và kéo dài thời gian trao đổi thông tin ở bộ nhớ trong.</a:t>
            </a:r>
          </a:p>
        </p:txBody>
      </p:sp>
      <p:sp>
        <p:nvSpPr>
          <p:cNvPr id="4" name="Date Placeholder 3"/>
          <p:cNvSpPr>
            <a:spLocks noGrp="1"/>
          </p:cNvSpPr>
          <p:nvPr>
            <p:ph type="dt" sz="half" idx="10"/>
          </p:nvPr>
        </p:nvSpPr>
        <p:spPr/>
        <p:txBody>
          <a:bodyPr/>
          <a:lstStyle/>
          <a:p>
            <a:fld id="{81D19403-82EB-4B34-97A0-89B25FEE7252}"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32</a:t>
            </a:fld>
            <a:endParaRPr lang="en-US"/>
          </a:p>
        </p:txBody>
      </p:sp>
    </p:spTree>
    <p:custDataLst>
      <p:tags r:id="rId1"/>
    </p:custDataLst>
  </p:cSld>
  <p:clrMapOvr>
    <a:masterClrMapping/>
  </p:clrMapOvr>
  <p:transition advTm="76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wipe(down)">
                                      <p:cBhvr>
                                        <p:cTn id="7" dur="580">
                                          <p:stCondLst>
                                            <p:cond delay="0"/>
                                          </p:stCondLst>
                                        </p:cTn>
                                        <p:tgtEl>
                                          <p:spTgt spid="137219">
                                            <p:txEl>
                                              <p:pRg st="0" end="0"/>
                                            </p:txEl>
                                          </p:spTgt>
                                        </p:tgtEl>
                                      </p:cBhvr>
                                    </p:animEffect>
                                    <p:anim calcmode="lin" valueType="num">
                                      <p:cBhvr>
                                        <p:cTn id="8" dur="1822" tmFilter="0,0; 0.14,0.36; 0.43,0.73; 0.71,0.91; 1.0,1.0">
                                          <p:stCondLst>
                                            <p:cond delay="0"/>
                                          </p:stCondLst>
                                        </p:cTn>
                                        <p:tgtEl>
                                          <p:spTgt spid="13721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721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721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721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721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7219">
                                            <p:txEl>
                                              <p:pRg st="0" end="0"/>
                                            </p:txEl>
                                          </p:spTgt>
                                        </p:tgtEl>
                                      </p:cBhvr>
                                      <p:to x="100000" y="60000"/>
                                    </p:animScale>
                                    <p:animScale>
                                      <p:cBhvr>
                                        <p:cTn id="14" dur="166" decel="50000">
                                          <p:stCondLst>
                                            <p:cond delay="676"/>
                                          </p:stCondLst>
                                        </p:cTn>
                                        <p:tgtEl>
                                          <p:spTgt spid="137219">
                                            <p:txEl>
                                              <p:pRg st="0" end="0"/>
                                            </p:txEl>
                                          </p:spTgt>
                                        </p:tgtEl>
                                      </p:cBhvr>
                                      <p:to x="100000" y="100000"/>
                                    </p:animScale>
                                    <p:animScale>
                                      <p:cBhvr>
                                        <p:cTn id="15" dur="26">
                                          <p:stCondLst>
                                            <p:cond delay="1312"/>
                                          </p:stCondLst>
                                        </p:cTn>
                                        <p:tgtEl>
                                          <p:spTgt spid="137219">
                                            <p:txEl>
                                              <p:pRg st="0" end="0"/>
                                            </p:txEl>
                                          </p:spTgt>
                                        </p:tgtEl>
                                      </p:cBhvr>
                                      <p:to x="100000" y="80000"/>
                                    </p:animScale>
                                    <p:animScale>
                                      <p:cBhvr>
                                        <p:cTn id="16" dur="166" decel="50000">
                                          <p:stCondLst>
                                            <p:cond delay="1338"/>
                                          </p:stCondLst>
                                        </p:cTn>
                                        <p:tgtEl>
                                          <p:spTgt spid="137219">
                                            <p:txEl>
                                              <p:pRg st="0" end="0"/>
                                            </p:txEl>
                                          </p:spTgt>
                                        </p:tgtEl>
                                      </p:cBhvr>
                                      <p:to x="100000" y="100000"/>
                                    </p:animScale>
                                    <p:animScale>
                                      <p:cBhvr>
                                        <p:cTn id="17" dur="26">
                                          <p:stCondLst>
                                            <p:cond delay="1642"/>
                                          </p:stCondLst>
                                        </p:cTn>
                                        <p:tgtEl>
                                          <p:spTgt spid="137219">
                                            <p:txEl>
                                              <p:pRg st="0" end="0"/>
                                            </p:txEl>
                                          </p:spTgt>
                                        </p:tgtEl>
                                      </p:cBhvr>
                                      <p:to x="100000" y="90000"/>
                                    </p:animScale>
                                    <p:animScale>
                                      <p:cBhvr>
                                        <p:cTn id="18" dur="166" decel="50000">
                                          <p:stCondLst>
                                            <p:cond delay="1668"/>
                                          </p:stCondLst>
                                        </p:cTn>
                                        <p:tgtEl>
                                          <p:spTgt spid="137219">
                                            <p:txEl>
                                              <p:pRg st="0" end="0"/>
                                            </p:txEl>
                                          </p:spTgt>
                                        </p:tgtEl>
                                      </p:cBhvr>
                                      <p:to x="100000" y="100000"/>
                                    </p:animScale>
                                    <p:animScale>
                                      <p:cBhvr>
                                        <p:cTn id="19" dur="26">
                                          <p:stCondLst>
                                            <p:cond delay="1808"/>
                                          </p:stCondLst>
                                        </p:cTn>
                                        <p:tgtEl>
                                          <p:spTgt spid="137219">
                                            <p:txEl>
                                              <p:pRg st="0" end="0"/>
                                            </p:txEl>
                                          </p:spTgt>
                                        </p:tgtEl>
                                      </p:cBhvr>
                                      <p:to x="100000" y="95000"/>
                                    </p:animScale>
                                    <p:animScale>
                                      <p:cBhvr>
                                        <p:cTn id="20" dur="166" decel="50000">
                                          <p:stCondLst>
                                            <p:cond delay="1834"/>
                                          </p:stCondLst>
                                        </p:cTn>
                                        <p:tgtEl>
                                          <p:spTgt spid="13721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7219">
                                            <p:txEl>
                                              <p:pRg st="1" end="1"/>
                                            </p:txEl>
                                          </p:spTgt>
                                        </p:tgtEl>
                                        <p:attrNameLst>
                                          <p:attrName>style.visibility</p:attrName>
                                        </p:attrNameLst>
                                      </p:cBhvr>
                                      <p:to>
                                        <p:strVal val="visible"/>
                                      </p:to>
                                    </p:set>
                                    <p:animEffect transition="in" filter="wipe(down)">
                                      <p:cBhvr>
                                        <p:cTn id="25" dur="580">
                                          <p:stCondLst>
                                            <p:cond delay="0"/>
                                          </p:stCondLst>
                                        </p:cTn>
                                        <p:tgtEl>
                                          <p:spTgt spid="137219">
                                            <p:txEl>
                                              <p:pRg st="1" end="1"/>
                                            </p:txEl>
                                          </p:spTgt>
                                        </p:tgtEl>
                                      </p:cBhvr>
                                    </p:animEffect>
                                    <p:anim calcmode="lin" valueType="num">
                                      <p:cBhvr>
                                        <p:cTn id="26" dur="1822" tmFilter="0,0; 0.14,0.36; 0.43,0.73; 0.71,0.91; 1.0,1.0">
                                          <p:stCondLst>
                                            <p:cond delay="0"/>
                                          </p:stCondLst>
                                        </p:cTn>
                                        <p:tgtEl>
                                          <p:spTgt spid="13721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721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721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721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721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7219">
                                            <p:txEl>
                                              <p:pRg st="1" end="1"/>
                                            </p:txEl>
                                          </p:spTgt>
                                        </p:tgtEl>
                                      </p:cBhvr>
                                      <p:to x="100000" y="60000"/>
                                    </p:animScale>
                                    <p:animScale>
                                      <p:cBhvr>
                                        <p:cTn id="32" dur="166" decel="50000">
                                          <p:stCondLst>
                                            <p:cond delay="676"/>
                                          </p:stCondLst>
                                        </p:cTn>
                                        <p:tgtEl>
                                          <p:spTgt spid="137219">
                                            <p:txEl>
                                              <p:pRg st="1" end="1"/>
                                            </p:txEl>
                                          </p:spTgt>
                                        </p:tgtEl>
                                      </p:cBhvr>
                                      <p:to x="100000" y="100000"/>
                                    </p:animScale>
                                    <p:animScale>
                                      <p:cBhvr>
                                        <p:cTn id="33" dur="26">
                                          <p:stCondLst>
                                            <p:cond delay="1312"/>
                                          </p:stCondLst>
                                        </p:cTn>
                                        <p:tgtEl>
                                          <p:spTgt spid="137219">
                                            <p:txEl>
                                              <p:pRg st="1" end="1"/>
                                            </p:txEl>
                                          </p:spTgt>
                                        </p:tgtEl>
                                      </p:cBhvr>
                                      <p:to x="100000" y="80000"/>
                                    </p:animScale>
                                    <p:animScale>
                                      <p:cBhvr>
                                        <p:cTn id="34" dur="166" decel="50000">
                                          <p:stCondLst>
                                            <p:cond delay="1338"/>
                                          </p:stCondLst>
                                        </p:cTn>
                                        <p:tgtEl>
                                          <p:spTgt spid="137219">
                                            <p:txEl>
                                              <p:pRg st="1" end="1"/>
                                            </p:txEl>
                                          </p:spTgt>
                                        </p:tgtEl>
                                      </p:cBhvr>
                                      <p:to x="100000" y="100000"/>
                                    </p:animScale>
                                    <p:animScale>
                                      <p:cBhvr>
                                        <p:cTn id="35" dur="26">
                                          <p:stCondLst>
                                            <p:cond delay="1642"/>
                                          </p:stCondLst>
                                        </p:cTn>
                                        <p:tgtEl>
                                          <p:spTgt spid="137219">
                                            <p:txEl>
                                              <p:pRg st="1" end="1"/>
                                            </p:txEl>
                                          </p:spTgt>
                                        </p:tgtEl>
                                      </p:cBhvr>
                                      <p:to x="100000" y="90000"/>
                                    </p:animScale>
                                    <p:animScale>
                                      <p:cBhvr>
                                        <p:cTn id="36" dur="166" decel="50000">
                                          <p:stCondLst>
                                            <p:cond delay="1668"/>
                                          </p:stCondLst>
                                        </p:cTn>
                                        <p:tgtEl>
                                          <p:spTgt spid="137219">
                                            <p:txEl>
                                              <p:pRg st="1" end="1"/>
                                            </p:txEl>
                                          </p:spTgt>
                                        </p:tgtEl>
                                      </p:cBhvr>
                                      <p:to x="100000" y="100000"/>
                                    </p:animScale>
                                    <p:animScale>
                                      <p:cBhvr>
                                        <p:cTn id="37" dur="26">
                                          <p:stCondLst>
                                            <p:cond delay="1808"/>
                                          </p:stCondLst>
                                        </p:cTn>
                                        <p:tgtEl>
                                          <p:spTgt spid="137219">
                                            <p:txEl>
                                              <p:pRg st="1" end="1"/>
                                            </p:txEl>
                                          </p:spTgt>
                                        </p:tgtEl>
                                      </p:cBhvr>
                                      <p:to x="100000" y="95000"/>
                                    </p:animScale>
                                    <p:animScale>
                                      <p:cBhvr>
                                        <p:cTn id="38" dur="166" decel="50000">
                                          <p:stCondLst>
                                            <p:cond delay="1834"/>
                                          </p:stCondLst>
                                        </p:cTn>
                                        <p:tgtEl>
                                          <p:spTgt spid="13721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85800" y="152400"/>
            <a:ext cx="6870700" cy="800100"/>
          </a:xfrm>
        </p:spPr>
        <p:txBody>
          <a:bodyPr>
            <a:normAutofit fontScale="90000"/>
          </a:bodyPr>
          <a:lstStyle/>
          <a:p>
            <a:r>
              <a:rPr lang="en-US" sz="4800">
                <a:solidFill>
                  <a:srgbClr val="FF0000"/>
                </a:solidFill>
                <a:effectLst>
                  <a:outerShdw blurRad="38100" dist="38100" dir="2700000" algn="tl">
                    <a:srgbClr val="C0C0C0"/>
                  </a:outerShdw>
                </a:effectLst>
                <a:latin typeface="Times New Roman" pitchFamily="18" charset="0"/>
              </a:rPr>
              <a:t>Bộ đệm xử lí</a:t>
            </a:r>
          </a:p>
        </p:txBody>
      </p:sp>
      <p:sp>
        <p:nvSpPr>
          <p:cNvPr id="138243" name="Rectangle 3"/>
          <p:cNvSpPr>
            <a:spLocks noGrp="1" noChangeArrowheads="1"/>
          </p:cNvSpPr>
          <p:nvPr>
            <p:ph idx="1"/>
          </p:nvPr>
        </p:nvSpPr>
        <p:spPr>
          <a:xfrm>
            <a:off x="358775" y="1185863"/>
            <a:ext cx="8324850" cy="4940300"/>
          </a:xfrm>
          <a:noFill/>
        </p:spPr>
        <p:txBody>
          <a:bodyPr/>
          <a:lstStyle/>
          <a:p>
            <a:pPr algn="just">
              <a:buClr>
                <a:srgbClr val="FF0000"/>
              </a:buClr>
              <a:buSzPct val="150000"/>
            </a:pPr>
            <a:r>
              <a:rPr lang="en-US">
                <a:effectLst>
                  <a:outerShdw blurRad="38100" dist="38100" dir="2700000" algn="tl">
                    <a:srgbClr val="C0C0C0"/>
                  </a:outerShdw>
                </a:effectLst>
                <a:latin typeface="Times New Roman" pitchFamily="18" charset="0"/>
              </a:rPr>
              <a:t>Trong loại bộ đệm này, cả thông tin vào và ra đều được chứa trong một vùng đệm nhớ chứ không tách biệt. </a:t>
            </a:r>
          </a:p>
          <a:p>
            <a:pPr algn="just">
              <a:buClr>
                <a:srgbClr val="FF0000"/>
              </a:buClr>
              <a:buSzPct val="150000"/>
            </a:pPr>
            <a:r>
              <a:rPr lang="en-US">
                <a:effectLst>
                  <a:outerShdw blurRad="38100" dist="38100" dir="2700000" algn="tl">
                    <a:srgbClr val="C0C0C0"/>
                  </a:outerShdw>
                </a:effectLst>
                <a:latin typeface="Times New Roman" pitchFamily="18" charset="0"/>
              </a:rPr>
              <a:t>Loại bộ đệm này có ưu điểm là tiết kiệm không gian nhớ, rút ngắn thời gian trao đổi thông tin trong bộ nhớ trong. Nhược điểm là tốc độ giải phóng vùng đệm chậm, hệ số song song thấp hơn, phổ áp dụng I/O hẹp hơn, PP tổ chức phức tạp hơn.</a:t>
            </a:r>
          </a:p>
        </p:txBody>
      </p:sp>
      <p:sp>
        <p:nvSpPr>
          <p:cNvPr id="4" name="Date Placeholder 3"/>
          <p:cNvSpPr>
            <a:spLocks noGrp="1"/>
          </p:cNvSpPr>
          <p:nvPr>
            <p:ph type="dt" sz="half" idx="10"/>
          </p:nvPr>
        </p:nvSpPr>
        <p:spPr/>
        <p:txBody>
          <a:bodyPr/>
          <a:lstStyle/>
          <a:p>
            <a:fld id="{C48047CF-8897-4868-B031-23BC0299A750}"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33</a:t>
            </a:fld>
            <a:endParaRPr lang="en-US"/>
          </a:p>
        </p:txBody>
      </p:sp>
    </p:spTree>
    <p:custDataLst>
      <p:tags r:id="rId1"/>
    </p:custDataLst>
  </p:cSld>
  <p:clrMapOvr>
    <a:masterClrMapping/>
  </p:clrMapOvr>
  <p:transition advTm="1956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wipe(down)">
                                      <p:cBhvr>
                                        <p:cTn id="7" dur="580">
                                          <p:stCondLst>
                                            <p:cond delay="0"/>
                                          </p:stCondLst>
                                        </p:cTn>
                                        <p:tgtEl>
                                          <p:spTgt spid="138243">
                                            <p:txEl>
                                              <p:pRg st="0" end="0"/>
                                            </p:txEl>
                                          </p:spTgt>
                                        </p:tgtEl>
                                      </p:cBhvr>
                                    </p:animEffect>
                                    <p:anim calcmode="lin" valueType="num">
                                      <p:cBhvr>
                                        <p:cTn id="8" dur="1822" tmFilter="0,0; 0.14,0.36; 0.43,0.73; 0.71,0.91; 1.0,1.0">
                                          <p:stCondLst>
                                            <p:cond delay="0"/>
                                          </p:stCondLst>
                                        </p:cTn>
                                        <p:tgtEl>
                                          <p:spTgt spid="13824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824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824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824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824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8243">
                                            <p:txEl>
                                              <p:pRg st="0" end="0"/>
                                            </p:txEl>
                                          </p:spTgt>
                                        </p:tgtEl>
                                      </p:cBhvr>
                                      <p:to x="100000" y="60000"/>
                                    </p:animScale>
                                    <p:animScale>
                                      <p:cBhvr>
                                        <p:cTn id="14" dur="166" decel="50000">
                                          <p:stCondLst>
                                            <p:cond delay="676"/>
                                          </p:stCondLst>
                                        </p:cTn>
                                        <p:tgtEl>
                                          <p:spTgt spid="138243">
                                            <p:txEl>
                                              <p:pRg st="0" end="0"/>
                                            </p:txEl>
                                          </p:spTgt>
                                        </p:tgtEl>
                                      </p:cBhvr>
                                      <p:to x="100000" y="100000"/>
                                    </p:animScale>
                                    <p:animScale>
                                      <p:cBhvr>
                                        <p:cTn id="15" dur="26">
                                          <p:stCondLst>
                                            <p:cond delay="1312"/>
                                          </p:stCondLst>
                                        </p:cTn>
                                        <p:tgtEl>
                                          <p:spTgt spid="138243">
                                            <p:txEl>
                                              <p:pRg st="0" end="0"/>
                                            </p:txEl>
                                          </p:spTgt>
                                        </p:tgtEl>
                                      </p:cBhvr>
                                      <p:to x="100000" y="80000"/>
                                    </p:animScale>
                                    <p:animScale>
                                      <p:cBhvr>
                                        <p:cTn id="16" dur="166" decel="50000">
                                          <p:stCondLst>
                                            <p:cond delay="1338"/>
                                          </p:stCondLst>
                                        </p:cTn>
                                        <p:tgtEl>
                                          <p:spTgt spid="138243">
                                            <p:txEl>
                                              <p:pRg st="0" end="0"/>
                                            </p:txEl>
                                          </p:spTgt>
                                        </p:tgtEl>
                                      </p:cBhvr>
                                      <p:to x="100000" y="100000"/>
                                    </p:animScale>
                                    <p:animScale>
                                      <p:cBhvr>
                                        <p:cTn id="17" dur="26">
                                          <p:stCondLst>
                                            <p:cond delay="1642"/>
                                          </p:stCondLst>
                                        </p:cTn>
                                        <p:tgtEl>
                                          <p:spTgt spid="138243">
                                            <p:txEl>
                                              <p:pRg st="0" end="0"/>
                                            </p:txEl>
                                          </p:spTgt>
                                        </p:tgtEl>
                                      </p:cBhvr>
                                      <p:to x="100000" y="90000"/>
                                    </p:animScale>
                                    <p:animScale>
                                      <p:cBhvr>
                                        <p:cTn id="18" dur="166" decel="50000">
                                          <p:stCondLst>
                                            <p:cond delay="1668"/>
                                          </p:stCondLst>
                                        </p:cTn>
                                        <p:tgtEl>
                                          <p:spTgt spid="138243">
                                            <p:txEl>
                                              <p:pRg st="0" end="0"/>
                                            </p:txEl>
                                          </p:spTgt>
                                        </p:tgtEl>
                                      </p:cBhvr>
                                      <p:to x="100000" y="100000"/>
                                    </p:animScale>
                                    <p:animScale>
                                      <p:cBhvr>
                                        <p:cTn id="19" dur="26">
                                          <p:stCondLst>
                                            <p:cond delay="1808"/>
                                          </p:stCondLst>
                                        </p:cTn>
                                        <p:tgtEl>
                                          <p:spTgt spid="138243">
                                            <p:txEl>
                                              <p:pRg st="0" end="0"/>
                                            </p:txEl>
                                          </p:spTgt>
                                        </p:tgtEl>
                                      </p:cBhvr>
                                      <p:to x="100000" y="95000"/>
                                    </p:animScale>
                                    <p:animScale>
                                      <p:cBhvr>
                                        <p:cTn id="20" dur="166" decel="50000">
                                          <p:stCondLst>
                                            <p:cond delay="1834"/>
                                          </p:stCondLst>
                                        </p:cTn>
                                        <p:tgtEl>
                                          <p:spTgt spid="13824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8243">
                                            <p:txEl>
                                              <p:pRg st="1" end="1"/>
                                            </p:txEl>
                                          </p:spTgt>
                                        </p:tgtEl>
                                        <p:attrNameLst>
                                          <p:attrName>style.visibility</p:attrName>
                                        </p:attrNameLst>
                                      </p:cBhvr>
                                      <p:to>
                                        <p:strVal val="visible"/>
                                      </p:to>
                                    </p:set>
                                    <p:animEffect transition="in" filter="wipe(down)">
                                      <p:cBhvr>
                                        <p:cTn id="25" dur="580">
                                          <p:stCondLst>
                                            <p:cond delay="0"/>
                                          </p:stCondLst>
                                        </p:cTn>
                                        <p:tgtEl>
                                          <p:spTgt spid="138243">
                                            <p:txEl>
                                              <p:pRg st="1" end="1"/>
                                            </p:txEl>
                                          </p:spTgt>
                                        </p:tgtEl>
                                      </p:cBhvr>
                                    </p:animEffect>
                                    <p:anim calcmode="lin" valueType="num">
                                      <p:cBhvr>
                                        <p:cTn id="26" dur="1822" tmFilter="0,0; 0.14,0.36; 0.43,0.73; 0.71,0.91; 1.0,1.0">
                                          <p:stCondLst>
                                            <p:cond delay="0"/>
                                          </p:stCondLst>
                                        </p:cTn>
                                        <p:tgtEl>
                                          <p:spTgt spid="13824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824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824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824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824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8243">
                                            <p:txEl>
                                              <p:pRg st="1" end="1"/>
                                            </p:txEl>
                                          </p:spTgt>
                                        </p:tgtEl>
                                      </p:cBhvr>
                                      <p:to x="100000" y="60000"/>
                                    </p:animScale>
                                    <p:animScale>
                                      <p:cBhvr>
                                        <p:cTn id="32" dur="166" decel="50000">
                                          <p:stCondLst>
                                            <p:cond delay="676"/>
                                          </p:stCondLst>
                                        </p:cTn>
                                        <p:tgtEl>
                                          <p:spTgt spid="138243">
                                            <p:txEl>
                                              <p:pRg st="1" end="1"/>
                                            </p:txEl>
                                          </p:spTgt>
                                        </p:tgtEl>
                                      </p:cBhvr>
                                      <p:to x="100000" y="100000"/>
                                    </p:animScale>
                                    <p:animScale>
                                      <p:cBhvr>
                                        <p:cTn id="33" dur="26">
                                          <p:stCondLst>
                                            <p:cond delay="1312"/>
                                          </p:stCondLst>
                                        </p:cTn>
                                        <p:tgtEl>
                                          <p:spTgt spid="138243">
                                            <p:txEl>
                                              <p:pRg st="1" end="1"/>
                                            </p:txEl>
                                          </p:spTgt>
                                        </p:tgtEl>
                                      </p:cBhvr>
                                      <p:to x="100000" y="80000"/>
                                    </p:animScale>
                                    <p:animScale>
                                      <p:cBhvr>
                                        <p:cTn id="34" dur="166" decel="50000">
                                          <p:stCondLst>
                                            <p:cond delay="1338"/>
                                          </p:stCondLst>
                                        </p:cTn>
                                        <p:tgtEl>
                                          <p:spTgt spid="138243">
                                            <p:txEl>
                                              <p:pRg st="1" end="1"/>
                                            </p:txEl>
                                          </p:spTgt>
                                        </p:tgtEl>
                                      </p:cBhvr>
                                      <p:to x="100000" y="100000"/>
                                    </p:animScale>
                                    <p:animScale>
                                      <p:cBhvr>
                                        <p:cTn id="35" dur="26">
                                          <p:stCondLst>
                                            <p:cond delay="1642"/>
                                          </p:stCondLst>
                                        </p:cTn>
                                        <p:tgtEl>
                                          <p:spTgt spid="138243">
                                            <p:txEl>
                                              <p:pRg st="1" end="1"/>
                                            </p:txEl>
                                          </p:spTgt>
                                        </p:tgtEl>
                                      </p:cBhvr>
                                      <p:to x="100000" y="90000"/>
                                    </p:animScale>
                                    <p:animScale>
                                      <p:cBhvr>
                                        <p:cTn id="36" dur="166" decel="50000">
                                          <p:stCondLst>
                                            <p:cond delay="1668"/>
                                          </p:stCondLst>
                                        </p:cTn>
                                        <p:tgtEl>
                                          <p:spTgt spid="138243">
                                            <p:txEl>
                                              <p:pRg st="1" end="1"/>
                                            </p:txEl>
                                          </p:spTgt>
                                        </p:tgtEl>
                                      </p:cBhvr>
                                      <p:to x="100000" y="100000"/>
                                    </p:animScale>
                                    <p:animScale>
                                      <p:cBhvr>
                                        <p:cTn id="37" dur="26">
                                          <p:stCondLst>
                                            <p:cond delay="1808"/>
                                          </p:stCondLst>
                                        </p:cTn>
                                        <p:tgtEl>
                                          <p:spTgt spid="138243">
                                            <p:txEl>
                                              <p:pRg st="1" end="1"/>
                                            </p:txEl>
                                          </p:spTgt>
                                        </p:tgtEl>
                                      </p:cBhvr>
                                      <p:to x="100000" y="95000"/>
                                    </p:animScale>
                                    <p:animScale>
                                      <p:cBhvr>
                                        <p:cTn id="38" dur="166" decel="50000">
                                          <p:stCondLst>
                                            <p:cond delay="1834"/>
                                          </p:stCondLst>
                                        </p:cTn>
                                        <p:tgtEl>
                                          <p:spTgt spid="13824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85800" y="152400"/>
            <a:ext cx="6870700" cy="628650"/>
          </a:xfrm>
        </p:spPr>
        <p:txBody>
          <a:bodyPr>
            <a:normAutofit fontScale="90000"/>
          </a:bodyPr>
          <a:lstStyle/>
          <a:p>
            <a:r>
              <a:rPr lang="en-US">
                <a:solidFill>
                  <a:srgbClr val="FF0000"/>
                </a:solidFill>
                <a:effectLst>
                  <a:outerShdw blurRad="38100" dist="38100" dir="2700000" algn="tl">
                    <a:srgbClr val="C0C0C0"/>
                  </a:outerShdw>
                </a:effectLst>
                <a:latin typeface="Times New Roman" pitchFamily="18" charset="0"/>
              </a:rPr>
              <a:t>Bộ đệm vòng tròn</a:t>
            </a:r>
          </a:p>
        </p:txBody>
      </p:sp>
      <p:sp>
        <p:nvSpPr>
          <p:cNvPr id="139267" name="Rectangle 3"/>
          <p:cNvSpPr>
            <a:spLocks noGrp="1" noChangeArrowheads="1"/>
          </p:cNvSpPr>
          <p:nvPr>
            <p:ph idx="1"/>
          </p:nvPr>
        </p:nvSpPr>
        <p:spPr>
          <a:xfrm>
            <a:off x="530225" y="919163"/>
            <a:ext cx="8324850" cy="5321300"/>
          </a:xfrm>
          <a:noFill/>
        </p:spPr>
        <p:txBody>
          <a:bodyPr/>
          <a:lstStyle/>
          <a:p>
            <a:pPr algn="just">
              <a:buClr>
                <a:srgbClr val="FF0000"/>
              </a:buClr>
              <a:buSzPct val="150000"/>
            </a:pPr>
            <a:r>
              <a:rPr lang="en-US">
                <a:effectLst>
                  <a:outerShdw blurRad="38100" dist="38100" dir="2700000" algn="tl">
                    <a:srgbClr val="C0C0C0"/>
                  </a:outerShdw>
                </a:effectLst>
                <a:latin typeface="Times New Roman" pitchFamily="18" charset="0"/>
              </a:rPr>
              <a:t>Trong loại này HT làm việc với 3 loại vùng đệm: vùng đệm chứa thông tin vào, vùng đệm chứa thông tin ra và vùng đệm xử lí.</a:t>
            </a:r>
          </a:p>
          <a:p>
            <a:pPr algn="just">
              <a:buClr>
                <a:srgbClr val="FF0000"/>
              </a:buClr>
              <a:buSzPct val="150000"/>
            </a:pPr>
            <a:r>
              <a:rPr lang="en-US">
                <a:effectLst>
                  <a:outerShdw blurRad="38100" dist="38100" dir="2700000" algn="tl">
                    <a:srgbClr val="C0C0C0"/>
                  </a:outerShdw>
                </a:effectLst>
                <a:latin typeface="Times New Roman" pitchFamily="18" charset="0"/>
              </a:rPr>
              <a:t>Sau một khoảng thời gian nhất định, chức năng của các vùng đệm được hoán đổi cho nhau: vùng đệm vào thành vùng đệm xử lí, vùng đệm xử lí thành vùng đệm ra và vùng đệm ra thành vùng đệm vào.</a:t>
            </a:r>
          </a:p>
          <a:p>
            <a:pPr algn="just">
              <a:buClr>
                <a:srgbClr val="FF0000"/>
              </a:buClr>
              <a:buSzPct val="150000"/>
            </a:pPr>
            <a:r>
              <a:rPr lang="en-US">
                <a:effectLst>
                  <a:outerShdw blurRad="38100" dist="38100" dir="2700000" algn="tl">
                    <a:srgbClr val="C0C0C0"/>
                  </a:outerShdw>
                </a:effectLst>
                <a:latin typeface="Times New Roman" pitchFamily="18" charset="0"/>
              </a:rPr>
              <a:t>Loại bộ đệm này có hiệu quả cao nhất khi thời gian xử lí tương đương thời gian I/O.</a:t>
            </a:r>
          </a:p>
          <a:p>
            <a:pPr algn="just">
              <a:buClr>
                <a:srgbClr val="FF0000"/>
              </a:buClr>
              <a:buSzPct val="150000"/>
            </a:pPr>
            <a:endParaRPr lang="en-US">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93A5424F-70EC-4D9C-80F7-79BB9CBAC3D4}"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34</a:t>
            </a:fld>
            <a:endParaRPr lang="en-US"/>
          </a:p>
        </p:txBody>
      </p:sp>
    </p:spTree>
    <p:custDataLst>
      <p:tags r:id="rId1"/>
    </p:custDataLst>
  </p:cSld>
  <p:clrMapOvr>
    <a:masterClrMapping/>
  </p:clrMapOvr>
  <p:transition advTm="280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wipe(down)">
                                      <p:cBhvr>
                                        <p:cTn id="7" dur="580">
                                          <p:stCondLst>
                                            <p:cond delay="0"/>
                                          </p:stCondLst>
                                        </p:cTn>
                                        <p:tgtEl>
                                          <p:spTgt spid="139267">
                                            <p:txEl>
                                              <p:pRg st="0" end="0"/>
                                            </p:txEl>
                                          </p:spTgt>
                                        </p:tgtEl>
                                      </p:cBhvr>
                                    </p:animEffect>
                                    <p:anim calcmode="lin" valueType="num">
                                      <p:cBhvr>
                                        <p:cTn id="8" dur="1822" tmFilter="0,0; 0.14,0.36; 0.43,0.73; 0.71,0.91; 1.0,1.0">
                                          <p:stCondLst>
                                            <p:cond delay="0"/>
                                          </p:stCondLst>
                                        </p:cTn>
                                        <p:tgtEl>
                                          <p:spTgt spid="1392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92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92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92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92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9267">
                                            <p:txEl>
                                              <p:pRg st="0" end="0"/>
                                            </p:txEl>
                                          </p:spTgt>
                                        </p:tgtEl>
                                      </p:cBhvr>
                                      <p:to x="100000" y="60000"/>
                                    </p:animScale>
                                    <p:animScale>
                                      <p:cBhvr>
                                        <p:cTn id="14" dur="166" decel="50000">
                                          <p:stCondLst>
                                            <p:cond delay="676"/>
                                          </p:stCondLst>
                                        </p:cTn>
                                        <p:tgtEl>
                                          <p:spTgt spid="139267">
                                            <p:txEl>
                                              <p:pRg st="0" end="0"/>
                                            </p:txEl>
                                          </p:spTgt>
                                        </p:tgtEl>
                                      </p:cBhvr>
                                      <p:to x="100000" y="100000"/>
                                    </p:animScale>
                                    <p:animScale>
                                      <p:cBhvr>
                                        <p:cTn id="15" dur="26">
                                          <p:stCondLst>
                                            <p:cond delay="1312"/>
                                          </p:stCondLst>
                                        </p:cTn>
                                        <p:tgtEl>
                                          <p:spTgt spid="139267">
                                            <p:txEl>
                                              <p:pRg st="0" end="0"/>
                                            </p:txEl>
                                          </p:spTgt>
                                        </p:tgtEl>
                                      </p:cBhvr>
                                      <p:to x="100000" y="80000"/>
                                    </p:animScale>
                                    <p:animScale>
                                      <p:cBhvr>
                                        <p:cTn id="16" dur="166" decel="50000">
                                          <p:stCondLst>
                                            <p:cond delay="1338"/>
                                          </p:stCondLst>
                                        </p:cTn>
                                        <p:tgtEl>
                                          <p:spTgt spid="139267">
                                            <p:txEl>
                                              <p:pRg st="0" end="0"/>
                                            </p:txEl>
                                          </p:spTgt>
                                        </p:tgtEl>
                                      </p:cBhvr>
                                      <p:to x="100000" y="100000"/>
                                    </p:animScale>
                                    <p:animScale>
                                      <p:cBhvr>
                                        <p:cTn id="17" dur="26">
                                          <p:stCondLst>
                                            <p:cond delay="1642"/>
                                          </p:stCondLst>
                                        </p:cTn>
                                        <p:tgtEl>
                                          <p:spTgt spid="139267">
                                            <p:txEl>
                                              <p:pRg st="0" end="0"/>
                                            </p:txEl>
                                          </p:spTgt>
                                        </p:tgtEl>
                                      </p:cBhvr>
                                      <p:to x="100000" y="90000"/>
                                    </p:animScale>
                                    <p:animScale>
                                      <p:cBhvr>
                                        <p:cTn id="18" dur="166" decel="50000">
                                          <p:stCondLst>
                                            <p:cond delay="1668"/>
                                          </p:stCondLst>
                                        </p:cTn>
                                        <p:tgtEl>
                                          <p:spTgt spid="139267">
                                            <p:txEl>
                                              <p:pRg st="0" end="0"/>
                                            </p:txEl>
                                          </p:spTgt>
                                        </p:tgtEl>
                                      </p:cBhvr>
                                      <p:to x="100000" y="100000"/>
                                    </p:animScale>
                                    <p:animScale>
                                      <p:cBhvr>
                                        <p:cTn id="19" dur="26">
                                          <p:stCondLst>
                                            <p:cond delay="1808"/>
                                          </p:stCondLst>
                                        </p:cTn>
                                        <p:tgtEl>
                                          <p:spTgt spid="139267">
                                            <p:txEl>
                                              <p:pRg st="0" end="0"/>
                                            </p:txEl>
                                          </p:spTgt>
                                        </p:tgtEl>
                                      </p:cBhvr>
                                      <p:to x="100000" y="95000"/>
                                    </p:animScale>
                                    <p:animScale>
                                      <p:cBhvr>
                                        <p:cTn id="20" dur="166" decel="50000">
                                          <p:stCondLst>
                                            <p:cond delay="1834"/>
                                          </p:stCondLst>
                                        </p:cTn>
                                        <p:tgtEl>
                                          <p:spTgt spid="13926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9267">
                                            <p:txEl>
                                              <p:pRg st="1" end="1"/>
                                            </p:txEl>
                                          </p:spTgt>
                                        </p:tgtEl>
                                        <p:attrNameLst>
                                          <p:attrName>style.visibility</p:attrName>
                                        </p:attrNameLst>
                                      </p:cBhvr>
                                      <p:to>
                                        <p:strVal val="visible"/>
                                      </p:to>
                                    </p:set>
                                    <p:animEffect transition="in" filter="wipe(down)">
                                      <p:cBhvr>
                                        <p:cTn id="25" dur="580">
                                          <p:stCondLst>
                                            <p:cond delay="0"/>
                                          </p:stCondLst>
                                        </p:cTn>
                                        <p:tgtEl>
                                          <p:spTgt spid="139267">
                                            <p:txEl>
                                              <p:pRg st="1" end="1"/>
                                            </p:txEl>
                                          </p:spTgt>
                                        </p:tgtEl>
                                      </p:cBhvr>
                                    </p:animEffect>
                                    <p:anim calcmode="lin" valueType="num">
                                      <p:cBhvr>
                                        <p:cTn id="26" dur="1822" tmFilter="0,0; 0.14,0.36; 0.43,0.73; 0.71,0.91; 1.0,1.0">
                                          <p:stCondLst>
                                            <p:cond delay="0"/>
                                          </p:stCondLst>
                                        </p:cTn>
                                        <p:tgtEl>
                                          <p:spTgt spid="13926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926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926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926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926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9267">
                                            <p:txEl>
                                              <p:pRg st="1" end="1"/>
                                            </p:txEl>
                                          </p:spTgt>
                                        </p:tgtEl>
                                      </p:cBhvr>
                                      <p:to x="100000" y="60000"/>
                                    </p:animScale>
                                    <p:animScale>
                                      <p:cBhvr>
                                        <p:cTn id="32" dur="166" decel="50000">
                                          <p:stCondLst>
                                            <p:cond delay="676"/>
                                          </p:stCondLst>
                                        </p:cTn>
                                        <p:tgtEl>
                                          <p:spTgt spid="139267">
                                            <p:txEl>
                                              <p:pRg st="1" end="1"/>
                                            </p:txEl>
                                          </p:spTgt>
                                        </p:tgtEl>
                                      </p:cBhvr>
                                      <p:to x="100000" y="100000"/>
                                    </p:animScale>
                                    <p:animScale>
                                      <p:cBhvr>
                                        <p:cTn id="33" dur="26">
                                          <p:stCondLst>
                                            <p:cond delay="1312"/>
                                          </p:stCondLst>
                                        </p:cTn>
                                        <p:tgtEl>
                                          <p:spTgt spid="139267">
                                            <p:txEl>
                                              <p:pRg st="1" end="1"/>
                                            </p:txEl>
                                          </p:spTgt>
                                        </p:tgtEl>
                                      </p:cBhvr>
                                      <p:to x="100000" y="80000"/>
                                    </p:animScale>
                                    <p:animScale>
                                      <p:cBhvr>
                                        <p:cTn id="34" dur="166" decel="50000">
                                          <p:stCondLst>
                                            <p:cond delay="1338"/>
                                          </p:stCondLst>
                                        </p:cTn>
                                        <p:tgtEl>
                                          <p:spTgt spid="139267">
                                            <p:txEl>
                                              <p:pRg st="1" end="1"/>
                                            </p:txEl>
                                          </p:spTgt>
                                        </p:tgtEl>
                                      </p:cBhvr>
                                      <p:to x="100000" y="100000"/>
                                    </p:animScale>
                                    <p:animScale>
                                      <p:cBhvr>
                                        <p:cTn id="35" dur="26">
                                          <p:stCondLst>
                                            <p:cond delay="1642"/>
                                          </p:stCondLst>
                                        </p:cTn>
                                        <p:tgtEl>
                                          <p:spTgt spid="139267">
                                            <p:txEl>
                                              <p:pRg st="1" end="1"/>
                                            </p:txEl>
                                          </p:spTgt>
                                        </p:tgtEl>
                                      </p:cBhvr>
                                      <p:to x="100000" y="90000"/>
                                    </p:animScale>
                                    <p:animScale>
                                      <p:cBhvr>
                                        <p:cTn id="36" dur="166" decel="50000">
                                          <p:stCondLst>
                                            <p:cond delay="1668"/>
                                          </p:stCondLst>
                                        </p:cTn>
                                        <p:tgtEl>
                                          <p:spTgt spid="139267">
                                            <p:txEl>
                                              <p:pRg st="1" end="1"/>
                                            </p:txEl>
                                          </p:spTgt>
                                        </p:tgtEl>
                                      </p:cBhvr>
                                      <p:to x="100000" y="100000"/>
                                    </p:animScale>
                                    <p:animScale>
                                      <p:cBhvr>
                                        <p:cTn id="37" dur="26">
                                          <p:stCondLst>
                                            <p:cond delay="1808"/>
                                          </p:stCondLst>
                                        </p:cTn>
                                        <p:tgtEl>
                                          <p:spTgt spid="139267">
                                            <p:txEl>
                                              <p:pRg st="1" end="1"/>
                                            </p:txEl>
                                          </p:spTgt>
                                        </p:tgtEl>
                                      </p:cBhvr>
                                      <p:to x="100000" y="95000"/>
                                    </p:animScale>
                                    <p:animScale>
                                      <p:cBhvr>
                                        <p:cTn id="38" dur="166" decel="50000">
                                          <p:stCondLst>
                                            <p:cond delay="1834"/>
                                          </p:stCondLst>
                                        </p:cTn>
                                        <p:tgtEl>
                                          <p:spTgt spid="13926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39267">
                                            <p:txEl>
                                              <p:pRg st="2" end="2"/>
                                            </p:txEl>
                                          </p:spTgt>
                                        </p:tgtEl>
                                        <p:attrNameLst>
                                          <p:attrName>style.visibility</p:attrName>
                                        </p:attrNameLst>
                                      </p:cBhvr>
                                      <p:to>
                                        <p:strVal val="visible"/>
                                      </p:to>
                                    </p:set>
                                    <p:animEffect transition="in" filter="wipe(down)">
                                      <p:cBhvr>
                                        <p:cTn id="43" dur="580">
                                          <p:stCondLst>
                                            <p:cond delay="0"/>
                                          </p:stCondLst>
                                        </p:cTn>
                                        <p:tgtEl>
                                          <p:spTgt spid="139267">
                                            <p:txEl>
                                              <p:pRg st="2" end="2"/>
                                            </p:txEl>
                                          </p:spTgt>
                                        </p:tgtEl>
                                      </p:cBhvr>
                                    </p:animEffect>
                                    <p:anim calcmode="lin" valueType="num">
                                      <p:cBhvr>
                                        <p:cTn id="44" dur="1822" tmFilter="0,0; 0.14,0.36; 0.43,0.73; 0.71,0.91; 1.0,1.0">
                                          <p:stCondLst>
                                            <p:cond delay="0"/>
                                          </p:stCondLst>
                                        </p:cTn>
                                        <p:tgtEl>
                                          <p:spTgt spid="13926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3926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3926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3926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3926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39267">
                                            <p:txEl>
                                              <p:pRg st="2" end="2"/>
                                            </p:txEl>
                                          </p:spTgt>
                                        </p:tgtEl>
                                      </p:cBhvr>
                                      <p:to x="100000" y="60000"/>
                                    </p:animScale>
                                    <p:animScale>
                                      <p:cBhvr>
                                        <p:cTn id="50" dur="166" decel="50000">
                                          <p:stCondLst>
                                            <p:cond delay="676"/>
                                          </p:stCondLst>
                                        </p:cTn>
                                        <p:tgtEl>
                                          <p:spTgt spid="139267">
                                            <p:txEl>
                                              <p:pRg st="2" end="2"/>
                                            </p:txEl>
                                          </p:spTgt>
                                        </p:tgtEl>
                                      </p:cBhvr>
                                      <p:to x="100000" y="100000"/>
                                    </p:animScale>
                                    <p:animScale>
                                      <p:cBhvr>
                                        <p:cTn id="51" dur="26">
                                          <p:stCondLst>
                                            <p:cond delay="1312"/>
                                          </p:stCondLst>
                                        </p:cTn>
                                        <p:tgtEl>
                                          <p:spTgt spid="139267">
                                            <p:txEl>
                                              <p:pRg st="2" end="2"/>
                                            </p:txEl>
                                          </p:spTgt>
                                        </p:tgtEl>
                                      </p:cBhvr>
                                      <p:to x="100000" y="80000"/>
                                    </p:animScale>
                                    <p:animScale>
                                      <p:cBhvr>
                                        <p:cTn id="52" dur="166" decel="50000">
                                          <p:stCondLst>
                                            <p:cond delay="1338"/>
                                          </p:stCondLst>
                                        </p:cTn>
                                        <p:tgtEl>
                                          <p:spTgt spid="139267">
                                            <p:txEl>
                                              <p:pRg st="2" end="2"/>
                                            </p:txEl>
                                          </p:spTgt>
                                        </p:tgtEl>
                                      </p:cBhvr>
                                      <p:to x="100000" y="100000"/>
                                    </p:animScale>
                                    <p:animScale>
                                      <p:cBhvr>
                                        <p:cTn id="53" dur="26">
                                          <p:stCondLst>
                                            <p:cond delay="1642"/>
                                          </p:stCondLst>
                                        </p:cTn>
                                        <p:tgtEl>
                                          <p:spTgt spid="139267">
                                            <p:txEl>
                                              <p:pRg st="2" end="2"/>
                                            </p:txEl>
                                          </p:spTgt>
                                        </p:tgtEl>
                                      </p:cBhvr>
                                      <p:to x="100000" y="90000"/>
                                    </p:animScale>
                                    <p:animScale>
                                      <p:cBhvr>
                                        <p:cTn id="54" dur="166" decel="50000">
                                          <p:stCondLst>
                                            <p:cond delay="1668"/>
                                          </p:stCondLst>
                                        </p:cTn>
                                        <p:tgtEl>
                                          <p:spTgt spid="139267">
                                            <p:txEl>
                                              <p:pRg st="2" end="2"/>
                                            </p:txEl>
                                          </p:spTgt>
                                        </p:tgtEl>
                                      </p:cBhvr>
                                      <p:to x="100000" y="100000"/>
                                    </p:animScale>
                                    <p:animScale>
                                      <p:cBhvr>
                                        <p:cTn id="55" dur="26">
                                          <p:stCondLst>
                                            <p:cond delay="1808"/>
                                          </p:stCondLst>
                                        </p:cTn>
                                        <p:tgtEl>
                                          <p:spTgt spid="139267">
                                            <p:txEl>
                                              <p:pRg st="2" end="2"/>
                                            </p:txEl>
                                          </p:spTgt>
                                        </p:tgtEl>
                                      </p:cBhvr>
                                      <p:to x="100000" y="95000"/>
                                    </p:animScale>
                                    <p:animScale>
                                      <p:cBhvr>
                                        <p:cTn id="56" dur="166" decel="50000">
                                          <p:stCondLst>
                                            <p:cond delay="1834"/>
                                          </p:stCondLst>
                                        </p:cTn>
                                        <p:tgtEl>
                                          <p:spTgt spid="13926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85800" y="152400"/>
            <a:ext cx="7651750" cy="1123950"/>
          </a:xfrm>
        </p:spPr>
        <p:txBody>
          <a:bodyPr>
            <a:normAutofit fontScale="90000"/>
          </a:bodyPr>
          <a:lstStyle/>
          <a:p>
            <a:r>
              <a:rPr lang="en-US" sz="3600">
                <a:solidFill>
                  <a:srgbClr val="FF0000"/>
                </a:solidFill>
                <a:effectLst>
                  <a:outerShdw blurRad="38100" dist="38100" dir="2700000" algn="tl">
                    <a:srgbClr val="C0C0C0"/>
                  </a:outerShdw>
                </a:effectLst>
                <a:latin typeface="Times New Roman" pitchFamily="18" charset="0"/>
              </a:rPr>
              <a:t>Kỹ thuật Spool (Simultaneous Peripheral Operations On Line)</a:t>
            </a:r>
          </a:p>
        </p:txBody>
      </p:sp>
      <p:sp>
        <p:nvSpPr>
          <p:cNvPr id="142339" name="Rectangle 3"/>
          <p:cNvSpPr>
            <a:spLocks noGrp="1" noChangeArrowheads="1"/>
          </p:cNvSpPr>
          <p:nvPr>
            <p:ph idx="1"/>
          </p:nvPr>
        </p:nvSpPr>
        <p:spPr>
          <a:xfrm>
            <a:off x="396875" y="1528763"/>
            <a:ext cx="8324850" cy="4940300"/>
          </a:xfrm>
          <a:noFill/>
        </p:spPr>
        <p:txBody>
          <a:bodyPr/>
          <a:lstStyle/>
          <a:p>
            <a:pPr algn="just">
              <a:buClr>
                <a:srgbClr val="FF0000"/>
              </a:buClr>
              <a:buSzPct val="150000"/>
            </a:pPr>
            <a:r>
              <a:rPr lang="en-US">
                <a:effectLst>
                  <a:outerShdw blurRad="38100" dist="38100" dir="2700000" algn="tl">
                    <a:srgbClr val="C0C0C0"/>
                  </a:outerShdw>
                </a:effectLst>
                <a:latin typeface="Times New Roman" pitchFamily="18" charset="0"/>
              </a:rPr>
              <a:t>Nhiệm vụ của Spool là tạo ra các hiệu ứng sử dụng song song các thiết bị chỉ được phép khai thác trong chế độ tuần tự. Kỹ thuật Spool mô phỏng các thiết bị này bằng các thiết bị ảo và cung cấp cho các tiến trình có yêu cầu. </a:t>
            </a:r>
          </a:p>
        </p:txBody>
      </p:sp>
      <p:sp>
        <p:nvSpPr>
          <p:cNvPr id="4" name="Date Placeholder 3"/>
          <p:cNvSpPr>
            <a:spLocks noGrp="1"/>
          </p:cNvSpPr>
          <p:nvPr>
            <p:ph type="dt" sz="half" idx="10"/>
          </p:nvPr>
        </p:nvSpPr>
        <p:spPr/>
        <p:txBody>
          <a:bodyPr/>
          <a:lstStyle/>
          <a:p>
            <a:fld id="{A97F3EE0-52AC-4858-B7FF-514F5234AFC0}"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35</a:t>
            </a:fld>
            <a:endParaRPr lang="en-US"/>
          </a:p>
        </p:txBody>
      </p:sp>
    </p:spTree>
    <p:custDataLst>
      <p:tags r:id="rId1"/>
    </p:custDataLst>
  </p:cSld>
  <p:clrMapOvr>
    <a:masterClrMapping/>
  </p:clrMapOvr>
  <p:transition advTm="2399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wipe(down)">
                                      <p:cBhvr>
                                        <p:cTn id="7" dur="580">
                                          <p:stCondLst>
                                            <p:cond delay="0"/>
                                          </p:stCondLst>
                                        </p:cTn>
                                        <p:tgtEl>
                                          <p:spTgt spid="142339">
                                            <p:txEl>
                                              <p:pRg st="0" end="0"/>
                                            </p:txEl>
                                          </p:spTgt>
                                        </p:tgtEl>
                                      </p:cBhvr>
                                    </p:animEffect>
                                    <p:anim calcmode="lin" valueType="num">
                                      <p:cBhvr>
                                        <p:cTn id="8" dur="1822" tmFilter="0,0; 0.14,0.36; 0.43,0.73; 0.71,0.91; 1.0,1.0">
                                          <p:stCondLst>
                                            <p:cond delay="0"/>
                                          </p:stCondLst>
                                        </p:cTn>
                                        <p:tgtEl>
                                          <p:spTgt spid="1423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23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23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23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23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2339">
                                            <p:txEl>
                                              <p:pRg st="0" end="0"/>
                                            </p:txEl>
                                          </p:spTgt>
                                        </p:tgtEl>
                                      </p:cBhvr>
                                      <p:to x="100000" y="60000"/>
                                    </p:animScale>
                                    <p:animScale>
                                      <p:cBhvr>
                                        <p:cTn id="14" dur="166" decel="50000">
                                          <p:stCondLst>
                                            <p:cond delay="676"/>
                                          </p:stCondLst>
                                        </p:cTn>
                                        <p:tgtEl>
                                          <p:spTgt spid="142339">
                                            <p:txEl>
                                              <p:pRg st="0" end="0"/>
                                            </p:txEl>
                                          </p:spTgt>
                                        </p:tgtEl>
                                      </p:cBhvr>
                                      <p:to x="100000" y="100000"/>
                                    </p:animScale>
                                    <p:animScale>
                                      <p:cBhvr>
                                        <p:cTn id="15" dur="26">
                                          <p:stCondLst>
                                            <p:cond delay="1312"/>
                                          </p:stCondLst>
                                        </p:cTn>
                                        <p:tgtEl>
                                          <p:spTgt spid="142339">
                                            <p:txEl>
                                              <p:pRg st="0" end="0"/>
                                            </p:txEl>
                                          </p:spTgt>
                                        </p:tgtEl>
                                      </p:cBhvr>
                                      <p:to x="100000" y="80000"/>
                                    </p:animScale>
                                    <p:animScale>
                                      <p:cBhvr>
                                        <p:cTn id="16" dur="166" decel="50000">
                                          <p:stCondLst>
                                            <p:cond delay="1338"/>
                                          </p:stCondLst>
                                        </p:cTn>
                                        <p:tgtEl>
                                          <p:spTgt spid="142339">
                                            <p:txEl>
                                              <p:pRg st="0" end="0"/>
                                            </p:txEl>
                                          </p:spTgt>
                                        </p:tgtEl>
                                      </p:cBhvr>
                                      <p:to x="100000" y="100000"/>
                                    </p:animScale>
                                    <p:animScale>
                                      <p:cBhvr>
                                        <p:cTn id="17" dur="26">
                                          <p:stCondLst>
                                            <p:cond delay="1642"/>
                                          </p:stCondLst>
                                        </p:cTn>
                                        <p:tgtEl>
                                          <p:spTgt spid="142339">
                                            <p:txEl>
                                              <p:pRg st="0" end="0"/>
                                            </p:txEl>
                                          </p:spTgt>
                                        </p:tgtEl>
                                      </p:cBhvr>
                                      <p:to x="100000" y="90000"/>
                                    </p:animScale>
                                    <p:animScale>
                                      <p:cBhvr>
                                        <p:cTn id="18" dur="166" decel="50000">
                                          <p:stCondLst>
                                            <p:cond delay="1668"/>
                                          </p:stCondLst>
                                        </p:cTn>
                                        <p:tgtEl>
                                          <p:spTgt spid="142339">
                                            <p:txEl>
                                              <p:pRg st="0" end="0"/>
                                            </p:txEl>
                                          </p:spTgt>
                                        </p:tgtEl>
                                      </p:cBhvr>
                                      <p:to x="100000" y="100000"/>
                                    </p:animScale>
                                    <p:animScale>
                                      <p:cBhvr>
                                        <p:cTn id="19" dur="26">
                                          <p:stCondLst>
                                            <p:cond delay="1808"/>
                                          </p:stCondLst>
                                        </p:cTn>
                                        <p:tgtEl>
                                          <p:spTgt spid="142339">
                                            <p:txEl>
                                              <p:pRg st="0" end="0"/>
                                            </p:txEl>
                                          </p:spTgt>
                                        </p:tgtEl>
                                      </p:cBhvr>
                                      <p:to x="100000" y="95000"/>
                                    </p:animScale>
                                    <p:animScale>
                                      <p:cBhvr>
                                        <p:cTn id="20" dur="166" decel="50000">
                                          <p:stCondLst>
                                            <p:cond delay="1834"/>
                                          </p:stCondLst>
                                        </p:cTn>
                                        <p:tgtEl>
                                          <p:spTgt spid="14233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85800" y="152400"/>
            <a:ext cx="7194550" cy="1143000"/>
          </a:xfrm>
        </p:spPr>
        <p:txBody>
          <a:bodyPr>
            <a:normAutofit fontScale="90000"/>
          </a:bodyPr>
          <a:lstStyle/>
          <a:p>
            <a:r>
              <a:rPr lang="en-US" sz="3600">
                <a:solidFill>
                  <a:srgbClr val="FF0000"/>
                </a:solidFill>
                <a:effectLst>
                  <a:outerShdw blurRad="38100" dist="38100" dir="2700000" algn="tl">
                    <a:srgbClr val="C0C0C0"/>
                  </a:outerShdw>
                </a:effectLst>
                <a:latin typeface="Times New Roman" pitchFamily="18" charset="0"/>
              </a:rPr>
              <a:t>Kỹ thuật Spool (Simultaneous Peripheral Operations On Line)</a:t>
            </a:r>
          </a:p>
        </p:txBody>
      </p:sp>
      <p:sp>
        <p:nvSpPr>
          <p:cNvPr id="143363" name="Rectangle 3"/>
          <p:cNvSpPr>
            <a:spLocks noGrp="1" noChangeArrowheads="1"/>
          </p:cNvSpPr>
          <p:nvPr>
            <p:ph idx="1"/>
          </p:nvPr>
        </p:nvSpPr>
        <p:spPr>
          <a:xfrm>
            <a:off x="282575" y="1300163"/>
            <a:ext cx="8572500" cy="4940300"/>
          </a:xfrm>
          <a:noFill/>
        </p:spPr>
        <p:txBody>
          <a:bodyPr/>
          <a:lstStyle/>
          <a:p>
            <a:pPr algn="just">
              <a:buClr>
                <a:srgbClr val="FF0000"/>
              </a:buClr>
              <a:buSzPct val="150000"/>
            </a:pPr>
            <a:r>
              <a:rPr lang="en-US">
                <a:effectLst>
                  <a:outerShdw blurRad="38100" dist="38100" dir="2700000" algn="tl">
                    <a:srgbClr val="C0C0C0"/>
                  </a:outerShdw>
                </a:effectLst>
                <a:latin typeface="Times New Roman" pitchFamily="18" charset="0"/>
              </a:rPr>
              <a:t>Các tiến trình gửi thông tin </a:t>
            </a:r>
            <a:r>
              <a:rPr lang="en-US" smtClean="0">
                <a:effectLst>
                  <a:outerShdw blurRad="38100" dist="38100" dir="2700000" algn="tl">
                    <a:srgbClr val="C0C0C0"/>
                  </a:outerShdw>
                </a:effectLst>
                <a:latin typeface="Times New Roman" pitchFamily="18" charset="0"/>
              </a:rPr>
              <a:t>tới </a:t>
            </a:r>
            <a:r>
              <a:rPr lang="en-US">
                <a:effectLst>
                  <a:outerShdw blurRad="38100" dist="38100" dir="2700000" algn="tl">
                    <a:srgbClr val="C0C0C0"/>
                  </a:outerShdw>
                </a:effectLst>
                <a:latin typeface="Times New Roman" pitchFamily="18" charset="0"/>
              </a:rPr>
              <a:t>các thiết bị ảo vào một thời điểm thích hợp, thông tin từ thiết bị ảo sẽ được chuyển sang thiết bị thật.</a:t>
            </a:r>
          </a:p>
          <a:p>
            <a:pPr algn="just">
              <a:buClr>
                <a:srgbClr val="FF0000"/>
              </a:buClr>
              <a:buSzPct val="150000"/>
            </a:pPr>
            <a:r>
              <a:rPr lang="en-US">
                <a:effectLst>
                  <a:outerShdw blurRad="38100" dist="38100" dir="2700000" algn="tl">
                    <a:srgbClr val="C0C0C0"/>
                  </a:outerShdw>
                </a:effectLst>
                <a:latin typeface="Times New Roman" pitchFamily="18" charset="0"/>
              </a:rPr>
              <a:t>Ví dụ: máy in là thiết bị chỉ có thể hoạt động theo chế độ tuần tự. Khi nhiều tiến trình đều có nhu cầu dùng máy in, HT sẽ mô phỏng các máy in ảo và cấp cho mỗi tiến trình có nhu cầu một máy in ảo. </a:t>
            </a:r>
          </a:p>
        </p:txBody>
      </p:sp>
      <p:sp>
        <p:nvSpPr>
          <p:cNvPr id="4" name="Date Placeholder 3"/>
          <p:cNvSpPr>
            <a:spLocks noGrp="1"/>
          </p:cNvSpPr>
          <p:nvPr>
            <p:ph type="dt" sz="half" idx="10"/>
          </p:nvPr>
        </p:nvSpPr>
        <p:spPr/>
        <p:txBody>
          <a:bodyPr/>
          <a:lstStyle/>
          <a:p>
            <a:fld id="{7EAE85AE-BF25-4CDC-A5CE-2AE99961DB9B}"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36</a:t>
            </a:fld>
            <a:endParaRPr lang="en-US"/>
          </a:p>
        </p:txBody>
      </p:sp>
    </p:spTree>
    <p:custDataLst>
      <p:tags r:id="rId1"/>
    </p:custDataLst>
  </p:cSld>
  <p:clrMapOvr>
    <a:masterClrMapping/>
  </p:clrMapOvr>
  <p:transition advTm="1864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wipe(down)">
                                      <p:cBhvr>
                                        <p:cTn id="7" dur="580">
                                          <p:stCondLst>
                                            <p:cond delay="0"/>
                                          </p:stCondLst>
                                        </p:cTn>
                                        <p:tgtEl>
                                          <p:spTgt spid="143363">
                                            <p:txEl>
                                              <p:pRg st="0" end="0"/>
                                            </p:txEl>
                                          </p:spTgt>
                                        </p:tgtEl>
                                      </p:cBhvr>
                                    </p:animEffect>
                                    <p:anim calcmode="lin" valueType="num">
                                      <p:cBhvr>
                                        <p:cTn id="8" dur="1822" tmFilter="0,0; 0.14,0.36; 0.43,0.73; 0.71,0.91; 1.0,1.0">
                                          <p:stCondLst>
                                            <p:cond delay="0"/>
                                          </p:stCondLst>
                                        </p:cTn>
                                        <p:tgtEl>
                                          <p:spTgt spid="14336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336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336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336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336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3363">
                                            <p:txEl>
                                              <p:pRg st="0" end="0"/>
                                            </p:txEl>
                                          </p:spTgt>
                                        </p:tgtEl>
                                      </p:cBhvr>
                                      <p:to x="100000" y="60000"/>
                                    </p:animScale>
                                    <p:animScale>
                                      <p:cBhvr>
                                        <p:cTn id="14" dur="166" decel="50000">
                                          <p:stCondLst>
                                            <p:cond delay="676"/>
                                          </p:stCondLst>
                                        </p:cTn>
                                        <p:tgtEl>
                                          <p:spTgt spid="143363">
                                            <p:txEl>
                                              <p:pRg st="0" end="0"/>
                                            </p:txEl>
                                          </p:spTgt>
                                        </p:tgtEl>
                                      </p:cBhvr>
                                      <p:to x="100000" y="100000"/>
                                    </p:animScale>
                                    <p:animScale>
                                      <p:cBhvr>
                                        <p:cTn id="15" dur="26">
                                          <p:stCondLst>
                                            <p:cond delay="1312"/>
                                          </p:stCondLst>
                                        </p:cTn>
                                        <p:tgtEl>
                                          <p:spTgt spid="143363">
                                            <p:txEl>
                                              <p:pRg st="0" end="0"/>
                                            </p:txEl>
                                          </p:spTgt>
                                        </p:tgtEl>
                                      </p:cBhvr>
                                      <p:to x="100000" y="80000"/>
                                    </p:animScale>
                                    <p:animScale>
                                      <p:cBhvr>
                                        <p:cTn id="16" dur="166" decel="50000">
                                          <p:stCondLst>
                                            <p:cond delay="1338"/>
                                          </p:stCondLst>
                                        </p:cTn>
                                        <p:tgtEl>
                                          <p:spTgt spid="143363">
                                            <p:txEl>
                                              <p:pRg st="0" end="0"/>
                                            </p:txEl>
                                          </p:spTgt>
                                        </p:tgtEl>
                                      </p:cBhvr>
                                      <p:to x="100000" y="100000"/>
                                    </p:animScale>
                                    <p:animScale>
                                      <p:cBhvr>
                                        <p:cTn id="17" dur="26">
                                          <p:stCondLst>
                                            <p:cond delay="1642"/>
                                          </p:stCondLst>
                                        </p:cTn>
                                        <p:tgtEl>
                                          <p:spTgt spid="143363">
                                            <p:txEl>
                                              <p:pRg st="0" end="0"/>
                                            </p:txEl>
                                          </p:spTgt>
                                        </p:tgtEl>
                                      </p:cBhvr>
                                      <p:to x="100000" y="90000"/>
                                    </p:animScale>
                                    <p:animScale>
                                      <p:cBhvr>
                                        <p:cTn id="18" dur="166" decel="50000">
                                          <p:stCondLst>
                                            <p:cond delay="1668"/>
                                          </p:stCondLst>
                                        </p:cTn>
                                        <p:tgtEl>
                                          <p:spTgt spid="143363">
                                            <p:txEl>
                                              <p:pRg st="0" end="0"/>
                                            </p:txEl>
                                          </p:spTgt>
                                        </p:tgtEl>
                                      </p:cBhvr>
                                      <p:to x="100000" y="100000"/>
                                    </p:animScale>
                                    <p:animScale>
                                      <p:cBhvr>
                                        <p:cTn id="19" dur="26">
                                          <p:stCondLst>
                                            <p:cond delay="1808"/>
                                          </p:stCondLst>
                                        </p:cTn>
                                        <p:tgtEl>
                                          <p:spTgt spid="143363">
                                            <p:txEl>
                                              <p:pRg st="0" end="0"/>
                                            </p:txEl>
                                          </p:spTgt>
                                        </p:tgtEl>
                                      </p:cBhvr>
                                      <p:to x="100000" y="95000"/>
                                    </p:animScale>
                                    <p:animScale>
                                      <p:cBhvr>
                                        <p:cTn id="20" dur="166" decel="50000">
                                          <p:stCondLst>
                                            <p:cond delay="1834"/>
                                          </p:stCondLst>
                                        </p:cTn>
                                        <p:tgtEl>
                                          <p:spTgt spid="14336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3363">
                                            <p:txEl>
                                              <p:pRg st="1" end="1"/>
                                            </p:txEl>
                                          </p:spTgt>
                                        </p:tgtEl>
                                        <p:attrNameLst>
                                          <p:attrName>style.visibility</p:attrName>
                                        </p:attrNameLst>
                                      </p:cBhvr>
                                      <p:to>
                                        <p:strVal val="visible"/>
                                      </p:to>
                                    </p:set>
                                    <p:animEffect transition="in" filter="wipe(down)">
                                      <p:cBhvr>
                                        <p:cTn id="25" dur="580">
                                          <p:stCondLst>
                                            <p:cond delay="0"/>
                                          </p:stCondLst>
                                        </p:cTn>
                                        <p:tgtEl>
                                          <p:spTgt spid="143363">
                                            <p:txEl>
                                              <p:pRg st="1" end="1"/>
                                            </p:txEl>
                                          </p:spTgt>
                                        </p:tgtEl>
                                      </p:cBhvr>
                                    </p:animEffect>
                                    <p:anim calcmode="lin" valueType="num">
                                      <p:cBhvr>
                                        <p:cTn id="26" dur="1822" tmFilter="0,0; 0.14,0.36; 0.43,0.73; 0.71,0.91; 1.0,1.0">
                                          <p:stCondLst>
                                            <p:cond delay="0"/>
                                          </p:stCondLst>
                                        </p:cTn>
                                        <p:tgtEl>
                                          <p:spTgt spid="14336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336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336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336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336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3363">
                                            <p:txEl>
                                              <p:pRg st="1" end="1"/>
                                            </p:txEl>
                                          </p:spTgt>
                                        </p:tgtEl>
                                      </p:cBhvr>
                                      <p:to x="100000" y="60000"/>
                                    </p:animScale>
                                    <p:animScale>
                                      <p:cBhvr>
                                        <p:cTn id="32" dur="166" decel="50000">
                                          <p:stCondLst>
                                            <p:cond delay="676"/>
                                          </p:stCondLst>
                                        </p:cTn>
                                        <p:tgtEl>
                                          <p:spTgt spid="143363">
                                            <p:txEl>
                                              <p:pRg st="1" end="1"/>
                                            </p:txEl>
                                          </p:spTgt>
                                        </p:tgtEl>
                                      </p:cBhvr>
                                      <p:to x="100000" y="100000"/>
                                    </p:animScale>
                                    <p:animScale>
                                      <p:cBhvr>
                                        <p:cTn id="33" dur="26">
                                          <p:stCondLst>
                                            <p:cond delay="1312"/>
                                          </p:stCondLst>
                                        </p:cTn>
                                        <p:tgtEl>
                                          <p:spTgt spid="143363">
                                            <p:txEl>
                                              <p:pRg st="1" end="1"/>
                                            </p:txEl>
                                          </p:spTgt>
                                        </p:tgtEl>
                                      </p:cBhvr>
                                      <p:to x="100000" y="80000"/>
                                    </p:animScale>
                                    <p:animScale>
                                      <p:cBhvr>
                                        <p:cTn id="34" dur="166" decel="50000">
                                          <p:stCondLst>
                                            <p:cond delay="1338"/>
                                          </p:stCondLst>
                                        </p:cTn>
                                        <p:tgtEl>
                                          <p:spTgt spid="143363">
                                            <p:txEl>
                                              <p:pRg st="1" end="1"/>
                                            </p:txEl>
                                          </p:spTgt>
                                        </p:tgtEl>
                                      </p:cBhvr>
                                      <p:to x="100000" y="100000"/>
                                    </p:animScale>
                                    <p:animScale>
                                      <p:cBhvr>
                                        <p:cTn id="35" dur="26">
                                          <p:stCondLst>
                                            <p:cond delay="1642"/>
                                          </p:stCondLst>
                                        </p:cTn>
                                        <p:tgtEl>
                                          <p:spTgt spid="143363">
                                            <p:txEl>
                                              <p:pRg st="1" end="1"/>
                                            </p:txEl>
                                          </p:spTgt>
                                        </p:tgtEl>
                                      </p:cBhvr>
                                      <p:to x="100000" y="90000"/>
                                    </p:animScale>
                                    <p:animScale>
                                      <p:cBhvr>
                                        <p:cTn id="36" dur="166" decel="50000">
                                          <p:stCondLst>
                                            <p:cond delay="1668"/>
                                          </p:stCondLst>
                                        </p:cTn>
                                        <p:tgtEl>
                                          <p:spTgt spid="143363">
                                            <p:txEl>
                                              <p:pRg st="1" end="1"/>
                                            </p:txEl>
                                          </p:spTgt>
                                        </p:tgtEl>
                                      </p:cBhvr>
                                      <p:to x="100000" y="100000"/>
                                    </p:animScale>
                                    <p:animScale>
                                      <p:cBhvr>
                                        <p:cTn id="37" dur="26">
                                          <p:stCondLst>
                                            <p:cond delay="1808"/>
                                          </p:stCondLst>
                                        </p:cTn>
                                        <p:tgtEl>
                                          <p:spTgt spid="143363">
                                            <p:txEl>
                                              <p:pRg st="1" end="1"/>
                                            </p:txEl>
                                          </p:spTgt>
                                        </p:tgtEl>
                                      </p:cBhvr>
                                      <p:to x="100000" y="95000"/>
                                    </p:animScale>
                                    <p:animScale>
                                      <p:cBhvr>
                                        <p:cTn id="38" dur="166" decel="50000">
                                          <p:stCondLst>
                                            <p:cond delay="1834"/>
                                          </p:stCondLst>
                                        </p:cTn>
                                        <p:tgtEl>
                                          <p:spTgt spid="14336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85800" y="152400"/>
            <a:ext cx="6870700" cy="1009650"/>
          </a:xfrm>
        </p:spPr>
        <p:txBody>
          <a:bodyPr>
            <a:normAutofit fontScale="90000"/>
          </a:bodyPr>
          <a:lstStyle/>
          <a:p>
            <a:r>
              <a:rPr lang="en-US" sz="3600">
                <a:solidFill>
                  <a:srgbClr val="FF0000"/>
                </a:solidFill>
                <a:effectLst>
                  <a:outerShdw blurRad="38100" dist="38100" dir="2700000" algn="tl">
                    <a:srgbClr val="C0C0C0"/>
                  </a:outerShdw>
                </a:effectLst>
                <a:latin typeface="Times New Roman" pitchFamily="18" charset="0"/>
              </a:rPr>
              <a:t>Kỹ thuật Spool (Simultaneous Peripheral Operations On Line)</a:t>
            </a:r>
          </a:p>
        </p:txBody>
      </p:sp>
      <p:sp>
        <p:nvSpPr>
          <p:cNvPr id="144387" name="Rectangle 3"/>
          <p:cNvSpPr>
            <a:spLocks noGrp="1" noChangeArrowheads="1"/>
          </p:cNvSpPr>
          <p:nvPr>
            <p:ph idx="1"/>
          </p:nvPr>
        </p:nvSpPr>
        <p:spPr>
          <a:xfrm>
            <a:off x="247650" y="1319213"/>
            <a:ext cx="8077200" cy="4940300"/>
          </a:xfrm>
          <a:noFill/>
        </p:spPr>
        <p:txBody>
          <a:bodyPr/>
          <a:lstStyle/>
          <a:p>
            <a:pPr algn="just">
              <a:buClr>
                <a:srgbClr val="FF0000"/>
              </a:buClr>
              <a:buSzPct val="150000"/>
            </a:pPr>
            <a:r>
              <a:rPr lang="en-US" sz="3600">
                <a:effectLst>
                  <a:outerShdw blurRad="38100" dist="38100" dir="2700000" algn="tl">
                    <a:srgbClr val="C0C0C0"/>
                  </a:outerShdw>
                </a:effectLst>
                <a:latin typeface="Times New Roman" pitchFamily="18" charset="0"/>
              </a:rPr>
              <a:t>Các tiến trình sẽ gửi thông tin </a:t>
            </a:r>
            <a:r>
              <a:rPr lang="en-US" sz="3600" smtClean="0">
                <a:effectLst>
                  <a:outerShdw blurRad="38100" dist="38100" dir="2700000" algn="tl">
                    <a:srgbClr val="C0C0C0"/>
                  </a:outerShdw>
                </a:effectLst>
                <a:latin typeface="Times New Roman" pitchFamily="18" charset="0"/>
              </a:rPr>
              <a:t>tới </a:t>
            </a:r>
            <a:r>
              <a:rPr lang="en-US" sz="3600">
                <a:effectLst>
                  <a:outerShdw blurRad="38100" dist="38100" dir="2700000" algn="tl">
                    <a:srgbClr val="C0C0C0"/>
                  </a:outerShdw>
                </a:effectLst>
                <a:latin typeface="Times New Roman" pitchFamily="18" charset="0"/>
              </a:rPr>
              <a:t>máy in ảo giống như máy in thật. Như </a:t>
            </a:r>
            <a:r>
              <a:rPr lang="en-US" sz="3600" smtClean="0">
                <a:effectLst>
                  <a:outerShdw blurRad="38100" dist="38100" dir="2700000" algn="tl">
                    <a:srgbClr val="C0C0C0"/>
                  </a:outerShdw>
                </a:effectLst>
                <a:latin typeface="Times New Roman" pitchFamily="18" charset="0"/>
              </a:rPr>
              <a:t>vậy, </a:t>
            </a:r>
            <a:r>
              <a:rPr lang="en-US" sz="3600">
                <a:effectLst>
                  <a:outerShdw blurRad="38100" dist="38100" dir="2700000" algn="tl">
                    <a:srgbClr val="C0C0C0"/>
                  </a:outerShdw>
                </a:effectLst>
                <a:latin typeface="Times New Roman" pitchFamily="18" charset="0"/>
              </a:rPr>
              <a:t>các tiến trình có thể hoạt động song song mà không cần xếp hàng đợi chờ tài nguyên máy in.</a:t>
            </a:r>
          </a:p>
        </p:txBody>
      </p:sp>
      <p:sp>
        <p:nvSpPr>
          <p:cNvPr id="4" name="Date Placeholder 3"/>
          <p:cNvSpPr>
            <a:spLocks noGrp="1"/>
          </p:cNvSpPr>
          <p:nvPr>
            <p:ph type="dt" sz="half" idx="10"/>
          </p:nvPr>
        </p:nvSpPr>
        <p:spPr/>
        <p:txBody>
          <a:bodyPr/>
          <a:lstStyle/>
          <a:p>
            <a:fld id="{8E802CCA-B24C-4A11-A3BC-C6160A8E4A7F}"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37</a:t>
            </a:fld>
            <a:endParaRPr lang="en-US"/>
          </a:p>
        </p:txBody>
      </p:sp>
    </p:spTree>
    <p:custDataLst>
      <p:tags r:id="rId1"/>
    </p:custDataLst>
  </p:cSld>
  <p:clrMapOvr>
    <a:masterClrMapping/>
  </p:clrMapOvr>
  <p:transition advTm="798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down)">
                                      <p:cBhvr>
                                        <p:cTn id="7" dur="580">
                                          <p:stCondLst>
                                            <p:cond delay="0"/>
                                          </p:stCondLst>
                                        </p:cTn>
                                        <p:tgtEl>
                                          <p:spTgt spid="144387">
                                            <p:txEl>
                                              <p:pRg st="0" end="0"/>
                                            </p:txEl>
                                          </p:spTgt>
                                        </p:tgtEl>
                                      </p:cBhvr>
                                    </p:animEffect>
                                    <p:anim calcmode="lin" valueType="num">
                                      <p:cBhvr>
                                        <p:cTn id="8" dur="1822" tmFilter="0,0; 0.14,0.36; 0.43,0.73; 0.71,0.91; 1.0,1.0">
                                          <p:stCondLst>
                                            <p:cond delay="0"/>
                                          </p:stCondLst>
                                        </p:cTn>
                                        <p:tgtEl>
                                          <p:spTgt spid="1443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43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43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43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43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4387">
                                            <p:txEl>
                                              <p:pRg st="0" end="0"/>
                                            </p:txEl>
                                          </p:spTgt>
                                        </p:tgtEl>
                                      </p:cBhvr>
                                      <p:to x="100000" y="60000"/>
                                    </p:animScale>
                                    <p:animScale>
                                      <p:cBhvr>
                                        <p:cTn id="14" dur="166" decel="50000">
                                          <p:stCondLst>
                                            <p:cond delay="676"/>
                                          </p:stCondLst>
                                        </p:cTn>
                                        <p:tgtEl>
                                          <p:spTgt spid="144387">
                                            <p:txEl>
                                              <p:pRg st="0" end="0"/>
                                            </p:txEl>
                                          </p:spTgt>
                                        </p:tgtEl>
                                      </p:cBhvr>
                                      <p:to x="100000" y="100000"/>
                                    </p:animScale>
                                    <p:animScale>
                                      <p:cBhvr>
                                        <p:cTn id="15" dur="26">
                                          <p:stCondLst>
                                            <p:cond delay="1312"/>
                                          </p:stCondLst>
                                        </p:cTn>
                                        <p:tgtEl>
                                          <p:spTgt spid="144387">
                                            <p:txEl>
                                              <p:pRg st="0" end="0"/>
                                            </p:txEl>
                                          </p:spTgt>
                                        </p:tgtEl>
                                      </p:cBhvr>
                                      <p:to x="100000" y="80000"/>
                                    </p:animScale>
                                    <p:animScale>
                                      <p:cBhvr>
                                        <p:cTn id="16" dur="166" decel="50000">
                                          <p:stCondLst>
                                            <p:cond delay="1338"/>
                                          </p:stCondLst>
                                        </p:cTn>
                                        <p:tgtEl>
                                          <p:spTgt spid="144387">
                                            <p:txEl>
                                              <p:pRg st="0" end="0"/>
                                            </p:txEl>
                                          </p:spTgt>
                                        </p:tgtEl>
                                      </p:cBhvr>
                                      <p:to x="100000" y="100000"/>
                                    </p:animScale>
                                    <p:animScale>
                                      <p:cBhvr>
                                        <p:cTn id="17" dur="26">
                                          <p:stCondLst>
                                            <p:cond delay="1642"/>
                                          </p:stCondLst>
                                        </p:cTn>
                                        <p:tgtEl>
                                          <p:spTgt spid="144387">
                                            <p:txEl>
                                              <p:pRg st="0" end="0"/>
                                            </p:txEl>
                                          </p:spTgt>
                                        </p:tgtEl>
                                      </p:cBhvr>
                                      <p:to x="100000" y="90000"/>
                                    </p:animScale>
                                    <p:animScale>
                                      <p:cBhvr>
                                        <p:cTn id="18" dur="166" decel="50000">
                                          <p:stCondLst>
                                            <p:cond delay="1668"/>
                                          </p:stCondLst>
                                        </p:cTn>
                                        <p:tgtEl>
                                          <p:spTgt spid="144387">
                                            <p:txEl>
                                              <p:pRg st="0" end="0"/>
                                            </p:txEl>
                                          </p:spTgt>
                                        </p:tgtEl>
                                      </p:cBhvr>
                                      <p:to x="100000" y="100000"/>
                                    </p:animScale>
                                    <p:animScale>
                                      <p:cBhvr>
                                        <p:cTn id="19" dur="26">
                                          <p:stCondLst>
                                            <p:cond delay="1808"/>
                                          </p:stCondLst>
                                        </p:cTn>
                                        <p:tgtEl>
                                          <p:spTgt spid="144387">
                                            <p:txEl>
                                              <p:pRg st="0" end="0"/>
                                            </p:txEl>
                                          </p:spTgt>
                                        </p:tgtEl>
                                      </p:cBhvr>
                                      <p:to x="100000" y="95000"/>
                                    </p:animScale>
                                    <p:animScale>
                                      <p:cBhvr>
                                        <p:cTn id="20" dur="166" decel="50000">
                                          <p:stCondLst>
                                            <p:cond delay="1834"/>
                                          </p:stCondLst>
                                        </p:cTn>
                                        <p:tgtEl>
                                          <p:spTgt spid="14438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85800" y="152400"/>
            <a:ext cx="6870700" cy="68580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VI</a:t>
            </a:r>
            <a:r>
              <a:rPr lang="en-US" sz="4800">
                <a:solidFill>
                  <a:srgbClr val="FF0000"/>
                </a:solidFill>
                <a:effectLst>
                  <a:outerShdw blurRad="38100" dist="38100" dir="2700000" algn="tl">
                    <a:srgbClr val="C0C0C0"/>
                  </a:outerShdw>
                </a:effectLst>
                <a:latin typeface="Times New Roman" pitchFamily="18" charset="0"/>
              </a:rPr>
              <a:t>. Xử lí lỗi</a:t>
            </a:r>
          </a:p>
        </p:txBody>
      </p:sp>
      <p:sp>
        <p:nvSpPr>
          <p:cNvPr id="145411" name="Rectangle 3"/>
          <p:cNvSpPr>
            <a:spLocks noGrp="1" noChangeArrowheads="1"/>
          </p:cNvSpPr>
          <p:nvPr>
            <p:ph idx="1"/>
          </p:nvPr>
        </p:nvSpPr>
        <p:spPr>
          <a:xfrm>
            <a:off x="342900" y="946150"/>
            <a:ext cx="8324850" cy="4940300"/>
          </a:xfrm>
          <a:noFill/>
        </p:spPr>
        <p:txBody>
          <a:bodyPr/>
          <a:lstStyle/>
          <a:p>
            <a:pPr algn="just">
              <a:buClr>
                <a:srgbClr val="FF0000"/>
              </a:buClr>
              <a:buSzPct val="150000"/>
              <a:buFont typeface="Wingdings" pitchFamily="2" charset="2"/>
              <a:buChar char="§"/>
            </a:pPr>
            <a:r>
              <a:rPr lang="en-US">
                <a:effectLst>
                  <a:outerShdw blurRad="38100" dist="38100" dir="2700000" algn="tl">
                    <a:srgbClr val="C0C0C0"/>
                  </a:outerShdw>
                </a:effectLst>
                <a:latin typeface="Times New Roman" pitchFamily="18" charset="0"/>
              </a:rPr>
              <a:t>Trong các HT máy tính cả phần cứng và phần mềm không tránh khỏi gặp lỗi khi hoạt động. Ngay cả các chương trình điều khiển được thiết kế và thẩm định rất kỹ trước khi đưa vào sử dụng cũng khó tránh khỏi gặp lỗi.</a:t>
            </a:r>
          </a:p>
          <a:p>
            <a:pPr algn="just">
              <a:buClr>
                <a:srgbClr val="FF0000"/>
              </a:buClr>
              <a:buSzPct val="150000"/>
              <a:buFont typeface="Wingdings" pitchFamily="2" charset="2"/>
              <a:buChar char="§"/>
            </a:pPr>
            <a:r>
              <a:rPr lang="en-US">
                <a:effectLst>
                  <a:outerShdw blurRad="38100" dist="38100" dir="2700000" algn="tl">
                    <a:srgbClr val="C0C0C0"/>
                  </a:outerShdw>
                </a:effectLst>
                <a:latin typeface="Times New Roman" pitchFamily="18" charset="0"/>
              </a:rPr>
              <a:t>Tuy nhiên, hoạt động của các thiết bị I/O thường bộ lộ nhiều sai sót nhất.</a:t>
            </a:r>
          </a:p>
        </p:txBody>
      </p:sp>
      <p:sp>
        <p:nvSpPr>
          <p:cNvPr id="4" name="Date Placeholder 3"/>
          <p:cNvSpPr>
            <a:spLocks noGrp="1"/>
          </p:cNvSpPr>
          <p:nvPr>
            <p:ph type="dt" sz="half" idx="10"/>
          </p:nvPr>
        </p:nvSpPr>
        <p:spPr/>
        <p:txBody>
          <a:bodyPr/>
          <a:lstStyle/>
          <a:p>
            <a:fld id="{859B85C3-2722-498F-BE68-D2980B07DAE8}"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38</a:t>
            </a:fld>
            <a:endParaRPr lang="en-US"/>
          </a:p>
        </p:txBody>
      </p:sp>
    </p:spTree>
    <p:custDataLst>
      <p:tags r:id="rId1"/>
    </p:custDataLst>
  </p:cSld>
  <p:clrMapOvr>
    <a:masterClrMapping/>
  </p:clrMapOvr>
  <p:transition advTm="1004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wipe(down)">
                                      <p:cBhvr>
                                        <p:cTn id="7" dur="580">
                                          <p:stCondLst>
                                            <p:cond delay="0"/>
                                          </p:stCondLst>
                                        </p:cTn>
                                        <p:tgtEl>
                                          <p:spTgt spid="145411">
                                            <p:txEl>
                                              <p:pRg st="0" end="0"/>
                                            </p:txEl>
                                          </p:spTgt>
                                        </p:tgtEl>
                                      </p:cBhvr>
                                    </p:animEffect>
                                    <p:anim calcmode="lin" valueType="num">
                                      <p:cBhvr>
                                        <p:cTn id="8" dur="1822" tmFilter="0,0; 0.14,0.36; 0.43,0.73; 0.71,0.91; 1.0,1.0">
                                          <p:stCondLst>
                                            <p:cond delay="0"/>
                                          </p:stCondLst>
                                        </p:cTn>
                                        <p:tgtEl>
                                          <p:spTgt spid="14541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541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541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541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541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5411">
                                            <p:txEl>
                                              <p:pRg st="0" end="0"/>
                                            </p:txEl>
                                          </p:spTgt>
                                        </p:tgtEl>
                                      </p:cBhvr>
                                      <p:to x="100000" y="60000"/>
                                    </p:animScale>
                                    <p:animScale>
                                      <p:cBhvr>
                                        <p:cTn id="14" dur="166" decel="50000">
                                          <p:stCondLst>
                                            <p:cond delay="676"/>
                                          </p:stCondLst>
                                        </p:cTn>
                                        <p:tgtEl>
                                          <p:spTgt spid="145411">
                                            <p:txEl>
                                              <p:pRg st="0" end="0"/>
                                            </p:txEl>
                                          </p:spTgt>
                                        </p:tgtEl>
                                      </p:cBhvr>
                                      <p:to x="100000" y="100000"/>
                                    </p:animScale>
                                    <p:animScale>
                                      <p:cBhvr>
                                        <p:cTn id="15" dur="26">
                                          <p:stCondLst>
                                            <p:cond delay="1312"/>
                                          </p:stCondLst>
                                        </p:cTn>
                                        <p:tgtEl>
                                          <p:spTgt spid="145411">
                                            <p:txEl>
                                              <p:pRg st="0" end="0"/>
                                            </p:txEl>
                                          </p:spTgt>
                                        </p:tgtEl>
                                      </p:cBhvr>
                                      <p:to x="100000" y="80000"/>
                                    </p:animScale>
                                    <p:animScale>
                                      <p:cBhvr>
                                        <p:cTn id="16" dur="166" decel="50000">
                                          <p:stCondLst>
                                            <p:cond delay="1338"/>
                                          </p:stCondLst>
                                        </p:cTn>
                                        <p:tgtEl>
                                          <p:spTgt spid="145411">
                                            <p:txEl>
                                              <p:pRg st="0" end="0"/>
                                            </p:txEl>
                                          </p:spTgt>
                                        </p:tgtEl>
                                      </p:cBhvr>
                                      <p:to x="100000" y="100000"/>
                                    </p:animScale>
                                    <p:animScale>
                                      <p:cBhvr>
                                        <p:cTn id="17" dur="26">
                                          <p:stCondLst>
                                            <p:cond delay="1642"/>
                                          </p:stCondLst>
                                        </p:cTn>
                                        <p:tgtEl>
                                          <p:spTgt spid="145411">
                                            <p:txEl>
                                              <p:pRg st="0" end="0"/>
                                            </p:txEl>
                                          </p:spTgt>
                                        </p:tgtEl>
                                      </p:cBhvr>
                                      <p:to x="100000" y="90000"/>
                                    </p:animScale>
                                    <p:animScale>
                                      <p:cBhvr>
                                        <p:cTn id="18" dur="166" decel="50000">
                                          <p:stCondLst>
                                            <p:cond delay="1668"/>
                                          </p:stCondLst>
                                        </p:cTn>
                                        <p:tgtEl>
                                          <p:spTgt spid="145411">
                                            <p:txEl>
                                              <p:pRg st="0" end="0"/>
                                            </p:txEl>
                                          </p:spTgt>
                                        </p:tgtEl>
                                      </p:cBhvr>
                                      <p:to x="100000" y="100000"/>
                                    </p:animScale>
                                    <p:animScale>
                                      <p:cBhvr>
                                        <p:cTn id="19" dur="26">
                                          <p:stCondLst>
                                            <p:cond delay="1808"/>
                                          </p:stCondLst>
                                        </p:cTn>
                                        <p:tgtEl>
                                          <p:spTgt spid="145411">
                                            <p:txEl>
                                              <p:pRg st="0" end="0"/>
                                            </p:txEl>
                                          </p:spTgt>
                                        </p:tgtEl>
                                      </p:cBhvr>
                                      <p:to x="100000" y="95000"/>
                                    </p:animScale>
                                    <p:animScale>
                                      <p:cBhvr>
                                        <p:cTn id="20" dur="166" decel="50000">
                                          <p:stCondLst>
                                            <p:cond delay="1834"/>
                                          </p:stCondLst>
                                        </p:cTn>
                                        <p:tgtEl>
                                          <p:spTgt spid="14541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5411">
                                            <p:txEl>
                                              <p:pRg st="1" end="1"/>
                                            </p:txEl>
                                          </p:spTgt>
                                        </p:tgtEl>
                                        <p:attrNameLst>
                                          <p:attrName>style.visibility</p:attrName>
                                        </p:attrNameLst>
                                      </p:cBhvr>
                                      <p:to>
                                        <p:strVal val="visible"/>
                                      </p:to>
                                    </p:set>
                                    <p:animEffect transition="in" filter="wipe(down)">
                                      <p:cBhvr>
                                        <p:cTn id="25" dur="580">
                                          <p:stCondLst>
                                            <p:cond delay="0"/>
                                          </p:stCondLst>
                                        </p:cTn>
                                        <p:tgtEl>
                                          <p:spTgt spid="145411">
                                            <p:txEl>
                                              <p:pRg st="1" end="1"/>
                                            </p:txEl>
                                          </p:spTgt>
                                        </p:tgtEl>
                                      </p:cBhvr>
                                    </p:animEffect>
                                    <p:anim calcmode="lin" valueType="num">
                                      <p:cBhvr>
                                        <p:cTn id="26" dur="1822" tmFilter="0,0; 0.14,0.36; 0.43,0.73; 0.71,0.91; 1.0,1.0">
                                          <p:stCondLst>
                                            <p:cond delay="0"/>
                                          </p:stCondLst>
                                        </p:cTn>
                                        <p:tgtEl>
                                          <p:spTgt spid="14541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541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541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541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541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5411">
                                            <p:txEl>
                                              <p:pRg st="1" end="1"/>
                                            </p:txEl>
                                          </p:spTgt>
                                        </p:tgtEl>
                                      </p:cBhvr>
                                      <p:to x="100000" y="60000"/>
                                    </p:animScale>
                                    <p:animScale>
                                      <p:cBhvr>
                                        <p:cTn id="32" dur="166" decel="50000">
                                          <p:stCondLst>
                                            <p:cond delay="676"/>
                                          </p:stCondLst>
                                        </p:cTn>
                                        <p:tgtEl>
                                          <p:spTgt spid="145411">
                                            <p:txEl>
                                              <p:pRg st="1" end="1"/>
                                            </p:txEl>
                                          </p:spTgt>
                                        </p:tgtEl>
                                      </p:cBhvr>
                                      <p:to x="100000" y="100000"/>
                                    </p:animScale>
                                    <p:animScale>
                                      <p:cBhvr>
                                        <p:cTn id="33" dur="26">
                                          <p:stCondLst>
                                            <p:cond delay="1312"/>
                                          </p:stCondLst>
                                        </p:cTn>
                                        <p:tgtEl>
                                          <p:spTgt spid="145411">
                                            <p:txEl>
                                              <p:pRg st="1" end="1"/>
                                            </p:txEl>
                                          </p:spTgt>
                                        </p:tgtEl>
                                      </p:cBhvr>
                                      <p:to x="100000" y="80000"/>
                                    </p:animScale>
                                    <p:animScale>
                                      <p:cBhvr>
                                        <p:cTn id="34" dur="166" decel="50000">
                                          <p:stCondLst>
                                            <p:cond delay="1338"/>
                                          </p:stCondLst>
                                        </p:cTn>
                                        <p:tgtEl>
                                          <p:spTgt spid="145411">
                                            <p:txEl>
                                              <p:pRg st="1" end="1"/>
                                            </p:txEl>
                                          </p:spTgt>
                                        </p:tgtEl>
                                      </p:cBhvr>
                                      <p:to x="100000" y="100000"/>
                                    </p:animScale>
                                    <p:animScale>
                                      <p:cBhvr>
                                        <p:cTn id="35" dur="26">
                                          <p:stCondLst>
                                            <p:cond delay="1642"/>
                                          </p:stCondLst>
                                        </p:cTn>
                                        <p:tgtEl>
                                          <p:spTgt spid="145411">
                                            <p:txEl>
                                              <p:pRg st="1" end="1"/>
                                            </p:txEl>
                                          </p:spTgt>
                                        </p:tgtEl>
                                      </p:cBhvr>
                                      <p:to x="100000" y="90000"/>
                                    </p:animScale>
                                    <p:animScale>
                                      <p:cBhvr>
                                        <p:cTn id="36" dur="166" decel="50000">
                                          <p:stCondLst>
                                            <p:cond delay="1668"/>
                                          </p:stCondLst>
                                        </p:cTn>
                                        <p:tgtEl>
                                          <p:spTgt spid="145411">
                                            <p:txEl>
                                              <p:pRg st="1" end="1"/>
                                            </p:txEl>
                                          </p:spTgt>
                                        </p:tgtEl>
                                      </p:cBhvr>
                                      <p:to x="100000" y="100000"/>
                                    </p:animScale>
                                    <p:animScale>
                                      <p:cBhvr>
                                        <p:cTn id="37" dur="26">
                                          <p:stCondLst>
                                            <p:cond delay="1808"/>
                                          </p:stCondLst>
                                        </p:cTn>
                                        <p:tgtEl>
                                          <p:spTgt spid="145411">
                                            <p:txEl>
                                              <p:pRg st="1" end="1"/>
                                            </p:txEl>
                                          </p:spTgt>
                                        </p:tgtEl>
                                      </p:cBhvr>
                                      <p:to x="100000" y="95000"/>
                                    </p:animScale>
                                    <p:animScale>
                                      <p:cBhvr>
                                        <p:cTn id="38" dur="166" decel="50000">
                                          <p:stCondLst>
                                            <p:cond delay="1834"/>
                                          </p:stCondLst>
                                        </p:cTn>
                                        <p:tgtEl>
                                          <p:spTgt spid="14541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85800" y="304800"/>
            <a:ext cx="6870700" cy="60960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VI</a:t>
            </a:r>
            <a:r>
              <a:rPr lang="en-US" sz="4800">
                <a:solidFill>
                  <a:srgbClr val="FF0000"/>
                </a:solidFill>
                <a:effectLst>
                  <a:outerShdw blurRad="38100" dist="38100" dir="2700000" algn="tl">
                    <a:srgbClr val="C0C0C0"/>
                  </a:outerShdw>
                </a:effectLst>
                <a:latin typeface="Times New Roman" pitchFamily="18" charset="0"/>
              </a:rPr>
              <a:t>. Xử lí lỗi</a:t>
            </a:r>
          </a:p>
        </p:txBody>
      </p:sp>
      <p:sp>
        <p:nvSpPr>
          <p:cNvPr id="147459" name="Rectangle 3"/>
          <p:cNvSpPr>
            <a:spLocks noGrp="1" noChangeArrowheads="1"/>
          </p:cNvSpPr>
          <p:nvPr>
            <p:ph idx="1"/>
          </p:nvPr>
        </p:nvSpPr>
        <p:spPr>
          <a:xfrm>
            <a:off x="301625" y="1174750"/>
            <a:ext cx="8324850" cy="4940300"/>
          </a:xfrm>
          <a:noFill/>
        </p:spPr>
        <p:txBody>
          <a:bodyPr>
            <a:normAutofit lnSpcReduction="10000"/>
          </a:bodyPr>
          <a:lstStyle/>
          <a:p>
            <a:pPr algn="just">
              <a:buClr>
                <a:srgbClr val="FF0000"/>
              </a:buClr>
              <a:buSzPct val="150000"/>
              <a:buFont typeface="Wingdings" pitchFamily="2" charset="2"/>
              <a:buChar char="§"/>
            </a:pPr>
            <a:r>
              <a:rPr lang="en-US">
                <a:effectLst>
                  <a:outerShdw blurRad="38100" dist="38100" dir="2700000" algn="tl">
                    <a:srgbClr val="C0C0C0"/>
                  </a:outerShdw>
                </a:effectLst>
                <a:latin typeface="Times New Roman" pitchFamily="18" charset="0"/>
              </a:rPr>
              <a:t>Giải thích cho vấn đề này là bởi vì các thiết bị I/O luôn chịu ảnh hưởng của các yếu tố môi trường và bị hao mòn trong quá trình sử dụng</a:t>
            </a:r>
            <a:r>
              <a:rPr lang="en-US" smtClean="0">
                <a:effectLst>
                  <a:outerShdw blurRad="38100" dist="38100" dir="2700000" algn="tl">
                    <a:srgbClr val="C0C0C0"/>
                  </a:outerShdw>
                </a:effectLst>
                <a:latin typeface="Times New Roman" pitchFamily="18" charset="0"/>
              </a:rPr>
              <a:t>.</a:t>
            </a:r>
          </a:p>
          <a:p>
            <a:pPr marL="0" indent="0" algn="just">
              <a:buClr>
                <a:srgbClr val="FF0000"/>
              </a:buClr>
              <a:buSzPct val="150000"/>
              <a:buNone/>
            </a:pPr>
            <a:r>
              <a:rPr lang="en-US">
                <a:effectLst>
                  <a:outerShdw blurRad="38100" dist="38100" dir="2700000" algn="tl">
                    <a:srgbClr val="C0C0C0"/>
                  </a:outerShdw>
                </a:effectLst>
                <a:latin typeface="Times New Roman" pitchFamily="18" charset="0"/>
              </a:rPr>
              <a:t>+</a:t>
            </a:r>
            <a:r>
              <a:rPr lang="en-US" smtClean="0">
                <a:effectLst>
                  <a:outerShdw blurRad="38100" dist="38100" dir="2700000" algn="tl">
                    <a:srgbClr val="C0C0C0"/>
                  </a:outerShdw>
                </a:effectLst>
                <a:latin typeface="Times New Roman" pitchFamily="18" charset="0"/>
              </a:rPr>
              <a:t> </a:t>
            </a:r>
            <a:r>
              <a:rPr lang="en-US">
                <a:effectLst>
                  <a:outerShdw blurRad="38100" dist="38100" dir="2700000" algn="tl">
                    <a:srgbClr val="C0C0C0"/>
                  </a:outerShdw>
                </a:effectLst>
                <a:latin typeface="Times New Roman" pitchFamily="18" charset="0"/>
              </a:rPr>
              <a:t>Ví dụ như các bộ phận cơ học, độ nhiễm từ trên các đĩa từ giảm dần,...</a:t>
            </a:r>
          </a:p>
          <a:p>
            <a:pPr algn="just">
              <a:buClr>
                <a:srgbClr val="FF0000"/>
              </a:buClr>
              <a:buSzPct val="150000"/>
              <a:buFont typeface="Wingdings" pitchFamily="2" charset="2"/>
              <a:buChar char="§"/>
            </a:pPr>
            <a:r>
              <a:rPr lang="en-US">
                <a:effectLst>
                  <a:outerShdw blurRad="38100" dist="38100" dir="2700000" algn="tl">
                    <a:srgbClr val="C0C0C0"/>
                  </a:outerShdw>
                </a:effectLst>
                <a:latin typeface="Times New Roman" pitchFamily="18" charset="0"/>
              </a:rPr>
              <a:t>Trọng trách phát hiện các lỗi I/O do HT đảm nhận. Vì nguyên nhân gây ra lỗi rất đa dạng nên HT phải sử dụng linh hoạt các phép kiểm tra thiết bị (sử dụng cả phần cứng lẫn phần mềm). </a:t>
            </a:r>
          </a:p>
        </p:txBody>
      </p:sp>
      <p:sp>
        <p:nvSpPr>
          <p:cNvPr id="4" name="Date Placeholder 3"/>
          <p:cNvSpPr>
            <a:spLocks noGrp="1"/>
          </p:cNvSpPr>
          <p:nvPr>
            <p:ph type="dt" sz="half" idx="10"/>
          </p:nvPr>
        </p:nvSpPr>
        <p:spPr/>
        <p:txBody>
          <a:bodyPr/>
          <a:lstStyle/>
          <a:p>
            <a:fld id="{70FE613D-5651-449D-B2A0-BD397C9480C3}"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39</a:t>
            </a:fld>
            <a:endParaRPr lang="en-US"/>
          </a:p>
        </p:txBody>
      </p:sp>
    </p:spTree>
    <p:custDataLst>
      <p:tags r:id="rId1"/>
    </p:custDataLst>
  </p:cSld>
  <p:clrMapOvr>
    <a:masterClrMapping/>
  </p:clrMapOvr>
  <p:transition advTm="163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80">
                                          <p:stCondLst>
                                            <p:cond delay="0"/>
                                          </p:stCondLst>
                                        </p:cTn>
                                        <p:tgtEl>
                                          <p:spTgt spid="147459">
                                            <p:txEl>
                                              <p:pRg st="0" end="0"/>
                                            </p:txEl>
                                          </p:spTgt>
                                        </p:tgtEl>
                                      </p:cBhvr>
                                    </p:animEffect>
                                    <p:anim calcmode="lin" valueType="num">
                                      <p:cBhvr>
                                        <p:cTn id="8" dur="1822" tmFilter="0,0; 0.14,0.36; 0.43,0.73; 0.71,0.91; 1.0,1.0">
                                          <p:stCondLst>
                                            <p:cond delay="0"/>
                                          </p:stCondLst>
                                        </p:cTn>
                                        <p:tgtEl>
                                          <p:spTgt spid="1474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74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74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74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74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7459">
                                            <p:txEl>
                                              <p:pRg st="0" end="0"/>
                                            </p:txEl>
                                          </p:spTgt>
                                        </p:tgtEl>
                                      </p:cBhvr>
                                      <p:to x="100000" y="60000"/>
                                    </p:animScale>
                                    <p:animScale>
                                      <p:cBhvr>
                                        <p:cTn id="14" dur="166" decel="50000">
                                          <p:stCondLst>
                                            <p:cond delay="676"/>
                                          </p:stCondLst>
                                        </p:cTn>
                                        <p:tgtEl>
                                          <p:spTgt spid="147459">
                                            <p:txEl>
                                              <p:pRg st="0" end="0"/>
                                            </p:txEl>
                                          </p:spTgt>
                                        </p:tgtEl>
                                      </p:cBhvr>
                                      <p:to x="100000" y="100000"/>
                                    </p:animScale>
                                    <p:animScale>
                                      <p:cBhvr>
                                        <p:cTn id="15" dur="26">
                                          <p:stCondLst>
                                            <p:cond delay="1312"/>
                                          </p:stCondLst>
                                        </p:cTn>
                                        <p:tgtEl>
                                          <p:spTgt spid="147459">
                                            <p:txEl>
                                              <p:pRg st="0" end="0"/>
                                            </p:txEl>
                                          </p:spTgt>
                                        </p:tgtEl>
                                      </p:cBhvr>
                                      <p:to x="100000" y="80000"/>
                                    </p:animScale>
                                    <p:animScale>
                                      <p:cBhvr>
                                        <p:cTn id="16" dur="166" decel="50000">
                                          <p:stCondLst>
                                            <p:cond delay="1338"/>
                                          </p:stCondLst>
                                        </p:cTn>
                                        <p:tgtEl>
                                          <p:spTgt spid="147459">
                                            <p:txEl>
                                              <p:pRg st="0" end="0"/>
                                            </p:txEl>
                                          </p:spTgt>
                                        </p:tgtEl>
                                      </p:cBhvr>
                                      <p:to x="100000" y="100000"/>
                                    </p:animScale>
                                    <p:animScale>
                                      <p:cBhvr>
                                        <p:cTn id="17" dur="26">
                                          <p:stCondLst>
                                            <p:cond delay="1642"/>
                                          </p:stCondLst>
                                        </p:cTn>
                                        <p:tgtEl>
                                          <p:spTgt spid="147459">
                                            <p:txEl>
                                              <p:pRg st="0" end="0"/>
                                            </p:txEl>
                                          </p:spTgt>
                                        </p:tgtEl>
                                      </p:cBhvr>
                                      <p:to x="100000" y="90000"/>
                                    </p:animScale>
                                    <p:animScale>
                                      <p:cBhvr>
                                        <p:cTn id="18" dur="166" decel="50000">
                                          <p:stCondLst>
                                            <p:cond delay="1668"/>
                                          </p:stCondLst>
                                        </p:cTn>
                                        <p:tgtEl>
                                          <p:spTgt spid="147459">
                                            <p:txEl>
                                              <p:pRg st="0" end="0"/>
                                            </p:txEl>
                                          </p:spTgt>
                                        </p:tgtEl>
                                      </p:cBhvr>
                                      <p:to x="100000" y="100000"/>
                                    </p:animScale>
                                    <p:animScale>
                                      <p:cBhvr>
                                        <p:cTn id="19" dur="26">
                                          <p:stCondLst>
                                            <p:cond delay="1808"/>
                                          </p:stCondLst>
                                        </p:cTn>
                                        <p:tgtEl>
                                          <p:spTgt spid="147459">
                                            <p:txEl>
                                              <p:pRg st="0" end="0"/>
                                            </p:txEl>
                                          </p:spTgt>
                                        </p:tgtEl>
                                      </p:cBhvr>
                                      <p:to x="100000" y="95000"/>
                                    </p:animScale>
                                    <p:animScale>
                                      <p:cBhvr>
                                        <p:cTn id="20" dur="166" decel="50000">
                                          <p:stCondLst>
                                            <p:cond delay="1834"/>
                                          </p:stCondLst>
                                        </p:cTn>
                                        <p:tgtEl>
                                          <p:spTgt spid="1474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7459">
                                            <p:txEl>
                                              <p:pRg st="1" end="1"/>
                                            </p:txEl>
                                          </p:spTgt>
                                        </p:tgtEl>
                                        <p:attrNameLst>
                                          <p:attrName>style.visibility</p:attrName>
                                        </p:attrNameLst>
                                      </p:cBhvr>
                                      <p:to>
                                        <p:strVal val="visible"/>
                                      </p:to>
                                    </p:set>
                                    <p:animEffect transition="in" filter="wipe(down)">
                                      <p:cBhvr>
                                        <p:cTn id="25" dur="580">
                                          <p:stCondLst>
                                            <p:cond delay="0"/>
                                          </p:stCondLst>
                                        </p:cTn>
                                        <p:tgtEl>
                                          <p:spTgt spid="147459">
                                            <p:txEl>
                                              <p:pRg st="1" end="1"/>
                                            </p:txEl>
                                          </p:spTgt>
                                        </p:tgtEl>
                                      </p:cBhvr>
                                    </p:animEffect>
                                    <p:anim calcmode="lin" valueType="num">
                                      <p:cBhvr>
                                        <p:cTn id="26" dur="1822" tmFilter="0,0; 0.14,0.36; 0.43,0.73; 0.71,0.91; 1.0,1.0">
                                          <p:stCondLst>
                                            <p:cond delay="0"/>
                                          </p:stCondLst>
                                        </p:cTn>
                                        <p:tgtEl>
                                          <p:spTgt spid="1474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74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74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74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74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7459">
                                            <p:txEl>
                                              <p:pRg st="1" end="1"/>
                                            </p:txEl>
                                          </p:spTgt>
                                        </p:tgtEl>
                                      </p:cBhvr>
                                      <p:to x="100000" y="60000"/>
                                    </p:animScale>
                                    <p:animScale>
                                      <p:cBhvr>
                                        <p:cTn id="32" dur="166" decel="50000">
                                          <p:stCondLst>
                                            <p:cond delay="676"/>
                                          </p:stCondLst>
                                        </p:cTn>
                                        <p:tgtEl>
                                          <p:spTgt spid="147459">
                                            <p:txEl>
                                              <p:pRg st="1" end="1"/>
                                            </p:txEl>
                                          </p:spTgt>
                                        </p:tgtEl>
                                      </p:cBhvr>
                                      <p:to x="100000" y="100000"/>
                                    </p:animScale>
                                    <p:animScale>
                                      <p:cBhvr>
                                        <p:cTn id="33" dur="26">
                                          <p:stCondLst>
                                            <p:cond delay="1312"/>
                                          </p:stCondLst>
                                        </p:cTn>
                                        <p:tgtEl>
                                          <p:spTgt spid="147459">
                                            <p:txEl>
                                              <p:pRg st="1" end="1"/>
                                            </p:txEl>
                                          </p:spTgt>
                                        </p:tgtEl>
                                      </p:cBhvr>
                                      <p:to x="100000" y="80000"/>
                                    </p:animScale>
                                    <p:animScale>
                                      <p:cBhvr>
                                        <p:cTn id="34" dur="166" decel="50000">
                                          <p:stCondLst>
                                            <p:cond delay="1338"/>
                                          </p:stCondLst>
                                        </p:cTn>
                                        <p:tgtEl>
                                          <p:spTgt spid="147459">
                                            <p:txEl>
                                              <p:pRg st="1" end="1"/>
                                            </p:txEl>
                                          </p:spTgt>
                                        </p:tgtEl>
                                      </p:cBhvr>
                                      <p:to x="100000" y="100000"/>
                                    </p:animScale>
                                    <p:animScale>
                                      <p:cBhvr>
                                        <p:cTn id="35" dur="26">
                                          <p:stCondLst>
                                            <p:cond delay="1642"/>
                                          </p:stCondLst>
                                        </p:cTn>
                                        <p:tgtEl>
                                          <p:spTgt spid="147459">
                                            <p:txEl>
                                              <p:pRg st="1" end="1"/>
                                            </p:txEl>
                                          </p:spTgt>
                                        </p:tgtEl>
                                      </p:cBhvr>
                                      <p:to x="100000" y="90000"/>
                                    </p:animScale>
                                    <p:animScale>
                                      <p:cBhvr>
                                        <p:cTn id="36" dur="166" decel="50000">
                                          <p:stCondLst>
                                            <p:cond delay="1668"/>
                                          </p:stCondLst>
                                        </p:cTn>
                                        <p:tgtEl>
                                          <p:spTgt spid="147459">
                                            <p:txEl>
                                              <p:pRg st="1" end="1"/>
                                            </p:txEl>
                                          </p:spTgt>
                                        </p:tgtEl>
                                      </p:cBhvr>
                                      <p:to x="100000" y="100000"/>
                                    </p:animScale>
                                    <p:animScale>
                                      <p:cBhvr>
                                        <p:cTn id="37" dur="26">
                                          <p:stCondLst>
                                            <p:cond delay="1808"/>
                                          </p:stCondLst>
                                        </p:cTn>
                                        <p:tgtEl>
                                          <p:spTgt spid="147459">
                                            <p:txEl>
                                              <p:pRg st="1" end="1"/>
                                            </p:txEl>
                                          </p:spTgt>
                                        </p:tgtEl>
                                      </p:cBhvr>
                                      <p:to x="100000" y="95000"/>
                                    </p:animScale>
                                    <p:animScale>
                                      <p:cBhvr>
                                        <p:cTn id="38" dur="166" decel="50000">
                                          <p:stCondLst>
                                            <p:cond delay="1834"/>
                                          </p:stCondLst>
                                        </p:cTn>
                                        <p:tgtEl>
                                          <p:spTgt spid="1474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47459">
                                            <p:txEl>
                                              <p:pRg st="2" end="2"/>
                                            </p:txEl>
                                          </p:spTgt>
                                        </p:tgtEl>
                                        <p:attrNameLst>
                                          <p:attrName>style.visibility</p:attrName>
                                        </p:attrNameLst>
                                      </p:cBhvr>
                                      <p:to>
                                        <p:strVal val="visible"/>
                                      </p:to>
                                    </p:set>
                                    <p:animEffect transition="in" filter="wipe(down)">
                                      <p:cBhvr>
                                        <p:cTn id="43" dur="580">
                                          <p:stCondLst>
                                            <p:cond delay="0"/>
                                          </p:stCondLst>
                                        </p:cTn>
                                        <p:tgtEl>
                                          <p:spTgt spid="147459">
                                            <p:txEl>
                                              <p:pRg st="2" end="2"/>
                                            </p:txEl>
                                          </p:spTgt>
                                        </p:tgtEl>
                                      </p:cBhvr>
                                    </p:animEffect>
                                    <p:anim calcmode="lin" valueType="num">
                                      <p:cBhvr>
                                        <p:cTn id="44" dur="1822" tmFilter="0,0; 0.14,0.36; 0.43,0.73; 0.71,0.91; 1.0,1.0">
                                          <p:stCondLst>
                                            <p:cond delay="0"/>
                                          </p:stCondLst>
                                        </p:cTn>
                                        <p:tgtEl>
                                          <p:spTgt spid="1474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474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474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474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474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47459">
                                            <p:txEl>
                                              <p:pRg st="2" end="2"/>
                                            </p:txEl>
                                          </p:spTgt>
                                        </p:tgtEl>
                                      </p:cBhvr>
                                      <p:to x="100000" y="60000"/>
                                    </p:animScale>
                                    <p:animScale>
                                      <p:cBhvr>
                                        <p:cTn id="50" dur="166" decel="50000">
                                          <p:stCondLst>
                                            <p:cond delay="676"/>
                                          </p:stCondLst>
                                        </p:cTn>
                                        <p:tgtEl>
                                          <p:spTgt spid="147459">
                                            <p:txEl>
                                              <p:pRg st="2" end="2"/>
                                            </p:txEl>
                                          </p:spTgt>
                                        </p:tgtEl>
                                      </p:cBhvr>
                                      <p:to x="100000" y="100000"/>
                                    </p:animScale>
                                    <p:animScale>
                                      <p:cBhvr>
                                        <p:cTn id="51" dur="26">
                                          <p:stCondLst>
                                            <p:cond delay="1312"/>
                                          </p:stCondLst>
                                        </p:cTn>
                                        <p:tgtEl>
                                          <p:spTgt spid="147459">
                                            <p:txEl>
                                              <p:pRg st="2" end="2"/>
                                            </p:txEl>
                                          </p:spTgt>
                                        </p:tgtEl>
                                      </p:cBhvr>
                                      <p:to x="100000" y="80000"/>
                                    </p:animScale>
                                    <p:animScale>
                                      <p:cBhvr>
                                        <p:cTn id="52" dur="166" decel="50000">
                                          <p:stCondLst>
                                            <p:cond delay="1338"/>
                                          </p:stCondLst>
                                        </p:cTn>
                                        <p:tgtEl>
                                          <p:spTgt spid="147459">
                                            <p:txEl>
                                              <p:pRg st="2" end="2"/>
                                            </p:txEl>
                                          </p:spTgt>
                                        </p:tgtEl>
                                      </p:cBhvr>
                                      <p:to x="100000" y="100000"/>
                                    </p:animScale>
                                    <p:animScale>
                                      <p:cBhvr>
                                        <p:cTn id="53" dur="26">
                                          <p:stCondLst>
                                            <p:cond delay="1642"/>
                                          </p:stCondLst>
                                        </p:cTn>
                                        <p:tgtEl>
                                          <p:spTgt spid="147459">
                                            <p:txEl>
                                              <p:pRg st="2" end="2"/>
                                            </p:txEl>
                                          </p:spTgt>
                                        </p:tgtEl>
                                      </p:cBhvr>
                                      <p:to x="100000" y="90000"/>
                                    </p:animScale>
                                    <p:animScale>
                                      <p:cBhvr>
                                        <p:cTn id="54" dur="166" decel="50000">
                                          <p:stCondLst>
                                            <p:cond delay="1668"/>
                                          </p:stCondLst>
                                        </p:cTn>
                                        <p:tgtEl>
                                          <p:spTgt spid="147459">
                                            <p:txEl>
                                              <p:pRg st="2" end="2"/>
                                            </p:txEl>
                                          </p:spTgt>
                                        </p:tgtEl>
                                      </p:cBhvr>
                                      <p:to x="100000" y="100000"/>
                                    </p:animScale>
                                    <p:animScale>
                                      <p:cBhvr>
                                        <p:cTn id="55" dur="26">
                                          <p:stCondLst>
                                            <p:cond delay="1808"/>
                                          </p:stCondLst>
                                        </p:cTn>
                                        <p:tgtEl>
                                          <p:spTgt spid="147459">
                                            <p:txEl>
                                              <p:pRg st="2" end="2"/>
                                            </p:txEl>
                                          </p:spTgt>
                                        </p:tgtEl>
                                      </p:cBhvr>
                                      <p:to x="100000" y="95000"/>
                                    </p:animScale>
                                    <p:animScale>
                                      <p:cBhvr>
                                        <p:cTn id="56" dur="166" decel="50000">
                                          <p:stCondLst>
                                            <p:cond delay="1834"/>
                                          </p:stCondLst>
                                        </p:cTn>
                                        <p:tgtEl>
                                          <p:spTgt spid="14745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r>
              <a:rPr lang="en-US" sz="3200" smtClean="0">
                <a:solidFill>
                  <a:srgbClr val="FF0000"/>
                </a:solidFill>
                <a:effectLst>
                  <a:outerShdw blurRad="38100" dist="38100" dir="2700000" algn="tl">
                    <a:srgbClr val="C0C0C0"/>
                  </a:outerShdw>
                </a:effectLst>
                <a:latin typeface="Times New Roman" pitchFamily="18" charset="0"/>
              </a:rPr>
              <a:t>II</a:t>
            </a:r>
            <a:r>
              <a:rPr lang="en-US" sz="3200">
                <a:solidFill>
                  <a:srgbClr val="FF0000"/>
                </a:solidFill>
                <a:effectLst>
                  <a:outerShdw blurRad="38100" dist="38100" dir="2700000" algn="tl">
                    <a:srgbClr val="C0C0C0"/>
                  </a:outerShdw>
                </a:effectLst>
                <a:latin typeface="Times New Roman" pitchFamily="18" charset="0"/>
              </a:rPr>
              <a:t>. </a:t>
            </a:r>
            <a:r>
              <a:rPr lang="en-US" sz="3200" smtClean="0">
                <a:solidFill>
                  <a:srgbClr val="FF0000"/>
                </a:solidFill>
                <a:effectLst>
                  <a:outerShdw blurRad="38100" dist="38100" dir="2700000" algn="tl">
                    <a:srgbClr val="C0C0C0"/>
                  </a:outerShdw>
                </a:effectLst>
                <a:latin typeface="Times New Roman" pitchFamily="18" charset="0"/>
              </a:rPr>
              <a:t>Phần cứng vào/ra</a:t>
            </a:r>
            <a:endParaRPr lang="en-US" sz="3200">
              <a:solidFill>
                <a:srgbClr val="FF0000"/>
              </a:solidFill>
              <a:effectLst>
                <a:outerShdw blurRad="38100" dist="38100" dir="2700000" algn="tl">
                  <a:srgbClr val="C0C0C0"/>
                </a:outerShdw>
              </a:effectLst>
              <a:latin typeface="Times New Roman" pitchFamily="18" charset="0"/>
            </a:endParaRPr>
          </a:p>
        </p:txBody>
      </p:sp>
      <p:sp>
        <p:nvSpPr>
          <p:cNvPr id="121859" name="Rectangle 3"/>
          <p:cNvSpPr>
            <a:spLocks noGrp="1" noChangeArrowheads="1"/>
          </p:cNvSpPr>
          <p:nvPr>
            <p:ph idx="1"/>
          </p:nvPr>
        </p:nvSpPr>
        <p:spPr>
          <a:xfrm>
            <a:off x="285750" y="1371600"/>
            <a:ext cx="8450263" cy="4841875"/>
          </a:xfrm>
        </p:spPr>
        <p:txBody>
          <a:bodyPr/>
          <a:lstStyle/>
          <a:p>
            <a:pPr marL="0" indent="0" algn="just">
              <a:buClr>
                <a:srgbClr val="FF0000"/>
              </a:buClr>
              <a:buSzPct val="140000"/>
              <a:buNone/>
            </a:pPr>
            <a:r>
              <a:rPr lang="en-US" sz="2800" smtClean="0">
                <a:solidFill>
                  <a:srgbClr val="FF0000"/>
                </a:solidFill>
                <a:effectLst>
                  <a:outerShdw blurRad="38100" dist="38100" dir="2700000" algn="tl">
                    <a:srgbClr val="C0C0C0"/>
                  </a:outerShdw>
                </a:effectLst>
                <a:latin typeface="Times New Roman" pitchFamily="18" charset="0"/>
              </a:rPr>
              <a:t>1. </a:t>
            </a:r>
            <a:r>
              <a:rPr lang="vi-VN" sz="2800" smtClean="0">
                <a:solidFill>
                  <a:srgbClr val="FF0000"/>
                </a:solidFill>
                <a:effectLst>
                  <a:outerShdw blurRad="38100" dist="38100" dir="2700000" algn="tl">
                    <a:srgbClr val="C0C0C0"/>
                  </a:outerShdw>
                </a:effectLst>
                <a:latin typeface="Times New Roman" pitchFamily="18" charset="0"/>
              </a:rPr>
              <a:t>Thiết bị I/O</a:t>
            </a:r>
            <a:endParaRPr lang="en-US" sz="2800" smtClean="0">
              <a:solidFill>
                <a:srgbClr val="FF0000"/>
              </a:solidFill>
              <a:effectLst>
                <a:outerShdw blurRad="38100" dist="38100" dir="2700000" algn="tl">
                  <a:srgbClr val="C0C0C0"/>
                </a:outerShdw>
              </a:effectLst>
              <a:latin typeface="Times New Roman" pitchFamily="18" charset="0"/>
            </a:endParaRPr>
          </a:p>
          <a:p>
            <a:pPr marL="0" indent="0" algn="just">
              <a:buClr>
                <a:srgbClr val="FF0000"/>
              </a:buClr>
              <a:buSzPct val="140000"/>
              <a:buNone/>
            </a:pPr>
            <a:r>
              <a:rPr lang="en-US" sz="2800" smtClean="0">
                <a:solidFill>
                  <a:srgbClr val="FF0000"/>
                </a:solidFill>
                <a:effectLst>
                  <a:outerShdw blurRad="38100" dist="38100" dir="2700000" algn="tl">
                    <a:srgbClr val="C0C0C0"/>
                  </a:outerShdw>
                </a:effectLst>
                <a:latin typeface="Times New Roman" pitchFamily="18" charset="0"/>
              </a:rPr>
              <a:t>2. Bộ điều khiển thiết bị I/O</a:t>
            </a:r>
            <a:endParaRPr lang="vi-VN" sz="2800" smtClean="0">
              <a:solidFill>
                <a:srgbClr val="FF0000"/>
              </a:solidFill>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522A4BA5-B0B3-4332-B107-CE5E6B7B410F}"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4</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85800" y="152400"/>
            <a:ext cx="6870700" cy="76200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VI</a:t>
            </a:r>
            <a:r>
              <a:rPr lang="en-US" sz="4800">
                <a:solidFill>
                  <a:srgbClr val="FF0000"/>
                </a:solidFill>
                <a:effectLst>
                  <a:outerShdw blurRad="38100" dist="38100" dir="2700000" algn="tl">
                    <a:srgbClr val="C0C0C0"/>
                  </a:outerShdw>
                </a:effectLst>
                <a:latin typeface="Times New Roman" pitchFamily="18" charset="0"/>
              </a:rPr>
              <a:t>. Xử lí lỗi</a:t>
            </a:r>
          </a:p>
        </p:txBody>
      </p:sp>
      <p:sp>
        <p:nvSpPr>
          <p:cNvPr id="148483" name="Rectangle 3"/>
          <p:cNvSpPr>
            <a:spLocks noGrp="1" noChangeArrowheads="1"/>
          </p:cNvSpPr>
          <p:nvPr>
            <p:ph idx="1"/>
          </p:nvPr>
        </p:nvSpPr>
        <p:spPr>
          <a:xfrm>
            <a:off x="263525" y="1109663"/>
            <a:ext cx="8324850" cy="4940300"/>
          </a:xfrm>
          <a:noFill/>
        </p:spPr>
        <p:txBody>
          <a:bodyPr/>
          <a:lstStyle/>
          <a:p>
            <a:pPr algn="just">
              <a:buClr>
                <a:srgbClr val="FF0000"/>
              </a:buClr>
              <a:buSzPct val="150000"/>
              <a:buFont typeface="Wingdings" pitchFamily="2" charset="2"/>
              <a:buChar char="§"/>
            </a:pPr>
            <a:r>
              <a:rPr lang="en-US">
                <a:effectLst>
                  <a:outerShdw blurRad="38100" dist="38100" dir="2700000" algn="tl">
                    <a:srgbClr val="C0C0C0"/>
                  </a:outerShdw>
                </a:effectLst>
                <a:latin typeface="Times New Roman" pitchFamily="18" charset="0"/>
              </a:rPr>
              <a:t>Khi phát hiện lỗi, HT cố gắng khắc phục bằng cách thực hiện lại nhiều lần các thao tác I/O. Nếu vẫn có lỗi thì cố gắng khôi phục thông tin ban đầu. Trong trường hợp không thể khắc phục lỗi thì HT thông báo lỗi cho người dùng tự giải quyết.</a:t>
            </a:r>
          </a:p>
          <a:p>
            <a:pPr algn="just">
              <a:buClr>
                <a:srgbClr val="FF0000"/>
              </a:buClr>
              <a:buSzPct val="150000"/>
              <a:buFont typeface="Wingdings" pitchFamily="2" charset="2"/>
              <a:buChar char="§"/>
            </a:pPr>
            <a:r>
              <a:rPr lang="en-US">
                <a:effectLst>
                  <a:outerShdw blurRad="38100" dist="38100" dir="2700000" algn="tl">
                    <a:srgbClr val="C0C0C0"/>
                  </a:outerShdw>
                </a:effectLst>
                <a:latin typeface="Times New Roman" pitchFamily="18" charset="0"/>
              </a:rPr>
              <a:t>Để đảm bảo độ chính xác của thông tin lưu trữ, nhiều thiết bị tổ chức đọc lại thông tin ngay sau khi ghi để so sánh với thông tin gốc. </a:t>
            </a:r>
          </a:p>
        </p:txBody>
      </p:sp>
      <p:sp>
        <p:nvSpPr>
          <p:cNvPr id="4" name="Date Placeholder 3"/>
          <p:cNvSpPr>
            <a:spLocks noGrp="1"/>
          </p:cNvSpPr>
          <p:nvPr>
            <p:ph type="dt" sz="half" idx="10"/>
          </p:nvPr>
        </p:nvSpPr>
        <p:spPr/>
        <p:txBody>
          <a:bodyPr/>
          <a:lstStyle/>
          <a:p>
            <a:fld id="{CA79C38D-DA8F-4A0A-BA1D-0902E6530F4A}"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40</a:t>
            </a:fld>
            <a:endParaRPr lang="en-US"/>
          </a:p>
        </p:txBody>
      </p:sp>
    </p:spTree>
    <p:custDataLst>
      <p:tags r:id="rId1"/>
    </p:custDataLst>
  </p:cSld>
  <p:clrMapOvr>
    <a:masterClrMapping/>
  </p:clrMapOvr>
  <p:transition advTm="127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wipe(down)">
                                      <p:cBhvr>
                                        <p:cTn id="7" dur="580">
                                          <p:stCondLst>
                                            <p:cond delay="0"/>
                                          </p:stCondLst>
                                        </p:cTn>
                                        <p:tgtEl>
                                          <p:spTgt spid="148483">
                                            <p:txEl>
                                              <p:pRg st="0" end="0"/>
                                            </p:txEl>
                                          </p:spTgt>
                                        </p:tgtEl>
                                      </p:cBhvr>
                                    </p:animEffect>
                                    <p:anim calcmode="lin" valueType="num">
                                      <p:cBhvr>
                                        <p:cTn id="8" dur="1822" tmFilter="0,0; 0.14,0.36; 0.43,0.73; 0.71,0.91; 1.0,1.0">
                                          <p:stCondLst>
                                            <p:cond delay="0"/>
                                          </p:stCondLst>
                                        </p:cTn>
                                        <p:tgtEl>
                                          <p:spTgt spid="14848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848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848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848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848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8483">
                                            <p:txEl>
                                              <p:pRg st="0" end="0"/>
                                            </p:txEl>
                                          </p:spTgt>
                                        </p:tgtEl>
                                      </p:cBhvr>
                                      <p:to x="100000" y="60000"/>
                                    </p:animScale>
                                    <p:animScale>
                                      <p:cBhvr>
                                        <p:cTn id="14" dur="166" decel="50000">
                                          <p:stCondLst>
                                            <p:cond delay="676"/>
                                          </p:stCondLst>
                                        </p:cTn>
                                        <p:tgtEl>
                                          <p:spTgt spid="148483">
                                            <p:txEl>
                                              <p:pRg st="0" end="0"/>
                                            </p:txEl>
                                          </p:spTgt>
                                        </p:tgtEl>
                                      </p:cBhvr>
                                      <p:to x="100000" y="100000"/>
                                    </p:animScale>
                                    <p:animScale>
                                      <p:cBhvr>
                                        <p:cTn id="15" dur="26">
                                          <p:stCondLst>
                                            <p:cond delay="1312"/>
                                          </p:stCondLst>
                                        </p:cTn>
                                        <p:tgtEl>
                                          <p:spTgt spid="148483">
                                            <p:txEl>
                                              <p:pRg st="0" end="0"/>
                                            </p:txEl>
                                          </p:spTgt>
                                        </p:tgtEl>
                                      </p:cBhvr>
                                      <p:to x="100000" y="80000"/>
                                    </p:animScale>
                                    <p:animScale>
                                      <p:cBhvr>
                                        <p:cTn id="16" dur="166" decel="50000">
                                          <p:stCondLst>
                                            <p:cond delay="1338"/>
                                          </p:stCondLst>
                                        </p:cTn>
                                        <p:tgtEl>
                                          <p:spTgt spid="148483">
                                            <p:txEl>
                                              <p:pRg st="0" end="0"/>
                                            </p:txEl>
                                          </p:spTgt>
                                        </p:tgtEl>
                                      </p:cBhvr>
                                      <p:to x="100000" y="100000"/>
                                    </p:animScale>
                                    <p:animScale>
                                      <p:cBhvr>
                                        <p:cTn id="17" dur="26">
                                          <p:stCondLst>
                                            <p:cond delay="1642"/>
                                          </p:stCondLst>
                                        </p:cTn>
                                        <p:tgtEl>
                                          <p:spTgt spid="148483">
                                            <p:txEl>
                                              <p:pRg st="0" end="0"/>
                                            </p:txEl>
                                          </p:spTgt>
                                        </p:tgtEl>
                                      </p:cBhvr>
                                      <p:to x="100000" y="90000"/>
                                    </p:animScale>
                                    <p:animScale>
                                      <p:cBhvr>
                                        <p:cTn id="18" dur="166" decel="50000">
                                          <p:stCondLst>
                                            <p:cond delay="1668"/>
                                          </p:stCondLst>
                                        </p:cTn>
                                        <p:tgtEl>
                                          <p:spTgt spid="148483">
                                            <p:txEl>
                                              <p:pRg st="0" end="0"/>
                                            </p:txEl>
                                          </p:spTgt>
                                        </p:tgtEl>
                                      </p:cBhvr>
                                      <p:to x="100000" y="100000"/>
                                    </p:animScale>
                                    <p:animScale>
                                      <p:cBhvr>
                                        <p:cTn id="19" dur="26">
                                          <p:stCondLst>
                                            <p:cond delay="1808"/>
                                          </p:stCondLst>
                                        </p:cTn>
                                        <p:tgtEl>
                                          <p:spTgt spid="148483">
                                            <p:txEl>
                                              <p:pRg st="0" end="0"/>
                                            </p:txEl>
                                          </p:spTgt>
                                        </p:tgtEl>
                                      </p:cBhvr>
                                      <p:to x="100000" y="95000"/>
                                    </p:animScale>
                                    <p:animScale>
                                      <p:cBhvr>
                                        <p:cTn id="20" dur="166" decel="50000">
                                          <p:stCondLst>
                                            <p:cond delay="1834"/>
                                          </p:stCondLst>
                                        </p:cTn>
                                        <p:tgtEl>
                                          <p:spTgt spid="14848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8483">
                                            <p:txEl>
                                              <p:pRg st="1" end="1"/>
                                            </p:txEl>
                                          </p:spTgt>
                                        </p:tgtEl>
                                        <p:attrNameLst>
                                          <p:attrName>style.visibility</p:attrName>
                                        </p:attrNameLst>
                                      </p:cBhvr>
                                      <p:to>
                                        <p:strVal val="visible"/>
                                      </p:to>
                                    </p:set>
                                    <p:animEffect transition="in" filter="wipe(down)">
                                      <p:cBhvr>
                                        <p:cTn id="25" dur="580">
                                          <p:stCondLst>
                                            <p:cond delay="0"/>
                                          </p:stCondLst>
                                        </p:cTn>
                                        <p:tgtEl>
                                          <p:spTgt spid="148483">
                                            <p:txEl>
                                              <p:pRg st="1" end="1"/>
                                            </p:txEl>
                                          </p:spTgt>
                                        </p:tgtEl>
                                      </p:cBhvr>
                                    </p:animEffect>
                                    <p:anim calcmode="lin" valueType="num">
                                      <p:cBhvr>
                                        <p:cTn id="26" dur="1822" tmFilter="0,0; 0.14,0.36; 0.43,0.73; 0.71,0.91; 1.0,1.0">
                                          <p:stCondLst>
                                            <p:cond delay="0"/>
                                          </p:stCondLst>
                                        </p:cTn>
                                        <p:tgtEl>
                                          <p:spTgt spid="14848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848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848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848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848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8483">
                                            <p:txEl>
                                              <p:pRg st="1" end="1"/>
                                            </p:txEl>
                                          </p:spTgt>
                                        </p:tgtEl>
                                      </p:cBhvr>
                                      <p:to x="100000" y="60000"/>
                                    </p:animScale>
                                    <p:animScale>
                                      <p:cBhvr>
                                        <p:cTn id="32" dur="166" decel="50000">
                                          <p:stCondLst>
                                            <p:cond delay="676"/>
                                          </p:stCondLst>
                                        </p:cTn>
                                        <p:tgtEl>
                                          <p:spTgt spid="148483">
                                            <p:txEl>
                                              <p:pRg st="1" end="1"/>
                                            </p:txEl>
                                          </p:spTgt>
                                        </p:tgtEl>
                                      </p:cBhvr>
                                      <p:to x="100000" y="100000"/>
                                    </p:animScale>
                                    <p:animScale>
                                      <p:cBhvr>
                                        <p:cTn id="33" dur="26">
                                          <p:stCondLst>
                                            <p:cond delay="1312"/>
                                          </p:stCondLst>
                                        </p:cTn>
                                        <p:tgtEl>
                                          <p:spTgt spid="148483">
                                            <p:txEl>
                                              <p:pRg st="1" end="1"/>
                                            </p:txEl>
                                          </p:spTgt>
                                        </p:tgtEl>
                                      </p:cBhvr>
                                      <p:to x="100000" y="80000"/>
                                    </p:animScale>
                                    <p:animScale>
                                      <p:cBhvr>
                                        <p:cTn id="34" dur="166" decel="50000">
                                          <p:stCondLst>
                                            <p:cond delay="1338"/>
                                          </p:stCondLst>
                                        </p:cTn>
                                        <p:tgtEl>
                                          <p:spTgt spid="148483">
                                            <p:txEl>
                                              <p:pRg st="1" end="1"/>
                                            </p:txEl>
                                          </p:spTgt>
                                        </p:tgtEl>
                                      </p:cBhvr>
                                      <p:to x="100000" y="100000"/>
                                    </p:animScale>
                                    <p:animScale>
                                      <p:cBhvr>
                                        <p:cTn id="35" dur="26">
                                          <p:stCondLst>
                                            <p:cond delay="1642"/>
                                          </p:stCondLst>
                                        </p:cTn>
                                        <p:tgtEl>
                                          <p:spTgt spid="148483">
                                            <p:txEl>
                                              <p:pRg st="1" end="1"/>
                                            </p:txEl>
                                          </p:spTgt>
                                        </p:tgtEl>
                                      </p:cBhvr>
                                      <p:to x="100000" y="90000"/>
                                    </p:animScale>
                                    <p:animScale>
                                      <p:cBhvr>
                                        <p:cTn id="36" dur="166" decel="50000">
                                          <p:stCondLst>
                                            <p:cond delay="1668"/>
                                          </p:stCondLst>
                                        </p:cTn>
                                        <p:tgtEl>
                                          <p:spTgt spid="148483">
                                            <p:txEl>
                                              <p:pRg st="1" end="1"/>
                                            </p:txEl>
                                          </p:spTgt>
                                        </p:tgtEl>
                                      </p:cBhvr>
                                      <p:to x="100000" y="100000"/>
                                    </p:animScale>
                                    <p:animScale>
                                      <p:cBhvr>
                                        <p:cTn id="37" dur="26">
                                          <p:stCondLst>
                                            <p:cond delay="1808"/>
                                          </p:stCondLst>
                                        </p:cTn>
                                        <p:tgtEl>
                                          <p:spTgt spid="148483">
                                            <p:txEl>
                                              <p:pRg st="1" end="1"/>
                                            </p:txEl>
                                          </p:spTgt>
                                        </p:tgtEl>
                                      </p:cBhvr>
                                      <p:to x="100000" y="95000"/>
                                    </p:animScale>
                                    <p:animScale>
                                      <p:cBhvr>
                                        <p:cTn id="38" dur="166" decel="50000">
                                          <p:stCondLst>
                                            <p:cond delay="1834"/>
                                          </p:stCondLst>
                                        </p:cTn>
                                        <p:tgtEl>
                                          <p:spTgt spid="14848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5800" y="152400"/>
            <a:ext cx="6870700" cy="7429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VI</a:t>
            </a:r>
            <a:r>
              <a:rPr lang="en-US" sz="4800">
                <a:solidFill>
                  <a:srgbClr val="FF0000"/>
                </a:solidFill>
                <a:effectLst>
                  <a:outerShdw blurRad="38100" dist="38100" dir="2700000" algn="tl">
                    <a:srgbClr val="C0C0C0"/>
                  </a:outerShdw>
                </a:effectLst>
                <a:latin typeface="Times New Roman" pitchFamily="18" charset="0"/>
              </a:rPr>
              <a:t>. Xử lí lỗi</a:t>
            </a:r>
          </a:p>
        </p:txBody>
      </p:sp>
      <p:sp>
        <p:nvSpPr>
          <p:cNvPr id="149507" name="Rectangle 3"/>
          <p:cNvSpPr>
            <a:spLocks noGrp="1" noChangeArrowheads="1"/>
          </p:cNvSpPr>
          <p:nvPr>
            <p:ph idx="1"/>
          </p:nvPr>
        </p:nvSpPr>
        <p:spPr>
          <a:xfrm>
            <a:off x="320675" y="1185863"/>
            <a:ext cx="8324850" cy="4940300"/>
          </a:xfrm>
          <a:noFill/>
        </p:spPr>
        <p:txBody>
          <a:bodyPr/>
          <a:lstStyle/>
          <a:p>
            <a:pPr algn="just">
              <a:buClr>
                <a:srgbClr val="FF0000"/>
              </a:buClr>
              <a:buSzPct val="150000"/>
              <a:buFont typeface="Wingdings" pitchFamily="2" charset="2"/>
              <a:buChar char="§"/>
            </a:pPr>
            <a:r>
              <a:rPr lang="en-US">
                <a:effectLst>
                  <a:outerShdw blurRad="38100" dist="38100" dir="2700000" algn="tl">
                    <a:srgbClr val="C0C0C0"/>
                  </a:outerShdw>
                </a:effectLst>
                <a:latin typeface="Times New Roman" pitchFamily="18" charset="0"/>
              </a:rPr>
              <a:t>PP này thường áp dụng cho các thiết bị có tốc độ nhanh như đĩa từ và do các thiết bị điều khiển I/O đảm nhiệm.</a:t>
            </a:r>
          </a:p>
          <a:p>
            <a:pPr algn="just">
              <a:buClr>
                <a:srgbClr val="FF0000"/>
              </a:buClr>
              <a:buSzPct val="150000"/>
              <a:buFont typeface="Wingdings" pitchFamily="2" charset="2"/>
              <a:buChar char="§"/>
            </a:pPr>
            <a:r>
              <a:rPr lang="en-US">
                <a:effectLst>
                  <a:outerShdw blurRad="38100" dist="38100" dir="2700000" algn="tl">
                    <a:srgbClr val="C0C0C0"/>
                  </a:outerShdw>
                </a:effectLst>
                <a:latin typeface="Times New Roman" pitchFamily="18" charset="0"/>
              </a:rPr>
              <a:t>Để tránh những trường hợp sai sót không đáng có (như cố gắng đọc đĩa trong khi chưa sẵn sàng. Trước và sau phép trao đổi I/O, HT thống có các thao tác kiểm tra kênh I/O xem đã đủ điều kiện truy nhập thiết bị chưa.</a:t>
            </a:r>
          </a:p>
        </p:txBody>
      </p:sp>
      <p:sp>
        <p:nvSpPr>
          <p:cNvPr id="4" name="Date Placeholder 3"/>
          <p:cNvSpPr>
            <a:spLocks noGrp="1"/>
          </p:cNvSpPr>
          <p:nvPr>
            <p:ph type="dt" sz="half" idx="10"/>
          </p:nvPr>
        </p:nvSpPr>
        <p:spPr/>
        <p:txBody>
          <a:bodyPr/>
          <a:lstStyle/>
          <a:p>
            <a:fld id="{F0421B6A-B7AF-4C22-A25A-483E0E9635B5}"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41</a:t>
            </a:fld>
            <a:endParaRPr lang="en-US"/>
          </a:p>
        </p:txBody>
      </p:sp>
    </p:spTree>
    <p:custDataLst>
      <p:tags r:id="rId1"/>
    </p:custDataLst>
  </p:cSld>
  <p:clrMapOvr>
    <a:masterClrMapping/>
  </p:clrMapOvr>
  <p:transition advTm="1276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wipe(down)">
                                      <p:cBhvr>
                                        <p:cTn id="7" dur="580">
                                          <p:stCondLst>
                                            <p:cond delay="0"/>
                                          </p:stCondLst>
                                        </p:cTn>
                                        <p:tgtEl>
                                          <p:spTgt spid="149507">
                                            <p:txEl>
                                              <p:pRg st="0" end="0"/>
                                            </p:txEl>
                                          </p:spTgt>
                                        </p:tgtEl>
                                      </p:cBhvr>
                                    </p:animEffect>
                                    <p:anim calcmode="lin" valueType="num">
                                      <p:cBhvr>
                                        <p:cTn id="8" dur="1822" tmFilter="0,0; 0.14,0.36; 0.43,0.73; 0.71,0.91; 1.0,1.0">
                                          <p:stCondLst>
                                            <p:cond delay="0"/>
                                          </p:stCondLst>
                                        </p:cTn>
                                        <p:tgtEl>
                                          <p:spTgt spid="14950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950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950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950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950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9507">
                                            <p:txEl>
                                              <p:pRg st="0" end="0"/>
                                            </p:txEl>
                                          </p:spTgt>
                                        </p:tgtEl>
                                      </p:cBhvr>
                                      <p:to x="100000" y="60000"/>
                                    </p:animScale>
                                    <p:animScale>
                                      <p:cBhvr>
                                        <p:cTn id="14" dur="166" decel="50000">
                                          <p:stCondLst>
                                            <p:cond delay="676"/>
                                          </p:stCondLst>
                                        </p:cTn>
                                        <p:tgtEl>
                                          <p:spTgt spid="149507">
                                            <p:txEl>
                                              <p:pRg st="0" end="0"/>
                                            </p:txEl>
                                          </p:spTgt>
                                        </p:tgtEl>
                                      </p:cBhvr>
                                      <p:to x="100000" y="100000"/>
                                    </p:animScale>
                                    <p:animScale>
                                      <p:cBhvr>
                                        <p:cTn id="15" dur="26">
                                          <p:stCondLst>
                                            <p:cond delay="1312"/>
                                          </p:stCondLst>
                                        </p:cTn>
                                        <p:tgtEl>
                                          <p:spTgt spid="149507">
                                            <p:txEl>
                                              <p:pRg st="0" end="0"/>
                                            </p:txEl>
                                          </p:spTgt>
                                        </p:tgtEl>
                                      </p:cBhvr>
                                      <p:to x="100000" y="80000"/>
                                    </p:animScale>
                                    <p:animScale>
                                      <p:cBhvr>
                                        <p:cTn id="16" dur="166" decel="50000">
                                          <p:stCondLst>
                                            <p:cond delay="1338"/>
                                          </p:stCondLst>
                                        </p:cTn>
                                        <p:tgtEl>
                                          <p:spTgt spid="149507">
                                            <p:txEl>
                                              <p:pRg st="0" end="0"/>
                                            </p:txEl>
                                          </p:spTgt>
                                        </p:tgtEl>
                                      </p:cBhvr>
                                      <p:to x="100000" y="100000"/>
                                    </p:animScale>
                                    <p:animScale>
                                      <p:cBhvr>
                                        <p:cTn id="17" dur="26">
                                          <p:stCondLst>
                                            <p:cond delay="1642"/>
                                          </p:stCondLst>
                                        </p:cTn>
                                        <p:tgtEl>
                                          <p:spTgt spid="149507">
                                            <p:txEl>
                                              <p:pRg st="0" end="0"/>
                                            </p:txEl>
                                          </p:spTgt>
                                        </p:tgtEl>
                                      </p:cBhvr>
                                      <p:to x="100000" y="90000"/>
                                    </p:animScale>
                                    <p:animScale>
                                      <p:cBhvr>
                                        <p:cTn id="18" dur="166" decel="50000">
                                          <p:stCondLst>
                                            <p:cond delay="1668"/>
                                          </p:stCondLst>
                                        </p:cTn>
                                        <p:tgtEl>
                                          <p:spTgt spid="149507">
                                            <p:txEl>
                                              <p:pRg st="0" end="0"/>
                                            </p:txEl>
                                          </p:spTgt>
                                        </p:tgtEl>
                                      </p:cBhvr>
                                      <p:to x="100000" y="100000"/>
                                    </p:animScale>
                                    <p:animScale>
                                      <p:cBhvr>
                                        <p:cTn id="19" dur="26">
                                          <p:stCondLst>
                                            <p:cond delay="1808"/>
                                          </p:stCondLst>
                                        </p:cTn>
                                        <p:tgtEl>
                                          <p:spTgt spid="149507">
                                            <p:txEl>
                                              <p:pRg st="0" end="0"/>
                                            </p:txEl>
                                          </p:spTgt>
                                        </p:tgtEl>
                                      </p:cBhvr>
                                      <p:to x="100000" y="95000"/>
                                    </p:animScale>
                                    <p:animScale>
                                      <p:cBhvr>
                                        <p:cTn id="20" dur="166" decel="50000">
                                          <p:stCondLst>
                                            <p:cond delay="1834"/>
                                          </p:stCondLst>
                                        </p:cTn>
                                        <p:tgtEl>
                                          <p:spTgt spid="14950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9507">
                                            <p:txEl>
                                              <p:pRg st="1" end="1"/>
                                            </p:txEl>
                                          </p:spTgt>
                                        </p:tgtEl>
                                        <p:attrNameLst>
                                          <p:attrName>style.visibility</p:attrName>
                                        </p:attrNameLst>
                                      </p:cBhvr>
                                      <p:to>
                                        <p:strVal val="visible"/>
                                      </p:to>
                                    </p:set>
                                    <p:animEffect transition="in" filter="wipe(down)">
                                      <p:cBhvr>
                                        <p:cTn id="25" dur="580">
                                          <p:stCondLst>
                                            <p:cond delay="0"/>
                                          </p:stCondLst>
                                        </p:cTn>
                                        <p:tgtEl>
                                          <p:spTgt spid="149507">
                                            <p:txEl>
                                              <p:pRg st="1" end="1"/>
                                            </p:txEl>
                                          </p:spTgt>
                                        </p:tgtEl>
                                      </p:cBhvr>
                                    </p:animEffect>
                                    <p:anim calcmode="lin" valueType="num">
                                      <p:cBhvr>
                                        <p:cTn id="26" dur="1822" tmFilter="0,0; 0.14,0.36; 0.43,0.73; 0.71,0.91; 1.0,1.0">
                                          <p:stCondLst>
                                            <p:cond delay="0"/>
                                          </p:stCondLst>
                                        </p:cTn>
                                        <p:tgtEl>
                                          <p:spTgt spid="14950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950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950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950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950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9507">
                                            <p:txEl>
                                              <p:pRg st="1" end="1"/>
                                            </p:txEl>
                                          </p:spTgt>
                                        </p:tgtEl>
                                      </p:cBhvr>
                                      <p:to x="100000" y="60000"/>
                                    </p:animScale>
                                    <p:animScale>
                                      <p:cBhvr>
                                        <p:cTn id="32" dur="166" decel="50000">
                                          <p:stCondLst>
                                            <p:cond delay="676"/>
                                          </p:stCondLst>
                                        </p:cTn>
                                        <p:tgtEl>
                                          <p:spTgt spid="149507">
                                            <p:txEl>
                                              <p:pRg st="1" end="1"/>
                                            </p:txEl>
                                          </p:spTgt>
                                        </p:tgtEl>
                                      </p:cBhvr>
                                      <p:to x="100000" y="100000"/>
                                    </p:animScale>
                                    <p:animScale>
                                      <p:cBhvr>
                                        <p:cTn id="33" dur="26">
                                          <p:stCondLst>
                                            <p:cond delay="1312"/>
                                          </p:stCondLst>
                                        </p:cTn>
                                        <p:tgtEl>
                                          <p:spTgt spid="149507">
                                            <p:txEl>
                                              <p:pRg st="1" end="1"/>
                                            </p:txEl>
                                          </p:spTgt>
                                        </p:tgtEl>
                                      </p:cBhvr>
                                      <p:to x="100000" y="80000"/>
                                    </p:animScale>
                                    <p:animScale>
                                      <p:cBhvr>
                                        <p:cTn id="34" dur="166" decel="50000">
                                          <p:stCondLst>
                                            <p:cond delay="1338"/>
                                          </p:stCondLst>
                                        </p:cTn>
                                        <p:tgtEl>
                                          <p:spTgt spid="149507">
                                            <p:txEl>
                                              <p:pRg st="1" end="1"/>
                                            </p:txEl>
                                          </p:spTgt>
                                        </p:tgtEl>
                                      </p:cBhvr>
                                      <p:to x="100000" y="100000"/>
                                    </p:animScale>
                                    <p:animScale>
                                      <p:cBhvr>
                                        <p:cTn id="35" dur="26">
                                          <p:stCondLst>
                                            <p:cond delay="1642"/>
                                          </p:stCondLst>
                                        </p:cTn>
                                        <p:tgtEl>
                                          <p:spTgt spid="149507">
                                            <p:txEl>
                                              <p:pRg st="1" end="1"/>
                                            </p:txEl>
                                          </p:spTgt>
                                        </p:tgtEl>
                                      </p:cBhvr>
                                      <p:to x="100000" y="90000"/>
                                    </p:animScale>
                                    <p:animScale>
                                      <p:cBhvr>
                                        <p:cTn id="36" dur="166" decel="50000">
                                          <p:stCondLst>
                                            <p:cond delay="1668"/>
                                          </p:stCondLst>
                                        </p:cTn>
                                        <p:tgtEl>
                                          <p:spTgt spid="149507">
                                            <p:txEl>
                                              <p:pRg st="1" end="1"/>
                                            </p:txEl>
                                          </p:spTgt>
                                        </p:tgtEl>
                                      </p:cBhvr>
                                      <p:to x="100000" y="100000"/>
                                    </p:animScale>
                                    <p:animScale>
                                      <p:cBhvr>
                                        <p:cTn id="37" dur="26">
                                          <p:stCondLst>
                                            <p:cond delay="1808"/>
                                          </p:stCondLst>
                                        </p:cTn>
                                        <p:tgtEl>
                                          <p:spTgt spid="149507">
                                            <p:txEl>
                                              <p:pRg st="1" end="1"/>
                                            </p:txEl>
                                          </p:spTgt>
                                        </p:tgtEl>
                                      </p:cBhvr>
                                      <p:to x="100000" y="95000"/>
                                    </p:animScale>
                                    <p:animScale>
                                      <p:cBhvr>
                                        <p:cTn id="38" dur="166" decel="50000">
                                          <p:stCondLst>
                                            <p:cond delay="1834"/>
                                          </p:stCondLst>
                                        </p:cTn>
                                        <p:tgtEl>
                                          <p:spTgt spid="14950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VI</a:t>
            </a:r>
            <a:r>
              <a:rPr lang="en-US" sz="4800">
                <a:solidFill>
                  <a:srgbClr val="FF0000"/>
                </a:solidFill>
                <a:effectLst>
                  <a:outerShdw blurRad="38100" dist="38100" dir="2700000" algn="tl">
                    <a:srgbClr val="C0C0C0"/>
                  </a:outerShdw>
                </a:effectLst>
                <a:latin typeface="Times New Roman" pitchFamily="18" charset="0"/>
              </a:rPr>
              <a:t>. Xử lí lỗi</a:t>
            </a:r>
          </a:p>
        </p:txBody>
      </p:sp>
      <p:sp>
        <p:nvSpPr>
          <p:cNvPr id="150531" name="Rectangle 3"/>
          <p:cNvSpPr>
            <a:spLocks noGrp="1" noChangeArrowheads="1"/>
          </p:cNvSpPr>
          <p:nvPr>
            <p:ph idx="1"/>
          </p:nvPr>
        </p:nvSpPr>
        <p:spPr>
          <a:xfrm>
            <a:off x="530225" y="1300163"/>
            <a:ext cx="8324850" cy="4940300"/>
          </a:xfrm>
          <a:noFill/>
        </p:spPr>
        <p:txBody>
          <a:bodyPr>
            <a:normAutofit lnSpcReduction="10000"/>
          </a:bodyPr>
          <a:lstStyle/>
          <a:p>
            <a:pPr algn="just">
              <a:buClr>
                <a:srgbClr val="FF0000"/>
              </a:buClr>
              <a:buSzPct val="150000"/>
              <a:buFont typeface="Wingdings" pitchFamily="2" charset="2"/>
              <a:buChar char="§"/>
            </a:pPr>
            <a:r>
              <a:rPr lang="en-US">
                <a:effectLst>
                  <a:outerShdw blurRad="38100" dist="38100" dir="2700000" algn="tl">
                    <a:srgbClr val="C0C0C0"/>
                  </a:outerShdw>
                </a:effectLst>
                <a:latin typeface="Times New Roman" pitchFamily="18" charset="0"/>
              </a:rPr>
              <a:t>HT chỉ báo lỗi khi không tự khắc phục được. Trong đa số các trường hợp, HT không kết thúc I/O mà đưa ra các phương án cho người dùng lựa chọn.</a:t>
            </a:r>
          </a:p>
          <a:p>
            <a:pPr algn="just">
              <a:buClr>
                <a:srgbClr val="FF0000"/>
              </a:buClr>
              <a:buSzPct val="150000"/>
              <a:buFont typeface="Wingdings" pitchFamily="2" charset="2"/>
              <a:buChar char="§"/>
            </a:pPr>
            <a:r>
              <a:rPr lang="en-US">
                <a:effectLst>
                  <a:outerShdw blurRad="38100" dist="38100" dir="2700000" algn="tl">
                    <a:srgbClr val="C0C0C0"/>
                  </a:outerShdw>
                </a:effectLst>
                <a:latin typeface="Times New Roman" pitchFamily="18" charset="0"/>
              </a:rPr>
              <a:t>Việc kiểm tra và xử lí lỗi rất phức tạp liên quan tới đặc trưng của từng thiết bị cụ thể. Để công việc phân tích đánh giá không chiếm dụng giờ CPU, các thiết bị có xu hướng cục bộ hóa sai sót (phân tích, xử lí, đánh giá,... ngay tại thiết bị).</a:t>
            </a:r>
          </a:p>
        </p:txBody>
      </p:sp>
      <p:sp>
        <p:nvSpPr>
          <p:cNvPr id="4" name="Date Placeholder 3"/>
          <p:cNvSpPr>
            <a:spLocks noGrp="1"/>
          </p:cNvSpPr>
          <p:nvPr>
            <p:ph type="dt" sz="half" idx="10"/>
          </p:nvPr>
        </p:nvSpPr>
        <p:spPr/>
        <p:txBody>
          <a:bodyPr/>
          <a:lstStyle/>
          <a:p>
            <a:fld id="{B35753B3-8CEE-4DE2-8048-8BF36D00C4E7}"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42</a:t>
            </a:fld>
            <a:endParaRPr lang="en-US"/>
          </a:p>
        </p:txBody>
      </p:sp>
    </p:spTree>
    <p:custDataLst>
      <p:tags r:id="rId1"/>
    </p:custDataLst>
  </p:cSld>
  <p:clrMapOvr>
    <a:masterClrMapping/>
  </p:clrMapOvr>
  <p:transition advTm="17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down)">
                                      <p:cBhvr>
                                        <p:cTn id="7" dur="580">
                                          <p:stCondLst>
                                            <p:cond delay="0"/>
                                          </p:stCondLst>
                                        </p:cTn>
                                        <p:tgtEl>
                                          <p:spTgt spid="150531">
                                            <p:txEl>
                                              <p:pRg st="0" end="0"/>
                                            </p:txEl>
                                          </p:spTgt>
                                        </p:tgtEl>
                                      </p:cBhvr>
                                    </p:animEffect>
                                    <p:anim calcmode="lin" valueType="num">
                                      <p:cBhvr>
                                        <p:cTn id="8" dur="1822" tmFilter="0,0; 0.14,0.36; 0.43,0.73; 0.71,0.91; 1.0,1.0">
                                          <p:stCondLst>
                                            <p:cond delay="0"/>
                                          </p:stCondLst>
                                        </p:cTn>
                                        <p:tgtEl>
                                          <p:spTgt spid="150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531">
                                            <p:txEl>
                                              <p:pRg st="0" end="0"/>
                                            </p:txEl>
                                          </p:spTgt>
                                        </p:tgtEl>
                                      </p:cBhvr>
                                      <p:to x="100000" y="60000"/>
                                    </p:animScale>
                                    <p:animScale>
                                      <p:cBhvr>
                                        <p:cTn id="14" dur="166" decel="50000">
                                          <p:stCondLst>
                                            <p:cond delay="676"/>
                                          </p:stCondLst>
                                        </p:cTn>
                                        <p:tgtEl>
                                          <p:spTgt spid="150531">
                                            <p:txEl>
                                              <p:pRg st="0" end="0"/>
                                            </p:txEl>
                                          </p:spTgt>
                                        </p:tgtEl>
                                      </p:cBhvr>
                                      <p:to x="100000" y="100000"/>
                                    </p:animScale>
                                    <p:animScale>
                                      <p:cBhvr>
                                        <p:cTn id="15" dur="26">
                                          <p:stCondLst>
                                            <p:cond delay="1312"/>
                                          </p:stCondLst>
                                        </p:cTn>
                                        <p:tgtEl>
                                          <p:spTgt spid="150531">
                                            <p:txEl>
                                              <p:pRg st="0" end="0"/>
                                            </p:txEl>
                                          </p:spTgt>
                                        </p:tgtEl>
                                      </p:cBhvr>
                                      <p:to x="100000" y="80000"/>
                                    </p:animScale>
                                    <p:animScale>
                                      <p:cBhvr>
                                        <p:cTn id="16" dur="166" decel="50000">
                                          <p:stCondLst>
                                            <p:cond delay="1338"/>
                                          </p:stCondLst>
                                        </p:cTn>
                                        <p:tgtEl>
                                          <p:spTgt spid="150531">
                                            <p:txEl>
                                              <p:pRg st="0" end="0"/>
                                            </p:txEl>
                                          </p:spTgt>
                                        </p:tgtEl>
                                      </p:cBhvr>
                                      <p:to x="100000" y="100000"/>
                                    </p:animScale>
                                    <p:animScale>
                                      <p:cBhvr>
                                        <p:cTn id="17" dur="26">
                                          <p:stCondLst>
                                            <p:cond delay="1642"/>
                                          </p:stCondLst>
                                        </p:cTn>
                                        <p:tgtEl>
                                          <p:spTgt spid="150531">
                                            <p:txEl>
                                              <p:pRg st="0" end="0"/>
                                            </p:txEl>
                                          </p:spTgt>
                                        </p:tgtEl>
                                      </p:cBhvr>
                                      <p:to x="100000" y="90000"/>
                                    </p:animScale>
                                    <p:animScale>
                                      <p:cBhvr>
                                        <p:cTn id="18" dur="166" decel="50000">
                                          <p:stCondLst>
                                            <p:cond delay="1668"/>
                                          </p:stCondLst>
                                        </p:cTn>
                                        <p:tgtEl>
                                          <p:spTgt spid="150531">
                                            <p:txEl>
                                              <p:pRg st="0" end="0"/>
                                            </p:txEl>
                                          </p:spTgt>
                                        </p:tgtEl>
                                      </p:cBhvr>
                                      <p:to x="100000" y="100000"/>
                                    </p:animScale>
                                    <p:animScale>
                                      <p:cBhvr>
                                        <p:cTn id="19" dur="26">
                                          <p:stCondLst>
                                            <p:cond delay="1808"/>
                                          </p:stCondLst>
                                        </p:cTn>
                                        <p:tgtEl>
                                          <p:spTgt spid="150531">
                                            <p:txEl>
                                              <p:pRg st="0" end="0"/>
                                            </p:txEl>
                                          </p:spTgt>
                                        </p:tgtEl>
                                      </p:cBhvr>
                                      <p:to x="100000" y="95000"/>
                                    </p:animScale>
                                    <p:animScale>
                                      <p:cBhvr>
                                        <p:cTn id="20" dur="166" decel="50000">
                                          <p:stCondLst>
                                            <p:cond delay="1834"/>
                                          </p:stCondLst>
                                        </p:cTn>
                                        <p:tgtEl>
                                          <p:spTgt spid="1505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0531">
                                            <p:txEl>
                                              <p:pRg st="1" end="1"/>
                                            </p:txEl>
                                          </p:spTgt>
                                        </p:tgtEl>
                                        <p:attrNameLst>
                                          <p:attrName>style.visibility</p:attrName>
                                        </p:attrNameLst>
                                      </p:cBhvr>
                                      <p:to>
                                        <p:strVal val="visible"/>
                                      </p:to>
                                    </p:set>
                                    <p:animEffect transition="in" filter="wipe(down)">
                                      <p:cBhvr>
                                        <p:cTn id="25" dur="580">
                                          <p:stCondLst>
                                            <p:cond delay="0"/>
                                          </p:stCondLst>
                                        </p:cTn>
                                        <p:tgtEl>
                                          <p:spTgt spid="150531">
                                            <p:txEl>
                                              <p:pRg st="1" end="1"/>
                                            </p:txEl>
                                          </p:spTgt>
                                        </p:tgtEl>
                                      </p:cBhvr>
                                    </p:animEffect>
                                    <p:anim calcmode="lin" valueType="num">
                                      <p:cBhvr>
                                        <p:cTn id="26" dur="1822" tmFilter="0,0; 0.14,0.36; 0.43,0.73; 0.71,0.91; 1.0,1.0">
                                          <p:stCondLst>
                                            <p:cond delay="0"/>
                                          </p:stCondLst>
                                        </p:cTn>
                                        <p:tgtEl>
                                          <p:spTgt spid="1505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05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05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05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05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0531">
                                            <p:txEl>
                                              <p:pRg st="1" end="1"/>
                                            </p:txEl>
                                          </p:spTgt>
                                        </p:tgtEl>
                                      </p:cBhvr>
                                      <p:to x="100000" y="60000"/>
                                    </p:animScale>
                                    <p:animScale>
                                      <p:cBhvr>
                                        <p:cTn id="32" dur="166" decel="50000">
                                          <p:stCondLst>
                                            <p:cond delay="676"/>
                                          </p:stCondLst>
                                        </p:cTn>
                                        <p:tgtEl>
                                          <p:spTgt spid="150531">
                                            <p:txEl>
                                              <p:pRg st="1" end="1"/>
                                            </p:txEl>
                                          </p:spTgt>
                                        </p:tgtEl>
                                      </p:cBhvr>
                                      <p:to x="100000" y="100000"/>
                                    </p:animScale>
                                    <p:animScale>
                                      <p:cBhvr>
                                        <p:cTn id="33" dur="26">
                                          <p:stCondLst>
                                            <p:cond delay="1312"/>
                                          </p:stCondLst>
                                        </p:cTn>
                                        <p:tgtEl>
                                          <p:spTgt spid="150531">
                                            <p:txEl>
                                              <p:pRg st="1" end="1"/>
                                            </p:txEl>
                                          </p:spTgt>
                                        </p:tgtEl>
                                      </p:cBhvr>
                                      <p:to x="100000" y="80000"/>
                                    </p:animScale>
                                    <p:animScale>
                                      <p:cBhvr>
                                        <p:cTn id="34" dur="166" decel="50000">
                                          <p:stCondLst>
                                            <p:cond delay="1338"/>
                                          </p:stCondLst>
                                        </p:cTn>
                                        <p:tgtEl>
                                          <p:spTgt spid="150531">
                                            <p:txEl>
                                              <p:pRg st="1" end="1"/>
                                            </p:txEl>
                                          </p:spTgt>
                                        </p:tgtEl>
                                      </p:cBhvr>
                                      <p:to x="100000" y="100000"/>
                                    </p:animScale>
                                    <p:animScale>
                                      <p:cBhvr>
                                        <p:cTn id="35" dur="26">
                                          <p:stCondLst>
                                            <p:cond delay="1642"/>
                                          </p:stCondLst>
                                        </p:cTn>
                                        <p:tgtEl>
                                          <p:spTgt spid="150531">
                                            <p:txEl>
                                              <p:pRg st="1" end="1"/>
                                            </p:txEl>
                                          </p:spTgt>
                                        </p:tgtEl>
                                      </p:cBhvr>
                                      <p:to x="100000" y="90000"/>
                                    </p:animScale>
                                    <p:animScale>
                                      <p:cBhvr>
                                        <p:cTn id="36" dur="166" decel="50000">
                                          <p:stCondLst>
                                            <p:cond delay="1668"/>
                                          </p:stCondLst>
                                        </p:cTn>
                                        <p:tgtEl>
                                          <p:spTgt spid="150531">
                                            <p:txEl>
                                              <p:pRg st="1" end="1"/>
                                            </p:txEl>
                                          </p:spTgt>
                                        </p:tgtEl>
                                      </p:cBhvr>
                                      <p:to x="100000" y="100000"/>
                                    </p:animScale>
                                    <p:animScale>
                                      <p:cBhvr>
                                        <p:cTn id="37" dur="26">
                                          <p:stCondLst>
                                            <p:cond delay="1808"/>
                                          </p:stCondLst>
                                        </p:cTn>
                                        <p:tgtEl>
                                          <p:spTgt spid="150531">
                                            <p:txEl>
                                              <p:pRg st="1" end="1"/>
                                            </p:txEl>
                                          </p:spTgt>
                                        </p:tgtEl>
                                      </p:cBhvr>
                                      <p:to x="100000" y="95000"/>
                                    </p:animScale>
                                    <p:animScale>
                                      <p:cBhvr>
                                        <p:cTn id="38" dur="166" decel="50000">
                                          <p:stCondLst>
                                            <p:cond delay="1834"/>
                                          </p:stCondLst>
                                        </p:cTn>
                                        <p:tgtEl>
                                          <p:spTgt spid="15053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VII. Tắc nghẽn</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150531" name="Rectangle 3"/>
          <p:cNvSpPr>
            <a:spLocks noGrp="1" noChangeArrowheads="1"/>
          </p:cNvSpPr>
          <p:nvPr>
            <p:ph idx="1"/>
          </p:nvPr>
        </p:nvSpPr>
        <p:spPr>
          <a:xfrm>
            <a:off x="530225" y="1300163"/>
            <a:ext cx="8324850" cy="4940300"/>
          </a:xfrm>
          <a:noFill/>
        </p:spPr>
        <p:txBody>
          <a:bodyPr/>
          <a:lstStyle/>
          <a:p>
            <a:pPr algn="just">
              <a:buClr>
                <a:srgbClr val="FF0000"/>
              </a:buClr>
              <a:buSzPct val="150000"/>
              <a:buFont typeface="Wingdings" pitchFamily="2" charset="2"/>
              <a:buChar char="§"/>
            </a:pPr>
            <a:r>
              <a:rPr lang="en-US" smtClean="0">
                <a:effectLst>
                  <a:outerShdw blurRad="38100" dist="38100" dir="2700000" algn="tl">
                    <a:srgbClr val="C0C0C0"/>
                  </a:outerShdw>
                </a:effectLst>
                <a:latin typeface="Times New Roman" pitchFamily="18" charset="0"/>
              </a:rPr>
              <a:t>Khái niệm tắc nghẽn</a:t>
            </a:r>
          </a:p>
          <a:p>
            <a:pPr algn="just">
              <a:buClr>
                <a:srgbClr val="FF0000"/>
              </a:buClr>
              <a:buSzPct val="150000"/>
              <a:buFont typeface="Wingdings" pitchFamily="2" charset="2"/>
              <a:buChar char="§"/>
            </a:pPr>
            <a:r>
              <a:rPr lang="en-US" smtClean="0">
                <a:effectLst>
                  <a:outerShdw blurRad="38100" dist="38100" dir="2700000" algn="tl">
                    <a:srgbClr val="C0C0C0"/>
                  </a:outerShdw>
                </a:effectLst>
                <a:latin typeface="Times New Roman" pitchFamily="18" charset="0"/>
              </a:rPr>
              <a:t>Đặc điểm của tắc nghẽn</a:t>
            </a:r>
          </a:p>
          <a:p>
            <a:pPr algn="just">
              <a:buClr>
                <a:srgbClr val="FF0000"/>
              </a:buClr>
              <a:buSzPct val="150000"/>
              <a:buFont typeface="Wingdings" pitchFamily="2" charset="2"/>
              <a:buChar char="§"/>
            </a:pPr>
            <a:r>
              <a:rPr lang="en-US" smtClean="0">
                <a:effectLst>
                  <a:outerShdw blurRad="38100" dist="38100" dir="2700000" algn="tl">
                    <a:srgbClr val="C0C0C0"/>
                  </a:outerShdw>
                </a:effectLst>
                <a:latin typeface="Times New Roman" pitchFamily="18" charset="0"/>
              </a:rPr>
              <a:t>Ngăn chặn tắc nghẽn</a:t>
            </a:r>
            <a:endParaRPr lang="en-US">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EA9E59DA-BDBC-45A3-B541-B41250469385}"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43</a:t>
            </a:fld>
            <a:endParaRPr lang="en-US"/>
          </a:p>
        </p:txBody>
      </p:sp>
    </p:spTree>
    <p:custDataLst>
      <p:tags r:id="rId1"/>
    </p:custDataLst>
  </p:cSld>
  <p:clrMapOvr>
    <a:masterClrMapping/>
  </p:clrMapOvr>
  <p:transition advTm="17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down)">
                                      <p:cBhvr>
                                        <p:cTn id="7" dur="580">
                                          <p:stCondLst>
                                            <p:cond delay="0"/>
                                          </p:stCondLst>
                                        </p:cTn>
                                        <p:tgtEl>
                                          <p:spTgt spid="150531">
                                            <p:txEl>
                                              <p:pRg st="0" end="0"/>
                                            </p:txEl>
                                          </p:spTgt>
                                        </p:tgtEl>
                                      </p:cBhvr>
                                    </p:animEffect>
                                    <p:anim calcmode="lin" valueType="num">
                                      <p:cBhvr>
                                        <p:cTn id="8" dur="1822" tmFilter="0,0; 0.14,0.36; 0.43,0.73; 0.71,0.91; 1.0,1.0">
                                          <p:stCondLst>
                                            <p:cond delay="0"/>
                                          </p:stCondLst>
                                        </p:cTn>
                                        <p:tgtEl>
                                          <p:spTgt spid="150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531">
                                            <p:txEl>
                                              <p:pRg st="0" end="0"/>
                                            </p:txEl>
                                          </p:spTgt>
                                        </p:tgtEl>
                                      </p:cBhvr>
                                      <p:to x="100000" y="60000"/>
                                    </p:animScale>
                                    <p:animScale>
                                      <p:cBhvr>
                                        <p:cTn id="14" dur="166" decel="50000">
                                          <p:stCondLst>
                                            <p:cond delay="676"/>
                                          </p:stCondLst>
                                        </p:cTn>
                                        <p:tgtEl>
                                          <p:spTgt spid="150531">
                                            <p:txEl>
                                              <p:pRg st="0" end="0"/>
                                            </p:txEl>
                                          </p:spTgt>
                                        </p:tgtEl>
                                      </p:cBhvr>
                                      <p:to x="100000" y="100000"/>
                                    </p:animScale>
                                    <p:animScale>
                                      <p:cBhvr>
                                        <p:cTn id="15" dur="26">
                                          <p:stCondLst>
                                            <p:cond delay="1312"/>
                                          </p:stCondLst>
                                        </p:cTn>
                                        <p:tgtEl>
                                          <p:spTgt spid="150531">
                                            <p:txEl>
                                              <p:pRg st="0" end="0"/>
                                            </p:txEl>
                                          </p:spTgt>
                                        </p:tgtEl>
                                      </p:cBhvr>
                                      <p:to x="100000" y="80000"/>
                                    </p:animScale>
                                    <p:animScale>
                                      <p:cBhvr>
                                        <p:cTn id="16" dur="166" decel="50000">
                                          <p:stCondLst>
                                            <p:cond delay="1338"/>
                                          </p:stCondLst>
                                        </p:cTn>
                                        <p:tgtEl>
                                          <p:spTgt spid="150531">
                                            <p:txEl>
                                              <p:pRg st="0" end="0"/>
                                            </p:txEl>
                                          </p:spTgt>
                                        </p:tgtEl>
                                      </p:cBhvr>
                                      <p:to x="100000" y="100000"/>
                                    </p:animScale>
                                    <p:animScale>
                                      <p:cBhvr>
                                        <p:cTn id="17" dur="26">
                                          <p:stCondLst>
                                            <p:cond delay="1642"/>
                                          </p:stCondLst>
                                        </p:cTn>
                                        <p:tgtEl>
                                          <p:spTgt spid="150531">
                                            <p:txEl>
                                              <p:pRg st="0" end="0"/>
                                            </p:txEl>
                                          </p:spTgt>
                                        </p:tgtEl>
                                      </p:cBhvr>
                                      <p:to x="100000" y="90000"/>
                                    </p:animScale>
                                    <p:animScale>
                                      <p:cBhvr>
                                        <p:cTn id="18" dur="166" decel="50000">
                                          <p:stCondLst>
                                            <p:cond delay="1668"/>
                                          </p:stCondLst>
                                        </p:cTn>
                                        <p:tgtEl>
                                          <p:spTgt spid="150531">
                                            <p:txEl>
                                              <p:pRg st="0" end="0"/>
                                            </p:txEl>
                                          </p:spTgt>
                                        </p:tgtEl>
                                      </p:cBhvr>
                                      <p:to x="100000" y="100000"/>
                                    </p:animScale>
                                    <p:animScale>
                                      <p:cBhvr>
                                        <p:cTn id="19" dur="26">
                                          <p:stCondLst>
                                            <p:cond delay="1808"/>
                                          </p:stCondLst>
                                        </p:cTn>
                                        <p:tgtEl>
                                          <p:spTgt spid="150531">
                                            <p:txEl>
                                              <p:pRg st="0" end="0"/>
                                            </p:txEl>
                                          </p:spTgt>
                                        </p:tgtEl>
                                      </p:cBhvr>
                                      <p:to x="100000" y="95000"/>
                                    </p:animScale>
                                    <p:animScale>
                                      <p:cBhvr>
                                        <p:cTn id="20" dur="166" decel="50000">
                                          <p:stCondLst>
                                            <p:cond delay="1834"/>
                                          </p:stCondLst>
                                        </p:cTn>
                                        <p:tgtEl>
                                          <p:spTgt spid="1505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0531">
                                            <p:txEl>
                                              <p:pRg st="1" end="1"/>
                                            </p:txEl>
                                          </p:spTgt>
                                        </p:tgtEl>
                                        <p:attrNameLst>
                                          <p:attrName>style.visibility</p:attrName>
                                        </p:attrNameLst>
                                      </p:cBhvr>
                                      <p:to>
                                        <p:strVal val="visible"/>
                                      </p:to>
                                    </p:set>
                                    <p:animEffect transition="in" filter="wipe(down)">
                                      <p:cBhvr>
                                        <p:cTn id="25" dur="580">
                                          <p:stCondLst>
                                            <p:cond delay="0"/>
                                          </p:stCondLst>
                                        </p:cTn>
                                        <p:tgtEl>
                                          <p:spTgt spid="150531">
                                            <p:txEl>
                                              <p:pRg st="1" end="1"/>
                                            </p:txEl>
                                          </p:spTgt>
                                        </p:tgtEl>
                                      </p:cBhvr>
                                    </p:animEffect>
                                    <p:anim calcmode="lin" valueType="num">
                                      <p:cBhvr>
                                        <p:cTn id="26" dur="1822" tmFilter="0,0; 0.14,0.36; 0.43,0.73; 0.71,0.91; 1.0,1.0">
                                          <p:stCondLst>
                                            <p:cond delay="0"/>
                                          </p:stCondLst>
                                        </p:cTn>
                                        <p:tgtEl>
                                          <p:spTgt spid="1505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05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05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05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05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0531">
                                            <p:txEl>
                                              <p:pRg st="1" end="1"/>
                                            </p:txEl>
                                          </p:spTgt>
                                        </p:tgtEl>
                                      </p:cBhvr>
                                      <p:to x="100000" y="60000"/>
                                    </p:animScale>
                                    <p:animScale>
                                      <p:cBhvr>
                                        <p:cTn id="32" dur="166" decel="50000">
                                          <p:stCondLst>
                                            <p:cond delay="676"/>
                                          </p:stCondLst>
                                        </p:cTn>
                                        <p:tgtEl>
                                          <p:spTgt spid="150531">
                                            <p:txEl>
                                              <p:pRg st="1" end="1"/>
                                            </p:txEl>
                                          </p:spTgt>
                                        </p:tgtEl>
                                      </p:cBhvr>
                                      <p:to x="100000" y="100000"/>
                                    </p:animScale>
                                    <p:animScale>
                                      <p:cBhvr>
                                        <p:cTn id="33" dur="26">
                                          <p:stCondLst>
                                            <p:cond delay="1312"/>
                                          </p:stCondLst>
                                        </p:cTn>
                                        <p:tgtEl>
                                          <p:spTgt spid="150531">
                                            <p:txEl>
                                              <p:pRg st="1" end="1"/>
                                            </p:txEl>
                                          </p:spTgt>
                                        </p:tgtEl>
                                      </p:cBhvr>
                                      <p:to x="100000" y="80000"/>
                                    </p:animScale>
                                    <p:animScale>
                                      <p:cBhvr>
                                        <p:cTn id="34" dur="166" decel="50000">
                                          <p:stCondLst>
                                            <p:cond delay="1338"/>
                                          </p:stCondLst>
                                        </p:cTn>
                                        <p:tgtEl>
                                          <p:spTgt spid="150531">
                                            <p:txEl>
                                              <p:pRg st="1" end="1"/>
                                            </p:txEl>
                                          </p:spTgt>
                                        </p:tgtEl>
                                      </p:cBhvr>
                                      <p:to x="100000" y="100000"/>
                                    </p:animScale>
                                    <p:animScale>
                                      <p:cBhvr>
                                        <p:cTn id="35" dur="26">
                                          <p:stCondLst>
                                            <p:cond delay="1642"/>
                                          </p:stCondLst>
                                        </p:cTn>
                                        <p:tgtEl>
                                          <p:spTgt spid="150531">
                                            <p:txEl>
                                              <p:pRg st="1" end="1"/>
                                            </p:txEl>
                                          </p:spTgt>
                                        </p:tgtEl>
                                      </p:cBhvr>
                                      <p:to x="100000" y="90000"/>
                                    </p:animScale>
                                    <p:animScale>
                                      <p:cBhvr>
                                        <p:cTn id="36" dur="166" decel="50000">
                                          <p:stCondLst>
                                            <p:cond delay="1668"/>
                                          </p:stCondLst>
                                        </p:cTn>
                                        <p:tgtEl>
                                          <p:spTgt spid="150531">
                                            <p:txEl>
                                              <p:pRg st="1" end="1"/>
                                            </p:txEl>
                                          </p:spTgt>
                                        </p:tgtEl>
                                      </p:cBhvr>
                                      <p:to x="100000" y="100000"/>
                                    </p:animScale>
                                    <p:animScale>
                                      <p:cBhvr>
                                        <p:cTn id="37" dur="26">
                                          <p:stCondLst>
                                            <p:cond delay="1808"/>
                                          </p:stCondLst>
                                        </p:cTn>
                                        <p:tgtEl>
                                          <p:spTgt spid="150531">
                                            <p:txEl>
                                              <p:pRg st="1" end="1"/>
                                            </p:txEl>
                                          </p:spTgt>
                                        </p:tgtEl>
                                      </p:cBhvr>
                                      <p:to x="100000" y="95000"/>
                                    </p:animScale>
                                    <p:animScale>
                                      <p:cBhvr>
                                        <p:cTn id="38" dur="166" decel="50000">
                                          <p:stCondLst>
                                            <p:cond delay="1834"/>
                                          </p:stCondLst>
                                        </p:cTn>
                                        <p:tgtEl>
                                          <p:spTgt spid="15053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50531">
                                            <p:txEl>
                                              <p:pRg st="2" end="2"/>
                                            </p:txEl>
                                          </p:spTgt>
                                        </p:tgtEl>
                                        <p:attrNameLst>
                                          <p:attrName>style.visibility</p:attrName>
                                        </p:attrNameLst>
                                      </p:cBhvr>
                                      <p:to>
                                        <p:strVal val="visible"/>
                                      </p:to>
                                    </p:set>
                                    <p:animEffect transition="in" filter="wipe(down)">
                                      <p:cBhvr>
                                        <p:cTn id="43" dur="580">
                                          <p:stCondLst>
                                            <p:cond delay="0"/>
                                          </p:stCondLst>
                                        </p:cTn>
                                        <p:tgtEl>
                                          <p:spTgt spid="150531">
                                            <p:txEl>
                                              <p:pRg st="2" end="2"/>
                                            </p:txEl>
                                          </p:spTgt>
                                        </p:tgtEl>
                                      </p:cBhvr>
                                    </p:animEffect>
                                    <p:anim calcmode="lin" valueType="num">
                                      <p:cBhvr>
                                        <p:cTn id="44" dur="1822" tmFilter="0,0; 0.14,0.36; 0.43,0.73; 0.71,0.91; 1.0,1.0">
                                          <p:stCondLst>
                                            <p:cond delay="0"/>
                                          </p:stCondLst>
                                        </p:cTn>
                                        <p:tgtEl>
                                          <p:spTgt spid="15053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053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053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053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053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50531">
                                            <p:txEl>
                                              <p:pRg st="2" end="2"/>
                                            </p:txEl>
                                          </p:spTgt>
                                        </p:tgtEl>
                                      </p:cBhvr>
                                      <p:to x="100000" y="60000"/>
                                    </p:animScale>
                                    <p:animScale>
                                      <p:cBhvr>
                                        <p:cTn id="50" dur="166" decel="50000">
                                          <p:stCondLst>
                                            <p:cond delay="676"/>
                                          </p:stCondLst>
                                        </p:cTn>
                                        <p:tgtEl>
                                          <p:spTgt spid="150531">
                                            <p:txEl>
                                              <p:pRg st="2" end="2"/>
                                            </p:txEl>
                                          </p:spTgt>
                                        </p:tgtEl>
                                      </p:cBhvr>
                                      <p:to x="100000" y="100000"/>
                                    </p:animScale>
                                    <p:animScale>
                                      <p:cBhvr>
                                        <p:cTn id="51" dur="26">
                                          <p:stCondLst>
                                            <p:cond delay="1312"/>
                                          </p:stCondLst>
                                        </p:cTn>
                                        <p:tgtEl>
                                          <p:spTgt spid="150531">
                                            <p:txEl>
                                              <p:pRg st="2" end="2"/>
                                            </p:txEl>
                                          </p:spTgt>
                                        </p:tgtEl>
                                      </p:cBhvr>
                                      <p:to x="100000" y="80000"/>
                                    </p:animScale>
                                    <p:animScale>
                                      <p:cBhvr>
                                        <p:cTn id="52" dur="166" decel="50000">
                                          <p:stCondLst>
                                            <p:cond delay="1338"/>
                                          </p:stCondLst>
                                        </p:cTn>
                                        <p:tgtEl>
                                          <p:spTgt spid="150531">
                                            <p:txEl>
                                              <p:pRg st="2" end="2"/>
                                            </p:txEl>
                                          </p:spTgt>
                                        </p:tgtEl>
                                      </p:cBhvr>
                                      <p:to x="100000" y="100000"/>
                                    </p:animScale>
                                    <p:animScale>
                                      <p:cBhvr>
                                        <p:cTn id="53" dur="26">
                                          <p:stCondLst>
                                            <p:cond delay="1642"/>
                                          </p:stCondLst>
                                        </p:cTn>
                                        <p:tgtEl>
                                          <p:spTgt spid="150531">
                                            <p:txEl>
                                              <p:pRg st="2" end="2"/>
                                            </p:txEl>
                                          </p:spTgt>
                                        </p:tgtEl>
                                      </p:cBhvr>
                                      <p:to x="100000" y="90000"/>
                                    </p:animScale>
                                    <p:animScale>
                                      <p:cBhvr>
                                        <p:cTn id="54" dur="166" decel="50000">
                                          <p:stCondLst>
                                            <p:cond delay="1668"/>
                                          </p:stCondLst>
                                        </p:cTn>
                                        <p:tgtEl>
                                          <p:spTgt spid="150531">
                                            <p:txEl>
                                              <p:pRg st="2" end="2"/>
                                            </p:txEl>
                                          </p:spTgt>
                                        </p:tgtEl>
                                      </p:cBhvr>
                                      <p:to x="100000" y="100000"/>
                                    </p:animScale>
                                    <p:animScale>
                                      <p:cBhvr>
                                        <p:cTn id="55" dur="26">
                                          <p:stCondLst>
                                            <p:cond delay="1808"/>
                                          </p:stCondLst>
                                        </p:cTn>
                                        <p:tgtEl>
                                          <p:spTgt spid="150531">
                                            <p:txEl>
                                              <p:pRg st="2" end="2"/>
                                            </p:txEl>
                                          </p:spTgt>
                                        </p:tgtEl>
                                      </p:cBhvr>
                                      <p:to x="100000" y="95000"/>
                                    </p:animScale>
                                    <p:animScale>
                                      <p:cBhvr>
                                        <p:cTn id="56" dur="166" decel="50000">
                                          <p:stCondLst>
                                            <p:cond delay="1834"/>
                                          </p:stCondLst>
                                        </p:cTn>
                                        <p:tgtEl>
                                          <p:spTgt spid="15053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Khái niệm tắc nghẽn</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150531" name="Rectangle 3"/>
          <p:cNvSpPr>
            <a:spLocks noGrp="1" noChangeArrowheads="1"/>
          </p:cNvSpPr>
          <p:nvPr>
            <p:ph idx="1"/>
          </p:nvPr>
        </p:nvSpPr>
        <p:spPr>
          <a:xfrm>
            <a:off x="530225" y="1300163"/>
            <a:ext cx="8324850" cy="4940300"/>
          </a:xfrm>
          <a:noFill/>
        </p:spPr>
        <p:txBody>
          <a:bodyPr>
            <a:normAutofit/>
          </a:bodyPr>
          <a:lstStyle/>
          <a:p>
            <a:pPr algn="just">
              <a:buClr>
                <a:srgbClr val="FF0000"/>
              </a:buClr>
              <a:buSzPct val="150000"/>
              <a:buFont typeface="Wingdings" pitchFamily="2" charset="2"/>
              <a:buChar char="§"/>
            </a:pPr>
            <a:r>
              <a:rPr lang="vi-VN" b="1" smtClean="0">
                <a:effectLst>
                  <a:outerShdw blurRad="38100" dist="38100" dir="2700000" algn="tl">
                    <a:srgbClr val="C0C0C0"/>
                  </a:outerShdw>
                </a:effectLst>
                <a:latin typeface="Times New Roman" pitchFamily="18" charset="0"/>
              </a:rPr>
              <a:t>Định nghĩa:</a:t>
            </a:r>
          </a:p>
          <a:p>
            <a:pPr algn="just">
              <a:buClr>
                <a:srgbClr val="FF0000"/>
              </a:buClr>
              <a:buSzPct val="150000"/>
              <a:buNone/>
            </a:pPr>
            <a:r>
              <a:rPr lang="en-US" smtClean="0">
                <a:effectLst>
                  <a:outerShdw blurRad="38100" dist="38100" dir="2700000" algn="tl">
                    <a:srgbClr val="C0C0C0"/>
                  </a:outerShdw>
                </a:effectLst>
                <a:latin typeface="Times New Roman" pitchFamily="18" charset="0"/>
              </a:rPr>
              <a:t>+ Khi thực thi, tiến trình có thể yêu cầu HT cấp phát tài nguyên. Tuy nhiên, lượng tài nguyên các tiến trình yêu cầu không thể vượt quá số lượng mà HT có. </a:t>
            </a:r>
          </a:p>
          <a:p>
            <a:pPr algn="just">
              <a:buClr>
                <a:srgbClr val="FF0000"/>
              </a:buClr>
              <a:buSzPct val="150000"/>
              <a:buNone/>
            </a:pPr>
            <a:r>
              <a:rPr lang="en-US" smtClean="0">
                <a:effectLst>
                  <a:outerShdw blurRad="38100" dist="38100" dir="2700000" algn="tl">
                    <a:srgbClr val="C0C0C0"/>
                  </a:outerShdw>
                </a:effectLst>
                <a:latin typeface="Times New Roman" pitchFamily="18" charset="0"/>
              </a:rPr>
              <a:t>+ Nếu tài nguyên không được đáp ứng, tiến trình bị phong tỏa tại hàng đợi tài nguyên.</a:t>
            </a:r>
            <a:endParaRPr lang="en-US">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FBD68614-28AC-4D26-B9E1-E487D4C46F74}"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44</a:t>
            </a:fld>
            <a:endParaRPr lang="en-US"/>
          </a:p>
        </p:txBody>
      </p:sp>
    </p:spTree>
    <p:custDataLst>
      <p:tags r:id="rId1"/>
    </p:custDataLst>
  </p:cSld>
  <p:clrMapOvr>
    <a:masterClrMapping/>
  </p:clrMapOvr>
  <p:transition advTm="17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down)">
                                      <p:cBhvr>
                                        <p:cTn id="7" dur="580">
                                          <p:stCondLst>
                                            <p:cond delay="0"/>
                                          </p:stCondLst>
                                        </p:cTn>
                                        <p:tgtEl>
                                          <p:spTgt spid="150531">
                                            <p:txEl>
                                              <p:pRg st="0" end="0"/>
                                            </p:txEl>
                                          </p:spTgt>
                                        </p:tgtEl>
                                      </p:cBhvr>
                                    </p:animEffect>
                                    <p:anim calcmode="lin" valueType="num">
                                      <p:cBhvr>
                                        <p:cTn id="8" dur="1822" tmFilter="0,0; 0.14,0.36; 0.43,0.73; 0.71,0.91; 1.0,1.0">
                                          <p:stCondLst>
                                            <p:cond delay="0"/>
                                          </p:stCondLst>
                                        </p:cTn>
                                        <p:tgtEl>
                                          <p:spTgt spid="150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531">
                                            <p:txEl>
                                              <p:pRg st="0" end="0"/>
                                            </p:txEl>
                                          </p:spTgt>
                                        </p:tgtEl>
                                      </p:cBhvr>
                                      <p:to x="100000" y="60000"/>
                                    </p:animScale>
                                    <p:animScale>
                                      <p:cBhvr>
                                        <p:cTn id="14" dur="166" decel="50000">
                                          <p:stCondLst>
                                            <p:cond delay="676"/>
                                          </p:stCondLst>
                                        </p:cTn>
                                        <p:tgtEl>
                                          <p:spTgt spid="150531">
                                            <p:txEl>
                                              <p:pRg st="0" end="0"/>
                                            </p:txEl>
                                          </p:spTgt>
                                        </p:tgtEl>
                                      </p:cBhvr>
                                      <p:to x="100000" y="100000"/>
                                    </p:animScale>
                                    <p:animScale>
                                      <p:cBhvr>
                                        <p:cTn id="15" dur="26">
                                          <p:stCondLst>
                                            <p:cond delay="1312"/>
                                          </p:stCondLst>
                                        </p:cTn>
                                        <p:tgtEl>
                                          <p:spTgt spid="150531">
                                            <p:txEl>
                                              <p:pRg st="0" end="0"/>
                                            </p:txEl>
                                          </p:spTgt>
                                        </p:tgtEl>
                                      </p:cBhvr>
                                      <p:to x="100000" y="80000"/>
                                    </p:animScale>
                                    <p:animScale>
                                      <p:cBhvr>
                                        <p:cTn id="16" dur="166" decel="50000">
                                          <p:stCondLst>
                                            <p:cond delay="1338"/>
                                          </p:stCondLst>
                                        </p:cTn>
                                        <p:tgtEl>
                                          <p:spTgt spid="150531">
                                            <p:txEl>
                                              <p:pRg st="0" end="0"/>
                                            </p:txEl>
                                          </p:spTgt>
                                        </p:tgtEl>
                                      </p:cBhvr>
                                      <p:to x="100000" y="100000"/>
                                    </p:animScale>
                                    <p:animScale>
                                      <p:cBhvr>
                                        <p:cTn id="17" dur="26">
                                          <p:stCondLst>
                                            <p:cond delay="1642"/>
                                          </p:stCondLst>
                                        </p:cTn>
                                        <p:tgtEl>
                                          <p:spTgt spid="150531">
                                            <p:txEl>
                                              <p:pRg st="0" end="0"/>
                                            </p:txEl>
                                          </p:spTgt>
                                        </p:tgtEl>
                                      </p:cBhvr>
                                      <p:to x="100000" y="90000"/>
                                    </p:animScale>
                                    <p:animScale>
                                      <p:cBhvr>
                                        <p:cTn id="18" dur="166" decel="50000">
                                          <p:stCondLst>
                                            <p:cond delay="1668"/>
                                          </p:stCondLst>
                                        </p:cTn>
                                        <p:tgtEl>
                                          <p:spTgt spid="150531">
                                            <p:txEl>
                                              <p:pRg st="0" end="0"/>
                                            </p:txEl>
                                          </p:spTgt>
                                        </p:tgtEl>
                                      </p:cBhvr>
                                      <p:to x="100000" y="100000"/>
                                    </p:animScale>
                                    <p:animScale>
                                      <p:cBhvr>
                                        <p:cTn id="19" dur="26">
                                          <p:stCondLst>
                                            <p:cond delay="1808"/>
                                          </p:stCondLst>
                                        </p:cTn>
                                        <p:tgtEl>
                                          <p:spTgt spid="150531">
                                            <p:txEl>
                                              <p:pRg st="0" end="0"/>
                                            </p:txEl>
                                          </p:spTgt>
                                        </p:tgtEl>
                                      </p:cBhvr>
                                      <p:to x="100000" y="95000"/>
                                    </p:animScale>
                                    <p:animScale>
                                      <p:cBhvr>
                                        <p:cTn id="20" dur="166" decel="50000">
                                          <p:stCondLst>
                                            <p:cond delay="1834"/>
                                          </p:stCondLst>
                                        </p:cTn>
                                        <p:tgtEl>
                                          <p:spTgt spid="1505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0531">
                                            <p:txEl>
                                              <p:pRg st="1" end="1"/>
                                            </p:txEl>
                                          </p:spTgt>
                                        </p:tgtEl>
                                        <p:attrNameLst>
                                          <p:attrName>style.visibility</p:attrName>
                                        </p:attrNameLst>
                                      </p:cBhvr>
                                      <p:to>
                                        <p:strVal val="visible"/>
                                      </p:to>
                                    </p:set>
                                    <p:animEffect transition="in" filter="wipe(down)">
                                      <p:cBhvr>
                                        <p:cTn id="25" dur="580">
                                          <p:stCondLst>
                                            <p:cond delay="0"/>
                                          </p:stCondLst>
                                        </p:cTn>
                                        <p:tgtEl>
                                          <p:spTgt spid="150531">
                                            <p:txEl>
                                              <p:pRg st="1" end="1"/>
                                            </p:txEl>
                                          </p:spTgt>
                                        </p:tgtEl>
                                      </p:cBhvr>
                                    </p:animEffect>
                                    <p:anim calcmode="lin" valueType="num">
                                      <p:cBhvr>
                                        <p:cTn id="26" dur="1822" tmFilter="0,0; 0.14,0.36; 0.43,0.73; 0.71,0.91; 1.0,1.0">
                                          <p:stCondLst>
                                            <p:cond delay="0"/>
                                          </p:stCondLst>
                                        </p:cTn>
                                        <p:tgtEl>
                                          <p:spTgt spid="1505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05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05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05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05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0531">
                                            <p:txEl>
                                              <p:pRg st="1" end="1"/>
                                            </p:txEl>
                                          </p:spTgt>
                                        </p:tgtEl>
                                      </p:cBhvr>
                                      <p:to x="100000" y="60000"/>
                                    </p:animScale>
                                    <p:animScale>
                                      <p:cBhvr>
                                        <p:cTn id="32" dur="166" decel="50000">
                                          <p:stCondLst>
                                            <p:cond delay="676"/>
                                          </p:stCondLst>
                                        </p:cTn>
                                        <p:tgtEl>
                                          <p:spTgt spid="150531">
                                            <p:txEl>
                                              <p:pRg st="1" end="1"/>
                                            </p:txEl>
                                          </p:spTgt>
                                        </p:tgtEl>
                                      </p:cBhvr>
                                      <p:to x="100000" y="100000"/>
                                    </p:animScale>
                                    <p:animScale>
                                      <p:cBhvr>
                                        <p:cTn id="33" dur="26">
                                          <p:stCondLst>
                                            <p:cond delay="1312"/>
                                          </p:stCondLst>
                                        </p:cTn>
                                        <p:tgtEl>
                                          <p:spTgt spid="150531">
                                            <p:txEl>
                                              <p:pRg st="1" end="1"/>
                                            </p:txEl>
                                          </p:spTgt>
                                        </p:tgtEl>
                                      </p:cBhvr>
                                      <p:to x="100000" y="80000"/>
                                    </p:animScale>
                                    <p:animScale>
                                      <p:cBhvr>
                                        <p:cTn id="34" dur="166" decel="50000">
                                          <p:stCondLst>
                                            <p:cond delay="1338"/>
                                          </p:stCondLst>
                                        </p:cTn>
                                        <p:tgtEl>
                                          <p:spTgt spid="150531">
                                            <p:txEl>
                                              <p:pRg st="1" end="1"/>
                                            </p:txEl>
                                          </p:spTgt>
                                        </p:tgtEl>
                                      </p:cBhvr>
                                      <p:to x="100000" y="100000"/>
                                    </p:animScale>
                                    <p:animScale>
                                      <p:cBhvr>
                                        <p:cTn id="35" dur="26">
                                          <p:stCondLst>
                                            <p:cond delay="1642"/>
                                          </p:stCondLst>
                                        </p:cTn>
                                        <p:tgtEl>
                                          <p:spTgt spid="150531">
                                            <p:txEl>
                                              <p:pRg st="1" end="1"/>
                                            </p:txEl>
                                          </p:spTgt>
                                        </p:tgtEl>
                                      </p:cBhvr>
                                      <p:to x="100000" y="90000"/>
                                    </p:animScale>
                                    <p:animScale>
                                      <p:cBhvr>
                                        <p:cTn id="36" dur="166" decel="50000">
                                          <p:stCondLst>
                                            <p:cond delay="1668"/>
                                          </p:stCondLst>
                                        </p:cTn>
                                        <p:tgtEl>
                                          <p:spTgt spid="150531">
                                            <p:txEl>
                                              <p:pRg st="1" end="1"/>
                                            </p:txEl>
                                          </p:spTgt>
                                        </p:tgtEl>
                                      </p:cBhvr>
                                      <p:to x="100000" y="100000"/>
                                    </p:animScale>
                                    <p:animScale>
                                      <p:cBhvr>
                                        <p:cTn id="37" dur="26">
                                          <p:stCondLst>
                                            <p:cond delay="1808"/>
                                          </p:stCondLst>
                                        </p:cTn>
                                        <p:tgtEl>
                                          <p:spTgt spid="150531">
                                            <p:txEl>
                                              <p:pRg st="1" end="1"/>
                                            </p:txEl>
                                          </p:spTgt>
                                        </p:tgtEl>
                                      </p:cBhvr>
                                      <p:to x="100000" y="95000"/>
                                    </p:animScale>
                                    <p:animScale>
                                      <p:cBhvr>
                                        <p:cTn id="38" dur="166" decel="50000">
                                          <p:stCondLst>
                                            <p:cond delay="1834"/>
                                          </p:stCondLst>
                                        </p:cTn>
                                        <p:tgtEl>
                                          <p:spTgt spid="15053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50531">
                                            <p:txEl>
                                              <p:pRg st="2" end="2"/>
                                            </p:txEl>
                                          </p:spTgt>
                                        </p:tgtEl>
                                        <p:attrNameLst>
                                          <p:attrName>style.visibility</p:attrName>
                                        </p:attrNameLst>
                                      </p:cBhvr>
                                      <p:to>
                                        <p:strVal val="visible"/>
                                      </p:to>
                                    </p:set>
                                    <p:animEffect transition="in" filter="wipe(down)">
                                      <p:cBhvr>
                                        <p:cTn id="43" dur="580">
                                          <p:stCondLst>
                                            <p:cond delay="0"/>
                                          </p:stCondLst>
                                        </p:cTn>
                                        <p:tgtEl>
                                          <p:spTgt spid="150531">
                                            <p:txEl>
                                              <p:pRg st="2" end="2"/>
                                            </p:txEl>
                                          </p:spTgt>
                                        </p:tgtEl>
                                      </p:cBhvr>
                                    </p:animEffect>
                                    <p:anim calcmode="lin" valueType="num">
                                      <p:cBhvr>
                                        <p:cTn id="44" dur="1822" tmFilter="0,0; 0.14,0.36; 0.43,0.73; 0.71,0.91; 1.0,1.0">
                                          <p:stCondLst>
                                            <p:cond delay="0"/>
                                          </p:stCondLst>
                                        </p:cTn>
                                        <p:tgtEl>
                                          <p:spTgt spid="15053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053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053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053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053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50531">
                                            <p:txEl>
                                              <p:pRg st="2" end="2"/>
                                            </p:txEl>
                                          </p:spTgt>
                                        </p:tgtEl>
                                      </p:cBhvr>
                                      <p:to x="100000" y="60000"/>
                                    </p:animScale>
                                    <p:animScale>
                                      <p:cBhvr>
                                        <p:cTn id="50" dur="166" decel="50000">
                                          <p:stCondLst>
                                            <p:cond delay="676"/>
                                          </p:stCondLst>
                                        </p:cTn>
                                        <p:tgtEl>
                                          <p:spTgt spid="150531">
                                            <p:txEl>
                                              <p:pRg st="2" end="2"/>
                                            </p:txEl>
                                          </p:spTgt>
                                        </p:tgtEl>
                                      </p:cBhvr>
                                      <p:to x="100000" y="100000"/>
                                    </p:animScale>
                                    <p:animScale>
                                      <p:cBhvr>
                                        <p:cTn id="51" dur="26">
                                          <p:stCondLst>
                                            <p:cond delay="1312"/>
                                          </p:stCondLst>
                                        </p:cTn>
                                        <p:tgtEl>
                                          <p:spTgt spid="150531">
                                            <p:txEl>
                                              <p:pRg st="2" end="2"/>
                                            </p:txEl>
                                          </p:spTgt>
                                        </p:tgtEl>
                                      </p:cBhvr>
                                      <p:to x="100000" y="80000"/>
                                    </p:animScale>
                                    <p:animScale>
                                      <p:cBhvr>
                                        <p:cTn id="52" dur="166" decel="50000">
                                          <p:stCondLst>
                                            <p:cond delay="1338"/>
                                          </p:stCondLst>
                                        </p:cTn>
                                        <p:tgtEl>
                                          <p:spTgt spid="150531">
                                            <p:txEl>
                                              <p:pRg st="2" end="2"/>
                                            </p:txEl>
                                          </p:spTgt>
                                        </p:tgtEl>
                                      </p:cBhvr>
                                      <p:to x="100000" y="100000"/>
                                    </p:animScale>
                                    <p:animScale>
                                      <p:cBhvr>
                                        <p:cTn id="53" dur="26">
                                          <p:stCondLst>
                                            <p:cond delay="1642"/>
                                          </p:stCondLst>
                                        </p:cTn>
                                        <p:tgtEl>
                                          <p:spTgt spid="150531">
                                            <p:txEl>
                                              <p:pRg st="2" end="2"/>
                                            </p:txEl>
                                          </p:spTgt>
                                        </p:tgtEl>
                                      </p:cBhvr>
                                      <p:to x="100000" y="90000"/>
                                    </p:animScale>
                                    <p:animScale>
                                      <p:cBhvr>
                                        <p:cTn id="54" dur="166" decel="50000">
                                          <p:stCondLst>
                                            <p:cond delay="1668"/>
                                          </p:stCondLst>
                                        </p:cTn>
                                        <p:tgtEl>
                                          <p:spTgt spid="150531">
                                            <p:txEl>
                                              <p:pRg st="2" end="2"/>
                                            </p:txEl>
                                          </p:spTgt>
                                        </p:tgtEl>
                                      </p:cBhvr>
                                      <p:to x="100000" y="100000"/>
                                    </p:animScale>
                                    <p:animScale>
                                      <p:cBhvr>
                                        <p:cTn id="55" dur="26">
                                          <p:stCondLst>
                                            <p:cond delay="1808"/>
                                          </p:stCondLst>
                                        </p:cTn>
                                        <p:tgtEl>
                                          <p:spTgt spid="150531">
                                            <p:txEl>
                                              <p:pRg st="2" end="2"/>
                                            </p:txEl>
                                          </p:spTgt>
                                        </p:tgtEl>
                                      </p:cBhvr>
                                      <p:to x="100000" y="95000"/>
                                    </p:animScale>
                                    <p:animScale>
                                      <p:cBhvr>
                                        <p:cTn id="56" dur="166" decel="50000">
                                          <p:stCondLst>
                                            <p:cond delay="1834"/>
                                          </p:stCondLst>
                                        </p:cTn>
                                        <p:tgtEl>
                                          <p:spTgt spid="15053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Khái niệm tắc nghẽn</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150531" name="Rectangle 3"/>
          <p:cNvSpPr>
            <a:spLocks noGrp="1" noChangeArrowheads="1"/>
          </p:cNvSpPr>
          <p:nvPr>
            <p:ph idx="1"/>
          </p:nvPr>
        </p:nvSpPr>
        <p:spPr>
          <a:xfrm>
            <a:off x="530225" y="1300163"/>
            <a:ext cx="8324850" cy="4940300"/>
          </a:xfrm>
          <a:noFill/>
        </p:spPr>
        <p:txBody>
          <a:bodyPr>
            <a:normAutofit/>
          </a:bodyPr>
          <a:lstStyle/>
          <a:p>
            <a:pPr algn="just">
              <a:buClr>
                <a:srgbClr val="FF0000"/>
              </a:buClr>
              <a:buSzPct val="150000"/>
              <a:buNone/>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Một tập hợp các tiến trình được định nghĩa ở trong tình trạng tắc nghẽn</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blocked</a:t>
            </a:r>
            <a:r>
              <a:rPr lang="en-US" smtClean="0">
                <a:effectLst>
                  <a:outerShdw blurRad="38100" dist="38100" dir="2700000" algn="tl">
                    <a:srgbClr val="C0C0C0"/>
                  </a:outerShdw>
                </a:effectLst>
                <a:latin typeface="Times New Roman" pitchFamily="18" charset="0"/>
              </a:rPr>
              <a:t>)</a:t>
            </a:r>
            <a:r>
              <a:rPr lang="vi-VN" smtClean="0">
                <a:effectLst>
                  <a:outerShdw blurRad="38100" dist="38100" dir="2700000" algn="tl">
                    <a:srgbClr val="C0C0C0"/>
                  </a:outerShdw>
                </a:effectLst>
                <a:latin typeface="Times New Roman" pitchFamily="18" charset="0"/>
              </a:rPr>
              <a:t> khi mỗi tiến trình trong tập hợp đều chờ được cấp phát một tài nguyên hiện</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đang bị một tiến trình khác cũng ở trạng thái blocked chiếm giữ. </a:t>
            </a:r>
            <a:endParaRPr lang="en-US" smtClean="0">
              <a:effectLst>
                <a:outerShdw blurRad="38100" dist="38100" dir="2700000" algn="tl">
                  <a:srgbClr val="C0C0C0"/>
                </a:outerShdw>
              </a:effectLst>
              <a:latin typeface="Times New Roman" pitchFamily="18" charset="0"/>
            </a:endParaRPr>
          </a:p>
          <a:p>
            <a:pPr algn="just">
              <a:buClr>
                <a:srgbClr val="FF0000"/>
              </a:buClr>
              <a:buSzPct val="150000"/>
              <a:buNone/>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Như vậy không có tiến</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trình nào có thể tiếp tục xử lý, cũng như giải phóng tài nguyên cho tiến trình khác sử</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dụng, tất cả các tiến trình trong tập hợp đều bị khóa vĩnh viễn</a:t>
            </a:r>
            <a:r>
              <a:rPr lang="en-US" smtClean="0">
                <a:effectLst>
                  <a:outerShdw blurRad="38100" dist="38100" dir="2700000" algn="tl">
                    <a:srgbClr val="C0C0C0"/>
                  </a:outerShdw>
                </a:effectLst>
                <a:latin typeface="Times New Roman" pitchFamily="18" charset="0"/>
              </a:rPr>
              <a:t>.</a:t>
            </a:r>
            <a:endParaRPr lang="en-US">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28F3FBFA-3FF5-48CA-AB43-5149D293DED0}"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45</a:t>
            </a:fld>
            <a:endParaRPr lang="en-US"/>
          </a:p>
        </p:txBody>
      </p:sp>
    </p:spTree>
    <p:custDataLst>
      <p:tags r:id="rId1"/>
    </p:custDataLst>
  </p:cSld>
  <p:clrMapOvr>
    <a:masterClrMapping/>
  </p:clrMapOvr>
  <p:transition advTm="17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down)">
                                      <p:cBhvr>
                                        <p:cTn id="7" dur="580">
                                          <p:stCondLst>
                                            <p:cond delay="0"/>
                                          </p:stCondLst>
                                        </p:cTn>
                                        <p:tgtEl>
                                          <p:spTgt spid="150531">
                                            <p:txEl>
                                              <p:pRg st="0" end="0"/>
                                            </p:txEl>
                                          </p:spTgt>
                                        </p:tgtEl>
                                      </p:cBhvr>
                                    </p:animEffect>
                                    <p:anim calcmode="lin" valueType="num">
                                      <p:cBhvr>
                                        <p:cTn id="8" dur="1822" tmFilter="0,0; 0.14,0.36; 0.43,0.73; 0.71,0.91; 1.0,1.0">
                                          <p:stCondLst>
                                            <p:cond delay="0"/>
                                          </p:stCondLst>
                                        </p:cTn>
                                        <p:tgtEl>
                                          <p:spTgt spid="150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531">
                                            <p:txEl>
                                              <p:pRg st="0" end="0"/>
                                            </p:txEl>
                                          </p:spTgt>
                                        </p:tgtEl>
                                      </p:cBhvr>
                                      <p:to x="100000" y="60000"/>
                                    </p:animScale>
                                    <p:animScale>
                                      <p:cBhvr>
                                        <p:cTn id="14" dur="166" decel="50000">
                                          <p:stCondLst>
                                            <p:cond delay="676"/>
                                          </p:stCondLst>
                                        </p:cTn>
                                        <p:tgtEl>
                                          <p:spTgt spid="150531">
                                            <p:txEl>
                                              <p:pRg st="0" end="0"/>
                                            </p:txEl>
                                          </p:spTgt>
                                        </p:tgtEl>
                                      </p:cBhvr>
                                      <p:to x="100000" y="100000"/>
                                    </p:animScale>
                                    <p:animScale>
                                      <p:cBhvr>
                                        <p:cTn id="15" dur="26">
                                          <p:stCondLst>
                                            <p:cond delay="1312"/>
                                          </p:stCondLst>
                                        </p:cTn>
                                        <p:tgtEl>
                                          <p:spTgt spid="150531">
                                            <p:txEl>
                                              <p:pRg st="0" end="0"/>
                                            </p:txEl>
                                          </p:spTgt>
                                        </p:tgtEl>
                                      </p:cBhvr>
                                      <p:to x="100000" y="80000"/>
                                    </p:animScale>
                                    <p:animScale>
                                      <p:cBhvr>
                                        <p:cTn id="16" dur="166" decel="50000">
                                          <p:stCondLst>
                                            <p:cond delay="1338"/>
                                          </p:stCondLst>
                                        </p:cTn>
                                        <p:tgtEl>
                                          <p:spTgt spid="150531">
                                            <p:txEl>
                                              <p:pRg st="0" end="0"/>
                                            </p:txEl>
                                          </p:spTgt>
                                        </p:tgtEl>
                                      </p:cBhvr>
                                      <p:to x="100000" y="100000"/>
                                    </p:animScale>
                                    <p:animScale>
                                      <p:cBhvr>
                                        <p:cTn id="17" dur="26">
                                          <p:stCondLst>
                                            <p:cond delay="1642"/>
                                          </p:stCondLst>
                                        </p:cTn>
                                        <p:tgtEl>
                                          <p:spTgt spid="150531">
                                            <p:txEl>
                                              <p:pRg st="0" end="0"/>
                                            </p:txEl>
                                          </p:spTgt>
                                        </p:tgtEl>
                                      </p:cBhvr>
                                      <p:to x="100000" y="90000"/>
                                    </p:animScale>
                                    <p:animScale>
                                      <p:cBhvr>
                                        <p:cTn id="18" dur="166" decel="50000">
                                          <p:stCondLst>
                                            <p:cond delay="1668"/>
                                          </p:stCondLst>
                                        </p:cTn>
                                        <p:tgtEl>
                                          <p:spTgt spid="150531">
                                            <p:txEl>
                                              <p:pRg st="0" end="0"/>
                                            </p:txEl>
                                          </p:spTgt>
                                        </p:tgtEl>
                                      </p:cBhvr>
                                      <p:to x="100000" y="100000"/>
                                    </p:animScale>
                                    <p:animScale>
                                      <p:cBhvr>
                                        <p:cTn id="19" dur="26">
                                          <p:stCondLst>
                                            <p:cond delay="1808"/>
                                          </p:stCondLst>
                                        </p:cTn>
                                        <p:tgtEl>
                                          <p:spTgt spid="150531">
                                            <p:txEl>
                                              <p:pRg st="0" end="0"/>
                                            </p:txEl>
                                          </p:spTgt>
                                        </p:tgtEl>
                                      </p:cBhvr>
                                      <p:to x="100000" y="95000"/>
                                    </p:animScale>
                                    <p:animScale>
                                      <p:cBhvr>
                                        <p:cTn id="20" dur="166" decel="50000">
                                          <p:stCondLst>
                                            <p:cond delay="1834"/>
                                          </p:stCondLst>
                                        </p:cTn>
                                        <p:tgtEl>
                                          <p:spTgt spid="1505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0531">
                                            <p:txEl>
                                              <p:pRg st="1" end="1"/>
                                            </p:txEl>
                                          </p:spTgt>
                                        </p:tgtEl>
                                        <p:attrNameLst>
                                          <p:attrName>style.visibility</p:attrName>
                                        </p:attrNameLst>
                                      </p:cBhvr>
                                      <p:to>
                                        <p:strVal val="visible"/>
                                      </p:to>
                                    </p:set>
                                    <p:animEffect transition="in" filter="wipe(down)">
                                      <p:cBhvr>
                                        <p:cTn id="25" dur="580">
                                          <p:stCondLst>
                                            <p:cond delay="0"/>
                                          </p:stCondLst>
                                        </p:cTn>
                                        <p:tgtEl>
                                          <p:spTgt spid="150531">
                                            <p:txEl>
                                              <p:pRg st="1" end="1"/>
                                            </p:txEl>
                                          </p:spTgt>
                                        </p:tgtEl>
                                      </p:cBhvr>
                                    </p:animEffect>
                                    <p:anim calcmode="lin" valueType="num">
                                      <p:cBhvr>
                                        <p:cTn id="26" dur="1822" tmFilter="0,0; 0.14,0.36; 0.43,0.73; 0.71,0.91; 1.0,1.0">
                                          <p:stCondLst>
                                            <p:cond delay="0"/>
                                          </p:stCondLst>
                                        </p:cTn>
                                        <p:tgtEl>
                                          <p:spTgt spid="1505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05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05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05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05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0531">
                                            <p:txEl>
                                              <p:pRg st="1" end="1"/>
                                            </p:txEl>
                                          </p:spTgt>
                                        </p:tgtEl>
                                      </p:cBhvr>
                                      <p:to x="100000" y="60000"/>
                                    </p:animScale>
                                    <p:animScale>
                                      <p:cBhvr>
                                        <p:cTn id="32" dur="166" decel="50000">
                                          <p:stCondLst>
                                            <p:cond delay="676"/>
                                          </p:stCondLst>
                                        </p:cTn>
                                        <p:tgtEl>
                                          <p:spTgt spid="150531">
                                            <p:txEl>
                                              <p:pRg st="1" end="1"/>
                                            </p:txEl>
                                          </p:spTgt>
                                        </p:tgtEl>
                                      </p:cBhvr>
                                      <p:to x="100000" y="100000"/>
                                    </p:animScale>
                                    <p:animScale>
                                      <p:cBhvr>
                                        <p:cTn id="33" dur="26">
                                          <p:stCondLst>
                                            <p:cond delay="1312"/>
                                          </p:stCondLst>
                                        </p:cTn>
                                        <p:tgtEl>
                                          <p:spTgt spid="150531">
                                            <p:txEl>
                                              <p:pRg st="1" end="1"/>
                                            </p:txEl>
                                          </p:spTgt>
                                        </p:tgtEl>
                                      </p:cBhvr>
                                      <p:to x="100000" y="80000"/>
                                    </p:animScale>
                                    <p:animScale>
                                      <p:cBhvr>
                                        <p:cTn id="34" dur="166" decel="50000">
                                          <p:stCondLst>
                                            <p:cond delay="1338"/>
                                          </p:stCondLst>
                                        </p:cTn>
                                        <p:tgtEl>
                                          <p:spTgt spid="150531">
                                            <p:txEl>
                                              <p:pRg st="1" end="1"/>
                                            </p:txEl>
                                          </p:spTgt>
                                        </p:tgtEl>
                                      </p:cBhvr>
                                      <p:to x="100000" y="100000"/>
                                    </p:animScale>
                                    <p:animScale>
                                      <p:cBhvr>
                                        <p:cTn id="35" dur="26">
                                          <p:stCondLst>
                                            <p:cond delay="1642"/>
                                          </p:stCondLst>
                                        </p:cTn>
                                        <p:tgtEl>
                                          <p:spTgt spid="150531">
                                            <p:txEl>
                                              <p:pRg st="1" end="1"/>
                                            </p:txEl>
                                          </p:spTgt>
                                        </p:tgtEl>
                                      </p:cBhvr>
                                      <p:to x="100000" y="90000"/>
                                    </p:animScale>
                                    <p:animScale>
                                      <p:cBhvr>
                                        <p:cTn id="36" dur="166" decel="50000">
                                          <p:stCondLst>
                                            <p:cond delay="1668"/>
                                          </p:stCondLst>
                                        </p:cTn>
                                        <p:tgtEl>
                                          <p:spTgt spid="150531">
                                            <p:txEl>
                                              <p:pRg st="1" end="1"/>
                                            </p:txEl>
                                          </p:spTgt>
                                        </p:tgtEl>
                                      </p:cBhvr>
                                      <p:to x="100000" y="100000"/>
                                    </p:animScale>
                                    <p:animScale>
                                      <p:cBhvr>
                                        <p:cTn id="37" dur="26">
                                          <p:stCondLst>
                                            <p:cond delay="1808"/>
                                          </p:stCondLst>
                                        </p:cTn>
                                        <p:tgtEl>
                                          <p:spTgt spid="150531">
                                            <p:txEl>
                                              <p:pRg st="1" end="1"/>
                                            </p:txEl>
                                          </p:spTgt>
                                        </p:tgtEl>
                                      </p:cBhvr>
                                      <p:to x="100000" y="95000"/>
                                    </p:animScale>
                                    <p:animScale>
                                      <p:cBhvr>
                                        <p:cTn id="38" dur="166" decel="50000">
                                          <p:stCondLst>
                                            <p:cond delay="1834"/>
                                          </p:stCondLst>
                                        </p:cTn>
                                        <p:tgtEl>
                                          <p:spTgt spid="15053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Đăc điểm của tắc nghẽn</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150531" name="Rectangle 3"/>
          <p:cNvSpPr>
            <a:spLocks noGrp="1" noChangeArrowheads="1"/>
          </p:cNvSpPr>
          <p:nvPr>
            <p:ph idx="1"/>
          </p:nvPr>
        </p:nvSpPr>
        <p:spPr>
          <a:xfrm>
            <a:off x="495300" y="1300162"/>
            <a:ext cx="8359775" cy="5081587"/>
          </a:xfrm>
          <a:noFill/>
        </p:spPr>
        <p:txBody>
          <a:bodyPr/>
          <a:lstStyle/>
          <a:p>
            <a:pPr algn="just">
              <a:buClr>
                <a:srgbClr val="FF0000"/>
              </a:buClr>
              <a:buSzPct val="150000"/>
              <a:buFont typeface="Wingdings" pitchFamily="2" charset="2"/>
              <a:buChar char="§"/>
            </a:pPr>
            <a:r>
              <a:rPr lang="vi-VN" sz="2800" b="1" smtClean="0">
                <a:effectLst>
                  <a:outerShdw blurRad="38100" dist="38100" dir="2700000" algn="tl">
                    <a:srgbClr val="C0C0C0"/>
                  </a:outerShdw>
                </a:effectLst>
                <a:latin typeface="Times New Roman" pitchFamily="18" charset="0"/>
              </a:rPr>
              <a:t>Điều kiện xuất hiện tắc nghẽn</a:t>
            </a:r>
          </a:p>
          <a:p>
            <a:pPr algn="just">
              <a:buClr>
                <a:srgbClr val="FF0000"/>
              </a:buClr>
              <a:buSzPct val="150000"/>
              <a:buNone/>
            </a:pPr>
            <a:r>
              <a:rPr lang="en-US" sz="2800" smtClean="0">
                <a:effectLst>
                  <a:outerShdw blurRad="38100" dist="38100" dir="2700000" algn="tl">
                    <a:srgbClr val="C0C0C0"/>
                  </a:outerShdw>
                </a:effectLst>
                <a:latin typeface="Times New Roman" pitchFamily="18" charset="0"/>
              </a:rPr>
              <a:t>+</a:t>
            </a:r>
            <a:r>
              <a:rPr lang="vi-VN" sz="2800" smtClean="0">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rPr>
              <a:t>Tắc nghẽn xẩy ra nếu </a:t>
            </a:r>
            <a:r>
              <a:rPr lang="vi-VN" sz="2800" smtClean="0">
                <a:effectLst>
                  <a:outerShdw blurRad="38100" dist="38100" dir="2700000" algn="tl">
                    <a:srgbClr val="C0C0C0"/>
                  </a:outerShdw>
                </a:effectLst>
                <a:latin typeface="Times New Roman" pitchFamily="18" charset="0"/>
              </a:rPr>
              <a:t>4 điều kiện </a:t>
            </a:r>
            <a:r>
              <a:rPr lang="en-US" sz="2800" smtClean="0">
                <a:effectLst>
                  <a:outerShdw blurRad="38100" dist="38100" dir="2700000" algn="tl">
                    <a:srgbClr val="C0C0C0"/>
                  </a:outerShdw>
                </a:effectLst>
                <a:latin typeface="Times New Roman" pitchFamily="18" charset="0"/>
              </a:rPr>
              <a:t>sau đây đồng thời </a:t>
            </a:r>
            <a:r>
              <a:rPr lang="vi-VN" sz="2800" smtClean="0">
                <a:effectLst>
                  <a:outerShdw blurRad="38100" dist="38100" dir="2700000" algn="tl">
                    <a:srgbClr val="C0C0C0"/>
                  </a:outerShdw>
                </a:effectLst>
                <a:latin typeface="Times New Roman" pitchFamily="18" charset="0"/>
              </a:rPr>
              <a:t>xuất hiện:</a:t>
            </a:r>
          </a:p>
          <a:p>
            <a:pPr algn="just">
              <a:buClr>
                <a:srgbClr val="FF0000"/>
              </a:buClr>
              <a:buSzPct val="150000"/>
              <a:buNone/>
            </a:pPr>
            <a:r>
              <a:rPr lang="en-US" sz="2800" smtClean="0">
                <a:effectLst>
                  <a:outerShdw blurRad="38100" dist="38100" dir="2700000" algn="tl">
                    <a:srgbClr val="C0C0C0"/>
                  </a:outerShdw>
                </a:effectLst>
                <a:latin typeface="Times New Roman" pitchFamily="18" charset="0"/>
              </a:rPr>
              <a:t>1. </a:t>
            </a:r>
            <a:r>
              <a:rPr lang="vi-VN" sz="2800" smtClean="0">
                <a:effectLst>
                  <a:outerShdw blurRad="38100" dist="38100" dir="2700000" algn="tl">
                    <a:srgbClr val="C0C0C0"/>
                  </a:outerShdw>
                </a:effectLst>
                <a:latin typeface="Times New Roman" pitchFamily="18" charset="0"/>
              </a:rPr>
              <a:t>Có sử dụng tài nguyên không thể chia sẻ: </a:t>
            </a:r>
            <a:r>
              <a:rPr lang="en-US" sz="2800" smtClean="0">
                <a:effectLst>
                  <a:outerShdw blurRad="38100" dist="38100" dir="2700000" algn="tl">
                    <a:srgbClr val="C0C0C0"/>
                  </a:outerShdw>
                </a:effectLst>
                <a:latin typeface="Times New Roman" pitchFamily="18" charset="0"/>
              </a:rPr>
              <a:t>Loại tài nguyên mà m</a:t>
            </a:r>
            <a:r>
              <a:rPr lang="vi-VN" sz="2800" smtClean="0">
                <a:effectLst>
                  <a:outerShdw blurRad="38100" dist="38100" dir="2700000" algn="tl">
                    <a:srgbClr val="C0C0C0"/>
                  </a:outerShdw>
                </a:effectLst>
                <a:latin typeface="Times New Roman" pitchFamily="18" charset="0"/>
              </a:rPr>
              <a:t>ỗi thời điểm, </a:t>
            </a:r>
            <a:r>
              <a:rPr lang="en-US" sz="2800" smtClean="0">
                <a:effectLst>
                  <a:outerShdw blurRad="38100" dist="38100" dir="2700000" algn="tl">
                    <a:srgbClr val="C0C0C0"/>
                  </a:outerShdw>
                </a:effectLst>
                <a:latin typeface="Times New Roman" pitchFamily="18" charset="0"/>
              </a:rPr>
              <a:t>chỉ</a:t>
            </a:r>
            <a:r>
              <a:rPr lang="vi-VN" sz="2800" smtClean="0">
                <a:effectLst>
                  <a:outerShdw blurRad="38100" dist="38100" dir="2700000" algn="tl">
                    <a:srgbClr val="C0C0C0"/>
                  </a:outerShdw>
                </a:effectLst>
                <a:latin typeface="Times New Roman" pitchFamily="18" charset="0"/>
              </a:rPr>
              <a:t> được hệ thống cấp phát cho một tiến trình, khi tiến trình</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sử dụng xong tài nguyên này, hệ thống mới thu hồi và cấp phát tài nguyên cho tiến trình</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khác.</a:t>
            </a:r>
          </a:p>
          <a:p>
            <a:pPr algn="just">
              <a:buClr>
                <a:srgbClr val="FF0000"/>
              </a:buClr>
              <a:buSzPct val="150000"/>
              <a:buNone/>
            </a:pPr>
            <a:r>
              <a:rPr lang="en-US" sz="2800" smtClean="0">
                <a:effectLst>
                  <a:outerShdw blurRad="38100" dist="38100" dir="2700000" algn="tl">
                    <a:srgbClr val="C0C0C0"/>
                  </a:outerShdw>
                </a:effectLst>
                <a:latin typeface="Times New Roman" pitchFamily="18" charset="0"/>
              </a:rPr>
              <a:t>2. G</a:t>
            </a:r>
            <a:r>
              <a:rPr lang="vi-VN" sz="2800" smtClean="0">
                <a:effectLst>
                  <a:outerShdw blurRad="38100" dist="38100" dir="2700000" algn="tl">
                    <a:srgbClr val="C0C0C0"/>
                  </a:outerShdw>
                </a:effectLst>
                <a:latin typeface="Times New Roman" pitchFamily="18" charset="0"/>
              </a:rPr>
              <a:t>iữ và </a:t>
            </a:r>
            <a:r>
              <a:rPr lang="en-US" sz="2800" smtClean="0">
                <a:effectLst>
                  <a:outerShdw blurRad="38100" dist="38100" dir="2700000" algn="tl">
                    <a:srgbClr val="C0C0C0"/>
                  </a:outerShdw>
                </a:effectLst>
                <a:latin typeface="Times New Roman" pitchFamily="18" charset="0"/>
              </a:rPr>
              <a:t>chờ: </a:t>
            </a:r>
            <a:r>
              <a:rPr lang="vi-VN" sz="2800" smtClean="0">
                <a:effectLst>
                  <a:outerShdw blurRad="38100" dist="38100" dir="2700000" algn="tl">
                    <a:srgbClr val="C0C0C0"/>
                  </a:outerShdw>
                </a:effectLst>
                <a:latin typeface="Times New Roman" pitchFamily="18" charset="0"/>
              </a:rPr>
              <a:t>Các tiến trình tiếp tục chiếm giữ</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các tài nguyên đã cấp phát cho nó trong khi chờ được cấp phát thêm một số tài nguyên</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mới.</a:t>
            </a:r>
            <a:endParaRPr lang="en-US" sz="2800">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F019A168-EA24-490D-9D7C-BDDA8D54DDF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46</a:t>
            </a:fld>
            <a:endParaRPr lang="en-US"/>
          </a:p>
        </p:txBody>
      </p:sp>
    </p:spTree>
    <p:custDataLst>
      <p:tags r:id="rId1"/>
    </p:custDataLst>
  </p:cSld>
  <p:clrMapOvr>
    <a:masterClrMapping/>
  </p:clrMapOvr>
  <p:transition advTm="17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down)">
                                      <p:cBhvr>
                                        <p:cTn id="7" dur="580">
                                          <p:stCondLst>
                                            <p:cond delay="0"/>
                                          </p:stCondLst>
                                        </p:cTn>
                                        <p:tgtEl>
                                          <p:spTgt spid="150531">
                                            <p:txEl>
                                              <p:pRg st="0" end="0"/>
                                            </p:txEl>
                                          </p:spTgt>
                                        </p:tgtEl>
                                      </p:cBhvr>
                                    </p:animEffect>
                                    <p:anim calcmode="lin" valueType="num">
                                      <p:cBhvr>
                                        <p:cTn id="8" dur="1822" tmFilter="0,0; 0.14,0.36; 0.43,0.73; 0.71,0.91; 1.0,1.0">
                                          <p:stCondLst>
                                            <p:cond delay="0"/>
                                          </p:stCondLst>
                                        </p:cTn>
                                        <p:tgtEl>
                                          <p:spTgt spid="150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531">
                                            <p:txEl>
                                              <p:pRg st="0" end="0"/>
                                            </p:txEl>
                                          </p:spTgt>
                                        </p:tgtEl>
                                      </p:cBhvr>
                                      <p:to x="100000" y="60000"/>
                                    </p:animScale>
                                    <p:animScale>
                                      <p:cBhvr>
                                        <p:cTn id="14" dur="166" decel="50000">
                                          <p:stCondLst>
                                            <p:cond delay="676"/>
                                          </p:stCondLst>
                                        </p:cTn>
                                        <p:tgtEl>
                                          <p:spTgt spid="150531">
                                            <p:txEl>
                                              <p:pRg st="0" end="0"/>
                                            </p:txEl>
                                          </p:spTgt>
                                        </p:tgtEl>
                                      </p:cBhvr>
                                      <p:to x="100000" y="100000"/>
                                    </p:animScale>
                                    <p:animScale>
                                      <p:cBhvr>
                                        <p:cTn id="15" dur="26">
                                          <p:stCondLst>
                                            <p:cond delay="1312"/>
                                          </p:stCondLst>
                                        </p:cTn>
                                        <p:tgtEl>
                                          <p:spTgt spid="150531">
                                            <p:txEl>
                                              <p:pRg st="0" end="0"/>
                                            </p:txEl>
                                          </p:spTgt>
                                        </p:tgtEl>
                                      </p:cBhvr>
                                      <p:to x="100000" y="80000"/>
                                    </p:animScale>
                                    <p:animScale>
                                      <p:cBhvr>
                                        <p:cTn id="16" dur="166" decel="50000">
                                          <p:stCondLst>
                                            <p:cond delay="1338"/>
                                          </p:stCondLst>
                                        </p:cTn>
                                        <p:tgtEl>
                                          <p:spTgt spid="150531">
                                            <p:txEl>
                                              <p:pRg st="0" end="0"/>
                                            </p:txEl>
                                          </p:spTgt>
                                        </p:tgtEl>
                                      </p:cBhvr>
                                      <p:to x="100000" y="100000"/>
                                    </p:animScale>
                                    <p:animScale>
                                      <p:cBhvr>
                                        <p:cTn id="17" dur="26">
                                          <p:stCondLst>
                                            <p:cond delay="1642"/>
                                          </p:stCondLst>
                                        </p:cTn>
                                        <p:tgtEl>
                                          <p:spTgt spid="150531">
                                            <p:txEl>
                                              <p:pRg st="0" end="0"/>
                                            </p:txEl>
                                          </p:spTgt>
                                        </p:tgtEl>
                                      </p:cBhvr>
                                      <p:to x="100000" y="90000"/>
                                    </p:animScale>
                                    <p:animScale>
                                      <p:cBhvr>
                                        <p:cTn id="18" dur="166" decel="50000">
                                          <p:stCondLst>
                                            <p:cond delay="1668"/>
                                          </p:stCondLst>
                                        </p:cTn>
                                        <p:tgtEl>
                                          <p:spTgt spid="150531">
                                            <p:txEl>
                                              <p:pRg st="0" end="0"/>
                                            </p:txEl>
                                          </p:spTgt>
                                        </p:tgtEl>
                                      </p:cBhvr>
                                      <p:to x="100000" y="100000"/>
                                    </p:animScale>
                                    <p:animScale>
                                      <p:cBhvr>
                                        <p:cTn id="19" dur="26">
                                          <p:stCondLst>
                                            <p:cond delay="1808"/>
                                          </p:stCondLst>
                                        </p:cTn>
                                        <p:tgtEl>
                                          <p:spTgt spid="150531">
                                            <p:txEl>
                                              <p:pRg st="0" end="0"/>
                                            </p:txEl>
                                          </p:spTgt>
                                        </p:tgtEl>
                                      </p:cBhvr>
                                      <p:to x="100000" y="95000"/>
                                    </p:animScale>
                                    <p:animScale>
                                      <p:cBhvr>
                                        <p:cTn id="20" dur="166" decel="50000">
                                          <p:stCondLst>
                                            <p:cond delay="1834"/>
                                          </p:stCondLst>
                                        </p:cTn>
                                        <p:tgtEl>
                                          <p:spTgt spid="1505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0531">
                                            <p:txEl>
                                              <p:pRg st="1" end="1"/>
                                            </p:txEl>
                                          </p:spTgt>
                                        </p:tgtEl>
                                        <p:attrNameLst>
                                          <p:attrName>style.visibility</p:attrName>
                                        </p:attrNameLst>
                                      </p:cBhvr>
                                      <p:to>
                                        <p:strVal val="visible"/>
                                      </p:to>
                                    </p:set>
                                    <p:animEffect transition="in" filter="wipe(down)">
                                      <p:cBhvr>
                                        <p:cTn id="25" dur="580">
                                          <p:stCondLst>
                                            <p:cond delay="0"/>
                                          </p:stCondLst>
                                        </p:cTn>
                                        <p:tgtEl>
                                          <p:spTgt spid="150531">
                                            <p:txEl>
                                              <p:pRg st="1" end="1"/>
                                            </p:txEl>
                                          </p:spTgt>
                                        </p:tgtEl>
                                      </p:cBhvr>
                                    </p:animEffect>
                                    <p:anim calcmode="lin" valueType="num">
                                      <p:cBhvr>
                                        <p:cTn id="26" dur="1822" tmFilter="0,0; 0.14,0.36; 0.43,0.73; 0.71,0.91; 1.0,1.0">
                                          <p:stCondLst>
                                            <p:cond delay="0"/>
                                          </p:stCondLst>
                                        </p:cTn>
                                        <p:tgtEl>
                                          <p:spTgt spid="1505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05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05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05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05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0531">
                                            <p:txEl>
                                              <p:pRg st="1" end="1"/>
                                            </p:txEl>
                                          </p:spTgt>
                                        </p:tgtEl>
                                      </p:cBhvr>
                                      <p:to x="100000" y="60000"/>
                                    </p:animScale>
                                    <p:animScale>
                                      <p:cBhvr>
                                        <p:cTn id="32" dur="166" decel="50000">
                                          <p:stCondLst>
                                            <p:cond delay="676"/>
                                          </p:stCondLst>
                                        </p:cTn>
                                        <p:tgtEl>
                                          <p:spTgt spid="150531">
                                            <p:txEl>
                                              <p:pRg st="1" end="1"/>
                                            </p:txEl>
                                          </p:spTgt>
                                        </p:tgtEl>
                                      </p:cBhvr>
                                      <p:to x="100000" y="100000"/>
                                    </p:animScale>
                                    <p:animScale>
                                      <p:cBhvr>
                                        <p:cTn id="33" dur="26">
                                          <p:stCondLst>
                                            <p:cond delay="1312"/>
                                          </p:stCondLst>
                                        </p:cTn>
                                        <p:tgtEl>
                                          <p:spTgt spid="150531">
                                            <p:txEl>
                                              <p:pRg st="1" end="1"/>
                                            </p:txEl>
                                          </p:spTgt>
                                        </p:tgtEl>
                                      </p:cBhvr>
                                      <p:to x="100000" y="80000"/>
                                    </p:animScale>
                                    <p:animScale>
                                      <p:cBhvr>
                                        <p:cTn id="34" dur="166" decel="50000">
                                          <p:stCondLst>
                                            <p:cond delay="1338"/>
                                          </p:stCondLst>
                                        </p:cTn>
                                        <p:tgtEl>
                                          <p:spTgt spid="150531">
                                            <p:txEl>
                                              <p:pRg st="1" end="1"/>
                                            </p:txEl>
                                          </p:spTgt>
                                        </p:tgtEl>
                                      </p:cBhvr>
                                      <p:to x="100000" y="100000"/>
                                    </p:animScale>
                                    <p:animScale>
                                      <p:cBhvr>
                                        <p:cTn id="35" dur="26">
                                          <p:stCondLst>
                                            <p:cond delay="1642"/>
                                          </p:stCondLst>
                                        </p:cTn>
                                        <p:tgtEl>
                                          <p:spTgt spid="150531">
                                            <p:txEl>
                                              <p:pRg st="1" end="1"/>
                                            </p:txEl>
                                          </p:spTgt>
                                        </p:tgtEl>
                                      </p:cBhvr>
                                      <p:to x="100000" y="90000"/>
                                    </p:animScale>
                                    <p:animScale>
                                      <p:cBhvr>
                                        <p:cTn id="36" dur="166" decel="50000">
                                          <p:stCondLst>
                                            <p:cond delay="1668"/>
                                          </p:stCondLst>
                                        </p:cTn>
                                        <p:tgtEl>
                                          <p:spTgt spid="150531">
                                            <p:txEl>
                                              <p:pRg st="1" end="1"/>
                                            </p:txEl>
                                          </p:spTgt>
                                        </p:tgtEl>
                                      </p:cBhvr>
                                      <p:to x="100000" y="100000"/>
                                    </p:animScale>
                                    <p:animScale>
                                      <p:cBhvr>
                                        <p:cTn id="37" dur="26">
                                          <p:stCondLst>
                                            <p:cond delay="1808"/>
                                          </p:stCondLst>
                                        </p:cTn>
                                        <p:tgtEl>
                                          <p:spTgt spid="150531">
                                            <p:txEl>
                                              <p:pRg st="1" end="1"/>
                                            </p:txEl>
                                          </p:spTgt>
                                        </p:tgtEl>
                                      </p:cBhvr>
                                      <p:to x="100000" y="95000"/>
                                    </p:animScale>
                                    <p:animScale>
                                      <p:cBhvr>
                                        <p:cTn id="38" dur="166" decel="50000">
                                          <p:stCondLst>
                                            <p:cond delay="1834"/>
                                          </p:stCondLst>
                                        </p:cTn>
                                        <p:tgtEl>
                                          <p:spTgt spid="15053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50531">
                                            <p:txEl>
                                              <p:pRg st="2" end="2"/>
                                            </p:txEl>
                                          </p:spTgt>
                                        </p:tgtEl>
                                        <p:attrNameLst>
                                          <p:attrName>style.visibility</p:attrName>
                                        </p:attrNameLst>
                                      </p:cBhvr>
                                      <p:to>
                                        <p:strVal val="visible"/>
                                      </p:to>
                                    </p:set>
                                    <p:animEffect transition="in" filter="wipe(down)">
                                      <p:cBhvr>
                                        <p:cTn id="43" dur="580">
                                          <p:stCondLst>
                                            <p:cond delay="0"/>
                                          </p:stCondLst>
                                        </p:cTn>
                                        <p:tgtEl>
                                          <p:spTgt spid="150531">
                                            <p:txEl>
                                              <p:pRg st="2" end="2"/>
                                            </p:txEl>
                                          </p:spTgt>
                                        </p:tgtEl>
                                      </p:cBhvr>
                                    </p:animEffect>
                                    <p:anim calcmode="lin" valueType="num">
                                      <p:cBhvr>
                                        <p:cTn id="44" dur="1822" tmFilter="0,0; 0.14,0.36; 0.43,0.73; 0.71,0.91; 1.0,1.0">
                                          <p:stCondLst>
                                            <p:cond delay="0"/>
                                          </p:stCondLst>
                                        </p:cTn>
                                        <p:tgtEl>
                                          <p:spTgt spid="15053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053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053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053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053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50531">
                                            <p:txEl>
                                              <p:pRg st="2" end="2"/>
                                            </p:txEl>
                                          </p:spTgt>
                                        </p:tgtEl>
                                      </p:cBhvr>
                                      <p:to x="100000" y="60000"/>
                                    </p:animScale>
                                    <p:animScale>
                                      <p:cBhvr>
                                        <p:cTn id="50" dur="166" decel="50000">
                                          <p:stCondLst>
                                            <p:cond delay="676"/>
                                          </p:stCondLst>
                                        </p:cTn>
                                        <p:tgtEl>
                                          <p:spTgt spid="150531">
                                            <p:txEl>
                                              <p:pRg st="2" end="2"/>
                                            </p:txEl>
                                          </p:spTgt>
                                        </p:tgtEl>
                                      </p:cBhvr>
                                      <p:to x="100000" y="100000"/>
                                    </p:animScale>
                                    <p:animScale>
                                      <p:cBhvr>
                                        <p:cTn id="51" dur="26">
                                          <p:stCondLst>
                                            <p:cond delay="1312"/>
                                          </p:stCondLst>
                                        </p:cTn>
                                        <p:tgtEl>
                                          <p:spTgt spid="150531">
                                            <p:txEl>
                                              <p:pRg st="2" end="2"/>
                                            </p:txEl>
                                          </p:spTgt>
                                        </p:tgtEl>
                                      </p:cBhvr>
                                      <p:to x="100000" y="80000"/>
                                    </p:animScale>
                                    <p:animScale>
                                      <p:cBhvr>
                                        <p:cTn id="52" dur="166" decel="50000">
                                          <p:stCondLst>
                                            <p:cond delay="1338"/>
                                          </p:stCondLst>
                                        </p:cTn>
                                        <p:tgtEl>
                                          <p:spTgt spid="150531">
                                            <p:txEl>
                                              <p:pRg st="2" end="2"/>
                                            </p:txEl>
                                          </p:spTgt>
                                        </p:tgtEl>
                                      </p:cBhvr>
                                      <p:to x="100000" y="100000"/>
                                    </p:animScale>
                                    <p:animScale>
                                      <p:cBhvr>
                                        <p:cTn id="53" dur="26">
                                          <p:stCondLst>
                                            <p:cond delay="1642"/>
                                          </p:stCondLst>
                                        </p:cTn>
                                        <p:tgtEl>
                                          <p:spTgt spid="150531">
                                            <p:txEl>
                                              <p:pRg st="2" end="2"/>
                                            </p:txEl>
                                          </p:spTgt>
                                        </p:tgtEl>
                                      </p:cBhvr>
                                      <p:to x="100000" y="90000"/>
                                    </p:animScale>
                                    <p:animScale>
                                      <p:cBhvr>
                                        <p:cTn id="54" dur="166" decel="50000">
                                          <p:stCondLst>
                                            <p:cond delay="1668"/>
                                          </p:stCondLst>
                                        </p:cTn>
                                        <p:tgtEl>
                                          <p:spTgt spid="150531">
                                            <p:txEl>
                                              <p:pRg st="2" end="2"/>
                                            </p:txEl>
                                          </p:spTgt>
                                        </p:tgtEl>
                                      </p:cBhvr>
                                      <p:to x="100000" y="100000"/>
                                    </p:animScale>
                                    <p:animScale>
                                      <p:cBhvr>
                                        <p:cTn id="55" dur="26">
                                          <p:stCondLst>
                                            <p:cond delay="1808"/>
                                          </p:stCondLst>
                                        </p:cTn>
                                        <p:tgtEl>
                                          <p:spTgt spid="150531">
                                            <p:txEl>
                                              <p:pRg st="2" end="2"/>
                                            </p:txEl>
                                          </p:spTgt>
                                        </p:tgtEl>
                                      </p:cBhvr>
                                      <p:to x="100000" y="95000"/>
                                    </p:animScale>
                                    <p:animScale>
                                      <p:cBhvr>
                                        <p:cTn id="56" dur="166" decel="50000">
                                          <p:stCondLst>
                                            <p:cond delay="1834"/>
                                          </p:stCondLst>
                                        </p:cTn>
                                        <p:tgtEl>
                                          <p:spTgt spid="15053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50531">
                                            <p:txEl>
                                              <p:pRg st="3" end="3"/>
                                            </p:txEl>
                                          </p:spTgt>
                                        </p:tgtEl>
                                        <p:attrNameLst>
                                          <p:attrName>style.visibility</p:attrName>
                                        </p:attrNameLst>
                                      </p:cBhvr>
                                      <p:to>
                                        <p:strVal val="visible"/>
                                      </p:to>
                                    </p:set>
                                    <p:animEffect transition="in" filter="wipe(down)">
                                      <p:cBhvr>
                                        <p:cTn id="61" dur="580">
                                          <p:stCondLst>
                                            <p:cond delay="0"/>
                                          </p:stCondLst>
                                        </p:cTn>
                                        <p:tgtEl>
                                          <p:spTgt spid="150531">
                                            <p:txEl>
                                              <p:pRg st="3" end="3"/>
                                            </p:txEl>
                                          </p:spTgt>
                                        </p:tgtEl>
                                      </p:cBhvr>
                                    </p:animEffect>
                                    <p:anim calcmode="lin" valueType="num">
                                      <p:cBhvr>
                                        <p:cTn id="62" dur="1822" tmFilter="0,0; 0.14,0.36; 0.43,0.73; 0.71,0.91; 1.0,1.0">
                                          <p:stCondLst>
                                            <p:cond delay="0"/>
                                          </p:stCondLst>
                                        </p:cTn>
                                        <p:tgtEl>
                                          <p:spTgt spid="15053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5053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5053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5053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5053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50531">
                                            <p:txEl>
                                              <p:pRg st="3" end="3"/>
                                            </p:txEl>
                                          </p:spTgt>
                                        </p:tgtEl>
                                      </p:cBhvr>
                                      <p:to x="100000" y="60000"/>
                                    </p:animScale>
                                    <p:animScale>
                                      <p:cBhvr>
                                        <p:cTn id="68" dur="166" decel="50000">
                                          <p:stCondLst>
                                            <p:cond delay="676"/>
                                          </p:stCondLst>
                                        </p:cTn>
                                        <p:tgtEl>
                                          <p:spTgt spid="150531">
                                            <p:txEl>
                                              <p:pRg st="3" end="3"/>
                                            </p:txEl>
                                          </p:spTgt>
                                        </p:tgtEl>
                                      </p:cBhvr>
                                      <p:to x="100000" y="100000"/>
                                    </p:animScale>
                                    <p:animScale>
                                      <p:cBhvr>
                                        <p:cTn id="69" dur="26">
                                          <p:stCondLst>
                                            <p:cond delay="1312"/>
                                          </p:stCondLst>
                                        </p:cTn>
                                        <p:tgtEl>
                                          <p:spTgt spid="150531">
                                            <p:txEl>
                                              <p:pRg st="3" end="3"/>
                                            </p:txEl>
                                          </p:spTgt>
                                        </p:tgtEl>
                                      </p:cBhvr>
                                      <p:to x="100000" y="80000"/>
                                    </p:animScale>
                                    <p:animScale>
                                      <p:cBhvr>
                                        <p:cTn id="70" dur="166" decel="50000">
                                          <p:stCondLst>
                                            <p:cond delay="1338"/>
                                          </p:stCondLst>
                                        </p:cTn>
                                        <p:tgtEl>
                                          <p:spTgt spid="150531">
                                            <p:txEl>
                                              <p:pRg st="3" end="3"/>
                                            </p:txEl>
                                          </p:spTgt>
                                        </p:tgtEl>
                                      </p:cBhvr>
                                      <p:to x="100000" y="100000"/>
                                    </p:animScale>
                                    <p:animScale>
                                      <p:cBhvr>
                                        <p:cTn id="71" dur="26">
                                          <p:stCondLst>
                                            <p:cond delay="1642"/>
                                          </p:stCondLst>
                                        </p:cTn>
                                        <p:tgtEl>
                                          <p:spTgt spid="150531">
                                            <p:txEl>
                                              <p:pRg st="3" end="3"/>
                                            </p:txEl>
                                          </p:spTgt>
                                        </p:tgtEl>
                                      </p:cBhvr>
                                      <p:to x="100000" y="90000"/>
                                    </p:animScale>
                                    <p:animScale>
                                      <p:cBhvr>
                                        <p:cTn id="72" dur="166" decel="50000">
                                          <p:stCondLst>
                                            <p:cond delay="1668"/>
                                          </p:stCondLst>
                                        </p:cTn>
                                        <p:tgtEl>
                                          <p:spTgt spid="150531">
                                            <p:txEl>
                                              <p:pRg st="3" end="3"/>
                                            </p:txEl>
                                          </p:spTgt>
                                        </p:tgtEl>
                                      </p:cBhvr>
                                      <p:to x="100000" y="100000"/>
                                    </p:animScale>
                                    <p:animScale>
                                      <p:cBhvr>
                                        <p:cTn id="73" dur="26">
                                          <p:stCondLst>
                                            <p:cond delay="1808"/>
                                          </p:stCondLst>
                                        </p:cTn>
                                        <p:tgtEl>
                                          <p:spTgt spid="150531">
                                            <p:txEl>
                                              <p:pRg st="3" end="3"/>
                                            </p:txEl>
                                          </p:spTgt>
                                        </p:tgtEl>
                                      </p:cBhvr>
                                      <p:to x="100000" y="95000"/>
                                    </p:animScale>
                                    <p:animScale>
                                      <p:cBhvr>
                                        <p:cTn id="74" dur="166" decel="50000">
                                          <p:stCondLst>
                                            <p:cond delay="1834"/>
                                          </p:stCondLst>
                                        </p:cTn>
                                        <p:tgtEl>
                                          <p:spTgt spid="150531">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Đăc điểm của tắc nghẽn</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150531" name="Rectangle 3"/>
          <p:cNvSpPr>
            <a:spLocks noGrp="1" noChangeArrowheads="1"/>
          </p:cNvSpPr>
          <p:nvPr>
            <p:ph idx="1"/>
          </p:nvPr>
        </p:nvSpPr>
        <p:spPr>
          <a:xfrm>
            <a:off x="323850" y="1028700"/>
            <a:ext cx="8531225" cy="5353049"/>
          </a:xfrm>
          <a:noFill/>
        </p:spPr>
        <p:txBody>
          <a:bodyPr>
            <a:normAutofit/>
          </a:bodyPr>
          <a:lstStyle/>
          <a:p>
            <a:pPr algn="just">
              <a:buClr>
                <a:srgbClr val="FF0000"/>
              </a:buClr>
              <a:buSzPct val="150000"/>
              <a:buNone/>
            </a:pPr>
            <a:r>
              <a:rPr lang="en-US" sz="3000" smtClean="0">
                <a:effectLst>
                  <a:outerShdw blurRad="38100" dist="38100" dir="2700000" algn="tl">
                    <a:srgbClr val="C0C0C0"/>
                  </a:outerShdw>
                </a:effectLst>
                <a:latin typeface="Times New Roman" pitchFamily="18" charset="0"/>
              </a:rPr>
              <a:t>3. </a:t>
            </a:r>
            <a:r>
              <a:rPr lang="vi-VN" sz="3000" smtClean="0">
                <a:effectLst>
                  <a:outerShdw blurRad="38100" dist="38100" dir="2700000" algn="tl">
                    <a:srgbClr val="C0C0C0"/>
                  </a:outerShdw>
                </a:effectLst>
                <a:latin typeface="Times New Roman" pitchFamily="18" charset="0"/>
              </a:rPr>
              <a:t>Không thu hồi </a:t>
            </a:r>
            <a:r>
              <a:rPr lang="en-US" sz="3000" smtClean="0">
                <a:effectLst>
                  <a:outerShdw blurRad="38100" dist="38100" dir="2700000" algn="tl">
                    <a:srgbClr val="C0C0C0"/>
                  </a:outerShdw>
                </a:effectLst>
                <a:latin typeface="Times New Roman" pitchFamily="18" charset="0"/>
              </a:rPr>
              <a:t>được </a:t>
            </a:r>
            <a:r>
              <a:rPr lang="vi-VN" sz="3000" smtClean="0">
                <a:effectLst>
                  <a:outerShdw blurRad="38100" dist="38100" dir="2700000" algn="tl">
                    <a:srgbClr val="C0C0C0"/>
                  </a:outerShdw>
                </a:effectLst>
                <a:latin typeface="Times New Roman" pitchFamily="18" charset="0"/>
              </a:rPr>
              <a:t>tài nguyên từ tiến trình đang giữ chúng: Tài nguyên</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không thể được </a:t>
            </a:r>
            <a:r>
              <a:rPr lang="en-US" sz="3000" smtClean="0">
                <a:effectLst>
                  <a:outerShdw blurRad="38100" dist="38100" dir="2700000" algn="tl">
                    <a:srgbClr val="C0C0C0"/>
                  </a:outerShdw>
                </a:effectLst>
                <a:latin typeface="Times New Roman" pitchFamily="18" charset="0"/>
              </a:rPr>
              <a:t>HT </a:t>
            </a:r>
            <a:r>
              <a:rPr lang="vi-VN" sz="3000" smtClean="0">
                <a:effectLst>
                  <a:outerShdw blurRad="38100" dist="38100" dir="2700000" algn="tl">
                    <a:srgbClr val="C0C0C0"/>
                  </a:outerShdw>
                </a:effectLst>
                <a:latin typeface="Times New Roman" pitchFamily="18" charset="0"/>
              </a:rPr>
              <a:t>thu hồi từ tiến trình đang chiếm giữ chúng trước khi tiến trình này s</a:t>
            </a:r>
            <a:r>
              <a:rPr lang="en-US" sz="3000" smtClean="0">
                <a:effectLst>
                  <a:outerShdw blurRad="38100" dist="38100" dir="2700000" algn="tl">
                    <a:srgbClr val="C0C0C0"/>
                  </a:outerShdw>
                </a:effectLst>
                <a:latin typeface="Times New Roman" pitchFamily="18" charset="0"/>
              </a:rPr>
              <a:t>ử </a:t>
            </a:r>
            <a:r>
              <a:rPr lang="vi-VN" sz="3000" smtClean="0">
                <a:effectLst>
                  <a:outerShdw blurRad="38100" dist="38100" dir="2700000" algn="tl">
                    <a:srgbClr val="C0C0C0"/>
                  </a:outerShdw>
                </a:effectLst>
                <a:latin typeface="Times New Roman" pitchFamily="18" charset="0"/>
              </a:rPr>
              <a:t>dụng chúng xong.</a:t>
            </a:r>
          </a:p>
          <a:p>
            <a:pPr algn="just">
              <a:buClr>
                <a:srgbClr val="FF0000"/>
              </a:buClr>
              <a:buSzPct val="150000"/>
              <a:buNone/>
            </a:pPr>
            <a:r>
              <a:rPr lang="en-US" sz="3000" smtClean="0">
                <a:effectLst>
                  <a:outerShdw blurRad="38100" dist="38100" dir="2700000" algn="tl">
                    <a:srgbClr val="C0C0C0"/>
                  </a:outerShdw>
                </a:effectLst>
                <a:latin typeface="Times New Roman" pitchFamily="18" charset="0"/>
              </a:rPr>
              <a:t>4. Tồn tại tập</a:t>
            </a:r>
            <a:r>
              <a:rPr lang="vi-VN" sz="3000" smtClean="0">
                <a:effectLst>
                  <a:outerShdw blurRad="38100" dist="38100" dir="2700000" algn="tl">
                    <a:srgbClr val="C0C0C0"/>
                  </a:outerShdw>
                </a:effectLst>
                <a:latin typeface="Times New Roman" pitchFamily="18" charset="0"/>
              </a:rPr>
              <a:t> tiến</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trình {</a:t>
            </a:r>
            <a:r>
              <a:rPr lang="en-US" sz="3000" smtClean="0">
                <a:effectLst>
                  <a:outerShdw blurRad="38100" dist="38100" dir="2700000" algn="tl">
                    <a:srgbClr val="C0C0C0"/>
                  </a:outerShdw>
                </a:effectLst>
                <a:latin typeface="Times New Roman" pitchFamily="18" charset="0"/>
              </a:rPr>
              <a:t>P</a:t>
            </a:r>
            <a:r>
              <a:rPr lang="en-US" sz="3000" baseline="-25000" smtClean="0">
                <a:effectLst>
                  <a:outerShdw blurRad="38100" dist="38100" dir="2700000" algn="tl">
                    <a:srgbClr val="C0C0C0"/>
                  </a:outerShdw>
                </a:effectLst>
                <a:latin typeface="Times New Roman" pitchFamily="18" charset="0"/>
              </a:rPr>
              <a:t>0</a:t>
            </a:r>
            <a:r>
              <a:rPr lang="en-US" sz="3000" smtClean="0">
                <a:effectLst>
                  <a:outerShdw blurRad="38100" dist="38100" dir="2700000" algn="tl">
                    <a:srgbClr val="C0C0C0"/>
                  </a:outerShdw>
                </a:effectLst>
                <a:latin typeface="Times New Roman" pitchFamily="18" charset="0"/>
              </a:rPr>
              <a:t>, P</a:t>
            </a:r>
            <a:r>
              <a:rPr lang="en-US" sz="3000" baseline="-25000" smtClean="0">
                <a:effectLst>
                  <a:outerShdw blurRad="38100" dist="38100" dir="2700000" algn="tl">
                    <a:srgbClr val="C0C0C0"/>
                  </a:outerShdw>
                </a:effectLst>
                <a:latin typeface="Times New Roman" pitchFamily="18" charset="0"/>
              </a:rPr>
              <a:t>1</a:t>
            </a:r>
            <a:r>
              <a:rPr lang="en-US" sz="3000" smtClean="0">
                <a:effectLst>
                  <a:outerShdw blurRad="38100" dist="38100" dir="2700000" algn="tl">
                    <a:srgbClr val="C0C0C0"/>
                  </a:outerShdw>
                </a:effectLst>
                <a:latin typeface="Times New Roman" pitchFamily="18" charset="0"/>
              </a:rPr>
              <a:t>, P</a:t>
            </a:r>
            <a:r>
              <a:rPr lang="en-US" sz="3000" baseline="-25000" smtClean="0">
                <a:effectLst>
                  <a:outerShdw blurRad="38100" dist="38100" dir="2700000" algn="tl">
                    <a:srgbClr val="C0C0C0"/>
                  </a:outerShdw>
                </a:effectLst>
                <a:latin typeface="Times New Roman" pitchFamily="18" charset="0"/>
              </a:rPr>
              <a:t>2</a:t>
            </a:r>
            <a:r>
              <a:rPr lang="en-US" sz="3000" smtClean="0">
                <a:effectLst>
                  <a:outerShdw blurRad="38100" dist="38100" dir="2700000" algn="tl">
                    <a:srgbClr val="C0C0C0"/>
                  </a:outerShdw>
                </a:effectLst>
                <a:latin typeface="Times New Roman" pitchFamily="18" charset="0"/>
              </a:rPr>
              <a:t>,...,P</a:t>
            </a:r>
            <a:r>
              <a:rPr lang="en-US" sz="3000" baseline="-25000" smtClean="0">
                <a:effectLst>
                  <a:outerShdw blurRad="38100" dist="38100" dir="2700000" algn="tl">
                    <a:srgbClr val="C0C0C0"/>
                  </a:outerShdw>
                </a:effectLst>
                <a:latin typeface="Times New Roman" pitchFamily="18" charset="0"/>
              </a:rPr>
              <a:t>n</a:t>
            </a:r>
            <a:r>
              <a:rPr lang="en-US" sz="3000" smtClean="0">
                <a:effectLst>
                  <a:outerShdw blurRad="38100" dist="38100" dir="2700000" algn="tl">
                    <a:srgbClr val="C0C0C0"/>
                  </a:outerShdw>
                </a:effectLst>
                <a:latin typeface="Times New Roman" pitchFamily="18" charset="0"/>
              </a:rPr>
              <a:t>} trong trạng thái </a:t>
            </a:r>
            <a:r>
              <a:rPr lang="vi-VN" sz="3000" smtClean="0">
                <a:effectLst>
                  <a:outerShdw blurRad="38100" dist="38100" dir="2700000" algn="tl">
                    <a:srgbClr val="C0C0C0"/>
                  </a:outerShdw>
                </a:effectLst>
                <a:latin typeface="Times New Roman" pitchFamily="18" charset="0"/>
              </a:rPr>
              <a:t>chờ </a:t>
            </a:r>
            <a:r>
              <a:rPr lang="en-US" sz="3000" smtClean="0">
                <a:effectLst>
                  <a:outerShdw blurRad="38100" dist="38100" dir="2700000" algn="tl">
                    <a:srgbClr val="C0C0C0"/>
                  </a:outerShdw>
                </a:effectLst>
                <a:latin typeface="Times New Roman" pitchFamily="18" charset="0"/>
              </a:rPr>
              <a:t>tài nguyên.</a:t>
            </a:r>
            <a:r>
              <a:rPr lang="vi-VN" sz="3000" smtClean="0">
                <a:effectLst>
                  <a:outerShdw blurRad="38100" dist="38100" dir="2700000" algn="tl">
                    <a:srgbClr val="C0C0C0"/>
                  </a:outerShdw>
                </a:effectLst>
                <a:latin typeface="Times New Roman" pitchFamily="18" charset="0"/>
              </a:rPr>
              <a:t> </a:t>
            </a:r>
            <a:r>
              <a:rPr lang="en-US" sz="3000" smtClean="0">
                <a:effectLst>
                  <a:outerShdw blurRad="38100" dist="38100" dir="2700000" algn="tl">
                    <a:srgbClr val="C0C0C0"/>
                  </a:outerShdw>
                </a:effectLst>
                <a:latin typeface="Times New Roman" pitchFamily="18" charset="0"/>
              </a:rPr>
              <a:t>P</a:t>
            </a:r>
            <a:r>
              <a:rPr lang="en-US" sz="3000" baseline="-25000" smtClean="0">
                <a:effectLst>
                  <a:outerShdw blurRad="38100" dist="38100" dir="2700000" algn="tl">
                    <a:srgbClr val="C0C0C0"/>
                  </a:outerShdw>
                </a:effectLst>
                <a:latin typeface="Times New Roman" pitchFamily="18" charset="0"/>
              </a:rPr>
              <a:t>0</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chờ được cấp phát tài nguyên đang bị </a:t>
            </a:r>
            <a:r>
              <a:rPr lang="en-US" sz="3000" smtClean="0">
                <a:effectLst>
                  <a:outerShdw blurRad="38100" dist="38100" dir="2700000" algn="tl">
                    <a:srgbClr val="C0C0C0"/>
                  </a:outerShdw>
                </a:effectLst>
                <a:latin typeface="Times New Roman" pitchFamily="18" charset="0"/>
              </a:rPr>
              <a:t>P</a:t>
            </a:r>
            <a:r>
              <a:rPr lang="en-US" sz="3000" baseline="-25000" smtClean="0">
                <a:effectLst>
                  <a:outerShdw blurRad="38100" dist="38100" dir="2700000" algn="tl">
                    <a:srgbClr val="C0C0C0"/>
                  </a:outerShdw>
                </a:effectLst>
                <a:latin typeface="Times New Roman" pitchFamily="18" charset="0"/>
              </a:rPr>
              <a:t>1</a:t>
            </a:r>
            <a:r>
              <a:rPr lang="vi-VN" sz="3000" smtClean="0">
                <a:effectLst>
                  <a:outerShdw blurRad="38100" dist="38100" dir="2700000" algn="tl">
                    <a:srgbClr val="C0C0C0"/>
                  </a:outerShdw>
                </a:effectLst>
                <a:latin typeface="Times New Roman" pitchFamily="18" charset="0"/>
              </a:rPr>
              <a:t> chiếm giữ</a:t>
            </a:r>
            <a:r>
              <a:rPr lang="en-US" sz="3000" smtClean="0">
                <a:effectLst>
                  <a:outerShdw blurRad="38100" dist="38100" dir="2700000" algn="tl">
                    <a:srgbClr val="C0C0C0"/>
                  </a:outerShdw>
                </a:effectLst>
                <a:latin typeface="Times New Roman" pitchFamily="18" charset="0"/>
              </a:rPr>
              <a:t>; P</a:t>
            </a:r>
            <a:r>
              <a:rPr lang="en-US" sz="3000" baseline="-25000" smtClean="0">
                <a:effectLst>
                  <a:outerShdw blurRad="38100" dist="38100" dir="2700000" algn="tl">
                    <a:srgbClr val="C0C0C0"/>
                  </a:outerShdw>
                </a:effectLst>
                <a:latin typeface="Times New Roman" pitchFamily="18" charset="0"/>
              </a:rPr>
              <a:t>1</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chờ được cấp phát tài nguyên đang bị </a:t>
            </a:r>
            <a:r>
              <a:rPr lang="en-US" sz="3000" smtClean="0">
                <a:effectLst>
                  <a:outerShdw blurRad="38100" dist="38100" dir="2700000" algn="tl">
                    <a:srgbClr val="C0C0C0"/>
                  </a:outerShdw>
                </a:effectLst>
                <a:latin typeface="Times New Roman" pitchFamily="18" charset="0"/>
              </a:rPr>
              <a:t>P</a:t>
            </a:r>
            <a:r>
              <a:rPr lang="en-US" sz="3000" baseline="-25000" smtClean="0">
                <a:effectLst>
                  <a:outerShdw blurRad="38100" dist="38100" dir="2700000" algn="tl">
                    <a:srgbClr val="C0C0C0"/>
                  </a:outerShdw>
                </a:effectLst>
                <a:latin typeface="Times New Roman" pitchFamily="18" charset="0"/>
              </a:rPr>
              <a:t>2</a:t>
            </a:r>
            <a:r>
              <a:rPr lang="vi-VN" sz="3000" smtClean="0">
                <a:effectLst>
                  <a:outerShdw blurRad="38100" dist="38100" dir="2700000" algn="tl">
                    <a:srgbClr val="C0C0C0"/>
                  </a:outerShdw>
                </a:effectLst>
                <a:latin typeface="Times New Roman" pitchFamily="18" charset="0"/>
              </a:rPr>
              <a:t> chiếm giữ</a:t>
            </a:r>
            <a:r>
              <a:rPr lang="en-US" sz="3000" smtClean="0">
                <a:effectLst>
                  <a:outerShdw blurRad="38100" dist="38100" dir="2700000" algn="tl">
                    <a:srgbClr val="C0C0C0"/>
                  </a:outerShdw>
                </a:effectLst>
                <a:latin typeface="Times New Roman" pitchFamily="18" charset="0"/>
              </a:rPr>
              <a:t>; ...; P</a:t>
            </a:r>
            <a:r>
              <a:rPr lang="en-US" sz="3000" baseline="-25000" smtClean="0">
                <a:effectLst>
                  <a:outerShdw blurRad="38100" dist="38100" dir="2700000" algn="tl">
                    <a:srgbClr val="C0C0C0"/>
                  </a:outerShdw>
                </a:effectLst>
                <a:latin typeface="Times New Roman" pitchFamily="18" charset="0"/>
              </a:rPr>
              <a:t>n</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chờ được cấp phát tài nguyên đang bị </a:t>
            </a:r>
            <a:r>
              <a:rPr lang="en-US" sz="3000" smtClean="0">
                <a:effectLst>
                  <a:outerShdw blurRad="38100" dist="38100" dir="2700000" algn="tl">
                    <a:srgbClr val="C0C0C0"/>
                  </a:outerShdw>
                </a:effectLst>
                <a:latin typeface="Times New Roman" pitchFamily="18" charset="0"/>
              </a:rPr>
              <a:t>P</a:t>
            </a:r>
            <a:r>
              <a:rPr lang="en-US" sz="3000" baseline="-25000" smtClean="0">
                <a:effectLst>
                  <a:outerShdw blurRad="38100" dist="38100" dir="2700000" algn="tl">
                    <a:srgbClr val="C0C0C0"/>
                  </a:outerShdw>
                </a:effectLst>
                <a:latin typeface="Times New Roman" pitchFamily="18" charset="0"/>
              </a:rPr>
              <a:t>0</a:t>
            </a:r>
            <a:r>
              <a:rPr lang="vi-VN" sz="3000" smtClean="0">
                <a:effectLst>
                  <a:outerShdw blurRad="38100" dist="38100" dir="2700000" algn="tl">
                    <a:srgbClr val="C0C0C0"/>
                  </a:outerShdw>
                </a:effectLst>
                <a:latin typeface="Times New Roman" pitchFamily="18" charset="0"/>
              </a:rPr>
              <a:t> chiếm giữ</a:t>
            </a:r>
            <a:r>
              <a:rPr lang="en-US" sz="3000">
                <a:effectLst>
                  <a:outerShdw blurRad="38100" dist="38100" dir="2700000" algn="tl">
                    <a:srgbClr val="C0C0C0"/>
                  </a:outerShdw>
                </a:effectLst>
                <a:latin typeface="Times New Roman" pitchFamily="18" charset="0"/>
              </a:rPr>
              <a:t>.</a:t>
            </a:r>
            <a:endParaRPr lang="vi-VN" sz="3000" smtClean="0">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F019A168-EA24-490D-9D7C-BDDA8D54DDF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47</a:t>
            </a:fld>
            <a:endParaRPr lang="en-US"/>
          </a:p>
        </p:txBody>
      </p:sp>
    </p:spTree>
    <p:custDataLst>
      <p:tags r:id="rId1"/>
    </p:custDataLst>
  </p:cSld>
  <p:clrMapOvr>
    <a:masterClrMapping/>
  </p:clrMapOvr>
  <p:transition advTm="17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down)">
                                      <p:cBhvr>
                                        <p:cTn id="7" dur="580">
                                          <p:stCondLst>
                                            <p:cond delay="0"/>
                                          </p:stCondLst>
                                        </p:cTn>
                                        <p:tgtEl>
                                          <p:spTgt spid="150531">
                                            <p:txEl>
                                              <p:pRg st="0" end="0"/>
                                            </p:txEl>
                                          </p:spTgt>
                                        </p:tgtEl>
                                      </p:cBhvr>
                                    </p:animEffect>
                                    <p:anim calcmode="lin" valueType="num">
                                      <p:cBhvr>
                                        <p:cTn id="8" dur="1822" tmFilter="0,0; 0.14,0.36; 0.43,0.73; 0.71,0.91; 1.0,1.0">
                                          <p:stCondLst>
                                            <p:cond delay="0"/>
                                          </p:stCondLst>
                                        </p:cTn>
                                        <p:tgtEl>
                                          <p:spTgt spid="150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531">
                                            <p:txEl>
                                              <p:pRg st="0" end="0"/>
                                            </p:txEl>
                                          </p:spTgt>
                                        </p:tgtEl>
                                      </p:cBhvr>
                                      <p:to x="100000" y="60000"/>
                                    </p:animScale>
                                    <p:animScale>
                                      <p:cBhvr>
                                        <p:cTn id="14" dur="166" decel="50000">
                                          <p:stCondLst>
                                            <p:cond delay="676"/>
                                          </p:stCondLst>
                                        </p:cTn>
                                        <p:tgtEl>
                                          <p:spTgt spid="150531">
                                            <p:txEl>
                                              <p:pRg st="0" end="0"/>
                                            </p:txEl>
                                          </p:spTgt>
                                        </p:tgtEl>
                                      </p:cBhvr>
                                      <p:to x="100000" y="100000"/>
                                    </p:animScale>
                                    <p:animScale>
                                      <p:cBhvr>
                                        <p:cTn id="15" dur="26">
                                          <p:stCondLst>
                                            <p:cond delay="1312"/>
                                          </p:stCondLst>
                                        </p:cTn>
                                        <p:tgtEl>
                                          <p:spTgt spid="150531">
                                            <p:txEl>
                                              <p:pRg st="0" end="0"/>
                                            </p:txEl>
                                          </p:spTgt>
                                        </p:tgtEl>
                                      </p:cBhvr>
                                      <p:to x="100000" y="80000"/>
                                    </p:animScale>
                                    <p:animScale>
                                      <p:cBhvr>
                                        <p:cTn id="16" dur="166" decel="50000">
                                          <p:stCondLst>
                                            <p:cond delay="1338"/>
                                          </p:stCondLst>
                                        </p:cTn>
                                        <p:tgtEl>
                                          <p:spTgt spid="150531">
                                            <p:txEl>
                                              <p:pRg st="0" end="0"/>
                                            </p:txEl>
                                          </p:spTgt>
                                        </p:tgtEl>
                                      </p:cBhvr>
                                      <p:to x="100000" y="100000"/>
                                    </p:animScale>
                                    <p:animScale>
                                      <p:cBhvr>
                                        <p:cTn id="17" dur="26">
                                          <p:stCondLst>
                                            <p:cond delay="1642"/>
                                          </p:stCondLst>
                                        </p:cTn>
                                        <p:tgtEl>
                                          <p:spTgt spid="150531">
                                            <p:txEl>
                                              <p:pRg st="0" end="0"/>
                                            </p:txEl>
                                          </p:spTgt>
                                        </p:tgtEl>
                                      </p:cBhvr>
                                      <p:to x="100000" y="90000"/>
                                    </p:animScale>
                                    <p:animScale>
                                      <p:cBhvr>
                                        <p:cTn id="18" dur="166" decel="50000">
                                          <p:stCondLst>
                                            <p:cond delay="1668"/>
                                          </p:stCondLst>
                                        </p:cTn>
                                        <p:tgtEl>
                                          <p:spTgt spid="150531">
                                            <p:txEl>
                                              <p:pRg st="0" end="0"/>
                                            </p:txEl>
                                          </p:spTgt>
                                        </p:tgtEl>
                                      </p:cBhvr>
                                      <p:to x="100000" y="100000"/>
                                    </p:animScale>
                                    <p:animScale>
                                      <p:cBhvr>
                                        <p:cTn id="19" dur="26">
                                          <p:stCondLst>
                                            <p:cond delay="1808"/>
                                          </p:stCondLst>
                                        </p:cTn>
                                        <p:tgtEl>
                                          <p:spTgt spid="150531">
                                            <p:txEl>
                                              <p:pRg st="0" end="0"/>
                                            </p:txEl>
                                          </p:spTgt>
                                        </p:tgtEl>
                                      </p:cBhvr>
                                      <p:to x="100000" y="95000"/>
                                    </p:animScale>
                                    <p:animScale>
                                      <p:cBhvr>
                                        <p:cTn id="20" dur="166" decel="50000">
                                          <p:stCondLst>
                                            <p:cond delay="1834"/>
                                          </p:stCondLst>
                                        </p:cTn>
                                        <p:tgtEl>
                                          <p:spTgt spid="1505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0531">
                                            <p:txEl>
                                              <p:pRg st="1" end="1"/>
                                            </p:txEl>
                                          </p:spTgt>
                                        </p:tgtEl>
                                        <p:attrNameLst>
                                          <p:attrName>style.visibility</p:attrName>
                                        </p:attrNameLst>
                                      </p:cBhvr>
                                      <p:to>
                                        <p:strVal val="visible"/>
                                      </p:to>
                                    </p:set>
                                    <p:animEffect transition="in" filter="wipe(down)">
                                      <p:cBhvr>
                                        <p:cTn id="25" dur="580">
                                          <p:stCondLst>
                                            <p:cond delay="0"/>
                                          </p:stCondLst>
                                        </p:cTn>
                                        <p:tgtEl>
                                          <p:spTgt spid="150531">
                                            <p:txEl>
                                              <p:pRg st="1" end="1"/>
                                            </p:txEl>
                                          </p:spTgt>
                                        </p:tgtEl>
                                      </p:cBhvr>
                                    </p:animEffect>
                                    <p:anim calcmode="lin" valueType="num">
                                      <p:cBhvr>
                                        <p:cTn id="26" dur="1822" tmFilter="0,0; 0.14,0.36; 0.43,0.73; 0.71,0.91; 1.0,1.0">
                                          <p:stCondLst>
                                            <p:cond delay="0"/>
                                          </p:stCondLst>
                                        </p:cTn>
                                        <p:tgtEl>
                                          <p:spTgt spid="1505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05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05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05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05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0531">
                                            <p:txEl>
                                              <p:pRg st="1" end="1"/>
                                            </p:txEl>
                                          </p:spTgt>
                                        </p:tgtEl>
                                      </p:cBhvr>
                                      <p:to x="100000" y="60000"/>
                                    </p:animScale>
                                    <p:animScale>
                                      <p:cBhvr>
                                        <p:cTn id="32" dur="166" decel="50000">
                                          <p:stCondLst>
                                            <p:cond delay="676"/>
                                          </p:stCondLst>
                                        </p:cTn>
                                        <p:tgtEl>
                                          <p:spTgt spid="150531">
                                            <p:txEl>
                                              <p:pRg st="1" end="1"/>
                                            </p:txEl>
                                          </p:spTgt>
                                        </p:tgtEl>
                                      </p:cBhvr>
                                      <p:to x="100000" y="100000"/>
                                    </p:animScale>
                                    <p:animScale>
                                      <p:cBhvr>
                                        <p:cTn id="33" dur="26">
                                          <p:stCondLst>
                                            <p:cond delay="1312"/>
                                          </p:stCondLst>
                                        </p:cTn>
                                        <p:tgtEl>
                                          <p:spTgt spid="150531">
                                            <p:txEl>
                                              <p:pRg st="1" end="1"/>
                                            </p:txEl>
                                          </p:spTgt>
                                        </p:tgtEl>
                                      </p:cBhvr>
                                      <p:to x="100000" y="80000"/>
                                    </p:animScale>
                                    <p:animScale>
                                      <p:cBhvr>
                                        <p:cTn id="34" dur="166" decel="50000">
                                          <p:stCondLst>
                                            <p:cond delay="1338"/>
                                          </p:stCondLst>
                                        </p:cTn>
                                        <p:tgtEl>
                                          <p:spTgt spid="150531">
                                            <p:txEl>
                                              <p:pRg st="1" end="1"/>
                                            </p:txEl>
                                          </p:spTgt>
                                        </p:tgtEl>
                                      </p:cBhvr>
                                      <p:to x="100000" y="100000"/>
                                    </p:animScale>
                                    <p:animScale>
                                      <p:cBhvr>
                                        <p:cTn id="35" dur="26">
                                          <p:stCondLst>
                                            <p:cond delay="1642"/>
                                          </p:stCondLst>
                                        </p:cTn>
                                        <p:tgtEl>
                                          <p:spTgt spid="150531">
                                            <p:txEl>
                                              <p:pRg st="1" end="1"/>
                                            </p:txEl>
                                          </p:spTgt>
                                        </p:tgtEl>
                                      </p:cBhvr>
                                      <p:to x="100000" y="90000"/>
                                    </p:animScale>
                                    <p:animScale>
                                      <p:cBhvr>
                                        <p:cTn id="36" dur="166" decel="50000">
                                          <p:stCondLst>
                                            <p:cond delay="1668"/>
                                          </p:stCondLst>
                                        </p:cTn>
                                        <p:tgtEl>
                                          <p:spTgt spid="150531">
                                            <p:txEl>
                                              <p:pRg st="1" end="1"/>
                                            </p:txEl>
                                          </p:spTgt>
                                        </p:tgtEl>
                                      </p:cBhvr>
                                      <p:to x="100000" y="100000"/>
                                    </p:animScale>
                                    <p:animScale>
                                      <p:cBhvr>
                                        <p:cTn id="37" dur="26">
                                          <p:stCondLst>
                                            <p:cond delay="1808"/>
                                          </p:stCondLst>
                                        </p:cTn>
                                        <p:tgtEl>
                                          <p:spTgt spid="150531">
                                            <p:txEl>
                                              <p:pRg st="1" end="1"/>
                                            </p:txEl>
                                          </p:spTgt>
                                        </p:tgtEl>
                                      </p:cBhvr>
                                      <p:to x="100000" y="95000"/>
                                    </p:animScale>
                                    <p:animScale>
                                      <p:cBhvr>
                                        <p:cTn id="38" dur="166" decel="50000">
                                          <p:stCondLst>
                                            <p:cond delay="1834"/>
                                          </p:stCondLst>
                                        </p:cTn>
                                        <p:tgtEl>
                                          <p:spTgt spid="15053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Đăc điểm của tắc nghẽn</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150531" name="Rectangle 3"/>
          <p:cNvSpPr>
            <a:spLocks noGrp="1" noChangeArrowheads="1"/>
          </p:cNvSpPr>
          <p:nvPr>
            <p:ph idx="1"/>
          </p:nvPr>
        </p:nvSpPr>
        <p:spPr>
          <a:xfrm>
            <a:off x="323850" y="1028700"/>
            <a:ext cx="8531225" cy="5353049"/>
          </a:xfrm>
          <a:noFill/>
        </p:spPr>
        <p:txBody>
          <a:bodyPr>
            <a:normAutofit/>
          </a:bodyPr>
          <a:lstStyle/>
          <a:p>
            <a:pPr algn="just">
              <a:buClr>
                <a:srgbClr val="FF0000"/>
              </a:buClr>
              <a:buSzPct val="150000"/>
              <a:buFont typeface="Wingdings" pitchFamily="2" charset="2"/>
              <a:buChar char="§"/>
            </a:pPr>
            <a:r>
              <a:rPr lang="vi-VN" b="1" smtClean="0">
                <a:effectLst>
                  <a:outerShdw blurRad="38100" dist="38100" dir="2700000" algn="tl">
                    <a:srgbClr val="C0C0C0"/>
                  </a:outerShdw>
                </a:effectLst>
                <a:latin typeface="Times New Roman" pitchFamily="18" charset="0"/>
              </a:rPr>
              <a:t>Đồ thị cấp phát tài nguyên</a:t>
            </a:r>
          </a:p>
          <a:p>
            <a:pPr algn="just">
              <a:buClr>
                <a:srgbClr val="FF0000"/>
              </a:buClr>
              <a:buSzPct val="150000"/>
              <a:buNone/>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Có thể sử dụng một đồ thị để mô hình hóa việc cấp phát tài nguyên. Đồ thị này có 2 loại</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nút: các tiến trình được biễu diễn bằng hình </a:t>
            </a:r>
            <a:r>
              <a:rPr lang="en-US" smtClean="0">
                <a:effectLst>
                  <a:outerShdw blurRad="38100" dist="38100" dir="2700000" algn="tl">
                    <a:srgbClr val="C0C0C0"/>
                  </a:outerShdw>
                </a:effectLst>
                <a:latin typeface="Times New Roman" pitchFamily="18" charset="0"/>
              </a:rPr>
              <a:t>vuông</a:t>
            </a:r>
            <a:r>
              <a:rPr lang="vi-VN" smtClean="0">
                <a:effectLst>
                  <a:outerShdw blurRad="38100" dist="38100" dir="2700000" algn="tl">
                    <a:srgbClr val="C0C0C0"/>
                  </a:outerShdw>
                </a:effectLst>
                <a:latin typeface="Times New Roman" pitchFamily="18" charset="0"/>
              </a:rPr>
              <a:t>, và mỗi tài nguyên được </a:t>
            </a:r>
            <a:r>
              <a:rPr lang="en-US" smtClean="0">
                <a:effectLst>
                  <a:outerShdw blurRad="38100" dist="38100" dir="2700000" algn="tl">
                    <a:srgbClr val="C0C0C0"/>
                  </a:outerShdw>
                </a:effectLst>
                <a:latin typeface="Times New Roman" pitchFamily="18" charset="0"/>
              </a:rPr>
              <a:t>biểu diễn </a:t>
            </a:r>
            <a:r>
              <a:rPr lang="vi-VN" smtClean="0">
                <a:effectLst>
                  <a:outerShdw blurRad="38100" dist="38100" dir="2700000" algn="tl">
                    <a:srgbClr val="C0C0C0"/>
                  </a:outerShdw>
                </a:effectLst>
                <a:latin typeface="Times New Roman" pitchFamily="18" charset="0"/>
              </a:rPr>
              <a:t>bằng</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hình </a:t>
            </a:r>
            <a:r>
              <a:rPr lang="en-US" smtClean="0">
                <a:effectLst>
                  <a:outerShdw blurRad="38100" dist="38100" dir="2700000" algn="tl">
                    <a:srgbClr val="C0C0C0"/>
                  </a:outerShdw>
                </a:effectLst>
                <a:latin typeface="Times New Roman" pitchFamily="18" charset="0"/>
              </a:rPr>
              <a:t>tròn.</a:t>
            </a:r>
            <a:endParaRPr lang="vi-VN" smtClean="0">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F019A168-EA24-490D-9D7C-BDDA8D54DDF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48</a:t>
            </a:fld>
            <a:endParaRPr lang="en-US"/>
          </a:p>
        </p:txBody>
      </p:sp>
    </p:spTree>
    <p:custDataLst>
      <p:tags r:id="rId1"/>
    </p:custDataLst>
  </p:cSld>
  <p:clrMapOvr>
    <a:masterClrMapping/>
  </p:clrMapOvr>
  <p:transition advTm="17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down)">
                                      <p:cBhvr>
                                        <p:cTn id="7" dur="580">
                                          <p:stCondLst>
                                            <p:cond delay="0"/>
                                          </p:stCondLst>
                                        </p:cTn>
                                        <p:tgtEl>
                                          <p:spTgt spid="150531">
                                            <p:txEl>
                                              <p:pRg st="0" end="0"/>
                                            </p:txEl>
                                          </p:spTgt>
                                        </p:tgtEl>
                                      </p:cBhvr>
                                    </p:animEffect>
                                    <p:anim calcmode="lin" valueType="num">
                                      <p:cBhvr>
                                        <p:cTn id="8" dur="1822" tmFilter="0,0; 0.14,0.36; 0.43,0.73; 0.71,0.91; 1.0,1.0">
                                          <p:stCondLst>
                                            <p:cond delay="0"/>
                                          </p:stCondLst>
                                        </p:cTn>
                                        <p:tgtEl>
                                          <p:spTgt spid="150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531">
                                            <p:txEl>
                                              <p:pRg st="0" end="0"/>
                                            </p:txEl>
                                          </p:spTgt>
                                        </p:tgtEl>
                                      </p:cBhvr>
                                      <p:to x="100000" y="60000"/>
                                    </p:animScale>
                                    <p:animScale>
                                      <p:cBhvr>
                                        <p:cTn id="14" dur="166" decel="50000">
                                          <p:stCondLst>
                                            <p:cond delay="676"/>
                                          </p:stCondLst>
                                        </p:cTn>
                                        <p:tgtEl>
                                          <p:spTgt spid="150531">
                                            <p:txEl>
                                              <p:pRg st="0" end="0"/>
                                            </p:txEl>
                                          </p:spTgt>
                                        </p:tgtEl>
                                      </p:cBhvr>
                                      <p:to x="100000" y="100000"/>
                                    </p:animScale>
                                    <p:animScale>
                                      <p:cBhvr>
                                        <p:cTn id="15" dur="26">
                                          <p:stCondLst>
                                            <p:cond delay="1312"/>
                                          </p:stCondLst>
                                        </p:cTn>
                                        <p:tgtEl>
                                          <p:spTgt spid="150531">
                                            <p:txEl>
                                              <p:pRg st="0" end="0"/>
                                            </p:txEl>
                                          </p:spTgt>
                                        </p:tgtEl>
                                      </p:cBhvr>
                                      <p:to x="100000" y="80000"/>
                                    </p:animScale>
                                    <p:animScale>
                                      <p:cBhvr>
                                        <p:cTn id="16" dur="166" decel="50000">
                                          <p:stCondLst>
                                            <p:cond delay="1338"/>
                                          </p:stCondLst>
                                        </p:cTn>
                                        <p:tgtEl>
                                          <p:spTgt spid="150531">
                                            <p:txEl>
                                              <p:pRg st="0" end="0"/>
                                            </p:txEl>
                                          </p:spTgt>
                                        </p:tgtEl>
                                      </p:cBhvr>
                                      <p:to x="100000" y="100000"/>
                                    </p:animScale>
                                    <p:animScale>
                                      <p:cBhvr>
                                        <p:cTn id="17" dur="26">
                                          <p:stCondLst>
                                            <p:cond delay="1642"/>
                                          </p:stCondLst>
                                        </p:cTn>
                                        <p:tgtEl>
                                          <p:spTgt spid="150531">
                                            <p:txEl>
                                              <p:pRg st="0" end="0"/>
                                            </p:txEl>
                                          </p:spTgt>
                                        </p:tgtEl>
                                      </p:cBhvr>
                                      <p:to x="100000" y="90000"/>
                                    </p:animScale>
                                    <p:animScale>
                                      <p:cBhvr>
                                        <p:cTn id="18" dur="166" decel="50000">
                                          <p:stCondLst>
                                            <p:cond delay="1668"/>
                                          </p:stCondLst>
                                        </p:cTn>
                                        <p:tgtEl>
                                          <p:spTgt spid="150531">
                                            <p:txEl>
                                              <p:pRg st="0" end="0"/>
                                            </p:txEl>
                                          </p:spTgt>
                                        </p:tgtEl>
                                      </p:cBhvr>
                                      <p:to x="100000" y="100000"/>
                                    </p:animScale>
                                    <p:animScale>
                                      <p:cBhvr>
                                        <p:cTn id="19" dur="26">
                                          <p:stCondLst>
                                            <p:cond delay="1808"/>
                                          </p:stCondLst>
                                        </p:cTn>
                                        <p:tgtEl>
                                          <p:spTgt spid="150531">
                                            <p:txEl>
                                              <p:pRg st="0" end="0"/>
                                            </p:txEl>
                                          </p:spTgt>
                                        </p:tgtEl>
                                      </p:cBhvr>
                                      <p:to x="100000" y="95000"/>
                                    </p:animScale>
                                    <p:animScale>
                                      <p:cBhvr>
                                        <p:cTn id="20" dur="166" decel="50000">
                                          <p:stCondLst>
                                            <p:cond delay="1834"/>
                                          </p:stCondLst>
                                        </p:cTn>
                                        <p:tgtEl>
                                          <p:spTgt spid="1505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0531">
                                            <p:txEl>
                                              <p:pRg st="1" end="1"/>
                                            </p:txEl>
                                          </p:spTgt>
                                        </p:tgtEl>
                                        <p:attrNameLst>
                                          <p:attrName>style.visibility</p:attrName>
                                        </p:attrNameLst>
                                      </p:cBhvr>
                                      <p:to>
                                        <p:strVal val="visible"/>
                                      </p:to>
                                    </p:set>
                                    <p:animEffect transition="in" filter="wipe(down)">
                                      <p:cBhvr>
                                        <p:cTn id="25" dur="580">
                                          <p:stCondLst>
                                            <p:cond delay="0"/>
                                          </p:stCondLst>
                                        </p:cTn>
                                        <p:tgtEl>
                                          <p:spTgt spid="150531">
                                            <p:txEl>
                                              <p:pRg st="1" end="1"/>
                                            </p:txEl>
                                          </p:spTgt>
                                        </p:tgtEl>
                                      </p:cBhvr>
                                    </p:animEffect>
                                    <p:anim calcmode="lin" valueType="num">
                                      <p:cBhvr>
                                        <p:cTn id="26" dur="1822" tmFilter="0,0; 0.14,0.36; 0.43,0.73; 0.71,0.91; 1.0,1.0">
                                          <p:stCondLst>
                                            <p:cond delay="0"/>
                                          </p:stCondLst>
                                        </p:cTn>
                                        <p:tgtEl>
                                          <p:spTgt spid="1505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05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05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05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05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0531">
                                            <p:txEl>
                                              <p:pRg st="1" end="1"/>
                                            </p:txEl>
                                          </p:spTgt>
                                        </p:tgtEl>
                                      </p:cBhvr>
                                      <p:to x="100000" y="60000"/>
                                    </p:animScale>
                                    <p:animScale>
                                      <p:cBhvr>
                                        <p:cTn id="32" dur="166" decel="50000">
                                          <p:stCondLst>
                                            <p:cond delay="676"/>
                                          </p:stCondLst>
                                        </p:cTn>
                                        <p:tgtEl>
                                          <p:spTgt spid="150531">
                                            <p:txEl>
                                              <p:pRg st="1" end="1"/>
                                            </p:txEl>
                                          </p:spTgt>
                                        </p:tgtEl>
                                      </p:cBhvr>
                                      <p:to x="100000" y="100000"/>
                                    </p:animScale>
                                    <p:animScale>
                                      <p:cBhvr>
                                        <p:cTn id="33" dur="26">
                                          <p:stCondLst>
                                            <p:cond delay="1312"/>
                                          </p:stCondLst>
                                        </p:cTn>
                                        <p:tgtEl>
                                          <p:spTgt spid="150531">
                                            <p:txEl>
                                              <p:pRg st="1" end="1"/>
                                            </p:txEl>
                                          </p:spTgt>
                                        </p:tgtEl>
                                      </p:cBhvr>
                                      <p:to x="100000" y="80000"/>
                                    </p:animScale>
                                    <p:animScale>
                                      <p:cBhvr>
                                        <p:cTn id="34" dur="166" decel="50000">
                                          <p:stCondLst>
                                            <p:cond delay="1338"/>
                                          </p:stCondLst>
                                        </p:cTn>
                                        <p:tgtEl>
                                          <p:spTgt spid="150531">
                                            <p:txEl>
                                              <p:pRg st="1" end="1"/>
                                            </p:txEl>
                                          </p:spTgt>
                                        </p:tgtEl>
                                      </p:cBhvr>
                                      <p:to x="100000" y="100000"/>
                                    </p:animScale>
                                    <p:animScale>
                                      <p:cBhvr>
                                        <p:cTn id="35" dur="26">
                                          <p:stCondLst>
                                            <p:cond delay="1642"/>
                                          </p:stCondLst>
                                        </p:cTn>
                                        <p:tgtEl>
                                          <p:spTgt spid="150531">
                                            <p:txEl>
                                              <p:pRg st="1" end="1"/>
                                            </p:txEl>
                                          </p:spTgt>
                                        </p:tgtEl>
                                      </p:cBhvr>
                                      <p:to x="100000" y="90000"/>
                                    </p:animScale>
                                    <p:animScale>
                                      <p:cBhvr>
                                        <p:cTn id="36" dur="166" decel="50000">
                                          <p:stCondLst>
                                            <p:cond delay="1668"/>
                                          </p:stCondLst>
                                        </p:cTn>
                                        <p:tgtEl>
                                          <p:spTgt spid="150531">
                                            <p:txEl>
                                              <p:pRg st="1" end="1"/>
                                            </p:txEl>
                                          </p:spTgt>
                                        </p:tgtEl>
                                      </p:cBhvr>
                                      <p:to x="100000" y="100000"/>
                                    </p:animScale>
                                    <p:animScale>
                                      <p:cBhvr>
                                        <p:cTn id="37" dur="26">
                                          <p:stCondLst>
                                            <p:cond delay="1808"/>
                                          </p:stCondLst>
                                        </p:cTn>
                                        <p:tgtEl>
                                          <p:spTgt spid="150531">
                                            <p:txEl>
                                              <p:pRg st="1" end="1"/>
                                            </p:txEl>
                                          </p:spTgt>
                                        </p:tgtEl>
                                      </p:cBhvr>
                                      <p:to x="100000" y="95000"/>
                                    </p:animScale>
                                    <p:animScale>
                                      <p:cBhvr>
                                        <p:cTn id="38" dur="166" decel="50000">
                                          <p:stCondLst>
                                            <p:cond delay="1834"/>
                                          </p:stCondLst>
                                        </p:cTn>
                                        <p:tgtEl>
                                          <p:spTgt spid="15053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Đăc điểm của tắc nghẽn</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F019A168-EA24-490D-9D7C-BDDA8D54DDF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49</a:t>
            </a:fld>
            <a:endParaRPr lang="en-US"/>
          </a:p>
        </p:txBody>
      </p:sp>
      <p:pic>
        <p:nvPicPr>
          <p:cNvPr id="1026" name="Picture 2"/>
          <p:cNvPicPr>
            <a:picLocks noGrp="1" noChangeAspect="1" noChangeArrowheads="1"/>
          </p:cNvPicPr>
          <p:nvPr>
            <p:ph idx="1"/>
          </p:nvPr>
        </p:nvPicPr>
        <p:blipFill>
          <a:blip r:embed="rId3"/>
          <a:srcRect/>
          <a:stretch>
            <a:fillRect/>
          </a:stretch>
        </p:blipFill>
        <p:spPr bwMode="auto">
          <a:xfrm>
            <a:off x="1204420" y="1200150"/>
            <a:ext cx="6777530" cy="5015657"/>
          </a:xfrm>
          <a:prstGeom prst="rect">
            <a:avLst/>
          </a:prstGeom>
          <a:noFill/>
          <a:ln w="9525">
            <a:noFill/>
            <a:miter lim="800000"/>
            <a:headEnd/>
            <a:tailEnd/>
          </a:ln>
          <a:effectLst/>
        </p:spPr>
      </p:pic>
    </p:spTree>
    <p:custDataLst>
      <p:tags r:id="rId1"/>
    </p:custDataLst>
  </p:cSld>
  <p:clrMapOvr>
    <a:masterClrMapping/>
  </p:clrMapOvr>
  <p:transition advTm="17253"/>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pPr marL="0" indent="0"/>
            <a:r>
              <a:rPr lang="en-US" sz="3200" smtClean="0">
                <a:solidFill>
                  <a:srgbClr val="FF0000"/>
                </a:solidFill>
                <a:effectLst>
                  <a:outerShdw blurRad="38100" dist="38100" dir="2700000" algn="tl">
                    <a:srgbClr val="C0C0C0"/>
                  </a:outerShdw>
                </a:effectLst>
                <a:latin typeface="Times New Roman" pitchFamily="18" charset="0"/>
              </a:rPr>
              <a:t>1. </a:t>
            </a:r>
            <a:r>
              <a:rPr lang="vi-VN" sz="3200" smtClean="0">
                <a:solidFill>
                  <a:srgbClr val="FF0000"/>
                </a:solidFill>
                <a:effectLst>
                  <a:outerShdw blurRad="38100" dist="38100" dir="2700000" algn="tl">
                    <a:srgbClr val="C0C0C0"/>
                  </a:outerShdw>
                </a:effectLst>
                <a:latin typeface="Times New Roman" pitchFamily="18" charset="0"/>
              </a:rPr>
              <a:t>Thiết bị I/O</a:t>
            </a:r>
          </a:p>
        </p:txBody>
      </p:sp>
      <p:sp>
        <p:nvSpPr>
          <p:cNvPr id="121859" name="Rectangle 3"/>
          <p:cNvSpPr>
            <a:spLocks noGrp="1" noChangeArrowheads="1"/>
          </p:cNvSpPr>
          <p:nvPr>
            <p:ph idx="1"/>
          </p:nvPr>
        </p:nvSpPr>
        <p:spPr>
          <a:xfrm>
            <a:off x="285750" y="1371600"/>
            <a:ext cx="8450263" cy="4841875"/>
          </a:xfrm>
        </p:spPr>
        <p:txBody>
          <a:bodyPr/>
          <a:lstStyle/>
          <a:p>
            <a:pPr marL="0" indent="0" algn="just">
              <a:buClr>
                <a:srgbClr val="FF0000"/>
              </a:buClr>
              <a:buSzPct val="140000"/>
              <a:buFont typeface="Wingdings" pitchFamily="2" charset="2"/>
              <a:buChar char="§"/>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Các thiết bị </a:t>
            </a:r>
            <a:r>
              <a:rPr lang="en-US" sz="2800" smtClean="0">
                <a:effectLst>
                  <a:outerShdw blurRad="38100" dist="38100" dir="2700000" algn="tl">
                    <a:srgbClr val="C0C0C0"/>
                  </a:outerShdw>
                </a:effectLst>
                <a:latin typeface="Times New Roman" pitchFamily="18" charset="0"/>
              </a:rPr>
              <a:t>I/O</a:t>
            </a:r>
            <a:r>
              <a:rPr lang="vi-VN" sz="2800" smtClean="0">
                <a:effectLst>
                  <a:outerShdw blurRad="38100" dist="38100" dir="2700000" algn="tl">
                    <a:srgbClr val="C0C0C0"/>
                  </a:outerShdw>
                </a:effectLst>
                <a:latin typeface="Times New Roman" pitchFamily="18" charset="0"/>
              </a:rPr>
              <a:t> có thể chia tương đối thành hai loại là thiết bị khối và thiết bị tuần</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tự.</a:t>
            </a:r>
          </a:p>
          <a:p>
            <a:pPr marL="0" indent="0" algn="just">
              <a:buClr>
                <a:srgbClr val="FF0000"/>
              </a:buClr>
              <a:buSzPct val="14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Thiết bị khối </a:t>
            </a:r>
            <a:r>
              <a:rPr lang="en-US" sz="2800" smtClean="0">
                <a:effectLst>
                  <a:outerShdw blurRad="38100" dist="38100" dir="2700000" algn="tl">
                    <a:srgbClr val="C0C0C0"/>
                  </a:outerShdw>
                </a:effectLst>
                <a:latin typeface="Times New Roman" pitchFamily="18" charset="0"/>
              </a:rPr>
              <a:t>lưu trữ </a:t>
            </a:r>
            <a:r>
              <a:rPr lang="vi-VN" sz="2800" smtClean="0">
                <a:effectLst>
                  <a:outerShdw blurRad="38100" dist="38100" dir="2700000" algn="tl">
                    <a:srgbClr val="C0C0C0"/>
                  </a:outerShdw>
                </a:effectLst>
                <a:latin typeface="Times New Roman" pitchFamily="18" charset="0"/>
              </a:rPr>
              <a:t>thông tin được trong những khối có kích thước cố</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định và được định vị bởi địa chỉ. Kích thước </a:t>
            </a:r>
            <a:r>
              <a:rPr lang="en-US" sz="2800" smtClean="0">
                <a:effectLst>
                  <a:outerShdw blurRad="38100" dist="38100" dir="2700000" algn="tl">
                    <a:srgbClr val="C0C0C0"/>
                  </a:outerShdw>
                </a:effectLst>
                <a:latin typeface="Times New Roman" pitchFamily="18" charset="0"/>
              </a:rPr>
              <a:t>c</a:t>
            </a:r>
            <a:r>
              <a:rPr lang="vi-VN" sz="2800" smtClean="0">
                <a:effectLst>
                  <a:outerShdw blurRad="38100" dist="38100" dir="2700000" algn="tl">
                    <a:srgbClr val="C0C0C0"/>
                  </a:outerShdw>
                </a:effectLst>
                <a:latin typeface="Times New Roman" pitchFamily="18" charset="0"/>
              </a:rPr>
              <a:t>ủa một khối </a:t>
            </a:r>
            <a:r>
              <a:rPr lang="en-US" sz="2800" smtClean="0">
                <a:effectLst>
                  <a:outerShdw blurRad="38100" dist="38100" dir="2700000" algn="tl">
                    <a:srgbClr val="C0C0C0"/>
                  </a:outerShdw>
                </a:effectLst>
                <a:latin typeface="Times New Roman" pitchFamily="18" charset="0"/>
              </a:rPr>
              <a:t>tùy theo dung lượng của thiết bị và HĐH</a:t>
            </a:r>
            <a:r>
              <a:rPr lang="vi-VN" sz="2800" smtClean="0">
                <a:effectLst>
                  <a:outerShdw blurRad="38100" dist="38100" dir="2700000" algn="tl">
                    <a:srgbClr val="C0C0C0"/>
                  </a:outerShdw>
                </a:effectLst>
                <a:latin typeface="Times New Roman" pitchFamily="18" charset="0"/>
              </a:rPr>
              <a:t>. </a:t>
            </a:r>
            <a:endParaRPr lang="en-US" sz="2800" smtClean="0">
              <a:effectLst>
                <a:outerShdw blurRad="38100" dist="38100" dir="2700000" algn="tl">
                  <a:srgbClr val="C0C0C0"/>
                </a:outerShdw>
              </a:effectLst>
              <a:latin typeface="Times New Roman" pitchFamily="18" charset="0"/>
            </a:endParaRPr>
          </a:p>
          <a:p>
            <a:pPr marL="0" indent="0" algn="just">
              <a:buClr>
                <a:srgbClr val="FF0000"/>
              </a:buClr>
              <a:buSzPct val="140000"/>
              <a:buNone/>
            </a:pPr>
            <a:r>
              <a:rPr lang="en-US" sz="2800" smtClean="0">
                <a:effectLst>
                  <a:outerShdw blurRad="38100" dist="38100" dir="2700000" algn="tl">
                    <a:srgbClr val="C0C0C0"/>
                  </a:outerShdw>
                </a:effectLst>
                <a:latin typeface="Times New Roman" pitchFamily="18" charset="0"/>
              </a:rPr>
              <a:t>- T</a:t>
            </a:r>
            <a:r>
              <a:rPr lang="vi-VN" sz="2800" smtClean="0">
                <a:effectLst>
                  <a:outerShdw blurRad="38100" dist="38100" dir="2700000" algn="tl">
                    <a:srgbClr val="C0C0C0"/>
                  </a:outerShdw>
                </a:effectLst>
                <a:latin typeface="Times New Roman" pitchFamily="18" charset="0"/>
              </a:rPr>
              <a:t>hiết bị khối có thể được truy xuất</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từng khối riêng biệt, chương trình có thể truy xuất một khối bất kỳ nào</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đó. Đĩa là một ví dụ cho loại thiết bị khối.</a:t>
            </a:r>
            <a:endParaRPr lang="en-US" sz="2800">
              <a:solidFill>
                <a:srgbClr val="FF0000"/>
              </a:solidFill>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522A4BA5-B0B3-4332-B107-CE5E6B7B410F}"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5</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Ngăn chặn tắc nghẽn</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150531" name="Rectangle 3"/>
          <p:cNvSpPr>
            <a:spLocks noGrp="1" noChangeArrowheads="1"/>
          </p:cNvSpPr>
          <p:nvPr>
            <p:ph idx="1"/>
          </p:nvPr>
        </p:nvSpPr>
        <p:spPr>
          <a:xfrm>
            <a:off x="323850" y="1028700"/>
            <a:ext cx="8531225" cy="5353049"/>
          </a:xfrm>
          <a:noFill/>
        </p:spPr>
        <p:txBody>
          <a:bodyPr>
            <a:normAutofit/>
          </a:bodyPr>
          <a:lstStyle/>
          <a:p>
            <a:pPr algn="just">
              <a:buClr>
                <a:srgbClr val="FF0000"/>
              </a:buClr>
              <a:buSzPct val="150000"/>
              <a:buFont typeface="Wingdings" pitchFamily="2" charset="2"/>
              <a:buChar char="§"/>
            </a:pPr>
            <a:r>
              <a:rPr lang="vi-VN" smtClean="0">
                <a:effectLst>
                  <a:outerShdw blurRad="38100" dist="38100" dir="2700000" algn="tl">
                    <a:srgbClr val="C0C0C0"/>
                  </a:outerShdw>
                </a:effectLst>
                <a:latin typeface="Times New Roman" pitchFamily="18" charset="0"/>
              </a:rPr>
              <a:t>Để tắc nghẽn không xảy ra, cần bảo đảm tối thiểu một trong 4 điều kiện cần không xảy</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ra:</a:t>
            </a:r>
          </a:p>
          <a:p>
            <a:pPr marL="0" indent="0" algn="just">
              <a:buClr>
                <a:srgbClr val="FF0000"/>
              </a:buClr>
              <a:buSzPct val="150000"/>
              <a:buNone/>
            </a:pPr>
            <a:r>
              <a:rPr lang="en-US" smtClean="0">
                <a:effectLst>
                  <a:outerShdw blurRad="38100" dist="38100" dir="2700000" algn="tl">
                    <a:srgbClr val="C0C0C0"/>
                  </a:outerShdw>
                </a:effectLst>
                <a:latin typeface="Times New Roman" pitchFamily="18" charset="0"/>
              </a:rPr>
              <a:t>(1). Vấn đề t</a:t>
            </a:r>
            <a:r>
              <a:rPr lang="vi-VN" smtClean="0">
                <a:effectLst>
                  <a:outerShdw blurRad="38100" dist="38100" dir="2700000" algn="tl">
                    <a:srgbClr val="C0C0C0"/>
                  </a:outerShdw>
                </a:effectLst>
                <a:latin typeface="Times New Roman" pitchFamily="18" charset="0"/>
              </a:rPr>
              <a:t>ài nguyên không thể chia sẻ: </a:t>
            </a:r>
            <a:endParaRPr lang="en-US" smtClean="0">
              <a:effectLst>
                <a:outerShdw blurRad="38100" dist="38100" dir="2700000" algn="tl">
                  <a:srgbClr val="C0C0C0"/>
                </a:outerShdw>
              </a:effectLst>
              <a:latin typeface="Times New Roman" pitchFamily="18" charset="0"/>
            </a:endParaRPr>
          </a:p>
          <a:p>
            <a:pPr algn="just">
              <a:buClr>
                <a:srgbClr val="FF0000"/>
              </a:buClr>
              <a:buSzPct val="150000"/>
              <a:buNone/>
            </a:pPr>
            <a:r>
              <a:rPr lang="en-US">
                <a:effectLst>
                  <a:outerShdw blurRad="38100" dist="38100" dir="2700000" algn="tl">
                    <a:srgbClr val="C0C0C0"/>
                  </a:outerShdw>
                </a:effectLst>
                <a:latin typeface="Times New Roman" pitchFamily="18" charset="0"/>
              </a:rPr>
              <a:t>+</a:t>
            </a:r>
            <a:r>
              <a:rPr lang="en-US" smtClean="0">
                <a:effectLst>
                  <a:outerShdw blurRad="38100" dist="38100" dir="2700000" algn="tl">
                    <a:srgbClr val="C0C0C0"/>
                  </a:outerShdw>
                </a:effectLst>
                <a:latin typeface="Times New Roman" pitchFamily="18" charset="0"/>
              </a:rPr>
              <a:t> N</a:t>
            </a:r>
            <a:r>
              <a:rPr lang="vi-VN" smtClean="0">
                <a:effectLst>
                  <a:outerShdw blurRad="38100" dist="38100" dir="2700000" algn="tl">
                    <a:srgbClr val="C0C0C0"/>
                  </a:outerShdw>
                </a:effectLst>
                <a:latin typeface="Times New Roman" pitchFamily="18" charset="0"/>
              </a:rPr>
              <a:t>hìn chung gần như không thể tránh được điều kiện này</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vì bản chất tài nguyên gần như cố định.</a:t>
            </a:r>
            <a:endParaRPr lang="en-US" smtClean="0">
              <a:effectLst>
                <a:outerShdw blurRad="38100" dist="38100" dir="2700000" algn="tl">
                  <a:srgbClr val="C0C0C0"/>
                </a:outerShdw>
              </a:effectLst>
              <a:latin typeface="Times New Roman" pitchFamily="18" charset="0"/>
            </a:endParaRPr>
          </a:p>
          <a:p>
            <a:pPr algn="just">
              <a:buClr>
                <a:srgbClr val="FF0000"/>
              </a:buClr>
              <a:buSzPct val="150000"/>
              <a:buNone/>
            </a:pPr>
            <a:r>
              <a:rPr lang="en-US">
                <a:effectLst>
                  <a:outerShdw blurRad="38100" dist="38100" dir="2700000" algn="tl">
                    <a:srgbClr val="C0C0C0"/>
                  </a:outerShdw>
                </a:effectLst>
                <a:latin typeface="Times New Roman" pitchFamily="18" charset="0"/>
              </a:rPr>
              <a:t>+</a:t>
            </a:r>
            <a:r>
              <a:rPr lang="vi-VN" smtClean="0">
                <a:effectLst>
                  <a:outerShdw blurRad="38100" dist="38100" dir="2700000" algn="tl">
                    <a:srgbClr val="C0C0C0"/>
                  </a:outerShdw>
                </a:effectLst>
                <a:latin typeface="Times New Roman" pitchFamily="18" charset="0"/>
              </a:rPr>
              <a:t> Tuy nhiên đối với một số tài nguyên về kết xuất,</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người ta có thể dùng các cơ chế spooling để biến đổi thành tài nguyên có thể chia sẻ</a:t>
            </a:r>
            <a:r>
              <a:rPr lang="en-US" smtClean="0">
                <a:effectLst>
                  <a:outerShdw blurRad="38100" dist="38100" dir="2700000" algn="tl">
                    <a:srgbClr val="C0C0C0"/>
                  </a:outerShdw>
                </a:effectLst>
                <a:latin typeface="Times New Roman" pitchFamily="18" charset="0"/>
              </a:rPr>
              <a:t>.</a:t>
            </a:r>
            <a:endParaRPr lang="vi-VN" smtClean="0">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F019A168-EA24-490D-9D7C-BDDA8D54DDF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50</a:t>
            </a:fld>
            <a:endParaRPr lang="en-US"/>
          </a:p>
        </p:txBody>
      </p:sp>
    </p:spTree>
    <p:custDataLst>
      <p:tags r:id="rId1"/>
    </p:custDataLst>
  </p:cSld>
  <p:clrMapOvr>
    <a:masterClrMapping/>
  </p:clrMapOvr>
  <p:transition advTm="17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down)">
                                      <p:cBhvr>
                                        <p:cTn id="7" dur="580">
                                          <p:stCondLst>
                                            <p:cond delay="0"/>
                                          </p:stCondLst>
                                        </p:cTn>
                                        <p:tgtEl>
                                          <p:spTgt spid="150531">
                                            <p:txEl>
                                              <p:pRg st="0" end="0"/>
                                            </p:txEl>
                                          </p:spTgt>
                                        </p:tgtEl>
                                      </p:cBhvr>
                                    </p:animEffect>
                                    <p:anim calcmode="lin" valueType="num">
                                      <p:cBhvr>
                                        <p:cTn id="8" dur="1822" tmFilter="0,0; 0.14,0.36; 0.43,0.73; 0.71,0.91; 1.0,1.0">
                                          <p:stCondLst>
                                            <p:cond delay="0"/>
                                          </p:stCondLst>
                                        </p:cTn>
                                        <p:tgtEl>
                                          <p:spTgt spid="150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531">
                                            <p:txEl>
                                              <p:pRg st="0" end="0"/>
                                            </p:txEl>
                                          </p:spTgt>
                                        </p:tgtEl>
                                      </p:cBhvr>
                                      <p:to x="100000" y="60000"/>
                                    </p:animScale>
                                    <p:animScale>
                                      <p:cBhvr>
                                        <p:cTn id="14" dur="166" decel="50000">
                                          <p:stCondLst>
                                            <p:cond delay="676"/>
                                          </p:stCondLst>
                                        </p:cTn>
                                        <p:tgtEl>
                                          <p:spTgt spid="150531">
                                            <p:txEl>
                                              <p:pRg st="0" end="0"/>
                                            </p:txEl>
                                          </p:spTgt>
                                        </p:tgtEl>
                                      </p:cBhvr>
                                      <p:to x="100000" y="100000"/>
                                    </p:animScale>
                                    <p:animScale>
                                      <p:cBhvr>
                                        <p:cTn id="15" dur="26">
                                          <p:stCondLst>
                                            <p:cond delay="1312"/>
                                          </p:stCondLst>
                                        </p:cTn>
                                        <p:tgtEl>
                                          <p:spTgt spid="150531">
                                            <p:txEl>
                                              <p:pRg st="0" end="0"/>
                                            </p:txEl>
                                          </p:spTgt>
                                        </p:tgtEl>
                                      </p:cBhvr>
                                      <p:to x="100000" y="80000"/>
                                    </p:animScale>
                                    <p:animScale>
                                      <p:cBhvr>
                                        <p:cTn id="16" dur="166" decel="50000">
                                          <p:stCondLst>
                                            <p:cond delay="1338"/>
                                          </p:stCondLst>
                                        </p:cTn>
                                        <p:tgtEl>
                                          <p:spTgt spid="150531">
                                            <p:txEl>
                                              <p:pRg st="0" end="0"/>
                                            </p:txEl>
                                          </p:spTgt>
                                        </p:tgtEl>
                                      </p:cBhvr>
                                      <p:to x="100000" y="100000"/>
                                    </p:animScale>
                                    <p:animScale>
                                      <p:cBhvr>
                                        <p:cTn id="17" dur="26">
                                          <p:stCondLst>
                                            <p:cond delay="1642"/>
                                          </p:stCondLst>
                                        </p:cTn>
                                        <p:tgtEl>
                                          <p:spTgt spid="150531">
                                            <p:txEl>
                                              <p:pRg st="0" end="0"/>
                                            </p:txEl>
                                          </p:spTgt>
                                        </p:tgtEl>
                                      </p:cBhvr>
                                      <p:to x="100000" y="90000"/>
                                    </p:animScale>
                                    <p:animScale>
                                      <p:cBhvr>
                                        <p:cTn id="18" dur="166" decel="50000">
                                          <p:stCondLst>
                                            <p:cond delay="1668"/>
                                          </p:stCondLst>
                                        </p:cTn>
                                        <p:tgtEl>
                                          <p:spTgt spid="150531">
                                            <p:txEl>
                                              <p:pRg st="0" end="0"/>
                                            </p:txEl>
                                          </p:spTgt>
                                        </p:tgtEl>
                                      </p:cBhvr>
                                      <p:to x="100000" y="100000"/>
                                    </p:animScale>
                                    <p:animScale>
                                      <p:cBhvr>
                                        <p:cTn id="19" dur="26">
                                          <p:stCondLst>
                                            <p:cond delay="1808"/>
                                          </p:stCondLst>
                                        </p:cTn>
                                        <p:tgtEl>
                                          <p:spTgt spid="150531">
                                            <p:txEl>
                                              <p:pRg st="0" end="0"/>
                                            </p:txEl>
                                          </p:spTgt>
                                        </p:tgtEl>
                                      </p:cBhvr>
                                      <p:to x="100000" y="95000"/>
                                    </p:animScale>
                                    <p:animScale>
                                      <p:cBhvr>
                                        <p:cTn id="20" dur="166" decel="50000">
                                          <p:stCondLst>
                                            <p:cond delay="1834"/>
                                          </p:stCondLst>
                                        </p:cTn>
                                        <p:tgtEl>
                                          <p:spTgt spid="1505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0531">
                                            <p:txEl>
                                              <p:pRg st="1" end="1"/>
                                            </p:txEl>
                                          </p:spTgt>
                                        </p:tgtEl>
                                        <p:attrNameLst>
                                          <p:attrName>style.visibility</p:attrName>
                                        </p:attrNameLst>
                                      </p:cBhvr>
                                      <p:to>
                                        <p:strVal val="visible"/>
                                      </p:to>
                                    </p:set>
                                    <p:animEffect transition="in" filter="wipe(down)">
                                      <p:cBhvr>
                                        <p:cTn id="25" dur="580">
                                          <p:stCondLst>
                                            <p:cond delay="0"/>
                                          </p:stCondLst>
                                        </p:cTn>
                                        <p:tgtEl>
                                          <p:spTgt spid="150531">
                                            <p:txEl>
                                              <p:pRg st="1" end="1"/>
                                            </p:txEl>
                                          </p:spTgt>
                                        </p:tgtEl>
                                      </p:cBhvr>
                                    </p:animEffect>
                                    <p:anim calcmode="lin" valueType="num">
                                      <p:cBhvr>
                                        <p:cTn id="26" dur="1822" tmFilter="0,0; 0.14,0.36; 0.43,0.73; 0.71,0.91; 1.0,1.0">
                                          <p:stCondLst>
                                            <p:cond delay="0"/>
                                          </p:stCondLst>
                                        </p:cTn>
                                        <p:tgtEl>
                                          <p:spTgt spid="1505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05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05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05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05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0531">
                                            <p:txEl>
                                              <p:pRg st="1" end="1"/>
                                            </p:txEl>
                                          </p:spTgt>
                                        </p:tgtEl>
                                      </p:cBhvr>
                                      <p:to x="100000" y="60000"/>
                                    </p:animScale>
                                    <p:animScale>
                                      <p:cBhvr>
                                        <p:cTn id="32" dur="166" decel="50000">
                                          <p:stCondLst>
                                            <p:cond delay="676"/>
                                          </p:stCondLst>
                                        </p:cTn>
                                        <p:tgtEl>
                                          <p:spTgt spid="150531">
                                            <p:txEl>
                                              <p:pRg st="1" end="1"/>
                                            </p:txEl>
                                          </p:spTgt>
                                        </p:tgtEl>
                                      </p:cBhvr>
                                      <p:to x="100000" y="100000"/>
                                    </p:animScale>
                                    <p:animScale>
                                      <p:cBhvr>
                                        <p:cTn id="33" dur="26">
                                          <p:stCondLst>
                                            <p:cond delay="1312"/>
                                          </p:stCondLst>
                                        </p:cTn>
                                        <p:tgtEl>
                                          <p:spTgt spid="150531">
                                            <p:txEl>
                                              <p:pRg st="1" end="1"/>
                                            </p:txEl>
                                          </p:spTgt>
                                        </p:tgtEl>
                                      </p:cBhvr>
                                      <p:to x="100000" y="80000"/>
                                    </p:animScale>
                                    <p:animScale>
                                      <p:cBhvr>
                                        <p:cTn id="34" dur="166" decel="50000">
                                          <p:stCondLst>
                                            <p:cond delay="1338"/>
                                          </p:stCondLst>
                                        </p:cTn>
                                        <p:tgtEl>
                                          <p:spTgt spid="150531">
                                            <p:txEl>
                                              <p:pRg st="1" end="1"/>
                                            </p:txEl>
                                          </p:spTgt>
                                        </p:tgtEl>
                                      </p:cBhvr>
                                      <p:to x="100000" y="100000"/>
                                    </p:animScale>
                                    <p:animScale>
                                      <p:cBhvr>
                                        <p:cTn id="35" dur="26">
                                          <p:stCondLst>
                                            <p:cond delay="1642"/>
                                          </p:stCondLst>
                                        </p:cTn>
                                        <p:tgtEl>
                                          <p:spTgt spid="150531">
                                            <p:txEl>
                                              <p:pRg st="1" end="1"/>
                                            </p:txEl>
                                          </p:spTgt>
                                        </p:tgtEl>
                                      </p:cBhvr>
                                      <p:to x="100000" y="90000"/>
                                    </p:animScale>
                                    <p:animScale>
                                      <p:cBhvr>
                                        <p:cTn id="36" dur="166" decel="50000">
                                          <p:stCondLst>
                                            <p:cond delay="1668"/>
                                          </p:stCondLst>
                                        </p:cTn>
                                        <p:tgtEl>
                                          <p:spTgt spid="150531">
                                            <p:txEl>
                                              <p:pRg st="1" end="1"/>
                                            </p:txEl>
                                          </p:spTgt>
                                        </p:tgtEl>
                                      </p:cBhvr>
                                      <p:to x="100000" y="100000"/>
                                    </p:animScale>
                                    <p:animScale>
                                      <p:cBhvr>
                                        <p:cTn id="37" dur="26">
                                          <p:stCondLst>
                                            <p:cond delay="1808"/>
                                          </p:stCondLst>
                                        </p:cTn>
                                        <p:tgtEl>
                                          <p:spTgt spid="150531">
                                            <p:txEl>
                                              <p:pRg st="1" end="1"/>
                                            </p:txEl>
                                          </p:spTgt>
                                        </p:tgtEl>
                                      </p:cBhvr>
                                      <p:to x="100000" y="95000"/>
                                    </p:animScale>
                                    <p:animScale>
                                      <p:cBhvr>
                                        <p:cTn id="38" dur="166" decel="50000">
                                          <p:stCondLst>
                                            <p:cond delay="1834"/>
                                          </p:stCondLst>
                                        </p:cTn>
                                        <p:tgtEl>
                                          <p:spTgt spid="15053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50531">
                                            <p:txEl>
                                              <p:pRg st="2" end="2"/>
                                            </p:txEl>
                                          </p:spTgt>
                                        </p:tgtEl>
                                        <p:attrNameLst>
                                          <p:attrName>style.visibility</p:attrName>
                                        </p:attrNameLst>
                                      </p:cBhvr>
                                      <p:to>
                                        <p:strVal val="visible"/>
                                      </p:to>
                                    </p:set>
                                    <p:animEffect transition="in" filter="wipe(down)">
                                      <p:cBhvr>
                                        <p:cTn id="43" dur="580">
                                          <p:stCondLst>
                                            <p:cond delay="0"/>
                                          </p:stCondLst>
                                        </p:cTn>
                                        <p:tgtEl>
                                          <p:spTgt spid="150531">
                                            <p:txEl>
                                              <p:pRg st="2" end="2"/>
                                            </p:txEl>
                                          </p:spTgt>
                                        </p:tgtEl>
                                      </p:cBhvr>
                                    </p:animEffect>
                                    <p:anim calcmode="lin" valueType="num">
                                      <p:cBhvr>
                                        <p:cTn id="44" dur="1822" tmFilter="0,0; 0.14,0.36; 0.43,0.73; 0.71,0.91; 1.0,1.0">
                                          <p:stCondLst>
                                            <p:cond delay="0"/>
                                          </p:stCondLst>
                                        </p:cTn>
                                        <p:tgtEl>
                                          <p:spTgt spid="15053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053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053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053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053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50531">
                                            <p:txEl>
                                              <p:pRg st="2" end="2"/>
                                            </p:txEl>
                                          </p:spTgt>
                                        </p:tgtEl>
                                      </p:cBhvr>
                                      <p:to x="100000" y="60000"/>
                                    </p:animScale>
                                    <p:animScale>
                                      <p:cBhvr>
                                        <p:cTn id="50" dur="166" decel="50000">
                                          <p:stCondLst>
                                            <p:cond delay="676"/>
                                          </p:stCondLst>
                                        </p:cTn>
                                        <p:tgtEl>
                                          <p:spTgt spid="150531">
                                            <p:txEl>
                                              <p:pRg st="2" end="2"/>
                                            </p:txEl>
                                          </p:spTgt>
                                        </p:tgtEl>
                                      </p:cBhvr>
                                      <p:to x="100000" y="100000"/>
                                    </p:animScale>
                                    <p:animScale>
                                      <p:cBhvr>
                                        <p:cTn id="51" dur="26">
                                          <p:stCondLst>
                                            <p:cond delay="1312"/>
                                          </p:stCondLst>
                                        </p:cTn>
                                        <p:tgtEl>
                                          <p:spTgt spid="150531">
                                            <p:txEl>
                                              <p:pRg st="2" end="2"/>
                                            </p:txEl>
                                          </p:spTgt>
                                        </p:tgtEl>
                                      </p:cBhvr>
                                      <p:to x="100000" y="80000"/>
                                    </p:animScale>
                                    <p:animScale>
                                      <p:cBhvr>
                                        <p:cTn id="52" dur="166" decel="50000">
                                          <p:stCondLst>
                                            <p:cond delay="1338"/>
                                          </p:stCondLst>
                                        </p:cTn>
                                        <p:tgtEl>
                                          <p:spTgt spid="150531">
                                            <p:txEl>
                                              <p:pRg st="2" end="2"/>
                                            </p:txEl>
                                          </p:spTgt>
                                        </p:tgtEl>
                                      </p:cBhvr>
                                      <p:to x="100000" y="100000"/>
                                    </p:animScale>
                                    <p:animScale>
                                      <p:cBhvr>
                                        <p:cTn id="53" dur="26">
                                          <p:stCondLst>
                                            <p:cond delay="1642"/>
                                          </p:stCondLst>
                                        </p:cTn>
                                        <p:tgtEl>
                                          <p:spTgt spid="150531">
                                            <p:txEl>
                                              <p:pRg st="2" end="2"/>
                                            </p:txEl>
                                          </p:spTgt>
                                        </p:tgtEl>
                                      </p:cBhvr>
                                      <p:to x="100000" y="90000"/>
                                    </p:animScale>
                                    <p:animScale>
                                      <p:cBhvr>
                                        <p:cTn id="54" dur="166" decel="50000">
                                          <p:stCondLst>
                                            <p:cond delay="1668"/>
                                          </p:stCondLst>
                                        </p:cTn>
                                        <p:tgtEl>
                                          <p:spTgt spid="150531">
                                            <p:txEl>
                                              <p:pRg st="2" end="2"/>
                                            </p:txEl>
                                          </p:spTgt>
                                        </p:tgtEl>
                                      </p:cBhvr>
                                      <p:to x="100000" y="100000"/>
                                    </p:animScale>
                                    <p:animScale>
                                      <p:cBhvr>
                                        <p:cTn id="55" dur="26">
                                          <p:stCondLst>
                                            <p:cond delay="1808"/>
                                          </p:stCondLst>
                                        </p:cTn>
                                        <p:tgtEl>
                                          <p:spTgt spid="150531">
                                            <p:txEl>
                                              <p:pRg st="2" end="2"/>
                                            </p:txEl>
                                          </p:spTgt>
                                        </p:tgtEl>
                                      </p:cBhvr>
                                      <p:to x="100000" y="95000"/>
                                    </p:animScale>
                                    <p:animScale>
                                      <p:cBhvr>
                                        <p:cTn id="56" dur="166" decel="50000">
                                          <p:stCondLst>
                                            <p:cond delay="1834"/>
                                          </p:stCondLst>
                                        </p:cTn>
                                        <p:tgtEl>
                                          <p:spTgt spid="15053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50531">
                                            <p:txEl>
                                              <p:pRg st="3" end="3"/>
                                            </p:txEl>
                                          </p:spTgt>
                                        </p:tgtEl>
                                        <p:attrNameLst>
                                          <p:attrName>style.visibility</p:attrName>
                                        </p:attrNameLst>
                                      </p:cBhvr>
                                      <p:to>
                                        <p:strVal val="visible"/>
                                      </p:to>
                                    </p:set>
                                    <p:animEffect transition="in" filter="wipe(down)">
                                      <p:cBhvr>
                                        <p:cTn id="61" dur="580">
                                          <p:stCondLst>
                                            <p:cond delay="0"/>
                                          </p:stCondLst>
                                        </p:cTn>
                                        <p:tgtEl>
                                          <p:spTgt spid="150531">
                                            <p:txEl>
                                              <p:pRg st="3" end="3"/>
                                            </p:txEl>
                                          </p:spTgt>
                                        </p:tgtEl>
                                      </p:cBhvr>
                                    </p:animEffect>
                                    <p:anim calcmode="lin" valueType="num">
                                      <p:cBhvr>
                                        <p:cTn id="62" dur="1822" tmFilter="0,0; 0.14,0.36; 0.43,0.73; 0.71,0.91; 1.0,1.0">
                                          <p:stCondLst>
                                            <p:cond delay="0"/>
                                          </p:stCondLst>
                                        </p:cTn>
                                        <p:tgtEl>
                                          <p:spTgt spid="15053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5053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5053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5053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5053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50531">
                                            <p:txEl>
                                              <p:pRg st="3" end="3"/>
                                            </p:txEl>
                                          </p:spTgt>
                                        </p:tgtEl>
                                      </p:cBhvr>
                                      <p:to x="100000" y="60000"/>
                                    </p:animScale>
                                    <p:animScale>
                                      <p:cBhvr>
                                        <p:cTn id="68" dur="166" decel="50000">
                                          <p:stCondLst>
                                            <p:cond delay="676"/>
                                          </p:stCondLst>
                                        </p:cTn>
                                        <p:tgtEl>
                                          <p:spTgt spid="150531">
                                            <p:txEl>
                                              <p:pRg st="3" end="3"/>
                                            </p:txEl>
                                          </p:spTgt>
                                        </p:tgtEl>
                                      </p:cBhvr>
                                      <p:to x="100000" y="100000"/>
                                    </p:animScale>
                                    <p:animScale>
                                      <p:cBhvr>
                                        <p:cTn id="69" dur="26">
                                          <p:stCondLst>
                                            <p:cond delay="1312"/>
                                          </p:stCondLst>
                                        </p:cTn>
                                        <p:tgtEl>
                                          <p:spTgt spid="150531">
                                            <p:txEl>
                                              <p:pRg st="3" end="3"/>
                                            </p:txEl>
                                          </p:spTgt>
                                        </p:tgtEl>
                                      </p:cBhvr>
                                      <p:to x="100000" y="80000"/>
                                    </p:animScale>
                                    <p:animScale>
                                      <p:cBhvr>
                                        <p:cTn id="70" dur="166" decel="50000">
                                          <p:stCondLst>
                                            <p:cond delay="1338"/>
                                          </p:stCondLst>
                                        </p:cTn>
                                        <p:tgtEl>
                                          <p:spTgt spid="150531">
                                            <p:txEl>
                                              <p:pRg st="3" end="3"/>
                                            </p:txEl>
                                          </p:spTgt>
                                        </p:tgtEl>
                                      </p:cBhvr>
                                      <p:to x="100000" y="100000"/>
                                    </p:animScale>
                                    <p:animScale>
                                      <p:cBhvr>
                                        <p:cTn id="71" dur="26">
                                          <p:stCondLst>
                                            <p:cond delay="1642"/>
                                          </p:stCondLst>
                                        </p:cTn>
                                        <p:tgtEl>
                                          <p:spTgt spid="150531">
                                            <p:txEl>
                                              <p:pRg st="3" end="3"/>
                                            </p:txEl>
                                          </p:spTgt>
                                        </p:tgtEl>
                                      </p:cBhvr>
                                      <p:to x="100000" y="90000"/>
                                    </p:animScale>
                                    <p:animScale>
                                      <p:cBhvr>
                                        <p:cTn id="72" dur="166" decel="50000">
                                          <p:stCondLst>
                                            <p:cond delay="1668"/>
                                          </p:stCondLst>
                                        </p:cTn>
                                        <p:tgtEl>
                                          <p:spTgt spid="150531">
                                            <p:txEl>
                                              <p:pRg st="3" end="3"/>
                                            </p:txEl>
                                          </p:spTgt>
                                        </p:tgtEl>
                                      </p:cBhvr>
                                      <p:to x="100000" y="100000"/>
                                    </p:animScale>
                                    <p:animScale>
                                      <p:cBhvr>
                                        <p:cTn id="73" dur="26">
                                          <p:stCondLst>
                                            <p:cond delay="1808"/>
                                          </p:stCondLst>
                                        </p:cTn>
                                        <p:tgtEl>
                                          <p:spTgt spid="150531">
                                            <p:txEl>
                                              <p:pRg st="3" end="3"/>
                                            </p:txEl>
                                          </p:spTgt>
                                        </p:tgtEl>
                                      </p:cBhvr>
                                      <p:to x="100000" y="95000"/>
                                    </p:animScale>
                                    <p:animScale>
                                      <p:cBhvr>
                                        <p:cTn id="74" dur="166" decel="50000">
                                          <p:stCondLst>
                                            <p:cond delay="1834"/>
                                          </p:stCondLst>
                                        </p:cTn>
                                        <p:tgtEl>
                                          <p:spTgt spid="150531">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Ngăn chặn tắc nghẽn</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150531" name="Rectangle 3"/>
          <p:cNvSpPr>
            <a:spLocks noGrp="1" noChangeArrowheads="1"/>
          </p:cNvSpPr>
          <p:nvPr>
            <p:ph idx="1"/>
          </p:nvPr>
        </p:nvSpPr>
        <p:spPr>
          <a:xfrm>
            <a:off x="323850" y="1028700"/>
            <a:ext cx="8531225" cy="5353049"/>
          </a:xfrm>
          <a:noFill/>
        </p:spPr>
        <p:txBody>
          <a:bodyPr>
            <a:normAutofit/>
          </a:bodyPr>
          <a:lstStyle/>
          <a:p>
            <a:pPr marL="0" indent="0" algn="just">
              <a:buClr>
                <a:srgbClr val="FF0000"/>
              </a:buClr>
              <a:buSzPct val="150000"/>
              <a:buNone/>
            </a:pPr>
            <a:r>
              <a:rPr lang="en-US" smtClean="0">
                <a:effectLst>
                  <a:outerShdw blurRad="38100" dist="38100" dir="2700000" algn="tl">
                    <a:srgbClr val="C0C0C0"/>
                  </a:outerShdw>
                </a:effectLst>
                <a:latin typeface="Times New Roman" pitchFamily="18" charset="0"/>
              </a:rPr>
              <a:t>(2). Vấn đề</a:t>
            </a:r>
            <a:r>
              <a:rPr lang="vi-VN" smtClean="0">
                <a:effectLst>
                  <a:outerShdw blurRad="38100" dist="38100" dir="2700000" algn="tl">
                    <a:srgbClr val="C0C0C0"/>
                  </a:outerShdw>
                </a:effectLst>
                <a:latin typeface="Times New Roman" pitchFamily="18" charset="0"/>
              </a:rPr>
              <a:t> chiếm giữ và yêu cầu thêm tài nguyên: </a:t>
            </a:r>
            <a:endParaRPr lang="en-US" smtClean="0">
              <a:effectLst>
                <a:outerShdw blurRad="38100" dist="38100" dir="2700000" algn="tl">
                  <a:srgbClr val="C0C0C0"/>
                </a:outerShdw>
              </a:effectLst>
              <a:latin typeface="Times New Roman" pitchFamily="18" charset="0"/>
            </a:endParaRPr>
          </a:p>
          <a:p>
            <a:pPr algn="just">
              <a:buClr>
                <a:srgbClr val="FF0000"/>
              </a:buClr>
              <a:buSzPct val="150000"/>
              <a:buNone/>
            </a:pPr>
            <a:r>
              <a:rPr lang="en-US" smtClean="0">
                <a:effectLst>
                  <a:outerShdw blurRad="38100" dist="38100" dir="2700000" algn="tl">
                    <a:srgbClr val="C0C0C0"/>
                  </a:outerShdw>
                </a:effectLst>
                <a:latin typeface="Times New Roman" pitchFamily="18" charset="0"/>
              </a:rPr>
              <a:t>+	P</a:t>
            </a:r>
            <a:r>
              <a:rPr lang="vi-VN" smtClean="0">
                <a:effectLst>
                  <a:outerShdw blurRad="38100" dist="38100" dir="2700000" algn="tl">
                    <a:srgbClr val="C0C0C0"/>
                  </a:outerShdw>
                </a:effectLst>
                <a:latin typeface="Times New Roman" pitchFamily="18" charset="0"/>
              </a:rPr>
              <a:t>hải bảo đảm rằng mỗi khi tiến trình yêu cầu</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thêm một tài nguyên thì nó không chiếm giữ các tài nguyên khác. </a:t>
            </a:r>
            <a:endParaRPr lang="en-US" smtClean="0">
              <a:effectLst>
                <a:outerShdw blurRad="38100" dist="38100" dir="2700000" algn="tl">
                  <a:srgbClr val="C0C0C0"/>
                </a:outerShdw>
              </a:effectLst>
              <a:latin typeface="Times New Roman" pitchFamily="18" charset="0"/>
            </a:endParaRPr>
          </a:p>
          <a:p>
            <a:pPr algn="just">
              <a:buClr>
                <a:srgbClr val="FF0000"/>
              </a:buClr>
              <a:buSzPct val="150000"/>
              <a:buNone/>
            </a:pPr>
            <a:r>
              <a:rPr lang="en-US" smtClean="0">
                <a:effectLst>
                  <a:outerShdw blurRad="38100" dist="38100" dir="2700000" algn="tl">
                    <a:srgbClr val="C0C0C0"/>
                  </a:outerShdw>
                </a:effectLst>
                <a:latin typeface="Times New Roman" pitchFamily="18" charset="0"/>
              </a:rPr>
              <a:t>+ Điều này c</a:t>
            </a:r>
            <a:r>
              <a:rPr lang="vi-VN" smtClean="0">
                <a:effectLst>
                  <a:outerShdw blurRad="38100" dist="38100" dir="2700000" algn="tl">
                    <a:srgbClr val="C0C0C0"/>
                  </a:outerShdw>
                </a:effectLst>
                <a:latin typeface="Times New Roman" pitchFamily="18" charset="0"/>
              </a:rPr>
              <a:t>ó thể </a:t>
            </a:r>
            <a:r>
              <a:rPr lang="en-US" smtClean="0">
                <a:effectLst>
                  <a:outerShdw blurRad="38100" dist="38100" dir="2700000" algn="tl">
                    <a:srgbClr val="C0C0C0"/>
                  </a:outerShdw>
                </a:effectLst>
                <a:latin typeface="Times New Roman" pitchFamily="18" charset="0"/>
              </a:rPr>
              <a:t>đạt được khi </a:t>
            </a:r>
            <a:r>
              <a:rPr lang="vi-VN" smtClean="0">
                <a:effectLst>
                  <a:outerShdw blurRad="38100" dist="38100" dir="2700000" algn="tl">
                    <a:srgbClr val="C0C0C0"/>
                  </a:outerShdw>
                </a:effectLst>
                <a:latin typeface="Times New Roman" pitchFamily="18" charset="0"/>
              </a:rPr>
              <a:t>áp đặt một</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trong hai cơ chế truy xuất sau:</a:t>
            </a:r>
            <a:endParaRPr lang="en-US" smtClean="0">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F019A168-EA24-490D-9D7C-BDDA8D54DDF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51</a:t>
            </a:fld>
            <a:endParaRPr lang="en-US"/>
          </a:p>
        </p:txBody>
      </p:sp>
    </p:spTree>
    <p:custDataLst>
      <p:tags r:id="rId1"/>
    </p:custDataLst>
  </p:cSld>
  <p:clrMapOvr>
    <a:masterClrMapping/>
  </p:clrMapOvr>
  <p:transition advTm="17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down)">
                                      <p:cBhvr>
                                        <p:cTn id="7" dur="580">
                                          <p:stCondLst>
                                            <p:cond delay="0"/>
                                          </p:stCondLst>
                                        </p:cTn>
                                        <p:tgtEl>
                                          <p:spTgt spid="150531">
                                            <p:txEl>
                                              <p:pRg st="0" end="0"/>
                                            </p:txEl>
                                          </p:spTgt>
                                        </p:tgtEl>
                                      </p:cBhvr>
                                    </p:animEffect>
                                    <p:anim calcmode="lin" valueType="num">
                                      <p:cBhvr>
                                        <p:cTn id="8" dur="1822" tmFilter="0,0; 0.14,0.36; 0.43,0.73; 0.71,0.91; 1.0,1.0">
                                          <p:stCondLst>
                                            <p:cond delay="0"/>
                                          </p:stCondLst>
                                        </p:cTn>
                                        <p:tgtEl>
                                          <p:spTgt spid="150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531">
                                            <p:txEl>
                                              <p:pRg st="0" end="0"/>
                                            </p:txEl>
                                          </p:spTgt>
                                        </p:tgtEl>
                                      </p:cBhvr>
                                      <p:to x="100000" y="60000"/>
                                    </p:animScale>
                                    <p:animScale>
                                      <p:cBhvr>
                                        <p:cTn id="14" dur="166" decel="50000">
                                          <p:stCondLst>
                                            <p:cond delay="676"/>
                                          </p:stCondLst>
                                        </p:cTn>
                                        <p:tgtEl>
                                          <p:spTgt spid="150531">
                                            <p:txEl>
                                              <p:pRg st="0" end="0"/>
                                            </p:txEl>
                                          </p:spTgt>
                                        </p:tgtEl>
                                      </p:cBhvr>
                                      <p:to x="100000" y="100000"/>
                                    </p:animScale>
                                    <p:animScale>
                                      <p:cBhvr>
                                        <p:cTn id="15" dur="26">
                                          <p:stCondLst>
                                            <p:cond delay="1312"/>
                                          </p:stCondLst>
                                        </p:cTn>
                                        <p:tgtEl>
                                          <p:spTgt spid="150531">
                                            <p:txEl>
                                              <p:pRg st="0" end="0"/>
                                            </p:txEl>
                                          </p:spTgt>
                                        </p:tgtEl>
                                      </p:cBhvr>
                                      <p:to x="100000" y="80000"/>
                                    </p:animScale>
                                    <p:animScale>
                                      <p:cBhvr>
                                        <p:cTn id="16" dur="166" decel="50000">
                                          <p:stCondLst>
                                            <p:cond delay="1338"/>
                                          </p:stCondLst>
                                        </p:cTn>
                                        <p:tgtEl>
                                          <p:spTgt spid="150531">
                                            <p:txEl>
                                              <p:pRg st="0" end="0"/>
                                            </p:txEl>
                                          </p:spTgt>
                                        </p:tgtEl>
                                      </p:cBhvr>
                                      <p:to x="100000" y="100000"/>
                                    </p:animScale>
                                    <p:animScale>
                                      <p:cBhvr>
                                        <p:cTn id="17" dur="26">
                                          <p:stCondLst>
                                            <p:cond delay="1642"/>
                                          </p:stCondLst>
                                        </p:cTn>
                                        <p:tgtEl>
                                          <p:spTgt spid="150531">
                                            <p:txEl>
                                              <p:pRg st="0" end="0"/>
                                            </p:txEl>
                                          </p:spTgt>
                                        </p:tgtEl>
                                      </p:cBhvr>
                                      <p:to x="100000" y="90000"/>
                                    </p:animScale>
                                    <p:animScale>
                                      <p:cBhvr>
                                        <p:cTn id="18" dur="166" decel="50000">
                                          <p:stCondLst>
                                            <p:cond delay="1668"/>
                                          </p:stCondLst>
                                        </p:cTn>
                                        <p:tgtEl>
                                          <p:spTgt spid="150531">
                                            <p:txEl>
                                              <p:pRg st="0" end="0"/>
                                            </p:txEl>
                                          </p:spTgt>
                                        </p:tgtEl>
                                      </p:cBhvr>
                                      <p:to x="100000" y="100000"/>
                                    </p:animScale>
                                    <p:animScale>
                                      <p:cBhvr>
                                        <p:cTn id="19" dur="26">
                                          <p:stCondLst>
                                            <p:cond delay="1808"/>
                                          </p:stCondLst>
                                        </p:cTn>
                                        <p:tgtEl>
                                          <p:spTgt spid="150531">
                                            <p:txEl>
                                              <p:pRg st="0" end="0"/>
                                            </p:txEl>
                                          </p:spTgt>
                                        </p:tgtEl>
                                      </p:cBhvr>
                                      <p:to x="100000" y="95000"/>
                                    </p:animScale>
                                    <p:animScale>
                                      <p:cBhvr>
                                        <p:cTn id="20" dur="166" decel="50000">
                                          <p:stCondLst>
                                            <p:cond delay="1834"/>
                                          </p:stCondLst>
                                        </p:cTn>
                                        <p:tgtEl>
                                          <p:spTgt spid="1505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0531">
                                            <p:txEl>
                                              <p:pRg st="1" end="1"/>
                                            </p:txEl>
                                          </p:spTgt>
                                        </p:tgtEl>
                                        <p:attrNameLst>
                                          <p:attrName>style.visibility</p:attrName>
                                        </p:attrNameLst>
                                      </p:cBhvr>
                                      <p:to>
                                        <p:strVal val="visible"/>
                                      </p:to>
                                    </p:set>
                                    <p:animEffect transition="in" filter="wipe(down)">
                                      <p:cBhvr>
                                        <p:cTn id="25" dur="580">
                                          <p:stCondLst>
                                            <p:cond delay="0"/>
                                          </p:stCondLst>
                                        </p:cTn>
                                        <p:tgtEl>
                                          <p:spTgt spid="150531">
                                            <p:txEl>
                                              <p:pRg st="1" end="1"/>
                                            </p:txEl>
                                          </p:spTgt>
                                        </p:tgtEl>
                                      </p:cBhvr>
                                    </p:animEffect>
                                    <p:anim calcmode="lin" valueType="num">
                                      <p:cBhvr>
                                        <p:cTn id="26" dur="1822" tmFilter="0,0; 0.14,0.36; 0.43,0.73; 0.71,0.91; 1.0,1.0">
                                          <p:stCondLst>
                                            <p:cond delay="0"/>
                                          </p:stCondLst>
                                        </p:cTn>
                                        <p:tgtEl>
                                          <p:spTgt spid="1505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05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05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05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05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0531">
                                            <p:txEl>
                                              <p:pRg st="1" end="1"/>
                                            </p:txEl>
                                          </p:spTgt>
                                        </p:tgtEl>
                                      </p:cBhvr>
                                      <p:to x="100000" y="60000"/>
                                    </p:animScale>
                                    <p:animScale>
                                      <p:cBhvr>
                                        <p:cTn id="32" dur="166" decel="50000">
                                          <p:stCondLst>
                                            <p:cond delay="676"/>
                                          </p:stCondLst>
                                        </p:cTn>
                                        <p:tgtEl>
                                          <p:spTgt spid="150531">
                                            <p:txEl>
                                              <p:pRg st="1" end="1"/>
                                            </p:txEl>
                                          </p:spTgt>
                                        </p:tgtEl>
                                      </p:cBhvr>
                                      <p:to x="100000" y="100000"/>
                                    </p:animScale>
                                    <p:animScale>
                                      <p:cBhvr>
                                        <p:cTn id="33" dur="26">
                                          <p:stCondLst>
                                            <p:cond delay="1312"/>
                                          </p:stCondLst>
                                        </p:cTn>
                                        <p:tgtEl>
                                          <p:spTgt spid="150531">
                                            <p:txEl>
                                              <p:pRg st="1" end="1"/>
                                            </p:txEl>
                                          </p:spTgt>
                                        </p:tgtEl>
                                      </p:cBhvr>
                                      <p:to x="100000" y="80000"/>
                                    </p:animScale>
                                    <p:animScale>
                                      <p:cBhvr>
                                        <p:cTn id="34" dur="166" decel="50000">
                                          <p:stCondLst>
                                            <p:cond delay="1338"/>
                                          </p:stCondLst>
                                        </p:cTn>
                                        <p:tgtEl>
                                          <p:spTgt spid="150531">
                                            <p:txEl>
                                              <p:pRg st="1" end="1"/>
                                            </p:txEl>
                                          </p:spTgt>
                                        </p:tgtEl>
                                      </p:cBhvr>
                                      <p:to x="100000" y="100000"/>
                                    </p:animScale>
                                    <p:animScale>
                                      <p:cBhvr>
                                        <p:cTn id="35" dur="26">
                                          <p:stCondLst>
                                            <p:cond delay="1642"/>
                                          </p:stCondLst>
                                        </p:cTn>
                                        <p:tgtEl>
                                          <p:spTgt spid="150531">
                                            <p:txEl>
                                              <p:pRg st="1" end="1"/>
                                            </p:txEl>
                                          </p:spTgt>
                                        </p:tgtEl>
                                      </p:cBhvr>
                                      <p:to x="100000" y="90000"/>
                                    </p:animScale>
                                    <p:animScale>
                                      <p:cBhvr>
                                        <p:cTn id="36" dur="166" decel="50000">
                                          <p:stCondLst>
                                            <p:cond delay="1668"/>
                                          </p:stCondLst>
                                        </p:cTn>
                                        <p:tgtEl>
                                          <p:spTgt spid="150531">
                                            <p:txEl>
                                              <p:pRg st="1" end="1"/>
                                            </p:txEl>
                                          </p:spTgt>
                                        </p:tgtEl>
                                      </p:cBhvr>
                                      <p:to x="100000" y="100000"/>
                                    </p:animScale>
                                    <p:animScale>
                                      <p:cBhvr>
                                        <p:cTn id="37" dur="26">
                                          <p:stCondLst>
                                            <p:cond delay="1808"/>
                                          </p:stCondLst>
                                        </p:cTn>
                                        <p:tgtEl>
                                          <p:spTgt spid="150531">
                                            <p:txEl>
                                              <p:pRg st="1" end="1"/>
                                            </p:txEl>
                                          </p:spTgt>
                                        </p:tgtEl>
                                      </p:cBhvr>
                                      <p:to x="100000" y="95000"/>
                                    </p:animScale>
                                    <p:animScale>
                                      <p:cBhvr>
                                        <p:cTn id="38" dur="166" decel="50000">
                                          <p:stCondLst>
                                            <p:cond delay="1834"/>
                                          </p:stCondLst>
                                        </p:cTn>
                                        <p:tgtEl>
                                          <p:spTgt spid="15053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50531">
                                            <p:txEl>
                                              <p:pRg st="2" end="2"/>
                                            </p:txEl>
                                          </p:spTgt>
                                        </p:tgtEl>
                                        <p:attrNameLst>
                                          <p:attrName>style.visibility</p:attrName>
                                        </p:attrNameLst>
                                      </p:cBhvr>
                                      <p:to>
                                        <p:strVal val="visible"/>
                                      </p:to>
                                    </p:set>
                                    <p:animEffect transition="in" filter="wipe(down)">
                                      <p:cBhvr>
                                        <p:cTn id="43" dur="580">
                                          <p:stCondLst>
                                            <p:cond delay="0"/>
                                          </p:stCondLst>
                                        </p:cTn>
                                        <p:tgtEl>
                                          <p:spTgt spid="150531">
                                            <p:txEl>
                                              <p:pRg st="2" end="2"/>
                                            </p:txEl>
                                          </p:spTgt>
                                        </p:tgtEl>
                                      </p:cBhvr>
                                    </p:animEffect>
                                    <p:anim calcmode="lin" valueType="num">
                                      <p:cBhvr>
                                        <p:cTn id="44" dur="1822" tmFilter="0,0; 0.14,0.36; 0.43,0.73; 0.71,0.91; 1.0,1.0">
                                          <p:stCondLst>
                                            <p:cond delay="0"/>
                                          </p:stCondLst>
                                        </p:cTn>
                                        <p:tgtEl>
                                          <p:spTgt spid="15053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053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053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053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053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50531">
                                            <p:txEl>
                                              <p:pRg st="2" end="2"/>
                                            </p:txEl>
                                          </p:spTgt>
                                        </p:tgtEl>
                                      </p:cBhvr>
                                      <p:to x="100000" y="60000"/>
                                    </p:animScale>
                                    <p:animScale>
                                      <p:cBhvr>
                                        <p:cTn id="50" dur="166" decel="50000">
                                          <p:stCondLst>
                                            <p:cond delay="676"/>
                                          </p:stCondLst>
                                        </p:cTn>
                                        <p:tgtEl>
                                          <p:spTgt spid="150531">
                                            <p:txEl>
                                              <p:pRg st="2" end="2"/>
                                            </p:txEl>
                                          </p:spTgt>
                                        </p:tgtEl>
                                      </p:cBhvr>
                                      <p:to x="100000" y="100000"/>
                                    </p:animScale>
                                    <p:animScale>
                                      <p:cBhvr>
                                        <p:cTn id="51" dur="26">
                                          <p:stCondLst>
                                            <p:cond delay="1312"/>
                                          </p:stCondLst>
                                        </p:cTn>
                                        <p:tgtEl>
                                          <p:spTgt spid="150531">
                                            <p:txEl>
                                              <p:pRg st="2" end="2"/>
                                            </p:txEl>
                                          </p:spTgt>
                                        </p:tgtEl>
                                      </p:cBhvr>
                                      <p:to x="100000" y="80000"/>
                                    </p:animScale>
                                    <p:animScale>
                                      <p:cBhvr>
                                        <p:cTn id="52" dur="166" decel="50000">
                                          <p:stCondLst>
                                            <p:cond delay="1338"/>
                                          </p:stCondLst>
                                        </p:cTn>
                                        <p:tgtEl>
                                          <p:spTgt spid="150531">
                                            <p:txEl>
                                              <p:pRg st="2" end="2"/>
                                            </p:txEl>
                                          </p:spTgt>
                                        </p:tgtEl>
                                      </p:cBhvr>
                                      <p:to x="100000" y="100000"/>
                                    </p:animScale>
                                    <p:animScale>
                                      <p:cBhvr>
                                        <p:cTn id="53" dur="26">
                                          <p:stCondLst>
                                            <p:cond delay="1642"/>
                                          </p:stCondLst>
                                        </p:cTn>
                                        <p:tgtEl>
                                          <p:spTgt spid="150531">
                                            <p:txEl>
                                              <p:pRg st="2" end="2"/>
                                            </p:txEl>
                                          </p:spTgt>
                                        </p:tgtEl>
                                      </p:cBhvr>
                                      <p:to x="100000" y="90000"/>
                                    </p:animScale>
                                    <p:animScale>
                                      <p:cBhvr>
                                        <p:cTn id="54" dur="166" decel="50000">
                                          <p:stCondLst>
                                            <p:cond delay="1668"/>
                                          </p:stCondLst>
                                        </p:cTn>
                                        <p:tgtEl>
                                          <p:spTgt spid="150531">
                                            <p:txEl>
                                              <p:pRg st="2" end="2"/>
                                            </p:txEl>
                                          </p:spTgt>
                                        </p:tgtEl>
                                      </p:cBhvr>
                                      <p:to x="100000" y="100000"/>
                                    </p:animScale>
                                    <p:animScale>
                                      <p:cBhvr>
                                        <p:cTn id="55" dur="26">
                                          <p:stCondLst>
                                            <p:cond delay="1808"/>
                                          </p:stCondLst>
                                        </p:cTn>
                                        <p:tgtEl>
                                          <p:spTgt spid="150531">
                                            <p:txEl>
                                              <p:pRg st="2" end="2"/>
                                            </p:txEl>
                                          </p:spTgt>
                                        </p:tgtEl>
                                      </p:cBhvr>
                                      <p:to x="100000" y="95000"/>
                                    </p:animScale>
                                    <p:animScale>
                                      <p:cBhvr>
                                        <p:cTn id="56" dur="166" decel="50000">
                                          <p:stCondLst>
                                            <p:cond delay="1834"/>
                                          </p:stCondLst>
                                        </p:cTn>
                                        <p:tgtEl>
                                          <p:spTgt spid="15053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Ngăn chặn tắc nghẽn</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150531" name="Rectangle 3"/>
          <p:cNvSpPr>
            <a:spLocks noGrp="1" noChangeArrowheads="1"/>
          </p:cNvSpPr>
          <p:nvPr>
            <p:ph idx="1"/>
          </p:nvPr>
        </p:nvSpPr>
        <p:spPr>
          <a:xfrm>
            <a:off x="323850" y="1028700"/>
            <a:ext cx="8531225" cy="5353049"/>
          </a:xfrm>
          <a:noFill/>
        </p:spPr>
        <p:txBody>
          <a:bodyPr>
            <a:normAutofit/>
          </a:bodyPr>
          <a:lstStyle/>
          <a:p>
            <a:pPr marL="0" indent="0" algn="just">
              <a:buClr>
                <a:srgbClr val="FF0000"/>
              </a:buClr>
              <a:buSzPct val="150000"/>
              <a:buNone/>
            </a:pPr>
            <a:r>
              <a:rPr lang="en-US" b="1" smtClean="0">
                <a:effectLst>
                  <a:outerShdw blurRad="38100" dist="38100" dir="2700000" algn="tl">
                    <a:srgbClr val="C0C0C0"/>
                  </a:outerShdw>
                </a:effectLst>
                <a:latin typeface="Times New Roman" pitchFamily="18" charset="0"/>
              </a:rPr>
              <a:t>Cơ chế 1: </a:t>
            </a:r>
            <a:r>
              <a:rPr lang="vi-VN" smtClean="0">
                <a:effectLst>
                  <a:outerShdw blurRad="38100" dist="38100" dir="2700000" algn="tl">
                    <a:srgbClr val="C0C0C0"/>
                  </a:outerShdw>
                </a:effectLst>
                <a:latin typeface="Times New Roman" pitchFamily="18" charset="0"/>
              </a:rPr>
              <a:t>Tiến trình phải yêu cầu tất cả các tài nguyên cần thiết trước khi bắt đầu xử lý</a:t>
            </a:r>
            <a:r>
              <a:rPr lang="en-US" smtClean="0">
                <a:effectLst>
                  <a:outerShdw blurRad="38100" dist="38100" dir="2700000" algn="tl">
                    <a:srgbClr val="C0C0C0"/>
                  </a:outerShdw>
                </a:effectLst>
                <a:latin typeface="Times New Roman" pitchFamily="18" charset="0"/>
              </a:rPr>
              <a:t>.</a:t>
            </a:r>
          </a:p>
          <a:p>
            <a:pPr algn="just">
              <a:buClr>
                <a:srgbClr val="FF0000"/>
              </a:buClr>
              <a:buSzPct val="150000"/>
              <a:buFontTx/>
              <a:buChar char="-"/>
            </a:pPr>
            <a:r>
              <a:rPr lang="en-US" smtClean="0">
                <a:effectLst>
                  <a:outerShdw blurRad="38100" dist="38100" dir="2700000" algn="tl">
                    <a:srgbClr val="C0C0C0"/>
                  </a:outerShdw>
                </a:effectLst>
                <a:latin typeface="Times New Roman" pitchFamily="18" charset="0"/>
              </a:rPr>
              <a:t>P</a:t>
            </a:r>
            <a:r>
              <a:rPr lang="vi-VN" smtClean="0">
                <a:effectLst>
                  <a:outerShdw blurRad="38100" dist="38100" dir="2700000" algn="tl">
                    <a:srgbClr val="C0C0C0"/>
                  </a:outerShdw>
                </a:effectLst>
                <a:latin typeface="Times New Roman" pitchFamily="18" charset="0"/>
              </a:rPr>
              <a:t>hương pháp này có khó khăn là tiến trình khó có thể ước lượng chính xác tài nguyên</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cần sử dụng vì có thể nhu cầu phụ thuộc vào quá trình xử lý.</a:t>
            </a:r>
            <a:endParaRPr lang="en-US" smtClean="0">
              <a:effectLst>
                <a:outerShdw blurRad="38100" dist="38100" dir="2700000" algn="tl">
                  <a:srgbClr val="C0C0C0"/>
                </a:outerShdw>
              </a:effectLst>
              <a:latin typeface="Times New Roman" pitchFamily="18" charset="0"/>
            </a:endParaRPr>
          </a:p>
          <a:p>
            <a:pPr algn="just">
              <a:buClr>
                <a:srgbClr val="FF0000"/>
              </a:buClr>
              <a:buSzPct val="150000"/>
              <a:buFontTx/>
              <a:buChar char="-"/>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Ngoài ra nếu tiến trình</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chiếm giữ sẵn các tài nguyên chưa cần sử dụng ngay thì việc sử dụng tài nguyên sẽ kém</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hiệu quả</a:t>
            </a:r>
            <a:r>
              <a:rPr lang="en-US" smtClean="0">
                <a:effectLst>
                  <a:outerShdw blurRad="38100" dist="38100" dir="2700000" algn="tl">
                    <a:srgbClr val="C0C0C0"/>
                  </a:outerShdw>
                </a:effectLst>
                <a:latin typeface="Times New Roman" pitchFamily="18" charset="0"/>
              </a:rPr>
              <a:t>.</a:t>
            </a:r>
            <a:endParaRPr lang="vi-VN" smtClean="0">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F019A168-EA24-490D-9D7C-BDDA8D54DDF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52</a:t>
            </a:fld>
            <a:endParaRPr lang="en-US"/>
          </a:p>
        </p:txBody>
      </p:sp>
    </p:spTree>
    <p:custDataLst>
      <p:tags r:id="rId1"/>
    </p:custDataLst>
  </p:cSld>
  <p:clrMapOvr>
    <a:masterClrMapping/>
  </p:clrMapOvr>
  <p:transition advTm="17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down)">
                                      <p:cBhvr>
                                        <p:cTn id="7" dur="580">
                                          <p:stCondLst>
                                            <p:cond delay="0"/>
                                          </p:stCondLst>
                                        </p:cTn>
                                        <p:tgtEl>
                                          <p:spTgt spid="150531">
                                            <p:txEl>
                                              <p:pRg st="0" end="0"/>
                                            </p:txEl>
                                          </p:spTgt>
                                        </p:tgtEl>
                                      </p:cBhvr>
                                    </p:animEffect>
                                    <p:anim calcmode="lin" valueType="num">
                                      <p:cBhvr>
                                        <p:cTn id="8" dur="1822" tmFilter="0,0; 0.14,0.36; 0.43,0.73; 0.71,0.91; 1.0,1.0">
                                          <p:stCondLst>
                                            <p:cond delay="0"/>
                                          </p:stCondLst>
                                        </p:cTn>
                                        <p:tgtEl>
                                          <p:spTgt spid="150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531">
                                            <p:txEl>
                                              <p:pRg st="0" end="0"/>
                                            </p:txEl>
                                          </p:spTgt>
                                        </p:tgtEl>
                                      </p:cBhvr>
                                      <p:to x="100000" y="60000"/>
                                    </p:animScale>
                                    <p:animScale>
                                      <p:cBhvr>
                                        <p:cTn id="14" dur="166" decel="50000">
                                          <p:stCondLst>
                                            <p:cond delay="676"/>
                                          </p:stCondLst>
                                        </p:cTn>
                                        <p:tgtEl>
                                          <p:spTgt spid="150531">
                                            <p:txEl>
                                              <p:pRg st="0" end="0"/>
                                            </p:txEl>
                                          </p:spTgt>
                                        </p:tgtEl>
                                      </p:cBhvr>
                                      <p:to x="100000" y="100000"/>
                                    </p:animScale>
                                    <p:animScale>
                                      <p:cBhvr>
                                        <p:cTn id="15" dur="26">
                                          <p:stCondLst>
                                            <p:cond delay="1312"/>
                                          </p:stCondLst>
                                        </p:cTn>
                                        <p:tgtEl>
                                          <p:spTgt spid="150531">
                                            <p:txEl>
                                              <p:pRg st="0" end="0"/>
                                            </p:txEl>
                                          </p:spTgt>
                                        </p:tgtEl>
                                      </p:cBhvr>
                                      <p:to x="100000" y="80000"/>
                                    </p:animScale>
                                    <p:animScale>
                                      <p:cBhvr>
                                        <p:cTn id="16" dur="166" decel="50000">
                                          <p:stCondLst>
                                            <p:cond delay="1338"/>
                                          </p:stCondLst>
                                        </p:cTn>
                                        <p:tgtEl>
                                          <p:spTgt spid="150531">
                                            <p:txEl>
                                              <p:pRg st="0" end="0"/>
                                            </p:txEl>
                                          </p:spTgt>
                                        </p:tgtEl>
                                      </p:cBhvr>
                                      <p:to x="100000" y="100000"/>
                                    </p:animScale>
                                    <p:animScale>
                                      <p:cBhvr>
                                        <p:cTn id="17" dur="26">
                                          <p:stCondLst>
                                            <p:cond delay="1642"/>
                                          </p:stCondLst>
                                        </p:cTn>
                                        <p:tgtEl>
                                          <p:spTgt spid="150531">
                                            <p:txEl>
                                              <p:pRg st="0" end="0"/>
                                            </p:txEl>
                                          </p:spTgt>
                                        </p:tgtEl>
                                      </p:cBhvr>
                                      <p:to x="100000" y="90000"/>
                                    </p:animScale>
                                    <p:animScale>
                                      <p:cBhvr>
                                        <p:cTn id="18" dur="166" decel="50000">
                                          <p:stCondLst>
                                            <p:cond delay="1668"/>
                                          </p:stCondLst>
                                        </p:cTn>
                                        <p:tgtEl>
                                          <p:spTgt spid="150531">
                                            <p:txEl>
                                              <p:pRg st="0" end="0"/>
                                            </p:txEl>
                                          </p:spTgt>
                                        </p:tgtEl>
                                      </p:cBhvr>
                                      <p:to x="100000" y="100000"/>
                                    </p:animScale>
                                    <p:animScale>
                                      <p:cBhvr>
                                        <p:cTn id="19" dur="26">
                                          <p:stCondLst>
                                            <p:cond delay="1808"/>
                                          </p:stCondLst>
                                        </p:cTn>
                                        <p:tgtEl>
                                          <p:spTgt spid="150531">
                                            <p:txEl>
                                              <p:pRg st="0" end="0"/>
                                            </p:txEl>
                                          </p:spTgt>
                                        </p:tgtEl>
                                      </p:cBhvr>
                                      <p:to x="100000" y="95000"/>
                                    </p:animScale>
                                    <p:animScale>
                                      <p:cBhvr>
                                        <p:cTn id="20" dur="166" decel="50000">
                                          <p:stCondLst>
                                            <p:cond delay="1834"/>
                                          </p:stCondLst>
                                        </p:cTn>
                                        <p:tgtEl>
                                          <p:spTgt spid="1505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0531">
                                            <p:txEl>
                                              <p:pRg st="1" end="1"/>
                                            </p:txEl>
                                          </p:spTgt>
                                        </p:tgtEl>
                                        <p:attrNameLst>
                                          <p:attrName>style.visibility</p:attrName>
                                        </p:attrNameLst>
                                      </p:cBhvr>
                                      <p:to>
                                        <p:strVal val="visible"/>
                                      </p:to>
                                    </p:set>
                                    <p:animEffect transition="in" filter="wipe(down)">
                                      <p:cBhvr>
                                        <p:cTn id="25" dur="580">
                                          <p:stCondLst>
                                            <p:cond delay="0"/>
                                          </p:stCondLst>
                                        </p:cTn>
                                        <p:tgtEl>
                                          <p:spTgt spid="150531">
                                            <p:txEl>
                                              <p:pRg st="1" end="1"/>
                                            </p:txEl>
                                          </p:spTgt>
                                        </p:tgtEl>
                                      </p:cBhvr>
                                    </p:animEffect>
                                    <p:anim calcmode="lin" valueType="num">
                                      <p:cBhvr>
                                        <p:cTn id="26" dur="1822" tmFilter="0,0; 0.14,0.36; 0.43,0.73; 0.71,0.91; 1.0,1.0">
                                          <p:stCondLst>
                                            <p:cond delay="0"/>
                                          </p:stCondLst>
                                        </p:cTn>
                                        <p:tgtEl>
                                          <p:spTgt spid="1505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05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05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05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05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0531">
                                            <p:txEl>
                                              <p:pRg st="1" end="1"/>
                                            </p:txEl>
                                          </p:spTgt>
                                        </p:tgtEl>
                                      </p:cBhvr>
                                      <p:to x="100000" y="60000"/>
                                    </p:animScale>
                                    <p:animScale>
                                      <p:cBhvr>
                                        <p:cTn id="32" dur="166" decel="50000">
                                          <p:stCondLst>
                                            <p:cond delay="676"/>
                                          </p:stCondLst>
                                        </p:cTn>
                                        <p:tgtEl>
                                          <p:spTgt spid="150531">
                                            <p:txEl>
                                              <p:pRg st="1" end="1"/>
                                            </p:txEl>
                                          </p:spTgt>
                                        </p:tgtEl>
                                      </p:cBhvr>
                                      <p:to x="100000" y="100000"/>
                                    </p:animScale>
                                    <p:animScale>
                                      <p:cBhvr>
                                        <p:cTn id="33" dur="26">
                                          <p:stCondLst>
                                            <p:cond delay="1312"/>
                                          </p:stCondLst>
                                        </p:cTn>
                                        <p:tgtEl>
                                          <p:spTgt spid="150531">
                                            <p:txEl>
                                              <p:pRg st="1" end="1"/>
                                            </p:txEl>
                                          </p:spTgt>
                                        </p:tgtEl>
                                      </p:cBhvr>
                                      <p:to x="100000" y="80000"/>
                                    </p:animScale>
                                    <p:animScale>
                                      <p:cBhvr>
                                        <p:cTn id="34" dur="166" decel="50000">
                                          <p:stCondLst>
                                            <p:cond delay="1338"/>
                                          </p:stCondLst>
                                        </p:cTn>
                                        <p:tgtEl>
                                          <p:spTgt spid="150531">
                                            <p:txEl>
                                              <p:pRg st="1" end="1"/>
                                            </p:txEl>
                                          </p:spTgt>
                                        </p:tgtEl>
                                      </p:cBhvr>
                                      <p:to x="100000" y="100000"/>
                                    </p:animScale>
                                    <p:animScale>
                                      <p:cBhvr>
                                        <p:cTn id="35" dur="26">
                                          <p:stCondLst>
                                            <p:cond delay="1642"/>
                                          </p:stCondLst>
                                        </p:cTn>
                                        <p:tgtEl>
                                          <p:spTgt spid="150531">
                                            <p:txEl>
                                              <p:pRg st="1" end="1"/>
                                            </p:txEl>
                                          </p:spTgt>
                                        </p:tgtEl>
                                      </p:cBhvr>
                                      <p:to x="100000" y="90000"/>
                                    </p:animScale>
                                    <p:animScale>
                                      <p:cBhvr>
                                        <p:cTn id="36" dur="166" decel="50000">
                                          <p:stCondLst>
                                            <p:cond delay="1668"/>
                                          </p:stCondLst>
                                        </p:cTn>
                                        <p:tgtEl>
                                          <p:spTgt spid="150531">
                                            <p:txEl>
                                              <p:pRg st="1" end="1"/>
                                            </p:txEl>
                                          </p:spTgt>
                                        </p:tgtEl>
                                      </p:cBhvr>
                                      <p:to x="100000" y="100000"/>
                                    </p:animScale>
                                    <p:animScale>
                                      <p:cBhvr>
                                        <p:cTn id="37" dur="26">
                                          <p:stCondLst>
                                            <p:cond delay="1808"/>
                                          </p:stCondLst>
                                        </p:cTn>
                                        <p:tgtEl>
                                          <p:spTgt spid="150531">
                                            <p:txEl>
                                              <p:pRg st="1" end="1"/>
                                            </p:txEl>
                                          </p:spTgt>
                                        </p:tgtEl>
                                      </p:cBhvr>
                                      <p:to x="100000" y="95000"/>
                                    </p:animScale>
                                    <p:animScale>
                                      <p:cBhvr>
                                        <p:cTn id="38" dur="166" decel="50000">
                                          <p:stCondLst>
                                            <p:cond delay="1834"/>
                                          </p:stCondLst>
                                        </p:cTn>
                                        <p:tgtEl>
                                          <p:spTgt spid="15053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50531">
                                            <p:txEl>
                                              <p:pRg st="2" end="2"/>
                                            </p:txEl>
                                          </p:spTgt>
                                        </p:tgtEl>
                                        <p:attrNameLst>
                                          <p:attrName>style.visibility</p:attrName>
                                        </p:attrNameLst>
                                      </p:cBhvr>
                                      <p:to>
                                        <p:strVal val="visible"/>
                                      </p:to>
                                    </p:set>
                                    <p:animEffect transition="in" filter="wipe(down)">
                                      <p:cBhvr>
                                        <p:cTn id="43" dur="580">
                                          <p:stCondLst>
                                            <p:cond delay="0"/>
                                          </p:stCondLst>
                                        </p:cTn>
                                        <p:tgtEl>
                                          <p:spTgt spid="150531">
                                            <p:txEl>
                                              <p:pRg st="2" end="2"/>
                                            </p:txEl>
                                          </p:spTgt>
                                        </p:tgtEl>
                                      </p:cBhvr>
                                    </p:animEffect>
                                    <p:anim calcmode="lin" valueType="num">
                                      <p:cBhvr>
                                        <p:cTn id="44" dur="1822" tmFilter="0,0; 0.14,0.36; 0.43,0.73; 0.71,0.91; 1.0,1.0">
                                          <p:stCondLst>
                                            <p:cond delay="0"/>
                                          </p:stCondLst>
                                        </p:cTn>
                                        <p:tgtEl>
                                          <p:spTgt spid="15053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053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053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053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053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50531">
                                            <p:txEl>
                                              <p:pRg st="2" end="2"/>
                                            </p:txEl>
                                          </p:spTgt>
                                        </p:tgtEl>
                                      </p:cBhvr>
                                      <p:to x="100000" y="60000"/>
                                    </p:animScale>
                                    <p:animScale>
                                      <p:cBhvr>
                                        <p:cTn id="50" dur="166" decel="50000">
                                          <p:stCondLst>
                                            <p:cond delay="676"/>
                                          </p:stCondLst>
                                        </p:cTn>
                                        <p:tgtEl>
                                          <p:spTgt spid="150531">
                                            <p:txEl>
                                              <p:pRg st="2" end="2"/>
                                            </p:txEl>
                                          </p:spTgt>
                                        </p:tgtEl>
                                      </p:cBhvr>
                                      <p:to x="100000" y="100000"/>
                                    </p:animScale>
                                    <p:animScale>
                                      <p:cBhvr>
                                        <p:cTn id="51" dur="26">
                                          <p:stCondLst>
                                            <p:cond delay="1312"/>
                                          </p:stCondLst>
                                        </p:cTn>
                                        <p:tgtEl>
                                          <p:spTgt spid="150531">
                                            <p:txEl>
                                              <p:pRg st="2" end="2"/>
                                            </p:txEl>
                                          </p:spTgt>
                                        </p:tgtEl>
                                      </p:cBhvr>
                                      <p:to x="100000" y="80000"/>
                                    </p:animScale>
                                    <p:animScale>
                                      <p:cBhvr>
                                        <p:cTn id="52" dur="166" decel="50000">
                                          <p:stCondLst>
                                            <p:cond delay="1338"/>
                                          </p:stCondLst>
                                        </p:cTn>
                                        <p:tgtEl>
                                          <p:spTgt spid="150531">
                                            <p:txEl>
                                              <p:pRg st="2" end="2"/>
                                            </p:txEl>
                                          </p:spTgt>
                                        </p:tgtEl>
                                      </p:cBhvr>
                                      <p:to x="100000" y="100000"/>
                                    </p:animScale>
                                    <p:animScale>
                                      <p:cBhvr>
                                        <p:cTn id="53" dur="26">
                                          <p:stCondLst>
                                            <p:cond delay="1642"/>
                                          </p:stCondLst>
                                        </p:cTn>
                                        <p:tgtEl>
                                          <p:spTgt spid="150531">
                                            <p:txEl>
                                              <p:pRg st="2" end="2"/>
                                            </p:txEl>
                                          </p:spTgt>
                                        </p:tgtEl>
                                      </p:cBhvr>
                                      <p:to x="100000" y="90000"/>
                                    </p:animScale>
                                    <p:animScale>
                                      <p:cBhvr>
                                        <p:cTn id="54" dur="166" decel="50000">
                                          <p:stCondLst>
                                            <p:cond delay="1668"/>
                                          </p:stCondLst>
                                        </p:cTn>
                                        <p:tgtEl>
                                          <p:spTgt spid="150531">
                                            <p:txEl>
                                              <p:pRg st="2" end="2"/>
                                            </p:txEl>
                                          </p:spTgt>
                                        </p:tgtEl>
                                      </p:cBhvr>
                                      <p:to x="100000" y="100000"/>
                                    </p:animScale>
                                    <p:animScale>
                                      <p:cBhvr>
                                        <p:cTn id="55" dur="26">
                                          <p:stCondLst>
                                            <p:cond delay="1808"/>
                                          </p:stCondLst>
                                        </p:cTn>
                                        <p:tgtEl>
                                          <p:spTgt spid="150531">
                                            <p:txEl>
                                              <p:pRg st="2" end="2"/>
                                            </p:txEl>
                                          </p:spTgt>
                                        </p:tgtEl>
                                      </p:cBhvr>
                                      <p:to x="100000" y="95000"/>
                                    </p:animScale>
                                    <p:animScale>
                                      <p:cBhvr>
                                        <p:cTn id="56" dur="166" decel="50000">
                                          <p:stCondLst>
                                            <p:cond delay="1834"/>
                                          </p:stCondLst>
                                        </p:cTn>
                                        <p:tgtEl>
                                          <p:spTgt spid="15053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Ngăn chặn tắc nghẽn</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150531" name="Rectangle 3"/>
          <p:cNvSpPr>
            <a:spLocks noGrp="1" noChangeArrowheads="1"/>
          </p:cNvSpPr>
          <p:nvPr>
            <p:ph idx="1"/>
          </p:nvPr>
        </p:nvSpPr>
        <p:spPr>
          <a:xfrm>
            <a:off x="323850" y="1028700"/>
            <a:ext cx="8531225" cy="5353049"/>
          </a:xfrm>
          <a:noFill/>
        </p:spPr>
        <p:txBody>
          <a:bodyPr>
            <a:normAutofit/>
          </a:bodyPr>
          <a:lstStyle/>
          <a:p>
            <a:pPr algn="just">
              <a:buClr>
                <a:srgbClr val="FF0000"/>
              </a:buClr>
              <a:buSzPct val="150000"/>
              <a:buNone/>
            </a:pPr>
            <a:r>
              <a:rPr lang="en-US" b="1" smtClean="0">
                <a:effectLst>
                  <a:outerShdw blurRad="38100" dist="38100" dir="2700000" algn="tl">
                    <a:srgbClr val="C0C0C0"/>
                  </a:outerShdw>
                </a:effectLst>
                <a:latin typeface="Times New Roman" pitchFamily="18" charset="0"/>
              </a:rPr>
              <a:t>Cơ chế 2: </a:t>
            </a:r>
            <a:r>
              <a:rPr lang="vi-VN" smtClean="0">
                <a:effectLst>
                  <a:outerShdw blurRad="38100" dist="38100" dir="2700000" algn="tl">
                    <a:srgbClr val="C0C0C0"/>
                  </a:outerShdw>
                </a:effectLst>
                <a:latin typeface="Times New Roman" pitchFamily="18" charset="0"/>
              </a:rPr>
              <a:t>Khi tiến trình yêu cầu một tài nguyên mới và bị từ chối, nó phải giải phóng các tài</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nguyên đang chiếm giữ, sau đó lại được cấp phát trở lại cùng lần với tài nguyên mới</a:t>
            </a:r>
            <a:r>
              <a:rPr lang="en-US" smtClean="0">
                <a:effectLst>
                  <a:outerShdw blurRad="38100" dist="38100" dir="2700000" algn="tl">
                    <a:srgbClr val="C0C0C0"/>
                  </a:outerShdw>
                </a:effectLst>
                <a:latin typeface="Times New Roman" pitchFamily="18" charset="0"/>
              </a:rPr>
              <a:t>.</a:t>
            </a:r>
          </a:p>
          <a:p>
            <a:pPr algn="just">
              <a:buClr>
                <a:srgbClr val="FF0000"/>
              </a:buClr>
              <a:buSzPct val="150000"/>
              <a:buNone/>
            </a:pPr>
            <a:r>
              <a:rPr lang="en-US">
                <a:effectLst>
                  <a:outerShdw blurRad="38100" dist="38100" dir="2700000" algn="tl">
                    <a:srgbClr val="C0C0C0"/>
                  </a:outerShdw>
                </a:effectLst>
                <a:latin typeface="Times New Roman" pitchFamily="18" charset="0"/>
              </a:rPr>
              <a:t>-</a:t>
            </a:r>
            <a:r>
              <a:rPr lang="en-US" smtClean="0">
                <a:effectLst>
                  <a:outerShdw blurRad="38100" dist="38100" dir="2700000" algn="tl">
                    <a:srgbClr val="C0C0C0"/>
                  </a:outerShdw>
                </a:effectLst>
                <a:latin typeface="Times New Roman" pitchFamily="18" charset="0"/>
              </a:rPr>
              <a:t> P</a:t>
            </a:r>
            <a:r>
              <a:rPr lang="vi-VN" smtClean="0">
                <a:effectLst>
                  <a:outerShdw blurRad="38100" dist="38100" dir="2700000" algn="tl">
                    <a:srgbClr val="C0C0C0"/>
                  </a:outerShdw>
                </a:effectLst>
                <a:latin typeface="Times New Roman" pitchFamily="18" charset="0"/>
              </a:rPr>
              <a:t>hương pháp này làm phát sinh các khó khăn trong việc bảo vệ tính toàn vẹn dữ liệu</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của hệ thống.</a:t>
            </a:r>
          </a:p>
        </p:txBody>
      </p:sp>
      <p:sp>
        <p:nvSpPr>
          <p:cNvPr id="4" name="Date Placeholder 3"/>
          <p:cNvSpPr>
            <a:spLocks noGrp="1"/>
          </p:cNvSpPr>
          <p:nvPr>
            <p:ph type="dt" sz="half" idx="10"/>
          </p:nvPr>
        </p:nvSpPr>
        <p:spPr/>
        <p:txBody>
          <a:bodyPr/>
          <a:lstStyle/>
          <a:p>
            <a:fld id="{F019A168-EA24-490D-9D7C-BDDA8D54DDF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53</a:t>
            </a:fld>
            <a:endParaRPr lang="en-US"/>
          </a:p>
        </p:txBody>
      </p:sp>
    </p:spTree>
    <p:custDataLst>
      <p:tags r:id="rId1"/>
    </p:custDataLst>
  </p:cSld>
  <p:clrMapOvr>
    <a:masterClrMapping/>
  </p:clrMapOvr>
  <p:transition advTm="17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down)">
                                      <p:cBhvr>
                                        <p:cTn id="7" dur="580">
                                          <p:stCondLst>
                                            <p:cond delay="0"/>
                                          </p:stCondLst>
                                        </p:cTn>
                                        <p:tgtEl>
                                          <p:spTgt spid="150531">
                                            <p:txEl>
                                              <p:pRg st="0" end="0"/>
                                            </p:txEl>
                                          </p:spTgt>
                                        </p:tgtEl>
                                      </p:cBhvr>
                                    </p:animEffect>
                                    <p:anim calcmode="lin" valueType="num">
                                      <p:cBhvr>
                                        <p:cTn id="8" dur="1822" tmFilter="0,0; 0.14,0.36; 0.43,0.73; 0.71,0.91; 1.0,1.0">
                                          <p:stCondLst>
                                            <p:cond delay="0"/>
                                          </p:stCondLst>
                                        </p:cTn>
                                        <p:tgtEl>
                                          <p:spTgt spid="150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531">
                                            <p:txEl>
                                              <p:pRg st="0" end="0"/>
                                            </p:txEl>
                                          </p:spTgt>
                                        </p:tgtEl>
                                      </p:cBhvr>
                                      <p:to x="100000" y="60000"/>
                                    </p:animScale>
                                    <p:animScale>
                                      <p:cBhvr>
                                        <p:cTn id="14" dur="166" decel="50000">
                                          <p:stCondLst>
                                            <p:cond delay="676"/>
                                          </p:stCondLst>
                                        </p:cTn>
                                        <p:tgtEl>
                                          <p:spTgt spid="150531">
                                            <p:txEl>
                                              <p:pRg st="0" end="0"/>
                                            </p:txEl>
                                          </p:spTgt>
                                        </p:tgtEl>
                                      </p:cBhvr>
                                      <p:to x="100000" y="100000"/>
                                    </p:animScale>
                                    <p:animScale>
                                      <p:cBhvr>
                                        <p:cTn id="15" dur="26">
                                          <p:stCondLst>
                                            <p:cond delay="1312"/>
                                          </p:stCondLst>
                                        </p:cTn>
                                        <p:tgtEl>
                                          <p:spTgt spid="150531">
                                            <p:txEl>
                                              <p:pRg st="0" end="0"/>
                                            </p:txEl>
                                          </p:spTgt>
                                        </p:tgtEl>
                                      </p:cBhvr>
                                      <p:to x="100000" y="80000"/>
                                    </p:animScale>
                                    <p:animScale>
                                      <p:cBhvr>
                                        <p:cTn id="16" dur="166" decel="50000">
                                          <p:stCondLst>
                                            <p:cond delay="1338"/>
                                          </p:stCondLst>
                                        </p:cTn>
                                        <p:tgtEl>
                                          <p:spTgt spid="150531">
                                            <p:txEl>
                                              <p:pRg st="0" end="0"/>
                                            </p:txEl>
                                          </p:spTgt>
                                        </p:tgtEl>
                                      </p:cBhvr>
                                      <p:to x="100000" y="100000"/>
                                    </p:animScale>
                                    <p:animScale>
                                      <p:cBhvr>
                                        <p:cTn id="17" dur="26">
                                          <p:stCondLst>
                                            <p:cond delay="1642"/>
                                          </p:stCondLst>
                                        </p:cTn>
                                        <p:tgtEl>
                                          <p:spTgt spid="150531">
                                            <p:txEl>
                                              <p:pRg st="0" end="0"/>
                                            </p:txEl>
                                          </p:spTgt>
                                        </p:tgtEl>
                                      </p:cBhvr>
                                      <p:to x="100000" y="90000"/>
                                    </p:animScale>
                                    <p:animScale>
                                      <p:cBhvr>
                                        <p:cTn id="18" dur="166" decel="50000">
                                          <p:stCondLst>
                                            <p:cond delay="1668"/>
                                          </p:stCondLst>
                                        </p:cTn>
                                        <p:tgtEl>
                                          <p:spTgt spid="150531">
                                            <p:txEl>
                                              <p:pRg st="0" end="0"/>
                                            </p:txEl>
                                          </p:spTgt>
                                        </p:tgtEl>
                                      </p:cBhvr>
                                      <p:to x="100000" y="100000"/>
                                    </p:animScale>
                                    <p:animScale>
                                      <p:cBhvr>
                                        <p:cTn id="19" dur="26">
                                          <p:stCondLst>
                                            <p:cond delay="1808"/>
                                          </p:stCondLst>
                                        </p:cTn>
                                        <p:tgtEl>
                                          <p:spTgt spid="150531">
                                            <p:txEl>
                                              <p:pRg st="0" end="0"/>
                                            </p:txEl>
                                          </p:spTgt>
                                        </p:tgtEl>
                                      </p:cBhvr>
                                      <p:to x="100000" y="95000"/>
                                    </p:animScale>
                                    <p:animScale>
                                      <p:cBhvr>
                                        <p:cTn id="20" dur="166" decel="50000">
                                          <p:stCondLst>
                                            <p:cond delay="1834"/>
                                          </p:stCondLst>
                                        </p:cTn>
                                        <p:tgtEl>
                                          <p:spTgt spid="1505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0531">
                                            <p:txEl>
                                              <p:pRg st="1" end="1"/>
                                            </p:txEl>
                                          </p:spTgt>
                                        </p:tgtEl>
                                        <p:attrNameLst>
                                          <p:attrName>style.visibility</p:attrName>
                                        </p:attrNameLst>
                                      </p:cBhvr>
                                      <p:to>
                                        <p:strVal val="visible"/>
                                      </p:to>
                                    </p:set>
                                    <p:animEffect transition="in" filter="wipe(down)">
                                      <p:cBhvr>
                                        <p:cTn id="25" dur="580">
                                          <p:stCondLst>
                                            <p:cond delay="0"/>
                                          </p:stCondLst>
                                        </p:cTn>
                                        <p:tgtEl>
                                          <p:spTgt spid="150531">
                                            <p:txEl>
                                              <p:pRg st="1" end="1"/>
                                            </p:txEl>
                                          </p:spTgt>
                                        </p:tgtEl>
                                      </p:cBhvr>
                                    </p:animEffect>
                                    <p:anim calcmode="lin" valueType="num">
                                      <p:cBhvr>
                                        <p:cTn id="26" dur="1822" tmFilter="0,0; 0.14,0.36; 0.43,0.73; 0.71,0.91; 1.0,1.0">
                                          <p:stCondLst>
                                            <p:cond delay="0"/>
                                          </p:stCondLst>
                                        </p:cTn>
                                        <p:tgtEl>
                                          <p:spTgt spid="1505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05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05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05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05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0531">
                                            <p:txEl>
                                              <p:pRg st="1" end="1"/>
                                            </p:txEl>
                                          </p:spTgt>
                                        </p:tgtEl>
                                      </p:cBhvr>
                                      <p:to x="100000" y="60000"/>
                                    </p:animScale>
                                    <p:animScale>
                                      <p:cBhvr>
                                        <p:cTn id="32" dur="166" decel="50000">
                                          <p:stCondLst>
                                            <p:cond delay="676"/>
                                          </p:stCondLst>
                                        </p:cTn>
                                        <p:tgtEl>
                                          <p:spTgt spid="150531">
                                            <p:txEl>
                                              <p:pRg st="1" end="1"/>
                                            </p:txEl>
                                          </p:spTgt>
                                        </p:tgtEl>
                                      </p:cBhvr>
                                      <p:to x="100000" y="100000"/>
                                    </p:animScale>
                                    <p:animScale>
                                      <p:cBhvr>
                                        <p:cTn id="33" dur="26">
                                          <p:stCondLst>
                                            <p:cond delay="1312"/>
                                          </p:stCondLst>
                                        </p:cTn>
                                        <p:tgtEl>
                                          <p:spTgt spid="150531">
                                            <p:txEl>
                                              <p:pRg st="1" end="1"/>
                                            </p:txEl>
                                          </p:spTgt>
                                        </p:tgtEl>
                                      </p:cBhvr>
                                      <p:to x="100000" y="80000"/>
                                    </p:animScale>
                                    <p:animScale>
                                      <p:cBhvr>
                                        <p:cTn id="34" dur="166" decel="50000">
                                          <p:stCondLst>
                                            <p:cond delay="1338"/>
                                          </p:stCondLst>
                                        </p:cTn>
                                        <p:tgtEl>
                                          <p:spTgt spid="150531">
                                            <p:txEl>
                                              <p:pRg st="1" end="1"/>
                                            </p:txEl>
                                          </p:spTgt>
                                        </p:tgtEl>
                                      </p:cBhvr>
                                      <p:to x="100000" y="100000"/>
                                    </p:animScale>
                                    <p:animScale>
                                      <p:cBhvr>
                                        <p:cTn id="35" dur="26">
                                          <p:stCondLst>
                                            <p:cond delay="1642"/>
                                          </p:stCondLst>
                                        </p:cTn>
                                        <p:tgtEl>
                                          <p:spTgt spid="150531">
                                            <p:txEl>
                                              <p:pRg st="1" end="1"/>
                                            </p:txEl>
                                          </p:spTgt>
                                        </p:tgtEl>
                                      </p:cBhvr>
                                      <p:to x="100000" y="90000"/>
                                    </p:animScale>
                                    <p:animScale>
                                      <p:cBhvr>
                                        <p:cTn id="36" dur="166" decel="50000">
                                          <p:stCondLst>
                                            <p:cond delay="1668"/>
                                          </p:stCondLst>
                                        </p:cTn>
                                        <p:tgtEl>
                                          <p:spTgt spid="150531">
                                            <p:txEl>
                                              <p:pRg st="1" end="1"/>
                                            </p:txEl>
                                          </p:spTgt>
                                        </p:tgtEl>
                                      </p:cBhvr>
                                      <p:to x="100000" y="100000"/>
                                    </p:animScale>
                                    <p:animScale>
                                      <p:cBhvr>
                                        <p:cTn id="37" dur="26">
                                          <p:stCondLst>
                                            <p:cond delay="1808"/>
                                          </p:stCondLst>
                                        </p:cTn>
                                        <p:tgtEl>
                                          <p:spTgt spid="150531">
                                            <p:txEl>
                                              <p:pRg st="1" end="1"/>
                                            </p:txEl>
                                          </p:spTgt>
                                        </p:tgtEl>
                                      </p:cBhvr>
                                      <p:to x="100000" y="95000"/>
                                    </p:animScale>
                                    <p:animScale>
                                      <p:cBhvr>
                                        <p:cTn id="38" dur="166" decel="50000">
                                          <p:stCondLst>
                                            <p:cond delay="1834"/>
                                          </p:stCondLst>
                                        </p:cTn>
                                        <p:tgtEl>
                                          <p:spTgt spid="15053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Ngăn chặn tắc nghẽn</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150531" name="Rectangle 3"/>
          <p:cNvSpPr>
            <a:spLocks noGrp="1" noChangeArrowheads="1"/>
          </p:cNvSpPr>
          <p:nvPr>
            <p:ph idx="1"/>
          </p:nvPr>
        </p:nvSpPr>
        <p:spPr>
          <a:xfrm>
            <a:off x="323850" y="1028700"/>
            <a:ext cx="8531225" cy="5353049"/>
          </a:xfrm>
          <a:noFill/>
        </p:spPr>
        <p:txBody>
          <a:bodyPr>
            <a:normAutofit/>
          </a:bodyPr>
          <a:lstStyle/>
          <a:p>
            <a:pPr marL="0" indent="0" algn="just">
              <a:buClr>
                <a:srgbClr val="FF0000"/>
              </a:buClr>
              <a:buSzPct val="150000"/>
              <a:buNone/>
            </a:pPr>
            <a:r>
              <a:rPr lang="en-US" smtClean="0">
                <a:effectLst>
                  <a:outerShdw blurRad="38100" dist="38100" dir="2700000" algn="tl">
                    <a:srgbClr val="C0C0C0"/>
                  </a:outerShdw>
                </a:effectLst>
                <a:latin typeface="Times New Roman" pitchFamily="18" charset="0"/>
              </a:rPr>
              <a:t>3. Vấn đề k</a:t>
            </a:r>
            <a:r>
              <a:rPr lang="vi-VN" smtClean="0">
                <a:effectLst>
                  <a:outerShdw blurRad="38100" dist="38100" dir="2700000" algn="tl">
                    <a:srgbClr val="C0C0C0"/>
                  </a:outerShdw>
                </a:effectLst>
                <a:latin typeface="Times New Roman" pitchFamily="18" charset="0"/>
              </a:rPr>
              <a:t>hông thu hồi tài nguyên: </a:t>
            </a:r>
            <a:endParaRPr lang="en-US" smtClean="0">
              <a:effectLst>
                <a:outerShdw blurRad="38100" dist="38100" dir="2700000" algn="tl">
                  <a:srgbClr val="C0C0C0"/>
                </a:outerShdw>
              </a:effectLst>
              <a:latin typeface="Times New Roman" pitchFamily="18" charset="0"/>
            </a:endParaRPr>
          </a:p>
          <a:p>
            <a:pPr algn="just">
              <a:buClr>
                <a:srgbClr val="FF0000"/>
              </a:buClr>
              <a:buSzPct val="150000"/>
              <a:buNone/>
            </a:pPr>
            <a:r>
              <a:rPr lang="en-US" smtClean="0">
                <a:effectLst>
                  <a:outerShdw blurRad="38100" dist="38100" dir="2700000" algn="tl">
                    <a:srgbClr val="C0C0C0"/>
                  </a:outerShdw>
                </a:effectLst>
                <a:latin typeface="Times New Roman" pitchFamily="18" charset="0"/>
              </a:rPr>
              <a:t>+	C</a:t>
            </a:r>
            <a:r>
              <a:rPr lang="vi-VN" smtClean="0">
                <a:effectLst>
                  <a:outerShdw blurRad="38100" dist="38100" dir="2700000" algn="tl">
                    <a:srgbClr val="C0C0C0"/>
                  </a:outerShdw>
                </a:effectLst>
                <a:latin typeface="Times New Roman" pitchFamily="18" charset="0"/>
              </a:rPr>
              <a:t>ho phép hệ thống được thu hồi tài nguyên từ các tiến trình</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bị khoá và cấp phát trở lại cho tiến trình khi nó thoát khỏi tình trạng bị khóa. </a:t>
            </a:r>
            <a:endParaRPr lang="en-US" smtClean="0">
              <a:effectLst>
                <a:outerShdw blurRad="38100" dist="38100" dir="2700000" algn="tl">
                  <a:srgbClr val="C0C0C0"/>
                </a:outerShdw>
              </a:effectLst>
              <a:latin typeface="Times New Roman" pitchFamily="18" charset="0"/>
            </a:endParaRPr>
          </a:p>
          <a:p>
            <a:pPr algn="just">
              <a:buClr>
                <a:srgbClr val="FF0000"/>
              </a:buClr>
              <a:buSzPct val="150000"/>
              <a:buNone/>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Tuy nhiên</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với một số loại tài nguyên, việc thu hồi sẽ rất khó khăn vì vi phạm sự toàn vẹn dữ liệu.</a:t>
            </a:r>
          </a:p>
        </p:txBody>
      </p:sp>
      <p:sp>
        <p:nvSpPr>
          <p:cNvPr id="4" name="Date Placeholder 3"/>
          <p:cNvSpPr>
            <a:spLocks noGrp="1"/>
          </p:cNvSpPr>
          <p:nvPr>
            <p:ph type="dt" sz="half" idx="10"/>
          </p:nvPr>
        </p:nvSpPr>
        <p:spPr/>
        <p:txBody>
          <a:bodyPr/>
          <a:lstStyle/>
          <a:p>
            <a:fld id="{F019A168-EA24-490D-9D7C-BDDA8D54DDF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54</a:t>
            </a:fld>
            <a:endParaRPr lang="en-US"/>
          </a:p>
        </p:txBody>
      </p:sp>
    </p:spTree>
    <p:custDataLst>
      <p:tags r:id="rId1"/>
    </p:custDataLst>
  </p:cSld>
  <p:clrMapOvr>
    <a:masterClrMapping/>
  </p:clrMapOvr>
  <p:transition advTm="17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down)">
                                      <p:cBhvr>
                                        <p:cTn id="7" dur="580">
                                          <p:stCondLst>
                                            <p:cond delay="0"/>
                                          </p:stCondLst>
                                        </p:cTn>
                                        <p:tgtEl>
                                          <p:spTgt spid="150531">
                                            <p:txEl>
                                              <p:pRg st="0" end="0"/>
                                            </p:txEl>
                                          </p:spTgt>
                                        </p:tgtEl>
                                      </p:cBhvr>
                                    </p:animEffect>
                                    <p:anim calcmode="lin" valueType="num">
                                      <p:cBhvr>
                                        <p:cTn id="8" dur="1822" tmFilter="0,0; 0.14,0.36; 0.43,0.73; 0.71,0.91; 1.0,1.0">
                                          <p:stCondLst>
                                            <p:cond delay="0"/>
                                          </p:stCondLst>
                                        </p:cTn>
                                        <p:tgtEl>
                                          <p:spTgt spid="150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531">
                                            <p:txEl>
                                              <p:pRg st="0" end="0"/>
                                            </p:txEl>
                                          </p:spTgt>
                                        </p:tgtEl>
                                      </p:cBhvr>
                                      <p:to x="100000" y="60000"/>
                                    </p:animScale>
                                    <p:animScale>
                                      <p:cBhvr>
                                        <p:cTn id="14" dur="166" decel="50000">
                                          <p:stCondLst>
                                            <p:cond delay="676"/>
                                          </p:stCondLst>
                                        </p:cTn>
                                        <p:tgtEl>
                                          <p:spTgt spid="150531">
                                            <p:txEl>
                                              <p:pRg st="0" end="0"/>
                                            </p:txEl>
                                          </p:spTgt>
                                        </p:tgtEl>
                                      </p:cBhvr>
                                      <p:to x="100000" y="100000"/>
                                    </p:animScale>
                                    <p:animScale>
                                      <p:cBhvr>
                                        <p:cTn id="15" dur="26">
                                          <p:stCondLst>
                                            <p:cond delay="1312"/>
                                          </p:stCondLst>
                                        </p:cTn>
                                        <p:tgtEl>
                                          <p:spTgt spid="150531">
                                            <p:txEl>
                                              <p:pRg st="0" end="0"/>
                                            </p:txEl>
                                          </p:spTgt>
                                        </p:tgtEl>
                                      </p:cBhvr>
                                      <p:to x="100000" y="80000"/>
                                    </p:animScale>
                                    <p:animScale>
                                      <p:cBhvr>
                                        <p:cTn id="16" dur="166" decel="50000">
                                          <p:stCondLst>
                                            <p:cond delay="1338"/>
                                          </p:stCondLst>
                                        </p:cTn>
                                        <p:tgtEl>
                                          <p:spTgt spid="150531">
                                            <p:txEl>
                                              <p:pRg st="0" end="0"/>
                                            </p:txEl>
                                          </p:spTgt>
                                        </p:tgtEl>
                                      </p:cBhvr>
                                      <p:to x="100000" y="100000"/>
                                    </p:animScale>
                                    <p:animScale>
                                      <p:cBhvr>
                                        <p:cTn id="17" dur="26">
                                          <p:stCondLst>
                                            <p:cond delay="1642"/>
                                          </p:stCondLst>
                                        </p:cTn>
                                        <p:tgtEl>
                                          <p:spTgt spid="150531">
                                            <p:txEl>
                                              <p:pRg st="0" end="0"/>
                                            </p:txEl>
                                          </p:spTgt>
                                        </p:tgtEl>
                                      </p:cBhvr>
                                      <p:to x="100000" y="90000"/>
                                    </p:animScale>
                                    <p:animScale>
                                      <p:cBhvr>
                                        <p:cTn id="18" dur="166" decel="50000">
                                          <p:stCondLst>
                                            <p:cond delay="1668"/>
                                          </p:stCondLst>
                                        </p:cTn>
                                        <p:tgtEl>
                                          <p:spTgt spid="150531">
                                            <p:txEl>
                                              <p:pRg st="0" end="0"/>
                                            </p:txEl>
                                          </p:spTgt>
                                        </p:tgtEl>
                                      </p:cBhvr>
                                      <p:to x="100000" y="100000"/>
                                    </p:animScale>
                                    <p:animScale>
                                      <p:cBhvr>
                                        <p:cTn id="19" dur="26">
                                          <p:stCondLst>
                                            <p:cond delay="1808"/>
                                          </p:stCondLst>
                                        </p:cTn>
                                        <p:tgtEl>
                                          <p:spTgt spid="150531">
                                            <p:txEl>
                                              <p:pRg st="0" end="0"/>
                                            </p:txEl>
                                          </p:spTgt>
                                        </p:tgtEl>
                                      </p:cBhvr>
                                      <p:to x="100000" y="95000"/>
                                    </p:animScale>
                                    <p:animScale>
                                      <p:cBhvr>
                                        <p:cTn id="20" dur="166" decel="50000">
                                          <p:stCondLst>
                                            <p:cond delay="1834"/>
                                          </p:stCondLst>
                                        </p:cTn>
                                        <p:tgtEl>
                                          <p:spTgt spid="1505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0531">
                                            <p:txEl>
                                              <p:pRg st="1" end="1"/>
                                            </p:txEl>
                                          </p:spTgt>
                                        </p:tgtEl>
                                        <p:attrNameLst>
                                          <p:attrName>style.visibility</p:attrName>
                                        </p:attrNameLst>
                                      </p:cBhvr>
                                      <p:to>
                                        <p:strVal val="visible"/>
                                      </p:to>
                                    </p:set>
                                    <p:animEffect transition="in" filter="wipe(down)">
                                      <p:cBhvr>
                                        <p:cTn id="25" dur="580">
                                          <p:stCondLst>
                                            <p:cond delay="0"/>
                                          </p:stCondLst>
                                        </p:cTn>
                                        <p:tgtEl>
                                          <p:spTgt spid="150531">
                                            <p:txEl>
                                              <p:pRg st="1" end="1"/>
                                            </p:txEl>
                                          </p:spTgt>
                                        </p:tgtEl>
                                      </p:cBhvr>
                                    </p:animEffect>
                                    <p:anim calcmode="lin" valueType="num">
                                      <p:cBhvr>
                                        <p:cTn id="26" dur="1822" tmFilter="0,0; 0.14,0.36; 0.43,0.73; 0.71,0.91; 1.0,1.0">
                                          <p:stCondLst>
                                            <p:cond delay="0"/>
                                          </p:stCondLst>
                                        </p:cTn>
                                        <p:tgtEl>
                                          <p:spTgt spid="1505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05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05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05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05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0531">
                                            <p:txEl>
                                              <p:pRg st="1" end="1"/>
                                            </p:txEl>
                                          </p:spTgt>
                                        </p:tgtEl>
                                      </p:cBhvr>
                                      <p:to x="100000" y="60000"/>
                                    </p:animScale>
                                    <p:animScale>
                                      <p:cBhvr>
                                        <p:cTn id="32" dur="166" decel="50000">
                                          <p:stCondLst>
                                            <p:cond delay="676"/>
                                          </p:stCondLst>
                                        </p:cTn>
                                        <p:tgtEl>
                                          <p:spTgt spid="150531">
                                            <p:txEl>
                                              <p:pRg st="1" end="1"/>
                                            </p:txEl>
                                          </p:spTgt>
                                        </p:tgtEl>
                                      </p:cBhvr>
                                      <p:to x="100000" y="100000"/>
                                    </p:animScale>
                                    <p:animScale>
                                      <p:cBhvr>
                                        <p:cTn id="33" dur="26">
                                          <p:stCondLst>
                                            <p:cond delay="1312"/>
                                          </p:stCondLst>
                                        </p:cTn>
                                        <p:tgtEl>
                                          <p:spTgt spid="150531">
                                            <p:txEl>
                                              <p:pRg st="1" end="1"/>
                                            </p:txEl>
                                          </p:spTgt>
                                        </p:tgtEl>
                                      </p:cBhvr>
                                      <p:to x="100000" y="80000"/>
                                    </p:animScale>
                                    <p:animScale>
                                      <p:cBhvr>
                                        <p:cTn id="34" dur="166" decel="50000">
                                          <p:stCondLst>
                                            <p:cond delay="1338"/>
                                          </p:stCondLst>
                                        </p:cTn>
                                        <p:tgtEl>
                                          <p:spTgt spid="150531">
                                            <p:txEl>
                                              <p:pRg st="1" end="1"/>
                                            </p:txEl>
                                          </p:spTgt>
                                        </p:tgtEl>
                                      </p:cBhvr>
                                      <p:to x="100000" y="100000"/>
                                    </p:animScale>
                                    <p:animScale>
                                      <p:cBhvr>
                                        <p:cTn id="35" dur="26">
                                          <p:stCondLst>
                                            <p:cond delay="1642"/>
                                          </p:stCondLst>
                                        </p:cTn>
                                        <p:tgtEl>
                                          <p:spTgt spid="150531">
                                            <p:txEl>
                                              <p:pRg st="1" end="1"/>
                                            </p:txEl>
                                          </p:spTgt>
                                        </p:tgtEl>
                                      </p:cBhvr>
                                      <p:to x="100000" y="90000"/>
                                    </p:animScale>
                                    <p:animScale>
                                      <p:cBhvr>
                                        <p:cTn id="36" dur="166" decel="50000">
                                          <p:stCondLst>
                                            <p:cond delay="1668"/>
                                          </p:stCondLst>
                                        </p:cTn>
                                        <p:tgtEl>
                                          <p:spTgt spid="150531">
                                            <p:txEl>
                                              <p:pRg st="1" end="1"/>
                                            </p:txEl>
                                          </p:spTgt>
                                        </p:tgtEl>
                                      </p:cBhvr>
                                      <p:to x="100000" y="100000"/>
                                    </p:animScale>
                                    <p:animScale>
                                      <p:cBhvr>
                                        <p:cTn id="37" dur="26">
                                          <p:stCondLst>
                                            <p:cond delay="1808"/>
                                          </p:stCondLst>
                                        </p:cTn>
                                        <p:tgtEl>
                                          <p:spTgt spid="150531">
                                            <p:txEl>
                                              <p:pRg st="1" end="1"/>
                                            </p:txEl>
                                          </p:spTgt>
                                        </p:tgtEl>
                                      </p:cBhvr>
                                      <p:to x="100000" y="95000"/>
                                    </p:animScale>
                                    <p:animScale>
                                      <p:cBhvr>
                                        <p:cTn id="38" dur="166" decel="50000">
                                          <p:stCondLst>
                                            <p:cond delay="1834"/>
                                          </p:stCondLst>
                                        </p:cTn>
                                        <p:tgtEl>
                                          <p:spTgt spid="15053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50531">
                                            <p:txEl>
                                              <p:pRg st="2" end="2"/>
                                            </p:txEl>
                                          </p:spTgt>
                                        </p:tgtEl>
                                        <p:attrNameLst>
                                          <p:attrName>style.visibility</p:attrName>
                                        </p:attrNameLst>
                                      </p:cBhvr>
                                      <p:to>
                                        <p:strVal val="visible"/>
                                      </p:to>
                                    </p:set>
                                    <p:animEffect transition="in" filter="wipe(down)">
                                      <p:cBhvr>
                                        <p:cTn id="43" dur="580">
                                          <p:stCondLst>
                                            <p:cond delay="0"/>
                                          </p:stCondLst>
                                        </p:cTn>
                                        <p:tgtEl>
                                          <p:spTgt spid="150531">
                                            <p:txEl>
                                              <p:pRg st="2" end="2"/>
                                            </p:txEl>
                                          </p:spTgt>
                                        </p:tgtEl>
                                      </p:cBhvr>
                                    </p:animEffect>
                                    <p:anim calcmode="lin" valueType="num">
                                      <p:cBhvr>
                                        <p:cTn id="44" dur="1822" tmFilter="0,0; 0.14,0.36; 0.43,0.73; 0.71,0.91; 1.0,1.0">
                                          <p:stCondLst>
                                            <p:cond delay="0"/>
                                          </p:stCondLst>
                                        </p:cTn>
                                        <p:tgtEl>
                                          <p:spTgt spid="15053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053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053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053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053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50531">
                                            <p:txEl>
                                              <p:pRg st="2" end="2"/>
                                            </p:txEl>
                                          </p:spTgt>
                                        </p:tgtEl>
                                      </p:cBhvr>
                                      <p:to x="100000" y="60000"/>
                                    </p:animScale>
                                    <p:animScale>
                                      <p:cBhvr>
                                        <p:cTn id="50" dur="166" decel="50000">
                                          <p:stCondLst>
                                            <p:cond delay="676"/>
                                          </p:stCondLst>
                                        </p:cTn>
                                        <p:tgtEl>
                                          <p:spTgt spid="150531">
                                            <p:txEl>
                                              <p:pRg st="2" end="2"/>
                                            </p:txEl>
                                          </p:spTgt>
                                        </p:tgtEl>
                                      </p:cBhvr>
                                      <p:to x="100000" y="100000"/>
                                    </p:animScale>
                                    <p:animScale>
                                      <p:cBhvr>
                                        <p:cTn id="51" dur="26">
                                          <p:stCondLst>
                                            <p:cond delay="1312"/>
                                          </p:stCondLst>
                                        </p:cTn>
                                        <p:tgtEl>
                                          <p:spTgt spid="150531">
                                            <p:txEl>
                                              <p:pRg st="2" end="2"/>
                                            </p:txEl>
                                          </p:spTgt>
                                        </p:tgtEl>
                                      </p:cBhvr>
                                      <p:to x="100000" y="80000"/>
                                    </p:animScale>
                                    <p:animScale>
                                      <p:cBhvr>
                                        <p:cTn id="52" dur="166" decel="50000">
                                          <p:stCondLst>
                                            <p:cond delay="1338"/>
                                          </p:stCondLst>
                                        </p:cTn>
                                        <p:tgtEl>
                                          <p:spTgt spid="150531">
                                            <p:txEl>
                                              <p:pRg st="2" end="2"/>
                                            </p:txEl>
                                          </p:spTgt>
                                        </p:tgtEl>
                                      </p:cBhvr>
                                      <p:to x="100000" y="100000"/>
                                    </p:animScale>
                                    <p:animScale>
                                      <p:cBhvr>
                                        <p:cTn id="53" dur="26">
                                          <p:stCondLst>
                                            <p:cond delay="1642"/>
                                          </p:stCondLst>
                                        </p:cTn>
                                        <p:tgtEl>
                                          <p:spTgt spid="150531">
                                            <p:txEl>
                                              <p:pRg st="2" end="2"/>
                                            </p:txEl>
                                          </p:spTgt>
                                        </p:tgtEl>
                                      </p:cBhvr>
                                      <p:to x="100000" y="90000"/>
                                    </p:animScale>
                                    <p:animScale>
                                      <p:cBhvr>
                                        <p:cTn id="54" dur="166" decel="50000">
                                          <p:stCondLst>
                                            <p:cond delay="1668"/>
                                          </p:stCondLst>
                                        </p:cTn>
                                        <p:tgtEl>
                                          <p:spTgt spid="150531">
                                            <p:txEl>
                                              <p:pRg st="2" end="2"/>
                                            </p:txEl>
                                          </p:spTgt>
                                        </p:tgtEl>
                                      </p:cBhvr>
                                      <p:to x="100000" y="100000"/>
                                    </p:animScale>
                                    <p:animScale>
                                      <p:cBhvr>
                                        <p:cTn id="55" dur="26">
                                          <p:stCondLst>
                                            <p:cond delay="1808"/>
                                          </p:stCondLst>
                                        </p:cTn>
                                        <p:tgtEl>
                                          <p:spTgt spid="150531">
                                            <p:txEl>
                                              <p:pRg st="2" end="2"/>
                                            </p:txEl>
                                          </p:spTgt>
                                        </p:tgtEl>
                                      </p:cBhvr>
                                      <p:to x="100000" y="95000"/>
                                    </p:animScale>
                                    <p:animScale>
                                      <p:cBhvr>
                                        <p:cTn id="56" dur="166" decel="50000">
                                          <p:stCondLst>
                                            <p:cond delay="1834"/>
                                          </p:stCondLst>
                                        </p:cTn>
                                        <p:tgtEl>
                                          <p:spTgt spid="15053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Ngăn chặn tắc nghẽn</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150531" name="Rectangle 3"/>
          <p:cNvSpPr>
            <a:spLocks noGrp="1" noChangeArrowheads="1"/>
          </p:cNvSpPr>
          <p:nvPr>
            <p:ph idx="1"/>
          </p:nvPr>
        </p:nvSpPr>
        <p:spPr>
          <a:xfrm>
            <a:off x="323850" y="1028700"/>
            <a:ext cx="8531225" cy="5353049"/>
          </a:xfrm>
          <a:noFill/>
        </p:spPr>
        <p:txBody>
          <a:bodyPr/>
          <a:lstStyle/>
          <a:p>
            <a:pPr marL="0" indent="0" algn="just">
              <a:buClr>
                <a:srgbClr val="FF0000"/>
              </a:buClr>
              <a:buSzPct val="150000"/>
              <a:buNone/>
            </a:pPr>
            <a:r>
              <a:rPr lang="en-US" sz="2800" smtClean="0">
                <a:effectLst>
                  <a:outerShdw blurRad="38100" dist="38100" dir="2700000" algn="tl">
                    <a:srgbClr val="C0C0C0"/>
                  </a:outerShdw>
                </a:effectLst>
                <a:latin typeface="Times New Roman" pitchFamily="18" charset="0"/>
              </a:rPr>
              <a:t>4. Vấn đề t</a:t>
            </a:r>
            <a:r>
              <a:rPr lang="vi-VN" sz="2800" smtClean="0">
                <a:effectLst>
                  <a:outerShdw blurRad="38100" dist="38100" dir="2700000" algn="tl">
                    <a:srgbClr val="C0C0C0"/>
                  </a:outerShdw>
                </a:effectLst>
                <a:latin typeface="Times New Roman" pitchFamily="18" charset="0"/>
              </a:rPr>
              <a:t>ồn tại một chu kỳ: </a:t>
            </a:r>
            <a:r>
              <a:rPr lang="en-US" sz="2800" smtClean="0">
                <a:effectLst>
                  <a:outerShdw blurRad="38100" dist="38100" dir="2700000" algn="tl">
                    <a:srgbClr val="C0C0C0"/>
                  </a:outerShdw>
                </a:effectLst>
                <a:latin typeface="Times New Roman" pitchFamily="18" charset="0"/>
              </a:rPr>
              <a:t>T</a:t>
            </a:r>
            <a:r>
              <a:rPr lang="vi-VN" sz="2800" smtClean="0">
                <a:effectLst>
                  <a:outerShdw blurRad="38100" dist="38100" dir="2700000" algn="tl">
                    <a:srgbClr val="C0C0C0"/>
                  </a:outerShdw>
                </a:effectLst>
                <a:latin typeface="Times New Roman" pitchFamily="18" charset="0"/>
              </a:rPr>
              <a:t>ránh tạo chu kỳ trong đồ thị bằng cách cấp phát tài nguyên theo</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một sự phân cấp như sau:</a:t>
            </a:r>
          </a:p>
          <a:p>
            <a:pPr algn="just">
              <a:buClr>
                <a:srgbClr val="FF0000"/>
              </a:buClr>
              <a:buSzPct val="150000"/>
              <a:buNone/>
            </a:pPr>
            <a:r>
              <a:rPr lang="en-US" sz="2800" smtClean="0">
                <a:effectLst>
                  <a:outerShdw blurRad="38100" dist="38100" dir="2700000" algn="tl">
                    <a:srgbClr val="C0C0C0"/>
                  </a:outerShdw>
                </a:effectLst>
                <a:latin typeface="Times New Roman" pitchFamily="18" charset="0"/>
              </a:rPr>
              <a:t>+	G</a:t>
            </a:r>
            <a:r>
              <a:rPr lang="vi-VN" sz="2800" smtClean="0">
                <a:effectLst>
                  <a:outerShdw blurRad="38100" dist="38100" dir="2700000" algn="tl">
                    <a:srgbClr val="C0C0C0"/>
                  </a:outerShdw>
                </a:effectLst>
                <a:latin typeface="Times New Roman" pitchFamily="18" charset="0"/>
              </a:rPr>
              <a:t>ọi R = {R</a:t>
            </a:r>
            <a:r>
              <a:rPr lang="vi-VN" sz="2800" baseline="-25000" smtClean="0">
                <a:effectLst>
                  <a:outerShdw blurRad="38100" dist="38100" dir="2700000" algn="tl">
                    <a:srgbClr val="C0C0C0"/>
                  </a:outerShdw>
                </a:effectLst>
                <a:latin typeface="Times New Roman" pitchFamily="18" charset="0"/>
              </a:rPr>
              <a:t>1</a:t>
            </a:r>
            <a:r>
              <a:rPr lang="vi-VN" sz="2800" smtClean="0">
                <a:effectLst>
                  <a:outerShdw blurRad="38100" dist="38100" dir="2700000" algn="tl">
                    <a:srgbClr val="C0C0C0"/>
                  </a:outerShdw>
                </a:effectLst>
                <a:latin typeface="Times New Roman" pitchFamily="18" charset="0"/>
              </a:rPr>
              <a:t>, R</a:t>
            </a:r>
            <a:r>
              <a:rPr lang="vi-VN" sz="2800" baseline="-25000" smtClean="0">
                <a:effectLst>
                  <a:outerShdw blurRad="38100" dist="38100" dir="2700000" algn="tl">
                    <a:srgbClr val="C0C0C0"/>
                  </a:outerShdw>
                </a:effectLst>
                <a:latin typeface="Times New Roman" pitchFamily="18" charset="0"/>
              </a:rPr>
              <a:t>2</a:t>
            </a:r>
            <a:r>
              <a:rPr lang="vi-VN" sz="2800" smtClean="0">
                <a:effectLst>
                  <a:outerShdw blurRad="38100" dist="38100" dir="2700000" algn="tl">
                    <a:srgbClr val="C0C0C0"/>
                  </a:outerShdw>
                </a:effectLst>
                <a:latin typeface="Times New Roman" pitchFamily="18" charset="0"/>
              </a:rPr>
              <a:t>,...,</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R</a:t>
            </a:r>
            <a:r>
              <a:rPr lang="vi-VN" sz="2800" baseline="-25000" smtClean="0">
                <a:effectLst>
                  <a:outerShdw blurRad="38100" dist="38100" dir="2700000" algn="tl">
                    <a:srgbClr val="C0C0C0"/>
                  </a:outerShdw>
                </a:effectLst>
                <a:latin typeface="Times New Roman" pitchFamily="18" charset="0"/>
              </a:rPr>
              <a:t>m</a:t>
            </a:r>
            <a:r>
              <a:rPr lang="vi-VN" sz="2800" smtClean="0">
                <a:effectLst>
                  <a:outerShdw blurRad="38100" dist="38100" dir="2700000" algn="tl">
                    <a:srgbClr val="C0C0C0"/>
                  </a:outerShdw>
                </a:effectLst>
                <a:latin typeface="Times New Roman" pitchFamily="18" charset="0"/>
              </a:rPr>
              <a:t>} là tập các loại tài nguyên.</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Các loại tài nguyên được phân cấp từ 1</a:t>
            </a:r>
            <a:r>
              <a:rPr lang="en-US" sz="2800" smtClean="0">
                <a:effectLst>
                  <a:outerShdw blurRad="38100" dist="38100" dir="2700000" algn="tl">
                    <a:srgbClr val="C0C0C0"/>
                  </a:outerShdw>
                </a:effectLst>
                <a:latin typeface="Times New Roman" pitchFamily="18" charset="0"/>
              </a:rPr>
              <a:t> đến </a:t>
            </a:r>
            <a:r>
              <a:rPr lang="vi-VN" sz="2800" smtClean="0">
                <a:effectLst>
                  <a:outerShdw blurRad="38100" dist="38100" dir="2700000" algn="tl">
                    <a:srgbClr val="C0C0C0"/>
                  </a:outerShdw>
                </a:effectLst>
                <a:latin typeface="Times New Roman" pitchFamily="18" charset="0"/>
              </a:rPr>
              <a:t>N.</a:t>
            </a:r>
          </a:p>
          <a:p>
            <a:pPr algn="just">
              <a:buClr>
                <a:srgbClr val="FF0000"/>
              </a:buClr>
              <a:buSzPct val="15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Ví dụ : F(đĩa) = 2, F(máy in) = 12</a:t>
            </a:r>
          </a:p>
          <a:p>
            <a:pPr algn="just">
              <a:buClr>
                <a:srgbClr val="FF0000"/>
              </a:buClr>
              <a:buSzPct val="150000"/>
              <a:buNone/>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Các tiến trình khi yêu cầu tài nguyên phải tuân thủ quy định: </a:t>
            </a:r>
            <a:r>
              <a:rPr lang="en-US" sz="2800" smtClean="0">
                <a:effectLst>
                  <a:outerShdw blurRad="38100" dist="38100" dir="2700000" algn="tl">
                    <a:srgbClr val="C0C0C0"/>
                  </a:outerShdw>
                </a:effectLst>
                <a:latin typeface="Times New Roman" pitchFamily="18" charset="0"/>
              </a:rPr>
              <a:t>K</a:t>
            </a:r>
            <a:r>
              <a:rPr lang="vi-VN" sz="2800" smtClean="0">
                <a:effectLst>
                  <a:outerShdw blurRad="38100" dist="38100" dir="2700000" algn="tl">
                    <a:srgbClr val="C0C0C0"/>
                  </a:outerShdw>
                </a:effectLst>
                <a:latin typeface="Times New Roman" pitchFamily="18" charset="0"/>
              </a:rPr>
              <a:t>hi tiến trình đang chiếm</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giữ tài nguyên R</a:t>
            </a:r>
            <a:r>
              <a:rPr lang="vi-VN" sz="2800" baseline="-25000" smtClean="0">
                <a:effectLst>
                  <a:outerShdw blurRad="38100" dist="38100" dir="2700000" algn="tl">
                    <a:srgbClr val="C0C0C0"/>
                  </a:outerShdw>
                </a:effectLst>
                <a:latin typeface="Times New Roman" pitchFamily="18" charset="0"/>
              </a:rPr>
              <a:t>i</a:t>
            </a:r>
            <a:r>
              <a:rPr lang="vi-VN" sz="2800" smtClean="0">
                <a:effectLst>
                  <a:outerShdw blurRad="38100" dist="38100" dir="2700000" algn="tl">
                    <a:srgbClr val="C0C0C0"/>
                  </a:outerShdw>
                </a:effectLst>
                <a:latin typeface="Times New Roman" pitchFamily="18" charset="0"/>
              </a:rPr>
              <a:t> thì chỉ có thể yêu cầu các tài nguyên R</a:t>
            </a:r>
            <a:r>
              <a:rPr lang="vi-VN" sz="2800" baseline="-25000" smtClean="0">
                <a:effectLst>
                  <a:outerShdw blurRad="38100" dist="38100" dir="2700000" algn="tl">
                    <a:srgbClr val="C0C0C0"/>
                  </a:outerShdw>
                </a:effectLst>
                <a:latin typeface="Times New Roman" pitchFamily="18" charset="0"/>
              </a:rPr>
              <a:t>j</a:t>
            </a:r>
            <a:r>
              <a:rPr lang="vi-VN" sz="2800" smtClean="0">
                <a:effectLst>
                  <a:outerShdw blurRad="38100" dist="38100" dir="2700000" algn="tl">
                    <a:srgbClr val="C0C0C0"/>
                  </a:outerShdw>
                </a:effectLst>
                <a:latin typeface="Times New Roman" pitchFamily="18" charset="0"/>
              </a:rPr>
              <a:t> nếu F(R</a:t>
            </a:r>
            <a:r>
              <a:rPr lang="vi-VN" sz="2800" baseline="-25000" smtClean="0">
                <a:effectLst>
                  <a:outerShdw blurRad="38100" dist="38100" dir="2700000" algn="tl">
                    <a:srgbClr val="C0C0C0"/>
                  </a:outerShdw>
                </a:effectLst>
                <a:latin typeface="Times New Roman" pitchFamily="18" charset="0"/>
              </a:rPr>
              <a:t>j</a:t>
            </a:r>
            <a:r>
              <a:rPr lang="vi-VN" sz="2800" smtClean="0">
                <a:effectLst>
                  <a:outerShdw blurRad="38100" dist="38100" dir="2700000" algn="tl">
                    <a:srgbClr val="C0C0C0"/>
                  </a:outerShdw>
                </a:effectLst>
                <a:latin typeface="Times New Roman" pitchFamily="18" charset="0"/>
              </a:rPr>
              <a:t>) &gt; F(R</a:t>
            </a:r>
            <a:r>
              <a:rPr lang="vi-VN" sz="2800" baseline="-25000" smtClean="0">
                <a:effectLst>
                  <a:outerShdw blurRad="38100" dist="38100" dir="2700000" algn="tl">
                    <a:srgbClr val="C0C0C0"/>
                  </a:outerShdw>
                </a:effectLst>
                <a:latin typeface="Times New Roman" pitchFamily="18" charset="0"/>
              </a:rPr>
              <a:t>i</a:t>
            </a:r>
            <a:r>
              <a:rPr lang="vi-VN" sz="2800" smtClean="0">
                <a:effectLst>
                  <a:outerShdw blurRad="38100" dist="38100" dir="2700000" algn="tl">
                    <a:srgbClr val="C0C0C0"/>
                  </a:outerShdw>
                </a:effectLst>
                <a:latin typeface="Times New Roman" pitchFamily="18" charset="0"/>
              </a:rPr>
              <a:t>).</a:t>
            </a:r>
          </a:p>
        </p:txBody>
      </p:sp>
      <p:sp>
        <p:nvSpPr>
          <p:cNvPr id="4" name="Date Placeholder 3"/>
          <p:cNvSpPr>
            <a:spLocks noGrp="1"/>
          </p:cNvSpPr>
          <p:nvPr>
            <p:ph type="dt" sz="half" idx="10"/>
          </p:nvPr>
        </p:nvSpPr>
        <p:spPr/>
        <p:txBody>
          <a:bodyPr/>
          <a:lstStyle/>
          <a:p>
            <a:fld id="{F019A168-EA24-490D-9D7C-BDDA8D54DDF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55</a:t>
            </a:fld>
            <a:endParaRPr lang="en-US"/>
          </a:p>
        </p:txBody>
      </p:sp>
    </p:spTree>
    <p:custDataLst>
      <p:tags r:id="rId1"/>
    </p:custDataLst>
  </p:cSld>
  <p:clrMapOvr>
    <a:masterClrMapping/>
  </p:clrMapOvr>
  <p:transition advTm="17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down)">
                                      <p:cBhvr>
                                        <p:cTn id="7" dur="580">
                                          <p:stCondLst>
                                            <p:cond delay="0"/>
                                          </p:stCondLst>
                                        </p:cTn>
                                        <p:tgtEl>
                                          <p:spTgt spid="150531">
                                            <p:txEl>
                                              <p:pRg st="0" end="0"/>
                                            </p:txEl>
                                          </p:spTgt>
                                        </p:tgtEl>
                                      </p:cBhvr>
                                    </p:animEffect>
                                    <p:anim calcmode="lin" valueType="num">
                                      <p:cBhvr>
                                        <p:cTn id="8" dur="1822" tmFilter="0,0; 0.14,0.36; 0.43,0.73; 0.71,0.91; 1.0,1.0">
                                          <p:stCondLst>
                                            <p:cond delay="0"/>
                                          </p:stCondLst>
                                        </p:cTn>
                                        <p:tgtEl>
                                          <p:spTgt spid="150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531">
                                            <p:txEl>
                                              <p:pRg st="0" end="0"/>
                                            </p:txEl>
                                          </p:spTgt>
                                        </p:tgtEl>
                                      </p:cBhvr>
                                      <p:to x="100000" y="60000"/>
                                    </p:animScale>
                                    <p:animScale>
                                      <p:cBhvr>
                                        <p:cTn id="14" dur="166" decel="50000">
                                          <p:stCondLst>
                                            <p:cond delay="676"/>
                                          </p:stCondLst>
                                        </p:cTn>
                                        <p:tgtEl>
                                          <p:spTgt spid="150531">
                                            <p:txEl>
                                              <p:pRg st="0" end="0"/>
                                            </p:txEl>
                                          </p:spTgt>
                                        </p:tgtEl>
                                      </p:cBhvr>
                                      <p:to x="100000" y="100000"/>
                                    </p:animScale>
                                    <p:animScale>
                                      <p:cBhvr>
                                        <p:cTn id="15" dur="26">
                                          <p:stCondLst>
                                            <p:cond delay="1312"/>
                                          </p:stCondLst>
                                        </p:cTn>
                                        <p:tgtEl>
                                          <p:spTgt spid="150531">
                                            <p:txEl>
                                              <p:pRg st="0" end="0"/>
                                            </p:txEl>
                                          </p:spTgt>
                                        </p:tgtEl>
                                      </p:cBhvr>
                                      <p:to x="100000" y="80000"/>
                                    </p:animScale>
                                    <p:animScale>
                                      <p:cBhvr>
                                        <p:cTn id="16" dur="166" decel="50000">
                                          <p:stCondLst>
                                            <p:cond delay="1338"/>
                                          </p:stCondLst>
                                        </p:cTn>
                                        <p:tgtEl>
                                          <p:spTgt spid="150531">
                                            <p:txEl>
                                              <p:pRg st="0" end="0"/>
                                            </p:txEl>
                                          </p:spTgt>
                                        </p:tgtEl>
                                      </p:cBhvr>
                                      <p:to x="100000" y="100000"/>
                                    </p:animScale>
                                    <p:animScale>
                                      <p:cBhvr>
                                        <p:cTn id="17" dur="26">
                                          <p:stCondLst>
                                            <p:cond delay="1642"/>
                                          </p:stCondLst>
                                        </p:cTn>
                                        <p:tgtEl>
                                          <p:spTgt spid="150531">
                                            <p:txEl>
                                              <p:pRg st="0" end="0"/>
                                            </p:txEl>
                                          </p:spTgt>
                                        </p:tgtEl>
                                      </p:cBhvr>
                                      <p:to x="100000" y="90000"/>
                                    </p:animScale>
                                    <p:animScale>
                                      <p:cBhvr>
                                        <p:cTn id="18" dur="166" decel="50000">
                                          <p:stCondLst>
                                            <p:cond delay="1668"/>
                                          </p:stCondLst>
                                        </p:cTn>
                                        <p:tgtEl>
                                          <p:spTgt spid="150531">
                                            <p:txEl>
                                              <p:pRg st="0" end="0"/>
                                            </p:txEl>
                                          </p:spTgt>
                                        </p:tgtEl>
                                      </p:cBhvr>
                                      <p:to x="100000" y="100000"/>
                                    </p:animScale>
                                    <p:animScale>
                                      <p:cBhvr>
                                        <p:cTn id="19" dur="26">
                                          <p:stCondLst>
                                            <p:cond delay="1808"/>
                                          </p:stCondLst>
                                        </p:cTn>
                                        <p:tgtEl>
                                          <p:spTgt spid="150531">
                                            <p:txEl>
                                              <p:pRg st="0" end="0"/>
                                            </p:txEl>
                                          </p:spTgt>
                                        </p:tgtEl>
                                      </p:cBhvr>
                                      <p:to x="100000" y="95000"/>
                                    </p:animScale>
                                    <p:animScale>
                                      <p:cBhvr>
                                        <p:cTn id="20" dur="166" decel="50000">
                                          <p:stCondLst>
                                            <p:cond delay="1834"/>
                                          </p:stCondLst>
                                        </p:cTn>
                                        <p:tgtEl>
                                          <p:spTgt spid="1505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0531">
                                            <p:txEl>
                                              <p:pRg st="1" end="1"/>
                                            </p:txEl>
                                          </p:spTgt>
                                        </p:tgtEl>
                                        <p:attrNameLst>
                                          <p:attrName>style.visibility</p:attrName>
                                        </p:attrNameLst>
                                      </p:cBhvr>
                                      <p:to>
                                        <p:strVal val="visible"/>
                                      </p:to>
                                    </p:set>
                                    <p:animEffect transition="in" filter="wipe(down)">
                                      <p:cBhvr>
                                        <p:cTn id="25" dur="580">
                                          <p:stCondLst>
                                            <p:cond delay="0"/>
                                          </p:stCondLst>
                                        </p:cTn>
                                        <p:tgtEl>
                                          <p:spTgt spid="150531">
                                            <p:txEl>
                                              <p:pRg st="1" end="1"/>
                                            </p:txEl>
                                          </p:spTgt>
                                        </p:tgtEl>
                                      </p:cBhvr>
                                    </p:animEffect>
                                    <p:anim calcmode="lin" valueType="num">
                                      <p:cBhvr>
                                        <p:cTn id="26" dur="1822" tmFilter="0,0; 0.14,0.36; 0.43,0.73; 0.71,0.91; 1.0,1.0">
                                          <p:stCondLst>
                                            <p:cond delay="0"/>
                                          </p:stCondLst>
                                        </p:cTn>
                                        <p:tgtEl>
                                          <p:spTgt spid="1505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05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05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05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05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0531">
                                            <p:txEl>
                                              <p:pRg st="1" end="1"/>
                                            </p:txEl>
                                          </p:spTgt>
                                        </p:tgtEl>
                                      </p:cBhvr>
                                      <p:to x="100000" y="60000"/>
                                    </p:animScale>
                                    <p:animScale>
                                      <p:cBhvr>
                                        <p:cTn id="32" dur="166" decel="50000">
                                          <p:stCondLst>
                                            <p:cond delay="676"/>
                                          </p:stCondLst>
                                        </p:cTn>
                                        <p:tgtEl>
                                          <p:spTgt spid="150531">
                                            <p:txEl>
                                              <p:pRg st="1" end="1"/>
                                            </p:txEl>
                                          </p:spTgt>
                                        </p:tgtEl>
                                      </p:cBhvr>
                                      <p:to x="100000" y="100000"/>
                                    </p:animScale>
                                    <p:animScale>
                                      <p:cBhvr>
                                        <p:cTn id="33" dur="26">
                                          <p:stCondLst>
                                            <p:cond delay="1312"/>
                                          </p:stCondLst>
                                        </p:cTn>
                                        <p:tgtEl>
                                          <p:spTgt spid="150531">
                                            <p:txEl>
                                              <p:pRg st="1" end="1"/>
                                            </p:txEl>
                                          </p:spTgt>
                                        </p:tgtEl>
                                      </p:cBhvr>
                                      <p:to x="100000" y="80000"/>
                                    </p:animScale>
                                    <p:animScale>
                                      <p:cBhvr>
                                        <p:cTn id="34" dur="166" decel="50000">
                                          <p:stCondLst>
                                            <p:cond delay="1338"/>
                                          </p:stCondLst>
                                        </p:cTn>
                                        <p:tgtEl>
                                          <p:spTgt spid="150531">
                                            <p:txEl>
                                              <p:pRg st="1" end="1"/>
                                            </p:txEl>
                                          </p:spTgt>
                                        </p:tgtEl>
                                      </p:cBhvr>
                                      <p:to x="100000" y="100000"/>
                                    </p:animScale>
                                    <p:animScale>
                                      <p:cBhvr>
                                        <p:cTn id="35" dur="26">
                                          <p:stCondLst>
                                            <p:cond delay="1642"/>
                                          </p:stCondLst>
                                        </p:cTn>
                                        <p:tgtEl>
                                          <p:spTgt spid="150531">
                                            <p:txEl>
                                              <p:pRg st="1" end="1"/>
                                            </p:txEl>
                                          </p:spTgt>
                                        </p:tgtEl>
                                      </p:cBhvr>
                                      <p:to x="100000" y="90000"/>
                                    </p:animScale>
                                    <p:animScale>
                                      <p:cBhvr>
                                        <p:cTn id="36" dur="166" decel="50000">
                                          <p:stCondLst>
                                            <p:cond delay="1668"/>
                                          </p:stCondLst>
                                        </p:cTn>
                                        <p:tgtEl>
                                          <p:spTgt spid="150531">
                                            <p:txEl>
                                              <p:pRg st="1" end="1"/>
                                            </p:txEl>
                                          </p:spTgt>
                                        </p:tgtEl>
                                      </p:cBhvr>
                                      <p:to x="100000" y="100000"/>
                                    </p:animScale>
                                    <p:animScale>
                                      <p:cBhvr>
                                        <p:cTn id="37" dur="26">
                                          <p:stCondLst>
                                            <p:cond delay="1808"/>
                                          </p:stCondLst>
                                        </p:cTn>
                                        <p:tgtEl>
                                          <p:spTgt spid="150531">
                                            <p:txEl>
                                              <p:pRg st="1" end="1"/>
                                            </p:txEl>
                                          </p:spTgt>
                                        </p:tgtEl>
                                      </p:cBhvr>
                                      <p:to x="100000" y="95000"/>
                                    </p:animScale>
                                    <p:animScale>
                                      <p:cBhvr>
                                        <p:cTn id="38" dur="166" decel="50000">
                                          <p:stCondLst>
                                            <p:cond delay="1834"/>
                                          </p:stCondLst>
                                        </p:cTn>
                                        <p:tgtEl>
                                          <p:spTgt spid="15053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50531">
                                            <p:txEl>
                                              <p:pRg st="2" end="2"/>
                                            </p:txEl>
                                          </p:spTgt>
                                        </p:tgtEl>
                                        <p:attrNameLst>
                                          <p:attrName>style.visibility</p:attrName>
                                        </p:attrNameLst>
                                      </p:cBhvr>
                                      <p:to>
                                        <p:strVal val="visible"/>
                                      </p:to>
                                    </p:set>
                                    <p:animEffect transition="in" filter="wipe(down)">
                                      <p:cBhvr>
                                        <p:cTn id="43" dur="580">
                                          <p:stCondLst>
                                            <p:cond delay="0"/>
                                          </p:stCondLst>
                                        </p:cTn>
                                        <p:tgtEl>
                                          <p:spTgt spid="150531">
                                            <p:txEl>
                                              <p:pRg st="2" end="2"/>
                                            </p:txEl>
                                          </p:spTgt>
                                        </p:tgtEl>
                                      </p:cBhvr>
                                    </p:animEffect>
                                    <p:anim calcmode="lin" valueType="num">
                                      <p:cBhvr>
                                        <p:cTn id="44" dur="1822" tmFilter="0,0; 0.14,0.36; 0.43,0.73; 0.71,0.91; 1.0,1.0">
                                          <p:stCondLst>
                                            <p:cond delay="0"/>
                                          </p:stCondLst>
                                        </p:cTn>
                                        <p:tgtEl>
                                          <p:spTgt spid="15053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053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053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053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053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50531">
                                            <p:txEl>
                                              <p:pRg st="2" end="2"/>
                                            </p:txEl>
                                          </p:spTgt>
                                        </p:tgtEl>
                                      </p:cBhvr>
                                      <p:to x="100000" y="60000"/>
                                    </p:animScale>
                                    <p:animScale>
                                      <p:cBhvr>
                                        <p:cTn id="50" dur="166" decel="50000">
                                          <p:stCondLst>
                                            <p:cond delay="676"/>
                                          </p:stCondLst>
                                        </p:cTn>
                                        <p:tgtEl>
                                          <p:spTgt spid="150531">
                                            <p:txEl>
                                              <p:pRg st="2" end="2"/>
                                            </p:txEl>
                                          </p:spTgt>
                                        </p:tgtEl>
                                      </p:cBhvr>
                                      <p:to x="100000" y="100000"/>
                                    </p:animScale>
                                    <p:animScale>
                                      <p:cBhvr>
                                        <p:cTn id="51" dur="26">
                                          <p:stCondLst>
                                            <p:cond delay="1312"/>
                                          </p:stCondLst>
                                        </p:cTn>
                                        <p:tgtEl>
                                          <p:spTgt spid="150531">
                                            <p:txEl>
                                              <p:pRg st="2" end="2"/>
                                            </p:txEl>
                                          </p:spTgt>
                                        </p:tgtEl>
                                      </p:cBhvr>
                                      <p:to x="100000" y="80000"/>
                                    </p:animScale>
                                    <p:animScale>
                                      <p:cBhvr>
                                        <p:cTn id="52" dur="166" decel="50000">
                                          <p:stCondLst>
                                            <p:cond delay="1338"/>
                                          </p:stCondLst>
                                        </p:cTn>
                                        <p:tgtEl>
                                          <p:spTgt spid="150531">
                                            <p:txEl>
                                              <p:pRg st="2" end="2"/>
                                            </p:txEl>
                                          </p:spTgt>
                                        </p:tgtEl>
                                      </p:cBhvr>
                                      <p:to x="100000" y="100000"/>
                                    </p:animScale>
                                    <p:animScale>
                                      <p:cBhvr>
                                        <p:cTn id="53" dur="26">
                                          <p:stCondLst>
                                            <p:cond delay="1642"/>
                                          </p:stCondLst>
                                        </p:cTn>
                                        <p:tgtEl>
                                          <p:spTgt spid="150531">
                                            <p:txEl>
                                              <p:pRg st="2" end="2"/>
                                            </p:txEl>
                                          </p:spTgt>
                                        </p:tgtEl>
                                      </p:cBhvr>
                                      <p:to x="100000" y="90000"/>
                                    </p:animScale>
                                    <p:animScale>
                                      <p:cBhvr>
                                        <p:cTn id="54" dur="166" decel="50000">
                                          <p:stCondLst>
                                            <p:cond delay="1668"/>
                                          </p:stCondLst>
                                        </p:cTn>
                                        <p:tgtEl>
                                          <p:spTgt spid="150531">
                                            <p:txEl>
                                              <p:pRg st="2" end="2"/>
                                            </p:txEl>
                                          </p:spTgt>
                                        </p:tgtEl>
                                      </p:cBhvr>
                                      <p:to x="100000" y="100000"/>
                                    </p:animScale>
                                    <p:animScale>
                                      <p:cBhvr>
                                        <p:cTn id="55" dur="26">
                                          <p:stCondLst>
                                            <p:cond delay="1808"/>
                                          </p:stCondLst>
                                        </p:cTn>
                                        <p:tgtEl>
                                          <p:spTgt spid="150531">
                                            <p:txEl>
                                              <p:pRg st="2" end="2"/>
                                            </p:txEl>
                                          </p:spTgt>
                                        </p:tgtEl>
                                      </p:cBhvr>
                                      <p:to x="100000" y="95000"/>
                                    </p:animScale>
                                    <p:animScale>
                                      <p:cBhvr>
                                        <p:cTn id="56" dur="166" decel="50000">
                                          <p:stCondLst>
                                            <p:cond delay="1834"/>
                                          </p:stCondLst>
                                        </p:cTn>
                                        <p:tgtEl>
                                          <p:spTgt spid="15053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50531">
                                            <p:txEl>
                                              <p:pRg st="3" end="3"/>
                                            </p:txEl>
                                          </p:spTgt>
                                        </p:tgtEl>
                                        <p:attrNameLst>
                                          <p:attrName>style.visibility</p:attrName>
                                        </p:attrNameLst>
                                      </p:cBhvr>
                                      <p:to>
                                        <p:strVal val="visible"/>
                                      </p:to>
                                    </p:set>
                                    <p:animEffect transition="in" filter="wipe(down)">
                                      <p:cBhvr>
                                        <p:cTn id="61" dur="580">
                                          <p:stCondLst>
                                            <p:cond delay="0"/>
                                          </p:stCondLst>
                                        </p:cTn>
                                        <p:tgtEl>
                                          <p:spTgt spid="150531">
                                            <p:txEl>
                                              <p:pRg st="3" end="3"/>
                                            </p:txEl>
                                          </p:spTgt>
                                        </p:tgtEl>
                                      </p:cBhvr>
                                    </p:animEffect>
                                    <p:anim calcmode="lin" valueType="num">
                                      <p:cBhvr>
                                        <p:cTn id="62" dur="1822" tmFilter="0,0; 0.14,0.36; 0.43,0.73; 0.71,0.91; 1.0,1.0">
                                          <p:stCondLst>
                                            <p:cond delay="0"/>
                                          </p:stCondLst>
                                        </p:cTn>
                                        <p:tgtEl>
                                          <p:spTgt spid="15053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5053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5053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5053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5053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50531">
                                            <p:txEl>
                                              <p:pRg st="3" end="3"/>
                                            </p:txEl>
                                          </p:spTgt>
                                        </p:tgtEl>
                                      </p:cBhvr>
                                      <p:to x="100000" y="60000"/>
                                    </p:animScale>
                                    <p:animScale>
                                      <p:cBhvr>
                                        <p:cTn id="68" dur="166" decel="50000">
                                          <p:stCondLst>
                                            <p:cond delay="676"/>
                                          </p:stCondLst>
                                        </p:cTn>
                                        <p:tgtEl>
                                          <p:spTgt spid="150531">
                                            <p:txEl>
                                              <p:pRg st="3" end="3"/>
                                            </p:txEl>
                                          </p:spTgt>
                                        </p:tgtEl>
                                      </p:cBhvr>
                                      <p:to x="100000" y="100000"/>
                                    </p:animScale>
                                    <p:animScale>
                                      <p:cBhvr>
                                        <p:cTn id="69" dur="26">
                                          <p:stCondLst>
                                            <p:cond delay="1312"/>
                                          </p:stCondLst>
                                        </p:cTn>
                                        <p:tgtEl>
                                          <p:spTgt spid="150531">
                                            <p:txEl>
                                              <p:pRg st="3" end="3"/>
                                            </p:txEl>
                                          </p:spTgt>
                                        </p:tgtEl>
                                      </p:cBhvr>
                                      <p:to x="100000" y="80000"/>
                                    </p:animScale>
                                    <p:animScale>
                                      <p:cBhvr>
                                        <p:cTn id="70" dur="166" decel="50000">
                                          <p:stCondLst>
                                            <p:cond delay="1338"/>
                                          </p:stCondLst>
                                        </p:cTn>
                                        <p:tgtEl>
                                          <p:spTgt spid="150531">
                                            <p:txEl>
                                              <p:pRg st="3" end="3"/>
                                            </p:txEl>
                                          </p:spTgt>
                                        </p:tgtEl>
                                      </p:cBhvr>
                                      <p:to x="100000" y="100000"/>
                                    </p:animScale>
                                    <p:animScale>
                                      <p:cBhvr>
                                        <p:cTn id="71" dur="26">
                                          <p:stCondLst>
                                            <p:cond delay="1642"/>
                                          </p:stCondLst>
                                        </p:cTn>
                                        <p:tgtEl>
                                          <p:spTgt spid="150531">
                                            <p:txEl>
                                              <p:pRg st="3" end="3"/>
                                            </p:txEl>
                                          </p:spTgt>
                                        </p:tgtEl>
                                      </p:cBhvr>
                                      <p:to x="100000" y="90000"/>
                                    </p:animScale>
                                    <p:animScale>
                                      <p:cBhvr>
                                        <p:cTn id="72" dur="166" decel="50000">
                                          <p:stCondLst>
                                            <p:cond delay="1668"/>
                                          </p:stCondLst>
                                        </p:cTn>
                                        <p:tgtEl>
                                          <p:spTgt spid="150531">
                                            <p:txEl>
                                              <p:pRg st="3" end="3"/>
                                            </p:txEl>
                                          </p:spTgt>
                                        </p:tgtEl>
                                      </p:cBhvr>
                                      <p:to x="100000" y="100000"/>
                                    </p:animScale>
                                    <p:animScale>
                                      <p:cBhvr>
                                        <p:cTn id="73" dur="26">
                                          <p:stCondLst>
                                            <p:cond delay="1808"/>
                                          </p:stCondLst>
                                        </p:cTn>
                                        <p:tgtEl>
                                          <p:spTgt spid="150531">
                                            <p:txEl>
                                              <p:pRg st="3" end="3"/>
                                            </p:txEl>
                                          </p:spTgt>
                                        </p:tgtEl>
                                      </p:cBhvr>
                                      <p:to x="100000" y="95000"/>
                                    </p:animScale>
                                    <p:animScale>
                                      <p:cBhvr>
                                        <p:cTn id="74" dur="166" decel="50000">
                                          <p:stCondLst>
                                            <p:cond delay="1834"/>
                                          </p:stCondLst>
                                        </p:cTn>
                                        <p:tgtEl>
                                          <p:spTgt spid="150531">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Tránh tắc nghẽn</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150531" name="Rectangle 3"/>
          <p:cNvSpPr>
            <a:spLocks noGrp="1" noChangeArrowheads="1"/>
          </p:cNvSpPr>
          <p:nvPr>
            <p:ph idx="1"/>
          </p:nvPr>
        </p:nvSpPr>
        <p:spPr>
          <a:xfrm>
            <a:off x="323850" y="1028700"/>
            <a:ext cx="8531225" cy="5353049"/>
          </a:xfrm>
          <a:noFill/>
        </p:spPr>
        <p:txBody>
          <a:bodyPr>
            <a:normAutofit/>
          </a:bodyPr>
          <a:lstStyle/>
          <a:p>
            <a:pPr algn="just">
              <a:buClr>
                <a:srgbClr val="FF0000"/>
              </a:buClr>
              <a:buSzPct val="150000"/>
              <a:buNone/>
            </a:pPr>
            <a:r>
              <a:rPr lang="en-US" smtClean="0">
                <a:effectLst>
                  <a:outerShdw blurRad="38100" dist="38100" dir="2700000" algn="tl">
                    <a:srgbClr val="C0C0C0"/>
                  </a:outerShdw>
                </a:effectLst>
                <a:latin typeface="Times New Roman" pitchFamily="18" charset="0"/>
              </a:rPr>
              <a:t>+ Nhược điểm của n</a:t>
            </a:r>
            <a:r>
              <a:rPr lang="vi-VN" smtClean="0">
                <a:effectLst>
                  <a:outerShdw blurRad="38100" dist="38100" dir="2700000" algn="tl">
                    <a:srgbClr val="C0C0C0"/>
                  </a:outerShdw>
                </a:effectLst>
                <a:latin typeface="Times New Roman" pitchFamily="18" charset="0"/>
              </a:rPr>
              <a:t>găn cản tắc nghẽn là </a:t>
            </a:r>
            <a:r>
              <a:rPr lang="en-US" smtClean="0">
                <a:effectLst>
                  <a:outerShdw blurRad="38100" dist="38100" dir="2700000" algn="tl">
                    <a:srgbClr val="C0C0C0"/>
                  </a:outerShdw>
                </a:effectLst>
                <a:latin typeface="Times New Roman" pitchFamily="18" charset="0"/>
              </a:rPr>
              <a:t>làm giảm hiệu suất</a:t>
            </a:r>
            <a:r>
              <a:rPr lang="vi-VN" smtClean="0">
                <a:effectLst>
                  <a:outerShdw blurRad="38100" dist="38100" dir="2700000" algn="tl">
                    <a:srgbClr val="C0C0C0"/>
                  </a:outerShdw>
                </a:effectLst>
                <a:latin typeface="Times New Roman" pitchFamily="18" charset="0"/>
              </a:rPr>
              <a:t> sử dụng tài nguyên</a:t>
            </a:r>
            <a:r>
              <a:rPr lang="en-US" smtClean="0">
                <a:effectLst>
                  <a:outerShdw blurRad="38100" dist="38100" dir="2700000" algn="tl">
                    <a:srgbClr val="C0C0C0"/>
                  </a:outerShdw>
                </a:effectLst>
                <a:latin typeface="Times New Roman" pitchFamily="18" charset="0"/>
              </a:rPr>
              <a:t> cũng như hiệu suất tổng thể của HT</a:t>
            </a:r>
            <a:r>
              <a:rPr lang="vi-VN" smtClean="0">
                <a:effectLst>
                  <a:outerShdw blurRad="38100" dist="38100" dir="2700000" algn="tl">
                    <a:srgbClr val="C0C0C0"/>
                  </a:outerShdw>
                </a:effectLst>
                <a:latin typeface="Times New Roman" pitchFamily="18" charset="0"/>
              </a:rPr>
              <a:t>. </a:t>
            </a:r>
            <a:endParaRPr lang="en-US" smtClean="0">
              <a:effectLst>
                <a:outerShdw blurRad="38100" dist="38100" dir="2700000" algn="tl">
                  <a:srgbClr val="C0C0C0"/>
                </a:outerShdw>
              </a:effectLst>
              <a:latin typeface="Times New Roman" pitchFamily="18" charset="0"/>
            </a:endParaRPr>
          </a:p>
          <a:p>
            <a:pPr algn="just">
              <a:buClr>
                <a:srgbClr val="FF0000"/>
              </a:buClr>
              <a:buSzPct val="150000"/>
              <a:buNone/>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Tránh tắc nghẽn</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là loại bỏ tất cả các cơ hội có thể dẫn đến tắc nghẽn trong tương lai. Cần phải sử dụng</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những cơ chế phức tạp để thực hiện ý định này.</a:t>
            </a:r>
          </a:p>
        </p:txBody>
      </p:sp>
      <p:sp>
        <p:nvSpPr>
          <p:cNvPr id="4" name="Date Placeholder 3"/>
          <p:cNvSpPr>
            <a:spLocks noGrp="1"/>
          </p:cNvSpPr>
          <p:nvPr>
            <p:ph type="dt" sz="half" idx="10"/>
          </p:nvPr>
        </p:nvSpPr>
        <p:spPr/>
        <p:txBody>
          <a:bodyPr/>
          <a:lstStyle/>
          <a:p>
            <a:fld id="{F019A168-EA24-490D-9D7C-BDDA8D54DDF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56</a:t>
            </a:fld>
            <a:endParaRPr lang="en-US"/>
          </a:p>
        </p:txBody>
      </p:sp>
    </p:spTree>
    <p:custDataLst>
      <p:tags r:id="rId1"/>
    </p:custDataLst>
  </p:cSld>
  <p:clrMapOvr>
    <a:masterClrMapping/>
  </p:clrMapOvr>
  <p:transition advTm="17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down)">
                                      <p:cBhvr>
                                        <p:cTn id="7" dur="580">
                                          <p:stCondLst>
                                            <p:cond delay="0"/>
                                          </p:stCondLst>
                                        </p:cTn>
                                        <p:tgtEl>
                                          <p:spTgt spid="150531">
                                            <p:txEl>
                                              <p:pRg st="0" end="0"/>
                                            </p:txEl>
                                          </p:spTgt>
                                        </p:tgtEl>
                                      </p:cBhvr>
                                    </p:animEffect>
                                    <p:anim calcmode="lin" valueType="num">
                                      <p:cBhvr>
                                        <p:cTn id="8" dur="1822" tmFilter="0,0; 0.14,0.36; 0.43,0.73; 0.71,0.91; 1.0,1.0">
                                          <p:stCondLst>
                                            <p:cond delay="0"/>
                                          </p:stCondLst>
                                        </p:cTn>
                                        <p:tgtEl>
                                          <p:spTgt spid="150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531">
                                            <p:txEl>
                                              <p:pRg st="0" end="0"/>
                                            </p:txEl>
                                          </p:spTgt>
                                        </p:tgtEl>
                                      </p:cBhvr>
                                      <p:to x="100000" y="60000"/>
                                    </p:animScale>
                                    <p:animScale>
                                      <p:cBhvr>
                                        <p:cTn id="14" dur="166" decel="50000">
                                          <p:stCondLst>
                                            <p:cond delay="676"/>
                                          </p:stCondLst>
                                        </p:cTn>
                                        <p:tgtEl>
                                          <p:spTgt spid="150531">
                                            <p:txEl>
                                              <p:pRg st="0" end="0"/>
                                            </p:txEl>
                                          </p:spTgt>
                                        </p:tgtEl>
                                      </p:cBhvr>
                                      <p:to x="100000" y="100000"/>
                                    </p:animScale>
                                    <p:animScale>
                                      <p:cBhvr>
                                        <p:cTn id="15" dur="26">
                                          <p:stCondLst>
                                            <p:cond delay="1312"/>
                                          </p:stCondLst>
                                        </p:cTn>
                                        <p:tgtEl>
                                          <p:spTgt spid="150531">
                                            <p:txEl>
                                              <p:pRg st="0" end="0"/>
                                            </p:txEl>
                                          </p:spTgt>
                                        </p:tgtEl>
                                      </p:cBhvr>
                                      <p:to x="100000" y="80000"/>
                                    </p:animScale>
                                    <p:animScale>
                                      <p:cBhvr>
                                        <p:cTn id="16" dur="166" decel="50000">
                                          <p:stCondLst>
                                            <p:cond delay="1338"/>
                                          </p:stCondLst>
                                        </p:cTn>
                                        <p:tgtEl>
                                          <p:spTgt spid="150531">
                                            <p:txEl>
                                              <p:pRg st="0" end="0"/>
                                            </p:txEl>
                                          </p:spTgt>
                                        </p:tgtEl>
                                      </p:cBhvr>
                                      <p:to x="100000" y="100000"/>
                                    </p:animScale>
                                    <p:animScale>
                                      <p:cBhvr>
                                        <p:cTn id="17" dur="26">
                                          <p:stCondLst>
                                            <p:cond delay="1642"/>
                                          </p:stCondLst>
                                        </p:cTn>
                                        <p:tgtEl>
                                          <p:spTgt spid="150531">
                                            <p:txEl>
                                              <p:pRg st="0" end="0"/>
                                            </p:txEl>
                                          </p:spTgt>
                                        </p:tgtEl>
                                      </p:cBhvr>
                                      <p:to x="100000" y="90000"/>
                                    </p:animScale>
                                    <p:animScale>
                                      <p:cBhvr>
                                        <p:cTn id="18" dur="166" decel="50000">
                                          <p:stCondLst>
                                            <p:cond delay="1668"/>
                                          </p:stCondLst>
                                        </p:cTn>
                                        <p:tgtEl>
                                          <p:spTgt spid="150531">
                                            <p:txEl>
                                              <p:pRg st="0" end="0"/>
                                            </p:txEl>
                                          </p:spTgt>
                                        </p:tgtEl>
                                      </p:cBhvr>
                                      <p:to x="100000" y="100000"/>
                                    </p:animScale>
                                    <p:animScale>
                                      <p:cBhvr>
                                        <p:cTn id="19" dur="26">
                                          <p:stCondLst>
                                            <p:cond delay="1808"/>
                                          </p:stCondLst>
                                        </p:cTn>
                                        <p:tgtEl>
                                          <p:spTgt spid="150531">
                                            <p:txEl>
                                              <p:pRg st="0" end="0"/>
                                            </p:txEl>
                                          </p:spTgt>
                                        </p:tgtEl>
                                      </p:cBhvr>
                                      <p:to x="100000" y="95000"/>
                                    </p:animScale>
                                    <p:animScale>
                                      <p:cBhvr>
                                        <p:cTn id="20" dur="166" decel="50000">
                                          <p:stCondLst>
                                            <p:cond delay="1834"/>
                                          </p:stCondLst>
                                        </p:cTn>
                                        <p:tgtEl>
                                          <p:spTgt spid="1505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0531">
                                            <p:txEl>
                                              <p:pRg st="1" end="1"/>
                                            </p:txEl>
                                          </p:spTgt>
                                        </p:tgtEl>
                                        <p:attrNameLst>
                                          <p:attrName>style.visibility</p:attrName>
                                        </p:attrNameLst>
                                      </p:cBhvr>
                                      <p:to>
                                        <p:strVal val="visible"/>
                                      </p:to>
                                    </p:set>
                                    <p:animEffect transition="in" filter="wipe(down)">
                                      <p:cBhvr>
                                        <p:cTn id="25" dur="580">
                                          <p:stCondLst>
                                            <p:cond delay="0"/>
                                          </p:stCondLst>
                                        </p:cTn>
                                        <p:tgtEl>
                                          <p:spTgt spid="150531">
                                            <p:txEl>
                                              <p:pRg st="1" end="1"/>
                                            </p:txEl>
                                          </p:spTgt>
                                        </p:tgtEl>
                                      </p:cBhvr>
                                    </p:animEffect>
                                    <p:anim calcmode="lin" valueType="num">
                                      <p:cBhvr>
                                        <p:cTn id="26" dur="1822" tmFilter="0,0; 0.14,0.36; 0.43,0.73; 0.71,0.91; 1.0,1.0">
                                          <p:stCondLst>
                                            <p:cond delay="0"/>
                                          </p:stCondLst>
                                        </p:cTn>
                                        <p:tgtEl>
                                          <p:spTgt spid="1505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05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05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05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05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0531">
                                            <p:txEl>
                                              <p:pRg st="1" end="1"/>
                                            </p:txEl>
                                          </p:spTgt>
                                        </p:tgtEl>
                                      </p:cBhvr>
                                      <p:to x="100000" y="60000"/>
                                    </p:animScale>
                                    <p:animScale>
                                      <p:cBhvr>
                                        <p:cTn id="32" dur="166" decel="50000">
                                          <p:stCondLst>
                                            <p:cond delay="676"/>
                                          </p:stCondLst>
                                        </p:cTn>
                                        <p:tgtEl>
                                          <p:spTgt spid="150531">
                                            <p:txEl>
                                              <p:pRg st="1" end="1"/>
                                            </p:txEl>
                                          </p:spTgt>
                                        </p:tgtEl>
                                      </p:cBhvr>
                                      <p:to x="100000" y="100000"/>
                                    </p:animScale>
                                    <p:animScale>
                                      <p:cBhvr>
                                        <p:cTn id="33" dur="26">
                                          <p:stCondLst>
                                            <p:cond delay="1312"/>
                                          </p:stCondLst>
                                        </p:cTn>
                                        <p:tgtEl>
                                          <p:spTgt spid="150531">
                                            <p:txEl>
                                              <p:pRg st="1" end="1"/>
                                            </p:txEl>
                                          </p:spTgt>
                                        </p:tgtEl>
                                      </p:cBhvr>
                                      <p:to x="100000" y="80000"/>
                                    </p:animScale>
                                    <p:animScale>
                                      <p:cBhvr>
                                        <p:cTn id="34" dur="166" decel="50000">
                                          <p:stCondLst>
                                            <p:cond delay="1338"/>
                                          </p:stCondLst>
                                        </p:cTn>
                                        <p:tgtEl>
                                          <p:spTgt spid="150531">
                                            <p:txEl>
                                              <p:pRg st="1" end="1"/>
                                            </p:txEl>
                                          </p:spTgt>
                                        </p:tgtEl>
                                      </p:cBhvr>
                                      <p:to x="100000" y="100000"/>
                                    </p:animScale>
                                    <p:animScale>
                                      <p:cBhvr>
                                        <p:cTn id="35" dur="26">
                                          <p:stCondLst>
                                            <p:cond delay="1642"/>
                                          </p:stCondLst>
                                        </p:cTn>
                                        <p:tgtEl>
                                          <p:spTgt spid="150531">
                                            <p:txEl>
                                              <p:pRg st="1" end="1"/>
                                            </p:txEl>
                                          </p:spTgt>
                                        </p:tgtEl>
                                      </p:cBhvr>
                                      <p:to x="100000" y="90000"/>
                                    </p:animScale>
                                    <p:animScale>
                                      <p:cBhvr>
                                        <p:cTn id="36" dur="166" decel="50000">
                                          <p:stCondLst>
                                            <p:cond delay="1668"/>
                                          </p:stCondLst>
                                        </p:cTn>
                                        <p:tgtEl>
                                          <p:spTgt spid="150531">
                                            <p:txEl>
                                              <p:pRg st="1" end="1"/>
                                            </p:txEl>
                                          </p:spTgt>
                                        </p:tgtEl>
                                      </p:cBhvr>
                                      <p:to x="100000" y="100000"/>
                                    </p:animScale>
                                    <p:animScale>
                                      <p:cBhvr>
                                        <p:cTn id="37" dur="26">
                                          <p:stCondLst>
                                            <p:cond delay="1808"/>
                                          </p:stCondLst>
                                        </p:cTn>
                                        <p:tgtEl>
                                          <p:spTgt spid="150531">
                                            <p:txEl>
                                              <p:pRg st="1" end="1"/>
                                            </p:txEl>
                                          </p:spTgt>
                                        </p:tgtEl>
                                      </p:cBhvr>
                                      <p:to x="100000" y="95000"/>
                                    </p:animScale>
                                    <p:animScale>
                                      <p:cBhvr>
                                        <p:cTn id="38" dur="166" decel="50000">
                                          <p:stCondLst>
                                            <p:cond delay="1834"/>
                                          </p:stCondLst>
                                        </p:cTn>
                                        <p:tgtEl>
                                          <p:spTgt spid="15053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Tránh tắc nghẽn</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150531" name="Rectangle 3"/>
          <p:cNvSpPr>
            <a:spLocks noGrp="1" noChangeArrowheads="1"/>
          </p:cNvSpPr>
          <p:nvPr>
            <p:ph idx="1"/>
          </p:nvPr>
        </p:nvSpPr>
        <p:spPr>
          <a:xfrm>
            <a:off x="323850" y="1028700"/>
            <a:ext cx="8531225" cy="5353049"/>
          </a:xfrm>
          <a:noFill/>
        </p:spPr>
        <p:txBody>
          <a:bodyPr/>
          <a:lstStyle/>
          <a:p>
            <a:pPr algn="just">
              <a:buClr>
                <a:srgbClr val="FF0000"/>
              </a:buClr>
              <a:buSzPct val="150000"/>
              <a:buFont typeface="Wingdings" pitchFamily="2" charset="2"/>
              <a:buChar char="§"/>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Trạng thái an toàn: </a:t>
            </a:r>
            <a:r>
              <a:rPr lang="en-US" sz="2800" smtClean="0">
                <a:effectLst>
                  <a:outerShdw blurRad="38100" dist="38100" dir="2700000" algn="tl">
                    <a:srgbClr val="C0C0C0"/>
                  </a:outerShdw>
                </a:effectLst>
                <a:latin typeface="Times New Roman" pitchFamily="18" charset="0"/>
              </a:rPr>
              <a:t>T</a:t>
            </a:r>
            <a:r>
              <a:rPr lang="vi-VN" sz="2800" smtClean="0">
                <a:effectLst>
                  <a:outerShdw blurRad="38100" dist="38100" dir="2700000" algn="tl">
                    <a:srgbClr val="C0C0C0"/>
                  </a:outerShdw>
                </a:effectLst>
                <a:latin typeface="Times New Roman" pitchFamily="18" charset="0"/>
              </a:rPr>
              <a:t>rạng thái A là an toàn nếu hệ thống có thể thỏa mãn các nhu cầu</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tài nguyên (cho đến tối đa) của mỗi tiến trình theo một thứ tự nào đó mà vẫn ngăn chặn</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được tắc nghẽn.</a:t>
            </a:r>
          </a:p>
          <a:p>
            <a:pPr algn="just">
              <a:buClr>
                <a:srgbClr val="FF0000"/>
              </a:buClr>
              <a:buSzPct val="150000"/>
              <a:buFont typeface="Wingdings" pitchFamily="2" charset="2"/>
              <a:buChar char="§"/>
            </a:pPr>
            <a:r>
              <a:rPr lang="vi-VN" sz="2800" smtClean="0">
                <a:effectLst>
                  <a:outerShdw blurRad="38100" dist="38100" dir="2700000" algn="tl">
                    <a:srgbClr val="C0C0C0"/>
                  </a:outerShdw>
                </a:effectLst>
                <a:latin typeface="Times New Roman" pitchFamily="18" charset="0"/>
              </a:rPr>
              <a:t>Một chuỗi cấp phát an toàn: </a:t>
            </a:r>
            <a:r>
              <a:rPr lang="en-US" sz="2800" smtClean="0">
                <a:effectLst>
                  <a:outerShdw blurRad="38100" dist="38100" dir="2700000" algn="tl">
                    <a:srgbClr val="C0C0C0"/>
                  </a:outerShdw>
                </a:effectLst>
                <a:latin typeface="Times New Roman" pitchFamily="18" charset="0"/>
              </a:rPr>
              <a:t>M</a:t>
            </a:r>
            <a:r>
              <a:rPr lang="vi-VN" sz="2800" smtClean="0">
                <a:effectLst>
                  <a:outerShdw blurRad="38100" dist="38100" dir="2700000" algn="tl">
                    <a:srgbClr val="C0C0C0"/>
                  </a:outerShdw>
                </a:effectLst>
                <a:latin typeface="Times New Roman" pitchFamily="18" charset="0"/>
              </a:rPr>
              <a:t>ột thứ tự của các tiến trình &lt;P</a:t>
            </a:r>
            <a:r>
              <a:rPr lang="vi-VN" sz="2800" baseline="-25000" smtClean="0">
                <a:effectLst>
                  <a:outerShdw blurRad="38100" dist="38100" dir="2700000" algn="tl">
                    <a:srgbClr val="C0C0C0"/>
                  </a:outerShdw>
                </a:effectLst>
                <a:latin typeface="Times New Roman" pitchFamily="18" charset="0"/>
              </a:rPr>
              <a:t>1</a:t>
            </a:r>
            <a:r>
              <a:rPr lang="vi-VN" sz="2800" smtClean="0">
                <a:effectLst>
                  <a:outerShdw blurRad="38100" dist="38100" dir="2700000" algn="tl">
                    <a:srgbClr val="C0C0C0"/>
                  </a:outerShdw>
                </a:effectLst>
                <a:latin typeface="Times New Roman" pitchFamily="18" charset="0"/>
              </a:rPr>
              <a:t>, P</a:t>
            </a:r>
            <a:r>
              <a:rPr lang="vi-VN" sz="2800" baseline="-25000" smtClean="0">
                <a:effectLst>
                  <a:outerShdw blurRad="38100" dist="38100" dir="2700000" algn="tl">
                    <a:srgbClr val="C0C0C0"/>
                  </a:outerShdw>
                </a:effectLst>
                <a:latin typeface="Times New Roman" pitchFamily="18" charset="0"/>
              </a:rPr>
              <a:t>2</a:t>
            </a:r>
            <a:r>
              <a:rPr lang="vi-VN" sz="2800" smtClean="0">
                <a:effectLst>
                  <a:outerShdw blurRad="38100" dist="38100" dir="2700000" algn="tl">
                    <a:srgbClr val="C0C0C0"/>
                  </a:outerShdw>
                </a:effectLst>
                <a:latin typeface="Times New Roman" pitchFamily="18" charset="0"/>
              </a:rPr>
              <a:t>,...,P</a:t>
            </a:r>
            <a:r>
              <a:rPr lang="vi-VN" sz="2800" baseline="-25000" smtClean="0">
                <a:effectLst>
                  <a:outerShdw blurRad="38100" dist="38100" dir="2700000" algn="tl">
                    <a:srgbClr val="C0C0C0"/>
                  </a:outerShdw>
                </a:effectLst>
                <a:latin typeface="Times New Roman" pitchFamily="18" charset="0"/>
              </a:rPr>
              <a:t>n</a:t>
            </a:r>
            <a:r>
              <a:rPr lang="vi-VN" sz="2800" smtClean="0">
                <a:effectLst>
                  <a:outerShdw blurRad="38100" dist="38100" dir="2700000" algn="tl">
                    <a:srgbClr val="C0C0C0"/>
                  </a:outerShdw>
                </a:effectLst>
                <a:latin typeface="Times New Roman" pitchFamily="18" charset="0"/>
              </a:rPr>
              <a:t>&gt; là an toàn đối</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với tình trạng cấp phát hiện hành nếu với mỗi tiến trình P</a:t>
            </a:r>
            <a:r>
              <a:rPr lang="vi-VN" sz="2800" baseline="-25000" smtClean="0">
                <a:effectLst>
                  <a:outerShdw blurRad="38100" dist="38100" dir="2700000" algn="tl">
                    <a:srgbClr val="C0C0C0"/>
                  </a:outerShdw>
                </a:effectLst>
                <a:latin typeface="Times New Roman" pitchFamily="18" charset="0"/>
              </a:rPr>
              <a:t>i</a:t>
            </a:r>
            <a:r>
              <a:rPr lang="vi-VN" sz="2800" smtClean="0">
                <a:effectLst>
                  <a:outerShdw blurRad="38100" dist="38100" dir="2700000" algn="tl">
                    <a:srgbClr val="C0C0C0"/>
                  </a:outerShdw>
                </a:effectLst>
                <a:latin typeface="Times New Roman" pitchFamily="18" charset="0"/>
              </a:rPr>
              <a:t> nhu cầu tài nguyên của P</a:t>
            </a:r>
            <a:r>
              <a:rPr lang="vi-VN" sz="2800" baseline="-25000" smtClean="0">
                <a:effectLst>
                  <a:outerShdw blurRad="38100" dist="38100" dir="2700000" algn="tl">
                    <a:srgbClr val="C0C0C0"/>
                  </a:outerShdw>
                </a:effectLst>
                <a:latin typeface="Times New Roman" pitchFamily="18" charset="0"/>
              </a:rPr>
              <a:t>i</a:t>
            </a:r>
            <a:r>
              <a:rPr lang="vi-VN" sz="2800" smtClean="0">
                <a:effectLst>
                  <a:outerShdw blurRad="38100" dist="38100" dir="2700000" algn="tl">
                    <a:srgbClr val="C0C0C0"/>
                  </a:outerShdw>
                </a:effectLst>
                <a:latin typeface="Times New Roman" pitchFamily="18" charset="0"/>
              </a:rPr>
              <a:t> có</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thể được thỏa mãn với các tài nguyên còn tự do của hệ thống cộng với các tài nguyên</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đang bị chiếm giữ bởi các tiến trình </a:t>
            </a:r>
            <a:r>
              <a:rPr lang="en-US" sz="2800" smtClean="0">
                <a:effectLst>
                  <a:outerShdw blurRad="38100" dist="38100" dir="2700000" algn="tl">
                    <a:srgbClr val="C0C0C0"/>
                  </a:outerShdw>
                </a:effectLst>
                <a:latin typeface="Times New Roman" pitchFamily="18" charset="0"/>
              </a:rPr>
              <a:t>trước nó</a:t>
            </a:r>
            <a:r>
              <a:rPr lang="vi-VN" sz="2800" smtClean="0">
                <a:effectLst>
                  <a:outerShdw blurRad="38100" dist="38100" dir="2700000" algn="tl">
                    <a:srgbClr val="C0C0C0"/>
                  </a:outerShdw>
                </a:effectLst>
                <a:latin typeface="Times New Roman" pitchFamily="18" charset="0"/>
              </a:rPr>
              <a:t>.</a:t>
            </a:r>
          </a:p>
        </p:txBody>
      </p:sp>
      <p:sp>
        <p:nvSpPr>
          <p:cNvPr id="4" name="Date Placeholder 3"/>
          <p:cNvSpPr>
            <a:spLocks noGrp="1"/>
          </p:cNvSpPr>
          <p:nvPr>
            <p:ph type="dt" sz="half" idx="10"/>
          </p:nvPr>
        </p:nvSpPr>
        <p:spPr/>
        <p:txBody>
          <a:bodyPr/>
          <a:lstStyle/>
          <a:p>
            <a:fld id="{F019A168-EA24-490D-9D7C-BDDA8D54DDFD}"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57</a:t>
            </a:fld>
            <a:endParaRPr lang="en-US"/>
          </a:p>
        </p:txBody>
      </p:sp>
    </p:spTree>
    <p:custDataLst>
      <p:tags r:id="rId1"/>
    </p:custDataLst>
  </p:cSld>
  <p:clrMapOvr>
    <a:masterClrMapping/>
  </p:clrMapOvr>
  <p:transition advTm="17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down)">
                                      <p:cBhvr>
                                        <p:cTn id="7" dur="580">
                                          <p:stCondLst>
                                            <p:cond delay="0"/>
                                          </p:stCondLst>
                                        </p:cTn>
                                        <p:tgtEl>
                                          <p:spTgt spid="150531">
                                            <p:txEl>
                                              <p:pRg st="0" end="0"/>
                                            </p:txEl>
                                          </p:spTgt>
                                        </p:tgtEl>
                                      </p:cBhvr>
                                    </p:animEffect>
                                    <p:anim calcmode="lin" valueType="num">
                                      <p:cBhvr>
                                        <p:cTn id="8" dur="1822" tmFilter="0,0; 0.14,0.36; 0.43,0.73; 0.71,0.91; 1.0,1.0">
                                          <p:stCondLst>
                                            <p:cond delay="0"/>
                                          </p:stCondLst>
                                        </p:cTn>
                                        <p:tgtEl>
                                          <p:spTgt spid="150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531">
                                            <p:txEl>
                                              <p:pRg st="0" end="0"/>
                                            </p:txEl>
                                          </p:spTgt>
                                        </p:tgtEl>
                                      </p:cBhvr>
                                      <p:to x="100000" y="60000"/>
                                    </p:animScale>
                                    <p:animScale>
                                      <p:cBhvr>
                                        <p:cTn id="14" dur="166" decel="50000">
                                          <p:stCondLst>
                                            <p:cond delay="676"/>
                                          </p:stCondLst>
                                        </p:cTn>
                                        <p:tgtEl>
                                          <p:spTgt spid="150531">
                                            <p:txEl>
                                              <p:pRg st="0" end="0"/>
                                            </p:txEl>
                                          </p:spTgt>
                                        </p:tgtEl>
                                      </p:cBhvr>
                                      <p:to x="100000" y="100000"/>
                                    </p:animScale>
                                    <p:animScale>
                                      <p:cBhvr>
                                        <p:cTn id="15" dur="26">
                                          <p:stCondLst>
                                            <p:cond delay="1312"/>
                                          </p:stCondLst>
                                        </p:cTn>
                                        <p:tgtEl>
                                          <p:spTgt spid="150531">
                                            <p:txEl>
                                              <p:pRg st="0" end="0"/>
                                            </p:txEl>
                                          </p:spTgt>
                                        </p:tgtEl>
                                      </p:cBhvr>
                                      <p:to x="100000" y="80000"/>
                                    </p:animScale>
                                    <p:animScale>
                                      <p:cBhvr>
                                        <p:cTn id="16" dur="166" decel="50000">
                                          <p:stCondLst>
                                            <p:cond delay="1338"/>
                                          </p:stCondLst>
                                        </p:cTn>
                                        <p:tgtEl>
                                          <p:spTgt spid="150531">
                                            <p:txEl>
                                              <p:pRg st="0" end="0"/>
                                            </p:txEl>
                                          </p:spTgt>
                                        </p:tgtEl>
                                      </p:cBhvr>
                                      <p:to x="100000" y="100000"/>
                                    </p:animScale>
                                    <p:animScale>
                                      <p:cBhvr>
                                        <p:cTn id="17" dur="26">
                                          <p:stCondLst>
                                            <p:cond delay="1642"/>
                                          </p:stCondLst>
                                        </p:cTn>
                                        <p:tgtEl>
                                          <p:spTgt spid="150531">
                                            <p:txEl>
                                              <p:pRg st="0" end="0"/>
                                            </p:txEl>
                                          </p:spTgt>
                                        </p:tgtEl>
                                      </p:cBhvr>
                                      <p:to x="100000" y="90000"/>
                                    </p:animScale>
                                    <p:animScale>
                                      <p:cBhvr>
                                        <p:cTn id="18" dur="166" decel="50000">
                                          <p:stCondLst>
                                            <p:cond delay="1668"/>
                                          </p:stCondLst>
                                        </p:cTn>
                                        <p:tgtEl>
                                          <p:spTgt spid="150531">
                                            <p:txEl>
                                              <p:pRg st="0" end="0"/>
                                            </p:txEl>
                                          </p:spTgt>
                                        </p:tgtEl>
                                      </p:cBhvr>
                                      <p:to x="100000" y="100000"/>
                                    </p:animScale>
                                    <p:animScale>
                                      <p:cBhvr>
                                        <p:cTn id="19" dur="26">
                                          <p:stCondLst>
                                            <p:cond delay="1808"/>
                                          </p:stCondLst>
                                        </p:cTn>
                                        <p:tgtEl>
                                          <p:spTgt spid="150531">
                                            <p:txEl>
                                              <p:pRg st="0" end="0"/>
                                            </p:txEl>
                                          </p:spTgt>
                                        </p:tgtEl>
                                      </p:cBhvr>
                                      <p:to x="100000" y="95000"/>
                                    </p:animScale>
                                    <p:animScale>
                                      <p:cBhvr>
                                        <p:cTn id="20" dur="166" decel="50000">
                                          <p:stCondLst>
                                            <p:cond delay="1834"/>
                                          </p:stCondLst>
                                        </p:cTn>
                                        <p:tgtEl>
                                          <p:spTgt spid="1505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0531">
                                            <p:txEl>
                                              <p:pRg st="1" end="1"/>
                                            </p:txEl>
                                          </p:spTgt>
                                        </p:tgtEl>
                                        <p:attrNameLst>
                                          <p:attrName>style.visibility</p:attrName>
                                        </p:attrNameLst>
                                      </p:cBhvr>
                                      <p:to>
                                        <p:strVal val="visible"/>
                                      </p:to>
                                    </p:set>
                                    <p:animEffect transition="in" filter="wipe(down)">
                                      <p:cBhvr>
                                        <p:cTn id="25" dur="580">
                                          <p:stCondLst>
                                            <p:cond delay="0"/>
                                          </p:stCondLst>
                                        </p:cTn>
                                        <p:tgtEl>
                                          <p:spTgt spid="150531">
                                            <p:txEl>
                                              <p:pRg st="1" end="1"/>
                                            </p:txEl>
                                          </p:spTgt>
                                        </p:tgtEl>
                                      </p:cBhvr>
                                    </p:animEffect>
                                    <p:anim calcmode="lin" valueType="num">
                                      <p:cBhvr>
                                        <p:cTn id="26" dur="1822" tmFilter="0,0; 0.14,0.36; 0.43,0.73; 0.71,0.91; 1.0,1.0">
                                          <p:stCondLst>
                                            <p:cond delay="0"/>
                                          </p:stCondLst>
                                        </p:cTn>
                                        <p:tgtEl>
                                          <p:spTgt spid="1505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05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05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05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05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0531">
                                            <p:txEl>
                                              <p:pRg st="1" end="1"/>
                                            </p:txEl>
                                          </p:spTgt>
                                        </p:tgtEl>
                                      </p:cBhvr>
                                      <p:to x="100000" y="60000"/>
                                    </p:animScale>
                                    <p:animScale>
                                      <p:cBhvr>
                                        <p:cTn id="32" dur="166" decel="50000">
                                          <p:stCondLst>
                                            <p:cond delay="676"/>
                                          </p:stCondLst>
                                        </p:cTn>
                                        <p:tgtEl>
                                          <p:spTgt spid="150531">
                                            <p:txEl>
                                              <p:pRg st="1" end="1"/>
                                            </p:txEl>
                                          </p:spTgt>
                                        </p:tgtEl>
                                      </p:cBhvr>
                                      <p:to x="100000" y="100000"/>
                                    </p:animScale>
                                    <p:animScale>
                                      <p:cBhvr>
                                        <p:cTn id="33" dur="26">
                                          <p:stCondLst>
                                            <p:cond delay="1312"/>
                                          </p:stCondLst>
                                        </p:cTn>
                                        <p:tgtEl>
                                          <p:spTgt spid="150531">
                                            <p:txEl>
                                              <p:pRg st="1" end="1"/>
                                            </p:txEl>
                                          </p:spTgt>
                                        </p:tgtEl>
                                      </p:cBhvr>
                                      <p:to x="100000" y="80000"/>
                                    </p:animScale>
                                    <p:animScale>
                                      <p:cBhvr>
                                        <p:cTn id="34" dur="166" decel="50000">
                                          <p:stCondLst>
                                            <p:cond delay="1338"/>
                                          </p:stCondLst>
                                        </p:cTn>
                                        <p:tgtEl>
                                          <p:spTgt spid="150531">
                                            <p:txEl>
                                              <p:pRg st="1" end="1"/>
                                            </p:txEl>
                                          </p:spTgt>
                                        </p:tgtEl>
                                      </p:cBhvr>
                                      <p:to x="100000" y="100000"/>
                                    </p:animScale>
                                    <p:animScale>
                                      <p:cBhvr>
                                        <p:cTn id="35" dur="26">
                                          <p:stCondLst>
                                            <p:cond delay="1642"/>
                                          </p:stCondLst>
                                        </p:cTn>
                                        <p:tgtEl>
                                          <p:spTgt spid="150531">
                                            <p:txEl>
                                              <p:pRg st="1" end="1"/>
                                            </p:txEl>
                                          </p:spTgt>
                                        </p:tgtEl>
                                      </p:cBhvr>
                                      <p:to x="100000" y="90000"/>
                                    </p:animScale>
                                    <p:animScale>
                                      <p:cBhvr>
                                        <p:cTn id="36" dur="166" decel="50000">
                                          <p:stCondLst>
                                            <p:cond delay="1668"/>
                                          </p:stCondLst>
                                        </p:cTn>
                                        <p:tgtEl>
                                          <p:spTgt spid="150531">
                                            <p:txEl>
                                              <p:pRg st="1" end="1"/>
                                            </p:txEl>
                                          </p:spTgt>
                                        </p:tgtEl>
                                      </p:cBhvr>
                                      <p:to x="100000" y="100000"/>
                                    </p:animScale>
                                    <p:animScale>
                                      <p:cBhvr>
                                        <p:cTn id="37" dur="26">
                                          <p:stCondLst>
                                            <p:cond delay="1808"/>
                                          </p:stCondLst>
                                        </p:cTn>
                                        <p:tgtEl>
                                          <p:spTgt spid="150531">
                                            <p:txEl>
                                              <p:pRg st="1" end="1"/>
                                            </p:txEl>
                                          </p:spTgt>
                                        </p:tgtEl>
                                      </p:cBhvr>
                                      <p:to x="100000" y="95000"/>
                                    </p:animScale>
                                    <p:animScale>
                                      <p:cBhvr>
                                        <p:cTn id="38" dur="166" decel="50000">
                                          <p:stCondLst>
                                            <p:cond delay="1834"/>
                                          </p:stCondLst>
                                        </p:cTn>
                                        <p:tgtEl>
                                          <p:spTgt spid="15053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152400"/>
            <a:ext cx="6870700" cy="704850"/>
          </a:xfrm>
        </p:spPr>
        <p:txBody>
          <a:bodyPr>
            <a:normAutofit fontScale="90000"/>
          </a:bodyPr>
          <a:lstStyle/>
          <a:p>
            <a:r>
              <a:rPr lang="en-US" sz="4800" smtClean="0">
                <a:solidFill>
                  <a:srgbClr val="FF0000"/>
                </a:solidFill>
                <a:effectLst>
                  <a:outerShdw blurRad="38100" dist="38100" dir="2700000" algn="tl">
                    <a:srgbClr val="C0C0C0"/>
                  </a:outerShdw>
                </a:effectLst>
                <a:latin typeface="Times New Roman" pitchFamily="18" charset="0"/>
              </a:rPr>
              <a:t>Tránh tắc nghẽn</a:t>
            </a:r>
            <a:endParaRPr lang="en-US" sz="4800">
              <a:solidFill>
                <a:srgbClr val="FF0000"/>
              </a:solidFill>
              <a:effectLst>
                <a:outerShdw blurRad="38100" dist="38100" dir="2700000" algn="tl">
                  <a:srgbClr val="C0C0C0"/>
                </a:outerShdw>
              </a:effectLst>
              <a:latin typeface="Times New Roman" pitchFamily="18" charset="0"/>
            </a:endParaRPr>
          </a:p>
        </p:txBody>
      </p:sp>
      <p:sp>
        <p:nvSpPr>
          <p:cNvPr id="150531" name="Rectangle 3"/>
          <p:cNvSpPr>
            <a:spLocks noGrp="1" noChangeArrowheads="1"/>
          </p:cNvSpPr>
          <p:nvPr>
            <p:ph idx="1"/>
          </p:nvPr>
        </p:nvSpPr>
        <p:spPr>
          <a:xfrm>
            <a:off x="323850" y="1028700"/>
            <a:ext cx="8531225" cy="5353049"/>
          </a:xfrm>
          <a:noFill/>
        </p:spPr>
        <p:txBody>
          <a:bodyPr/>
          <a:lstStyle/>
          <a:p>
            <a:pPr algn="just">
              <a:buClr>
                <a:srgbClr val="FF0000"/>
              </a:buClr>
              <a:buSzPct val="150000"/>
              <a:buFont typeface="Wingdings" pitchFamily="2" charset="2"/>
              <a:buChar char="§"/>
            </a:pPr>
            <a:r>
              <a:rPr lang="en-US" sz="2800" smtClean="0">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cs typeface="Times New Roman" pitchFamily="18" charset="0"/>
              </a:rPr>
              <a:t>Ví dụ minh họa</a:t>
            </a:r>
            <a:r>
              <a:rPr lang="vi-VN" sz="2800" smtClean="0">
                <a:effectLst>
                  <a:outerShdw blurRad="38100" dist="38100" dir="2700000" algn="tl">
                    <a:srgbClr val="C0C0C0"/>
                  </a:outerShdw>
                </a:effectLst>
                <a:latin typeface="Times New Roman" pitchFamily="18" charset="0"/>
                <a:cs typeface="Times New Roman" pitchFamily="18" charset="0"/>
              </a:rPr>
              <a:t>:</a:t>
            </a:r>
            <a:r>
              <a:rPr lang="en-US" sz="2800" smtClean="0">
                <a:effectLst>
                  <a:outerShdw blurRad="38100" dist="38100" dir="2700000" algn="tl">
                    <a:srgbClr val="C0C0C0"/>
                  </a:outerShdw>
                </a:effectLst>
                <a:latin typeface="Times New Roman" pitchFamily="18" charset="0"/>
                <a:cs typeface="Times New Roman" pitchFamily="18" charset="0"/>
              </a:rPr>
              <a:t> Xét HT có 12 băng từ với 3 tiến trình: P</a:t>
            </a:r>
            <a:r>
              <a:rPr lang="en-US" sz="2800" baseline="-25000" smtClean="0">
                <a:effectLst>
                  <a:outerShdw blurRad="38100" dist="38100" dir="2700000" algn="tl">
                    <a:srgbClr val="C0C0C0"/>
                  </a:outerShdw>
                </a:effectLst>
                <a:latin typeface="Times New Roman" pitchFamily="18" charset="0"/>
                <a:cs typeface="Times New Roman" pitchFamily="18" charset="0"/>
              </a:rPr>
              <a:t>0</a:t>
            </a:r>
            <a:r>
              <a:rPr lang="en-US" sz="2800" smtClean="0">
                <a:effectLst>
                  <a:outerShdw blurRad="38100" dist="38100" dir="2700000" algn="tl">
                    <a:srgbClr val="C0C0C0"/>
                  </a:outerShdw>
                </a:effectLst>
                <a:latin typeface="Times New Roman" pitchFamily="18" charset="0"/>
                <a:cs typeface="Times New Roman" pitchFamily="18" charset="0"/>
              </a:rPr>
              <a:t>, P</a:t>
            </a:r>
            <a:r>
              <a:rPr lang="en-US" sz="2800" baseline="-25000" smtClean="0">
                <a:effectLst>
                  <a:outerShdw blurRad="38100" dist="38100" dir="2700000" algn="tl">
                    <a:srgbClr val="C0C0C0"/>
                  </a:outerShdw>
                </a:effectLst>
                <a:latin typeface="Times New Roman" pitchFamily="18" charset="0"/>
                <a:cs typeface="Times New Roman" pitchFamily="18" charset="0"/>
              </a:rPr>
              <a:t>1</a:t>
            </a:r>
            <a:r>
              <a:rPr lang="en-US" sz="2800" smtClean="0">
                <a:effectLst>
                  <a:outerShdw blurRad="38100" dist="38100" dir="2700000" algn="tl">
                    <a:srgbClr val="C0C0C0"/>
                  </a:outerShdw>
                </a:effectLst>
                <a:latin typeface="Times New Roman" pitchFamily="18" charset="0"/>
                <a:cs typeface="Times New Roman" pitchFamily="18" charset="0"/>
              </a:rPr>
              <a:t>, P</a:t>
            </a:r>
            <a:r>
              <a:rPr lang="en-US" sz="2800" baseline="-25000" smtClean="0">
                <a:effectLst>
                  <a:outerShdw blurRad="38100" dist="38100" dir="2700000" algn="tl">
                    <a:srgbClr val="C0C0C0"/>
                  </a:outerShdw>
                </a:effectLst>
                <a:latin typeface="Times New Roman" pitchFamily="18" charset="0"/>
                <a:cs typeface="Times New Roman" pitchFamily="18" charset="0"/>
              </a:rPr>
              <a:t>2</a:t>
            </a:r>
            <a:r>
              <a:rPr lang="en-US" sz="2800" smtClean="0">
                <a:effectLst>
                  <a:outerShdw blurRad="38100" dist="38100" dir="2700000" algn="tl">
                    <a:srgbClr val="C0C0C0"/>
                  </a:outerShdw>
                </a:effectLst>
                <a:latin typeface="Times New Roman" pitchFamily="18" charset="0"/>
                <a:cs typeface="Times New Roman" pitchFamily="18" charset="0"/>
              </a:rPr>
              <a:t> trong đó P</a:t>
            </a:r>
            <a:r>
              <a:rPr lang="en-US" sz="2800" baseline="-25000" smtClean="0">
                <a:effectLst>
                  <a:outerShdw blurRad="38100" dist="38100" dir="2700000" algn="tl">
                    <a:srgbClr val="C0C0C0"/>
                  </a:outerShdw>
                </a:effectLst>
                <a:latin typeface="Times New Roman" pitchFamily="18" charset="0"/>
                <a:cs typeface="Times New Roman" pitchFamily="18" charset="0"/>
              </a:rPr>
              <a:t>0</a:t>
            </a:r>
            <a:r>
              <a:rPr lang="en-US" sz="2800" smtClean="0">
                <a:effectLst>
                  <a:outerShdw blurRad="38100" dist="38100" dir="2700000" algn="tl">
                    <a:srgbClr val="C0C0C0"/>
                  </a:outerShdw>
                </a:effectLst>
                <a:latin typeface="Times New Roman" pitchFamily="18" charset="0"/>
                <a:cs typeface="Times New Roman" pitchFamily="18" charset="0"/>
              </a:rPr>
              <a:t> cần tối đa 10 băng từ, P</a:t>
            </a:r>
            <a:r>
              <a:rPr lang="en-US" sz="2800" baseline="-25000" smtClean="0">
                <a:effectLst>
                  <a:outerShdw blurRad="38100" dist="38100" dir="2700000" algn="tl">
                    <a:srgbClr val="C0C0C0"/>
                  </a:outerShdw>
                </a:effectLst>
                <a:latin typeface="Times New Roman" pitchFamily="18" charset="0"/>
                <a:cs typeface="Times New Roman" pitchFamily="18" charset="0"/>
              </a:rPr>
              <a:t>1</a:t>
            </a:r>
            <a:r>
              <a:rPr lang="en-US" sz="2800" smtClean="0">
                <a:effectLst>
                  <a:outerShdw blurRad="38100" dist="38100" dir="2700000" algn="tl">
                    <a:srgbClr val="C0C0C0"/>
                  </a:outerShdw>
                </a:effectLst>
                <a:latin typeface="Times New Roman" pitchFamily="18" charset="0"/>
                <a:cs typeface="Times New Roman" pitchFamily="18" charset="0"/>
              </a:rPr>
              <a:t> cần tối đa 4 băng từ, P</a:t>
            </a:r>
            <a:r>
              <a:rPr lang="en-US" sz="2800" baseline="-25000" smtClean="0">
                <a:effectLst>
                  <a:outerShdw blurRad="38100" dist="38100" dir="2700000" algn="tl">
                    <a:srgbClr val="C0C0C0"/>
                  </a:outerShdw>
                </a:effectLst>
                <a:latin typeface="Times New Roman" pitchFamily="18" charset="0"/>
                <a:cs typeface="Times New Roman" pitchFamily="18" charset="0"/>
              </a:rPr>
              <a:t>2</a:t>
            </a:r>
            <a:r>
              <a:rPr lang="en-US" sz="2800" smtClean="0">
                <a:effectLst>
                  <a:outerShdw blurRad="38100" dist="38100" dir="2700000" algn="tl">
                    <a:srgbClr val="C0C0C0"/>
                  </a:outerShdw>
                </a:effectLst>
                <a:latin typeface="Times New Roman" pitchFamily="18" charset="0"/>
                <a:cs typeface="Times New Roman" pitchFamily="18" charset="0"/>
              </a:rPr>
              <a:t> cần tối đa 9 băng từ.</a:t>
            </a:r>
            <a:r>
              <a:rPr lang="vi-VN" sz="2800" smtClean="0">
                <a:effectLst>
                  <a:outerShdw blurRad="38100" dist="38100" dir="2700000" algn="tl">
                    <a:srgbClr val="C0C0C0"/>
                  </a:outerShdw>
                </a:effectLst>
                <a:latin typeface="Times New Roman" pitchFamily="18" charset="0"/>
                <a:cs typeface="Times New Roman" pitchFamily="18" charset="0"/>
              </a:rPr>
              <a:t> </a:t>
            </a:r>
            <a:r>
              <a:rPr lang="en-US" sz="2800" smtClean="0">
                <a:effectLst>
                  <a:outerShdw blurRad="38100" dist="38100" dir="2700000" algn="tl">
                    <a:srgbClr val="C0C0C0"/>
                  </a:outerShdw>
                </a:effectLst>
                <a:latin typeface="Times New Roman" pitchFamily="18" charset="0"/>
                <a:cs typeface="Times New Roman" pitchFamily="18" charset="0"/>
              </a:rPr>
              <a:t>Giả sử tại thời điểm t</a:t>
            </a:r>
            <a:r>
              <a:rPr lang="en-US" sz="2800" baseline="-25000" smtClean="0">
                <a:effectLst>
                  <a:outerShdw blurRad="38100" dist="38100" dir="2700000" algn="tl">
                    <a:srgbClr val="C0C0C0"/>
                  </a:outerShdw>
                </a:effectLst>
                <a:latin typeface="Times New Roman" pitchFamily="18" charset="0"/>
                <a:cs typeface="Times New Roman" pitchFamily="18" charset="0"/>
              </a:rPr>
              <a:t>0</a:t>
            </a:r>
            <a:r>
              <a:rPr lang="en-US" sz="2800" smtClean="0">
                <a:effectLst>
                  <a:outerShdw blurRad="38100" dist="38100" dir="2700000" algn="tl">
                    <a:srgbClr val="C0C0C0"/>
                  </a:outerShdw>
                </a:effectLst>
                <a:latin typeface="Times New Roman" pitchFamily="18" charset="0"/>
                <a:cs typeface="Times New Roman" pitchFamily="18" charset="0"/>
              </a:rPr>
              <a:t>, P</a:t>
            </a:r>
            <a:r>
              <a:rPr lang="en-US" sz="2800" baseline="-25000" smtClean="0">
                <a:effectLst>
                  <a:outerShdw blurRad="38100" dist="38100" dir="2700000" algn="tl">
                    <a:srgbClr val="C0C0C0"/>
                  </a:outerShdw>
                </a:effectLst>
                <a:latin typeface="Times New Roman" pitchFamily="18" charset="0"/>
                <a:cs typeface="Times New Roman" pitchFamily="18" charset="0"/>
              </a:rPr>
              <a:t>0</a:t>
            </a:r>
            <a:r>
              <a:rPr lang="en-US" sz="2800" smtClean="0">
                <a:effectLst>
                  <a:outerShdw blurRad="38100" dist="38100" dir="2700000" algn="tl">
                    <a:srgbClr val="C0C0C0"/>
                  </a:outerShdw>
                </a:effectLst>
                <a:latin typeface="Times New Roman" pitchFamily="18" charset="0"/>
                <a:cs typeface="Times New Roman" pitchFamily="18" charset="0"/>
              </a:rPr>
              <a:t> đang chiếm giữ 5, P</a:t>
            </a:r>
            <a:r>
              <a:rPr lang="en-US" sz="2800" baseline="-25000" smtClean="0">
                <a:effectLst>
                  <a:outerShdw blurRad="38100" dist="38100" dir="2700000" algn="tl">
                    <a:srgbClr val="C0C0C0"/>
                  </a:outerShdw>
                </a:effectLst>
                <a:latin typeface="Times New Roman" pitchFamily="18" charset="0"/>
                <a:cs typeface="Times New Roman" pitchFamily="18" charset="0"/>
              </a:rPr>
              <a:t>1</a:t>
            </a:r>
            <a:r>
              <a:rPr lang="en-US" sz="2800" smtClean="0">
                <a:effectLst>
                  <a:outerShdw blurRad="38100" dist="38100" dir="2700000" algn="tl">
                    <a:srgbClr val="C0C0C0"/>
                  </a:outerShdw>
                </a:effectLst>
                <a:latin typeface="Times New Roman" pitchFamily="18" charset="0"/>
                <a:cs typeface="Times New Roman" pitchFamily="18" charset="0"/>
              </a:rPr>
              <a:t> chiếm giữ 2 và P</a:t>
            </a:r>
            <a:r>
              <a:rPr lang="en-US" sz="2800" baseline="-25000" smtClean="0">
                <a:effectLst>
                  <a:outerShdw blurRad="38100" dist="38100" dir="2700000" algn="tl">
                    <a:srgbClr val="C0C0C0"/>
                  </a:outerShdw>
                </a:effectLst>
                <a:latin typeface="Times New Roman" pitchFamily="18" charset="0"/>
                <a:cs typeface="Times New Roman" pitchFamily="18" charset="0"/>
              </a:rPr>
              <a:t>2</a:t>
            </a:r>
            <a:r>
              <a:rPr lang="en-US" sz="2800" smtClean="0">
                <a:effectLst>
                  <a:outerShdw blurRad="38100" dist="38100" dir="2700000" algn="tl">
                    <a:srgbClr val="C0C0C0"/>
                  </a:outerShdw>
                </a:effectLst>
                <a:latin typeface="Times New Roman" pitchFamily="18" charset="0"/>
                <a:cs typeface="Times New Roman" pitchFamily="18" charset="0"/>
              </a:rPr>
              <a:t> chiếm giữ 2 băng từ, còn 3 băng từ tự do.</a:t>
            </a:r>
          </a:p>
          <a:p>
            <a:pPr algn="just">
              <a:buClr>
                <a:srgbClr val="FF0000"/>
              </a:buClr>
              <a:buSzPct val="150000"/>
              <a:buNone/>
            </a:pPr>
            <a:r>
              <a:rPr lang="en-US" sz="2800" smtClean="0">
                <a:effectLst>
                  <a:outerShdw blurRad="38100" dist="38100" dir="2700000" algn="tl">
                    <a:srgbClr val="C0C0C0"/>
                  </a:outerShdw>
                </a:effectLst>
                <a:latin typeface="Times New Roman" pitchFamily="18" charset="0"/>
                <a:cs typeface="Times New Roman" pitchFamily="18" charset="0"/>
              </a:rPr>
              <a:t>+ Tại thời điểm t</a:t>
            </a:r>
            <a:r>
              <a:rPr lang="en-US" sz="2800" baseline="-25000" smtClean="0">
                <a:effectLst>
                  <a:outerShdw blurRad="38100" dist="38100" dir="2700000" algn="tl">
                    <a:srgbClr val="C0C0C0"/>
                  </a:outerShdw>
                </a:effectLst>
                <a:latin typeface="Times New Roman" pitchFamily="18" charset="0"/>
                <a:cs typeface="Times New Roman" pitchFamily="18" charset="0"/>
              </a:rPr>
              <a:t>0</a:t>
            </a:r>
            <a:r>
              <a:rPr lang="en-US" sz="2800" smtClean="0">
                <a:effectLst>
                  <a:outerShdw blurRad="38100" dist="38100" dir="2700000" algn="tl">
                    <a:srgbClr val="C0C0C0"/>
                  </a:outerShdw>
                </a:effectLst>
                <a:latin typeface="Times New Roman" pitchFamily="18" charset="0"/>
                <a:cs typeface="Times New Roman" pitchFamily="18" charset="0"/>
              </a:rPr>
              <a:t>, HT trong trạng thái an toàn vì dãy &lt;P</a:t>
            </a:r>
            <a:r>
              <a:rPr lang="en-US" sz="2800" baseline="-25000" smtClean="0">
                <a:effectLst>
                  <a:outerShdw blurRad="38100" dist="38100" dir="2700000" algn="tl">
                    <a:srgbClr val="C0C0C0"/>
                  </a:outerShdw>
                </a:effectLst>
                <a:latin typeface="Times New Roman" pitchFamily="18" charset="0"/>
                <a:cs typeface="Times New Roman" pitchFamily="18" charset="0"/>
              </a:rPr>
              <a:t>1</a:t>
            </a:r>
            <a:r>
              <a:rPr lang="en-US" sz="2800" smtClean="0">
                <a:effectLst>
                  <a:outerShdw blurRad="38100" dist="38100" dir="2700000" algn="tl">
                    <a:srgbClr val="C0C0C0"/>
                  </a:outerShdw>
                </a:effectLst>
                <a:latin typeface="Times New Roman" pitchFamily="18" charset="0"/>
                <a:cs typeface="Times New Roman" pitchFamily="18" charset="0"/>
              </a:rPr>
              <a:t>, P</a:t>
            </a:r>
            <a:r>
              <a:rPr lang="en-US" sz="2800" baseline="-25000" smtClean="0">
                <a:effectLst>
                  <a:outerShdw blurRad="38100" dist="38100" dir="2700000" algn="tl">
                    <a:srgbClr val="C0C0C0"/>
                  </a:outerShdw>
                </a:effectLst>
                <a:latin typeface="Times New Roman" pitchFamily="18" charset="0"/>
                <a:cs typeface="Times New Roman" pitchFamily="18" charset="0"/>
              </a:rPr>
              <a:t>0</a:t>
            </a:r>
            <a:r>
              <a:rPr lang="en-US" sz="2800" smtClean="0">
                <a:effectLst>
                  <a:outerShdw blurRad="38100" dist="38100" dir="2700000" algn="tl">
                    <a:srgbClr val="C0C0C0"/>
                  </a:outerShdw>
                </a:effectLst>
                <a:latin typeface="Times New Roman" pitchFamily="18" charset="0"/>
                <a:cs typeface="Times New Roman" pitchFamily="18" charset="0"/>
              </a:rPr>
              <a:t>, P</a:t>
            </a:r>
            <a:r>
              <a:rPr lang="en-US" sz="2800" baseline="-25000" smtClean="0">
                <a:effectLst>
                  <a:outerShdw blurRad="38100" dist="38100" dir="2700000" algn="tl">
                    <a:srgbClr val="C0C0C0"/>
                  </a:outerShdw>
                </a:effectLst>
                <a:latin typeface="Times New Roman" pitchFamily="18" charset="0"/>
                <a:cs typeface="Times New Roman" pitchFamily="18" charset="0"/>
              </a:rPr>
              <a:t>2</a:t>
            </a:r>
            <a:r>
              <a:rPr lang="en-US" sz="2800" smtClean="0">
                <a:effectLst>
                  <a:outerShdw blurRad="38100" dist="38100" dir="2700000" algn="tl">
                    <a:srgbClr val="C0C0C0"/>
                  </a:outerShdw>
                </a:effectLst>
                <a:latin typeface="Times New Roman" pitchFamily="18" charset="0"/>
                <a:cs typeface="Times New Roman" pitchFamily="18" charset="0"/>
              </a:rPr>
              <a:t>&gt; thỏa mãn điều kiện an toàn. Thật vậy, P</a:t>
            </a:r>
            <a:r>
              <a:rPr lang="en-US" sz="2800" baseline="-25000" smtClean="0">
                <a:effectLst>
                  <a:outerShdw blurRad="38100" dist="38100" dir="2700000" algn="tl">
                    <a:srgbClr val="C0C0C0"/>
                  </a:outerShdw>
                </a:effectLst>
                <a:latin typeface="Times New Roman" pitchFamily="18" charset="0"/>
                <a:cs typeface="Times New Roman" pitchFamily="18" charset="0"/>
              </a:rPr>
              <a:t>1</a:t>
            </a:r>
            <a:r>
              <a:rPr lang="en-US" sz="2800" smtClean="0">
                <a:effectLst>
                  <a:outerShdw blurRad="38100" dist="38100" dir="2700000" algn="tl">
                    <a:srgbClr val="C0C0C0"/>
                  </a:outerShdw>
                </a:effectLst>
                <a:latin typeface="Times New Roman" pitchFamily="18" charset="0"/>
                <a:cs typeface="Times New Roman" pitchFamily="18" charset="0"/>
              </a:rPr>
              <a:t> có thể lấy thêm 2 băng từ rồi thực thi sau đó giải phóng cả 4 băng từ (HT có 5 băng từ rỗi). Tiếp đó P</a:t>
            </a:r>
            <a:r>
              <a:rPr lang="en-US" sz="2800" baseline="-25000" smtClean="0">
                <a:effectLst>
                  <a:outerShdw blurRad="38100" dist="38100" dir="2700000" algn="tl">
                    <a:srgbClr val="C0C0C0"/>
                  </a:outerShdw>
                </a:effectLst>
                <a:latin typeface="Times New Roman" pitchFamily="18" charset="0"/>
                <a:cs typeface="Times New Roman" pitchFamily="18" charset="0"/>
              </a:rPr>
              <a:t>0</a:t>
            </a:r>
            <a:r>
              <a:rPr lang="en-US" sz="2800" smtClean="0">
                <a:effectLst>
                  <a:outerShdw blurRad="38100" dist="38100" dir="2700000" algn="tl">
                    <a:srgbClr val="C0C0C0"/>
                  </a:outerShdw>
                </a:effectLst>
                <a:latin typeface="Times New Roman" pitchFamily="18" charset="0"/>
                <a:cs typeface="Times New Roman" pitchFamily="18" charset="0"/>
              </a:rPr>
              <a:t> lấy 5 băng từ thực thi và giải phóng 10 băng từ, cuối cùng P</a:t>
            </a:r>
            <a:r>
              <a:rPr lang="en-US" sz="2800" baseline="-25000" smtClean="0">
                <a:effectLst>
                  <a:outerShdw blurRad="38100" dist="38100" dir="2700000" algn="tl">
                    <a:srgbClr val="C0C0C0"/>
                  </a:outerShdw>
                </a:effectLst>
                <a:latin typeface="Times New Roman" pitchFamily="18" charset="0"/>
                <a:cs typeface="Times New Roman" pitchFamily="18" charset="0"/>
              </a:rPr>
              <a:t>2</a:t>
            </a:r>
            <a:r>
              <a:rPr lang="en-US" sz="2800" smtClean="0">
                <a:effectLst>
                  <a:outerShdw blurRad="38100" dist="38100" dir="2700000" algn="tl">
                    <a:srgbClr val="C0C0C0"/>
                  </a:outerShdw>
                </a:effectLst>
                <a:latin typeface="Times New Roman" pitchFamily="18" charset="0"/>
                <a:cs typeface="Times New Roman" pitchFamily="18" charset="0"/>
              </a:rPr>
              <a:t> lấy 7 băng từ và thực thi.</a:t>
            </a:r>
            <a:endParaRPr lang="vi-VN" sz="2800" smtClean="0">
              <a:effectLst>
                <a:outerShdw blurRad="38100" dist="38100" dir="2700000" algn="tl">
                  <a:srgbClr val="C0C0C0"/>
                </a:outerShdw>
              </a:effectLst>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019A168-EA24-490D-9D7C-BDDA8D54DDFD}" type="datetime1">
              <a:rPr lang="en-US" sz="1800" smtClean="0">
                <a:solidFill>
                  <a:srgbClr val="FF0000"/>
                </a:solidFill>
              </a:rPr>
              <a:pPr/>
              <a:t>3/29/2021</a:t>
            </a:fld>
            <a:endParaRPr lang="en-US" sz="1800">
              <a:solidFill>
                <a:srgbClr val="FF0000"/>
              </a:solidFill>
            </a:endParaRPr>
          </a:p>
        </p:txBody>
      </p:sp>
      <p:sp>
        <p:nvSpPr>
          <p:cNvPr id="5" name="Slide Number Placeholder 4"/>
          <p:cNvSpPr>
            <a:spLocks noGrp="1"/>
          </p:cNvSpPr>
          <p:nvPr>
            <p:ph type="sldNum" sz="quarter" idx="12"/>
          </p:nvPr>
        </p:nvSpPr>
        <p:spPr/>
        <p:txBody>
          <a:bodyPr/>
          <a:lstStyle/>
          <a:p>
            <a:fld id="{487AA9DA-8120-43D4-BC4B-82B8443E30CB}" type="slidenum">
              <a:rPr lang="en-US" sz="1800" smtClean="0">
                <a:solidFill>
                  <a:srgbClr val="FF0000"/>
                </a:solidFill>
              </a:rPr>
              <a:pPr/>
              <a:t>58</a:t>
            </a:fld>
            <a:endParaRPr lang="en-US" sz="1800">
              <a:solidFill>
                <a:srgbClr val="FF0000"/>
              </a:solidFill>
            </a:endParaRPr>
          </a:p>
        </p:txBody>
      </p:sp>
    </p:spTree>
    <p:custDataLst>
      <p:tags r:id="rId1"/>
    </p:custDataLst>
  </p:cSld>
  <p:clrMapOvr>
    <a:masterClrMapping/>
  </p:clrMapOvr>
  <p:transition advTm="172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down)">
                                      <p:cBhvr>
                                        <p:cTn id="7" dur="580">
                                          <p:stCondLst>
                                            <p:cond delay="0"/>
                                          </p:stCondLst>
                                        </p:cTn>
                                        <p:tgtEl>
                                          <p:spTgt spid="150531">
                                            <p:txEl>
                                              <p:pRg st="0" end="0"/>
                                            </p:txEl>
                                          </p:spTgt>
                                        </p:tgtEl>
                                      </p:cBhvr>
                                    </p:animEffect>
                                    <p:anim calcmode="lin" valueType="num">
                                      <p:cBhvr>
                                        <p:cTn id="8" dur="1822" tmFilter="0,0; 0.14,0.36; 0.43,0.73; 0.71,0.91; 1.0,1.0">
                                          <p:stCondLst>
                                            <p:cond delay="0"/>
                                          </p:stCondLst>
                                        </p:cTn>
                                        <p:tgtEl>
                                          <p:spTgt spid="150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531">
                                            <p:txEl>
                                              <p:pRg st="0" end="0"/>
                                            </p:txEl>
                                          </p:spTgt>
                                        </p:tgtEl>
                                      </p:cBhvr>
                                      <p:to x="100000" y="60000"/>
                                    </p:animScale>
                                    <p:animScale>
                                      <p:cBhvr>
                                        <p:cTn id="14" dur="166" decel="50000">
                                          <p:stCondLst>
                                            <p:cond delay="676"/>
                                          </p:stCondLst>
                                        </p:cTn>
                                        <p:tgtEl>
                                          <p:spTgt spid="150531">
                                            <p:txEl>
                                              <p:pRg st="0" end="0"/>
                                            </p:txEl>
                                          </p:spTgt>
                                        </p:tgtEl>
                                      </p:cBhvr>
                                      <p:to x="100000" y="100000"/>
                                    </p:animScale>
                                    <p:animScale>
                                      <p:cBhvr>
                                        <p:cTn id="15" dur="26">
                                          <p:stCondLst>
                                            <p:cond delay="1312"/>
                                          </p:stCondLst>
                                        </p:cTn>
                                        <p:tgtEl>
                                          <p:spTgt spid="150531">
                                            <p:txEl>
                                              <p:pRg st="0" end="0"/>
                                            </p:txEl>
                                          </p:spTgt>
                                        </p:tgtEl>
                                      </p:cBhvr>
                                      <p:to x="100000" y="80000"/>
                                    </p:animScale>
                                    <p:animScale>
                                      <p:cBhvr>
                                        <p:cTn id="16" dur="166" decel="50000">
                                          <p:stCondLst>
                                            <p:cond delay="1338"/>
                                          </p:stCondLst>
                                        </p:cTn>
                                        <p:tgtEl>
                                          <p:spTgt spid="150531">
                                            <p:txEl>
                                              <p:pRg st="0" end="0"/>
                                            </p:txEl>
                                          </p:spTgt>
                                        </p:tgtEl>
                                      </p:cBhvr>
                                      <p:to x="100000" y="100000"/>
                                    </p:animScale>
                                    <p:animScale>
                                      <p:cBhvr>
                                        <p:cTn id="17" dur="26">
                                          <p:stCondLst>
                                            <p:cond delay="1642"/>
                                          </p:stCondLst>
                                        </p:cTn>
                                        <p:tgtEl>
                                          <p:spTgt spid="150531">
                                            <p:txEl>
                                              <p:pRg st="0" end="0"/>
                                            </p:txEl>
                                          </p:spTgt>
                                        </p:tgtEl>
                                      </p:cBhvr>
                                      <p:to x="100000" y="90000"/>
                                    </p:animScale>
                                    <p:animScale>
                                      <p:cBhvr>
                                        <p:cTn id="18" dur="166" decel="50000">
                                          <p:stCondLst>
                                            <p:cond delay="1668"/>
                                          </p:stCondLst>
                                        </p:cTn>
                                        <p:tgtEl>
                                          <p:spTgt spid="150531">
                                            <p:txEl>
                                              <p:pRg st="0" end="0"/>
                                            </p:txEl>
                                          </p:spTgt>
                                        </p:tgtEl>
                                      </p:cBhvr>
                                      <p:to x="100000" y="100000"/>
                                    </p:animScale>
                                    <p:animScale>
                                      <p:cBhvr>
                                        <p:cTn id="19" dur="26">
                                          <p:stCondLst>
                                            <p:cond delay="1808"/>
                                          </p:stCondLst>
                                        </p:cTn>
                                        <p:tgtEl>
                                          <p:spTgt spid="150531">
                                            <p:txEl>
                                              <p:pRg st="0" end="0"/>
                                            </p:txEl>
                                          </p:spTgt>
                                        </p:tgtEl>
                                      </p:cBhvr>
                                      <p:to x="100000" y="95000"/>
                                    </p:animScale>
                                    <p:animScale>
                                      <p:cBhvr>
                                        <p:cTn id="20" dur="166" decel="50000">
                                          <p:stCondLst>
                                            <p:cond delay="1834"/>
                                          </p:stCondLst>
                                        </p:cTn>
                                        <p:tgtEl>
                                          <p:spTgt spid="1505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0531">
                                            <p:txEl>
                                              <p:pRg st="1" end="1"/>
                                            </p:txEl>
                                          </p:spTgt>
                                        </p:tgtEl>
                                        <p:attrNameLst>
                                          <p:attrName>style.visibility</p:attrName>
                                        </p:attrNameLst>
                                      </p:cBhvr>
                                      <p:to>
                                        <p:strVal val="visible"/>
                                      </p:to>
                                    </p:set>
                                    <p:animEffect transition="in" filter="wipe(down)">
                                      <p:cBhvr>
                                        <p:cTn id="25" dur="580">
                                          <p:stCondLst>
                                            <p:cond delay="0"/>
                                          </p:stCondLst>
                                        </p:cTn>
                                        <p:tgtEl>
                                          <p:spTgt spid="150531">
                                            <p:txEl>
                                              <p:pRg st="1" end="1"/>
                                            </p:txEl>
                                          </p:spTgt>
                                        </p:tgtEl>
                                      </p:cBhvr>
                                    </p:animEffect>
                                    <p:anim calcmode="lin" valueType="num">
                                      <p:cBhvr>
                                        <p:cTn id="26" dur="1822" tmFilter="0,0; 0.14,0.36; 0.43,0.73; 0.71,0.91; 1.0,1.0">
                                          <p:stCondLst>
                                            <p:cond delay="0"/>
                                          </p:stCondLst>
                                        </p:cTn>
                                        <p:tgtEl>
                                          <p:spTgt spid="1505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05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05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05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05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0531">
                                            <p:txEl>
                                              <p:pRg st="1" end="1"/>
                                            </p:txEl>
                                          </p:spTgt>
                                        </p:tgtEl>
                                      </p:cBhvr>
                                      <p:to x="100000" y="60000"/>
                                    </p:animScale>
                                    <p:animScale>
                                      <p:cBhvr>
                                        <p:cTn id="32" dur="166" decel="50000">
                                          <p:stCondLst>
                                            <p:cond delay="676"/>
                                          </p:stCondLst>
                                        </p:cTn>
                                        <p:tgtEl>
                                          <p:spTgt spid="150531">
                                            <p:txEl>
                                              <p:pRg st="1" end="1"/>
                                            </p:txEl>
                                          </p:spTgt>
                                        </p:tgtEl>
                                      </p:cBhvr>
                                      <p:to x="100000" y="100000"/>
                                    </p:animScale>
                                    <p:animScale>
                                      <p:cBhvr>
                                        <p:cTn id="33" dur="26">
                                          <p:stCondLst>
                                            <p:cond delay="1312"/>
                                          </p:stCondLst>
                                        </p:cTn>
                                        <p:tgtEl>
                                          <p:spTgt spid="150531">
                                            <p:txEl>
                                              <p:pRg st="1" end="1"/>
                                            </p:txEl>
                                          </p:spTgt>
                                        </p:tgtEl>
                                      </p:cBhvr>
                                      <p:to x="100000" y="80000"/>
                                    </p:animScale>
                                    <p:animScale>
                                      <p:cBhvr>
                                        <p:cTn id="34" dur="166" decel="50000">
                                          <p:stCondLst>
                                            <p:cond delay="1338"/>
                                          </p:stCondLst>
                                        </p:cTn>
                                        <p:tgtEl>
                                          <p:spTgt spid="150531">
                                            <p:txEl>
                                              <p:pRg st="1" end="1"/>
                                            </p:txEl>
                                          </p:spTgt>
                                        </p:tgtEl>
                                      </p:cBhvr>
                                      <p:to x="100000" y="100000"/>
                                    </p:animScale>
                                    <p:animScale>
                                      <p:cBhvr>
                                        <p:cTn id="35" dur="26">
                                          <p:stCondLst>
                                            <p:cond delay="1642"/>
                                          </p:stCondLst>
                                        </p:cTn>
                                        <p:tgtEl>
                                          <p:spTgt spid="150531">
                                            <p:txEl>
                                              <p:pRg st="1" end="1"/>
                                            </p:txEl>
                                          </p:spTgt>
                                        </p:tgtEl>
                                      </p:cBhvr>
                                      <p:to x="100000" y="90000"/>
                                    </p:animScale>
                                    <p:animScale>
                                      <p:cBhvr>
                                        <p:cTn id="36" dur="166" decel="50000">
                                          <p:stCondLst>
                                            <p:cond delay="1668"/>
                                          </p:stCondLst>
                                        </p:cTn>
                                        <p:tgtEl>
                                          <p:spTgt spid="150531">
                                            <p:txEl>
                                              <p:pRg st="1" end="1"/>
                                            </p:txEl>
                                          </p:spTgt>
                                        </p:tgtEl>
                                      </p:cBhvr>
                                      <p:to x="100000" y="100000"/>
                                    </p:animScale>
                                    <p:animScale>
                                      <p:cBhvr>
                                        <p:cTn id="37" dur="26">
                                          <p:stCondLst>
                                            <p:cond delay="1808"/>
                                          </p:stCondLst>
                                        </p:cTn>
                                        <p:tgtEl>
                                          <p:spTgt spid="150531">
                                            <p:txEl>
                                              <p:pRg st="1" end="1"/>
                                            </p:txEl>
                                          </p:spTgt>
                                        </p:tgtEl>
                                      </p:cBhvr>
                                      <p:to x="100000" y="95000"/>
                                    </p:animScale>
                                    <p:animScale>
                                      <p:cBhvr>
                                        <p:cTn id="38" dur="166" decel="50000">
                                          <p:stCondLst>
                                            <p:cond delay="1834"/>
                                          </p:stCondLst>
                                        </p:cTn>
                                        <p:tgtEl>
                                          <p:spTgt spid="15053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p:txBody>
          <a:bodyPr/>
          <a:lstStyle/>
          <a:p>
            <a:r>
              <a:rPr lang="en-US" b="1">
                <a:solidFill>
                  <a:srgbClr val="FF0000"/>
                </a:solidFill>
              </a:rPr>
              <a:t>End of Chapter 6</a:t>
            </a:r>
          </a:p>
        </p:txBody>
      </p:sp>
      <p:sp>
        <p:nvSpPr>
          <p:cNvPr id="3" name="Date Placeholder 2"/>
          <p:cNvSpPr>
            <a:spLocks noGrp="1"/>
          </p:cNvSpPr>
          <p:nvPr>
            <p:ph type="dt" sz="half" idx="10"/>
          </p:nvPr>
        </p:nvSpPr>
        <p:spPr/>
        <p:txBody>
          <a:bodyPr/>
          <a:lstStyle/>
          <a:p>
            <a:fld id="{464717CA-554B-4284-BDA8-5B35BFBA2EC7}" type="datetime1">
              <a:rPr lang="en-US" smtClean="0"/>
              <a:pPr/>
              <a:t>3/29/2021</a:t>
            </a:fld>
            <a:endParaRPr lang="en-US"/>
          </a:p>
        </p:txBody>
      </p:sp>
      <p:sp>
        <p:nvSpPr>
          <p:cNvPr id="4" name="Slide Number Placeholder 3"/>
          <p:cNvSpPr>
            <a:spLocks noGrp="1"/>
          </p:cNvSpPr>
          <p:nvPr>
            <p:ph type="sldNum" sz="quarter" idx="12"/>
          </p:nvPr>
        </p:nvSpPr>
        <p:spPr/>
        <p:txBody>
          <a:bodyPr/>
          <a:lstStyle/>
          <a:p>
            <a:fld id="{FEB5518D-4D1E-42A7-BCBF-5C22D5B7D434}" type="slidenum">
              <a:rPr lang="en-US" smtClean="0"/>
              <a:pPr/>
              <a:t>59</a:t>
            </a:fld>
            <a:endParaRPr lang="en-US"/>
          </a:p>
        </p:txBody>
      </p:sp>
    </p:spTree>
  </p:cSld>
  <p:clrMapOvr>
    <a:masterClrMapping/>
  </p:clrMapOvr>
  <p:transition advTm="1154"/>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pPr marL="0" indent="0"/>
            <a:r>
              <a:rPr lang="en-US" sz="3200" smtClean="0">
                <a:solidFill>
                  <a:srgbClr val="FF0000"/>
                </a:solidFill>
                <a:effectLst>
                  <a:outerShdw blurRad="38100" dist="38100" dir="2700000" algn="tl">
                    <a:srgbClr val="C0C0C0"/>
                  </a:outerShdw>
                </a:effectLst>
                <a:latin typeface="Times New Roman" pitchFamily="18" charset="0"/>
              </a:rPr>
              <a:t>1. </a:t>
            </a:r>
            <a:r>
              <a:rPr lang="vi-VN" sz="3200" smtClean="0">
                <a:solidFill>
                  <a:srgbClr val="FF0000"/>
                </a:solidFill>
                <a:effectLst>
                  <a:outerShdw blurRad="38100" dist="38100" dir="2700000" algn="tl">
                    <a:srgbClr val="C0C0C0"/>
                  </a:outerShdw>
                </a:effectLst>
                <a:latin typeface="Times New Roman" pitchFamily="18" charset="0"/>
              </a:rPr>
              <a:t>Thiết bị I/O</a:t>
            </a:r>
          </a:p>
        </p:txBody>
      </p:sp>
      <p:sp>
        <p:nvSpPr>
          <p:cNvPr id="121859" name="Rectangle 3"/>
          <p:cNvSpPr>
            <a:spLocks noGrp="1" noChangeArrowheads="1"/>
          </p:cNvSpPr>
          <p:nvPr>
            <p:ph idx="1"/>
          </p:nvPr>
        </p:nvSpPr>
        <p:spPr>
          <a:xfrm>
            <a:off x="285750" y="1371600"/>
            <a:ext cx="8450263" cy="4841875"/>
          </a:xfrm>
        </p:spPr>
        <p:txBody>
          <a:bodyPr>
            <a:normAutofit/>
          </a:bodyPr>
          <a:lstStyle/>
          <a:p>
            <a:pPr marL="0" indent="0" algn="just">
              <a:buClr>
                <a:srgbClr val="FF0000"/>
              </a:buClr>
              <a:buSzPct val="140000"/>
              <a:buNone/>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Một dạng thiết bị thứ hai là thiết bị tuần tự. Ở dạng thiết bị này, việc gửi và nhận thông</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tin dựa trên chuỗi các bit, không có xác định địa chỉ. Màn hình, bàn phím, máy in, card mạng, chuột, và các loại thiết bị khác</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không phải dạng đĩa là thiết bị tuần tự.</a:t>
            </a:r>
            <a:endParaRPr lang="en-US">
              <a:solidFill>
                <a:srgbClr val="FF0000"/>
              </a:solidFill>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6D0B6FBD-6C4E-4CFC-A404-4A0FAE846DA3}"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6</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pPr marL="0" indent="0"/>
            <a:r>
              <a:rPr lang="en-US" sz="3200" smtClean="0">
                <a:solidFill>
                  <a:srgbClr val="FF0000"/>
                </a:solidFill>
                <a:effectLst>
                  <a:outerShdw blurRad="38100" dist="38100" dir="2700000" algn="tl">
                    <a:srgbClr val="C0C0C0"/>
                  </a:outerShdw>
                </a:effectLst>
                <a:latin typeface="Times New Roman" pitchFamily="18" charset="0"/>
              </a:rPr>
              <a:t>1. </a:t>
            </a:r>
            <a:r>
              <a:rPr lang="vi-VN" sz="3200" smtClean="0">
                <a:solidFill>
                  <a:srgbClr val="FF0000"/>
                </a:solidFill>
                <a:effectLst>
                  <a:outerShdw blurRad="38100" dist="38100" dir="2700000" algn="tl">
                    <a:srgbClr val="C0C0C0"/>
                  </a:outerShdw>
                </a:effectLst>
                <a:latin typeface="Times New Roman" pitchFamily="18" charset="0"/>
              </a:rPr>
              <a:t>Thiết bị I/O</a:t>
            </a:r>
          </a:p>
        </p:txBody>
      </p:sp>
      <p:sp>
        <p:nvSpPr>
          <p:cNvPr id="121859" name="Rectangle 3"/>
          <p:cNvSpPr>
            <a:spLocks noGrp="1" noChangeArrowheads="1"/>
          </p:cNvSpPr>
          <p:nvPr>
            <p:ph idx="1"/>
          </p:nvPr>
        </p:nvSpPr>
        <p:spPr>
          <a:xfrm>
            <a:off x="285750" y="1371600"/>
            <a:ext cx="8450263" cy="4841875"/>
          </a:xfrm>
        </p:spPr>
        <p:txBody>
          <a:bodyPr>
            <a:normAutofit/>
          </a:bodyPr>
          <a:lstStyle/>
          <a:p>
            <a:pPr marL="0" indent="0" algn="just">
              <a:buClr>
                <a:srgbClr val="FF0000"/>
              </a:buClr>
              <a:buSzPct val="140000"/>
              <a:buFont typeface="Wingdings" pitchFamily="2" charset="2"/>
              <a:buChar char="§"/>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Ngoài ra, người ta còn phân loại các thiết bị I/O dưới một tiêu chuẩn</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khác:</a:t>
            </a:r>
          </a:p>
          <a:p>
            <a:pPr marL="0" indent="0" algn="just">
              <a:buClr>
                <a:srgbClr val="FF0000"/>
              </a:buClr>
              <a:buSzPct val="140000"/>
              <a:buNone/>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Thiết bị tương tác được với con người: </a:t>
            </a:r>
            <a:r>
              <a:rPr lang="en-US" sz="3000" smtClean="0">
                <a:effectLst>
                  <a:outerShdw blurRad="38100" dist="38100" dir="2700000" algn="tl">
                    <a:srgbClr val="C0C0C0"/>
                  </a:outerShdw>
                </a:effectLst>
                <a:latin typeface="Times New Roman" pitchFamily="18" charset="0"/>
              </a:rPr>
              <a:t>D</a:t>
            </a:r>
            <a:r>
              <a:rPr lang="vi-VN" sz="3000" smtClean="0">
                <a:effectLst>
                  <a:outerShdw blurRad="38100" dist="38100" dir="2700000" algn="tl">
                    <a:srgbClr val="C0C0C0"/>
                  </a:outerShdw>
                </a:effectLst>
                <a:latin typeface="Times New Roman" pitchFamily="18" charset="0"/>
              </a:rPr>
              <a:t>ùng để giao tiếp giữa người và máy. Ví dụ:</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màn hình, bàn phím, chuột, máy in</a:t>
            </a:r>
            <a:r>
              <a:rPr lang="en-US" sz="3000" smtClean="0">
                <a:effectLst>
                  <a:outerShdw blurRad="38100" dist="38100" dir="2700000" algn="tl">
                    <a:srgbClr val="C0C0C0"/>
                  </a:outerShdw>
                </a:effectLst>
                <a:latin typeface="Times New Roman" pitchFamily="18" charset="0"/>
              </a:rPr>
              <a:t>,</a:t>
            </a:r>
            <a:r>
              <a:rPr lang="vi-VN" sz="3000" smtClean="0">
                <a:effectLst>
                  <a:outerShdw blurRad="38100" dist="38100" dir="2700000" algn="tl">
                    <a:srgbClr val="C0C0C0"/>
                  </a:outerShdw>
                </a:effectLst>
                <a:latin typeface="Times New Roman" pitchFamily="18" charset="0"/>
              </a:rPr>
              <a:t> ...</a:t>
            </a:r>
          </a:p>
          <a:p>
            <a:pPr marL="0" indent="0" algn="just">
              <a:buClr>
                <a:srgbClr val="FF0000"/>
              </a:buClr>
              <a:buSzPct val="140000"/>
              <a:buNone/>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Thiết bị tương tác trong hệ thống máy tính. Ví dụ: đĩa,</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băng từ, card giao tiếp</a:t>
            </a:r>
            <a:r>
              <a:rPr lang="en-US" sz="3000" smtClean="0">
                <a:effectLst>
                  <a:outerShdw blurRad="38100" dist="38100" dir="2700000" algn="tl">
                    <a:srgbClr val="C0C0C0"/>
                  </a:outerShdw>
                </a:effectLst>
                <a:latin typeface="Times New Roman" pitchFamily="18" charset="0"/>
              </a:rPr>
              <a:t>,</a:t>
            </a:r>
            <a:r>
              <a:rPr lang="vi-VN" sz="3000" smtClean="0">
                <a:effectLst>
                  <a:outerShdw blurRad="38100" dist="38100" dir="2700000" algn="tl">
                    <a:srgbClr val="C0C0C0"/>
                  </a:outerShdw>
                </a:effectLst>
                <a:latin typeface="Times New Roman" pitchFamily="18" charset="0"/>
              </a:rPr>
              <a:t>...</a:t>
            </a:r>
          </a:p>
          <a:p>
            <a:pPr marL="0" indent="0" algn="just">
              <a:buClr>
                <a:srgbClr val="FF0000"/>
              </a:buClr>
              <a:buSzPct val="140000"/>
              <a:buNone/>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Thiết bị truyền th</a:t>
            </a:r>
            <a:r>
              <a:rPr lang="en-US" sz="3000">
                <a:effectLst>
                  <a:outerShdw blurRad="38100" dist="38100" dir="2700000" algn="tl">
                    <a:srgbClr val="C0C0C0"/>
                  </a:outerShdw>
                </a:effectLst>
                <a:latin typeface="Times New Roman" pitchFamily="18" charset="0"/>
              </a:rPr>
              <a:t>ô</a:t>
            </a:r>
            <a:r>
              <a:rPr lang="vi-VN" sz="3000" smtClean="0">
                <a:effectLst>
                  <a:outerShdw blurRad="38100" dist="38100" dir="2700000" algn="tl">
                    <a:srgbClr val="C0C0C0"/>
                  </a:outerShdw>
                </a:effectLst>
                <a:latin typeface="Times New Roman" pitchFamily="18" charset="0"/>
              </a:rPr>
              <a:t>ng: </a:t>
            </a:r>
            <a:r>
              <a:rPr lang="en-US" sz="3000" smtClean="0">
                <a:effectLst>
                  <a:outerShdw blurRad="38100" dist="38100" dir="2700000" algn="tl">
                    <a:srgbClr val="C0C0C0"/>
                  </a:outerShdw>
                </a:effectLst>
                <a:latin typeface="Times New Roman" pitchFamily="18" charset="0"/>
              </a:rPr>
              <a:t>N</a:t>
            </a:r>
            <a:r>
              <a:rPr lang="vi-VN" sz="3000" smtClean="0">
                <a:effectLst>
                  <a:outerShdw blurRad="38100" dist="38100" dir="2700000" algn="tl">
                    <a:srgbClr val="C0C0C0"/>
                  </a:outerShdw>
                </a:effectLst>
                <a:latin typeface="Times New Roman" pitchFamily="18" charset="0"/>
              </a:rPr>
              <a:t>hư modem</a:t>
            </a:r>
            <a:r>
              <a:rPr lang="en-US" sz="3000" smtClean="0">
                <a:effectLst>
                  <a:outerShdw blurRad="38100" dist="38100" dir="2700000" algn="tl">
                    <a:srgbClr val="C0C0C0"/>
                  </a:outerShdw>
                </a:effectLst>
                <a:latin typeface="Times New Roman" pitchFamily="18" charset="0"/>
              </a:rPr>
              <a:t>,</a:t>
            </a:r>
            <a:r>
              <a:rPr lang="vi-VN" sz="3000" smtClean="0">
                <a:effectLst>
                  <a:outerShdw blurRad="38100" dist="38100" dir="2700000" algn="tl">
                    <a:srgbClr val="C0C0C0"/>
                  </a:outerShdw>
                </a:effectLst>
                <a:latin typeface="Times New Roman" pitchFamily="18" charset="0"/>
              </a:rPr>
              <a:t>...</a:t>
            </a:r>
          </a:p>
        </p:txBody>
      </p:sp>
      <p:sp>
        <p:nvSpPr>
          <p:cNvPr id="4" name="Date Placeholder 3"/>
          <p:cNvSpPr>
            <a:spLocks noGrp="1"/>
          </p:cNvSpPr>
          <p:nvPr>
            <p:ph type="dt" sz="half" idx="10"/>
          </p:nvPr>
        </p:nvSpPr>
        <p:spPr/>
        <p:txBody>
          <a:bodyPr/>
          <a:lstStyle/>
          <a:p>
            <a:fld id="{6E191980-2BC7-4119-9345-EE779EEB58B0}"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7</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pPr marL="0" indent="0"/>
            <a:r>
              <a:rPr lang="en-US" sz="3200" smtClean="0">
                <a:solidFill>
                  <a:srgbClr val="FF0000"/>
                </a:solidFill>
                <a:effectLst>
                  <a:outerShdw blurRad="38100" dist="38100" dir="2700000" algn="tl">
                    <a:srgbClr val="C0C0C0"/>
                  </a:outerShdw>
                </a:effectLst>
                <a:latin typeface="Times New Roman" pitchFamily="18" charset="0"/>
              </a:rPr>
              <a:t>1. </a:t>
            </a:r>
            <a:r>
              <a:rPr lang="vi-VN" sz="3200" smtClean="0">
                <a:solidFill>
                  <a:srgbClr val="FF0000"/>
                </a:solidFill>
                <a:effectLst>
                  <a:outerShdw blurRad="38100" dist="38100" dir="2700000" algn="tl">
                    <a:srgbClr val="C0C0C0"/>
                  </a:outerShdw>
                </a:effectLst>
                <a:latin typeface="Times New Roman" pitchFamily="18" charset="0"/>
              </a:rPr>
              <a:t>Thiết bị I/O</a:t>
            </a:r>
          </a:p>
        </p:txBody>
      </p:sp>
      <p:sp>
        <p:nvSpPr>
          <p:cNvPr id="121859" name="Rectangle 3"/>
          <p:cNvSpPr>
            <a:spLocks noGrp="1" noChangeArrowheads="1"/>
          </p:cNvSpPr>
          <p:nvPr>
            <p:ph idx="1"/>
          </p:nvPr>
        </p:nvSpPr>
        <p:spPr>
          <a:xfrm>
            <a:off x="285750" y="914400"/>
            <a:ext cx="8450263" cy="5299075"/>
          </a:xfrm>
        </p:spPr>
        <p:txBody>
          <a:bodyPr>
            <a:normAutofit/>
          </a:bodyPr>
          <a:lstStyle/>
          <a:p>
            <a:pPr marL="0" indent="0" algn="just">
              <a:buClr>
                <a:srgbClr val="FF0000"/>
              </a:buClr>
              <a:buSzPct val="140000"/>
              <a:buNone/>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Những điểm khác nhau giữa các thiết bị I/O gồm:</a:t>
            </a:r>
          </a:p>
          <a:p>
            <a:pPr marL="0" indent="0" algn="just">
              <a:buClr>
                <a:srgbClr val="FF0000"/>
              </a:buClr>
              <a:buSzPct val="140000"/>
              <a:buNone/>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Tốc độ truyền dữ liệu, ví dụ bàn phím: 0.01 KB/s, chuột 0.02 KB/s</a:t>
            </a:r>
            <a:r>
              <a:rPr lang="en-US" sz="3000" smtClean="0">
                <a:effectLst>
                  <a:outerShdw blurRad="38100" dist="38100" dir="2700000" algn="tl">
                    <a:srgbClr val="C0C0C0"/>
                  </a:outerShdw>
                </a:effectLst>
                <a:latin typeface="Times New Roman" pitchFamily="18" charset="0"/>
              </a:rPr>
              <a:t>,</a:t>
            </a:r>
            <a:r>
              <a:rPr lang="vi-VN" sz="3000" smtClean="0">
                <a:effectLst>
                  <a:outerShdw blurRad="38100" dist="38100" dir="2700000" algn="tl">
                    <a:srgbClr val="C0C0C0"/>
                  </a:outerShdw>
                </a:effectLst>
                <a:latin typeface="Times New Roman" pitchFamily="18" charset="0"/>
              </a:rPr>
              <a:t> ...</a:t>
            </a:r>
          </a:p>
          <a:p>
            <a:pPr marL="0" indent="0" algn="just">
              <a:buClr>
                <a:srgbClr val="FF0000"/>
              </a:buClr>
              <a:buSzPct val="140000"/>
              <a:buNone/>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Công dụng.</a:t>
            </a:r>
          </a:p>
          <a:p>
            <a:pPr marL="0" indent="0" algn="just">
              <a:buClr>
                <a:srgbClr val="FF0000"/>
              </a:buClr>
              <a:buSzPct val="140000"/>
              <a:buNone/>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Đơn vị truyền dữ liệu (khối hoặc ký tự).</a:t>
            </a:r>
          </a:p>
          <a:p>
            <a:pPr marL="0" indent="0" algn="just">
              <a:buClr>
                <a:srgbClr val="FF0000"/>
              </a:buClr>
              <a:buSzPct val="140000"/>
              <a:buNone/>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Biểu diễn dữ liệu, điều này tùy thuộc vào từng thiết bị cụ thể.</a:t>
            </a:r>
          </a:p>
          <a:p>
            <a:pPr marL="0" indent="0" algn="just">
              <a:buClr>
                <a:srgbClr val="FF0000"/>
              </a:buClr>
              <a:buSzPct val="140000"/>
              <a:buNone/>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Tình trạng lỗi: </a:t>
            </a:r>
            <a:r>
              <a:rPr lang="en-US" sz="3000" smtClean="0">
                <a:effectLst>
                  <a:outerShdw blurRad="38100" dist="38100" dir="2700000" algn="tl">
                    <a:srgbClr val="C0C0C0"/>
                  </a:outerShdw>
                </a:effectLst>
                <a:latin typeface="Times New Roman" pitchFamily="18" charset="0"/>
              </a:rPr>
              <a:t>N</a:t>
            </a:r>
            <a:r>
              <a:rPr lang="vi-VN" sz="3000" smtClean="0">
                <a:effectLst>
                  <a:outerShdw blurRad="38100" dist="38100" dir="2700000" algn="tl">
                    <a:srgbClr val="C0C0C0"/>
                  </a:outerShdw>
                </a:effectLst>
                <a:latin typeface="Times New Roman" pitchFamily="18" charset="0"/>
              </a:rPr>
              <a:t>guyên nhân gây ra lỗi, cách mà chúng báo về</a:t>
            </a:r>
            <a:r>
              <a:rPr lang="en-US" sz="3000" smtClean="0">
                <a:effectLst>
                  <a:outerShdw blurRad="38100" dist="38100" dir="2700000" algn="tl">
                    <a:srgbClr val="C0C0C0"/>
                  </a:outerShdw>
                </a:effectLst>
                <a:latin typeface="Times New Roman" pitchFamily="18" charset="0"/>
              </a:rPr>
              <a:t>,</a:t>
            </a:r>
            <a:r>
              <a:rPr lang="vi-VN" sz="3000" smtClean="0">
                <a:effectLst>
                  <a:outerShdw blurRad="38100" dist="38100" dir="2700000" algn="tl">
                    <a:srgbClr val="C0C0C0"/>
                  </a:outerShdw>
                </a:effectLst>
                <a:latin typeface="Times New Roman" pitchFamily="18" charset="0"/>
              </a:rPr>
              <a:t>...</a:t>
            </a:r>
          </a:p>
        </p:txBody>
      </p:sp>
      <p:sp>
        <p:nvSpPr>
          <p:cNvPr id="4" name="Date Placeholder 3"/>
          <p:cNvSpPr>
            <a:spLocks noGrp="1"/>
          </p:cNvSpPr>
          <p:nvPr>
            <p:ph type="dt" sz="half" idx="10"/>
          </p:nvPr>
        </p:nvSpPr>
        <p:spPr/>
        <p:txBody>
          <a:bodyPr/>
          <a:lstStyle/>
          <a:p>
            <a:fld id="{E179B2E8-C503-4900-B87B-E29B94EA71BA}"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8</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pPr marL="0" indent="0"/>
            <a:r>
              <a:rPr lang="en-US" sz="3200" smtClean="0">
                <a:solidFill>
                  <a:srgbClr val="FF0000"/>
                </a:solidFill>
                <a:effectLst>
                  <a:outerShdw blurRad="38100" dist="38100" dir="2700000" algn="tl">
                    <a:srgbClr val="C0C0C0"/>
                  </a:outerShdw>
                </a:effectLst>
                <a:latin typeface="Times New Roman" pitchFamily="18" charset="0"/>
              </a:rPr>
              <a:t>2. </a:t>
            </a:r>
            <a:r>
              <a:rPr lang="vi-VN" sz="3200" smtClean="0">
                <a:solidFill>
                  <a:srgbClr val="FF0000"/>
                </a:solidFill>
                <a:effectLst>
                  <a:outerShdw blurRad="38100" dist="38100" dir="2700000" algn="tl">
                    <a:srgbClr val="C0C0C0"/>
                  </a:outerShdw>
                </a:effectLst>
                <a:latin typeface="Times New Roman" pitchFamily="18" charset="0"/>
              </a:rPr>
              <a:t>Bộ điều khiển thiết bị</a:t>
            </a:r>
          </a:p>
        </p:txBody>
      </p:sp>
      <p:sp>
        <p:nvSpPr>
          <p:cNvPr id="121859" name="Rectangle 3"/>
          <p:cNvSpPr>
            <a:spLocks noGrp="1" noChangeArrowheads="1"/>
          </p:cNvSpPr>
          <p:nvPr>
            <p:ph idx="1"/>
          </p:nvPr>
        </p:nvSpPr>
        <p:spPr>
          <a:xfrm>
            <a:off x="285750" y="1028700"/>
            <a:ext cx="8450263" cy="5299075"/>
          </a:xfrm>
        </p:spPr>
        <p:txBody>
          <a:bodyPr>
            <a:noAutofit/>
          </a:bodyPr>
          <a:lstStyle/>
          <a:p>
            <a:pPr marL="0" indent="0" algn="just">
              <a:buClr>
                <a:srgbClr val="FF0000"/>
              </a:buClr>
              <a:buSzPct val="140000"/>
              <a:buFont typeface="Wingdings" pitchFamily="2" charset="2"/>
              <a:buChar char="§"/>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Một đơn vị </a:t>
            </a:r>
            <a:r>
              <a:rPr lang="en-US" sz="3000" smtClean="0">
                <a:effectLst>
                  <a:outerShdw blurRad="38100" dist="38100" dir="2700000" algn="tl">
                    <a:srgbClr val="C0C0C0"/>
                  </a:outerShdw>
                </a:effectLst>
                <a:latin typeface="Times New Roman" pitchFamily="18" charset="0"/>
              </a:rPr>
              <a:t>vào/ra</a:t>
            </a:r>
            <a:r>
              <a:rPr lang="vi-VN" sz="3000" smtClean="0">
                <a:effectLst>
                  <a:outerShdw blurRad="38100" dist="38100" dir="2700000" algn="tl">
                    <a:srgbClr val="C0C0C0"/>
                  </a:outerShdw>
                </a:effectLst>
                <a:latin typeface="Times New Roman" pitchFamily="18" charset="0"/>
              </a:rPr>
              <a:t> thường được chia làm hai thành phần chính là thành phần cơ</a:t>
            </a:r>
            <a:r>
              <a:rPr lang="en-US" sz="3000" smtClean="0">
                <a:effectLst>
                  <a:outerShdw blurRad="38100" dist="38100" dir="2700000" algn="tl">
                    <a:srgbClr val="C0C0C0"/>
                  </a:outerShdw>
                </a:effectLst>
                <a:latin typeface="Times New Roman" pitchFamily="18" charset="0"/>
              </a:rPr>
              <a:t> (thiết bị) </a:t>
            </a:r>
            <a:r>
              <a:rPr lang="vi-VN" sz="3000" smtClean="0">
                <a:effectLst>
                  <a:outerShdw blurRad="38100" dist="38100" dir="2700000" algn="tl">
                    <a:srgbClr val="C0C0C0"/>
                  </a:outerShdw>
                </a:effectLst>
                <a:latin typeface="Times New Roman" pitchFamily="18" charset="0"/>
              </a:rPr>
              <a:t>và thành phần điện tử. </a:t>
            </a:r>
            <a:endParaRPr lang="en-US" sz="3000" smtClean="0">
              <a:effectLst>
                <a:outerShdw blurRad="38100" dist="38100" dir="2700000" algn="tl">
                  <a:srgbClr val="C0C0C0"/>
                </a:outerShdw>
              </a:effectLst>
              <a:latin typeface="Times New Roman" pitchFamily="18" charset="0"/>
            </a:endParaRPr>
          </a:p>
          <a:p>
            <a:pPr marL="0" indent="0" algn="just">
              <a:buClr>
                <a:srgbClr val="FF0000"/>
              </a:buClr>
              <a:buSzPct val="140000"/>
              <a:buNone/>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Thành phần điện tử được gọi là </a:t>
            </a:r>
            <a:r>
              <a:rPr lang="en-US" sz="3000" smtClean="0">
                <a:effectLst>
                  <a:outerShdw blurRad="38100" dist="38100" dir="2700000" algn="tl">
                    <a:srgbClr val="C0C0C0"/>
                  </a:outerShdw>
                </a:effectLst>
                <a:latin typeface="Times New Roman" pitchFamily="18" charset="0"/>
              </a:rPr>
              <a:t>“</a:t>
            </a:r>
            <a:r>
              <a:rPr lang="vi-VN" sz="3000" smtClean="0">
                <a:effectLst>
                  <a:outerShdw blurRad="38100" dist="38100" dir="2700000" algn="tl">
                    <a:srgbClr val="C0C0C0"/>
                  </a:outerShdw>
                </a:effectLst>
                <a:latin typeface="Times New Roman" pitchFamily="18" charset="0"/>
              </a:rPr>
              <a:t>bộ điều khiển thiết bị</a:t>
            </a:r>
            <a:r>
              <a:rPr lang="en-US" sz="3000" smtClean="0">
                <a:effectLst>
                  <a:outerShdw blurRad="38100" dist="38100" dir="2700000" algn="tl">
                    <a:srgbClr val="C0C0C0"/>
                  </a:outerShdw>
                </a:effectLst>
                <a:latin typeface="Times New Roman" pitchFamily="18" charset="0"/>
              </a:rPr>
              <a:t>”</a:t>
            </a:r>
            <a:r>
              <a:rPr lang="vi-VN" sz="3000" smtClean="0">
                <a:effectLst>
                  <a:outerShdw blurRad="38100" dist="38100" dir="2700000" algn="tl">
                    <a:srgbClr val="C0C0C0"/>
                  </a:outerShdw>
                </a:effectLst>
                <a:latin typeface="Times New Roman" pitchFamily="18" charset="0"/>
              </a:rPr>
              <a:t> hay</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bộ </a:t>
            </a:r>
            <a:r>
              <a:rPr lang="en-US" sz="3000" smtClean="0">
                <a:effectLst>
                  <a:outerShdw blurRad="38100" dist="38100" dir="2700000" algn="tl">
                    <a:srgbClr val="C0C0C0"/>
                  </a:outerShdw>
                </a:effectLst>
                <a:latin typeface="Times New Roman" pitchFamily="18" charset="0"/>
              </a:rPr>
              <a:t>điều hợp</a:t>
            </a:r>
            <a:r>
              <a:rPr lang="vi-VN" sz="3000" smtClean="0">
                <a:effectLst>
                  <a:outerShdw blurRad="38100" dist="38100" dir="2700000" algn="tl">
                    <a:srgbClr val="C0C0C0"/>
                  </a:outerShdw>
                </a:effectLst>
                <a:latin typeface="Times New Roman" pitchFamily="18" charset="0"/>
              </a:rPr>
              <a:t>, trong các máy vi tính thường được gọi là card giao tiếp. </a:t>
            </a:r>
            <a:endParaRPr lang="en-US" sz="3000" smtClean="0">
              <a:effectLst>
                <a:outerShdw blurRad="38100" dist="38100" dir="2700000" algn="tl">
                  <a:srgbClr val="C0C0C0"/>
                </a:outerShdw>
              </a:effectLst>
              <a:latin typeface="Times New Roman" pitchFamily="18" charset="0"/>
            </a:endParaRPr>
          </a:p>
          <a:p>
            <a:pPr marL="0" indent="0" algn="just">
              <a:buClr>
                <a:srgbClr val="FF0000"/>
              </a:buClr>
              <a:buSzPct val="140000"/>
              <a:buNone/>
            </a:pPr>
            <a:r>
              <a:rPr lang="en-US" sz="3000" smtClean="0">
                <a:effectLst>
                  <a:outerShdw blurRad="38100" dist="38100" dir="2700000" algn="tl">
                    <a:srgbClr val="C0C0C0"/>
                  </a:outerShdw>
                </a:effectLst>
                <a:latin typeface="Times New Roman" pitchFamily="18" charset="0"/>
              </a:rPr>
              <a:t>-</a:t>
            </a:r>
            <a:r>
              <a:rPr lang="vi-VN" sz="3000" smtClean="0">
                <a:effectLst>
                  <a:outerShdw blurRad="38100" dist="38100" dir="2700000" algn="tl">
                    <a:srgbClr val="C0C0C0"/>
                  </a:outerShdw>
                </a:effectLst>
                <a:latin typeface="Times New Roman" pitchFamily="18" charset="0"/>
              </a:rPr>
              <a:t> Một bộ điều khiển có thể quản lý được hai, bốn hay thậm chí tám thiết bị khác</a:t>
            </a:r>
            <a:r>
              <a:rPr lang="en-US" sz="3000" smtClean="0">
                <a:effectLst>
                  <a:outerShdw blurRad="38100" dist="38100" dir="2700000" algn="tl">
                    <a:srgbClr val="C0C0C0"/>
                  </a:outerShdw>
                </a:effectLst>
                <a:latin typeface="Times New Roman" pitchFamily="18" charset="0"/>
              </a:rPr>
              <a:t> nhau.</a:t>
            </a:r>
            <a:endParaRPr lang="vi-VN" sz="3000" smtClean="0">
              <a:effectLst>
                <a:outerShdw blurRad="38100" dist="38100" dir="2700000" algn="tl">
                  <a:srgbClr val="C0C0C0"/>
                </a:outerShdw>
              </a:effectLst>
              <a:latin typeface="Times New Roman" pitchFamily="18" charset="0"/>
            </a:endParaRPr>
          </a:p>
        </p:txBody>
      </p:sp>
      <p:sp>
        <p:nvSpPr>
          <p:cNvPr id="4" name="Date Placeholder 3"/>
          <p:cNvSpPr>
            <a:spLocks noGrp="1"/>
          </p:cNvSpPr>
          <p:nvPr>
            <p:ph type="dt" sz="half" idx="10"/>
          </p:nvPr>
        </p:nvSpPr>
        <p:spPr/>
        <p:txBody>
          <a:bodyPr/>
          <a:lstStyle/>
          <a:p>
            <a:fld id="{FC09DA5D-18A7-4E3F-BBB2-7EABE75F6E4B}" type="datetime1">
              <a:rPr lang="en-US" smtClean="0"/>
              <a:pPr/>
              <a:t>3/29/2021</a:t>
            </a:fld>
            <a:endParaRPr lang="en-US"/>
          </a:p>
        </p:txBody>
      </p:sp>
      <p:sp>
        <p:nvSpPr>
          <p:cNvPr id="5" name="Slide Number Placeholder 4"/>
          <p:cNvSpPr>
            <a:spLocks noGrp="1"/>
          </p:cNvSpPr>
          <p:nvPr>
            <p:ph type="sldNum" sz="quarter" idx="12"/>
          </p:nvPr>
        </p:nvSpPr>
        <p:spPr/>
        <p:txBody>
          <a:bodyPr/>
          <a:lstStyle/>
          <a:p>
            <a:fld id="{487AA9DA-8120-43D4-BC4B-82B8443E30CB}" type="slidenum">
              <a:rPr lang="en-US" smtClean="0"/>
              <a:pPr/>
              <a:t>9</a:t>
            </a:fld>
            <a:endParaRPr lang="en-US"/>
          </a:p>
        </p:txBody>
      </p:sp>
    </p:spTree>
    <p:custDataLst>
      <p:tags r:id="rId1"/>
    </p:custDataLst>
  </p:cSld>
  <p:clrMapOvr>
    <a:masterClrMapping/>
  </p:clrMapOvr>
  <p:transition advTm="14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b09d757f4be52979f04ff67f3d6c3855af92333"/>
</p:tagLst>
</file>

<file path=ppt/tags/tag10.xml><?xml version="1.0" encoding="utf-8"?>
<p:tagLst xmlns:a="http://schemas.openxmlformats.org/drawingml/2006/main" xmlns:r="http://schemas.openxmlformats.org/officeDocument/2006/relationships" xmlns:p="http://schemas.openxmlformats.org/presentationml/2006/main">
  <p:tag name="TIMING" val="|0|0|0"/>
</p:tagLst>
</file>

<file path=ppt/tags/tag11.xml><?xml version="1.0" encoding="utf-8"?>
<p:tagLst xmlns:a="http://schemas.openxmlformats.org/drawingml/2006/main" xmlns:r="http://schemas.openxmlformats.org/officeDocument/2006/relationships" xmlns:p="http://schemas.openxmlformats.org/presentationml/2006/main">
  <p:tag name="TIMING" val="|0|0|0"/>
</p:tagLst>
</file>

<file path=ppt/tags/tag12.xml><?xml version="1.0" encoding="utf-8"?>
<p:tagLst xmlns:a="http://schemas.openxmlformats.org/drawingml/2006/main" xmlns:r="http://schemas.openxmlformats.org/officeDocument/2006/relationships" xmlns:p="http://schemas.openxmlformats.org/presentationml/2006/main">
  <p:tag name="TIMING" val="|0|0|0"/>
</p:tagLst>
</file>

<file path=ppt/tags/tag13.xml><?xml version="1.0" encoding="utf-8"?>
<p:tagLst xmlns:a="http://schemas.openxmlformats.org/drawingml/2006/main" xmlns:r="http://schemas.openxmlformats.org/officeDocument/2006/relationships" xmlns:p="http://schemas.openxmlformats.org/presentationml/2006/main">
  <p:tag name="TIMING" val="|0|0|0"/>
</p:tagLst>
</file>

<file path=ppt/tags/tag14.xml><?xml version="1.0" encoding="utf-8"?>
<p:tagLst xmlns:a="http://schemas.openxmlformats.org/drawingml/2006/main" xmlns:r="http://schemas.openxmlformats.org/officeDocument/2006/relationships" xmlns:p="http://schemas.openxmlformats.org/presentationml/2006/main">
  <p:tag name="TIMING" val="|0|0|0"/>
</p:tagLst>
</file>

<file path=ppt/tags/tag15.xml><?xml version="1.0" encoding="utf-8"?>
<p:tagLst xmlns:a="http://schemas.openxmlformats.org/drawingml/2006/main" xmlns:r="http://schemas.openxmlformats.org/officeDocument/2006/relationships" xmlns:p="http://schemas.openxmlformats.org/presentationml/2006/main">
  <p:tag name="TIMING" val="|0|0|0"/>
</p:tagLst>
</file>

<file path=ppt/tags/tag16.xml><?xml version="1.0" encoding="utf-8"?>
<p:tagLst xmlns:a="http://schemas.openxmlformats.org/drawingml/2006/main" xmlns:r="http://schemas.openxmlformats.org/officeDocument/2006/relationships" xmlns:p="http://schemas.openxmlformats.org/presentationml/2006/main">
  <p:tag name="TIMING" val="|0|0|0"/>
</p:tagLst>
</file>

<file path=ppt/tags/tag17.xml><?xml version="1.0" encoding="utf-8"?>
<p:tagLst xmlns:a="http://schemas.openxmlformats.org/drawingml/2006/main" xmlns:r="http://schemas.openxmlformats.org/officeDocument/2006/relationships" xmlns:p="http://schemas.openxmlformats.org/presentationml/2006/main">
  <p:tag name="TIMING" val="|0|0|0"/>
</p:tagLst>
</file>

<file path=ppt/tags/tag18.xml><?xml version="1.0" encoding="utf-8"?>
<p:tagLst xmlns:a="http://schemas.openxmlformats.org/drawingml/2006/main" xmlns:r="http://schemas.openxmlformats.org/officeDocument/2006/relationships" xmlns:p="http://schemas.openxmlformats.org/presentationml/2006/main">
  <p:tag name="TIMING" val="|0|0|0"/>
</p:tagLst>
</file>

<file path=ppt/tags/tag19.xml><?xml version="1.0" encoding="utf-8"?>
<p:tagLst xmlns:a="http://schemas.openxmlformats.org/drawingml/2006/main" xmlns:r="http://schemas.openxmlformats.org/officeDocument/2006/relationships" xmlns:p="http://schemas.openxmlformats.org/presentationml/2006/main">
  <p:tag name="TIMING" val="|0|0|0"/>
</p:tagLst>
</file>

<file path=ppt/tags/tag2.xml><?xml version="1.0" encoding="utf-8"?>
<p:tagLst xmlns:a="http://schemas.openxmlformats.org/drawingml/2006/main" xmlns:r="http://schemas.openxmlformats.org/officeDocument/2006/relationships" xmlns:p="http://schemas.openxmlformats.org/presentationml/2006/main">
  <p:tag name="TIMING" val="|0|0.1|0|0"/>
</p:tagLst>
</file>

<file path=ppt/tags/tag20.xml><?xml version="1.0" encoding="utf-8"?>
<p:tagLst xmlns:a="http://schemas.openxmlformats.org/drawingml/2006/main" xmlns:r="http://schemas.openxmlformats.org/officeDocument/2006/relationships" xmlns:p="http://schemas.openxmlformats.org/presentationml/2006/main">
  <p:tag name="TIMING" val="|0|0|0"/>
</p:tagLst>
</file>

<file path=ppt/tags/tag21.xml><?xml version="1.0" encoding="utf-8"?>
<p:tagLst xmlns:a="http://schemas.openxmlformats.org/drawingml/2006/main" xmlns:r="http://schemas.openxmlformats.org/officeDocument/2006/relationships" xmlns:p="http://schemas.openxmlformats.org/presentationml/2006/main">
  <p:tag name="TIMING" val="|0|0|0"/>
</p:tagLst>
</file>

<file path=ppt/tags/tag22.xml><?xml version="1.0" encoding="utf-8"?>
<p:tagLst xmlns:a="http://schemas.openxmlformats.org/drawingml/2006/main" xmlns:r="http://schemas.openxmlformats.org/officeDocument/2006/relationships" xmlns:p="http://schemas.openxmlformats.org/presentationml/2006/main">
  <p:tag name="TIMING" val="|0|0|0"/>
</p:tagLst>
</file>

<file path=ppt/tags/tag23.xml><?xml version="1.0" encoding="utf-8"?>
<p:tagLst xmlns:a="http://schemas.openxmlformats.org/drawingml/2006/main" xmlns:r="http://schemas.openxmlformats.org/officeDocument/2006/relationships" xmlns:p="http://schemas.openxmlformats.org/presentationml/2006/main">
  <p:tag name="TIMING" val="|0|0|0"/>
</p:tagLst>
</file>

<file path=ppt/tags/tag24.xml><?xml version="1.0" encoding="utf-8"?>
<p:tagLst xmlns:a="http://schemas.openxmlformats.org/drawingml/2006/main" xmlns:r="http://schemas.openxmlformats.org/officeDocument/2006/relationships" xmlns:p="http://schemas.openxmlformats.org/presentationml/2006/main">
  <p:tag name="TIMING" val="|0|0|0"/>
</p:tagLst>
</file>

<file path=ppt/tags/tag25.xml><?xml version="1.0" encoding="utf-8"?>
<p:tagLst xmlns:a="http://schemas.openxmlformats.org/drawingml/2006/main" xmlns:r="http://schemas.openxmlformats.org/officeDocument/2006/relationships" xmlns:p="http://schemas.openxmlformats.org/presentationml/2006/main">
  <p:tag name="TIMING" val="|0|0|0"/>
</p:tagLst>
</file>

<file path=ppt/tags/tag26.xml><?xml version="1.0" encoding="utf-8"?>
<p:tagLst xmlns:a="http://schemas.openxmlformats.org/drawingml/2006/main" xmlns:r="http://schemas.openxmlformats.org/officeDocument/2006/relationships" xmlns:p="http://schemas.openxmlformats.org/presentationml/2006/main">
  <p:tag name="TIMING" val="|0|0|0"/>
</p:tagLst>
</file>

<file path=ppt/tags/tag27.xml><?xml version="1.0" encoding="utf-8"?>
<p:tagLst xmlns:a="http://schemas.openxmlformats.org/drawingml/2006/main" xmlns:r="http://schemas.openxmlformats.org/officeDocument/2006/relationships" xmlns:p="http://schemas.openxmlformats.org/presentationml/2006/main">
  <p:tag name="TIMING" val="|0|0|0"/>
</p:tagLst>
</file>

<file path=ppt/tags/tag28.xml><?xml version="1.0" encoding="utf-8"?>
<p:tagLst xmlns:a="http://schemas.openxmlformats.org/drawingml/2006/main" xmlns:r="http://schemas.openxmlformats.org/officeDocument/2006/relationships" xmlns:p="http://schemas.openxmlformats.org/presentationml/2006/main">
  <p:tag name="TIMING" val="|0.3|1.3|1.4|1.2|1.2"/>
</p:tagLst>
</file>

<file path=ppt/tags/tag29.xml><?xml version="1.0" encoding="utf-8"?>
<p:tagLst xmlns:a="http://schemas.openxmlformats.org/drawingml/2006/main" xmlns:r="http://schemas.openxmlformats.org/officeDocument/2006/relationships" xmlns:p="http://schemas.openxmlformats.org/presentationml/2006/main">
  <p:tag name="TIMING" val="|3.2|7.8|2.8|1.1|0.8|0.8"/>
</p:tagLst>
</file>

<file path=ppt/tags/tag3.xml><?xml version="1.0" encoding="utf-8"?>
<p:tagLst xmlns:a="http://schemas.openxmlformats.org/drawingml/2006/main" xmlns:r="http://schemas.openxmlformats.org/officeDocument/2006/relationships" xmlns:p="http://schemas.openxmlformats.org/presentationml/2006/main">
  <p:tag name="TIMING" val="|0.2"/>
</p:tagLst>
</file>

<file path=ppt/tags/tag30.xml><?xml version="1.0" encoding="utf-8"?>
<p:tagLst xmlns:a="http://schemas.openxmlformats.org/drawingml/2006/main" xmlns:r="http://schemas.openxmlformats.org/officeDocument/2006/relationships" xmlns:p="http://schemas.openxmlformats.org/presentationml/2006/main">
  <p:tag name="TIMING" val="|0|2.9|0.4|0.3|6"/>
</p:tagLst>
</file>

<file path=ppt/tags/tag31.xml><?xml version="1.0" encoding="utf-8"?>
<p:tagLst xmlns:a="http://schemas.openxmlformats.org/drawingml/2006/main" xmlns:r="http://schemas.openxmlformats.org/officeDocument/2006/relationships" xmlns:p="http://schemas.openxmlformats.org/presentationml/2006/main">
  <p:tag name="TIMING" val="|0|9.2"/>
</p:tagLst>
</file>

<file path=ppt/tags/tag32.xml><?xml version="1.0" encoding="utf-8"?>
<p:tagLst xmlns:a="http://schemas.openxmlformats.org/drawingml/2006/main" xmlns:r="http://schemas.openxmlformats.org/officeDocument/2006/relationships" xmlns:p="http://schemas.openxmlformats.org/presentationml/2006/main">
  <p:tag name="TIMING" val="|0|5.3|1.7"/>
</p:tagLst>
</file>

<file path=ppt/tags/tag33.xml><?xml version="1.0" encoding="utf-8"?>
<p:tagLst xmlns:a="http://schemas.openxmlformats.org/drawingml/2006/main" xmlns:r="http://schemas.openxmlformats.org/officeDocument/2006/relationships" xmlns:p="http://schemas.openxmlformats.org/presentationml/2006/main">
  <p:tag name="TIMING" val="|0|6.1"/>
</p:tagLst>
</file>

<file path=ppt/tags/tag34.xml><?xml version="1.0" encoding="utf-8"?>
<p:tagLst xmlns:a="http://schemas.openxmlformats.org/drawingml/2006/main" xmlns:r="http://schemas.openxmlformats.org/officeDocument/2006/relationships" xmlns:p="http://schemas.openxmlformats.org/presentationml/2006/main">
  <p:tag name="TIMING" val="|0|0.1"/>
</p:tagLst>
</file>

<file path=ppt/tags/tag35.xml><?xml version="1.0" encoding="utf-8"?>
<p:tagLst xmlns:a="http://schemas.openxmlformats.org/drawingml/2006/main" xmlns:r="http://schemas.openxmlformats.org/officeDocument/2006/relationships" xmlns:p="http://schemas.openxmlformats.org/presentationml/2006/main">
  <p:tag name="TIMING" val="|5.1"/>
</p:tagLst>
</file>

<file path=ppt/tags/tag36.xml><?xml version="1.0" encoding="utf-8"?>
<p:tagLst xmlns:a="http://schemas.openxmlformats.org/drawingml/2006/main" xmlns:r="http://schemas.openxmlformats.org/officeDocument/2006/relationships" xmlns:p="http://schemas.openxmlformats.org/presentationml/2006/main">
  <p:tag name="TIMING" val="|0|8.3"/>
</p:tagLst>
</file>

<file path=ppt/tags/tag37.xml><?xml version="1.0" encoding="utf-8"?>
<p:tagLst xmlns:a="http://schemas.openxmlformats.org/drawingml/2006/main" xmlns:r="http://schemas.openxmlformats.org/officeDocument/2006/relationships" xmlns:p="http://schemas.openxmlformats.org/presentationml/2006/main">
  <p:tag name="TIMING" val="|0.2"/>
</p:tagLst>
</file>

<file path=ppt/tags/tag38.xml><?xml version="1.0" encoding="utf-8"?>
<p:tagLst xmlns:a="http://schemas.openxmlformats.org/drawingml/2006/main" xmlns:r="http://schemas.openxmlformats.org/officeDocument/2006/relationships" xmlns:p="http://schemas.openxmlformats.org/presentationml/2006/main">
  <p:tag name="TIMING" val="|0|7.4"/>
</p:tagLst>
</file>

<file path=ppt/tags/tag39.xml><?xml version="1.0" encoding="utf-8"?>
<p:tagLst xmlns:a="http://schemas.openxmlformats.org/drawingml/2006/main" xmlns:r="http://schemas.openxmlformats.org/officeDocument/2006/relationships" xmlns:p="http://schemas.openxmlformats.org/presentationml/2006/main">
  <p:tag name="TIMING" val="|0|7.8"/>
</p:tagLst>
</file>

<file path=ppt/tags/tag4.xml><?xml version="1.0" encoding="utf-8"?>
<p:tagLst xmlns:a="http://schemas.openxmlformats.org/drawingml/2006/main" xmlns:r="http://schemas.openxmlformats.org/officeDocument/2006/relationships" xmlns:p="http://schemas.openxmlformats.org/presentationml/2006/main">
  <p:tag name="TIMING" val="|0|0|0"/>
</p:tagLst>
</file>

<file path=ppt/tags/tag40.xml><?xml version="1.0" encoding="utf-8"?>
<p:tagLst xmlns:a="http://schemas.openxmlformats.org/drawingml/2006/main" xmlns:r="http://schemas.openxmlformats.org/officeDocument/2006/relationships" xmlns:p="http://schemas.openxmlformats.org/presentationml/2006/main">
  <p:tag name="TIMING" val="|0|6"/>
</p:tagLst>
</file>

<file path=ppt/tags/tag41.xml><?xml version="1.0" encoding="utf-8"?>
<p:tagLst xmlns:a="http://schemas.openxmlformats.org/drawingml/2006/main" xmlns:r="http://schemas.openxmlformats.org/officeDocument/2006/relationships" xmlns:p="http://schemas.openxmlformats.org/presentationml/2006/main">
  <p:tag name="TIMING" val="|0|2.9"/>
</p:tagLst>
</file>

<file path=ppt/tags/tag42.xml><?xml version="1.0" encoding="utf-8"?>
<p:tagLst xmlns:a="http://schemas.openxmlformats.org/drawingml/2006/main" xmlns:r="http://schemas.openxmlformats.org/officeDocument/2006/relationships" xmlns:p="http://schemas.openxmlformats.org/presentationml/2006/main">
  <p:tag name="TIMING" val="|0|7"/>
</p:tagLst>
</file>

<file path=ppt/tags/tag43.xml><?xml version="1.0" encoding="utf-8"?>
<p:tagLst xmlns:a="http://schemas.openxmlformats.org/drawingml/2006/main" xmlns:r="http://schemas.openxmlformats.org/officeDocument/2006/relationships" xmlns:p="http://schemas.openxmlformats.org/presentationml/2006/main">
  <p:tag name="TIMING" val="|0|7"/>
</p:tagLst>
</file>

<file path=ppt/tags/tag44.xml><?xml version="1.0" encoding="utf-8"?>
<p:tagLst xmlns:a="http://schemas.openxmlformats.org/drawingml/2006/main" xmlns:r="http://schemas.openxmlformats.org/officeDocument/2006/relationships" xmlns:p="http://schemas.openxmlformats.org/presentationml/2006/main">
  <p:tag name="TIMING" val="|0|7"/>
</p:tagLst>
</file>

<file path=ppt/tags/tag45.xml><?xml version="1.0" encoding="utf-8"?>
<p:tagLst xmlns:a="http://schemas.openxmlformats.org/drawingml/2006/main" xmlns:r="http://schemas.openxmlformats.org/officeDocument/2006/relationships" xmlns:p="http://schemas.openxmlformats.org/presentationml/2006/main">
  <p:tag name="TIMING" val="|0|7"/>
</p:tagLst>
</file>

<file path=ppt/tags/tag46.xml><?xml version="1.0" encoding="utf-8"?>
<p:tagLst xmlns:a="http://schemas.openxmlformats.org/drawingml/2006/main" xmlns:r="http://schemas.openxmlformats.org/officeDocument/2006/relationships" xmlns:p="http://schemas.openxmlformats.org/presentationml/2006/main">
  <p:tag name="TIMING" val="|0|7"/>
</p:tagLst>
</file>

<file path=ppt/tags/tag47.xml><?xml version="1.0" encoding="utf-8"?>
<p:tagLst xmlns:a="http://schemas.openxmlformats.org/drawingml/2006/main" xmlns:r="http://schemas.openxmlformats.org/officeDocument/2006/relationships" xmlns:p="http://schemas.openxmlformats.org/presentationml/2006/main">
  <p:tag name="TIMING" val="|0|7"/>
</p:tagLst>
</file>

<file path=ppt/tags/tag48.xml><?xml version="1.0" encoding="utf-8"?>
<p:tagLst xmlns:a="http://schemas.openxmlformats.org/drawingml/2006/main" xmlns:r="http://schemas.openxmlformats.org/officeDocument/2006/relationships" xmlns:p="http://schemas.openxmlformats.org/presentationml/2006/main">
  <p:tag name="TIMING" val="|0|7"/>
</p:tagLst>
</file>

<file path=ppt/tags/tag49.xml><?xml version="1.0" encoding="utf-8"?>
<p:tagLst xmlns:a="http://schemas.openxmlformats.org/drawingml/2006/main" xmlns:r="http://schemas.openxmlformats.org/officeDocument/2006/relationships" xmlns:p="http://schemas.openxmlformats.org/presentationml/2006/main">
  <p:tag name="TIMING" val="|0|7"/>
</p:tagLst>
</file>

<file path=ppt/tags/tag5.xml><?xml version="1.0" encoding="utf-8"?>
<p:tagLst xmlns:a="http://schemas.openxmlformats.org/drawingml/2006/main" xmlns:r="http://schemas.openxmlformats.org/officeDocument/2006/relationships" xmlns:p="http://schemas.openxmlformats.org/presentationml/2006/main">
  <p:tag name="TIMING" val="|0|0|0"/>
</p:tagLst>
</file>

<file path=ppt/tags/tag50.xml><?xml version="1.0" encoding="utf-8"?>
<p:tagLst xmlns:a="http://schemas.openxmlformats.org/drawingml/2006/main" xmlns:r="http://schemas.openxmlformats.org/officeDocument/2006/relationships" xmlns:p="http://schemas.openxmlformats.org/presentationml/2006/main">
  <p:tag name="TIMING" val="|0|7"/>
</p:tagLst>
</file>

<file path=ppt/tags/tag51.xml><?xml version="1.0" encoding="utf-8"?>
<p:tagLst xmlns:a="http://schemas.openxmlformats.org/drawingml/2006/main" xmlns:r="http://schemas.openxmlformats.org/officeDocument/2006/relationships" xmlns:p="http://schemas.openxmlformats.org/presentationml/2006/main">
  <p:tag name="TIMING" val="|0|7"/>
</p:tagLst>
</file>

<file path=ppt/tags/tag52.xml><?xml version="1.0" encoding="utf-8"?>
<p:tagLst xmlns:a="http://schemas.openxmlformats.org/drawingml/2006/main" xmlns:r="http://schemas.openxmlformats.org/officeDocument/2006/relationships" xmlns:p="http://schemas.openxmlformats.org/presentationml/2006/main">
  <p:tag name="TIMING" val="|0|7"/>
</p:tagLst>
</file>

<file path=ppt/tags/tag53.xml><?xml version="1.0" encoding="utf-8"?>
<p:tagLst xmlns:a="http://schemas.openxmlformats.org/drawingml/2006/main" xmlns:r="http://schemas.openxmlformats.org/officeDocument/2006/relationships" xmlns:p="http://schemas.openxmlformats.org/presentationml/2006/main">
  <p:tag name="TIMING" val="|0|7"/>
</p:tagLst>
</file>

<file path=ppt/tags/tag54.xml><?xml version="1.0" encoding="utf-8"?>
<p:tagLst xmlns:a="http://schemas.openxmlformats.org/drawingml/2006/main" xmlns:r="http://schemas.openxmlformats.org/officeDocument/2006/relationships" xmlns:p="http://schemas.openxmlformats.org/presentationml/2006/main">
  <p:tag name="TIMING" val="|0|7"/>
</p:tagLst>
</file>

<file path=ppt/tags/tag55.xml><?xml version="1.0" encoding="utf-8"?>
<p:tagLst xmlns:a="http://schemas.openxmlformats.org/drawingml/2006/main" xmlns:r="http://schemas.openxmlformats.org/officeDocument/2006/relationships" xmlns:p="http://schemas.openxmlformats.org/presentationml/2006/main">
  <p:tag name="TIMING" val="|0|7"/>
</p:tagLst>
</file>

<file path=ppt/tags/tag56.xml><?xml version="1.0" encoding="utf-8"?>
<p:tagLst xmlns:a="http://schemas.openxmlformats.org/drawingml/2006/main" xmlns:r="http://schemas.openxmlformats.org/officeDocument/2006/relationships" xmlns:p="http://schemas.openxmlformats.org/presentationml/2006/main">
  <p:tag name="TIMING" val="|0|7"/>
</p:tagLst>
</file>

<file path=ppt/tags/tag57.xml><?xml version="1.0" encoding="utf-8"?>
<p:tagLst xmlns:a="http://schemas.openxmlformats.org/drawingml/2006/main" xmlns:r="http://schemas.openxmlformats.org/officeDocument/2006/relationships" xmlns:p="http://schemas.openxmlformats.org/presentationml/2006/main">
  <p:tag name="TIMING" val="|0|7"/>
</p:tagLst>
</file>

<file path=ppt/tags/tag58.xml><?xml version="1.0" encoding="utf-8"?>
<p:tagLst xmlns:a="http://schemas.openxmlformats.org/drawingml/2006/main" xmlns:r="http://schemas.openxmlformats.org/officeDocument/2006/relationships" xmlns:p="http://schemas.openxmlformats.org/presentationml/2006/main">
  <p:tag name="TIMING" val="|0|7"/>
</p:tagLst>
</file>

<file path=ppt/tags/tag6.xml><?xml version="1.0" encoding="utf-8"?>
<p:tagLst xmlns:a="http://schemas.openxmlformats.org/drawingml/2006/main" xmlns:r="http://schemas.openxmlformats.org/officeDocument/2006/relationships" xmlns:p="http://schemas.openxmlformats.org/presentationml/2006/main">
  <p:tag name="TIMING" val="|0|0|0"/>
</p:tagLst>
</file>

<file path=ppt/tags/tag7.xml><?xml version="1.0" encoding="utf-8"?>
<p:tagLst xmlns:a="http://schemas.openxmlformats.org/drawingml/2006/main" xmlns:r="http://schemas.openxmlformats.org/officeDocument/2006/relationships" xmlns:p="http://schemas.openxmlformats.org/presentationml/2006/main">
  <p:tag name="TIMING" val="|0|0|0"/>
</p:tagLst>
</file>

<file path=ppt/tags/tag8.xml><?xml version="1.0" encoding="utf-8"?>
<p:tagLst xmlns:a="http://schemas.openxmlformats.org/drawingml/2006/main" xmlns:r="http://schemas.openxmlformats.org/officeDocument/2006/relationships" xmlns:p="http://schemas.openxmlformats.org/presentationml/2006/main">
  <p:tag name="TIMING" val="|0|0|0"/>
</p:tagLst>
</file>

<file path=ppt/tags/tag9.xml><?xml version="1.0" encoding="utf-8"?>
<p:tagLst xmlns:a="http://schemas.openxmlformats.org/drawingml/2006/main" xmlns:r="http://schemas.openxmlformats.org/officeDocument/2006/relationships" xmlns:p="http://schemas.openxmlformats.org/presentationml/2006/main">
  <p:tag name="TIMING" val="|0|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2949</TotalTime>
  <Words>4672</Words>
  <Application>Microsoft Office PowerPoint</Application>
  <PresentationFormat>On-screen Show (4:3)</PresentationFormat>
  <Paragraphs>383</Paragraphs>
  <Slides>59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Comic Sans MS</vt:lpstr>
      <vt:lpstr>Helvetica</vt:lpstr>
      <vt:lpstr>Times New Roman</vt:lpstr>
      <vt:lpstr>Wingdings</vt:lpstr>
      <vt:lpstr>Office Theme</vt:lpstr>
      <vt:lpstr>Chương 6:  Quản lí vào/ra</vt:lpstr>
      <vt:lpstr>I. Chức năng quản lí vào/ra của HĐH</vt:lpstr>
      <vt:lpstr>I. Chức năng quản lí vào ra của HĐH</vt:lpstr>
      <vt:lpstr>II. Phần cứng vào/ra</vt:lpstr>
      <vt:lpstr>1. Thiết bị I/O</vt:lpstr>
      <vt:lpstr>1. Thiết bị I/O</vt:lpstr>
      <vt:lpstr>1. Thiết bị I/O</vt:lpstr>
      <vt:lpstr>1. Thiết bị I/O</vt:lpstr>
      <vt:lpstr>2. Bộ điều khiển thiết bị</vt:lpstr>
      <vt:lpstr>2. Bộ điều khiển thiết bị</vt:lpstr>
      <vt:lpstr>2. Bộ điều khiển thiết bị</vt:lpstr>
      <vt:lpstr>2. Bộ điều khiển thiết bị</vt:lpstr>
      <vt:lpstr>2. Bộ điều khiển thiết bị</vt:lpstr>
      <vt:lpstr>2. Bộ điều khiển thiết bị</vt:lpstr>
      <vt:lpstr>III. Tổ chức và quản lí vào/ra</vt:lpstr>
      <vt:lpstr>I/O sử dụng cơ chế DMA</vt:lpstr>
      <vt:lpstr>I/O sử dụng cơ chế DMA</vt:lpstr>
      <vt:lpstr>I/O sử dụng cơ chế DMA</vt:lpstr>
      <vt:lpstr>I/O sử dụng cơ chế DMA</vt:lpstr>
      <vt:lpstr>I/O sử dụng cơ chế DMA</vt:lpstr>
      <vt:lpstr>IV. Phần mềm vào/ra</vt:lpstr>
      <vt:lpstr>IV. Phần mềm vào/ra</vt:lpstr>
      <vt:lpstr>IV. Phần mềm vào/ra</vt:lpstr>
      <vt:lpstr>IV. Phần mềm vào/ra</vt:lpstr>
      <vt:lpstr>IV. Phần mềm vào/ra</vt:lpstr>
      <vt:lpstr>IV. Phần mềm vào/ra</vt:lpstr>
      <vt:lpstr>IV. Phần mềm vào/ra</vt:lpstr>
      <vt:lpstr>V. Các kĩ thuật được áp dụng</vt:lpstr>
      <vt:lpstr>Kỹ thuật bộ đệm (buffer)</vt:lpstr>
      <vt:lpstr>Kỹ thuật bộ đệm (buffer)</vt:lpstr>
      <vt:lpstr>Bộ đệm trung chuyển</vt:lpstr>
      <vt:lpstr>Bộ đệm trung chuyển</vt:lpstr>
      <vt:lpstr>Bộ đệm xử lí</vt:lpstr>
      <vt:lpstr>Bộ đệm vòng tròn</vt:lpstr>
      <vt:lpstr>Kỹ thuật Spool (Simultaneous Peripheral Operations On Line)</vt:lpstr>
      <vt:lpstr>Kỹ thuật Spool (Simultaneous Peripheral Operations On Line)</vt:lpstr>
      <vt:lpstr>Kỹ thuật Spool (Simultaneous Peripheral Operations On Line)</vt:lpstr>
      <vt:lpstr>VI. Xử lí lỗi</vt:lpstr>
      <vt:lpstr>VI. Xử lí lỗi</vt:lpstr>
      <vt:lpstr>VI. Xử lí lỗi</vt:lpstr>
      <vt:lpstr>VI. Xử lí lỗi</vt:lpstr>
      <vt:lpstr>VI. Xử lí lỗi</vt:lpstr>
      <vt:lpstr>VII. Tắc nghẽn</vt:lpstr>
      <vt:lpstr>Khái niệm tắc nghẽn</vt:lpstr>
      <vt:lpstr>Khái niệm tắc nghẽn</vt:lpstr>
      <vt:lpstr>Đăc điểm của tắc nghẽn</vt:lpstr>
      <vt:lpstr>Đăc điểm của tắc nghẽn</vt:lpstr>
      <vt:lpstr>Đăc điểm của tắc nghẽn</vt:lpstr>
      <vt:lpstr>Đăc điểm của tắc nghẽn</vt:lpstr>
      <vt:lpstr>Ngăn chặn tắc nghẽn</vt:lpstr>
      <vt:lpstr>Ngăn chặn tắc nghẽn</vt:lpstr>
      <vt:lpstr>Ngăn chặn tắc nghẽn</vt:lpstr>
      <vt:lpstr>Ngăn chặn tắc nghẽn</vt:lpstr>
      <vt:lpstr>Ngăn chặn tắc nghẽn</vt:lpstr>
      <vt:lpstr>Ngăn chặn tắc nghẽn</vt:lpstr>
      <vt:lpstr>Tránh tắc nghẽn</vt:lpstr>
      <vt:lpstr>Tránh tắc nghẽn</vt:lpstr>
      <vt:lpstr>Tránh tắc nghẽn</vt:lpstr>
      <vt:lpstr>End of Chapter 6</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lethanhtan</cp:lastModifiedBy>
  <cp:revision>143</cp:revision>
  <cp:lastPrinted>1999-06-28T19:27:31Z</cp:lastPrinted>
  <dcterms:created xsi:type="dcterms:W3CDTF">1999-08-24T14:03:58Z</dcterms:created>
  <dcterms:modified xsi:type="dcterms:W3CDTF">2021-03-29T12:58:57Z</dcterms:modified>
</cp:coreProperties>
</file>