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1" r:id="rId1"/>
  </p:sldMasterIdLst>
  <p:notesMasterIdLst>
    <p:notesMasterId r:id="rId79"/>
  </p:notesMasterIdLst>
  <p:handoutMasterIdLst>
    <p:handoutMasterId r:id="rId80"/>
  </p:handoutMasterIdLst>
  <p:sldIdLst>
    <p:sldId id="307" r:id="rId2"/>
    <p:sldId id="268" r:id="rId3"/>
    <p:sldId id="315" r:id="rId4"/>
    <p:sldId id="316" r:id="rId5"/>
    <p:sldId id="317"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4" r:id="rId31"/>
    <p:sldId id="345" r:id="rId32"/>
    <p:sldId id="346" r:id="rId33"/>
    <p:sldId id="347" r:id="rId34"/>
    <p:sldId id="348" r:id="rId35"/>
    <p:sldId id="365" r:id="rId36"/>
    <p:sldId id="366" r:id="rId37"/>
    <p:sldId id="396" r:id="rId38"/>
    <p:sldId id="395" r:id="rId39"/>
    <p:sldId id="397" r:id="rId40"/>
    <p:sldId id="398" r:id="rId41"/>
    <p:sldId id="399" r:id="rId42"/>
    <p:sldId id="367" r:id="rId43"/>
    <p:sldId id="392" r:id="rId44"/>
    <p:sldId id="394" r:id="rId45"/>
    <p:sldId id="368" r:id="rId46"/>
    <p:sldId id="369" r:id="rId47"/>
    <p:sldId id="393" r:id="rId48"/>
    <p:sldId id="371" r:id="rId49"/>
    <p:sldId id="372" r:id="rId50"/>
    <p:sldId id="373" r:id="rId51"/>
    <p:sldId id="374" r:id="rId52"/>
    <p:sldId id="375" r:id="rId53"/>
    <p:sldId id="376" r:id="rId54"/>
    <p:sldId id="401" r:id="rId55"/>
    <p:sldId id="402" r:id="rId56"/>
    <p:sldId id="400" r:id="rId57"/>
    <p:sldId id="403" r:id="rId58"/>
    <p:sldId id="404" r:id="rId59"/>
    <p:sldId id="405" r:id="rId60"/>
    <p:sldId id="406" r:id="rId61"/>
    <p:sldId id="407" r:id="rId62"/>
    <p:sldId id="377" r:id="rId63"/>
    <p:sldId id="383" r:id="rId64"/>
    <p:sldId id="384" r:id="rId65"/>
    <p:sldId id="385" r:id="rId66"/>
    <p:sldId id="386" r:id="rId67"/>
    <p:sldId id="387" r:id="rId68"/>
    <p:sldId id="388" r:id="rId69"/>
    <p:sldId id="389" r:id="rId70"/>
    <p:sldId id="390" r:id="rId71"/>
    <p:sldId id="391" r:id="rId72"/>
    <p:sldId id="408" r:id="rId73"/>
    <p:sldId id="409" r:id="rId74"/>
    <p:sldId id="413" r:id="rId75"/>
    <p:sldId id="414" r:id="rId76"/>
    <p:sldId id="412" r:id="rId77"/>
    <p:sldId id="410" r:id="rId78"/>
  </p:sldIdLst>
  <p:sldSz cx="9144000" cy="6858000" type="screen4x3"/>
  <p:notesSz cx="7315200" cy="9601200"/>
  <p:custDataLst>
    <p:tags r:id="rId81"/>
  </p:custDataLst>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819">
          <p15:clr>
            <a:srgbClr val="A4A3A4"/>
          </p15:clr>
        </p15:guide>
        <p15:guide id="2" pos="516">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66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58" autoAdjust="0"/>
  </p:normalViewPr>
  <p:slideViewPr>
    <p:cSldViewPr snapToGrid="0">
      <p:cViewPr varScale="1">
        <p:scale>
          <a:sx n="83" d="100"/>
          <a:sy n="83" d="100"/>
        </p:scale>
        <p:origin x="996" y="54"/>
      </p:cViewPr>
      <p:guideLst>
        <p:guide orient="horz" pos="819"/>
        <p:guide pos="5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1589"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1026"/>
          <p:cNvSpPr>
            <a:spLocks noGrp="1" noChangeArrowheads="1"/>
          </p:cNvSpPr>
          <p:nvPr>
            <p:ph type="hdr" sz="quarter"/>
          </p:nvPr>
        </p:nvSpPr>
        <p:spPr bwMode="auto">
          <a:xfrm>
            <a:off x="0" y="0"/>
            <a:ext cx="3206750" cy="457200"/>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defTabSz="915988">
              <a:defRPr sz="1200">
                <a:latin typeface="Helvetica" pitchFamily="34" charset="0"/>
              </a:defRPr>
            </a:lvl1pPr>
          </a:lstStyle>
          <a:p>
            <a:endParaRPr lang="en-US"/>
          </a:p>
        </p:txBody>
      </p:sp>
      <p:sp>
        <p:nvSpPr>
          <p:cNvPr id="103427" name="Rectangle 1027"/>
          <p:cNvSpPr>
            <a:spLocks noGrp="1" noChangeArrowheads="1"/>
          </p:cNvSpPr>
          <p:nvPr>
            <p:ph type="dt" sz="quarter" idx="1"/>
          </p:nvPr>
        </p:nvSpPr>
        <p:spPr bwMode="auto">
          <a:xfrm>
            <a:off x="4122738" y="0"/>
            <a:ext cx="3205162" cy="457200"/>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defTabSz="915988">
              <a:defRPr sz="1200">
                <a:latin typeface="Helvetica" pitchFamily="34" charset="0"/>
              </a:defRPr>
            </a:lvl1pPr>
          </a:lstStyle>
          <a:p>
            <a:endParaRPr lang="en-US"/>
          </a:p>
        </p:txBody>
      </p:sp>
      <p:sp>
        <p:nvSpPr>
          <p:cNvPr id="103428" name="Rectangle 1028"/>
          <p:cNvSpPr>
            <a:spLocks noGrp="1" noChangeArrowheads="1"/>
          </p:cNvSpPr>
          <p:nvPr>
            <p:ph type="ftr" sz="quarter" idx="2"/>
          </p:nvPr>
        </p:nvSpPr>
        <p:spPr bwMode="auto">
          <a:xfrm>
            <a:off x="0" y="9156700"/>
            <a:ext cx="3206750" cy="457200"/>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defTabSz="915988">
              <a:defRPr sz="1200">
                <a:latin typeface="Helvetica" pitchFamily="34" charset="0"/>
              </a:defRPr>
            </a:lvl1pPr>
          </a:lstStyle>
          <a:p>
            <a:endParaRPr lang="en-US"/>
          </a:p>
        </p:txBody>
      </p:sp>
      <p:sp>
        <p:nvSpPr>
          <p:cNvPr id="103429" name="Rectangle 1029"/>
          <p:cNvSpPr>
            <a:spLocks noGrp="1" noChangeArrowheads="1"/>
          </p:cNvSpPr>
          <p:nvPr>
            <p:ph type="sldNum" sz="quarter" idx="3"/>
          </p:nvPr>
        </p:nvSpPr>
        <p:spPr bwMode="auto">
          <a:xfrm>
            <a:off x="4122738" y="9156700"/>
            <a:ext cx="3205162" cy="457200"/>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defTabSz="915988">
              <a:defRPr sz="1200">
                <a:latin typeface="Helvetica" pitchFamily="34" charset="0"/>
              </a:defRPr>
            </a:lvl1pPr>
          </a:lstStyle>
          <a:p>
            <a:fld id="{E6263520-FAEF-49FF-A293-74DA28424DBF}" type="slidenum">
              <a:rPr lang="en-US"/>
              <a:pPr/>
              <a:t>‹#›</a:t>
            </a:fld>
            <a:endParaRPr lang="en-US"/>
          </a:p>
        </p:txBody>
      </p:sp>
    </p:spTree>
    <p:extLst>
      <p:ext uri="{BB962C8B-B14F-4D97-AF65-F5344CB8AC3E}">
        <p14:creationId xmlns:p14="http://schemas.microsoft.com/office/powerpoint/2010/main" val="2360786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atin typeface="Helvetica" pitchFamily="34" charset="0"/>
              </a:defRPr>
            </a:lvl1pPr>
          </a:lstStyle>
          <a:p>
            <a:endParaRPr lang="en-US"/>
          </a:p>
        </p:txBody>
      </p:sp>
      <p:sp>
        <p:nvSpPr>
          <p:cNvPr id="76803"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atin typeface="Helvetica" pitchFamily="34" charset="0"/>
              </a:defRPr>
            </a:lvl1pPr>
          </a:lstStyle>
          <a:p>
            <a:endParaRPr lang="en-US"/>
          </a:p>
        </p:txBody>
      </p:sp>
      <p:sp>
        <p:nvSpPr>
          <p:cNvPr id="768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680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6806"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atin typeface="Helvetica" pitchFamily="34" charset="0"/>
              </a:defRPr>
            </a:lvl1pPr>
          </a:lstStyle>
          <a:p>
            <a:endParaRPr lang="en-US"/>
          </a:p>
        </p:txBody>
      </p:sp>
      <p:sp>
        <p:nvSpPr>
          <p:cNvPr id="76807"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atin typeface="Helvetica" pitchFamily="34" charset="0"/>
              </a:defRPr>
            </a:lvl1pPr>
          </a:lstStyle>
          <a:p>
            <a:fld id="{2F49C456-FBB3-4117-890A-E370C82D1917}" type="slidenum">
              <a:rPr lang="en-US"/>
              <a:pPr/>
              <a:t>‹#›</a:t>
            </a:fld>
            <a:endParaRPr lang="en-US"/>
          </a:p>
        </p:txBody>
      </p:sp>
    </p:spTree>
    <p:extLst>
      <p:ext uri="{BB962C8B-B14F-4D97-AF65-F5344CB8AC3E}">
        <p14:creationId xmlns:p14="http://schemas.microsoft.com/office/powerpoint/2010/main" val="23660537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D9E6401-6020-4501-91F6-55252CFDF026}" type="slidenum">
              <a:rPr lang="en-US"/>
              <a:pPr/>
              <a:t>2</a:t>
            </a:fld>
            <a:endParaRPr lang="en-US"/>
          </a:p>
        </p:txBody>
      </p:sp>
    </p:spTree>
    <p:extLst>
      <p:ext uri="{BB962C8B-B14F-4D97-AF65-F5344CB8AC3E}">
        <p14:creationId xmlns:p14="http://schemas.microsoft.com/office/powerpoint/2010/main" val="4289964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11</a:t>
            </a:fld>
            <a:endParaRPr lang="en-US"/>
          </a:p>
        </p:txBody>
      </p:sp>
    </p:spTree>
    <p:extLst>
      <p:ext uri="{BB962C8B-B14F-4D97-AF65-F5344CB8AC3E}">
        <p14:creationId xmlns:p14="http://schemas.microsoft.com/office/powerpoint/2010/main" val="1915502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12</a:t>
            </a:fld>
            <a:endParaRPr lang="en-US"/>
          </a:p>
        </p:txBody>
      </p:sp>
    </p:spTree>
    <p:extLst>
      <p:ext uri="{BB962C8B-B14F-4D97-AF65-F5344CB8AC3E}">
        <p14:creationId xmlns:p14="http://schemas.microsoft.com/office/powerpoint/2010/main" val="3450974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13</a:t>
            </a:fld>
            <a:endParaRPr lang="en-US"/>
          </a:p>
        </p:txBody>
      </p:sp>
    </p:spTree>
    <p:extLst>
      <p:ext uri="{BB962C8B-B14F-4D97-AF65-F5344CB8AC3E}">
        <p14:creationId xmlns:p14="http://schemas.microsoft.com/office/powerpoint/2010/main" val="9816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14</a:t>
            </a:fld>
            <a:endParaRPr lang="en-US"/>
          </a:p>
        </p:txBody>
      </p:sp>
    </p:spTree>
    <p:extLst>
      <p:ext uri="{BB962C8B-B14F-4D97-AF65-F5344CB8AC3E}">
        <p14:creationId xmlns:p14="http://schemas.microsoft.com/office/powerpoint/2010/main" val="177602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15</a:t>
            </a:fld>
            <a:endParaRPr lang="en-US"/>
          </a:p>
        </p:txBody>
      </p:sp>
    </p:spTree>
    <p:extLst>
      <p:ext uri="{BB962C8B-B14F-4D97-AF65-F5344CB8AC3E}">
        <p14:creationId xmlns:p14="http://schemas.microsoft.com/office/powerpoint/2010/main" val="2554621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16</a:t>
            </a:fld>
            <a:endParaRPr lang="en-US"/>
          </a:p>
        </p:txBody>
      </p:sp>
    </p:spTree>
    <p:extLst>
      <p:ext uri="{BB962C8B-B14F-4D97-AF65-F5344CB8AC3E}">
        <p14:creationId xmlns:p14="http://schemas.microsoft.com/office/powerpoint/2010/main" val="3143457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17</a:t>
            </a:fld>
            <a:endParaRPr lang="en-US"/>
          </a:p>
        </p:txBody>
      </p:sp>
    </p:spTree>
    <p:extLst>
      <p:ext uri="{BB962C8B-B14F-4D97-AF65-F5344CB8AC3E}">
        <p14:creationId xmlns:p14="http://schemas.microsoft.com/office/powerpoint/2010/main" val="4168942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18</a:t>
            </a:fld>
            <a:endParaRPr lang="en-US"/>
          </a:p>
        </p:txBody>
      </p:sp>
    </p:spTree>
    <p:extLst>
      <p:ext uri="{BB962C8B-B14F-4D97-AF65-F5344CB8AC3E}">
        <p14:creationId xmlns:p14="http://schemas.microsoft.com/office/powerpoint/2010/main" val="3977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19</a:t>
            </a:fld>
            <a:endParaRPr lang="en-US"/>
          </a:p>
        </p:txBody>
      </p:sp>
    </p:spTree>
    <p:extLst>
      <p:ext uri="{BB962C8B-B14F-4D97-AF65-F5344CB8AC3E}">
        <p14:creationId xmlns:p14="http://schemas.microsoft.com/office/powerpoint/2010/main" val="3710299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20</a:t>
            </a:fld>
            <a:endParaRPr lang="en-US"/>
          </a:p>
        </p:txBody>
      </p:sp>
    </p:spTree>
    <p:extLst>
      <p:ext uri="{BB962C8B-B14F-4D97-AF65-F5344CB8AC3E}">
        <p14:creationId xmlns:p14="http://schemas.microsoft.com/office/powerpoint/2010/main" val="4197668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3</a:t>
            </a:fld>
            <a:endParaRPr lang="en-US"/>
          </a:p>
        </p:txBody>
      </p:sp>
    </p:spTree>
    <p:extLst>
      <p:ext uri="{BB962C8B-B14F-4D97-AF65-F5344CB8AC3E}">
        <p14:creationId xmlns:p14="http://schemas.microsoft.com/office/powerpoint/2010/main" val="3512247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21</a:t>
            </a:fld>
            <a:endParaRPr lang="en-US"/>
          </a:p>
        </p:txBody>
      </p:sp>
    </p:spTree>
    <p:extLst>
      <p:ext uri="{BB962C8B-B14F-4D97-AF65-F5344CB8AC3E}">
        <p14:creationId xmlns:p14="http://schemas.microsoft.com/office/powerpoint/2010/main" val="1738520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22</a:t>
            </a:fld>
            <a:endParaRPr lang="en-US"/>
          </a:p>
        </p:txBody>
      </p:sp>
    </p:spTree>
    <p:extLst>
      <p:ext uri="{BB962C8B-B14F-4D97-AF65-F5344CB8AC3E}">
        <p14:creationId xmlns:p14="http://schemas.microsoft.com/office/powerpoint/2010/main" val="3493394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23</a:t>
            </a:fld>
            <a:endParaRPr lang="en-US"/>
          </a:p>
        </p:txBody>
      </p:sp>
    </p:spTree>
    <p:extLst>
      <p:ext uri="{BB962C8B-B14F-4D97-AF65-F5344CB8AC3E}">
        <p14:creationId xmlns:p14="http://schemas.microsoft.com/office/powerpoint/2010/main" val="973354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24</a:t>
            </a:fld>
            <a:endParaRPr lang="en-US"/>
          </a:p>
        </p:txBody>
      </p:sp>
    </p:spTree>
    <p:extLst>
      <p:ext uri="{BB962C8B-B14F-4D97-AF65-F5344CB8AC3E}">
        <p14:creationId xmlns:p14="http://schemas.microsoft.com/office/powerpoint/2010/main" val="2568346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25</a:t>
            </a:fld>
            <a:endParaRPr lang="en-US"/>
          </a:p>
        </p:txBody>
      </p:sp>
    </p:spTree>
    <p:extLst>
      <p:ext uri="{BB962C8B-B14F-4D97-AF65-F5344CB8AC3E}">
        <p14:creationId xmlns:p14="http://schemas.microsoft.com/office/powerpoint/2010/main" val="96208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26</a:t>
            </a:fld>
            <a:endParaRPr lang="en-US"/>
          </a:p>
        </p:txBody>
      </p:sp>
    </p:spTree>
    <p:extLst>
      <p:ext uri="{BB962C8B-B14F-4D97-AF65-F5344CB8AC3E}">
        <p14:creationId xmlns:p14="http://schemas.microsoft.com/office/powerpoint/2010/main" val="3313260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27</a:t>
            </a:fld>
            <a:endParaRPr lang="en-US"/>
          </a:p>
        </p:txBody>
      </p:sp>
    </p:spTree>
    <p:extLst>
      <p:ext uri="{BB962C8B-B14F-4D97-AF65-F5344CB8AC3E}">
        <p14:creationId xmlns:p14="http://schemas.microsoft.com/office/powerpoint/2010/main" val="391053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28</a:t>
            </a:fld>
            <a:endParaRPr lang="en-US"/>
          </a:p>
        </p:txBody>
      </p:sp>
    </p:spTree>
    <p:extLst>
      <p:ext uri="{BB962C8B-B14F-4D97-AF65-F5344CB8AC3E}">
        <p14:creationId xmlns:p14="http://schemas.microsoft.com/office/powerpoint/2010/main" val="2965606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29</a:t>
            </a:fld>
            <a:endParaRPr lang="en-US"/>
          </a:p>
        </p:txBody>
      </p:sp>
    </p:spTree>
    <p:extLst>
      <p:ext uri="{BB962C8B-B14F-4D97-AF65-F5344CB8AC3E}">
        <p14:creationId xmlns:p14="http://schemas.microsoft.com/office/powerpoint/2010/main" val="86450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30</a:t>
            </a:fld>
            <a:endParaRPr lang="en-US"/>
          </a:p>
        </p:txBody>
      </p:sp>
    </p:spTree>
    <p:extLst>
      <p:ext uri="{BB962C8B-B14F-4D97-AF65-F5344CB8AC3E}">
        <p14:creationId xmlns:p14="http://schemas.microsoft.com/office/powerpoint/2010/main" val="141354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4</a:t>
            </a:fld>
            <a:endParaRPr lang="en-US"/>
          </a:p>
        </p:txBody>
      </p:sp>
    </p:spTree>
    <p:extLst>
      <p:ext uri="{BB962C8B-B14F-4D97-AF65-F5344CB8AC3E}">
        <p14:creationId xmlns:p14="http://schemas.microsoft.com/office/powerpoint/2010/main" val="3818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31</a:t>
            </a:fld>
            <a:endParaRPr lang="en-US"/>
          </a:p>
        </p:txBody>
      </p:sp>
    </p:spTree>
    <p:extLst>
      <p:ext uri="{BB962C8B-B14F-4D97-AF65-F5344CB8AC3E}">
        <p14:creationId xmlns:p14="http://schemas.microsoft.com/office/powerpoint/2010/main" val="603781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32</a:t>
            </a:fld>
            <a:endParaRPr lang="en-US"/>
          </a:p>
        </p:txBody>
      </p:sp>
    </p:spTree>
    <p:extLst>
      <p:ext uri="{BB962C8B-B14F-4D97-AF65-F5344CB8AC3E}">
        <p14:creationId xmlns:p14="http://schemas.microsoft.com/office/powerpoint/2010/main" val="2726369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33</a:t>
            </a:fld>
            <a:endParaRPr lang="en-US"/>
          </a:p>
        </p:txBody>
      </p:sp>
    </p:spTree>
    <p:extLst>
      <p:ext uri="{BB962C8B-B14F-4D97-AF65-F5344CB8AC3E}">
        <p14:creationId xmlns:p14="http://schemas.microsoft.com/office/powerpoint/2010/main" val="2695610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34</a:t>
            </a:fld>
            <a:endParaRPr lang="en-US"/>
          </a:p>
        </p:txBody>
      </p:sp>
    </p:spTree>
    <p:extLst>
      <p:ext uri="{BB962C8B-B14F-4D97-AF65-F5344CB8AC3E}">
        <p14:creationId xmlns:p14="http://schemas.microsoft.com/office/powerpoint/2010/main" val="78349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5</a:t>
            </a:fld>
            <a:endParaRPr lang="en-US"/>
          </a:p>
        </p:txBody>
      </p:sp>
    </p:spTree>
    <p:extLst>
      <p:ext uri="{BB962C8B-B14F-4D97-AF65-F5344CB8AC3E}">
        <p14:creationId xmlns:p14="http://schemas.microsoft.com/office/powerpoint/2010/main" val="191384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6</a:t>
            </a:fld>
            <a:endParaRPr lang="en-US"/>
          </a:p>
        </p:txBody>
      </p:sp>
    </p:spTree>
    <p:extLst>
      <p:ext uri="{BB962C8B-B14F-4D97-AF65-F5344CB8AC3E}">
        <p14:creationId xmlns:p14="http://schemas.microsoft.com/office/powerpoint/2010/main" val="358953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7</a:t>
            </a:fld>
            <a:endParaRPr lang="en-US"/>
          </a:p>
        </p:txBody>
      </p:sp>
    </p:spTree>
    <p:extLst>
      <p:ext uri="{BB962C8B-B14F-4D97-AF65-F5344CB8AC3E}">
        <p14:creationId xmlns:p14="http://schemas.microsoft.com/office/powerpoint/2010/main" val="2774765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8</a:t>
            </a:fld>
            <a:endParaRPr lang="en-US"/>
          </a:p>
        </p:txBody>
      </p:sp>
    </p:spTree>
    <p:extLst>
      <p:ext uri="{BB962C8B-B14F-4D97-AF65-F5344CB8AC3E}">
        <p14:creationId xmlns:p14="http://schemas.microsoft.com/office/powerpoint/2010/main" val="278230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9</a:t>
            </a:fld>
            <a:endParaRPr lang="en-US"/>
          </a:p>
        </p:txBody>
      </p:sp>
    </p:spTree>
    <p:extLst>
      <p:ext uri="{BB962C8B-B14F-4D97-AF65-F5344CB8AC3E}">
        <p14:creationId xmlns:p14="http://schemas.microsoft.com/office/powerpoint/2010/main" val="3957802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4D0B3C6-346C-4DEA-B167-ADACB6EA9102}" type="slidenum">
              <a:rPr lang="en-US"/>
              <a:pPr/>
              <a:t>10</a:t>
            </a:fld>
            <a:endParaRPr lang="en-US"/>
          </a:p>
        </p:txBody>
      </p:sp>
    </p:spTree>
    <p:extLst>
      <p:ext uri="{BB962C8B-B14F-4D97-AF65-F5344CB8AC3E}">
        <p14:creationId xmlns:p14="http://schemas.microsoft.com/office/powerpoint/2010/main" val="290075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8D061-311C-4FD8-907F-F3D9B388A661}"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5518D-4D1E-42A7-BCBF-5C22D5B7D4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456445-B5D2-40E7-8929-2A7099F5BB8E}"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5876C-F887-494A-A105-48846B3F4F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1437F-B370-4353-802F-3ED5CDA16CD7}"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CB669-E3B1-485C-8E63-271A1A99F5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EB62D6-C6B5-4F4C-8824-67A23F3FA734}"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AA9DA-8120-43D4-BC4B-82B8443E30C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8D444D-3B80-4C06-8020-D1CDC4D30D78}" type="datetime1">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6F305-DB64-49BD-8CC5-019D52AD96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F39C54-951A-4C87-AB1A-F0E32D76B40B}" type="datetime1">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E1319-CDCD-4F7E-BB2B-EDA598B123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C7EA05-C2D7-43A2-868C-2862CD8A1F18}" type="datetime1">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328AF-7764-49F1-A4EA-F454F97466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AB6058-0BFF-4FC1-9F07-CAE9D028F167}" type="datetime1">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640A6-F3E2-460D-969F-87893EF13E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BAB51-59CC-4C94-8B14-90974F2EAB2E}" type="datetime1">
              <a:rPr lang="en-US" smtClean="0"/>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8A6F9-0C4E-477A-A1BE-14E44D6A36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F44DE5-9E65-4D78-87CC-E078E483B840}" type="datetime1">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063E4-55D1-4666-A0DA-D41C069457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FF755-E304-4637-B525-729EBB442D04}" type="datetime1">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DDB9C-87C1-4BDD-A3F5-0F60ACD9C0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9E2C87-86DA-4FAB-9A97-C04643FEC24F}" type="datetime1">
              <a:rPr lang="en-US" smtClean="0"/>
              <a:t>9/30/2019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C7A66-A1B0-407D-824C-84CE4E71DE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hyperlink" Target="http://vi.wikipedia.org/w/index.php?title=Windows_NT&amp;action=edit" TargetMode="External"/><Relationship Id="rId2" Type="http://schemas.openxmlformats.org/officeDocument/2006/relationships/hyperlink" Target="http://vi.wikipedia.org/wiki/Microsoft" TargetMode="External"/><Relationship Id="rId1" Type="http://schemas.openxmlformats.org/officeDocument/2006/relationships/slideLayout" Target="../slideLayouts/slideLayout2.xml"/><Relationship Id="rId6" Type="http://schemas.openxmlformats.org/officeDocument/2006/relationships/hyperlink" Target="http://vi.wikipedia.org/w/index.php?title=Windows_Server_2003&amp;action=edit" TargetMode="External"/><Relationship Id="rId5" Type="http://schemas.openxmlformats.org/officeDocument/2006/relationships/hyperlink" Target="http://vi.wikipedia.org/wiki/Windows_XP" TargetMode="External"/><Relationship Id="rId4" Type="http://schemas.openxmlformats.org/officeDocument/2006/relationships/hyperlink" Target="http://vi.wikipedia.org/wiki/Windows_2000" TargetMode="Externa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312738" y="2503488"/>
            <a:ext cx="8831262" cy="1077912"/>
          </a:xfrm>
        </p:spPr>
        <p:txBody>
          <a:bodyPr/>
          <a:lstStyle/>
          <a:p>
            <a:r>
              <a:rPr lang="en-US" sz="5400">
                <a:solidFill>
                  <a:srgbClr val="FF0000"/>
                </a:solidFill>
                <a:latin typeface="Tahoma" pitchFamily="34" charset="0"/>
              </a:rPr>
              <a:t>Chương </a:t>
            </a:r>
            <a:r>
              <a:rPr lang="en-US" sz="5400" smtClean="0">
                <a:solidFill>
                  <a:srgbClr val="FF0000"/>
                </a:solidFill>
                <a:latin typeface="Tahoma" pitchFamily="34" charset="0"/>
              </a:rPr>
              <a:t>7:  </a:t>
            </a:r>
            <a:r>
              <a:rPr lang="en-US" sz="5400">
                <a:solidFill>
                  <a:srgbClr val="FF0000"/>
                </a:solidFill>
                <a:latin typeface="Tahoma" pitchFamily="34" charset="0"/>
              </a:rPr>
              <a:t>Quản lí </a:t>
            </a:r>
            <a:r>
              <a:rPr lang="en-US" sz="5400" smtClean="0">
                <a:solidFill>
                  <a:srgbClr val="FF0000"/>
                </a:solidFill>
                <a:latin typeface="Tahoma" pitchFamily="34" charset="0"/>
              </a:rPr>
              <a:t>tập tin</a:t>
            </a:r>
            <a:endParaRPr lang="en-US" sz="5400">
              <a:solidFill>
                <a:srgbClr val="FF0000"/>
              </a:solidFill>
              <a:latin typeface="Tahoma" pitchFamily="34" charset="0"/>
            </a:endParaRPr>
          </a:p>
        </p:txBody>
      </p:sp>
      <p:sp>
        <p:nvSpPr>
          <p:cNvPr id="2" name="Date Placeholder 1"/>
          <p:cNvSpPr>
            <a:spLocks noGrp="1"/>
          </p:cNvSpPr>
          <p:nvPr>
            <p:ph type="dt" sz="half" idx="10"/>
          </p:nvPr>
        </p:nvSpPr>
        <p:spPr/>
        <p:txBody>
          <a:bodyPr/>
          <a:lstStyle/>
          <a:p>
            <a:fld id="{7DF64E16-0826-44DA-9D95-1EA1C650A04F}" type="datetime1">
              <a:rPr lang="en-US" smtClean="0"/>
              <a:t>9/30/2019</a:t>
            </a:fld>
            <a:endParaRPr lang="en-US"/>
          </a:p>
        </p:txBody>
      </p:sp>
      <p:sp>
        <p:nvSpPr>
          <p:cNvPr id="3" name="Slide Number Placeholder 2"/>
          <p:cNvSpPr>
            <a:spLocks noGrp="1"/>
          </p:cNvSpPr>
          <p:nvPr>
            <p:ph type="sldNum" sz="quarter" idx="12"/>
          </p:nvPr>
        </p:nvSpPr>
        <p:spPr/>
        <p:txBody>
          <a:bodyPr/>
          <a:lstStyle/>
          <a:p>
            <a:fld id="{FEB5518D-4D1E-42A7-BCBF-5C22D5B7D434}" type="slidenum">
              <a:rPr lang="en-US" smtClean="0"/>
              <a:pPr/>
              <a:t>1</a:t>
            </a:fld>
            <a:endParaRPr lang="en-US"/>
          </a:p>
        </p:txBody>
      </p:sp>
    </p:spTree>
  </p:cSld>
  <p:clrMapOvr>
    <a:masterClrMapping/>
  </p:clrMapOvr>
  <p:transition advTm="93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 </a:t>
            </a:r>
            <a:r>
              <a:rPr lang="vi-VN" sz="2800" smtClean="0">
                <a:effectLst>
                  <a:outerShdw blurRad="38100" dist="38100" dir="2700000" algn="tl">
                    <a:srgbClr val="C0C0C0"/>
                  </a:outerShdw>
                </a:effectLst>
                <a:latin typeface="Tahoma" pitchFamily="34" charset="0"/>
              </a:rPr>
              <a:t>Tập tin thường được chia làm hai loại là tập tin văn bản và tập tin nhị phân.</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Tập tin văn bản chứa các dòng văn bản cuối dòng có ký hiệu enter. Mỗi dòng có độ dài</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có thể khác nhau. Ưu điểm của kiểu tập tin này là nó có thể hiển thị, in hay soạn thảo</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với một editor thông thường.</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Đa số các chương trình dùng tập tin văn bản để nhập xuất,</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nó cũng dễ dàng làm đầu vào và đầu ra cho cơ chế pipeline.</a:t>
            </a: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07D45A34-A8CD-4FEC-A880-448D77DB1A54}"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10</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Tập tin nhị phân:</a:t>
            </a:r>
            <a:r>
              <a:rPr lang="en-US" sz="3000" smtClean="0">
                <a:effectLst>
                  <a:outerShdw blurRad="38100" dist="38100" dir="2700000" algn="tl">
                    <a:srgbClr val="C0C0C0"/>
                  </a:outerShdw>
                </a:effectLst>
                <a:latin typeface="Tahoma" pitchFamily="34" charset="0"/>
              </a:rPr>
              <a:t> C</a:t>
            </a:r>
            <a:r>
              <a:rPr lang="vi-VN" sz="3000" smtClean="0">
                <a:effectLst>
                  <a:outerShdw blurRad="38100" dist="38100" dir="2700000" algn="tl">
                    <a:srgbClr val="C0C0C0"/>
                  </a:outerShdw>
                </a:effectLst>
                <a:latin typeface="Tahoma" pitchFamily="34" charset="0"/>
              </a:rPr>
              <a:t>ó cấu trúc khác tập tin văn bản. </a:t>
            </a:r>
            <a:r>
              <a:rPr lang="en-US" sz="3000" smtClean="0">
                <a:effectLst>
                  <a:outerShdw blurRad="38100" dist="38100" dir="2700000" algn="tl">
                    <a:srgbClr val="C0C0C0"/>
                  </a:outerShdw>
                </a:effectLst>
                <a:latin typeface="Tahoma" pitchFamily="34" charset="0"/>
              </a:rPr>
              <a:t>T</a:t>
            </a:r>
            <a:r>
              <a:rPr lang="vi-VN" sz="3000" smtClean="0">
                <a:effectLst>
                  <a:outerShdw blurRad="38100" dist="38100" dir="2700000" algn="tl">
                    <a:srgbClr val="C0C0C0"/>
                  </a:outerShdw>
                </a:effectLst>
                <a:latin typeface="Tahoma" pitchFamily="34" charset="0"/>
              </a:rPr>
              <a:t>ập tin nhị</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phân gồm dãy các byte, hệ điều hành chỉ thực thi tập tin đó nếu nó có cấu trúc</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đúng.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Ví dụ</a:t>
            </a:r>
            <a:r>
              <a:rPr lang="en-US" sz="3000" smtClean="0">
                <a:effectLst>
                  <a:outerShdw blurRad="38100" dist="38100" dir="2700000" algn="tl">
                    <a:srgbClr val="C0C0C0"/>
                  </a:outerShdw>
                </a:effectLst>
                <a:latin typeface="Tahoma" pitchFamily="34" charset="0"/>
              </a:rPr>
              <a:t>,</a:t>
            </a:r>
            <a:r>
              <a:rPr lang="vi-VN" sz="3000" smtClean="0">
                <a:effectLst>
                  <a:outerShdw blurRad="38100" dist="38100" dir="2700000" algn="tl">
                    <a:srgbClr val="C0C0C0"/>
                  </a:outerShdw>
                </a:effectLst>
                <a:latin typeface="Tahoma" pitchFamily="34" charset="0"/>
              </a:rPr>
              <a:t> một một tập tin nhị phân thi hành được của UNIX. Thường nó bao</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gồm năm thành phần: header, text, data, relocation bits, symbol table. </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67BA63F4-F955-4E92-8DCF-2642A18FBCB7}"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11</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Header bắt đầu</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bởi byte nhận diện cho biết đó là tập tin thi hành. Sau đó là 16 bit cho biết kích thước</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các thành phần của tập tin, địa chỉ bắt đầu thực hiện và một số bit cờ. Sau header là dữ</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liệu và text của tập tin. Nó được nạp vào bộ nhớ và định vị lại bởi những bit relocation.</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Bảng symbol được dùng để debug.</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CDA8DAD8-06C3-4389-9F00-BDB25C485C5D}"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12</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marL="0" indent="0" algn="just">
              <a:buClr>
                <a:srgbClr val="FF0000"/>
              </a:buClr>
              <a:buSzPct val="140000"/>
              <a:buFont typeface="Wingdings" pitchFamily="2" charset="2"/>
              <a:buChar char="§"/>
            </a:pPr>
            <a:r>
              <a:rPr lang="en-US" sz="2800" smtClean="0">
                <a:solidFill>
                  <a:srgbClr val="FF0000"/>
                </a:solidFill>
                <a:effectLst>
                  <a:outerShdw blurRad="38100" dist="38100" dir="2700000" algn="tl">
                    <a:srgbClr val="C0C0C0"/>
                  </a:outerShdw>
                </a:effectLst>
                <a:latin typeface="Tahoma" pitchFamily="34" charset="0"/>
              </a:rPr>
              <a:t> </a:t>
            </a:r>
            <a:r>
              <a:rPr lang="vi-VN" sz="3000" smtClean="0">
                <a:solidFill>
                  <a:srgbClr val="FF0000"/>
                </a:solidFill>
                <a:effectLst>
                  <a:outerShdw blurRad="38100" dist="38100" dir="2700000" algn="tl">
                    <a:srgbClr val="C0C0C0"/>
                  </a:outerShdw>
                </a:effectLst>
                <a:latin typeface="Tahoma" pitchFamily="34" charset="0"/>
              </a:rPr>
              <a:t>Truy xuất tập tin:</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Tập </a:t>
            </a:r>
            <a:r>
              <a:rPr lang="vi-VN" sz="3000" smtClean="0">
                <a:effectLst>
                  <a:outerShdw blurRad="38100" dist="38100" dir="2700000" algn="tl">
                    <a:srgbClr val="C0C0C0"/>
                  </a:outerShdw>
                </a:effectLst>
                <a:latin typeface="Tahoma" pitchFamily="34" charset="0"/>
              </a:rPr>
              <a:t>tin lưu trữ các thông tin. Khi tập tin được sử dụng, các thông tin này được đưa vào</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bộ nhớ </a:t>
            </a:r>
            <a:r>
              <a:rPr lang="en-US" sz="3000" smtClean="0">
                <a:effectLst>
                  <a:outerShdw blurRad="38100" dist="38100" dir="2700000" algn="tl">
                    <a:srgbClr val="C0C0C0"/>
                  </a:outerShdw>
                </a:effectLst>
                <a:latin typeface="Tahoma" pitchFamily="34" charset="0"/>
              </a:rPr>
              <a:t>trong </a:t>
            </a:r>
            <a:r>
              <a:rPr lang="vi-VN" sz="3000" smtClean="0">
                <a:effectLst>
                  <a:outerShdw blurRad="38100" dist="38100" dir="2700000" algn="tl">
                    <a:srgbClr val="C0C0C0"/>
                  </a:outerShdw>
                </a:effectLst>
                <a:latin typeface="Tahoma" pitchFamily="34" charset="0"/>
              </a:rPr>
              <a:t>của máy tính.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Có </a:t>
            </a:r>
            <a:r>
              <a:rPr lang="vi-VN" sz="3000" smtClean="0">
                <a:effectLst>
                  <a:outerShdw blurRad="38100" dist="38100" dir="2700000" algn="tl">
                    <a:srgbClr val="C0C0C0"/>
                  </a:outerShdw>
                </a:effectLst>
                <a:latin typeface="Tahoma" pitchFamily="34" charset="0"/>
              </a:rPr>
              <a:t>nhiều cách để truy xuất chúng. Một số hệ thống cung cấp chỉ</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một phương pháp truy xuất, một số hệ thống khác, như IBM chẳng hạn cho phép nhiều</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cách truy xuất.</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D7FD4459-5077-49BF-A86F-D51DF3A20093}"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13</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algn="just">
              <a:buClr>
                <a:schemeClr val="tx1"/>
              </a:buClr>
              <a:buSzPct val="140000"/>
              <a:buFont typeface="Wingdings" panose="05000000000000000000" pitchFamily="2" charset="2"/>
              <a:buChar char="§"/>
            </a:pPr>
            <a:r>
              <a:rPr lang="en-US" sz="2800" smtClean="0">
                <a:effectLst>
                  <a:outerShdw blurRad="38100" dist="38100" dir="2700000" algn="tl">
                    <a:srgbClr val="C0C0C0"/>
                  </a:outerShdw>
                </a:effectLst>
                <a:latin typeface="Tahoma" pitchFamily="34" charset="0"/>
              </a:rPr>
              <a:t>Tr</a:t>
            </a:r>
            <a:r>
              <a:rPr lang="vi-VN" sz="2800" smtClean="0">
                <a:effectLst>
                  <a:outerShdw blurRad="38100" dist="38100" dir="2700000" algn="tl">
                    <a:srgbClr val="C0C0C0"/>
                  </a:outerShdw>
                </a:effectLst>
                <a:latin typeface="Tahoma" pitchFamily="34" charset="0"/>
              </a:rPr>
              <a:t>uy xuất tuần tự</a:t>
            </a:r>
            <a:r>
              <a:rPr lang="en-US" sz="2800" smtClean="0">
                <a:effectLst>
                  <a:outerShdw blurRad="38100" dist="38100" dir="2700000" algn="tl">
                    <a:srgbClr val="C0C0C0"/>
                  </a:outerShdw>
                </a:effectLst>
                <a:latin typeface="Tahoma" pitchFamily="34" charset="0"/>
              </a:rPr>
              <a:t>:</a:t>
            </a:r>
            <a:r>
              <a:rPr lang="vi-VN" sz="2800" smtClean="0">
                <a:effectLst>
                  <a:outerShdw blurRad="38100" dist="38100" dir="2700000" algn="tl">
                    <a:srgbClr val="C0C0C0"/>
                  </a:outerShdw>
                </a:effectLst>
                <a:latin typeface="Tahoma" pitchFamily="34" charset="0"/>
              </a:rPr>
              <a:t> </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Tiến </a:t>
            </a:r>
            <a:r>
              <a:rPr lang="vi-VN" sz="2800" smtClean="0">
                <a:effectLst>
                  <a:outerShdw blurRad="38100" dist="38100" dir="2700000" algn="tl">
                    <a:srgbClr val="C0C0C0"/>
                  </a:outerShdw>
                </a:effectLst>
                <a:latin typeface="Tahoma" pitchFamily="34" charset="0"/>
              </a:rPr>
              <a:t>trình đọc tất cả các byte</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trong tập tin theo thứ tự từ đầu. Các trình soạn thảo hay trình biên dịch </a:t>
            </a:r>
            <a:r>
              <a:rPr lang="vi-VN" sz="2800" smtClean="0">
                <a:effectLst>
                  <a:outerShdw blurRad="38100" dist="38100" dir="2700000" algn="tl">
                    <a:srgbClr val="C0C0C0"/>
                  </a:outerShdw>
                </a:effectLst>
                <a:latin typeface="Tahoma" pitchFamily="34" charset="0"/>
              </a:rPr>
              <a:t>truy </a:t>
            </a:r>
            <a:r>
              <a:rPr lang="vi-VN" sz="2800" smtClean="0">
                <a:effectLst>
                  <a:outerShdw blurRad="38100" dist="38100" dir="2700000" algn="tl">
                    <a:srgbClr val="C0C0C0"/>
                  </a:outerShdw>
                </a:effectLst>
                <a:latin typeface="Tahoma" pitchFamily="34" charset="0"/>
              </a:rPr>
              <a:t>xuất</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tập tin theo cách này. </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Hai thao tác chủ yếu trên tập tin là đọc và ghi. Thao tác đọc sẽ</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đọc một mẫu tin tiếp theo trên tập tin và tự động tăng con trỏ tập tin. </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Thao </a:t>
            </a:r>
            <a:r>
              <a:rPr lang="vi-VN" sz="2800" smtClean="0">
                <a:effectLst>
                  <a:outerShdw blurRad="38100" dist="38100" dir="2700000" algn="tl">
                    <a:srgbClr val="C0C0C0"/>
                  </a:outerShdw>
                </a:effectLst>
                <a:latin typeface="Tahoma" pitchFamily="34" charset="0"/>
              </a:rPr>
              <a:t>tác ghi cũng</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tương tự như vậy. Tập tin có thể tự khởi động lại từ vị trí đầu tiên và trong một số hệ</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thống tập tin cho phép di chuyển con trỏ tập tin đi tới hoặc đi lui n mẫu tin.</a:t>
            </a: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7CECBD51-ACC5-4F2A-9448-3E7408D3211E}"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14</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Truy xuất </a:t>
            </a:r>
            <a:r>
              <a:rPr lang="en-US" sz="2800" smtClean="0">
                <a:effectLst>
                  <a:outerShdw blurRad="38100" dist="38100" dir="2700000" algn="tl">
                    <a:srgbClr val="C0C0C0"/>
                  </a:outerShdw>
                </a:effectLst>
                <a:latin typeface="Tahoma" pitchFamily="34" charset="0"/>
              </a:rPr>
              <a:t>tuần tự</a:t>
            </a:r>
            <a:r>
              <a:rPr lang="vi-VN" sz="2800" smtClean="0">
                <a:effectLst>
                  <a:outerShdw blurRad="38100" dist="38100" dir="2700000" algn="tl">
                    <a:srgbClr val="C0C0C0"/>
                  </a:outerShdw>
                </a:effectLst>
                <a:latin typeface="Tahoma" pitchFamily="34" charset="0"/>
              </a:rPr>
              <a:t> thuận lợi cho các loại băng từ và cũng là cách truy xuất khá thông</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dụng. </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Truy </a:t>
            </a:r>
            <a:r>
              <a:rPr lang="vi-VN" sz="2800" smtClean="0">
                <a:effectLst>
                  <a:outerShdw blurRad="38100" dist="38100" dir="2700000" algn="tl">
                    <a:srgbClr val="C0C0C0"/>
                  </a:outerShdw>
                </a:effectLst>
                <a:latin typeface="Tahoma" pitchFamily="34" charset="0"/>
              </a:rPr>
              <a:t>xuất tuần tự </a:t>
            </a:r>
            <a:r>
              <a:rPr lang="en-US" sz="2800" smtClean="0">
                <a:effectLst>
                  <a:outerShdw blurRad="38100" dist="38100" dir="2700000" algn="tl">
                    <a:srgbClr val="C0C0C0"/>
                  </a:outerShdw>
                </a:effectLst>
                <a:latin typeface="Tahoma" pitchFamily="34" charset="0"/>
              </a:rPr>
              <a:t>có</a:t>
            </a:r>
            <a:r>
              <a:rPr lang="vi-VN" sz="2800" smtClean="0">
                <a:effectLst>
                  <a:outerShdw blurRad="38100" dist="38100" dir="2700000" algn="tl">
                    <a:srgbClr val="C0C0C0"/>
                  </a:outerShdw>
                </a:effectLst>
                <a:latin typeface="Tahoma" pitchFamily="34" charset="0"/>
              </a:rPr>
              <a:t> hai cách truy </a:t>
            </a:r>
            <a:r>
              <a:rPr lang="vi-VN" sz="2800" smtClean="0">
                <a:effectLst>
                  <a:outerShdw blurRad="38100" dist="38100" dir="2700000" algn="tl">
                    <a:srgbClr val="C0C0C0"/>
                  </a:outerShdw>
                </a:effectLst>
                <a:latin typeface="Tahoma" pitchFamily="34" charset="0"/>
              </a:rPr>
              <a:t>xuất</a:t>
            </a:r>
            <a:r>
              <a:rPr lang="en-US" sz="2800" smtClean="0">
                <a:effectLst>
                  <a:outerShdw blurRad="38100" dist="38100" dir="2700000" algn="tl">
                    <a:srgbClr val="C0C0C0"/>
                  </a:outerShdw>
                </a:effectLst>
                <a:latin typeface="Tahoma" pitchFamily="34" charset="0"/>
              </a:rPr>
              <a:t>:</a:t>
            </a:r>
          </a:p>
          <a:p>
            <a:pPr marL="0" indent="0" algn="just">
              <a:buClr>
                <a:schemeClr val="tx1"/>
              </a:buClr>
              <a:buSzPct val="140000"/>
              <a:buNone/>
            </a:pPr>
            <a:r>
              <a:rPr lang="vi-VN" sz="2800" smtClean="0">
                <a:effectLst>
                  <a:outerShdw blurRad="38100" dist="38100" dir="2700000" algn="tl">
                    <a:srgbClr val="C0C0C0"/>
                  </a:outerShdw>
                </a:effectLst>
                <a:latin typeface="Tahoma" pitchFamily="34" charset="0"/>
              </a:rPr>
              <a:t> </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Cách </a:t>
            </a:r>
            <a:r>
              <a:rPr lang="vi-VN" sz="2800" smtClean="0">
                <a:effectLst>
                  <a:outerShdw blurRad="38100" dist="38100" dir="2700000" algn="tl">
                    <a:srgbClr val="C0C0C0"/>
                  </a:outerShdw>
                </a:effectLst>
                <a:latin typeface="Tahoma" pitchFamily="34" charset="0"/>
              </a:rPr>
              <a:t>truy</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xuất thứ nhất thao tác đọc bắt đầu ở vị trí đầu tập </a:t>
            </a:r>
            <a:r>
              <a:rPr lang="vi-VN" sz="2800" smtClean="0">
                <a:effectLst>
                  <a:outerShdw blurRad="38100" dist="38100" dir="2700000" algn="tl">
                    <a:srgbClr val="C0C0C0"/>
                  </a:outerShdw>
                </a:effectLst>
                <a:latin typeface="Tahoma" pitchFamily="34" charset="0"/>
              </a:rPr>
              <a:t>tin</a:t>
            </a:r>
            <a:r>
              <a:rPr lang="en-US" sz="2800">
                <a:effectLst>
                  <a:outerShdw blurRad="38100" dist="38100" dir="2700000" algn="tl">
                    <a:srgbClr val="C0C0C0"/>
                  </a:outerShdw>
                </a:effectLst>
                <a:latin typeface="Tahoma" pitchFamily="34" charset="0"/>
              </a:rPr>
              <a:t>.</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C</a:t>
            </a:r>
            <a:r>
              <a:rPr lang="vi-VN" sz="2800" smtClean="0">
                <a:effectLst>
                  <a:outerShdw blurRad="38100" dist="38100" dir="2700000" algn="tl">
                    <a:srgbClr val="C0C0C0"/>
                  </a:outerShdw>
                </a:effectLst>
                <a:latin typeface="Tahoma" pitchFamily="34" charset="0"/>
              </a:rPr>
              <a:t>ách </a:t>
            </a:r>
            <a:r>
              <a:rPr lang="vi-VN" sz="2800" smtClean="0">
                <a:effectLst>
                  <a:outerShdw blurRad="38100" dist="38100" dir="2700000" algn="tl">
                    <a:srgbClr val="C0C0C0"/>
                  </a:outerShdw>
                </a:effectLst>
                <a:latin typeface="Tahoma" pitchFamily="34" charset="0"/>
              </a:rPr>
              <a:t>thứ hai có một thao tác đặc</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biệt gọi là SEEK cung cấp vị trí hiện thời làm vị trí bắt đầu. Sau đó tập tin được đọc tuần</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tự từ vị trí bắt đầu.</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2FDD3502-B5E1-411B-BF7E-CA34A6D99525}"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15</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pic>
        <p:nvPicPr>
          <p:cNvPr id="1026" name="Picture 2"/>
          <p:cNvPicPr>
            <a:picLocks noGrp="1" noChangeAspect="1" noChangeArrowheads="1"/>
          </p:cNvPicPr>
          <p:nvPr>
            <p:ph idx="1"/>
          </p:nvPr>
        </p:nvPicPr>
        <p:blipFill>
          <a:blip r:embed="rId4"/>
          <a:srcRect/>
          <a:stretch>
            <a:fillRect/>
          </a:stretch>
        </p:blipFill>
        <p:spPr bwMode="auto">
          <a:xfrm>
            <a:off x="202437" y="2057401"/>
            <a:ext cx="8480136" cy="2158934"/>
          </a:xfrm>
          <a:prstGeom prst="rect">
            <a:avLst/>
          </a:prstGeom>
          <a:noFill/>
          <a:ln w="9525">
            <a:noFill/>
            <a:miter lim="800000"/>
            <a:headEnd/>
            <a:tailEnd/>
          </a:ln>
          <a:effectLst/>
        </p:spPr>
      </p:pic>
      <p:sp>
        <p:nvSpPr>
          <p:cNvPr id="5" name="TextBox 4"/>
          <p:cNvSpPr txBox="1"/>
          <p:nvPr/>
        </p:nvSpPr>
        <p:spPr>
          <a:xfrm>
            <a:off x="2762250" y="4610100"/>
            <a:ext cx="4210050" cy="523220"/>
          </a:xfrm>
          <a:prstGeom prst="rect">
            <a:avLst/>
          </a:prstGeom>
          <a:noFill/>
        </p:spPr>
        <p:txBody>
          <a:bodyPr wrap="square" rtlCol="0">
            <a:spAutoFit/>
          </a:bodyPr>
          <a:lstStyle/>
          <a:p>
            <a:pPr algn="ctr"/>
            <a:r>
              <a:rPr lang="en-US" sz="2800" smtClean="0"/>
              <a:t>Truy xuất tuần tự</a:t>
            </a:r>
            <a:endParaRPr lang="en-US" sz="2800"/>
          </a:p>
        </p:txBody>
      </p:sp>
      <p:sp>
        <p:nvSpPr>
          <p:cNvPr id="2" name="Date Placeholder 1"/>
          <p:cNvSpPr>
            <a:spLocks noGrp="1"/>
          </p:cNvSpPr>
          <p:nvPr>
            <p:ph type="dt" sz="half" idx="10"/>
          </p:nvPr>
        </p:nvSpPr>
        <p:spPr/>
        <p:txBody>
          <a:bodyPr/>
          <a:lstStyle/>
          <a:p>
            <a:fld id="{CCC905EE-F559-445C-994C-6285BCC347E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16</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algn="just">
              <a:buClr>
                <a:schemeClr val="tx1"/>
              </a:buClr>
              <a:buSzPct val="140000"/>
              <a:buFont typeface="Wingdings" panose="05000000000000000000" pitchFamily="2" charset="2"/>
              <a:buChar char="§"/>
            </a:pPr>
            <a:r>
              <a:rPr lang="en-US" sz="2800" smtClean="0">
                <a:effectLst>
                  <a:outerShdw blurRad="38100" dist="38100" dir="2700000" algn="tl">
                    <a:srgbClr val="C0C0C0"/>
                  </a:outerShdw>
                </a:effectLst>
                <a:latin typeface="Tahoma" pitchFamily="34" charset="0"/>
              </a:rPr>
              <a:t>T</a:t>
            </a:r>
            <a:r>
              <a:rPr lang="vi-VN" sz="2800" smtClean="0">
                <a:effectLst>
                  <a:outerShdw blurRad="38100" dist="38100" dir="2700000" algn="tl">
                    <a:srgbClr val="C0C0C0"/>
                  </a:outerShdw>
                </a:effectLst>
                <a:latin typeface="Tahoma" pitchFamily="34" charset="0"/>
              </a:rPr>
              <a:t>ruy xuất trực tiếp</a:t>
            </a:r>
            <a:r>
              <a:rPr lang="en-US" sz="2800" smtClean="0">
                <a:effectLst>
                  <a:outerShdw blurRad="38100" dist="38100" dir="2700000" algn="tl">
                    <a:srgbClr val="C0C0C0"/>
                  </a:outerShdw>
                </a:effectLst>
                <a:latin typeface="Tahoma" pitchFamily="34" charset="0"/>
              </a:rPr>
              <a:t>:</a:t>
            </a:r>
          </a:p>
          <a:p>
            <a:pPr marL="0" indent="0" algn="just">
              <a:buClr>
                <a:schemeClr val="tx1"/>
              </a:buClr>
              <a:buSzPct val="140000"/>
              <a:buNone/>
            </a:pPr>
            <a:r>
              <a:rPr lang="en-US" sz="2800">
                <a:effectLst>
                  <a:outerShdw blurRad="38100" dist="38100" dir="2700000" algn="tl">
                    <a:srgbClr val="C0C0C0"/>
                  </a:outerShdw>
                </a:effectLst>
                <a:latin typeface="Tahoma" pitchFamily="34" charset="0"/>
              </a:rPr>
              <a:t>+</a:t>
            </a:r>
            <a:r>
              <a:rPr lang="en-US" sz="2800" smtClean="0">
                <a:effectLst>
                  <a:outerShdw blurRad="38100" dist="38100" dir="2700000" algn="tl">
                    <a:srgbClr val="C0C0C0"/>
                  </a:outerShdw>
                </a:effectLst>
                <a:latin typeface="Tahoma" pitchFamily="34" charset="0"/>
              </a:rPr>
              <a:t> </a:t>
            </a:r>
            <a:r>
              <a:rPr lang="en-US" sz="2800">
                <a:effectLst>
                  <a:outerShdw blurRad="38100" dist="38100" dir="2700000" algn="tl">
                    <a:srgbClr val="C0C0C0"/>
                  </a:outerShdw>
                </a:effectLst>
                <a:latin typeface="Tahoma" pitchFamily="34" charset="0"/>
              </a:rPr>
              <a:t>T</a:t>
            </a:r>
            <a:r>
              <a:rPr lang="vi-VN" sz="2800" smtClean="0">
                <a:effectLst>
                  <a:outerShdw blurRad="38100" dist="38100" dir="2700000" algn="tl">
                    <a:srgbClr val="C0C0C0"/>
                  </a:outerShdw>
                </a:effectLst>
                <a:latin typeface="Tahoma" pitchFamily="34" charset="0"/>
              </a:rPr>
              <a:t>ập tin có cấu trúc là các mẫu tin</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logic có kích thước bằng nhau, nó cho phép chương trình đọc hoặc ghi nhanh chóng mà</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không cần theo thứ tự</a:t>
            </a:r>
            <a:r>
              <a:rPr lang="vi-VN" sz="2800" smtClean="0">
                <a:effectLst>
                  <a:outerShdw blurRad="38100" dist="38100" dir="2700000" algn="tl">
                    <a:srgbClr val="C0C0C0"/>
                  </a:outerShdw>
                </a:effectLst>
                <a:latin typeface="Tahoma" pitchFamily="34" charset="0"/>
              </a:rPr>
              <a:t>.</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2800">
                <a:effectLst>
                  <a:outerShdw blurRad="38100" dist="38100" dir="2700000" algn="tl">
                    <a:srgbClr val="C0C0C0"/>
                  </a:outerShdw>
                </a:effectLst>
                <a:latin typeface="Tahoma" pitchFamily="34" charset="0"/>
              </a:rPr>
              <a:t>+</a:t>
            </a:r>
            <a:r>
              <a:rPr lang="vi-VN"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Kiểu truy xuất này dựa trên mô hình của đĩa. Đĩa cho phép truy</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xuất ngẫu nhiên bất kỳ khối dữ liệu nào của tập tin. </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Truy xuất trực tiếp được sử dụng</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trong trường hợp phải truy xuất một khối lượng thông tin lớn như trong cơ sở dữ liệu</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chẳng hạn.</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B9B0D89D-3289-4820-940F-CB759AC86060}"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17</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marL="0" indent="0" algn="just">
              <a:buClr>
                <a:schemeClr val="tx1"/>
              </a:buClr>
              <a:buSzPct val="140000"/>
              <a:buFont typeface="Wingdings" pitchFamily="2" charset="2"/>
              <a:buChar char="§"/>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Thuộc tính tập tin:</a:t>
            </a:r>
          </a:p>
          <a:p>
            <a:pPr marL="0" indent="0" algn="just">
              <a:buClr>
                <a:schemeClr val="tx1"/>
              </a:buClr>
              <a:buSzPct val="140000"/>
              <a:buNone/>
            </a:pPr>
            <a:r>
              <a:rPr lang="vi-VN" sz="2800" smtClean="0">
                <a:effectLst>
                  <a:outerShdw blurRad="38100" dist="38100" dir="2700000" algn="tl">
                    <a:srgbClr val="C0C0C0"/>
                  </a:outerShdw>
                </a:effectLst>
                <a:latin typeface="Tahoma" pitchFamily="34" charset="0"/>
              </a:rPr>
              <a:t>Ngoài tên và dữ liệu, hệ điều hành cung cấp thêm một số thông tin cho tập tin gọi là</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thuộc tính.</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Các thuộc tính thông dụng trong một số hệ thống tập tin:</a:t>
            </a: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BE259003-C67F-4568-BA48-01455DDBE8F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18</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pic>
        <p:nvPicPr>
          <p:cNvPr id="4098" name="Picture 2"/>
          <p:cNvPicPr>
            <a:picLocks noChangeAspect="1" noChangeArrowheads="1"/>
          </p:cNvPicPr>
          <p:nvPr/>
        </p:nvPicPr>
        <p:blipFill>
          <a:blip r:embed="rId4"/>
          <a:srcRect/>
          <a:stretch>
            <a:fillRect/>
          </a:stretch>
        </p:blipFill>
        <p:spPr bwMode="auto">
          <a:xfrm>
            <a:off x="685800" y="1152525"/>
            <a:ext cx="8000999" cy="54673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A801665F-6A67-4F0A-9A94-DBA792AE91DD}"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19</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15925" y="293688"/>
            <a:ext cx="7432675" cy="831850"/>
          </a:xfrm>
        </p:spPr>
        <p:txBody>
          <a:bodyPr/>
          <a:lstStyle/>
          <a:p>
            <a:r>
              <a:rPr lang="en-US" sz="4800">
                <a:solidFill>
                  <a:srgbClr val="FF0000"/>
                </a:solidFill>
                <a:effectLst>
                  <a:outerShdw blurRad="38100" dist="38100" dir="2700000" algn="tl">
                    <a:srgbClr val="C0C0C0"/>
                  </a:outerShdw>
                </a:effectLst>
                <a:latin typeface="Tahoma" pitchFamily="34" charset="0"/>
              </a:rPr>
              <a:t>Chương </a:t>
            </a:r>
            <a:r>
              <a:rPr lang="en-US" sz="4800" smtClean="0">
                <a:solidFill>
                  <a:srgbClr val="FF0000"/>
                </a:solidFill>
                <a:effectLst>
                  <a:outerShdw blurRad="38100" dist="38100" dir="2700000" algn="tl">
                    <a:srgbClr val="C0C0C0"/>
                  </a:outerShdw>
                </a:effectLst>
                <a:latin typeface="Tahoma" pitchFamily="34" charset="0"/>
              </a:rPr>
              <a:t>7:  </a:t>
            </a:r>
            <a:r>
              <a:rPr lang="en-US" sz="4800">
                <a:solidFill>
                  <a:srgbClr val="FF0000"/>
                </a:solidFill>
                <a:effectLst>
                  <a:outerShdw blurRad="38100" dist="38100" dir="2700000" algn="tl">
                    <a:srgbClr val="C0C0C0"/>
                  </a:outerShdw>
                </a:effectLst>
                <a:latin typeface="Tahoma" pitchFamily="34" charset="0"/>
              </a:rPr>
              <a:t>Quản lí </a:t>
            </a:r>
            <a:r>
              <a:rPr lang="en-US" sz="4800" smtClean="0">
                <a:solidFill>
                  <a:srgbClr val="FF0000"/>
                </a:solidFill>
                <a:effectLst>
                  <a:outerShdw blurRad="38100" dist="38100" dir="2700000" algn="tl">
                    <a:srgbClr val="C0C0C0"/>
                  </a:outerShdw>
                </a:effectLst>
                <a:latin typeface="Tahoma" pitchFamily="34" charset="0"/>
              </a:rPr>
              <a:t>tập tin</a:t>
            </a:r>
            <a:endParaRPr lang="en-US" sz="4800">
              <a:solidFill>
                <a:srgbClr val="FF0000"/>
              </a:solidFill>
              <a:effectLst>
                <a:outerShdw blurRad="38100" dist="38100" dir="2700000" algn="tl">
                  <a:srgbClr val="C0C0C0"/>
                </a:outerShdw>
              </a:effectLst>
              <a:latin typeface="Tahoma" pitchFamily="34" charset="0"/>
            </a:endParaRPr>
          </a:p>
        </p:txBody>
      </p:sp>
      <p:sp>
        <p:nvSpPr>
          <p:cNvPr id="43011" name="Rectangle 3"/>
          <p:cNvSpPr>
            <a:spLocks noGrp="1" noChangeArrowheads="1"/>
          </p:cNvSpPr>
          <p:nvPr>
            <p:ph idx="1"/>
          </p:nvPr>
        </p:nvSpPr>
        <p:spPr>
          <a:xfrm>
            <a:off x="446088" y="1300163"/>
            <a:ext cx="7870825" cy="4483100"/>
          </a:xfrm>
        </p:spPr>
        <p:txBody>
          <a:bodyPr/>
          <a:lstStyle/>
          <a:p>
            <a:pPr marL="623888" indent="-623888" algn="just">
              <a:buClr>
                <a:srgbClr val="FF0000"/>
              </a:buClr>
              <a:buSzPct val="140000"/>
              <a:buFont typeface="Wingdings" pitchFamily="2" charset="2"/>
              <a:buChar char="§"/>
            </a:pPr>
            <a:r>
              <a:rPr lang="en-US" sz="3600" smtClean="0">
                <a:solidFill>
                  <a:srgbClr val="FF0000"/>
                </a:solidFill>
                <a:effectLst>
                  <a:outerShdw blurRad="38100" dist="38100" dir="2700000" algn="tl">
                    <a:srgbClr val="C0C0C0"/>
                  </a:outerShdw>
                </a:effectLst>
                <a:latin typeface="Tahoma" pitchFamily="34" charset="0"/>
              </a:rPr>
              <a:t>Các khái niệm cơ bản</a:t>
            </a:r>
          </a:p>
          <a:p>
            <a:pPr marL="623888" indent="-623888" algn="just">
              <a:buClr>
                <a:srgbClr val="FF0000"/>
              </a:buClr>
              <a:buSzPct val="140000"/>
              <a:buFont typeface="Wingdings" pitchFamily="2" charset="2"/>
              <a:buChar char="§"/>
            </a:pPr>
            <a:r>
              <a:rPr lang="en-US" sz="3600" smtClean="0">
                <a:solidFill>
                  <a:srgbClr val="FF0000"/>
                </a:solidFill>
                <a:effectLst>
                  <a:outerShdw blurRad="38100" dist="38100" dir="2700000" algn="tl">
                    <a:srgbClr val="C0C0C0"/>
                  </a:outerShdw>
                </a:effectLst>
                <a:latin typeface="Tahoma" pitchFamily="34" charset="0"/>
              </a:rPr>
              <a:t>Mô hình tổ chức và quản lý các tập tin</a:t>
            </a:r>
          </a:p>
          <a:p>
            <a:pPr marL="623888" indent="-623888" algn="just">
              <a:buClr>
                <a:srgbClr val="FF0000"/>
              </a:buClr>
              <a:buSzPct val="140000"/>
              <a:buFont typeface="Wingdings" pitchFamily="2" charset="2"/>
              <a:buChar char="§"/>
            </a:pPr>
            <a:r>
              <a:rPr lang="en-US" sz="3600" smtClean="0">
                <a:solidFill>
                  <a:srgbClr val="FF0000"/>
                </a:solidFill>
                <a:effectLst>
                  <a:outerShdw blurRad="38100" dist="38100" dir="2700000" algn="tl">
                    <a:srgbClr val="C0C0C0"/>
                  </a:outerShdw>
                </a:effectLst>
                <a:latin typeface="Tahoma" pitchFamily="34" charset="0"/>
              </a:rPr>
              <a:t>Các thao tác trên tập tin và thư mục</a:t>
            </a:r>
          </a:p>
          <a:p>
            <a:pPr marL="623888" indent="-623888" algn="just">
              <a:buClr>
                <a:srgbClr val="FF0000"/>
              </a:buClr>
              <a:buSzPct val="140000"/>
              <a:buFont typeface="Wingdings" pitchFamily="2" charset="2"/>
              <a:buChar char="§"/>
            </a:pPr>
            <a:r>
              <a:rPr lang="en-US" sz="3600" smtClean="0">
                <a:solidFill>
                  <a:srgbClr val="FF0000"/>
                </a:solidFill>
                <a:effectLst>
                  <a:outerShdw blurRad="38100" dist="38100" dir="2700000" algn="tl">
                    <a:srgbClr val="C0C0C0"/>
                  </a:outerShdw>
                </a:effectLst>
                <a:latin typeface="Tahoma" pitchFamily="34" charset="0"/>
              </a:rPr>
              <a:t>Hệ thống tập tin</a:t>
            </a:r>
            <a:endParaRPr lang="en-US" sz="3600">
              <a:solidFill>
                <a:srgbClr val="FF0000"/>
              </a:solidFill>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779B6C83-F34C-4224-A43D-CFA49210475C}"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a:t>
            </a:fld>
            <a:endParaRPr lang="en-US"/>
          </a:p>
        </p:txBody>
      </p:sp>
    </p:spTree>
    <p:custDataLst>
      <p:tags r:id="rId1"/>
    </p:custDataLst>
  </p:cSld>
  <p:clrMapOvr>
    <a:masterClrMapping/>
  </p:clrMapOvr>
  <p:transition advTm="59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pic>
        <p:nvPicPr>
          <p:cNvPr id="5122" name="Picture 2"/>
          <p:cNvPicPr>
            <a:picLocks noGrp="1" noChangeAspect="1" noChangeArrowheads="1"/>
          </p:cNvPicPr>
          <p:nvPr>
            <p:ph idx="1"/>
          </p:nvPr>
        </p:nvPicPr>
        <p:blipFill>
          <a:blip r:embed="rId4"/>
          <a:srcRect/>
          <a:stretch>
            <a:fillRect/>
          </a:stretch>
        </p:blipFill>
        <p:spPr bwMode="auto">
          <a:xfrm>
            <a:off x="495300" y="1173476"/>
            <a:ext cx="8172449" cy="5398774"/>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062B8AED-945D-43BC-9706-A2368473A28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20</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normAutofit/>
          </a:bodyPr>
          <a:lstStyle/>
          <a:p>
            <a:pPr marL="0" indent="0" algn="just">
              <a:buClr>
                <a:schemeClr val="tx1"/>
              </a:buClr>
              <a:buSzPct val="140000"/>
              <a:buNone/>
            </a:pPr>
            <a:r>
              <a:rPr lang="en-US" sz="3000" smtClean="0">
                <a:solidFill>
                  <a:srgbClr val="FF0000"/>
                </a:solidFill>
                <a:effectLst>
                  <a:outerShdw blurRad="38100" dist="38100" dir="2700000" algn="tl">
                    <a:srgbClr val="C0C0C0"/>
                  </a:outerShdw>
                </a:effectLst>
                <a:latin typeface="Tahoma" pitchFamily="34" charset="0"/>
              </a:rPr>
              <a:t>2. Thư mục</a:t>
            </a:r>
          </a:p>
          <a:p>
            <a:pPr algn="just">
              <a:buClr>
                <a:schemeClr val="tx1"/>
              </a:buClr>
              <a:buSzPct val="140000"/>
              <a:buFont typeface="Wingdings" panose="05000000000000000000" pitchFamily="2" charset="2"/>
              <a:buChar char="v"/>
            </a:pPr>
            <a:r>
              <a:rPr lang="vi-VN" sz="3000" smtClean="0">
                <a:effectLst>
                  <a:outerShdw blurRad="38100" dist="38100" dir="2700000" algn="tl">
                    <a:srgbClr val="C0C0C0"/>
                  </a:outerShdw>
                </a:effectLst>
                <a:latin typeface="Tahoma" pitchFamily="34" charset="0"/>
              </a:rPr>
              <a:t> </a:t>
            </a:r>
            <a:r>
              <a:rPr lang="en-US" sz="3000" b="1" smtClean="0">
                <a:effectLst>
                  <a:outerShdw blurRad="38100" dist="38100" dir="2700000" algn="tl">
                    <a:srgbClr val="C0C0C0"/>
                  </a:outerShdw>
                </a:effectLst>
                <a:latin typeface="Tahoma" pitchFamily="34" charset="0"/>
              </a:rPr>
              <a:t>Hệ thống thư mục theo cấp bậc</a:t>
            </a:r>
            <a:endParaRPr lang="vi-VN" sz="3000" b="1"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Một thư mục thường chứa một số entry, mỗi entry cho một tập tin. Mỗi entry</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chứa tên tập tin, thuộc tính và địa chỉ trên đĩa lưu dữ liệu hoặc một entry chỉ chứa tên</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tập tin và một con trỏ, trỏ tới một cấu trúc, trên đó có thuộc tính và vị trí lưu trữ của tập</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tin.</a:t>
            </a:r>
          </a:p>
        </p:txBody>
      </p:sp>
      <p:sp>
        <p:nvSpPr>
          <p:cNvPr id="2" name="Date Placeholder 1"/>
          <p:cNvSpPr>
            <a:spLocks noGrp="1"/>
          </p:cNvSpPr>
          <p:nvPr>
            <p:ph type="dt" sz="half" idx="10"/>
          </p:nvPr>
        </p:nvSpPr>
        <p:spPr/>
        <p:txBody>
          <a:bodyPr/>
          <a:lstStyle/>
          <a:p>
            <a:fld id="{1C5442E3-2834-4ABF-B6CF-0D2C47CCAC57}"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21</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normAutofit/>
          </a:bodyPr>
          <a:lstStyle/>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Khi một tập tin được mở, hệ điều hành tìm trên thư mục của nó cho tới khi tìm thấy</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tên của tập tin được mở.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Sau </a:t>
            </a:r>
            <a:r>
              <a:rPr lang="vi-VN" sz="3000" smtClean="0">
                <a:effectLst>
                  <a:outerShdw blurRad="38100" dist="38100" dir="2700000" algn="tl">
                    <a:srgbClr val="C0C0C0"/>
                  </a:outerShdw>
                </a:effectLst>
                <a:latin typeface="Tahoma" pitchFamily="34" charset="0"/>
              </a:rPr>
              <a:t>đó nó sẽ xác định thuộc tính cũng như địa chỉ lưu trữ trên</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đĩa và đưa vào một bảng trong bộ </a:t>
            </a:r>
            <a:r>
              <a:rPr lang="vi-VN" sz="3000" smtClean="0">
                <a:effectLst>
                  <a:outerShdw blurRad="38100" dist="38100" dir="2700000" algn="tl">
                    <a:srgbClr val="C0C0C0"/>
                  </a:outerShdw>
                </a:effectLst>
                <a:latin typeface="Tahoma" pitchFamily="34" charset="0"/>
              </a:rPr>
              <a:t>nhớ</a:t>
            </a:r>
            <a:r>
              <a:rPr lang="en-US" sz="3000" smtClean="0">
                <a:effectLst>
                  <a:outerShdw blurRad="38100" dist="38100" dir="2700000" algn="tl">
                    <a:srgbClr val="C0C0C0"/>
                  </a:outerShdw>
                </a:effectLst>
                <a:latin typeface="Tahoma" pitchFamily="34" charset="0"/>
              </a:rPr>
              <a:t> chính</a:t>
            </a:r>
            <a:r>
              <a:rPr lang="vi-VN"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Những truy xuất sau đó thực hiện trong bộ nhớ</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chính.</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387175B1-353C-4311-AFCE-00FB45D0393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22</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normAutofit lnSpcReduction="10000"/>
          </a:bodyPr>
          <a:lstStyle/>
          <a:p>
            <a:pPr algn="just">
              <a:buClr>
                <a:schemeClr val="tx1"/>
              </a:buClr>
              <a:buSzPct val="140000"/>
              <a:buFont typeface="Wingdings" panose="05000000000000000000" pitchFamily="2" charset="2"/>
              <a:buChar char="ü"/>
            </a:pPr>
            <a:r>
              <a:rPr lang="en-US" sz="3000" smtClean="0">
                <a:effectLst>
                  <a:outerShdw blurRad="38100" dist="38100" dir="2700000" algn="tl">
                    <a:srgbClr val="C0C0C0"/>
                  </a:outerShdw>
                </a:effectLst>
                <a:latin typeface="Tahoma" pitchFamily="34" charset="0"/>
              </a:rPr>
              <a:t>Thư </a:t>
            </a:r>
            <a:r>
              <a:rPr lang="en-US" sz="3000" smtClean="0">
                <a:effectLst>
                  <a:outerShdw blurRad="38100" dist="38100" dir="2700000" algn="tl">
                    <a:srgbClr val="C0C0C0"/>
                  </a:outerShdw>
                </a:effectLst>
                <a:latin typeface="Tahoma" pitchFamily="34" charset="0"/>
              </a:rPr>
              <a:t>mục một cấp</a:t>
            </a:r>
            <a:r>
              <a:rPr lang="en-US" sz="3000">
                <a:effectLst>
                  <a:outerShdw blurRad="38100" dist="38100" dir="2700000" algn="tl">
                    <a:srgbClr val="C0C0C0"/>
                  </a:outerShdw>
                </a:effectLst>
                <a:latin typeface="Tahoma" pitchFamily="34" charset="0"/>
              </a:rPr>
              <a:t>:</a:t>
            </a:r>
            <a:r>
              <a:rPr lang="vi-VN" sz="3000" smtClean="0">
                <a:effectLst>
                  <a:outerShdw blurRad="38100" dist="38100" dir="2700000" algn="tl">
                    <a:srgbClr val="C0C0C0"/>
                  </a:outerShdw>
                </a:effectLst>
                <a:latin typeface="Tahoma" pitchFamily="34" charset="0"/>
              </a:rPr>
              <a:t>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Thiết </a:t>
            </a:r>
            <a:r>
              <a:rPr lang="vi-VN" sz="3000" smtClean="0">
                <a:effectLst>
                  <a:outerShdw blurRad="38100" dist="38100" dir="2700000" algn="tl">
                    <a:srgbClr val="C0C0C0"/>
                  </a:outerShdw>
                </a:effectLst>
                <a:latin typeface="Tahoma" pitchFamily="34" charset="0"/>
              </a:rPr>
              <a:t>kế đơn giản nhất là hệ thống</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chỉ có thư mục đơn, chứa tất cả các tập tin của tất cả người</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d</a:t>
            </a:r>
            <a:r>
              <a:rPr lang="en-US" sz="3000">
                <a:effectLst>
                  <a:outerShdw blurRad="38100" dist="38100" dir="2700000" algn="tl">
                    <a:srgbClr val="C0C0C0"/>
                  </a:outerShdw>
                </a:effectLst>
                <a:latin typeface="Tahoma" pitchFamily="34" charset="0"/>
              </a:rPr>
              <a:t>ù</a:t>
            </a:r>
            <a:r>
              <a:rPr lang="vi-VN" sz="3000" smtClean="0">
                <a:effectLst>
                  <a:outerShdw blurRad="38100" dist="38100" dir="2700000" algn="tl">
                    <a:srgbClr val="C0C0C0"/>
                  </a:outerShdw>
                </a:effectLst>
                <a:latin typeface="Tahoma" pitchFamily="34" charset="0"/>
              </a:rPr>
              <a:t>ng</a:t>
            </a:r>
            <a:r>
              <a:rPr lang="en-US" sz="3000" smtClean="0">
                <a:effectLst>
                  <a:outerShdw blurRad="38100" dist="38100" dir="2700000" algn="tl">
                    <a:srgbClr val="C0C0C0"/>
                  </a:outerShdw>
                </a:effectLst>
                <a:latin typeface="Tahoma" pitchFamily="34" charset="0"/>
              </a:rPr>
              <a:t>.</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a:t>
            </a:r>
            <a:r>
              <a:rPr lang="vi-VN" sz="30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C</a:t>
            </a:r>
            <a:r>
              <a:rPr lang="vi-VN" sz="3000" smtClean="0">
                <a:effectLst>
                  <a:outerShdw blurRad="38100" dist="38100" dir="2700000" algn="tl">
                    <a:srgbClr val="C0C0C0"/>
                  </a:outerShdw>
                </a:effectLst>
                <a:latin typeface="Tahoma" pitchFamily="34" charset="0"/>
              </a:rPr>
              <a:t>ách </a:t>
            </a:r>
            <a:r>
              <a:rPr lang="vi-VN" sz="3000" smtClean="0">
                <a:effectLst>
                  <a:outerShdw blurRad="38100" dist="38100" dir="2700000" algn="tl">
                    <a:srgbClr val="C0C0C0"/>
                  </a:outerShdw>
                </a:effectLst>
                <a:latin typeface="Tahoma" pitchFamily="34" charset="0"/>
              </a:rPr>
              <a:t>này dễ tổ chức và khai thác nhưng cũng dễ gây ra khó khăn khi có nhiều</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người sử dụng vì sẽ có nhiều tập tin trùng tên.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Ngay </a:t>
            </a:r>
            <a:r>
              <a:rPr lang="vi-VN" sz="3000" smtClean="0">
                <a:effectLst>
                  <a:outerShdw blurRad="38100" dist="38100" dir="2700000" algn="tl">
                    <a:srgbClr val="C0C0C0"/>
                  </a:outerShdw>
                </a:effectLst>
                <a:latin typeface="Tahoma" pitchFamily="34" charset="0"/>
              </a:rPr>
              <a:t>cả trong trường hợp chỉ có một</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người sử dụng, nếu có nhiều tập tin thì việc đặt tên cho một tập tin mới không trùng lắp</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là một vấn đề khó</a:t>
            </a:r>
            <a:r>
              <a:rPr lang="en-US" sz="3000" smtClean="0">
                <a:effectLst>
                  <a:outerShdw blurRad="38100" dist="38100" dir="2700000" algn="tl">
                    <a:srgbClr val="C0C0C0"/>
                  </a:outerShdw>
                </a:effectLst>
                <a:latin typeface="Tahoma" pitchFamily="34" charset="0"/>
              </a:rPr>
              <a:t>.</a:t>
            </a:r>
          </a:p>
        </p:txBody>
      </p:sp>
      <p:sp>
        <p:nvSpPr>
          <p:cNvPr id="2" name="Date Placeholder 1"/>
          <p:cNvSpPr>
            <a:spLocks noGrp="1"/>
          </p:cNvSpPr>
          <p:nvPr>
            <p:ph type="dt" sz="half" idx="10"/>
          </p:nvPr>
        </p:nvSpPr>
        <p:spPr/>
        <p:txBody>
          <a:bodyPr/>
          <a:lstStyle/>
          <a:p>
            <a:fld id="{1CBC9F9B-4FC4-4C0F-AE71-973E9B8C607D}"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23</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normAutofit/>
          </a:bodyPr>
          <a:lstStyle/>
          <a:p>
            <a:pPr algn="just">
              <a:buClr>
                <a:schemeClr val="tx1"/>
              </a:buClr>
              <a:buSzPct val="140000"/>
              <a:buFont typeface="Wingdings" panose="05000000000000000000" pitchFamily="2" charset="2"/>
              <a:buChar char="ü"/>
            </a:pPr>
            <a:r>
              <a:rPr lang="en-US" sz="3000" smtClean="0">
                <a:effectLst>
                  <a:outerShdw blurRad="38100" dist="38100" dir="2700000" algn="tl">
                    <a:srgbClr val="C0C0C0"/>
                  </a:outerShdw>
                </a:effectLst>
                <a:latin typeface="Tahoma" pitchFamily="34" charset="0"/>
              </a:rPr>
              <a:t>Thư mục 2 cấp:</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Cách </a:t>
            </a:r>
            <a:r>
              <a:rPr lang="vi-VN" sz="3000" smtClean="0">
                <a:effectLst>
                  <a:outerShdw blurRad="38100" dist="38100" dir="2700000" algn="tl">
                    <a:srgbClr val="C0C0C0"/>
                  </a:outerShdw>
                </a:effectLst>
                <a:latin typeface="Tahoma" pitchFamily="34" charset="0"/>
              </a:rPr>
              <a:t>thứ hai là có một thư mục gốc và trong đó có nhiều thư mục con, trong mỗi thư</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mục con chứa tập tin của người sử </a:t>
            </a:r>
            <a:r>
              <a:rPr lang="vi-VN" sz="3000" smtClean="0">
                <a:effectLst>
                  <a:outerShdw blurRad="38100" dist="38100" dir="2700000" algn="tl">
                    <a:srgbClr val="C0C0C0"/>
                  </a:outerShdw>
                </a:effectLst>
                <a:latin typeface="Tahoma" pitchFamily="34" charset="0"/>
              </a:rPr>
              <a:t>dụng</a:t>
            </a:r>
            <a:r>
              <a:rPr lang="en-US" sz="3000" smtClean="0">
                <a:effectLst>
                  <a:outerShdw blurRad="38100" dist="38100" dir="2700000" algn="tl">
                    <a:srgbClr val="C0C0C0"/>
                  </a:outerShdw>
                </a:effectLst>
                <a:latin typeface="Tahoma" pitchFamily="34" charset="0"/>
              </a:rPr>
              <a:t>.</a:t>
            </a:r>
          </a:p>
          <a:p>
            <a:pPr marL="0" indent="0" algn="just">
              <a:buClr>
                <a:schemeClr val="tx1"/>
              </a:buClr>
              <a:buSzPct val="140000"/>
              <a:buNone/>
            </a:pPr>
            <a:r>
              <a:rPr lang="en-US" sz="3000">
                <a:effectLst>
                  <a:outerShdw blurRad="38100" dist="38100" dir="2700000" algn="tl">
                    <a:srgbClr val="C0C0C0"/>
                  </a:outerShdw>
                </a:effectLst>
                <a:latin typeface="Tahoma" pitchFamily="34" charset="0"/>
              </a:rPr>
              <a:t>+</a:t>
            </a:r>
            <a:r>
              <a:rPr lang="vi-VN" sz="30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C</a:t>
            </a:r>
            <a:r>
              <a:rPr lang="vi-VN" sz="3000" smtClean="0">
                <a:effectLst>
                  <a:outerShdw blurRad="38100" dist="38100" dir="2700000" algn="tl">
                    <a:srgbClr val="C0C0C0"/>
                  </a:outerShdw>
                </a:effectLst>
                <a:latin typeface="Tahoma" pitchFamily="34" charset="0"/>
              </a:rPr>
              <a:t>ách </a:t>
            </a:r>
            <a:r>
              <a:rPr lang="vi-VN" sz="3000" smtClean="0">
                <a:effectLst>
                  <a:outerShdw blurRad="38100" dist="38100" dir="2700000" algn="tl">
                    <a:srgbClr val="C0C0C0"/>
                  </a:outerShdw>
                </a:effectLst>
                <a:latin typeface="Tahoma" pitchFamily="34" charset="0"/>
              </a:rPr>
              <a:t>này tránh</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được trường hợp xung đột tên nhưng cũng còn khó khăn với người dùng có nhiều tập</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tin. </a:t>
            </a:r>
            <a:r>
              <a:rPr lang="en-US" sz="3000" smtClean="0">
                <a:effectLst>
                  <a:outerShdw blurRad="38100" dist="38100" dir="2700000" algn="tl">
                    <a:srgbClr val="C0C0C0"/>
                  </a:outerShdw>
                </a:effectLst>
                <a:latin typeface="Tahoma" pitchFamily="34" charset="0"/>
              </a:rPr>
              <a:t>Khi đó, n</a:t>
            </a:r>
            <a:r>
              <a:rPr lang="vi-VN" sz="3000" smtClean="0">
                <a:effectLst>
                  <a:outerShdw blurRad="38100" dist="38100" dir="2700000" algn="tl">
                    <a:srgbClr val="C0C0C0"/>
                  </a:outerShdw>
                </a:effectLst>
                <a:latin typeface="Tahoma" pitchFamily="34" charset="0"/>
              </a:rPr>
              <a:t>gười </a:t>
            </a:r>
            <a:r>
              <a:rPr lang="vi-VN" sz="3000" smtClean="0">
                <a:effectLst>
                  <a:outerShdw blurRad="38100" dist="38100" dir="2700000" algn="tl">
                    <a:srgbClr val="C0C0C0"/>
                  </a:outerShdw>
                </a:effectLst>
                <a:latin typeface="Tahoma" pitchFamily="34" charset="0"/>
              </a:rPr>
              <a:t>sử dụng luôn muốn nhóm các </a:t>
            </a:r>
            <a:r>
              <a:rPr lang="en-US" sz="3000" smtClean="0">
                <a:effectLst>
                  <a:outerShdw blurRad="38100" dist="38100" dir="2700000" algn="tl">
                    <a:srgbClr val="C0C0C0"/>
                  </a:outerShdw>
                </a:effectLst>
                <a:latin typeface="Tahoma" pitchFamily="34" charset="0"/>
              </a:rPr>
              <a:t>các tập tin</a:t>
            </a:r>
            <a:r>
              <a:rPr lang="vi-VN"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lại một cách logic.</a:t>
            </a:r>
          </a:p>
        </p:txBody>
      </p:sp>
      <p:sp>
        <p:nvSpPr>
          <p:cNvPr id="2" name="Date Placeholder 1"/>
          <p:cNvSpPr>
            <a:spLocks noGrp="1"/>
          </p:cNvSpPr>
          <p:nvPr>
            <p:ph type="dt" sz="half" idx="10"/>
          </p:nvPr>
        </p:nvSpPr>
        <p:spPr/>
        <p:txBody>
          <a:bodyPr/>
          <a:lstStyle/>
          <a:p>
            <a:fld id="{811606EC-7AB9-4596-9E0E-9E979428FDE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24</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algn="just">
              <a:buClr>
                <a:schemeClr val="tx1"/>
              </a:buClr>
              <a:buSzPct val="140000"/>
              <a:buFont typeface="Wingdings" panose="05000000000000000000" pitchFamily="2" charset="2"/>
              <a:buChar char="ü"/>
            </a:pPr>
            <a:r>
              <a:rPr lang="en-US" sz="3000" smtClean="0">
                <a:effectLst>
                  <a:outerShdw blurRad="38100" dist="38100" dir="2700000" algn="tl">
                    <a:srgbClr val="C0C0C0"/>
                  </a:outerShdw>
                </a:effectLst>
                <a:latin typeface="Tahoma" pitchFamily="34" charset="0"/>
              </a:rPr>
              <a:t>Thư mục đa cấp:</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H</a:t>
            </a:r>
            <a:r>
              <a:rPr lang="vi-VN" sz="3000" smtClean="0">
                <a:effectLst>
                  <a:outerShdw blurRad="38100" dist="38100" dir="2700000" algn="tl">
                    <a:srgbClr val="C0C0C0"/>
                  </a:outerShdw>
                </a:effectLst>
                <a:latin typeface="Tahoma" pitchFamily="34" charset="0"/>
              </a:rPr>
              <a:t>ệ </a:t>
            </a:r>
            <a:r>
              <a:rPr lang="vi-VN" sz="3000" smtClean="0">
                <a:effectLst>
                  <a:outerShdw blurRad="38100" dist="38100" dir="2700000" algn="tl">
                    <a:srgbClr val="C0C0C0"/>
                  </a:outerShdw>
                </a:effectLst>
                <a:latin typeface="Tahoma" pitchFamily="34" charset="0"/>
              </a:rPr>
              <a:t>thống thư mục theo cấp bậc (còn gọi là cây thư mục) được hình thành với mô</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hình một thư mục có thể chứa</a:t>
            </a:r>
            <a:r>
              <a:rPr lang="en-US" sz="3000" smtClean="0">
                <a:effectLst>
                  <a:outerShdw blurRad="38100" dist="38100" dir="2700000" algn="tl">
                    <a:srgbClr val="C0C0C0"/>
                  </a:outerShdw>
                </a:effectLst>
                <a:latin typeface="Tahoma" pitchFamily="34" charset="0"/>
              </a:rPr>
              <a:t> các</a:t>
            </a:r>
            <a:r>
              <a:rPr lang="vi-VN" sz="3000" smtClean="0">
                <a:effectLst>
                  <a:outerShdw blurRad="38100" dist="38100" dir="2700000" algn="tl">
                    <a:srgbClr val="C0C0C0"/>
                  </a:outerShdw>
                </a:effectLst>
                <a:latin typeface="Tahoma" pitchFamily="34" charset="0"/>
              </a:rPr>
              <a:t> tập tin </a:t>
            </a:r>
            <a:r>
              <a:rPr lang="en-US" sz="3000" smtClean="0">
                <a:effectLst>
                  <a:outerShdw blurRad="38100" dist="38100" dir="2700000" algn="tl">
                    <a:srgbClr val="C0C0C0"/>
                  </a:outerShdw>
                </a:effectLst>
                <a:latin typeface="Tahoma" pitchFamily="34" charset="0"/>
              </a:rPr>
              <a:t>và các</a:t>
            </a:r>
            <a:r>
              <a:rPr lang="vi-VN" sz="3000" smtClean="0">
                <a:effectLst>
                  <a:outerShdw blurRad="38100" dist="38100" dir="2700000" algn="tl">
                    <a:srgbClr val="C0C0C0"/>
                  </a:outerShdw>
                </a:effectLst>
                <a:latin typeface="Tahoma" pitchFamily="34" charset="0"/>
              </a:rPr>
              <a:t> thư mục con và cứ tiếp tục như vậy hình</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thành cây thư mục như trong các hệ điều hành DOS, Windows</a:t>
            </a:r>
            <a:r>
              <a:rPr lang="vi-VN" sz="3000" smtClean="0">
                <a:effectLst>
                  <a:outerShdw blurRad="38100" dist="38100" dir="2700000" algn="tl">
                    <a:srgbClr val="C0C0C0"/>
                  </a:outerShdw>
                </a:effectLst>
                <a:latin typeface="Tahoma" pitchFamily="34" charset="0"/>
              </a:rPr>
              <a:t>,...</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63079BCD-B3FF-4C8E-825F-FB6569A9DB20}"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25</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pic>
        <p:nvPicPr>
          <p:cNvPr id="6146" name="Picture 2"/>
          <p:cNvPicPr>
            <a:picLocks noChangeAspect="1" noChangeArrowheads="1"/>
          </p:cNvPicPr>
          <p:nvPr/>
        </p:nvPicPr>
        <p:blipFill>
          <a:blip r:embed="rId4"/>
          <a:srcRect/>
          <a:stretch>
            <a:fillRect/>
          </a:stretch>
        </p:blipFill>
        <p:spPr bwMode="auto">
          <a:xfrm>
            <a:off x="457200" y="1193500"/>
            <a:ext cx="8115300" cy="546648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776DBB3B-E784-4483-A8EB-A5DA9AE57D92}"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26</a:t>
            </a:fld>
            <a:endParaRPr lang="en-US"/>
          </a:p>
        </p:txBody>
      </p:sp>
      <p:sp>
        <p:nvSpPr>
          <p:cNvPr id="4" name="TextBox 3"/>
          <p:cNvSpPr txBox="1"/>
          <p:nvPr/>
        </p:nvSpPr>
        <p:spPr>
          <a:xfrm>
            <a:off x="1097280" y="2720341"/>
            <a:ext cx="1554480" cy="830997"/>
          </a:xfrm>
          <a:prstGeom prst="rect">
            <a:avLst/>
          </a:prstGeom>
          <a:noFill/>
        </p:spPr>
        <p:txBody>
          <a:bodyPr wrap="square" rtlCol="0">
            <a:spAutoFit/>
          </a:bodyPr>
          <a:lstStyle/>
          <a:p>
            <a:pPr algn="ctr"/>
            <a:r>
              <a:rPr lang="en-US" sz="2400" smtClean="0"/>
              <a:t>Thư mục 1 cấp</a:t>
            </a:r>
            <a:endParaRPr lang="en-US" sz="2400"/>
          </a:p>
        </p:txBody>
      </p:sp>
      <p:sp>
        <p:nvSpPr>
          <p:cNvPr id="8" name="TextBox 7"/>
          <p:cNvSpPr txBox="1"/>
          <p:nvPr/>
        </p:nvSpPr>
        <p:spPr>
          <a:xfrm>
            <a:off x="5535930" y="3272791"/>
            <a:ext cx="1664970" cy="830579"/>
          </a:xfrm>
          <a:prstGeom prst="rect">
            <a:avLst/>
          </a:prstGeom>
          <a:noFill/>
        </p:spPr>
        <p:txBody>
          <a:bodyPr wrap="square" rtlCol="0">
            <a:spAutoFit/>
          </a:bodyPr>
          <a:lstStyle/>
          <a:p>
            <a:pPr algn="ctr"/>
            <a:r>
              <a:rPr lang="en-US" sz="2400" smtClean="0"/>
              <a:t>Thư mục 2 cấp</a:t>
            </a:r>
            <a:endParaRPr lang="en-US" sz="2400"/>
          </a:p>
        </p:txBody>
      </p:sp>
      <p:sp>
        <p:nvSpPr>
          <p:cNvPr id="9" name="TextBox 8"/>
          <p:cNvSpPr txBox="1"/>
          <p:nvPr/>
        </p:nvSpPr>
        <p:spPr>
          <a:xfrm>
            <a:off x="1695450" y="5558791"/>
            <a:ext cx="1516380" cy="850364"/>
          </a:xfrm>
          <a:prstGeom prst="rect">
            <a:avLst/>
          </a:prstGeom>
          <a:noFill/>
        </p:spPr>
        <p:txBody>
          <a:bodyPr wrap="square" rtlCol="0">
            <a:spAutoFit/>
          </a:bodyPr>
          <a:lstStyle/>
          <a:p>
            <a:pPr algn="ctr"/>
            <a:r>
              <a:rPr lang="en-US" sz="2400" smtClean="0"/>
              <a:t>Thư mục đa cấp</a:t>
            </a:r>
            <a:endParaRPr lang="en-US" sz="2400"/>
          </a:p>
        </p:txBody>
      </p:sp>
    </p:spTree>
    <p:custDataLst>
      <p:tags r:id="rId1"/>
    </p:custDataLst>
  </p:cSld>
  <p:clrMapOvr>
    <a:masterClrMapping/>
  </p:clrMapOvr>
  <p:transition advTm="14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algn="just">
              <a:buClr>
                <a:schemeClr val="tx1"/>
              </a:buClr>
              <a:buSzPct val="140000"/>
              <a:buFont typeface="Wingdings" panose="05000000000000000000" pitchFamily="2" charset="2"/>
              <a:buChar char="v"/>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Đ</a:t>
            </a:r>
            <a:r>
              <a:rPr lang="en-US" sz="3000" smtClean="0">
                <a:effectLst>
                  <a:outerShdw blurRad="38100" dist="38100" dir="2700000" algn="tl">
                    <a:srgbClr val="C0C0C0"/>
                  </a:outerShdw>
                </a:effectLst>
                <a:latin typeface="Tahoma" pitchFamily="34" charset="0"/>
              </a:rPr>
              <a:t>ường dẫn</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Khi một hệ thống tập tin được tổ chức thành một cây thư mục, có hai cách để xác định</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một tên tập tin. </a:t>
            </a:r>
            <a:endParaRPr lang="en-US" sz="3000" smtClean="0">
              <a:effectLst>
                <a:outerShdw blurRad="38100" dist="38100" dir="2700000" algn="tl">
                  <a:srgbClr val="C0C0C0"/>
                </a:outerShdw>
              </a:effectLst>
              <a:latin typeface="Tahoma" pitchFamily="34" charset="0"/>
            </a:endParaRPr>
          </a:p>
          <a:p>
            <a:pPr algn="just">
              <a:buClr>
                <a:schemeClr val="tx1"/>
              </a:buClr>
              <a:buSzPct val="140000"/>
              <a:buFont typeface="Wingdings" panose="05000000000000000000" pitchFamily="2" charset="2"/>
              <a:buChar char="ü"/>
            </a:pPr>
            <a:r>
              <a:rPr lang="en-US" sz="3000" smtClean="0">
                <a:effectLst>
                  <a:outerShdw blurRad="38100" dist="38100" dir="2700000" algn="tl">
                    <a:srgbClr val="C0C0C0"/>
                  </a:outerShdw>
                </a:effectLst>
                <a:latin typeface="Tahoma" pitchFamily="34" charset="0"/>
              </a:rPr>
              <a:t>Đường dẫn tuyệt đối: </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M</a:t>
            </a:r>
            <a:r>
              <a:rPr lang="vi-VN" sz="3000" smtClean="0">
                <a:effectLst>
                  <a:outerShdw blurRad="38100" dist="38100" dir="2700000" algn="tl">
                    <a:srgbClr val="C0C0C0"/>
                  </a:outerShdw>
                </a:effectLst>
                <a:latin typeface="Tahoma" pitchFamily="34" charset="0"/>
              </a:rPr>
              <a:t>ỗi </a:t>
            </a:r>
            <a:r>
              <a:rPr lang="vi-VN" sz="3000" smtClean="0">
                <a:effectLst>
                  <a:outerShdw blurRad="38100" dist="38100" dir="2700000" algn="tl">
                    <a:srgbClr val="C0C0C0"/>
                  </a:outerShdw>
                </a:effectLst>
                <a:latin typeface="Tahoma" pitchFamily="34" charset="0"/>
              </a:rPr>
              <a:t>tập tin được gán một đường</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dẫn từ thư mục gốc đến tập tin.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Ví </a:t>
            </a:r>
            <a:r>
              <a:rPr lang="vi-VN" sz="3000" smtClean="0">
                <a:effectLst>
                  <a:outerShdw blurRad="38100" dist="38100" dir="2700000" algn="tl">
                    <a:srgbClr val="C0C0C0"/>
                  </a:outerShdw>
                </a:effectLst>
                <a:latin typeface="Tahoma" pitchFamily="34" charset="0"/>
              </a:rPr>
              <a:t>dụ : /usr/ast/mailbox.</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6D8D9489-322B-49F0-9243-0FF29130D90D}"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27</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algn="just">
              <a:buClr>
                <a:schemeClr val="tx1"/>
              </a:buClr>
              <a:buSzPct val="140000"/>
              <a:buFont typeface="Wingdings" panose="05000000000000000000" pitchFamily="2" charset="2"/>
              <a:buChar char="ü"/>
            </a:pPr>
            <a:r>
              <a:rPr lang="en-US" sz="30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Đ</a:t>
            </a:r>
            <a:r>
              <a:rPr lang="vi-VN" sz="3000" smtClean="0">
                <a:effectLst>
                  <a:outerShdw blurRad="38100" dist="38100" dir="2700000" algn="tl">
                    <a:srgbClr val="C0C0C0"/>
                  </a:outerShdw>
                </a:effectLst>
                <a:latin typeface="Tahoma" pitchFamily="34" charset="0"/>
              </a:rPr>
              <a:t>ường dẫn tương đối</a:t>
            </a:r>
            <a:r>
              <a:rPr lang="en-US" sz="3000" smtClean="0">
                <a:effectLst>
                  <a:outerShdw blurRad="38100" dist="38100" dir="2700000" algn="tl">
                    <a:srgbClr val="C0C0C0"/>
                  </a:outerShdw>
                </a:effectLst>
                <a:latin typeface="Tahoma" pitchFamily="34" charset="0"/>
              </a:rPr>
              <a:t>:</a:t>
            </a:r>
            <a:r>
              <a:rPr lang="vi-VN" sz="3000" smtClean="0">
                <a:effectLst>
                  <a:outerShdw blurRad="38100" dist="38100" dir="2700000" algn="tl">
                    <a:srgbClr val="C0C0C0"/>
                  </a:outerShdw>
                </a:effectLst>
                <a:latin typeface="Tahoma" pitchFamily="34" charset="0"/>
              </a:rPr>
              <a:t>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D</a:t>
            </a:r>
            <a:r>
              <a:rPr lang="vi-VN" sz="3000" smtClean="0">
                <a:effectLst>
                  <a:outerShdw blurRad="38100" dist="38100" dir="2700000" algn="tl">
                    <a:srgbClr val="C0C0C0"/>
                  </a:outerShdw>
                </a:effectLst>
                <a:latin typeface="Tahoma" pitchFamily="34" charset="0"/>
              </a:rPr>
              <a:t>ạng này có liên quan đến một khái niệm là thư</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mục hiện hành hay thư mục làm việc.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Người </a:t>
            </a:r>
            <a:r>
              <a:rPr lang="vi-VN" sz="3000" smtClean="0">
                <a:effectLst>
                  <a:outerShdw blurRad="38100" dist="38100" dir="2700000" algn="tl">
                    <a:srgbClr val="C0C0C0"/>
                  </a:outerShdw>
                </a:effectLst>
                <a:latin typeface="Tahoma" pitchFamily="34" charset="0"/>
              </a:rPr>
              <a:t>sử dụng có thể quy định một thư mục là</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thư mục hiện hành. Khi đó đường dẫn không bắt đầu từ thư mục gốc mà </a:t>
            </a:r>
            <a:r>
              <a:rPr lang="en-US" sz="3000" smtClean="0">
                <a:effectLst>
                  <a:outerShdw blurRad="38100" dist="38100" dir="2700000" algn="tl">
                    <a:srgbClr val="C0C0C0"/>
                  </a:outerShdw>
                </a:effectLst>
                <a:latin typeface="Tahoma" pitchFamily="34" charset="0"/>
              </a:rPr>
              <a:t>bắt đầu từ </a:t>
            </a:r>
            <a:r>
              <a:rPr lang="vi-VN" sz="3000" smtClean="0">
                <a:effectLst>
                  <a:outerShdw blurRad="38100" dist="38100" dir="2700000" algn="tl">
                    <a:srgbClr val="C0C0C0"/>
                  </a:outerShdw>
                </a:effectLst>
                <a:latin typeface="Tahoma" pitchFamily="34" charset="0"/>
              </a:rPr>
              <a:t>thư </a:t>
            </a:r>
            <a:r>
              <a:rPr lang="vi-VN" sz="3000" smtClean="0">
                <a:effectLst>
                  <a:outerShdw blurRad="38100" dist="38100" dir="2700000" algn="tl">
                    <a:srgbClr val="C0C0C0"/>
                  </a:outerShdw>
                </a:effectLst>
                <a:latin typeface="Tahoma" pitchFamily="34" charset="0"/>
              </a:rPr>
              <a:t>mục hiện hành. </a:t>
            </a:r>
            <a:endParaRPr lang="en-US"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Ví </a:t>
            </a:r>
            <a:r>
              <a:rPr lang="vi-VN" sz="3000" smtClean="0">
                <a:effectLst>
                  <a:outerShdw blurRad="38100" dist="38100" dir="2700000" algn="tl">
                    <a:srgbClr val="C0C0C0"/>
                  </a:outerShdw>
                </a:effectLst>
                <a:latin typeface="Tahoma" pitchFamily="34" charset="0"/>
              </a:rPr>
              <a:t>dụ, nếu thư mục hiện hành là ast thì tập tin với đường dẫn</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tuyệt đối /usr/ast/mailbox có thể được dùng đơn giản là </a:t>
            </a:r>
            <a:r>
              <a:rPr lang="en-US" sz="3000" smtClean="0">
                <a:effectLst>
                  <a:outerShdw blurRad="38100" dist="38100" dir="2700000" algn="tl">
                    <a:srgbClr val="C0C0C0"/>
                  </a:outerShdw>
                </a:effectLst>
                <a:latin typeface="Tahoma" pitchFamily="34" charset="0"/>
              </a:rPr>
              <a:t>/</a:t>
            </a:r>
            <a:r>
              <a:rPr lang="vi-VN" sz="3000" smtClean="0">
                <a:effectLst>
                  <a:outerShdw blurRad="38100" dist="38100" dir="2700000" algn="tl">
                    <a:srgbClr val="C0C0C0"/>
                  </a:outerShdw>
                </a:effectLst>
                <a:latin typeface="Tahoma" pitchFamily="34" charset="0"/>
              </a:rPr>
              <a:t>mailbox</a:t>
            </a:r>
            <a:r>
              <a:rPr lang="vi-VN" sz="3000" smtClean="0">
                <a:effectLst>
                  <a:outerShdw blurRad="38100" dist="38100" dir="2700000" algn="tl">
                    <a:srgbClr val="C0C0C0"/>
                  </a:outerShdw>
                </a:effectLst>
                <a:latin typeface="Tahoma" pitchFamily="34" charset="0"/>
              </a:rPr>
              <a:t>.</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D9D4747E-CF6A-4D5E-804E-F4CAD7D5C733}"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28</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pPr marL="623888" indent="-623888"/>
            <a:r>
              <a:rPr lang="en-US" sz="3200" smtClean="0">
                <a:solidFill>
                  <a:srgbClr val="FF0000"/>
                </a:solidFill>
                <a:effectLst>
                  <a:outerShdw blurRad="38100" dist="38100" dir="2700000" algn="tl">
                    <a:srgbClr val="C0C0C0"/>
                  </a:outerShdw>
                </a:effectLst>
                <a:latin typeface="Tahoma" pitchFamily="34" charset="0"/>
              </a:rPr>
              <a:t>III. Các thao tác trên tập tin và thư mục</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algn="just">
              <a:buClr>
                <a:schemeClr val="tx1"/>
              </a:buClr>
              <a:buSzPct val="140000"/>
              <a:buFont typeface="Wingdings" panose="05000000000000000000" pitchFamily="2" charset="2"/>
              <a:buChar char="v"/>
            </a:pPr>
            <a:r>
              <a:rPr lang="en-US" sz="300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Các </a:t>
            </a:r>
            <a:r>
              <a:rPr lang="en-US" sz="3000" smtClean="0">
                <a:effectLst>
                  <a:outerShdw blurRad="38100" dist="38100" dir="2700000" algn="tl">
                    <a:srgbClr val="C0C0C0"/>
                  </a:outerShdw>
                </a:effectLst>
                <a:latin typeface="Tahoma" pitchFamily="34" charset="0"/>
              </a:rPr>
              <a:t>thao tác trên t</a:t>
            </a:r>
            <a:r>
              <a:rPr lang="vi-VN" sz="3000" smtClean="0">
                <a:effectLst>
                  <a:outerShdw blurRad="38100" dist="38100" dir="2700000" algn="tl">
                    <a:srgbClr val="C0C0C0"/>
                  </a:outerShdw>
                </a:effectLst>
                <a:latin typeface="Tahoma" pitchFamily="34" charset="0"/>
              </a:rPr>
              <a:t>ập tin</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Tạo</a:t>
            </a:r>
            <a:r>
              <a:rPr lang="en-US" sz="3000" smtClean="0">
                <a:effectLst>
                  <a:outerShdw blurRad="38100" dist="38100" dir="2700000" algn="tl">
                    <a:srgbClr val="C0C0C0"/>
                  </a:outerShdw>
                </a:effectLst>
                <a:latin typeface="Tahoma" pitchFamily="34" charset="0"/>
              </a:rPr>
              <a:t> tập tin</a:t>
            </a:r>
            <a:r>
              <a:rPr lang="vi-VN" sz="30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M</a:t>
            </a:r>
            <a:r>
              <a:rPr lang="vi-VN" sz="3000" smtClean="0">
                <a:effectLst>
                  <a:outerShdw blurRad="38100" dist="38100" dir="2700000" algn="tl">
                    <a:srgbClr val="C0C0C0"/>
                  </a:outerShdw>
                </a:effectLst>
                <a:latin typeface="Tahoma" pitchFamily="34" charset="0"/>
              </a:rPr>
              <a:t>ột tập tin được tạo chưa có dữ liệu. Mục tiêu của chức năng này là thông báo cho</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biết rằng tập tin đã tồn tại và thiết lập một số thuộc tính.</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Xóa</a:t>
            </a:r>
            <a:r>
              <a:rPr lang="en-US" sz="3000" smtClean="0">
                <a:effectLst>
                  <a:outerShdw blurRad="38100" dist="38100" dir="2700000" algn="tl">
                    <a:srgbClr val="C0C0C0"/>
                  </a:outerShdw>
                </a:effectLst>
                <a:latin typeface="Tahoma" pitchFamily="34" charset="0"/>
              </a:rPr>
              <a:t> tập tin</a:t>
            </a:r>
            <a:r>
              <a:rPr lang="vi-VN" sz="3000" smtClean="0">
                <a:effectLst>
                  <a:outerShdw blurRad="38100" dist="38100" dir="2700000" algn="tl">
                    <a:srgbClr val="C0C0C0"/>
                  </a:outerShdw>
                </a:effectLst>
                <a:latin typeface="Tahoma" pitchFamily="34" charset="0"/>
              </a:rPr>
              <a:t>:</a:t>
            </a:r>
            <a:r>
              <a:rPr lang="en-US" sz="3000" smtClean="0">
                <a:effectLst>
                  <a:outerShdw blurRad="38100" dist="38100" dir="2700000" algn="tl">
                    <a:srgbClr val="C0C0C0"/>
                  </a:outerShdw>
                </a:effectLst>
                <a:latin typeface="Tahoma" pitchFamily="34" charset="0"/>
              </a:rPr>
              <a:t> K</a:t>
            </a:r>
            <a:r>
              <a:rPr lang="vi-VN" sz="3000" smtClean="0">
                <a:effectLst>
                  <a:outerShdw blurRad="38100" dist="38100" dir="2700000" algn="tl">
                    <a:srgbClr val="C0C0C0"/>
                  </a:outerShdw>
                </a:effectLst>
                <a:latin typeface="Tahoma" pitchFamily="34" charset="0"/>
              </a:rPr>
              <a:t>hi một tập tin không còn cần thiết nữa, nó được xóa để tăng dung lượng đĩa. Một</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số hệ điều hành tự động xoá tập tin sau một khoảng thời gian n ngày</a:t>
            </a:r>
            <a:r>
              <a:rPr lang="en-US" sz="3000" smtClean="0">
                <a:effectLst>
                  <a:outerShdw blurRad="38100" dist="38100" dir="2700000" algn="tl">
                    <a:srgbClr val="C0C0C0"/>
                  </a:outerShdw>
                </a:effectLst>
                <a:latin typeface="Tahoma" pitchFamily="34" charset="0"/>
              </a:rPr>
              <a:t>.</a:t>
            </a:r>
          </a:p>
        </p:txBody>
      </p:sp>
      <p:sp>
        <p:nvSpPr>
          <p:cNvPr id="2" name="Date Placeholder 1"/>
          <p:cNvSpPr>
            <a:spLocks noGrp="1"/>
          </p:cNvSpPr>
          <p:nvPr>
            <p:ph type="dt" sz="half" idx="10"/>
          </p:nvPr>
        </p:nvSpPr>
        <p:spPr/>
        <p:txBody>
          <a:bodyPr/>
          <a:lstStyle/>
          <a:p>
            <a:fld id="{52B76EF1-4E3A-4C32-96AA-BBEBD69BA286}"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29</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a:solidFill>
                  <a:srgbClr val="FF0000"/>
                </a:solidFill>
                <a:effectLst>
                  <a:outerShdw blurRad="38100" dist="38100" dir="2700000" algn="tl">
                    <a:srgbClr val="C0C0C0"/>
                  </a:outerShdw>
                </a:effectLst>
                <a:latin typeface="Tahoma" pitchFamily="34" charset="0"/>
              </a:rPr>
              <a:t>I. </a:t>
            </a:r>
            <a:r>
              <a:rPr lang="en-US" sz="3200" smtClean="0">
                <a:solidFill>
                  <a:srgbClr val="FF0000"/>
                </a:solidFill>
                <a:effectLst>
                  <a:outerShdw blurRad="38100" dist="38100" dir="2700000" algn="tl">
                    <a:srgbClr val="C0C0C0"/>
                  </a:outerShdw>
                </a:effectLst>
                <a:latin typeface="Tahoma" pitchFamily="34" charset="0"/>
              </a:rPr>
              <a:t>Các khái niệm cơ bản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371600"/>
            <a:ext cx="8450263" cy="4841875"/>
          </a:xfrm>
        </p:spPr>
        <p:txBody>
          <a:bodyPr/>
          <a:lstStyle/>
          <a:p>
            <a:pPr marL="623888" indent="-623888" algn="just">
              <a:buClr>
                <a:srgbClr val="FF0000"/>
              </a:buClr>
              <a:buSzPct val="140000"/>
              <a:buFont typeface="Wingdings" pitchFamily="2" charset="2"/>
              <a:buChar char="§"/>
            </a:pPr>
            <a:r>
              <a:rPr lang="vi-VN" sz="2800" smtClean="0">
                <a:solidFill>
                  <a:srgbClr val="FF0000"/>
                </a:solidFill>
                <a:effectLst>
                  <a:outerShdw blurRad="38100" dist="38100" dir="2700000" algn="tl">
                    <a:srgbClr val="C0C0C0"/>
                  </a:outerShdw>
                </a:effectLst>
                <a:latin typeface="Tahoma" pitchFamily="34" charset="0"/>
              </a:rPr>
              <a:t>Bộ nhớ ngoài</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Máy tính phải sử dụng thiết bị có khả năng</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lưu trữ trong thời gian dài vì:</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Phải chứa những lượng thông tin rất lớn (giữ vé máy bay, ngân hàng</a:t>
            </a:r>
            <a:r>
              <a:rPr lang="en-US" sz="2800" smtClean="0">
                <a:effectLst>
                  <a:outerShdw blurRad="38100" dist="38100" dir="2700000" algn="tl">
                    <a:srgbClr val="C0C0C0"/>
                  </a:outerShdw>
                </a:effectLst>
                <a:latin typeface="Tahoma" pitchFamily="34" charset="0"/>
              </a:rPr>
              <a:t>,</a:t>
            </a:r>
            <a:r>
              <a:rPr lang="vi-VN" sz="2800" smtClean="0">
                <a:effectLst>
                  <a:outerShdw blurRad="38100" dist="38100" dir="2700000" algn="tl">
                    <a:srgbClr val="C0C0C0"/>
                  </a:outerShdw>
                </a:effectLst>
                <a:latin typeface="Tahoma" pitchFamily="34" charset="0"/>
              </a:rPr>
              <a:t>...)</a:t>
            </a:r>
            <a:r>
              <a:rPr lang="en-US" sz="2800" smtClean="0">
                <a:effectLst>
                  <a:outerShdw blurRad="38100" dist="38100" dir="2700000" algn="tl">
                    <a:srgbClr val="C0C0C0"/>
                  </a:outerShdw>
                </a:effectLst>
                <a:latin typeface="Tahoma" pitchFamily="34" charset="0"/>
              </a:rPr>
              <a:t>.</a:t>
            </a:r>
            <a:endParaRPr lang="vi-VN"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Thông tin phải được lưu giữ một thời gian dài trước khi xử lý</a:t>
            </a:r>
            <a:r>
              <a:rPr lang="en-US" sz="2800" smtClean="0">
                <a:effectLst>
                  <a:outerShdw blurRad="38100" dist="38100" dir="2700000" algn="tl">
                    <a:srgbClr val="C0C0C0"/>
                  </a:outerShdw>
                </a:effectLst>
                <a:latin typeface="Tahoma" pitchFamily="34" charset="0"/>
              </a:rPr>
              <a:t>.</a:t>
            </a:r>
            <a:endParaRPr lang="vi-VN"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Nhiều tiến trình có thể truy cập thông tin cùng lúc.</a:t>
            </a:r>
          </a:p>
          <a:p>
            <a:pPr marL="0" indent="0" algn="just">
              <a:buClr>
                <a:srgbClr val="FF0000"/>
              </a:buClr>
              <a:buSzPct val="140000"/>
              <a:buNone/>
            </a:pPr>
            <a:r>
              <a:rPr lang="vi-VN" sz="2800" smtClean="0">
                <a:effectLst>
                  <a:outerShdw blurRad="38100" dist="38100" dir="2700000" algn="tl">
                    <a:srgbClr val="C0C0C0"/>
                  </a:outerShdw>
                </a:effectLst>
                <a:latin typeface="Tahoma" pitchFamily="34" charset="0"/>
              </a:rPr>
              <a:t>Giải pháp là sử dụng các thiết bị lưu trữ bên ngoài</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gọi là bộ nhớ ngoài.</a:t>
            </a:r>
            <a:endParaRPr lang="en-US" sz="280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6D3278E0-ABFB-4F0E-8C1E-E993B107FA8F}"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a:t>
            </a:fld>
            <a:endParaRPr lang="en-US"/>
          </a:p>
        </p:txBody>
      </p:sp>
    </p:spTree>
    <p:custDataLst>
      <p:tags r:id="rId1"/>
    </p:custDataLst>
  </p:cSld>
  <p:clrMapOvr>
    <a:masterClrMapping/>
  </p:clrMapOvr>
  <p:transition advTm="1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down)">
                                      <p:cBhvr>
                                        <p:cTn id="7" dur="580">
                                          <p:stCondLst>
                                            <p:cond delay="0"/>
                                          </p:stCondLst>
                                        </p:cTn>
                                        <p:tgtEl>
                                          <p:spTgt spid="121859">
                                            <p:txEl>
                                              <p:pRg st="0" end="0"/>
                                            </p:txEl>
                                          </p:spTgt>
                                        </p:tgtEl>
                                      </p:cBhvr>
                                    </p:animEffect>
                                    <p:anim calcmode="lin" valueType="num">
                                      <p:cBhvr>
                                        <p:cTn id="8" dur="1822" tmFilter="0,0; 0.14,0.36; 0.43,0.73; 0.71,0.91; 1.0,1.0">
                                          <p:stCondLst>
                                            <p:cond delay="0"/>
                                          </p:stCondLst>
                                        </p:cTn>
                                        <p:tgtEl>
                                          <p:spTgt spid="1218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18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18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18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18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1859">
                                            <p:txEl>
                                              <p:pRg st="0" end="0"/>
                                            </p:txEl>
                                          </p:spTgt>
                                        </p:tgtEl>
                                      </p:cBhvr>
                                      <p:to x="100000" y="60000"/>
                                    </p:animScale>
                                    <p:animScale>
                                      <p:cBhvr>
                                        <p:cTn id="14" dur="166" decel="50000">
                                          <p:stCondLst>
                                            <p:cond delay="676"/>
                                          </p:stCondLst>
                                        </p:cTn>
                                        <p:tgtEl>
                                          <p:spTgt spid="121859">
                                            <p:txEl>
                                              <p:pRg st="0" end="0"/>
                                            </p:txEl>
                                          </p:spTgt>
                                        </p:tgtEl>
                                      </p:cBhvr>
                                      <p:to x="100000" y="100000"/>
                                    </p:animScale>
                                    <p:animScale>
                                      <p:cBhvr>
                                        <p:cTn id="15" dur="26">
                                          <p:stCondLst>
                                            <p:cond delay="1312"/>
                                          </p:stCondLst>
                                        </p:cTn>
                                        <p:tgtEl>
                                          <p:spTgt spid="121859">
                                            <p:txEl>
                                              <p:pRg st="0" end="0"/>
                                            </p:txEl>
                                          </p:spTgt>
                                        </p:tgtEl>
                                      </p:cBhvr>
                                      <p:to x="100000" y="80000"/>
                                    </p:animScale>
                                    <p:animScale>
                                      <p:cBhvr>
                                        <p:cTn id="16" dur="166" decel="50000">
                                          <p:stCondLst>
                                            <p:cond delay="1338"/>
                                          </p:stCondLst>
                                        </p:cTn>
                                        <p:tgtEl>
                                          <p:spTgt spid="121859">
                                            <p:txEl>
                                              <p:pRg st="0" end="0"/>
                                            </p:txEl>
                                          </p:spTgt>
                                        </p:tgtEl>
                                      </p:cBhvr>
                                      <p:to x="100000" y="100000"/>
                                    </p:animScale>
                                    <p:animScale>
                                      <p:cBhvr>
                                        <p:cTn id="17" dur="26">
                                          <p:stCondLst>
                                            <p:cond delay="1642"/>
                                          </p:stCondLst>
                                        </p:cTn>
                                        <p:tgtEl>
                                          <p:spTgt spid="121859">
                                            <p:txEl>
                                              <p:pRg st="0" end="0"/>
                                            </p:txEl>
                                          </p:spTgt>
                                        </p:tgtEl>
                                      </p:cBhvr>
                                      <p:to x="100000" y="90000"/>
                                    </p:animScale>
                                    <p:animScale>
                                      <p:cBhvr>
                                        <p:cTn id="18" dur="166" decel="50000">
                                          <p:stCondLst>
                                            <p:cond delay="1668"/>
                                          </p:stCondLst>
                                        </p:cTn>
                                        <p:tgtEl>
                                          <p:spTgt spid="121859">
                                            <p:txEl>
                                              <p:pRg st="0" end="0"/>
                                            </p:txEl>
                                          </p:spTgt>
                                        </p:tgtEl>
                                      </p:cBhvr>
                                      <p:to x="100000" y="100000"/>
                                    </p:animScale>
                                    <p:animScale>
                                      <p:cBhvr>
                                        <p:cTn id="19" dur="26">
                                          <p:stCondLst>
                                            <p:cond delay="1808"/>
                                          </p:stCondLst>
                                        </p:cTn>
                                        <p:tgtEl>
                                          <p:spTgt spid="121859">
                                            <p:txEl>
                                              <p:pRg st="0" end="0"/>
                                            </p:txEl>
                                          </p:spTgt>
                                        </p:tgtEl>
                                      </p:cBhvr>
                                      <p:to x="100000" y="95000"/>
                                    </p:animScale>
                                    <p:animScale>
                                      <p:cBhvr>
                                        <p:cTn id="20" dur="166" decel="50000">
                                          <p:stCondLst>
                                            <p:cond delay="1834"/>
                                          </p:stCondLst>
                                        </p:cTn>
                                        <p:tgtEl>
                                          <p:spTgt spid="1218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1859">
                                            <p:txEl>
                                              <p:pRg st="1" end="1"/>
                                            </p:txEl>
                                          </p:spTgt>
                                        </p:tgtEl>
                                        <p:attrNameLst>
                                          <p:attrName>style.visibility</p:attrName>
                                        </p:attrNameLst>
                                      </p:cBhvr>
                                      <p:to>
                                        <p:strVal val="visible"/>
                                      </p:to>
                                    </p:set>
                                    <p:animEffect transition="in" filter="wipe(down)">
                                      <p:cBhvr>
                                        <p:cTn id="25" dur="580">
                                          <p:stCondLst>
                                            <p:cond delay="0"/>
                                          </p:stCondLst>
                                        </p:cTn>
                                        <p:tgtEl>
                                          <p:spTgt spid="121859">
                                            <p:txEl>
                                              <p:pRg st="1" end="1"/>
                                            </p:txEl>
                                          </p:spTgt>
                                        </p:tgtEl>
                                      </p:cBhvr>
                                    </p:animEffect>
                                    <p:anim calcmode="lin" valueType="num">
                                      <p:cBhvr>
                                        <p:cTn id="26" dur="1822" tmFilter="0,0; 0.14,0.36; 0.43,0.73; 0.71,0.91; 1.0,1.0">
                                          <p:stCondLst>
                                            <p:cond delay="0"/>
                                          </p:stCondLst>
                                        </p:cTn>
                                        <p:tgtEl>
                                          <p:spTgt spid="1218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18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18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18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18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1859">
                                            <p:txEl>
                                              <p:pRg st="1" end="1"/>
                                            </p:txEl>
                                          </p:spTgt>
                                        </p:tgtEl>
                                      </p:cBhvr>
                                      <p:to x="100000" y="60000"/>
                                    </p:animScale>
                                    <p:animScale>
                                      <p:cBhvr>
                                        <p:cTn id="32" dur="166" decel="50000">
                                          <p:stCondLst>
                                            <p:cond delay="676"/>
                                          </p:stCondLst>
                                        </p:cTn>
                                        <p:tgtEl>
                                          <p:spTgt spid="121859">
                                            <p:txEl>
                                              <p:pRg st="1" end="1"/>
                                            </p:txEl>
                                          </p:spTgt>
                                        </p:tgtEl>
                                      </p:cBhvr>
                                      <p:to x="100000" y="100000"/>
                                    </p:animScale>
                                    <p:animScale>
                                      <p:cBhvr>
                                        <p:cTn id="33" dur="26">
                                          <p:stCondLst>
                                            <p:cond delay="1312"/>
                                          </p:stCondLst>
                                        </p:cTn>
                                        <p:tgtEl>
                                          <p:spTgt spid="121859">
                                            <p:txEl>
                                              <p:pRg st="1" end="1"/>
                                            </p:txEl>
                                          </p:spTgt>
                                        </p:tgtEl>
                                      </p:cBhvr>
                                      <p:to x="100000" y="80000"/>
                                    </p:animScale>
                                    <p:animScale>
                                      <p:cBhvr>
                                        <p:cTn id="34" dur="166" decel="50000">
                                          <p:stCondLst>
                                            <p:cond delay="1338"/>
                                          </p:stCondLst>
                                        </p:cTn>
                                        <p:tgtEl>
                                          <p:spTgt spid="121859">
                                            <p:txEl>
                                              <p:pRg st="1" end="1"/>
                                            </p:txEl>
                                          </p:spTgt>
                                        </p:tgtEl>
                                      </p:cBhvr>
                                      <p:to x="100000" y="100000"/>
                                    </p:animScale>
                                    <p:animScale>
                                      <p:cBhvr>
                                        <p:cTn id="35" dur="26">
                                          <p:stCondLst>
                                            <p:cond delay="1642"/>
                                          </p:stCondLst>
                                        </p:cTn>
                                        <p:tgtEl>
                                          <p:spTgt spid="121859">
                                            <p:txEl>
                                              <p:pRg st="1" end="1"/>
                                            </p:txEl>
                                          </p:spTgt>
                                        </p:tgtEl>
                                      </p:cBhvr>
                                      <p:to x="100000" y="90000"/>
                                    </p:animScale>
                                    <p:animScale>
                                      <p:cBhvr>
                                        <p:cTn id="36" dur="166" decel="50000">
                                          <p:stCondLst>
                                            <p:cond delay="1668"/>
                                          </p:stCondLst>
                                        </p:cTn>
                                        <p:tgtEl>
                                          <p:spTgt spid="121859">
                                            <p:txEl>
                                              <p:pRg st="1" end="1"/>
                                            </p:txEl>
                                          </p:spTgt>
                                        </p:tgtEl>
                                      </p:cBhvr>
                                      <p:to x="100000" y="100000"/>
                                    </p:animScale>
                                    <p:animScale>
                                      <p:cBhvr>
                                        <p:cTn id="37" dur="26">
                                          <p:stCondLst>
                                            <p:cond delay="1808"/>
                                          </p:stCondLst>
                                        </p:cTn>
                                        <p:tgtEl>
                                          <p:spTgt spid="121859">
                                            <p:txEl>
                                              <p:pRg st="1" end="1"/>
                                            </p:txEl>
                                          </p:spTgt>
                                        </p:tgtEl>
                                      </p:cBhvr>
                                      <p:to x="100000" y="95000"/>
                                    </p:animScale>
                                    <p:animScale>
                                      <p:cBhvr>
                                        <p:cTn id="38" dur="166" decel="50000">
                                          <p:stCondLst>
                                            <p:cond delay="1834"/>
                                          </p:stCondLst>
                                        </p:cTn>
                                        <p:tgtEl>
                                          <p:spTgt spid="1218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1859">
                                            <p:txEl>
                                              <p:pRg st="2" end="2"/>
                                            </p:txEl>
                                          </p:spTgt>
                                        </p:tgtEl>
                                        <p:attrNameLst>
                                          <p:attrName>style.visibility</p:attrName>
                                        </p:attrNameLst>
                                      </p:cBhvr>
                                      <p:to>
                                        <p:strVal val="visible"/>
                                      </p:to>
                                    </p:set>
                                    <p:animEffect transition="in" filter="wipe(down)">
                                      <p:cBhvr>
                                        <p:cTn id="43" dur="580">
                                          <p:stCondLst>
                                            <p:cond delay="0"/>
                                          </p:stCondLst>
                                        </p:cTn>
                                        <p:tgtEl>
                                          <p:spTgt spid="121859">
                                            <p:txEl>
                                              <p:pRg st="2" end="2"/>
                                            </p:txEl>
                                          </p:spTgt>
                                        </p:tgtEl>
                                      </p:cBhvr>
                                    </p:animEffect>
                                    <p:anim calcmode="lin" valueType="num">
                                      <p:cBhvr>
                                        <p:cTn id="44" dur="1822" tmFilter="0,0; 0.14,0.36; 0.43,0.73; 0.71,0.91; 1.0,1.0">
                                          <p:stCondLst>
                                            <p:cond delay="0"/>
                                          </p:stCondLst>
                                        </p:cTn>
                                        <p:tgtEl>
                                          <p:spTgt spid="1218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18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18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18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18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1859">
                                            <p:txEl>
                                              <p:pRg st="2" end="2"/>
                                            </p:txEl>
                                          </p:spTgt>
                                        </p:tgtEl>
                                      </p:cBhvr>
                                      <p:to x="100000" y="60000"/>
                                    </p:animScale>
                                    <p:animScale>
                                      <p:cBhvr>
                                        <p:cTn id="50" dur="166" decel="50000">
                                          <p:stCondLst>
                                            <p:cond delay="676"/>
                                          </p:stCondLst>
                                        </p:cTn>
                                        <p:tgtEl>
                                          <p:spTgt spid="121859">
                                            <p:txEl>
                                              <p:pRg st="2" end="2"/>
                                            </p:txEl>
                                          </p:spTgt>
                                        </p:tgtEl>
                                      </p:cBhvr>
                                      <p:to x="100000" y="100000"/>
                                    </p:animScale>
                                    <p:animScale>
                                      <p:cBhvr>
                                        <p:cTn id="51" dur="26">
                                          <p:stCondLst>
                                            <p:cond delay="1312"/>
                                          </p:stCondLst>
                                        </p:cTn>
                                        <p:tgtEl>
                                          <p:spTgt spid="121859">
                                            <p:txEl>
                                              <p:pRg st="2" end="2"/>
                                            </p:txEl>
                                          </p:spTgt>
                                        </p:tgtEl>
                                      </p:cBhvr>
                                      <p:to x="100000" y="80000"/>
                                    </p:animScale>
                                    <p:animScale>
                                      <p:cBhvr>
                                        <p:cTn id="52" dur="166" decel="50000">
                                          <p:stCondLst>
                                            <p:cond delay="1338"/>
                                          </p:stCondLst>
                                        </p:cTn>
                                        <p:tgtEl>
                                          <p:spTgt spid="121859">
                                            <p:txEl>
                                              <p:pRg st="2" end="2"/>
                                            </p:txEl>
                                          </p:spTgt>
                                        </p:tgtEl>
                                      </p:cBhvr>
                                      <p:to x="100000" y="100000"/>
                                    </p:animScale>
                                    <p:animScale>
                                      <p:cBhvr>
                                        <p:cTn id="53" dur="26">
                                          <p:stCondLst>
                                            <p:cond delay="1642"/>
                                          </p:stCondLst>
                                        </p:cTn>
                                        <p:tgtEl>
                                          <p:spTgt spid="121859">
                                            <p:txEl>
                                              <p:pRg st="2" end="2"/>
                                            </p:txEl>
                                          </p:spTgt>
                                        </p:tgtEl>
                                      </p:cBhvr>
                                      <p:to x="100000" y="90000"/>
                                    </p:animScale>
                                    <p:animScale>
                                      <p:cBhvr>
                                        <p:cTn id="54" dur="166" decel="50000">
                                          <p:stCondLst>
                                            <p:cond delay="1668"/>
                                          </p:stCondLst>
                                        </p:cTn>
                                        <p:tgtEl>
                                          <p:spTgt spid="121859">
                                            <p:txEl>
                                              <p:pRg st="2" end="2"/>
                                            </p:txEl>
                                          </p:spTgt>
                                        </p:tgtEl>
                                      </p:cBhvr>
                                      <p:to x="100000" y="100000"/>
                                    </p:animScale>
                                    <p:animScale>
                                      <p:cBhvr>
                                        <p:cTn id="55" dur="26">
                                          <p:stCondLst>
                                            <p:cond delay="1808"/>
                                          </p:stCondLst>
                                        </p:cTn>
                                        <p:tgtEl>
                                          <p:spTgt spid="121859">
                                            <p:txEl>
                                              <p:pRg st="2" end="2"/>
                                            </p:txEl>
                                          </p:spTgt>
                                        </p:tgtEl>
                                      </p:cBhvr>
                                      <p:to x="100000" y="95000"/>
                                    </p:animScale>
                                    <p:animScale>
                                      <p:cBhvr>
                                        <p:cTn id="56" dur="166" decel="50000">
                                          <p:stCondLst>
                                            <p:cond delay="1834"/>
                                          </p:stCondLst>
                                        </p:cTn>
                                        <p:tgtEl>
                                          <p:spTgt spid="1218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1859">
                                            <p:txEl>
                                              <p:pRg st="3" end="3"/>
                                            </p:txEl>
                                          </p:spTgt>
                                        </p:tgtEl>
                                        <p:attrNameLst>
                                          <p:attrName>style.visibility</p:attrName>
                                        </p:attrNameLst>
                                      </p:cBhvr>
                                      <p:to>
                                        <p:strVal val="visible"/>
                                      </p:to>
                                    </p:set>
                                    <p:animEffect transition="in" filter="wipe(down)">
                                      <p:cBhvr>
                                        <p:cTn id="61" dur="580">
                                          <p:stCondLst>
                                            <p:cond delay="0"/>
                                          </p:stCondLst>
                                        </p:cTn>
                                        <p:tgtEl>
                                          <p:spTgt spid="121859">
                                            <p:txEl>
                                              <p:pRg st="3" end="3"/>
                                            </p:txEl>
                                          </p:spTgt>
                                        </p:tgtEl>
                                      </p:cBhvr>
                                    </p:animEffect>
                                    <p:anim calcmode="lin" valueType="num">
                                      <p:cBhvr>
                                        <p:cTn id="62" dur="1822" tmFilter="0,0; 0.14,0.36; 0.43,0.73; 0.71,0.91; 1.0,1.0">
                                          <p:stCondLst>
                                            <p:cond delay="0"/>
                                          </p:stCondLst>
                                        </p:cTn>
                                        <p:tgtEl>
                                          <p:spTgt spid="1218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18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18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18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18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1859">
                                            <p:txEl>
                                              <p:pRg st="3" end="3"/>
                                            </p:txEl>
                                          </p:spTgt>
                                        </p:tgtEl>
                                      </p:cBhvr>
                                      <p:to x="100000" y="60000"/>
                                    </p:animScale>
                                    <p:animScale>
                                      <p:cBhvr>
                                        <p:cTn id="68" dur="166" decel="50000">
                                          <p:stCondLst>
                                            <p:cond delay="676"/>
                                          </p:stCondLst>
                                        </p:cTn>
                                        <p:tgtEl>
                                          <p:spTgt spid="121859">
                                            <p:txEl>
                                              <p:pRg st="3" end="3"/>
                                            </p:txEl>
                                          </p:spTgt>
                                        </p:tgtEl>
                                      </p:cBhvr>
                                      <p:to x="100000" y="100000"/>
                                    </p:animScale>
                                    <p:animScale>
                                      <p:cBhvr>
                                        <p:cTn id="69" dur="26">
                                          <p:stCondLst>
                                            <p:cond delay="1312"/>
                                          </p:stCondLst>
                                        </p:cTn>
                                        <p:tgtEl>
                                          <p:spTgt spid="121859">
                                            <p:txEl>
                                              <p:pRg st="3" end="3"/>
                                            </p:txEl>
                                          </p:spTgt>
                                        </p:tgtEl>
                                      </p:cBhvr>
                                      <p:to x="100000" y="80000"/>
                                    </p:animScale>
                                    <p:animScale>
                                      <p:cBhvr>
                                        <p:cTn id="70" dur="166" decel="50000">
                                          <p:stCondLst>
                                            <p:cond delay="1338"/>
                                          </p:stCondLst>
                                        </p:cTn>
                                        <p:tgtEl>
                                          <p:spTgt spid="121859">
                                            <p:txEl>
                                              <p:pRg st="3" end="3"/>
                                            </p:txEl>
                                          </p:spTgt>
                                        </p:tgtEl>
                                      </p:cBhvr>
                                      <p:to x="100000" y="100000"/>
                                    </p:animScale>
                                    <p:animScale>
                                      <p:cBhvr>
                                        <p:cTn id="71" dur="26">
                                          <p:stCondLst>
                                            <p:cond delay="1642"/>
                                          </p:stCondLst>
                                        </p:cTn>
                                        <p:tgtEl>
                                          <p:spTgt spid="121859">
                                            <p:txEl>
                                              <p:pRg st="3" end="3"/>
                                            </p:txEl>
                                          </p:spTgt>
                                        </p:tgtEl>
                                      </p:cBhvr>
                                      <p:to x="100000" y="90000"/>
                                    </p:animScale>
                                    <p:animScale>
                                      <p:cBhvr>
                                        <p:cTn id="72" dur="166" decel="50000">
                                          <p:stCondLst>
                                            <p:cond delay="1668"/>
                                          </p:stCondLst>
                                        </p:cTn>
                                        <p:tgtEl>
                                          <p:spTgt spid="121859">
                                            <p:txEl>
                                              <p:pRg st="3" end="3"/>
                                            </p:txEl>
                                          </p:spTgt>
                                        </p:tgtEl>
                                      </p:cBhvr>
                                      <p:to x="100000" y="100000"/>
                                    </p:animScale>
                                    <p:animScale>
                                      <p:cBhvr>
                                        <p:cTn id="73" dur="26">
                                          <p:stCondLst>
                                            <p:cond delay="1808"/>
                                          </p:stCondLst>
                                        </p:cTn>
                                        <p:tgtEl>
                                          <p:spTgt spid="121859">
                                            <p:txEl>
                                              <p:pRg st="3" end="3"/>
                                            </p:txEl>
                                          </p:spTgt>
                                        </p:tgtEl>
                                      </p:cBhvr>
                                      <p:to x="100000" y="95000"/>
                                    </p:animScale>
                                    <p:animScale>
                                      <p:cBhvr>
                                        <p:cTn id="74" dur="166" decel="50000">
                                          <p:stCondLst>
                                            <p:cond delay="1834"/>
                                          </p:stCondLst>
                                        </p:cTn>
                                        <p:tgtEl>
                                          <p:spTgt spid="12185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21859">
                                            <p:txEl>
                                              <p:pRg st="4" end="4"/>
                                            </p:txEl>
                                          </p:spTgt>
                                        </p:tgtEl>
                                        <p:attrNameLst>
                                          <p:attrName>style.visibility</p:attrName>
                                        </p:attrNameLst>
                                      </p:cBhvr>
                                      <p:to>
                                        <p:strVal val="visible"/>
                                      </p:to>
                                    </p:set>
                                    <p:animEffect transition="in" filter="wipe(down)">
                                      <p:cBhvr>
                                        <p:cTn id="79" dur="580">
                                          <p:stCondLst>
                                            <p:cond delay="0"/>
                                          </p:stCondLst>
                                        </p:cTn>
                                        <p:tgtEl>
                                          <p:spTgt spid="121859">
                                            <p:txEl>
                                              <p:pRg st="4" end="4"/>
                                            </p:txEl>
                                          </p:spTgt>
                                        </p:tgtEl>
                                      </p:cBhvr>
                                    </p:animEffect>
                                    <p:anim calcmode="lin" valueType="num">
                                      <p:cBhvr>
                                        <p:cTn id="80" dur="1822" tmFilter="0,0; 0.14,0.36; 0.43,0.73; 0.71,0.91; 1.0,1.0">
                                          <p:stCondLst>
                                            <p:cond delay="0"/>
                                          </p:stCondLst>
                                        </p:cTn>
                                        <p:tgtEl>
                                          <p:spTgt spid="12185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185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185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185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185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21859">
                                            <p:txEl>
                                              <p:pRg st="4" end="4"/>
                                            </p:txEl>
                                          </p:spTgt>
                                        </p:tgtEl>
                                      </p:cBhvr>
                                      <p:to x="100000" y="60000"/>
                                    </p:animScale>
                                    <p:animScale>
                                      <p:cBhvr>
                                        <p:cTn id="86" dur="166" decel="50000">
                                          <p:stCondLst>
                                            <p:cond delay="676"/>
                                          </p:stCondLst>
                                        </p:cTn>
                                        <p:tgtEl>
                                          <p:spTgt spid="121859">
                                            <p:txEl>
                                              <p:pRg st="4" end="4"/>
                                            </p:txEl>
                                          </p:spTgt>
                                        </p:tgtEl>
                                      </p:cBhvr>
                                      <p:to x="100000" y="100000"/>
                                    </p:animScale>
                                    <p:animScale>
                                      <p:cBhvr>
                                        <p:cTn id="87" dur="26">
                                          <p:stCondLst>
                                            <p:cond delay="1312"/>
                                          </p:stCondLst>
                                        </p:cTn>
                                        <p:tgtEl>
                                          <p:spTgt spid="121859">
                                            <p:txEl>
                                              <p:pRg st="4" end="4"/>
                                            </p:txEl>
                                          </p:spTgt>
                                        </p:tgtEl>
                                      </p:cBhvr>
                                      <p:to x="100000" y="80000"/>
                                    </p:animScale>
                                    <p:animScale>
                                      <p:cBhvr>
                                        <p:cTn id="88" dur="166" decel="50000">
                                          <p:stCondLst>
                                            <p:cond delay="1338"/>
                                          </p:stCondLst>
                                        </p:cTn>
                                        <p:tgtEl>
                                          <p:spTgt spid="121859">
                                            <p:txEl>
                                              <p:pRg st="4" end="4"/>
                                            </p:txEl>
                                          </p:spTgt>
                                        </p:tgtEl>
                                      </p:cBhvr>
                                      <p:to x="100000" y="100000"/>
                                    </p:animScale>
                                    <p:animScale>
                                      <p:cBhvr>
                                        <p:cTn id="89" dur="26">
                                          <p:stCondLst>
                                            <p:cond delay="1642"/>
                                          </p:stCondLst>
                                        </p:cTn>
                                        <p:tgtEl>
                                          <p:spTgt spid="121859">
                                            <p:txEl>
                                              <p:pRg st="4" end="4"/>
                                            </p:txEl>
                                          </p:spTgt>
                                        </p:tgtEl>
                                      </p:cBhvr>
                                      <p:to x="100000" y="90000"/>
                                    </p:animScale>
                                    <p:animScale>
                                      <p:cBhvr>
                                        <p:cTn id="90" dur="166" decel="50000">
                                          <p:stCondLst>
                                            <p:cond delay="1668"/>
                                          </p:stCondLst>
                                        </p:cTn>
                                        <p:tgtEl>
                                          <p:spTgt spid="121859">
                                            <p:txEl>
                                              <p:pRg st="4" end="4"/>
                                            </p:txEl>
                                          </p:spTgt>
                                        </p:tgtEl>
                                      </p:cBhvr>
                                      <p:to x="100000" y="100000"/>
                                    </p:animScale>
                                    <p:animScale>
                                      <p:cBhvr>
                                        <p:cTn id="91" dur="26">
                                          <p:stCondLst>
                                            <p:cond delay="1808"/>
                                          </p:stCondLst>
                                        </p:cTn>
                                        <p:tgtEl>
                                          <p:spTgt spid="121859">
                                            <p:txEl>
                                              <p:pRg st="4" end="4"/>
                                            </p:txEl>
                                          </p:spTgt>
                                        </p:tgtEl>
                                      </p:cBhvr>
                                      <p:to x="100000" y="95000"/>
                                    </p:animScale>
                                    <p:animScale>
                                      <p:cBhvr>
                                        <p:cTn id="92" dur="166" decel="50000">
                                          <p:stCondLst>
                                            <p:cond delay="1834"/>
                                          </p:stCondLst>
                                        </p:cTn>
                                        <p:tgtEl>
                                          <p:spTgt spid="121859">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21859">
                                            <p:txEl>
                                              <p:pRg st="5" end="5"/>
                                            </p:txEl>
                                          </p:spTgt>
                                        </p:tgtEl>
                                        <p:attrNameLst>
                                          <p:attrName>style.visibility</p:attrName>
                                        </p:attrNameLst>
                                      </p:cBhvr>
                                      <p:to>
                                        <p:strVal val="visible"/>
                                      </p:to>
                                    </p:set>
                                    <p:animEffect transition="in" filter="wipe(down)">
                                      <p:cBhvr>
                                        <p:cTn id="97" dur="580">
                                          <p:stCondLst>
                                            <p:cond delay="0"/>
                                          </p:stCondLst>
                                        </p:cTn>
                                        <p:tgtEl>
                                          <p:spTgt spid="121859">
                                            <p:txEl>
                                              <p:pRg st="5" end="5"/>
                                            </p:txEl>
                                          </p:spTgt>
                                        </p:tgtEl>
                                      </p:cBhvr>
                                    </p:animEffect>
                                    <p:anim calcmode="lin" valueType="num">
                                      <p:cBhvr>
                                        <p:cTn id="98" dur="1822" tmFilter="0,0; 0.14,0.36; 0.43,0.73; 0.71,0.91; 1.0,1.0">
                                          <p:stCondLst>
                                            <p:cond delay="0"/>
                                          </p:stCondLst>
                                        </p:cTn>
                                        <p:tgtEl>
                                          <p:spTgt spid="121859">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21859">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21859">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21859">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21859">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21859">
                                            <p:txEl>
                                              <p:pRg st="5" end="5"/>
                                            </p:txEl>
                                          </p:spTgt>
                                        </p:tgtEl>
                                      </p:cBhvr>
                                      <p:to x="100000" y="60000"/>
                                    </p:animScale>
                                    <p:animScale>
                                      <p:cBhvr>
                                        <p:cTn id="104" dur="166" decel="50000">
                                          <p:stCondLst>
                                            <p:cond delay="676"/>
                                          </p:stCondLst>
                                        </p:cTn>
                                        <p:tgtEl>
                                          <p:spTgt spid="121859">
                                            <p:txEl>
                                              <p:pRg st="5" end="5"/>
                                            </p:txEl>
                                          </p:spTgt>
                                        </p:tgtEl>
                                      </p:cBhvr>
                                      <p:to x="100000" y="100000"/>
                                    </p:animScale>
                                    <p:animScale>
                                      <p:cBhvr>
                                        <p:cTn id="105" dur="26">
                                          <p:stCondLst>
                                            <p:cond delay="1312"/>
                                          </p:stCondLst>
                                        </p:cTn>
                                        <p:tgtEl>
                                          <p:spTgt spid="121859">
                                            <p:txEl>
                                              <p:pRg st="5" end="5"/>
                                            </p:txEl>
                                          </p:spTgt>
                                        </p:tgtEl>
                                      </p:cBhvr>
                                      <p:to x="100000" y="80000"/>
                                    </p:animScale>
                                    <p:animScale>
                                      <p:cBhvr>
                                        <p:cTn id="106" dur="166" decel="50000">
                                          <p:stCondLst>
                                            <p:cond delay="1338"/>
                                          </p:stCondLst>
                                        </p:cTn>
                                        <p:tgtEl>
                                          <p:spTgt spid="121859">
                                            <p:txEl>
                                              <p:pRg st="5" end="5"/>
                                            </p:txEl>
                                          </p:spTgt>
                                        </p:tgtEl>
                                      </p:cBhvr>
                                      <p:to x="100000" y="100000"/>
                                    </p:animScale>
                                    <p:animScale>
                                      <p:cBhvr>
                                        <p:cTn id="107" dur="26">
                                          <p:stCondLst>
                                            <p:cond delay="1642"/>
                                          </p:stCondLst>
                                        </p:cTn>
                                        <p:tgtEl>
                                          <p:spTgt spid="121859">
                                            <p:txEl>
                                              <p:pRg st="5" end="5"/>
                                            </p:txEl>
                                          </p:spTgt>
                                        </p:tgtEl>
                                      </p:cBhvr>
                                      <p:to x="100000" y="90000"/>
                                    </p:animScale>
                                    <p:animScale>
                                      <p:cBhvr>
                                        <p:cTn id="108" dur="166" decel="50000">
                                          <p:stCondLst>
                                            <p:cond delay="1668"/>
                                          </p:stCondLst>
                                        </p:cTn>
                                        <p:tgtEl>
                                          <p:spTgt spid="121859">
                                            <p:txEl>
                                              <p:pRg st="5" end="5"/>
                                            </p:txEl>
                                          </p:spTgt>
                                        </p:tgtEl>
                                      </p:cBhvr>
                                      <p:to x="100000" y="100000"/>
                                    </p:animScale>
                                    <p:animScale>
                                      <p:cBhvr>
                                        <p:cTn id="109" dur="26">
                                          <p:stCondLst>
                                            <p:cond delay="1808"/>
                                          </p:stCondLst>
                                        </p:cTn>
                                        <p:tgtEl>
                                          <p:spTgt spid="121859">
                                            <p:txEl>
                                              <p:pRg st="5" end="5"/>
                                            </p:txEl>
                                          </p:spTgt>
                                        </p:tgtEl>
                                      </p:cBhvr>
                                      <p:to x="100000" y="95000"/>
                                    </p:animScale>
                                    <p:animScale>
                                      <p:cBhvr>
                                        <p:cTn id="110" dur="166" decel="50000">
                                          <p:stCondLst>
                                            <p:cond delay="1834"/>
                                          </p:stCondLst>
                                        </p:cTn>
                                        <p:tgtEl>
                                          <p:spTgt spid="121859">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pPr marL="623888" indent="-623888"/>
            <a:r>
              <a:rPr lang="en-US" sz="3200" smtClean="0">
                <a:solidFill>
                  <a:srgbClr val="FF0000"/>
                </a:solidFill>
                <a:effectLst>
                  <a:outerShdw blurRad="38100" dist="38100" dir="2700000" algn="tl">
                    <a:srgbClr val="C0C0C0"/>
                  </a:outerShdw>
                </a:effectLst>
                <a:latin typeface="Tahoma" pitchFamily="34" charset="0"/>
              </a:rPr>
              <a:t>III. Các thao tác trên tập tin và thư mục</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Mở</a:t>
            </a:r>
            <a:r>
              <a:rPr lang="en-US" sz="3000" smtClean="0">
                <a:effectLst>
                  <a:outerShdw blurRad="38100" dist="38100" dir="2700000" algn="tl">
                    <a:srgbClr val="C0C0C0"/>
                  </a:outerShdw>
                </a:effectLst>
                <a:latin typeface="Tahoma" pitchFamily="34" charset="0"/>
              </a:rPr>
              <a:t> tập tin</a:t>
            </a:r>
            <a:r>
              <a:rPr lang="vi-VN" sz="30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T</a:t>
            </a:r>
            <a:r>
              <a:rPr lang="vi-VN" sz="3000" smtClean="0">
                <a:effectLst>
                  <a:outerShdw blurRad="38100" dist="38100" dir="2700000" algn="tl">
                    <a:srgbClr val="C0C0C0"/>
                  </a:outerShdw>
                </a:effectLst>
                <a:latin typeface="Tahoma" pitchFamily="34" charset="0"/>
              </a:rPr>
              <a:t>rước khi sử dụng một tập tin, tiến trình phải mở nó. Mục tiêu của mở là cho phép</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hệ thống thiết lập một số thuộc tính và địa chỉ đĩa trong bộ nhớ để tăng tốc độ truy xuất.</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Đóng</a:t>
            </a:r>
            <a:r>
              <a:rPr lang="en-US" sz="3000" smtClean="0">
                <a:effectLst>
                  <a:outerShdw blurRad="38100" dist="38100" dir="2700000" algn="tl">
                    <a:srgbClr val="C0C0C0"/>
                  </a:outerShdw>
                </a:effectLst>
                <a:latin typeface="Tahoma" pitchFamily="34" charset="0"/>
              </a:rPr>
              <a:t> tập tin</a:t>
            </a:r>
            <a:r>
              <a:rPr lang="vi-VN" sz="30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K</a:t>
            </a:r>
            <a:r>
              <a:rPr lang="vi-VN" sz="3000" smtClean="0">
                <a:effectLst>
                  <a:outerShdw blurRad="38100" dist="38100" dir="2700000" algn="tl">
                    <a:srgbClr val="C0C0C0"/>
                  </a:outerShdw>
                </a:effectLst>
                <a:latin typeface="Tahoma" pitchFamily="34" charset="0"/>
              </a:rPr>
              <a:t>hi chấm dứt truy xuất, thuộc tính và địa chỉ trên đĩa không cần dùng nữa, tập</a:t>
            </a:r>
          </a:p>
          <a:p>
            <a:pPr marL="0" indent="0" algn="just">
              <a:buClr>
                <a:schemeClr val="tx1"/>
              </a:buClr>
              <a:buSzPct val="140000"/>
              <a:buNone/>
            </a:pPr>
            <a:r>
              <a:rPr lang="vi-VN" sz="3000" smtClean="0">
                <a:effectLst>
                  <a:outerShdw blurRad="38100" dist="38100" dir="2700000" algn="tl">
                    <a:srgbClr val="C0C0C0"/>
                  </a:outerShdw>
                </a:effectLst>
                <a:latin typeface="Tahoma" pitchFamily="34" charset="0"/>
              </a:rPr>
              <a:t>tin được đóng lại để giải phóng vùng nhớ. Một số hệ thống hạn chế tối đa số tập tin mở</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trong một tiến trình.</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4997D01E-C0BE-4E4A-BEE6-534BEBF6C82E}"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30</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pPr marL="623888" indent="-623888"/>
            <a:r>
              <a:rPr lang="en-US" sz="3200" smtClean="0">
                <a:solidFill>
                  <a:srgbClr val="FF0000"/>
                </a:solidFill>
                <a:effectLst>
                  <a:outerShdw blurRad="38100" dist="38100" dir="2700000" algn="tl">
                    <a:srgbClr val="C0C0C0"/>
                  </a:outerShdw>
                </a:effectLst>
                <a:latin typeface="Tahoma" pitchFamily="34" charset="0"/>
              </a:rPr>
              <a:t>III. Các thao tác trên tập tin và thư mục</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Đọc</a:t>
            </a:r>
            <a:r>
              <a:rPr lang="en-US" sz="3000" smtClean="0">
                <a:effectLst>
                  <a:outerShdw blurRad="38100" dist="38100" dir="2700000" algn="tl">
                    <a:srgbClr val="C0C0C0"/>
                  </a:outerShdw>
                </a:effectLst>
                <a:latin typeface="Tahoma" pitchFamily="34" charset="0"/>
              </a:rPr>
              <a:t> tập tin</a:t>
            </a:r>
            <a:r>
              <a:rPr lang="vi-VN" sz="3000" smtClean="0">
                <a:effectLst>
                  <a:outerShdw blurRad="38100" dist="38100" dir="2700000" algn="tl">
                    <a:srgbClr val="C0C0C0"/>
                  </a:outerShdw>
                </a:effectLst>
                <a:latin typeface="Tahoma" pitchFamily="34" charset="0"/>
              </a:rPr>
              <a:t>:</a:t>
            </a:r>
            <a:r>
              <a:rPr lang="en-US" sz="3000" smtClean="0">
                <a:effectLst>
                  <a:outerShdw blurRad="38100" dist="38100" dir="2700000" algn="tl">
                    <a:srgbClr val="C0C0C0"/>
                  </a:outerShdw>
                </a:effectLst>
                <a:latin typeface="Tahoma" pitchFamily="34" charset="0"/>
              </a:rPr>
              <a:t> Đ</a:t>
            </a:r>
            <a:r>
              <a:rPr lang="vi-VN" sz="3000" smtClean="0">
                <a:effectLst>
                  <a:outerShdw blurRad="38100" dist="38100" dir="2700000" algn="tl">
                    <a:srgbClr val="C0C0C0"/>
                  </a:outerShdw>
                </a:effectLst>
                <a:latin typeface="Tahoma" pitchFamily="34" charset="0"/>
              </a:rPr>
              <a:t>ọc dữ liệu từ tập tin tại vị trí hiện thời của đầu đọc, nơi gọi sẽ cho biết cần bao</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nhiêu dữ liệu và vị trí của buffer lưu trữ nó.</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Ghi</a:t>
            </a:r>
            <a:r>
              <a:rPr lang="en-US" sz="3000" smtClean="0">
                <a:effectLst>
                  <a:outerShdw blurRad="38100" dist="38100" dir="2700000" algn="tl">
                    <a:srgbClr val="C0C0C0"/>
                  </a:outerShdw>
                </a:effectLst>
                <a:latin typeface="Tahoma" pitchFamily="34" charset="0"/>
              </a:rPr>
              <a:t> tập tin</a:t>
            </a:r>
            <a:r>
              <a:rPr lang="vi-VN" sz="30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G</a:t>
            </a:r>
            <a:r>
              <a:rPr lang="vi-VN" sz="3000" smtClean="0">
                <a:effectLst>
                  <a:outerShdw blurRad="38100" dist="38100" dir="2700000" algn="tl">
                    <a:srgbClr val="C0C0C0"/>
                  </a:outerShdw>
                </a:effectLst>
                <a:latin typeface="Tahoma" pitchFamily="34" charset="0"/>
              </a:rPr>
              <a:t>hi dữ liệu lên tập tin từ vị trí hiện thời của đầu đọc. Nếu là cuối tập tin,kích thước</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tập tin sẽ tăng lên, nếu đang ở giữa tập tin, dữ liệu sẽ bị ghi chồng lên.</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Thêm: </a:t>
            </a:r>
            <a:r>
              <a:rPr lang="en-US" sz="3000" smtClean="0">
                <a:effectLst>
                  <a:outerShdw blurRad="38100" dist="38100" dir="2700000" algn="tl">
                    <a:srgbClr val="C0C0C0"/>
                  </a:outerShdw>
                </a:effectLst>
                <a:latin typeface="Tahoma" pitchFamily="34" charset="0"/>
              </a:rPr>
              <a:t>G</a:t>
            </a:r>
            <a:r>
              <a:rPr lang="vi-VN" sz="3000" smtClean="0">
                <a:effectLst>
                  <a:outerShdw blurRad="38100" dist="38100" dir="2700000" algn="tl">
                    <a:srgbClr val="C0C0C0"/>
                  </a:outerShdw>
                </a:effectLst>
                <a:latin typeface="Tahoma" pitchFamily="34" charset="0"/>
              </a:rPr>
              <a:t>ần giống như </a:t>
            </a:r>
            <a:r>
              <a:rPr lang="en-US" sz="3000" smtClean="0">
                <a:effectLst>
                  <a:outerShdw blurRad="38100" dist="38100" dir="2700000" algn="tl">
                    <a:srgbClr val="C0C0C0"/>
                  </a:outerShdw>
                </a:effectLst>
                <a:latin typeface="Tahoma" pitchFamily="34" charset="0"/>
              </a:rPr>
              <a:t>ghi</a:t>
            </a:r>
            <a:r>
              <a:rPr lang="vi-VN"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nhưng dữ liệu luôn được ghi vào cuối tập tin.</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26100D89-2312-4124-AC79-0C21E7C889B0}"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31</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pPr marL="623888" indent="-623888"/>
            <a:r>
              <a:rPr lang="en-US" sz="3200" smtClean="0">
                <a:solidFill>
                  <a:srgbClr val="FF0000"/>
                </a:solidFill>
                <a:effectLst>
                  <a:outerShdw blurRad="38100" dist="38100" dir="2700000" algn="tl">
                    <a:srgbClr val="C0C0C0"/>
                  </a:outerShdw>
                </a:effectLst>
                <a:latin typeface="Tahoma" pitchFamily="34" charset="0"/>
              </a:rPr>
              <a:t>III. Các thao tác trên tập tin và thư mục</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Tìm:</a:t>
            </a:r>
            <a:r>
              <a:rPr lang="en-US" sz="3000" smtClean="0">
                <a:effectLst>
                  <a:outerShdw blurRad="38100" dist="38100" dir="2700000" algn="tl">
                    <a:srgbClr val="C0C0C0"/>
                  </a:outerShdw>
                </a:effectLst>
                <a:latin typeface="Tahoma" pitchFamily="34" charset="0"/>
              </a:rPr>
              <a:t> D</a:t>
            </a:r>
            <a:r>
              <a:rPr lang="vi-VN" sz="3000" smtClean="0">
                <a:effectLst>
                  <a:outerShdw blurRad="38100" dist="38100" dir="2700000" algn="tl">
                    <a:srgbClr val="C0C0C0"/>
                  </a:outerShdw>
                </a:effectLst>
                <a:latin typeface="Tahoma" pitchFamily="34" charset="0"/>
              </a:rPr>
              <a:t>ùng để truy xuất tập tin ngẫu nhiên. Khi xuất hiện lời gọi hệ thống, vị trí con trỏ</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đang ở vị trí hiện hành được di chuyển tới vị trí cần thiết. Sau đó dữ liệu sẽ được đọc</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ghi tại vị trí này.</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Lấy thuộc tính:</a:t>
            </a:r>
            <a:r>
              <a:rPr lang="en-US" sz="3000" smtClean="0">
                <a:effectLst>
                  <a:outerShdw blurRad="38100" dist="38100" dir="2700000" algn="tl">
                    <a:srgbClr val="C0C0C0"/>
                  </a:outerShdw>
                </a:effectLst>
                <a:latin typeface="Tahoma" pitchFamily="34" charset="0"/>
              </a:rPr>
              <a:t> L</a:t>
            </a:r>
            <a:r>
              <a:rPr lang="vi-VN" sz="3000" smtClean="0">
                <a:effectLst>
                  <a:outerShdw blurRad="38100" dist="38100" dir="2700000" algn="tl">
                    <a:srgbClr val="C0C0C0"/>
                  </a:outerShdw>
                </a:effectLst>
                <a:latin typeface="Tahoma" pitchFamily="34" charset="0"/>
              </a:rPr>
              <a:t>ấy thuộc tính của tập tin cho tiến trình</a:t>
            </a:r>
            <a:r>
              <a:rPr lang="en-US" sz="3000" smtClean="0">
                <a:effectLst>
                  <a:outerShdw blurRad="38100" dist="38100" dir="2700000" algn="tl">
                    <a:srgbClr val="C0C0C0"/>
                  </a:outerShdw>
                </a:effectLst>
                <a:latin typeface="Tahoma" pitchFamily="34" charset="0"/>
              </a:rPr>
              <a:t>. </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Thiết lập thuộc tính:</a:t>
            </a:r>
            <a:r>
              <a:rPr lang="en-US" sz="3000" smtClean="0">
                <a:effectLst>
                  <a:outerShdw blurRad="38100" dist="38100" dir="2700000" algn="tl">
                    <a:srgbClr val="C0C0C0"/>
                  </a:outerShdw>
                </a:effectLst>
                <a:latin typeface="Tahoma" pitchFamily="34" charset="0"/>
              </a:rPr>
              <a:t> T</a:t>
            </a:r>
            <a:r>
              <a:rPr lang="vi-VN" sz="3000" smtClean="0">
                <a:effectLst>
                  <a:outerShdw blurRad="38100" dist="38100" dir="2700000" algn="tl">
                    <a:srgbClr val="C0C0C0"/>
                  </a:outerShdw>
                </a:effectLst>
                <a:latin typeface="Tahoma" pitchFamily="34" charset="0"/>
              </a:rPr>
              <a:t>hay đổi thuộc tính của tập tin sau một thời gian sử dụng.</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Đổi tên:</a:t>
            </a:r>
            <a:r>
              <a:rPr lang="en-US" sz="3000" smtClean="0">
                <a:effectLst>
                  <a:outerShdw blurRad="38100" dist="38100" dir="2700000" algn="tl">
                    <a:srgbClr val="C0C0C0"/>
                  </a:outerShdw>
                </a:effectLst>
                <a:latin typeface="Tahoma" pitchFamily="34" charset="0"/>
              </a:rPr>
              <a:t> T</a:t>
            </a:r>
            <a:r>
              <a:rPr lang="vi-VN" sz="3000" smtClean="0">
                <a:effectLst>
                  <a:outerShdw blurRad="38100" dist="38100" dir="2700000" algn="tl">
                    <a:srgbClr val="C0C0C0"/>
                  </a:outerShdw>
                </a:effectLst>
                <a:latin typeface="Tahoma" pitchFamily="34" charset="0"/>
              </a:rPr>
              <a:t>hay đổi tên của tập tin đã tồn tại.</a:t>
            </a:r>
            <a:endParaRPr lang="en-US" sz="30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9975DD37-5D28-4E4F-9810-55CDBABC8B8D}"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32</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pPr marL="623888" indent="-623888"/>
            <a:r>
              <a:rPr lang="en-US" sz="3200" smtClean="0">
                <a:solidFill>
                  <a:srgbClr val="FF0000"/>
                </a:solidFill>
                <a:effectLst>
                  <a:outerShdw blurRad="38100" dist="38100" dir="2700000" algn="tl">
                    <a:srgbClr val="C0C0C0"/>
                  </a:outerShdw>
                </a:effectLst>
                <a:latin typeface="Tahoma" pitchFamily="34" charset="0"/>
              </a:rPr>
              <a:t>III. Các thao tác trên tập tin và thư mục</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algn="just">
              <a:buClr>
                <a:schemeClr val="tx1"/>
              </a:buClr>
              <a:buSzPct val="140000"/>
              <a:buFont typeface="Wingdings" panose="05000000000000000000" pitchFamily="2" charset="2"/>
              <a:buChar char="v"/>
            </a:pPr>
            <a:r>
              <a:rPr lang="en-US" sz="3000">
                <a:solidFill>
                  <a:srgbClr val="FF0000"/>
                </a:solidFill>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Các </a:t>
            </a:r>
            <a:r>
              <a:rPr lang="en-US" sz="3000" smtClean="0">
                <a:effectLst>
                  <a:outerShdw blurRad="38100" dist="38100" dir="2700000" algn="tl">
                    <a:srgbClr val="C0C0C0"/>
                  </a:outerShdw>
                </a:effectLst>
                <a:latin typeface="Tahoma" pitchFamily="34" charset="0"/>
              </a:rPr>
              <a:t>thao tác trên thư mục</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Tạo</a:t>
            </a:r>
            <a:r>
              <a:rPr lang="en-US" sz="3000" smtClean="0">
                <a:effectLst>
                  <a:outerShdw blurRad="38100" dist="38100" dir="2700000" algn="tl">
                    <a:srgbClr val="C0C0C0"/>
                  </a:outerShdw>
                </a:effectLst>
                <a:latin typeface="Tahoma" pitchFamily="34" charset="0"/>
              </a:rPr>
              <a:t> thư mục</a:t>
            </a:r>
            <a:r>
              <a:rPr lang="vi-VN" sz="3000" smtClean="0">
                <a:effectLst>
                  <a:outerShdw blurRad="38100" dist="38100" dir="2700000" algn="tl">
                    <a:srgbClr val="C0C0C0"/>
                  </a:outerShdw>
                </a:effectLst>
                <a:latin typeface="Tahoma" pitchFamily="34" charset="0"/>
              </a:rPr>
              <a:t>: </a:t>
            </a:r>
            <a:r>
              <a:rPr lang="en-US" sz="3000" smtClean="0">
                <a:effectLst>
                  <a:outerShdw blurRad="38100" dist="38100" dir="2700000" algn="tl">
                    <a:srgbClr val="C0C0C0"/>
                  </a:outerShdw>
                </a:effectLst>
                <a:latin typeface="Tahoma" pitchFamily="34" charset="0"/>
              </a:rPr>
              <a:t>M</a:t>
            </a:r>
            <a:r>
              <a:rPr lang="vi-VN" sz="3000" smtClean="0">
                <a:effectLst>
                  <a:outerShdw blurRad="38100" dist="38100" dir="2700000" algn="tl">
                    <a:srgbClr val="C0C0C0"/>
                  </a:outerShdw>
                </a:effectLst>
                <a:latin typeface="Tahoma" pitchFamily="34" charset="0"/>
              </a:rPr>
              <a:t>ột thư mục</a:t>
            </a:r>
            <a:r>
              <a:rPr lang="en-US" sz="3000" smtClean="0">
                <a:effectLst>
                  <a:outerShdw blurRad="38100" dist="38100" dir="2700000" algn="tl">
                    <a:srgbClr val="C0C0C0"/>
                  </a:outerShdw>
                </a:effectLst>
                <a:latin typeface="Tahoma" pitchFamily="34" charset="0"/>
              </a:rPr>
              <a:t> rỗng</a:t>
            </a:r>
            <a:r>
              <a:rPr lang="vi-VN" sz="3000" smtClean="0">
                <a:effectLst>
                  <a:outerShdw blurRad="38100" dist="38100" dir="2700000" algn="tl">
                    <a:srgbClr val="C0C0C0"/>
                  </a:outerShdw>
                </a:effectLst>
                <a:latin typeface="Tahoma" pitchFamily="34" charset="0"/>
              </a:rPr>
              <a:t> được tạo</a:t>
            </a:r>
            <a:r>
              <a:rPr lang="en-US" sz="3000" smtClean="0">
                <a:effectLst>
                  <a:outerShdw blurRad="38100" dist="38100" dir="2700000" algn="tl">
                    <a:srgbClr val="C0C0C0"/>
                  </a:outerShdw>
                </a:effectLst>
                <a:latin typeface="Tahoma" pitchFamily="34" charset="0"/>
              </a:rPr>
              <a:t>.</a:t>
            </a:r>
            <a:endParaRPr lang="vi-VN" sz="30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Xóa</a:t>
            </a:r>
            <a:r>
              <a:rPr lang="en-US" sz="3000" smtClean="0">
                <a:effectLst>
                  <a:outerShdw blurRad="38100" dist="38100" dir="2700000" algn="tl">
                    <a:srgbClr val="C0C0C0"/>
                  </a:outerShdw>
                </a:effectLst>
                <a:latin typeface="Tahoma" pitchFamily="34" charset="0"/>
              </a:rPr>
              <a:t> thư mục</a:t>
            </a:r>
            <a:r>
              <a:rPr lang="vi-VN" sz="3000" smtClean="0">
                <a:effectLst>
                  <a:outerShdw blurRad="38100" dist="38100" dir="2700000" algn="tl">
                    <a:srgbClr val="C0C0C0"/>
                  </a:outerShdw>
                </a:effectLst>
                <a:latin typeface="Tahoma" pitchFamily="34" charset="0"/>
              </a:rPr>
              <a:t>:</a:t>
            </a:r>
            <a:r>
              <a:rPr lang="en-US" sz="3000" smtClean="0">
                <a:effectLst>
                  <a:outerShdw blurRad="38100" dist="38100" dir="2700000" algn="tl">
                    <a:srgbClr val="C0C0C0"/>
                  </a:outerShdw>
                </a:effectLst>
                <a:latin typeface="Tahoma" pitchFamily="34" charset="0"/>
              </a:rPr>
              <a:t> Một số HĐH chỉ cho phép x</a:t>
            </a:r>
            <a:r>
              <a:rPr lang="vi-VN" sz="3000" smtClean="0">
                <a:effectLst>
                  <a:outerShdw blurRad="38100" dist="38100" dir="2700000" algn="tl">
                    <a:srgbClr val="C0C0C0"/>
                  </a:outerShdw>
                </a:effectLst>
                <a:latin typeface="Tahoma" pitchFamily="34" charset="0"/>
              </a:rPr>
              <a:t>oá một thư mục</a:t>
            </a:r>
            <a:r>
              <a:rPr lang="en-US" sz="3000" smtClean="0">
                <a:effectLst>
                  <a:outerShdw blurRad="38100" dist="38100" dir="2700000" algn="tl">
                    <a:srgbClr val="C0C0C0"/>
                  </a:outerShdw>
                </a:effectLst>
                <a:latin typeface="Tahoma" pitchFamily="34" charset="0"/>
              </a:rPr>
              <a:t> rỗng</a:t>
            </a:r>
            <a:r>
              <a:rPr lang="vi-VN" sz="3000" smtClean="0">
                <a:effectLst>
                  <a:outerShdw blurRad="38100" dist="38100" dir="2700000" algn="tl">
                    <a:srgbClr val="C0C0C0"/>
                  </a:outerShdw>
                </a:effectLst>
                <a:latin typeface="Tahoma" pitchFamily="34" charset="0"/>
              </a:rPr>
              <a:t>.</a:t>
            </a:r>
          </a:p>
          <a:p>
            <a:pPr marL="0" indent="0" algn="just">
              <a:buClr>
                <a:schemeClr val="tx1"/>
              </a:buClr>
              <a:buSzPct val="140000"/>
              <a:buNone/>
            </a:pP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Mở thư mục:</a:t>
            </a:r>
            <a:r>
              <a:rPr lang="en-US" sz="3000" smtClean="0">
                <a:effectLst>
                  <a:outerShdw blurRad="38100" dist="38100" dir="2700000" algn="tl">
                    <a:srgbClr val="C0C0C0"/>
                  </a:outerShdw>
                </a:effectLst>
                <a:latin typeface="Tahoma" pitchFamily="34" charset="0"/>
              </a:rPr>
              <a:t> T</a:t>
            </a:r>
            <a:r>
              <a:rPr lang="vi-VN" sz="3000" smtClean="0">
                <a:effectLst>
                  <a:outerShdw blurRad="38100" dist="38100" dir="2700000" algn="tl">
                    <a:srgbClr val="C0C0C0"/>
                  </a:outerShdw>
                </a:effectLst>
                <a:latin typeface="Tahoma" pitchFamily="34" charset="0"/>
              </a:rPr>
              <a:t>hư mục có thể được đọc. Ví dụ để liệt kê tất cả tập tin trong một thư mục,</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chương trình liệt kê mở thư mục và đọc ra tên của tất cả tập tin chứa trong đó. Trước khi</a:t>
            </a:r>
            <a:r>
              <a:rPr lang="en-US" sz="3000" smtClean="0">
                <a:effectLst>
                  <a:outerShdw blurRad="38100" dist="38100" dir="2700000" algn="tl">
                    <a:srgbClr val="C0C0C0"/>
                  </a:outerShdw>
                </a:effectLst>
                <a:latin typeface="Tahoma" pitchFamily="34" charset="0"/>
              </a:rPr>
              <a:t> </a:t>
            </a:r>
            <a:r>
              <a:rPr lang="vi-VN" sz="3000" smtClean="0">
                <a:effectLst>
                  <a:outerShdw blurRad="38100" dist="38100" dir="2700000" algn="tl">
                    <a:srgbClr val="C0C0C0"/>
                  </a:outerShdw>
                </a:effectLst>
                <a:latin typeface="Tahoma" pitchFamily="34" charset="0"/>
              </a:rPr>
              <a:t>thư mục được đọc, nó phải được mở ra trước.</a:t>
            </a:r>
          </a:p>
        </p:txBody>
      </p:sp>
      <p:sp>
        <p:nvSpPr>
          <p:cNvPr id="2" name="Date Placeholder 1"/>
          <p:cNvSpPr>
            <a:spLocks noGrp="1"/>
          </p:cNvSpPr>
          <p:nvPr>
            <p:ph type="dt" sz="half" idx="10"/>
          </p:nvPr>
        </p:nvSpPr>
        <p:spPr/>
        <p:txBody>
          <a:bodyPr/>
          <a:lstStyle/>
          <a:p>
            <a:fld id="{C182B34D-CD14-4B99-8F52-0CC8F267CB59}"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33</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pPr marL="623888" indent="-623888"/>
            <a:r>
              <a:rPr lang="en-US" sz="3200" smtClean="0">
                <a:solidFill>
                  <a:srgbClr val="FF0000"/>
                </a:solidFill>
                <a:effectLst>
                  <a:outerShdw blurRad="38100" dist="38100" dir="2700000" algn="tl">
                    <a:srgbClr val="C0C0C0"/>
                  </a:outerShdw>
                </a:effectLst>
                <a:latin typeface="Tahoma" pitchFamily="34" charset="0"/>
              </a:rPr>
              <a:t>III. Các thao tác trên tập tin và thư mục</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323850" y="1181100"/>
            <a:ext cx="8450263" cy="5051425"/>
          </a:xfrm>
        </p:spPr>
        <p:txBody>
          <a:bodyPr>
            <a:normAutofit/>
          </a:bodyPr>
          <a:lstStyle/>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Đóng thư mục:</a:t>
            </a:r>
            <a:r>
              <a:rPr lang="en-US" sz="2800" smtClean="0">
                <a:effectLst>
                  <a:outerShdw blurRad="38100" dist="38100" dir="2700000" algn="tl">
                    <a:srgbClr val="C0C0C0"/>
                  </a:outerShdw>
                </a:effectLst>
                <a:latin typeface="Tahoma" pitchFamily="34" charset="0"/>
              </a:rPr>
              <a:t> K</a:t>
            </a:r>
            <a:r>
              <a:rPr lang="vi-VN" sz="2800" smtClean="0">
                <a:effectLst>
                  <a:outerShdw blurRad="38100" dist="38100" dir="2700000" algn="tl">
                    <a:srgbClr val="C0C0C0"/>
                  </a:outerShdw>
                </a:effectLst>
                <a:latin typeface="Tahoma" pitchFamily="34" charset="0"/>
              </a:rPr>
              <a:t>hi một thư mục đã được đọc xong, phải đóng thư mục để giải phóng</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vùng nhớ.</a:t>
            </a: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Đổi tên</a:t>
            </a:r>
            <a:r>
              <a:rPr lang="en-US" sz="2800" smtClean="0">
                <a:effectLst>
                  <a:outerShdw blurRad="38100" dist="38100" dir="2700000" algn="tl">
                    <a:srgbClr val="C0C0C0"/>
                  </a:outerShdw>
                </a:effectLst>
                <a:latin typeface="Tahoma" pitchFamily="34" charset="0"/>
              </a:rPr>
              <a:t> thư mục</a:t>
            </a:r>
            <a:r>
              <a:rPr lang="vi-VN" sz="2800" smtClean="0">
                <a:effectLst>
                  <a:outerShdw blurRad="38100" dist="38100" dir="2700000" algn="tl">
                    <a:srgbClr val="C0C0C0"/>
                  </a:outerShdw>
                </a:effectLst>
                <a:latin typeface="Tahoma" pitchFamily="34" charset="0"/>
              </a:rPr>
              <a:t>:</a:t>
            </a:r>
            <a:r>
              <a:rPr lang="en-US" sz="2800" smtClean="0">
                <a:effectLst>
                  <a:outerShdw blurRad="38100" dist="38100" dir="2700000" algn="tl">
                    <a:srgbClr val="C0C0C0"/>
                  </a:outerShdw>
                </a:effectLst>
                <a:latin typeface="Tahoma" pitchFamily="34" charset="0"/>
              </a:rPr>
              <a:t> C</a:t>
            </a:r>
            <a:r>
              <a:rPr lang="vi-VN" sz="2800" smtClean="0">
                <a:effectLst>
                  <a:outerShdw blurRad="38100" dist="38100" dir="2700000" algn="tl">
                    <a:srgbClr val="C0C0C0"/>
                  </a:outerShdw>
                </a:effectLst>
                <a:latin typeface="Tahoma" pitchFamily="34" charset="0"/>
              </a:rPr>
              <a:t>ũng như tập tin, thư mục cũng có thể được đổi tên.</a:t>
            </a:r>
            <a:endParaRPr lang="en-US" sz="2800" smtClean="0">
              <a:effectLst>
                <a:outerShdw blurRad="38100" dist="38100" dir="2700000" algn="tl">
                  <a:srgbClr val="C0C0C0"/>
                </a:outerShdw>
              </a:effectLst>
              <a:latin typeface="Tahoma" pitchFamily="34" charset="0"/>
            </a:endParaRP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Liên kết:</a:t>
            </a:r>
            <a:r>
              <a:rPr lang="en-US" sz="2800" smtClean="0">
                <a:effectLst>
                  <a:outerShdw blurRad="38100" dist="38100" dir="2700000" algn="tl">
                    <a:srgbClr val="C0C0C0"/>
                  </a:outerShdw>
                </a:effectLst>
                <a:latin typeface="Tahoma" pitchFamily="34" charset="0"/>
              </a:rPr>
              <a:t> K</a:t>
            </a:r>
            <a:r>
              <a:rPr lang="vi-VN" sz="2800" smtClean="0">
                <a:effectLst>
                  <a:outerShdw blurRad="38100" dist="38100" dir="2700000" algn="tl">
                    <a:srgbClr val="C0C0C0"/>
                  </a:outerShdw>
                </a:effectLst>
                <a:latin typeface="Tahoma" pitchFamily="34" charset="0"/>
              </a:rPr>
              <a:t>ỹ thuật này cho phép một tập tin có thể xuất hiện trong nhiều thư mục khác</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nhau. Khi có yêu cầu, một liên kết sẽ được tạo giữa tập tin và một đường dẫn được cung</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cấp.</a:t>
            </a:r>
          </a:p>
          <a:p>
            <a:pPr marL="0" indent="0" algn="just">
              <a:buClr>
                <a:schemeClr val="tx1"/>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Bỏ liên kết:</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Nếu tập tin chỉ còn liên kết với một thư mục, nó sẽ bị loại bỏ hoàn toàn khỏi</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hệ thống, nếu nhiều thì nó bị giảm chỉ số liên kết.</a:t>
            </a:r>
          </a:p>
        </p:txBody>
      </p:sp>
      <p:sp>
        <p:nvSpPr>
          <p:cNvPr id="2" name="Date Placeholder 1"/>
          <p:cNvSpPr>
            <a:spLocks noGrp="1"/>
          </p:cNvSpPr>
          <p:nvPr>
            <p:ph type="dt" sz="half" idx="10"/>
          </p:nvPr>
        </p:nvSpPr>
        <p:spPr/>
        <p:txBody>
          <a:bodyPr/>
          <a:lstStyle/>
          <a:p>
            <a:fld id="{E2546A0E-B70B-4211-823E-2EF18C0581D0}"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34</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57200" y="274638"/>
            <a:ext cx="8686800" cy="1143000"/>
          </a:xfrm>
        </p:spPr>
        <p:txBody>
          <a:bodyPr/>
          <a:lstStyle/>
          <a:p>
            <a:pPr eaLnBrk="1" hangingPunct="1">
              <a:defRPr/>
            </a:pPr>
            <a:r>
              <a:rPr lang="en-US" sz="3700" b="1" smtClean="0">
                <a:solidFill>
                  <a:srgbClr val="FF0000"/>
                </a:solidFill>
                <a:effectLst>
                  <a:outerShdw blurRad="38100" dist="38100" dir="2700000" algn="tl">
                    <a:srgbClr val="C0C0C0"/>
                  </a:outerShdw>
                </a:effectLst>
              </a:rPr>
              <a:t>IV. </a:t>
            </a:r>
            <a:r>
              <a:rPr lang="en-US" sz="3700" b="1">
                <a:solidFill>
                  <a:srgbClr val="FF0000"/>
                </a:solidFill>
                <a:effectLst>
                  <a:outerShdw blurRad="38100" dist="38100" dir="2700000" algn="tl">
                    <a:srgbClr val="C0C0C0"/>
                  </a:outerShdw>
                </a:effectLst>
              </a:rPr>
              <a:t>CÁC HỆ THỐNG QUẢN LÝ TẬP TIN</a:t>
            </a:r>
          </a:p>
        </p:txBody>
      </p:sp>
      <p:sp>
        <p:nvSpPr>
          <p:cNvPr id="187395" name="Rectangle 3"/>
          <p:cNvSpPr>
            <a:spLocks noGrp="1" noChangeArrowheads="1"/>
          </p:cNvSpPr>
          <p:nvPr>
            <p:ph type="body" idx="1"/>
          </p:nvPr>
        </p:nvSpPr>
        <p:spPr>
          <a:xfrm>
            <a:off x="457200" y="1600200"/>
            <a:ext cx="8359775" cy="4743450"/>
          </a:xfrm>
        </p:spPr>
        <p:txBody>
          <a:bodyPr/>
          <a:lstStyle/>
          <a:p>
            <a:pPr algn="just" eaLnBrk="1" hangingPunct="1">
              <a:spcBef>
                <a:spcPct val="5000"/>
              </a:spcBef>
              <a:buClr>
                <a:srgbClr val="FF0000"/>
              </a:buClr>
              <a:buSzPct val="150000"/>
              <a:buFont typeface="Wingdings" pitchFamily="2" charset="2"/>
              <a:buChar char="§"/>
              <a:defRPr/>
            </a:pPr>
            <a:r>
              <a:rPr lang="en-US">
                <a:solidFill>
                  <a:srgbClr val="FF0000"/>
                </a:solidFill>
                <a:effectLst>
                  <a:outerShdw blurRad="38100" dist="38100" dir="2700000" algn="tl">
                    <a:srgbClr val="C0C0C0"/>
                  </a:outerShdw>
                </a:effectLst>
              </a:rPr>
              <a:t>HT </a:t>
            </a:r>
            <a:r>
              <a:rPr lang="en-US" smtClean="0">
                <a:solidFill>
                  <a:srgbClr val="FF0000"/>
                </a:solidFill>
                <a:effectLst>
                  <a:outerShdw blurRad="38100" dist="38100" dir="2700000" algn="tl">
                    <a:srgbClr val="C0C0C0"/>
                  </a:outerShdw>
                </a:effectLst>
              </a:rPr>
              <a:t>FAT</a:t>
            </a:r>
            <a:endParaRPr lang="en-US">
              <a:solidFill>
                <a:srgbClr val="FF0000"/>
              </a:solidFill>
              <a:effectLst>
                <a:outerShdw blurRad="38100" dist="38100" dir="2700000" algn="tl">
                  <a:srgbClr val="C0C0C0"/>
                </a:outerShdw>
              </a:effectLst>
            </a:endParaRPr>
          </a:p>
          <a:p>
            <a:pPr algn="just" eaLnBrk="1" hangingPunct="1">
              <a:spcBef>
                <a:spcPct val="5000"/>
              </a:spcBef>
              <a:buClr>
                <a:srgbClr val="FF0000"/>
              </a:buClr>
              <a:buSzPct val="150000"/>
              <a:buFont typeface="Wingdings" pitchFamily="2" charset="2"/>
              <a:buChar char="§"/>
              <a:defRPr/>
            </a:pPr>
            <a:r>
              <a:rPr lang="en-US">
                <a:solidFill>
                  <a:srgbClr val="FF0000"/>
                </a:solidFill>
                <a:effectLst>
                  <a:outerShdw blurRad="38100" dist="38100" dir="2700000" algn="tl">
                    <a:srgbClr val="C0C0C0"/>
                  </a:outerShdw>
                </a:effectLst>
              </a:rPr>
              <a:t>HT </a:t>
            </a:r>
            <a:r>
              <a:rPr lang="en-US" smtClean="0">
                <a:solidFill>
                  <a:srgbClr val="FF0000"/>
                </a:solidFill>
                <a:effectLst>
                  <a:outerShdw blurRad="38100" dist="38100" dir="2700000" algn="tl">
                    <a:srgbClr val="C0C0C0"/>
                  </a:outerShdw>
                </a:effectLst>
              </a:rPr>
              <a:t>NTFS</a:t>
            </a:r>
          </a:p>
          <a:p>
            <a:pPr algn="just" eaLnBrk="1" hangingPunct="1">
              <a:spcBef>
                <a:spcPct val="5000"/>
              </a:spcBef>
              <a:buClr>
                <a:srgbClr val="FF0000"/>
              </a:buClr>
              <a:buSzPct val="150000"/>
              <a:buFont typeface="Wingdings" pitchFamily="2" charset="2"/>
              <a:buChar char="§"/>
              <a:defRPr/>
            </a:pPr>
            <a:r>
              <a:rPr lang="en-US" smtClean="0">
                <a:solidFill>
                  <a:srgbClr val="FF0000"/>
                </a:solidFill>
                <a:effectLst>
                  <a:outerShdw blurRad="38100" dist="38100" dir="2700000" algn="tl">
                    <a:srgbClr val="C0C0C0"/>
                  </a:outerShdw>
                </a:effectLst>
              </a:rPr>
              <a:t>HT FILE cho USB và thẻ nhớ</a:t>
            </a:r>
            <a:endParaRPr lang="en-US">
              <a:solidFill>
                <a:srgbClr val="FF0000"/>
              </a:solidFill>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6EDFF573-AE9B-4B71-B61A-BF026FEDB050}"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35</a:t>
            </a:fld>
            <a:endParaRPr lang="en-US"/>
          </a:p>
        </p:txBody>
      </p:sp>
    </p:spTree>
    <p:custDataLst>
      <p:tags r:id="rId1"/>
    </p:custDataLst>
  </p:cSld>
  <p:clrMapOvr>
    <a:masterClrMapping/>
  </p:clrMapOvr>
  <p:transition advTm="10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down)">
                                      <p:cBhvr>
                                        <p:cTn id="7" dur="580">
                                          <p:stCondLst>
                                            <p:cond delay="0"/>
                                          </p:stCondLst>
                                        </p:cTn>
                                        <p:tgtEl>
                                          <p:spTgt spid="187395">
                                            <p:txEl>
                                              <p:pRg st="0" end="0"/>
                                            </p:txEl>
                                          </p:spTgt>
                                        </p:tgtEl>
                                      </p:cBhvr>
                                    </p:animEffect>
                                    <p:anim calcmode="lin" valueType="num">
                                      <p:cBhvr>
                                        <p:cTn id="8" dur="1822" tmFilter="0,0; 0.14,0.36; 0.43,0.73; 0.71,0.91; 1.0,1.0">
                                          <p:stCondLst>
                                            <p:cond delay="0"/>
                                          </p:stCondLst>
                                        </p:cTn>
                                        <p:tgtEl>
                                          <p:spTgt spid="1873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73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73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73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73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7395">
                                            <p:txEl>
                                              <p:pRg st="0" end="0"/>
                                            </p:txEl>
                                          </p:spTgt>
                                        </p:tgtEl>
                                      </p:cBhvr>
                                      <p:to x="100000" y="60000"/>
                                    </p:animScale>
                                    <p:animScale>
                                      <p:cBhvr>
                                        <p:cTn id="14" dur="166" decel="50000">
                                          <p:stCondLst>
                                            <p:cond delay="676"/>
                                          </p:stCondLst>
                                        </p:cTn>
                                        <p:tgtEl>
                                          <p:spTgt spid="187395">
                                            <p:txEl>
                                              <p:pRg st="0" end="0"/>
                                            </p:txEl>
                                          </p:spTgt>
                                        </p:tgtEl>
                                      </p:cBhvr>
                                      <p:to x="100000" y="100000"/>
                                    </p:animScale>
                                    <p:animScale>
                                      <p:cBhvr>
                                        <p:cTn id="15" dur="26">
                                          <p:stCondLst>
                                            <p:cond delay="1312"/>
                                          </p:stCondLst>
                                        </p:cTn>
                                        <p:tgtEl>
                                          <p:spTgt spid="187395">
                                            <p:txEl>
                                              <p:pRg st="0" end="0"/>
                                            </p:txEl>
                                          </p:spTgt>
                                        </p:tgtEl>
                                      </p:cBhvr>
                                      <p:to x="100000" y="80000"/>
                                    </p:animScale>
                                    <p:animScale>
                                      <p:cBhvr>
                                        <p:cTn id="16" dur="166" decel="50000">
                                          <p:stCondLst>
                                            <p:cond delay="1338"/>
                                          </p:stCondLst>
                                        </p:cTn>
                                        <p:tgtEl>
                                          <p:spTgt spid="187395">
                                            <p:txEl>
                                              <p:pRg st="0" end="0"/>
                                            </p:txEl>
                                          </p:spTgt>
                                        </p:tgtEl>
                                      </p:cBhvr>
                                      <p:to x="100000" y="100000"/>
                                    </p:animScale>
                                    <p:animScale>
                                      <p:cBhvr>
                                        <p:cTn id="17" dur="26">
                                          <p:stCondLst>
                                            <p:cond delay="1642"/>
                                          </p:stCondLst>
                                        </p:cTn>
                                        <p:tgtEl>
                                          <p:spTgt spid="187395">
                                            <p:txEl>
                                              <p:pRg st="0" end="0"/>
                                            </p:txEl>
                                          </p:spTgt>
                                        </p:tgtEl>
                                      </p:cBhvr>
                                      <p:to x="100000" y="90000"/>
                                    </p:animScale>
                                    <p:animScale>
                                      <p:cBhvr>
                                        <p:cTn id="18" dur="166" decel="50000">
                                          <p:stCondLst>
                                            <p:cond delay="1668"/>
                                          </p:stCondLst>
                                        </p:cTn>
                                        <p:tgtEl>
                                          <p:spTgt spid="187395">
                                            <p:txEl>
                                              <p:pRg st="0" end="0"/>
                                            </p:txEl>
                                          </p:spTgt>
                                        </p:tgtEl>
                                      </p:cBhvr>
                                      <p:to x="100000" y="100000"/>
                                    </p:animScale>
                                    <p:animScale>
                                      <p:cBhvr>
                                        <p:cTn id="19" dur="26">
                                          <p:stCondLst>
                                            <p:cond delay="1808"/>
                                          </p:stCondLst>
                                        </p:cTn>
                                        <p:tgtEl>
                                          <p:spTgt spid="187395">
                                            <p:txEl>
                                              <p:pRg st="0" end="0"/>
                                            </p:txEl>
                                          </p:spTgt>
                                        </p:tgtEl>
                                      </p:cBhvr>
                                      <p:to x="100000" y="95000"/>
                                    </p:animScale>
                                    <p:animScale>
                                      <p:cBhvr>
                                        <p:cTn id="20" dur="166" decel="50000">
                                          <p:stCondLst>
                                            <p:cond delay="1834"/>
                                          </p:stCondLst>
                                        </p:cTn>
                                        <p:tgtEl>
                                          <p:spTgt spid="1873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7395">
                                            <p:txEl>
                                              <p:pRg st="1" end="1"/>
                                            </p:txEl>
                                          </p:spTgt>
                                        </p:tgtEl>
                                        <p:attrNameLst>
                                          <p:attrName>style.visibility</p:attrName>
                                        </p:attrNameLst>
                                      </p:cBhvr>
                                      <p:to>
                                        <p:strVal val="visible"/>
                                      </p:to>
                                    </p:set>
                                    <p:animEffect transition="in" filter="wipe(down)">
                                      <p:cBhvr>
                                        <p:cTn id="25" dur="580">
                                          <p:stCondLst>
                                            <p:cond delay="0"/>
                                          </p:stCondLst>
                                        </p:cTn>
                                        <p:tgtEl>
                                          <p:spTgt spid="187395">
                                            <p:txEl>
                                              <p:pRg st="1" end="1"/>
                                            </p:txEl>
                                          </p:spTgt>
                                        </p:tgtEl>
                                      </p:cBhvr>
                                    </p:animEffect>
                                    <p:anim calcmode="lin" valueType="num">
                                      <p:cBhvr>
                                        <p:cTn id="26" dur="1822" tmFilter="0,0; 0.14,0.36; 0.43,0.73; 0.71,0.91; 1.0,1.0">
                                          <p:stCondLst>
                                            <p:cond delay="0"/>
                                          </p:stCondLst>
                                        </p:cTn>
                                        <p:tgtEl>
                                          <p:spTgt spid="1873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73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73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73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73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7395">
                                            <p:txEl>
                                              <p:pRg st="1" end="1"/>
                                            </p:txEl>
                                          </p:spTgt>
                                        </p:tgtEl>
                                      </p:cBhvr>
                                      <p:to x="100000" y="60000"/>
                                    </p:animScale>
                                    <p:animScale>
                                      <p:cBhvr>
                                        <p:cTn id="32" dur="166" decel="50000">
                                          <p:stCondLst>
                                            <p:cond delay="676"/>
                                          </p:stCondLst>
                                        </p:cTn>
                                        <p:tgtEl>
                                          <p:spTgt spid="187395">
                                            <p:txEl>
                                              <p:pRg st="1" end="1"/>
                                            </p:txEl>
                                          </p:spTgt>
                                        </p:tgtEl>
                                      </p:cBhvr>
                                      <p:to x="100000" y="100000"/>
                                    </p:animScale>
                                    <p:animScale>
                                      <p:cBhvr>
                                        <p:cTn id="33" dur="26">
                                          <p:stCondLst>
                                            <p:cond delay="1312"/>
                                          </p:stCondLst>
                                        </p:cTn>
                                        <p:tgtEl>
                                          <p:spTgt spid="187395">
                                            <p:txEl>
                                              <p:pRg st="1" end="1"/>
                                            </p:txEl>
                                          </p:spTgt>
                                        </p:tgtEl>
                                      </p:cBhvr>
                                      <p:to x="100000" y="80000"/>
                                    </p:animScale>
                                    <p:animScale>
                                      <p:cBhvr>
                                        <p:cTn id="34" dur="166" decel="50000">
                                          <p:stCondLst>
                                            <p:cond delay="1338"/>
                                          </p:stCondLst>
                                        </p:cTn>
                                        <p:tgtEl>
                                          <p:spTgt spid="187395">
                                            <p:txEl>
                                              <p:pRg st="1" end="1"/>
                                            </p:txEl>
                                          </p:spTgt>
                                        </p:tgtEl>
                                      </p:cBhvr>
                                      <p:to x="100000" y="100000"/>
                                    </p:animScale>
                                    <p:animScale>
                                      <p:cBhvr>
                                        <p:cTn id="35" dur="26">
                                          <p:stCondLst>
                                            <p:cond delay="1642"/>
                                          </p:stCondLst>
                                        </p:cTn>
                                        <p:tgtEl>
                                          <p:spTgt spid="187395">
                                            <p:txEl>
                                              <p:pRg st="1" end="1"/>
                                            </p:txEl>
                                          </p:spTgt>
                                        </p:tgtEl>
                                      </p:cBhvr>
                                      <p:to x="100000" y="90000"/>
                                    </p:animScale>
                                    <p:animScale>
                                      <p:cBhvr>
                                        <p:cTn id="36" dur="166" decel="50000">
                                          <p:stCondLst>
                                            <p:cond delay="1668"/>
                                          </p:stCondLst>
                                        </p:cTn>
                                        <p:tgtEl>
                                          <p:spTgt spid="187395">
                                            <p:txEl>
                                              <p:pRg st="1" end="1"/>
                                            </p:txEl>
                                          </p:spTgt>
                                        </p:tgtEl>
                                      </p:cBhvr>
                                      <p:to x="100000" y="100000"/>
                                    </p:animScale>
                                    <p:animScale>
                                      <p:cBhvr>
                                        <p:cTn id="37" dur="26">
                                          <p:stCondLst>
                                            <p:cond delay="1808"/>
                                          </p:stCondLst>
                                        </p:cTn>
                                        <p:tgtEl>
                                          <p:spTgt spid="187395">
                                            <p:txEl>
                                              <p:pRg st="1" end="1"/>
                                            </p:txEl>
                                          </p:spTgt>
                                        </p:tgtEl>
                                      </p:cBhvr>
                                      <p:to x="100000" y="95000"/>
                                    </p:animScale>
                                    <p:animScale>
                                      <p:cBhvr>
                                        <p:cTn id="38" dur="166" decel="50000">
                                          <p:stCondLst>
                                            <p:cond delay="1834"/>
                                          </p:stCondLst>
                                        </p:cTn>
                                        <p:tgtEl>
                                          <p:spTgt spid="18739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7395">
                                            <p:txEl>
                                              <p:pRg st="2" end="2"/>
                                            </p:txEl>
                                          </p:spTgt>
                                        </p:tgtEl>
                                        <p:attrNameLst>
                                          <p:attrName>style.visibility</p:attrName>
                                        </p:attrNameLst>
                                      </p:cBhvr>
                                      <p:to>
                                        <p:strVal val="visible"/>
                                      </p:to>
                                    </p:set>
                                    <p:animEffect transition="in" filter="wipe(down)">
                                      <p:cBhvr>
                                        <p:cTn id="43" dur="580">
                                          <p:stCondLst>
                                            <p:cond delay="0"/>
                                          </p:stCondLst>
                                        </p:cTn>
                                        <p:tgtEl>
                                          <p:spTgt spid="187395">
                                            <p:txEl>
                                              <p:pRg st="2" end="2"/>
                                            </p:txEl>
                                          </p:spTgt>
                                        </p:tgtEl>
                                      </p:cBhvr>
                                    </p:animEffect>
                                    <p:anim calcmode="lin" valueType="num">
                                      <p:cBhvr>
                                        <p:cTn id="44" dur="1822" tmFilter="0,0; 0.14,0.36; 0.43,0.73; 0.71,0.91; 1.0,1.0">
                                          <p:stCondLst>
                                            <p:cond delay="0"/>
                                          </p:stCondLst>
                                        </p:cTn>
                                        <p:tgtEl>
                                          <p:spTgt spid="18739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739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739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739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739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7395">
                                            <p:txEl>
                                              <p:pRg st="2" end="2"/>
                                            </p:txEl>
                                          </p:spTgt>
                                        </p:tgtEl>
                                      </p:cBhvr>
                                      <p:to x="100000" y="60000"/>
                                    </p:animScale>
                                    <p:animScale>
                                      <p:cBhvr>
                                        <p:cTn id="50" dur="166" decel="50000">
                                          <p:stCondLst>
                                            <p:cond delay="676"/>
                                          </p:stCondLst>
                                        </p:cTn>
                                        <p:tgtEl>
                                          <p:spTgt spid="187395">
                                            <p:txEl>
                                              <p:pRg st="2" end="2"/>
                                            </p:txEl>
                                          </p:spTgt>
                                        </p:tgtEl>
                                      </p:cBhvr>
                                      <p:to x="100000" y="100000"/>
                                    </p:animScale>
                                    <p:animScale>
                                      <p:cBhvr>
                                        <p:cTn id="51" dur="26">
                                          <p:stCondLst>
                                            <p:cond delay="1312"/>
                                          </p:stCondLst>
                                        </p:cTn>
                                        <p:tgtEl>
                                          <p:spTgt spid="187395">
                                            <p:txEl>
                                              <p:pRg st="2" end="2"/>
                                            </p:txEl>
                                          </p:spTgt>
                                        </p:tgtEl>
                                      </p:cBhvr>
                                      <p:to x="100000" y="80000"/>
                                    </p:animScale>
                                    <p:animScale>
                                      <p:cBhvr>
                                        <p:cTn id="52" dur="166" decel="50000">
                                          <p:stCondLst>
                                            <p:cond delay="1338"/>
                                          </p:stCondLst>
                                        </p:cTn>
                                        <p:tgtEl>
                                          <p:spTgt spid="187395">
                                            <p:txEl>
                                              <p:pRg st="2" end="2"/>
                                            </p:txEl>
                                          </p:spTgt>
                                        </p:tgtEl>
                                      </p:cBhvr>
                                      <p:to x="100000" y="100000"/>
                                    </p:animScale>
                                    <p:animScale>
                                      <p:cBhvr>
                                        <p:cTn id="53" dur="26">
                                          <p:stCondLst>
                                            <p:cond delay="1642"/>
                                          </p:stCondLst>
                                        </p:cTn>
                                        <p:tgtEl>
                                          <p:spTgt spid="187395">
                                            <p:txEl>
                                              <p:pRg st="2" end="2"/>
                                            </p:txEl>
                                          </p:spTgt>
                                        </p:tgtEl>
                                      </p:cBhvr>
                                      <p:to x="100000" y="90000"/>
                                    </p:animScale>
                                    <p:animScale>
                                      <p:cBhvr>
                                        <p:cTn id="54" dur="166" decel="50000">
                                          <p:stCondLst>
                                            <p:cond delay="1668"/>
                                          </p:stCondLst>
                                        </p:cTn>
                                        <p:tgtEl>
                                          <p:spTgt spid="187395">
                                            <p:txEl>
                                              <p:pRg st="2" end="2"/>
                                            </p:txEl>
                                          </p:spTgt>
                                        </p:tgtEl>
                                      </p:cBhvr>
                                      <p:to x="100000" y="100000"/>
                                    </p:animScale>
                                    <p:animScale>
                                      <p:cBhvr>
                                        <p:cTn id="55" dur="26">
                                          <p:stCondLst>
                                            <p:cond delay="1808"/>
                                          </p:stCondLst>
                                        </p:cTn>
                                        <p:tgtEl>
                                          <p:spTgt spid="187395">
                                            <p:txEl>
                                              <p:pRg st="2" end="2"/>
                                            </p:txEl>
                                          </p:spTgt>
                                        </p:tgtEl>
                                      </p:cBhvr>
                                      <p:to x="100000" y="95000"/>
                                    </p:animScale>
                                    <p:animScale>
                                      <p:cBhvr>
                                        <p:cTn id="56" dur="166" decel="50000">
                                          <p:stCondLst>
                                            <p:cond delay="1834"/>
                                          </p:stCondLst>
                                        </p:cTn>
                                        <p:tgtEl>
                                          <p:spTgt spid="18739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274638"/>
            <a:ext cx="8229600" cy="677862"/>
          </a:xfrm>
        </p:spPr>
        <p:txBody>
          <a:bodyPr>
            <a:normAutofit/>
          </a:bodyPr>
          <a:lstStyle/>
          <a:p>
            <a:r>
              <a:rPr lang="en-US" sz="3600" b="1" smtClean="0">
                <a:solidFill>
                  <a:srgbClr val="FF0000"/>
                </a:solidFill>
                <a:effectLst>
                  <a:outerShdw blurRad="38100" dist="38100" dir="2700000" algn="tl">
                    <a:srgbClr val="C0C0C0"/>
                  </a:outerShdw>
                </a:effectLst>
              </a:rPr>
              <a:t>IV. CÁC HỆ THỐNG QUẢN LÝ TẬP TIN</a:t>
            </a:r>
            <a:endParaRPr lang="en-US" sz="3600" smtClean="0">
              <a:solidFill>
                <a:srgbClr val="FF0000"/>
              </a:solidFill>
              <a:effectLst>
                <a:outerShdw blurRad="38100" dist="38100" dir="2700000" algn="tl">
                  <a:srgbClr val="C0C0C0"/>
                </a:outerShdw>
              </a:effectLst>
            </a:endParaRPr>
          </a:p>
        </p:txBody>
      </p:sp>
      <p:sp>
        <p:nvSpPr>
          <p:cNvPr id="144387" name="Rectangle 3"/>
          <p:cNvSpPr>
            <a:spLocks noGrp="1" noChangeArrowheads="1"/>
          </p:cNvSpPr>
          <p:nvPr>
            <p:ph type="body" idx="1"/>
          </p:nvPr>
        </p:nvSpPr>
        <p:spPr>
          <a:xfrm>
            <a:off x="228600" y="1162050"/>
            <a:ext cx="8588375" cy="5181600"/>
          </a:xfrm>
        </p:spPr>
        <p:txBody>
          <a:bodyPr/>
          <a:lstStyle/>
          <a:p>
            <a:pPr algn="just">
              <a:buClr>
                <a:srgbClr val="FF0000"/>
              </a:buClr>
              <a:buSzPct val="140000"/>
              <a:buFont typeface="Wingdings" pitchFamily="2" charset="2"/>
              <a:buChar char="§"/>
            </a:pPr>
            <a:r>
              <a:rPr lang="vi-VN" smtClean="0">
                <a:effectLst>
                  <a:outerShdw blurRad="38100" dist="38100" dir="2700000" algn="tl">
                    <a:srgbClr val="C0C0C0"/>
                  </a:outerShdw>
                </a:effectLst>
              </a:rPr>
              <a:t>Hệ thống tập tin (file system) là thành phần vô cùng quan trọng trong một hệ điều hành. Để đơn giản, chúng ta có thể hiểu nôm na rằng “file system” là cách phân loại và sắp xếp dữ liệu trên bộ nhớ ngoài của máy tính.</a:t>
            </a:r>
            <a:endParaRPr lang="en-US" smtClean="0">
              <a:effectLst>
                <a:outerShdw blurRad="38100" dist="38100" dir="2700000" algn="tl">
                  <a:srgbClr val="C0C0C0"/>
                </a:outerShdw>
              </a:effectLst>
            </a:endParaRPr>
          </a:p>
          <a:p>
            <a:pPr algn="just">
              <a:buClr>
                <a:srgbClr val="FF0000"/>
              </a:buClr>
              <a:buSzPct val="140000"/>
              <a:buFont typeface="Wingdings" pitchFamily="2" charset="2"/>
              <a:buChar char="§"/>
            </a:pPr>
            <a:r>
              <a:rPr lang="vi-VN" smtClean="0">
                <a:effectLst>
                  <a:outerShdw blurRad="38100" dist="38100" dir="2700000" algn="tl">
                    <a:srgbClr val="C0C0C0"/>
                  </a:outerShdw>
                </a:effectLst>
              </a:rPr>
              <a:t> Mỗi loại “file system” đều được gắn liền với một hệ điều hành nhất định nào đó, “file system” là mắt xích quan trọng trong việc đọc (ghi) dữ liệu từ thiết bị lưu trữ bởi hệ điều hành. </a:t>
            </a:r>
            <a:endParaRPr lang="en-US"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57E6DB37-C3F1-48F8-A000-3D3CEB290349}"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36</a:t>
            </a:fld>
            <a:endParaRPr lang="en-US"/>
          </a:p>
        </p:txBody>
      </p:sp>
    </p:spTree>
    <p:custDataLst>
      <p:tags r:id="rId1"/>
    </p:custDataLst>
  </p:cSld>
  <p:clrMapOvr>
    <a:masterClrMapping/>
  </p:clrMapOvr>
  <p:transition advTm="8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down)">
                                      <p:cBhvr>
                                        <p:cTn id="7" dur="580">
                                          <p:stCondLst>
                                            <p:cond delay="0"/>
                                          </p:stCondLst>
                                        </p:cTn>
                                        <p:tgtEl>
                                          <p:spTgt spid="144387">
                                            <p:txEl>
                                              <p:pRg st="0" end="0"/>
                                            </p:txEl>
                                          </p:spTgt>
                                        </p:tgtEl>
                                      </p:cBhvr>
                                    </p:animEffect>
                                    <p:anim calcmode="lin" valueType="num">
                                      <p:cBhvr>
                                        <p:cTn id="8" dur="1822" tmFilter="0,0; 0.14,0.36; 0.43,0.73; 0.71,0.91; 1.0,1.0">
                                          <p:stCondLst>
                                            <p:cond delay="0"/>
                                          </p:stCondLst>
                                        </p:cTn>
                                        <p:tgtEl>
                                          <p:spTgt spid="1443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7">
                                            <p:txEl>
                                              <p:pRg st="0" end="0"/>
                                            </p:txEl>
                                          </p:spTgt>
                                        </p:tgtEl>
                                      </p:cBhvr>
                                      <p:to x="100000" y="60000"/>
                                    </p:animScale>
                                    <p:animScale>
                                      <p:cBhvr>
                                        <p:cTn id="14" dur="166" decel="50000">
                                          <p:stCondLst>
                                            <p:cond delay="676"/>
                                          </p:stCondLst>
                                        </p:cTn>
                                        <p:tgtEl>
                                          <p:spTgt spid="144387">
                                            <p:txEl>
                                              <p:pRg st="0" end="0"/>
                                            </p:txEl>
                                          </p:spTgt>
                                        </p:tgtEl>
                                      </p:cBhvr>
                                      <p:to x="100000" y="100000"/>
                                    </p:animScale>
                                    <p:animScale>
                                      <p:cBhvr>
                                        <p:cTn id="15" dur="26">
                                          <p:stCondLst>
                                            <p:cond delay="1312"/>
                                          </p:stCondLst>
                                        </p:cTn>
                                        <p:tgtEl>
                                          <p:spTgt spid="144387">
                                            <p:txEl>
                                              <p:pRg st="0" end="0"/>
                                            </p:txEl>
                                          </p:spTgt>
                                        </p:tgtEl>
                                      </p:cBhvr>
                                      <p:to x="100000" y="80000"/>
                                    </p:animScale>
                                    <p:animScale>
                                      <p:cBhvr>
                                        <p:cTn id="16" dur="166" decel="50000">
                                          <p:stCondLst>
                                            <p:cond delay="1338"/>
                                          </p:stCondLst>
                                        </p:cTn>
                                        <p:tgtEl>
                                          <p:spTgt spid="144387">
                                            <p:txEl>
                                              <p:pRg st="0" end="0"/>
                                            </p:txEl>
                                          </p:spTgt>
                                        </p:tgtEl>
                                      </p:cBhvr>
                                      <p:to x="100000" y="100000"/>
                                    </p:animScale>
                                    <p:animScale>
                                      <p:cBhvr>
                                        <p:cTn id="17" dur="26">
                                          <p:stCondLst>
                                            <p:cond delay="1642"/>
                                          </p:stCondLst>
                                        </p:cTn>
                                        <p:tgtEl>
                                          <p:spTgt spid="144387">
                                            <p:txEl>
                                              <p:pRg st="0" end="0"/>
                                            </p:txEl>
                                          </p:spTgt>
                                        </p:tgtEl>
                                      </p:cBhvr>
                                      <p:to x="100000" y="90000"/>
                                    </p:animScale>
                                    <p:animScale>
                                      <p:cBhvr>
                                        <p:cTn id="18" dur="166" decel="50000">
                                          <p:stCondLst>
                                            <p:cond delay="1668"/>
                                          </p:stCondLst>
                                        </p:cTn>
                                        <p:tgtEl>
                                          <p:spTgt spid="144387">
                                            <p:txEl>
                                              <p:pRg st="0" end="0"/>
                                            </p:txEl>
                                          </p:spTgt>
                                        </p:tgtEl>
                                      </p:cBhvr>
                                      <p:to x="100000" y="100000"/>
                                    </p:animScale>
                                    <p:animScale>
                                      <p:cBhvr>
                                        <p:cTn id="19" dur="26">
                                          <p:stCondLst>
                                            <p:cond delay="1808"/>
                                          </p:stCondLst>
                                        </p:cTn>
                                        <p:tgtEl>
                                          <p:spTgt spid="144387">
                                            <p:txEl>
                                              <p:pRg st="0" end="0"/>
                                            </p:txEl>
                                          </p:spTgt>
                                        </p:tgtEl>
                                      </p:cBhvr>
                                      <p:to x="100000" y="95000"/>
                                    </p:animScale>
                                    <p:animScale>
                                      <p:cBhvr>
                                        <p:cTn id="20" dur="166" decel="50000">
                                          <p:stCondLst>
                                            <p:cond delay="1834"/>
                                          </p:stCondLst>
                                        </p:cTn>
                                        <p:tgtEl>
                                          <p:spTgt spid="1443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4387">
                                            <p:txEl>
                                              <p:pRg st="1" end="1"/>
                                            </p:txEl>
                                          </p:spTgt>
                                        </p:tgtEl>
                                        <p:attrNameLst>
                                          <p:attrName>style.visibility</p:attrName>
                                        </p:attrNameLst>
                                      </p:cBhvr>
                                      <p:to>
                                        <p:strVal val="visible"/>
                                      </p:to>
                                    </p:set>
                                    <p:animEffect transition="in" filter="wipe(down)">
                                      <p:cBhvr>
                                        <p:cTn id="25" dur="580">
                                          <p:stCondLst>
                                            <p:cond delay="0"/>
                                          </p:stCondLst>
                                        </p:cTn>
                                        <p:tgtEl>
                                          <p:spTgt spid="144387">
                                            <p:txEl>
                                              <p:pRg st="1" end="1"/>
                                            </p:txEl>
                                          </p:spTgt>
                                        </p:tgtEl>
                                      </p:cBhvr>
                                    </p:animEffect>
                                    <p:anim calcmode="lin" valueType="num">
                                      <p:cBhvr>
                                        <p:cTn id="26" dur="1822" tmFilter="0,0; 0.14,0.36; 0.43,0.73; 0.71,0.91; 1.0,1.0">
                                          <p:stCondLst>
                                            <p:cond delay="0"/>
                                          </p:stCondLst>
                                        </p:cTn>
                                        <p:tgtEl>
                                          <p:spTgt spid="1443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43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43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43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43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4387">
                                            <p:txEl>
                                              <p:pRg st="1" end="1"/>
                                            </p:txEl>
                                          </p:spTgt>
                                        </p:tgtEl>
                                      </p:cBhvr>
                                      <p:to x="100000" y="60000"/>
                                    </p:animScale>
                                    <p:animScale>
                                      <p:cBhvr>
                                        <p:cTn id="32" dur="166" decel="50000">
                                          <p:stCondLst>
                                            <p:cond delay="676"/>
                                          </p:stCondLst>
                                        </p:cTn>
                                        <p:tgtEl>
                                          <p:spTgt spid="144387">
                                            <p:txEl>
                                              <p:pRg st="1" end="1"/>
                                            </p:txEl>
                                          </p:spTgt>
                                        </p:tgtEl>
                                      </p:cBhvr>
                                      <p:to x="100000" y="100000"/>
                                    </p:animScale>
                                    <p:animScale>
                                      <p:cBhvr>
                                        <p:cTn id="33" dur="26">
                                          <p:stCondLst>
                                            <p:cond delay="1312"/>
                                          </p:stCondLst>
                                        </p:cTn>
                                        <p:tgtEl>
                                          <p:spTgt spid="144387">
                                            <p:txEl>
                                              <p:pRg st="1" end="1"/>
                                            </p:txEl>
                                          </p:spTgt>
                                        </p:tgtEl>
                                      </p:cBhvr>
                                      <p:to x="100000" y="80000"/>
                                    </p:animScale>
                                    <p:animScale>
                                      <p:cBhvr>
                                        <p:cTn id="34" dur="166" decel="50000">
                                          <p:stCondLst>
                                            <p:cond delay="1338"/>
                                          </p:stCondLst>
                                        </p:cTn>
                                        <p:tgtEl>
                                          <p:spTgt spid="144387">
                                            <p:txEl>
                                              <p:pRg st="1" end="1"/>
                                            </p:txEl>
                                          </p:spTgt>
                                        </p:tgtEl>
                                      </p:cBhvr>
                                      <p:to x="100000" y="100000"/>
                                    </p:animScale>
                                    <p:animScale>
                                      <p:cBhvr>
                                        <p:cTn id="35" dur="26">
                                          <p:stCondLst>
                                            <p:cond delay="1642"/>
                                          </p:stCondLst>
                                        </p:cTn>
                                        <p:tgtEl>
                                          <p:spTgt spid="144387">
                                            <p:txEl>
                                              <p:pRg st="1" end="1"/>
                                            </p:txEl>
                                          </p:spTgt>
                                        </p:tgtEl>
                                      </p:cBhvr>
                                      <p:to x="100000" y="90000"/>
                                    </p:animScale>
                                    <p:animScale>
                                      <p:cBhvr>
                                        <p:cTn id="36" dur="166" decel="50000">
                                          <p:stCondLst>
                                            <p:cond delay="1668"/>
                                          </p:stCondLst>
                                        </p:cTn>
                                        <p:tgtEl>
                                          <p:spTgt spid="144387">
                                            <p:txEl>
                                              <p:pRg st="1" end="1"/>
                                            </p:txEl>
                                          </p:spTgt>
                                        </p:tgtEl>
                                      </p:cBhvr>
                                      <p:to x="100000" y="100000"/>
                                    </p:animScale>
                                    <p:animScale>
                                      <p:cBhvr>
                                        <p:cTn id="37" dur="26">
                                          <p:stCondLst>
                                            <p:cond delay="1808"/>
                                          </p:stCondLst>
                                        </p:cTn>
                                        <p:tgtEl>
                                          <p:spTgt spid="144387">
                                            <p:txEl>
                                              <p:pRg st="1" end="1"/>
                                            </p:txEl>
                                          </p:spTgt>
                                        </p:tgtEl>
                                      </p:cBhvr>
                                      <p:to x="100000" y="95000"/>
                                    </p:animScale>
                                    <p:animScale>
                                      <p:cBhvr>
                                        <p:cTn id="38" dur="166" decel="50000">
                                          <p:stCondLst>
                                            <p:cond delay="1834"/>
                                          </p:stCondLst>
                                        </p:cTn>
                                        <p:tgtEl>
                                          <p:spTgt spid="14438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274638"/>
            <a:ext cx="8229600" cy="677862"/>
          </a:xfrm>
        </p:spPr>
        <p:txBody>
          <a:bodyPr>
            <a:normAutofit/>
          </a:bodyPr>
          <a:lstStyle/>
          <a:p>
            <a:r>
              <a:rPr lang="en-US" sz="3600" b="1" smtClean="0">
                <a:solidFill>
                  <a:srgbClr val="FF0000"/>
                </a:solidFill>
                <a:effectLst>
                  <a:outerShdw blurRad="38100" dist="38100" dir="2700000" algn="tl">
                    <a:srgbClr val="C0C0C0"/>
                  </a:outerShdw>
                </a:effectLst>
              </a:rPr>
              <a:t>IV. CÁC HỆ THỐNG QUẢN LÝ TẬP TIN</a:t>
            </a:r>
            <a:endParaRPr lang="en-US" sz="3600" smtClean="0">
              <a:solidFill>
                <a:srgbClr val="FF0000"/>
              </a:solidFill>
              <a:effectLst>
                <a:outerShdw blurRad="38100" dist="38100" dir="2700000" algn="tl">
                  <a:srgbClr val="C0C0C0"/>
                </a:outerShdw>
              </a:effectLst>
            </a:endParaRPr>
          </a:p>
        </p:txBody>
      </p:sp>
      <p:sp>
        <p:nvSpPr>
          <p:cNvPr id="144387" name="Rectangle 3"/>
          <p:cNvSpPr>
            <a:spLocks noGrp="1" noChangeArrowheads="1"/>
          </p:cNvSpPr>
          <p:nvPr>
            <p:ph type="body" idx="1"/>
          </p:nvPr>
        </p:nvSpPr>
        <p:spPr>
          <a:xfrm>
            <a:off x="228600" y="1162050"/>
            <a:ext cx="8588375" cy="5181600"/>
          </a:xfrm>
        </p:spPr>
        <p:txBody>
          <a:bodyPr/>
          <a:lstStyle/>
          <a:p>
            <a:pPr algn="just">
              <a:buClr>
                <a:srgbClr val="FF0000"/>
              </a:buClr>
              <a:buSzPct val="140000"/>
              <a:buFont typeface="Wingdings" pitchFamily="2" charset="2"/>
              <a:buChar char="§"/>
            </a:pPr>
            <a:r>
              <a:rPr lang="vi-VN" smtClean="0">
                <a:effectLst>
                  <a:outerShdw blurRad="38100" dist="38100" dir="2700000" algn="tl">
                    <a:srgbClr val="C0C0C0"/>
                  </a:outerShdw>
                </a:effectLst>
              </a:rPr>
              <a:t>Một số chuẩn “file system” phổ biến nhất hiện nay là NTFS (cho Windows</a:t>
            </a:r>
            <a:r>
              <a:rPr lang="en-US" smtClean="0">
                <a:effectLst>
                  <a:outerShdw blurRad="38100" dist="38100" dir="2700000" algn="tl">
                    <a:srgbClr val="C0C0C0"/>
                  </a:outerShdw>
                </a:effectLst>
              </a:rPr>
              <a:t>)</a:t>
            </a:r>
            <a:r>
              <a:rPr lang="vi-VN" smtClean="0">
                <a:effectLst>
                  <a:outerShdw blurRad="38100" dist="38100" dir="2700000" algn="tl">
                    <a:srgbClr val="C0C0C0"/>
                  </a:outerShdw>
                </a:effectLst>
              </a:rPr>
              <a:t> và FAT32 (cho DOS và Windows cũ). </a:t>
            </a:r>
            <a:endParaRPr lang="en-US" smtClean="0">
              <a:effectLst>
                <a:outerShdw blurRad="38100" dist="38100" dir="2700000" algn="tl">
                  <a:srgbClr val="C0C0C0"/>
                </a:outerShdw>
              </a:effectLst>
            </a:endParaRPr>
          </a:p>
          <a:p>
            <a:pPr algn="just">
              <a:buClr>
                <a:srgbClr val="FF0000"/>
              </a:buClr>
              <a:buSzPct val="140000"/>
              <a:buFont typeface="Wingdings" pitchFamily="2" charset="2"/>
              <a:buChar char="§"/>
            </a:pPr>
            <a:r>
              <a:rPr lang="vi-VN" smtClean="0">
                <a:effectLst>
                  <a:outerShdw blurRad="38100" dist="38100" dir="2700000" algn="tl">
                    <a:srgbClr val="C0C0C0"/>
                  </a:outerShdw>
                </a:effectLst>
              </a:rPr>
              <a:t>Mac OS (ngay cả phiên bản mới nhất hiện nay là Lion) đều không thể ghi được file lên phân vùng sau khi được định dạng bằng NTFS, còn Windows 7 thì không thể nhận dạng được ổ cứng có định dạng HFS+.</a:t>
            </a:r>
            <a:endParaRPr lang="en-US"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6772147D-3764-4A38-9CDC-810C7B5A9427}"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37</a:t>
            </a:fld>
            <a:endParaRPr lang="en-US"/>
          </a:p>
        </p:txBody>
      </p:sp>
    </p:spTree>
    <p:custDataLst>
      <p:tags r:id="rId1"/>
    </p:custDataLst>
  </p:cSld>
  <p:clrMapOvr>
    <a:masterClrMapping/>
  </p:clrMapOvr>
  <p:transition advTm="8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down)">
                                      <p:cBhvr>
                                        <p:cTn id="7" dur="580">
                                          <p:stCondLst>
                                            <p:cond delay="0"/>
                                          </p:stCondLst>
                                        </p:cTn>
                                        <p:tgtEl>
                                          <p:spTgt spid="144387">
                                            <p:txEl>
                                              <p:pRg st="0" end="0"/>
                                            </p:txEl>
                                          </p:spTgt>
                                        </p:tgtEl>
                                      </p:cBhvr>
                                    </p:animEffect>
                                    <p:anim calcmode="lin" valueType="num">
                                      <p:cBhvr>
                                        <p:cTn id="8" dur="1822" tmFilter="0,0; 0.14,0.36; 0.43,0.73; 0.71,0.91; 1.0,1.0">
                                          <p:stCondLst>
                                            <p:cond delay="0"/>
                                          </p:stCondLst>
                                        </p:cTn>
                                        <p:tgtEl>
                                          <p:spTgt spid="1443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7">
                                            <p:txEl>
                                              <p:pRg st="0" end="0"/>
                                            </p:txEl>
                                          </p:spTgt>
                                        </p:tgtEl>
                                      </p:cBhvr>
                                      <p:to x="100000" y="60000"/>
                                    </p:animScale>
                                    <p:animScale>
                                      <p:cBhvr>
                                        <p:cTn id="14" dur="166" decel="50000">
                                          <p:stCondLst>
                                            <p:cond delay="676"/>
                                          </p:stCondLst>
                                        </p:cTn>
                                        <p:tgtEl>
                                          <p:spTgt spid="144387">
                                            <p:txEl>
                                              <p:pRg st="0" end="0"/>
                                            </p:txEl>
                                          </p:spTgt>
                                        </p:tgtEl>
                                      </p:cBhvr>
                                      <p:to x="100000" y="100000"/>
                                    </p:animScale>
                                    <p:animScale>
                                      <p:cBhvr>
                                        <p:cTn id="15" dur="26">
                                          <p:stCondLst>
                                            <p:cond delay="1312"/>
                                          </p:stCondLst>
                                        </p:cTn>
                                        <p:tgtEl>
                                          <p:spTgt spid="144387">
                                            <p:txEl>
                                              <p:pRg st="0" end="0"/>
                                            </p:txEl>
                                          </p:spTgt>
                                        </p:tgtEl>
                                      </p:cBhvr>
                                      <p:to x="100000" y="80000"/>
                                    </p:animScale>
                                    <p:animScale>
                                      <p:cBhvr>
                                        <p:cTn id="16" dur="166" decel="50000">
                                          <p:stCondLst>
                                            <p:cond delay="1338"/>
                                          </p:stCondLst>
                                        </p:cTn>
                                        <p:tgtEl>
                                          <p:spTgt spid="144387">
                                            <p:txEl>
                                              <p:pRg st="0" end="0"/>
                                            </p:txEl>
                                          </p:spTgt>
                                        </p:tgtEl>
                                      </p:cBhvr>
                                      <p:to x="100000" y="100000"/>
                                    </p:animScale>
                                    <p:animScale>
                                      <p:cBhvr>
                                        <p:cTn id="17" dur="26">
                                          <p:stCondLst>
                                            <p:cond delay="1642"/>
                                          </p:stCondLst>
                                        </p:cTn>
                                        <p:tgtEl>
                                          <p:spTgt spid="144387">
                                            <p:txEl>
                                              <p:pRg st="0" end="0"/>
                                            </p:txEl>
                                          </p:spTgt>
                                        </p:tgtEl>
                                      </p:cBhvr>
                                      <p:to x="100000" y="90000"/>
                                    </p:animScale>
                                    <p:animScale>
                                      <p:cBhvr>
                                        <p:cTn id="18" dur="166" decel="50000">
                                          <p:stCondLst>
                                            <p:cond delay="1668"/>
                                          </p:stCondLst>
                                        </p:cTn>
                                        <p:tgtEl>
                                          <p:spTgt spid="144387">
                                            <p:txEl>
                                              <p:pRg st="0" end="0"/>
                                            </p:txEl>
                                          </p:spTgt>
                                        </p:tgtEl>
                                      </p:cBhvr>
                                      <p:to x="100000" y="100000"/>
                                    </p:animScale>
                                    <p:animScale>
                                      <p:cBhvr>
                                        <p:cTn id="19" dur="26">
                                          <p:stCondLst>
                                            <p:cond delay="1808"/>
                                          </p:stCondLst>
                                        </p:cTn>
                                        <p:tgtEl>
                                          <p:spTgt spid="144387">
                                            <p:txEl>
                                              <p:pRg st="0" end="0"/>
                                            </p:txEl>
                                          </p:spTgt>
                                        </p:tgtEl>
                                      </p:cBhvr>
                                      <p:to x="100000" y="95000"/>
                                    </p:animScale>
                                    <p:animScale>
                                      <p:cBhvr>
                                        <p:cTn id="20" dur="166" decel="50000">
                                          <p:stCondLst>
                                            <p:cond delay="1834"/>
                                          </p:stCondLst>
                                        </p:cTn>
                                        <p:tgtEl>
                                          <p:spTgt spid="1443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4387">
                                            <p:txEl>
                                              <p:pRg st="1" end="1"/>
                                            </p:txEl>
                                          </p:spTgt>
                                        </p:tgtEl>
                                        <p:attrNameLst>
                                          <p:attrName>style.visibility</p:attrName>
                                        </p:attrNameLst>
                                      </p:cBhvr>
                                      <p:to>
                                        <p:strVal val="visible"/>
                                      </p:to>
                                    </p:set>
                                    <p:animEffect transition="in" filter="wipe(down)">
                                      <p:cBhvr>
                                        <p:cTn id="25" dur="580">
                                          <p:stCondLst>
                                            <p:cond delay="0"/>
                                          </p:stCondLst>
                                        </p:cTn>
                                        <p:tgtEl>
                                          <p:spTgt spid="144387">
                                            <p:txEl>
                                              <p:pRg st="1" end="1"/>
                                            </p:txEl>
                                          </p:spTgt>
                                        </p:tgtEl>
                                      </p:cBhvr>
                                    </p:animEffect>
                                    <p:anim calcmode="lin" valueType="num">
                                      <p:cBhvr>
                                        <p:cTn id="26" dur="1822" tmFilter="0,0; 0.14,0.36; 0.43,0.73; 0.71,0.91; 1.0,1.0">
                                          <p:stCondLst>
                                            <p:cond delay="0"/>
                                          </p:stCondLst>
                                        </p:cTn>
                                        <p:tgtEl>
                                          <p:spTgt spid="1443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43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43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43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43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4387">
                                            <p:txEl>
                                              <p:pRg st="1" end="1"/>
                                            </p:txEl>
                                          </p:spTgt>
                                        </p:tgtEl>
                                      </p:cBhvr>
                                      <p:to x="100000" y="60000"/>
                                    </p:animScale>
                                    <p:animScale>
                                      <p:cBhvr>
                                        <p:cTn id="32" dur="166" decel="50000">
                                          <p:stCondLst>
                                            <p:cond delay="676"/>
                                          </p:stCondLst>
                                        </p:cTn>
                                        <p:tgtEl>
                                          <p:spTgt spid="144387">
                                            <p:txEl>
                                              <p:pRg st="1" end="1"/>
                                            </p:txEl>
                                          </p:spTgt>
                                        </p:tgtEl>
                                      </p:cBhvr>
                                      <p:to x="100000" y="100000"/>
                                    </p:animScale>
                                    <p:animScale>
                                      <p:cBhvr>
                                        <p:cTn id="33" dur="26">
                                          <p:stCondLst>
                                            <p:cond delay="1312"/>
                                          </p:stCondLst>
                                        </p:cTn>
                                        <p:tgtEl>
                                          <p:spTgt spid="144387">
                                            <p:txEl>
                                              <p:pRg st="1" end="1"/>
                                            </p:txEl>
                                          </p:spTgt>
                                        </p:tgtEl>
                                      </p:cBhvr>
                                      <p:to x="100000" y="80000"/>
                                    </p:animScale>
                                    <p:animScale>
                                      <p:cBhvr>
                                        <p:cTn id="34" dur="166" decel="50000">
                                          <p:stCondLst>
                                            <p:cond delay="1338"/>
                                          </p:stCondLst>
                                        </p:cTn>
                                        <p:tgtEl>
                                          <p:spTgt spid="144387">
                                            <p:txEl>
                                              <p:pRg st="1" end="1"/>
                                            </p:txEl>
                                          </p:spTgt>
                                        </p:tgtEl>
                                      </p:cBhvr>
                                      <p:to x="100000" y="100000"/>
                                    </p:animScale>
                                    <p:animScale>
                                      <p:cBhvr>
                                        <p:cTn id="35" dur="26">
                                          <p:stCondLst>
                                            <p:cond delay="1642"/>
                                          </p:stCondLst>
                                        </p:cTn>
                                        <p:tgtEl>
                                          <p:spTgt spid="144387">
                                            <p:txEl>
                                              <p:pRg st="1" end="1"/>
                                            </p:txEl>
                                          </p:spTgt>
                                        </p:tgtEl>
                                      </p:cBhvr>
                                      <p:to x="100000" y="90000"/>
                                    </p:animScale>
                                    <p:animScale>
                                      <p:cBhvr>
                                        <p:cTn id="36" dur="166" decel="50000">
                                          <p:stCondLst>
                                            <p:cond delay="1668"/>
                                          </p:stCondLst>
                                        </p:cTn>
                                        <p:tgtEl>
                                          <p:spTgt spid="144387">
                                            <p:txEl>
                                              <p:pRg st="1" end="1"/>
                                            </p:txEl>
                                          </p:spTgt>
                                        </p:tgtEl>
                                      </p:cBhvr>
                                      <p:to x="100000" y="100000"/>
                                    </p:animScale>
                                    <p:animScale>
                                      <p:cBhvr>
                                        <p:cTn id="37" dur="26">
                                          <p:stCondLst>
                                            <p:cond delay="1808"/>
                                          </p:stCondLst>
                                        </p:cTn>
                                        <p:tgtEl>
                                          <p:spTgt spid="144387">
                                            <p:txEl>
                                              <p:pRg st="1" end="1"/>
                                            </p:txEl>
                                          </p:spTgt>
                                        </p:tgtEl>
                                      </p:cBhvr>
                                      <p:to x="100000" y="95000"/>
                                    </p:animScale>
                                    <p:animScale>
                                      <p:cBhvr>
                                        <p:cTn id="38" dur="166" decel="50000">
                                          <p:stCondLst>
                                            <p:cond delay="1834"/>
                                          </p:stCondLst>
                                        </p:cTn>
                                        <p:tgtEl>
                                          <p:spTgt spid="14438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1. HT FAT</a:t>
            </a:r>
            <a:endParaRPr lang="en-US" smtClean="0">
              <a:solidFill>
                <a:srgbClr val="FF0000"/>
              </a:solidFill>
              <a:effectLst>
                <a:outerShdw blurRad="38100" dist="38100" dir="2700000" algn="tl">
                  <a:srgbClr val="C0C0C0"/>
                </a:outerShdw>
              </a:effectLst>
            </a:endParaRPr>
          </a:p>
        </p:txBody>
      </p:sp>
      <p:sp>
        <p:nvSpPr>
          <p:cNvPr id="144387" name="Rectangle 3"/>
          <p:cNvSpPr>
            <a:spLocks noGrp="1" noChangeArrowheads="1"/>
          </p:cNvSpPr>
          <p:nvPr>
            <p:ph type="body" idx="1"/>
          </p:nvPr>
        </p:nvSpPr>
        <p:spPr>
          <a:xfrm>
            <a:off x="457200" y="1600200"/>
            <a:ext cx="8359775" cy="4743450"/>
          </a:xfrm>
        </p:spPr>
        <p:txBody>
          <a:bodyPr/>
          <a:lstStyle/>
          <a:p>
            <a:pPr algn="just" eaLnBrk="1" hangingPunct="1">
              <a:buClr>
                <a:srgbClr val="FF0000"/>
              </a:buClr>
              <a:buSzPct val="140000"/>
              <a:buFont typeface="Wingdings" pitchFamily="2" charset="2"/>
              <a:buChar char="§"/>
            </a:pPr>
            <a:r>
              <a:rPr lang="en-US" smtClean="0">
                <a:effectLst>
                  <a:outerShdw blurRad="38100" dist="38100" dir="2700000" algn="tl">
                    <a:srgbClr val="C0C0C0"/>
                  </a:outerShdw>
                </a:effectLst>
              </a:rPr>
              <a:t>Đ</a:t>
            </a:r>
            <a:r>
              <a:rPr lang="vi-VN" smtClean="0">
                <a:effectLst>
                  <a:outerShdw blurRad="38100" dist="38100" dir="2700000" algn="tl">
                    <a:srgbClr val="C0C0C0"/>
                  </a:outerShdw>
                </a:effectLst>
              </a:rPr>
              <a:t>ơn vị </a:t>
            </a:r>
            <a:r>
              <a:rPr lang="en-US" smtClean="0">
                <a:effectLst>
                  <a:outerShdw blurRad="38100" dist="38100" dir="2700000" algn="tl">
                    <a:srgbClr val="C0C0C0"/>
                  </a:outerShdw>
                </a:effectLst>
              </a:rPr>
              <a:t>nhớ</a:t>
            </a:r>
            <a:r>
              <a:rPr lang="vi-VN" smtClean="0">
                <a:effectLst>
                  <a:outerShdw blurRad="38100" dist="38100" dir="2700000" algn="tl">
                    <a:srgbClr val="C0C0C0"/>
                  </a:outerShdw>
                </a:effectLst>
              </a:rPr>
              <a:t> nhỏ nhất trên đĩa</a:t>
            </a:r>
            <a:r>
              <a:rPr lang="en-US" smtClean="0">
                <a:effectLst>
                  <a:outerShdw blurRad="38100" dist="38100" dir="2700000" algn="tl">
                    <a:srgbClr val="C0C0C0"/>
                  </a:outerShdw>
                </a:effectLst>
              </a:rPr>
              <a:t> để cấp phát cho các file</a:t>
            </a:r>
            <a:r>
              <a:rPr lang="vi-VN" smtClean="0">
                <a:effectLst>
                  <a:outerShdw blurRad="38100" dist="38100" dir="2700000" algn="tl">
                    <a:srgbClr val="C0C0C0"/>
                  </a:outerShdw>
                </a:effectLst>
              </a:rPr>
              <a:t> là </a:t>
            </a:r>
            <a:r>
              <a:rPr lang="en-US" smtClean="0">
                <a:effectLst>
                  <a:outerShdw blurRad="38100" dist="38100" dir="2700000" algn="tl">
                    <a:srgbClr val="C0C0C0"/>
                  </a:outerShdw>
                </a:effectLst>
              </a:rPr>
              <a:t>(</a:t>
            </a:r>
            <a:r>
              <a:rPr lang="vi-VN" smtClean="0">
                <a:effectLst>
                  <a:outerShdw blurRad="38100" dist="38100" dir="2700000" algn="tl">
                    <a:srgbClr val="C0C0C0"/>
                  </a:outerShdw>
                </a:effectLst>
              </a:rPr>
              <a:t>sector</a:t>
            </a:r>
            <a:r>
              <a:rPr lang="en-US" smtClean="0">
                <a:effectLst>
                  <a:outerShdw blurRad="38100" dist="38100" dir="2700000" algn="tl">
                    <a:srgbClr val="C0C0C0"/>
                  </a:outerShdw>
                </a:effectLst>
              </a:rPr>
              <a:t>/cluster)</a:t>
            </a:r>
            <a:r>
              <a:rPr lang="vi-VN" smtClean="0">
                <a:effectLst>
                  <a:outerShdw blurRad="38100" dist="38100" dir="2700000" algn="tl">
                    <a:srgbClr val="C0C0C0"/>
                  </a:outerShdw>
                </a:effectLst>
              </a:rPr>
              <a:t>. </a:t>
            </a:r>
            <a:endParaRPr lang="en-US" smtClean="0">
              <a:effectLst>
                <a:outerShdw blurRad="38100" dist="38100" dir="2700000" algn="tl">
                  <a:srgbClr val="C0C0C0"/>
                </a:outerShdw>
              </a:effectLst>
            </a:endParaRPr>
          </a:p>
          <a:p>
            <a:pPr algn="just" eaLnBrk="1" hangingPunct="1">
              <a:buClr>
                <a:srgbClr val="FF0000"/>
              </a:buClr>
              <a:buSzPct val="140000"/>
              <a:buFont typeface="Wingdings" pitchFamily="2" charset="2"/>
              <a:buChar char="§"/>
            </a:pPr>
            <a:r>
              <a:rPr lang="vi-VN" smtClean="0">
                <a:effectLst>
                  <a:outerShdw blurRad="38100" dist="38100" dir="2700000" algn="tl">
                    <a:srgbClr val="C0C0C0"/>
                  </a:outerShdw>
                </a:effectLst>
              </a:rPr>
              <a:t>Để quản lí đĩa và theo dõi </a:t>
            </a:r>
            <a:r>
              <a:rPr lang="en-US" smtClean="0">
                <a:effectLst>
                  <a:outerShdw blurRad="38100" dist="38100" dir="2700000" algn="tl">
                    <a:srgbClr val="C0C0C0"/>
                  </a:outerShdw>
                </a:effectLst>
              </a:rPr>
              <a:t>đơn vị</a:t>
            </a:r>
            <a:r>
              <a:rPr lang="vi-VN" smtClean="0">
                <a:effectLst>
                  <a:outerShdw blurRad="38100" dist="38100" dir="2700000" algn="tl">
                    <a:srgbClr val="C0C0C0"/>
                  </a:outerShdw>
                </a:effectLst>
              </a:rPr>
              <a:t> nào đã sử dụng và </a:t>
            </a:r>
            <a:r>
              <a:rPr lang="en-US" smtClean="0">
                <a:effectLst>
                  <a:outerShdw blurRad="38100" dist="38100" dir="2700000" algn="tl">
                    <a:srgbClr val="C0C0C0"/>
                  </a:outerShdw>
                </a:effectLst>
              </a:rPr>
              <a:t>đơn vị</a:t>
            </a:r>
            <a:r>
              <a:rPr lang="vi-VN" smtClean="0">
                <a:effectLst>
                  <a:outerShdw blurRad="38100" dist="38100" dir="2700000" algn="tl">
                    <a:srgbClr val="C0C0C0"/>
                  </a:outerShdw>
                </a:effectLst>
              </a:rPr>
              <a:t> nào còn trống có thể cấp phát cho các file mới, </a:t>
            </a:r>
            <a:r>
              <a:rPr lang="en-US" smtClean="0">
                <a:effectLst>
                  <a:outerShdw blurRad="38100" dist="38100" dir="2700000" algn="tl">
                    <a:srgbClr val="C0C0C0"/>
                  </a:outerShdw>
                </a:effectLst>
              </a:rPr>
              <a:t>HĐH </a:t>
            </a:r>
            <a:r>
              <a:rPr lang="vi-VN" smtClean="0">
                <a:effectLst>
                  <a:outerShdw blurRad="38100" dist="38100" dir="2700000" algn="tl">
                    <a:srgbClr val="C0C0C0"/>
                  </a:outerShdw>
                </a:effectLst>
              </a:rPr>
              <a:t>sử dụng một cấu trúc gọi là bảng FAT</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File Allocation Table</a:t>
            </a:r>
            <a:r>
              <a:rPr lang="en-US" smtClean="0">
                <a:effectLst>
                  <a:outerShdw blurRad="38100" dist="38100" dir="2700000" algn="tl">
                    <a:srgbClr val="C0C0C0"/>
                  </a:outerShdw>
                </a:effectLst>
              </a:rPr>
              <a:t>)</a:t>
            </a:r>
            <a:r>
              <a:rPr lang="vi-VN" smtClean="0">
                <a:effectLst>
                  <a:outerShdw blurRad="38100" dist="38100" dir="2700000" algn="tl">
                    <a:srgbClr val="C0C0C0"/>
                  </a:outerShdw>
                </a:effectLst>
              </a:rPr>
              <a:t>. </a:t>
            </a:r>
            <a:endParaRPr lang="en-US"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D1F36B2E-EB09-495A-A8C8-2959AA95D9E4}"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38</a:t>
            </a:fld>
            <a:endParaRPr lang="en-US"/>
          </a:p>
        </p:txBody>
      </p:sp>
    </p:spTree>
    <p:custDataLst>
      <p:tags r:id="rId1"/>
    </p:custDataLst>
  </p:cSld>
  <p:clrMapOvr>
    <a:masterClrMapping/>
  </p:clrMapOvr>
  <p:transition advTm="8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down)">
                                      <p:cBhvr>
                                        <p:cTn id="7" dur="580">
                                          <p:stCondLst>
                                            <p:cond delay="0"/>
                                          </p:stCondLst>
                                        </p:cTn>
                                        <p:tgtEl>
                                          <p:spTgt spid="144387">
                                            <p:txEl>
                                              <p:pRg st="0" end="0"/>
                                            </p:txEl>
                                          </p:spTgt>
                                        </p:tgtEl>
                                      </p:cBhvr>
                                    </p:animEffect>
                                    <p:anim calcmode="lin" valueType="num">
                                      <p:cBhvr>
                                        <p:cTn id="8" dur="1822" tmFilter="0,0; 0.14,0.36; 0.43,0.73; 0.71,0.91; 1.0,1.0">
                                          <p:stCondLst>
                                            <p:cond delay="0"/>
                                          </p:stCondLst>
                                        </p:cTn>
                                        <p:tgtEl>
                                          <p:spTgt spid="1443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7">
                                            <p:txEl>
                                              <p:pRg st="0" end="0"/>
                                            </p:txEl>
                                          </p:spTgt>
                                        </p:tgtEl>
                                      </p:cBhvr>
                                      <p:to x="100000" y="60000"/>
                                    </p:animScale>
                                    <p:animScale>
                                      <p:cBhvr>
                                        <p:cTn id="14" dur="166" decel="50000">
                                          <p:stCondLst>
                                            <p:cond delay="676"/>
                                          </p:stCondLst>
                                        </p:cTn>
                                        <p:tgtEl>
                                          <p:spTgt spid="144387">
                                            <p:txEl>
                                              <p:pRg st="0" end="0"/>
                                            </p:txEl>
                                          </p:spTgt>
                                        </p:tgtEl>
                                      </p:cBhvr>
                                      <p:to x="100000" y="100000"/>
                                    </p:animScale>
                                    <p:animScale>
                                      <p:cBhvr>
                                        <p:cTn id="15" dur="26">
                                          <p:stCondLst>
                                            <p:cond delay="1312"/>
                                          </p:stCondLst>
                                        </p:cTn>
                                        <p:tgtEl>
                                          <p:spTgt spid="144387">
                                            <p:txEl>
                                              <p:pRg st="0" end="0"/>
                                            </p:txEl>
                                          </p:spTgt>
                                        </p:tgtEl>
                                      </p:cBhvr>
                                      <p:to x="100000" y="80000"/>
                                    </p:animScale>
                                    <p:animScale>
                                      <p:cBhvr>
                                        <p:cTn id="16" dur="166" decel="50000">
                                          <p:stCondLst>
                                            <p:cond delay="1338"/>
                                          </p:stCondLst>
                                        </p:cTn>
                                        <p:tgtEl>
                                          <p:spTgt spid="144387">
                                            <p:txEl>
                                              <p:pRg st="0" end="0"/>
                                            </p:txEl>
                                          </p:spTgt>
                                        </p:tgtEl>
                                      </p:cBhvr>
                                      <p:to x="100000" y="100000"/>
                                    </p:animScale>
                                    <p:animScale>
                                      <p:cBhvr>
                                        <p:cTn id="17" dur="26">
                                          <p:stCondLst>
                                            <p:cond delay="1642"/>
                                          </p:stCondLst>
                                        </p:cTn>
                                        <p:tgtEl>
                                          <p:spTgt spid="144387">
                                            <p:txEl>
                                              <p:pRg st="0" end="0"/>
                                            </p:txEl>
                                          </p:spTgt>
                                        </p:tgtEl>
                                      </p:cBhvr>
                                      <p:to x="100000" y="90000"/>
                                    </p:animScale>
                                    <p:animScale>
                                      <p:cBhvr>
                                        <p:cTn id="18" dur="166" decel="50000">
                                          <p:stCondLst>
                                            <p:cond delay="1668"/>
                                          </p:stCondLst>
                                        </p:cTn>
                                        <p:tgtEl>
                                          <p:spTgt spid="144387">
                                            <p:txEl>
                                              <p:pRg st="0" end="0"/>
                                            </p:txEl>
                                          </p:spTgt>
                                        </p:tgtEl>
                                      </p:cBhvr>
                                      <p:to x="100000" y="100000"/>
                                    </p:animScale>
                                    <p:animScale>
                                      <p:cBhvr>
                                        <p:cTn id="19" dur="26">
                                          <p:stCondLst>
                                            <p:cond delay="1808"/>
                                          </p:stCondLst>
                                        </p:cTn>
                                        <p:tgtEl>
                                          <p:spTgt spid="144387">
                                            <p:txEl>
                                              <p:pRg st="0" end="0"/>
                                            </p:txEl>
                                          </p:spTgt>
                                        </p:tgtEl>
                                      </p:cBhvr>
                                      <p:to x="100000" y="95000"/>
                                    </p:animScale>
                                    <p:animScale>
                                      <p:cBhvr>
                                        <p:cTn id="20" dur="166" decel="50000">
                                          <p:stCondLst>
                                            <p:cond delay="1834"/>
                                          </p:stCondLst>
                                        </p:cTn>
                                        <p:tgtEl>
                                          <p:spTgt spid="1443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4387">
                                            <p:txEl>
                                              <p:pRg st="1" end="1"/>
                                            </p:txEl>
                                          </p:spTgt>
                                        </p:tgtEl>
                                        <p:attrNameLst>
                                          <p:attrName>style.visibility</p:attrName>
                                        </p:attrNameLst>
                                      </p:cBhvr>
                                      <p:to>
                                        <p:strVal val="visible"/>
                                      </p:to>
                                    </p:set>
                                    <p:animEffect transition="in" filter="wipe(down)">
                                      <p:cBhvr>
                                        <p:cTn id="25" dur="580">
                                          <p:stCondLst>
                                            <p:cond delay="0"/>
                                          </p:stCondLst>
                                        </p:cTn>
                                        <p:tgtEl>
                                          <p:spTgt spid="144387">
                                            <p:txEl>
                                              <p:pRg st="1" end="1"/>
                                            </p:txEl>
                                          </p:spTgt>
                                        </p:tgtEl>
                                      </p:cBhvr>
                                    </p:animEffect>
                                    <p:anim calcmode="lin" valueType="num">
                                      <p:cBhvr>
                                        <p:cTn id="26" dur="1822" tmFilter="0,0; 0.14,0.36; 0.43,0.73; 0.71,0.91; 1.0,1.0">
                                          <p:stCondLst>
                                            <p:cond delay="0"/>
                                          </p:stCondLst>
                                        </p:cTn>
                                        <p:tgtEl>
                                          <p:spTgt spid="1443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43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43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43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43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4387">
                                            <p:txEl>
                                              <p:pRg st="1" end="1"/>
                                            </p:txEl>
                                          </p:spTgt>
                                        </p:tgtEl>
                                      </p:cBhvr>
                                      <p:to x="100000" y="60000"/>
                                    </p:animScale>
                                    <p:animScale>
                                      <p:cBhvr>
                                        <p:cTn id="32" dur="166" decel="50000">
                                          <p:stCondLst>
                                            <p:cond delay="676"/>
                                          </p:stCondLst>
                                        </p:cTn>
                                        <p:tgtEl>
                                          <p:spTgt spid="144387">
                                            <p:txEl>
                                              <p:pRg st="1" end="1"/>
                                            </p:txEl>
                                          </p:spTgt>
                                        </p:tgtEl>
                                      </p:cBhvr>
                                      <p:to x="100000" y="100000"/>
                                    </p:animScale>
                                    <p:animScale>
                                      <p:cBhvr>
                                        <p:cTn id="33" dur="26">
                                          <p:stCondLst>
                                            <p:cond delay="1312"/>
                                          </p:stCondLst>
                                        </p:cTn>
                                        <p:tgtEl>
                                          <p:spTgt spid="144387">
                                            <p:txEl>
                                              <p:pRg st="1" end="1"/>
                                            </p:txEl>
                                          </p:spTgt>
                                        </p:tgtEl>
                                      </p:cBhvr>
                                      <p:to x="100000" y="80000"/>
                                    </p:animScale>
                                    <p:animScale>
                                      <p:cBhvr>
                                        <p:cTn id="34" dur="166" decel="50000">
                                          <p:stCondLst>
                                            <p:cond delay="1338"/>
                                          </p:stCondLst>
                                        </p:cTn>
                                        <p:tgtEl>
                                          <p:spTgt spid="144387">
                                            <p:txEl>
                                              <p:pRg st="1" end="1"/>
                                            </p:txEl>
                                          </p:spTgt>
                                        </p:tgtEl>
                                      </p:cBhvr>
                                      <p:to x="100000" y="100000"/>
                                    </p:animScale>
                                    <p:animScale>
                                      <p:cBhvr>
                                        <p:cTn id="35" dur="26">
                                          <p:stCondLst>
                                            <p:cond delay="1642"/>
                                          </p:stCondLst>
                                        </p:cTn>
                                        <p:tgtEl>
                                          <p:spTgt spid="144387">
                                            <p:txEl>
                                              <p:pRg st="1" end="1"/>
                                            </p:txEl>
                                          </p:spTgt>
                                        </p:tgtEl>
                                      </p:cBhvr>
                                      <p:to x="100000" y="90000"/>
                                    </p:animScale>
                                    <p:animScale>
                                      <p:cBhvr>
                                        <p:cTn id="36" dur="166" decel="50000">
                                          <p:stCondLst>
                                            <p:cond delay="1668"/>
                                          </p:stCondLst>
                                        </p:cTn>
                                        <p:tgtEl>
                                          <p:spTgt spid="144387">
                                            <p:txEl>
                                              <p:pRg st="1" end="1"/>
                                            </p:txEl>
                                          </p:spTgt>
                                        </p:tgtEl>
                                      </p:cBhvr>
                                      <p:to x="100000" y="100000"/>
                                    </p:animScale>
                                    <p:animScale>
                                      <p:cBhvr>
                                        <p:cTn id="37" dur="26">
                                          <p:stCondLst>
                                            <p:cond delay="1808"/>
                                          </p:stCondLst>
                                        </p:cTn>
                                        <p:tgtEl>
                                          <p:spTgt spid="144387">
                                            <p:txEl>
                                              <p:pRg st="1" end="1"/>
                                            </p:txEl>
                                          </p:spTgt>
                                        </p:tgtEl>
                                      </p:cBhvr>
                                      <p:to x="100000" y="95000"/>
                                    </p:animScale>
                                    <p:animScale>
                                      <p:cBhvr>
                                        <p:cTn id="38" dur="166" decel="50000">
                                          <p:stCondLst>
                                            <p:cond delay="1834"/>
                                          </p:stCondLst>
                                        </p:cTn>
                                        <p:tgtEl>
                                          <p:spTgt spid="14438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1. HT FAT</a:t>
            </a:r>
            <a:endParaRPr lang="en-US" smtClean="0">
              <a:solidFill>
                <a:srgbClr val="FF0000"/>
              </a:solidFill>
              <a:effectLst>
                <a:outerShdw blurRad="38100" dist="38100" dir="2700000" algn="tl">
                  <a:srgbClr val="C0C0C0"/>
                </a:outerShdw>
              </a:effectLst>
            </a:endParaRPr>
          </a:p>
        </p:txBody>
      </p:sp>
      <p:sp>
        <p:nvSpPr>
          <p:cNvPr id="144387" name="Rectangle 3"/>
          <p:cNvSpPr>
            <a:spLocks noGrp="1" noChangeArrowheads="1"/>
          </p:cNvSpPr>
          <p:nvPr>
            <p:ph type="body" idx="1"/>
          </p:nvPr>
        </p:nvSpPr>
        <p:spPr>
          <a:xfrm>
            <a:off x="457200" y="1600200"/>
            <a:ext cx="8359775" cy="4743450"/>
          </a:xfrm>
        </p:spPr>
        <p:txBody>
          <a:bodyPr/>
          <a:lstStyle/>
          <a:p>
            <a:pPr algn="just">
              <a:buClr>
                <a:srgbClr val="FF0000"/>
              </a:buClr>
              <a:buSzPct val="140000"/>
              <a:buFont typeface="Wingdings" pitchFamily="2" charset="2"/>
              <a:buChar char="§"/>
            </a:pPr>
            <a:r>
              <a:rPr lang="vi-VN" smtClean="0">
                <a:effectLst>
                  <a:outerShdw blurRad="38100" dist="38100" dir="2700000" algn="tl">
                    <a:srgbClr val="C0C0C0"/>
                  </a:outerShdw>
                </a:effectLst>
              </a:rPr>
              <a:t>Bảng cấp phát tập tin (File Allocation Table - FAT) được giới thiệu lần đầu tiên vào năm 1977 với phiên bản FAT12. Sau đó là các phiên bản FAT16 và FAT32 lần lượt được ra mắt.</a:t>
            </a:r>
            <a:endParaRPr lang="en-US"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9D64754A-8EBE-450C-BA6C-B4C4468F9EB6}"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39</a:t>
            </a:fld>
            <a:endParaRPr lang="en-US"/>
          </a:p>
        </p:txBody>
      </p:sp>
    </p:spTree>
    <p:custDataLst>
      <p:tags r:id="rId1"/>
    </p:custDataLst>
  </p:cSld>
  <p:clrMapOvr>
    <a:masterClrMapping/>
  </p:clrMapOvr>
  <p:transition advTm="8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down)">
                                      <p:cBhvr>
                                        <p:cTn id="7" dur="580">
                                          <p:stCondLst>
                                            <p:cond delay="0"/>
                                          </p:stCondLst>
                                        </p:cTn>
                                        <p:tgtEl>
                                          <p:spTgt spid="144387">
                                            <p:txEl>
                                              <p:pRg st="0" end="0"/>
                                            </p:txEl>
                                          </p:spTgt>
                                        </p:tgtEl>
                                      </p:cBhvr>
                                    </p:animEffect>
                                    <p:anim calcmode="lin" valueType="num">
                                      <p:cBhvr>
                                        <p:cTn id="8" dur="1822" tmFilter="0,0; 0.14,0.36; 0.43,0.73; 0.71,0.91; 1.0,1.0">
                                          <p:stCondLst>
                                            <p:cond delay="0"/>
                                          </p:stCondLst>
                                        </p:cTn>
                                        <p:tgtEl>
                                          <p:spTgt spid="1443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7">
                                            <p:txEl>
                                              <p:pRg st="0" end="0"/>
                                            </p:txEl>
                                          </p:spTgt>
                                        </p:tgtEl>
                                      </p:cBhvr>
                                      <p:to x="100000" y="60000"/>
                                    </p:animScale>
                                    <p:animScale>
                                      <p:cBhvr>
                                        <p:cTn id="14" dur="166" decel="50000">
                                          <p:stCondLst>
                                            <p:cond delay="676"/>
                                          </p:stCondLst>
                                        </p:cTn>
                                        <p:tgtEl>
                                          <p:spTgt spid="144387">
                                            <p:txEl>
                                              <p:pRg st="0" end="0"/>
                                            </p:txEl>
                                          </p:spTgt>
                                        </p:tgtEl>
                                      </p:cBhvr>
                                      <p:to x="100000" y="100000"/>
                                    </p:animScale>
                                    <p:animScale>
                                      <p:cBhvr>
                                        <p:cTn id="15" dur="26">
                                          <p:stCondLst>
                                            <p:cond delay="1312"/>
                                          </p:stCondLst>
                                        </p:cTn>
                                        <p:tgtEl>
                                          <p:spTgt spid="144387">
                                            <p:txEl>
                                              <p:pRg st="0" end="0"/>
                                            </p:txEl>
                                          </p:spTgt>
                                        </p:tgtEl>
                                      </p:cBhvr>
                                      <p:to x="100000" y="80000"/>
                                    </p:animScale>
                                    <p:animScale>
                                      <p:cBhvr>
                                        <p:cTn id="16" dur="166" decel="50000">
                                          <p:stCondLst>
                                            <p:cond delay="1338"/>
                                          </p:stCondLst>
                                        </p:cTn>
                                        <p:tgtEl>
                                          <p:spTgt spid="144387">
                                            <p:txEl>
                                              <p:pRg st="0" end="0"/>
                                            </p:txEl>
                                          </p:spTgt>
                                        </p:tgtEl>
                                      </p:cBhvr>
                                      <p:to x="100000" y="100000"/>
                                    </p:animScale>
                                    <p:animScale>
                                      <p:cBhvr>
                                        <p:cTn id="17" dur="26">
                                          <p:stCondLst>
                                            <p:cond delay="1642"/>
                                          </p:stCondLst>
                                        </p:cTn>
                                        <p:tgtEl>
                                          <p:spTgt spid="144387">
                                            <p:txEl>
                                              <p:pRg st="0" end="0"/>
                                            </p:txEl>
                                          </p:spTgt>
                                        </p:tgtEl>
                                      </p:cBhvr>
                                      <p:to x="100000" y="90000"/>
                                    </p:animScale>
                                    <p:animScale>
                                      <p:cBhvr>
                                        <p:cTn id="18" dur="166" decel="50000">
                                          <p:stCondLst>
                                            <p:cond delay="1668"/>
                                          </p:stCondLst>
                                        </p:cTn>
                                        <p:tgtEl>
                                          <p:spTgt spid="144387">
                                            <p:txEl>
                                              <p:pRg st="0" end="0"/>
                                            </p:txEl>
                                          </p:spTgt>
                                        </p:tgtEl>
                                      </p:cBhvr>
                                      <p:to x="100000" y="100000"/>
                                    </p:animScale>
                                    <p:animScale>
                                      <p:cBhvr>
                                        <p:cTn id="19" dur="26">
                                          <p:stCondLst>
                                            <p:cond delay="1808"/>
                                          </p:stCondLst>
                                        </p:cTn>
                                        <p:tgtEl>
                                          <p:spTgt spid="144387">
                                            <p:txEl>
                                              <p:pRg st="0" end="0"/>
                                            </p:txEl>
                                          </p:spTgt>
                                        </p:tgtEl>
                                      </p:cBhvr>
                                      <p:to x="100000" y="95000"/>
                                    </p:animScale>
                                    <p:animScale>
                                      <p:cBhvr>
                                        <p:cTn id="20" dur="166" decel="50000">
                                          <p:stCondLst>
                                            <p:cond delay="1834"/>
                                          </p:stCondLst>
                                        </p:cTn>
                                        <p:tgtEl>
                                          <p:spTgt spid="14438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a:t>
            </a:r>
            <a:r>
              <a:rPr lang="en-US" sz="3200">
                <a:solidFill>
                  <a:srgbClr val="FF0000"/>
                </a:solidFill>
                <a:effectLst>
                  <a:outerShdw blurRad="38100" dist="38100" dir="2700000" algn="tl">
                    <a:srgbClr val="C0C0C0"/>
                  </a:outerShdw>
                </a:effectLst>
                <a:latin typeface="Tahoma" pitchFamily="34" charset="0"/>
              </a:rPr>
              <a:t>. </a:t>
            </a:r>
            <a:r>
              <a:rPr lang="en-US" sz="3200" smtClean="0">
                <a:solidFill>
                  <a:srgbClr val="FF0000"/>
                </a:solidFill>
                <a:effectLst>
                  <a:outerShdw blurRad="38100" dist="38100" dir="2700000" algn="tl">
                    <a:srgbClr val="C0C0C0"/>
                  </a:outerShdw>
                </a:effectLst>
                <a:latin typeface="Tahoma" pitchFamily="34" charset="0"/>
              </a:rPr>
              <a:t>Các khái niệm cơ bản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371600"/>
            <a:ext cx="8450263" cy="4841875"/>
          </a:xfrm>
        </p:spPr>
        <p:txBody>
          <a:bodyPr/>
          <a:lstStyle/>
          <a:p>
            <a:pPr marL="0" indent="0" algn="just">
              <a:buClr>
                <a:srgbClr val="FF0000"/>
              </a:buClr>
              <a:buSzPct val="140000"/>
              <a:buFont typeface="Wingdings" pitchFamily="2" charset="2"/>
              <a:buChar char="§"/>
            </a:pPr>
            <a:r>
              <a:rPr lang="en-US" sz="2800" smtClean="0">
                <a:solidFill>
                  <a:srgbClr val="FF0000"/>
                </a:solidFill>
                <a:effectLst>
                  <a:outerShdw blurRad="38100" dist="38100" dir="2700000" algn="tl">
                    <a:srgbClr val="C0C0C0"/>
                  </a:outerShdw>
                </a:effectLst>
                <a:latin typeface="Tahoma" pitchFamily="34" charset="0"/>
              </a:rPr>
              <a:t>Tập tin</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Tập tin là đơn vị lưu trữ thông tin của bộ nhớ ngoài. </a:t>
            </a:r>
            <a:endParaRPr lang="en-US"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Các tiến trình có thể đọc hay tạo</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mới tập tin nếu cần thiết. </a:t>
            </a:r>
            <a:endParaRPr lang="en-US"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Thông tin trên tập tin là vững bền không bị ảnh hưởng bởi các</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xử lý tạo hay kết thúc các tiến trình, chỉ mất đi khi </a:t>
            </a:r>
            <a:r>
              <a:rPr lang="en-US" sz="2800" smtClean="0">
                <a:effectLst>
                  <a:outerShdw blurRad="38100" dist="38100" dir="2700000" algn="tl">
                    <a:srgbClr val="C0C0C0"/>
                  </a:outerShdw>
                </a:effectLst>
                <a:latin typeface="Tahoma" pitchFamily="34" charset="0"/>
              </a:rPr>
              <a:t>người dùng</a:t>
            </a:r>
            <a:r>
              <a:rPr lang="vi-VN" sz="2800" smtClean="0">
                <a:effectLst>
                  <a:outerShdw blurRad="38100" dist="38100" dir="2700000" algn="tl">
                    <a:srgbClr val="C0C0C0"/>
                  </a:outerShdw>
                </a:effectLst>
                <a:latin typeface="Tahoma" pitchFamily="34" charset="0"/>
              </a:rPr>
              <a:t> thật sự muốn xóa. </a:t>
            </a:r>
            <a:endParaRPr lang="en-US"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Tập tin được</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quản lý bởi hệ điều hành.</a:t>
            </a:r>
          </a:p>
        </p:txBody>
      </p:sp>
      <p:sp>
        <p:nvSpPr>
          <p:cNvPr id="2" name="Date Placeholder 1"/>
          <p:cNvSpPr>
            <a:spLocks noGrp="1"/>
          </p:cNvSpPr>
          <p:nvPr>
            <p:ph type="dt" sz="half" idx="10"/>
          </p:nvPr>
        </p:nvSpPr>
        <p:spPr/>
        <p:txBody>
          <a:bodyPr/>
          <a:lstStyle/>
          <a:p>
            <a:fld id="{496E7A3B-F48A-47AE-823E-683B59309BEA}"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a:t>
            </a:fld>
            <a:endParaRPr lang="en-US"/>
          </a:p>
        </p:txBody>
      </p:sp>
    </p:spTree>
    <p:custDataLst>
      <p:tags r:id="rId1"/>
    </p:custDataLst>
  </p:cSld>
  <p:clrMapOvr>
    <a:masterClrMapping/>
  </p:clrMapOvr>
  <p:transition advTm="1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down)">
                                      <p:cBhvr>
                                        <p:cTn id="7" dur="580">
                                          <p:stCondLst>
                                            <p:cond delay="0"/>
                                          </p:stCondLst>
                                        </p:cTn>
                                        <p:tgtEl>
                                          <p:spTgt spid="121859">
                                            <p:txEl>
                                              <p:pRg st="0" end="0"/>
                                            </p:txEl>
                                          </p:spTgt>
                                        </p:tgtEl>
                                      </p:cBhvr>
                                    </p:animEffect>
                                    <p:anim calcmode="lin" valueType="num">
                                      <p:cBhvr>
                                        <p:cTn id="8" dur="1822" tmFilter="0,0; 0.14,0.36; 0.43,0.73; 0.71,0.91; 1.0,1.0">
                                          <p:stCondLst>
                                            <p:cond delay="0"/>
                                          </p:stCondLst>
                                        </p:cTn>
                                        <p:tgtEl>
                                          <p:spTgt spid="1218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18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18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18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18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1859">
                                            <p:txEl>
                                              <p:pRg st="0" end="0"/>
                                            </p:txEl>
                                          </p:spTgt>
                                        </p:tgtEl>
                                      </p:cBhvr>
                                      <p:to x="100000" y="60000"/>
                                    </p:animScale>
                                    <p:animScale>
                                      <p:cBhvr>
                                        <p:cTn id="14" dur="166" decel="50000">
                                          <p:stCondLst>
                                            <p:cond delay="676"/>
                                          </p:stCondLst>
                                        </p:cTn>
                                        <p:tgtEl>
                                          <p:spTgt spid="121859">
                                            <p:txEl>
                                              <p:pRg st="0" end="0"/>
                                            </p:txEl>
                                          </p:spTgt>
                                        </p:tgtEl>
                                      </p:cBhvr>
                                      <p:to x="100000" y="100000"/>
                                    </p:animScale>
                                    <p:animScale>
                                      <p:cBhvr>
                                        <p:cTn id="15" dur="26">
                                          <p:stCondLst>
                                            <p:cond delay="1312"/>
                                          </p:stCondLst>
                                        </p:cTn>
                                        <p:tgtEl>
                                          <p:spTgt spid="121859">
                                            <p:txEl>
                                              <p:pRg st="0" end="0"/>
                                            </p:txEl>
                                          </p:spTgt>
                                        </p:tgtEl>
                                      </p:cBhvr>
                                      <p:to x="100000" y="80000"/>
                                    </p:animScale>
                                    <p:animScale>
                                      <p:cBhvr>
                                        <p:cTn id="16" dur="166" decel="50000">
                                          <p:stCondLst>
                                            <p:cond delay="1338"/>
                                          </p:stCondLst>
                                        </p:cTn>
                                        <p:tgtEl>
                                          <p:spTgt spid="121859">
                                            <p:txEl>
                                              <p:pRg st="0" end="0"/>
                                            </p:txEl>
                                          </p:spTgt>
                                        </p:tgtEl>
                                      </p:cBhvr>
                                      <p:to x="100000" y="100000"/>
                                    </p:animScale>
                                    <p:animScale>
                                      <p:cBhvr>
                                        <p:cTn id="17" dur="26">
                                          <p:stCondLst>
                                            <p:cond delay="1642"/>
                                          </p:stCondLst>
                                        </p:cTn>
                                        <p:tgtEl>
                                          <p:spTgt spid="121859">
                                            <p:txEl>
                                              <p:pRg st="0" end="0"/>
                                            </p:txEl>
                                          </p:spTgt>
                                        </p:tgtEl>
                                      </p:cBhvr>
                                      <p:to x="100000" y="90000"/>
                                    </p:animScale>
                                    <p:animScale>
                                      <p:cBhvr>
                                        <p:cTn id="18" dur="166" decel="50000">
                                          <p:stCondLst>
                                            <p:cond delay="1668"/>
                                          </p:stCondLst>
                                        </p:cTn>
                                        <p:tgtEl>
                                          <p:spTgt spid="121859">
                                            <p:txEl>
                                              <p:pRg st="0" end="0"/>
                                            </p:txEl>
                                          </p:spTgt>
                                        </p:tgtEl>
                                      </p:cBhvr>
                                      <p:to x="100000" y="100000"/>
                                    </p:animScale>
                                    <p:animScale>
                                      <p:cBhvr>
                                        <p:cTn id="19" dur="26">
                                          <p:stCondLst>
                                            <p:cond delay="1808"/>
                                          </p:stCondLst>
                                        </p:cTn>
                                        <p:tgtEl>
                                          <p:spTgt spid="121859">
                                            <p:txEl>
                                              <p:pRg st="0" end="0"/>
                                            </p:txEl>
                                          </p:spTgt>
                                        </p:tgtEl>
                                      </p:cBhvr>
                                      <p:to x="100000" y="95000"/>
                                    </p:animScale>
                                    <p:animScale>
                                      <p:cBhvr>
                                        <p:cTn id="20" dur="166" decel="50000">
                                          <p:stCondLst>
                                            <p:cond delay="1834"/>
                                          </p:stCondLst>
                                        </p:cTn>
                                        <p:tgtEl>
                                          <p:spTgt spid="1218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1859">
                                            <p:txEl>
                                              <p:pRg st="1" end="1"/>
                                            </p:txEl>
                                          </p:spTgt>
                                        </p:tgtEl>
                                        <p:attrNameLst>
                                          <p:attrName>style.visibility</p:attrName>
                                        </p:attrNameLst>
                                      </p:cBhvr>
                                      <p:to>
                                        <p:strVal val="visible"/>
                                      </p:to>
                                    </p:set>
                                    <p:animEffect transition="in" filter="wipe(down)">
                                      <p:cBhvr>
                                        <p:cTn id="25" dur="580">
                                          <p:stCondLst>
                                            <p:cond delay="0"/>
                                          </p:stCondLst>
                                        </p:cTn>
                                        <p:tgtEl>
                                          <p:spTgt spid="121859">
                                            <p:txEl>
                                              <p:pRg st="1" end="1"/>
                                            </p:txEl>
                                          </p:spTgt>
                                        </p:tgtEl>
                                      </p:cBhvr>
                                    </p:animEffect>
                                    <p:anim calcmode="lin" valueType="num">
                                      <p:cBhvr>
                                        <p:cTn id="26" dur="1822" tmFilter="0,0; 0.14,0.36; 0.43,0.73; 0.71,0.91; 1.0,1.0">
                                          <p:stCondLst>
                                            <p:cond delay="0"/>
                                          </p:stCondLst>
                                        </p:cTn>
                                        <p:tgtEl>
                                          <p:spTgt spid="1218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18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18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18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18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1859">
                                            <p:txEl>
                                              <p:pRg st="1" end="1"/>
                                            </p:txEl>
                                          </p:spTgt>
                                        </p:tgtEl>
                                      </p:cBhvr>
                                      <p:to x="100000" y="60000"/>
                                    </p:animScale>
                                    <p:animScale>
                                      <p:cBhvr>
                                        <p:cTn id="32" dur="166" decel="50000">
                                          <p:stCondLst>
                                            <p:cond delay="676"/>
                                          </p:stCondLst>
                                        </p:cTn>
                                        <p:tgtEl>
                                          <p:spTgt spid="121859">
                                            <p:txEl>
                                              <p:pRg st="1" end="1"/>
                                            </p:txEl>
                                          </p:spTgt>
                                        </p:tgtEl>
                                      </p:cBhvr>
                                      <p:to x="100000" y="100000"/>
                                    </p:animScale>
                                    <p:animScale>
                                      <p:cBhvr>
                                        <p:cTn id="33" dur="26">
                                          <p:stCondLst>
                                            <p:cond delay="1312"/>
                                          </p:stCondLst>
                                        </p:cTn>
                                        <p:tgtEl>
                                          <p:spTgt spid="121859">
                                            <p:txEl>
                                              <p:pRg st="1" end="1"/>
                                            </p:txEl>
                                          </p:spTgt>
                                        </p:tgtEl>
                                      </p:cBhvr>
                                      <p:to x="100000" y="80000"/>
                                    </p:animScale>
                                    <p:animScale>
                                      <p:cBhvr>
                                        <p:cTn id="34" dur="166" decel="50000">
                                          <p:stCondLst>
                                            <p:cond delay="1338"/>
                                          </p:stCondLst>
                                        </p:cTn>
                                        <p:tgtEl>
                                          <p:spTgt spid="121859">
                                            <p:txEl>
                                              <p:pRg st="1" end="1"/>
                                            </p:txEl>
                                          </p:spTgt>
                                        </p:tgtEl>
                                      </p:cBhvr>
                                      <p:to x="100000" y="100000"/>
                                    </p:animScale>
                                    <p:animScale>
                                      <p:cBhvr>
                                        <p:cTn id="35" dur="26">
                                          <p:stCondLst>
                                            <p:cond delay="1642"/>
                                          </p:stCondLst>
                                        </p:cTn>
                                        <p:tgtEl>
                                          <p:spTgt spid="121859">
                                            <p:txEl>
                                              <p:pRg st="1" end="1"/>
                                            </p:txEl>
                                          </p:spTgt>
                                        </p:tgtEl>
                                      </p:cBhvr>
                                      <p:to x="100000" y="90000"/>
                                    </p:animScale>
                                    <p:animScale>
                                      <p:cBhvr>
                                        <p:cTn id="36" dur="166" decel="50000">
                                          <p:stCondLst>
                                            <p:cond delay="1668"/>
                                          </p:stCondLst>
                                        </p:cTn>
                                        <p:tgtEl>
                                          <p:spTgt spid="121859">
                                            <p:txEl>
                                              <p:pRg st="1" end="1"/>
                                            </p:txEl>
                                          </p:spTgt>
                                        </p:tgtEl>
                                      </p:cBhvr>
                                      <p:to x="100000" y="100000"/>
                                    </p:animScale>
                                    <p:animScale>
                                      <p:cBhvr>
                                        <p:cTn id="37" dur="26">
                                          <p:stCondLst>
                                            <p:cond delay="1808"/>
                                          </p:stCondLst>
                                        </p:cTn>
                                        <p:tgtEl>
                                          <p:spTgt spid="121859">
                                            <p:txEl>
                                              <p:pRg st="1" end="1"/>
                                            </p:txEl>
                                          </p:spTgt>
                                        </p:tgtEl>
                                      </p:cBhvr>
                                      <p:to x="100000" y="95000"/>
                                    </p:animScale>
                                    <p:animScale>
                                      <p:cBhvr>
                                        <p:cTn id="38" dur="166" decel="50000">
                                          <p:stCondLst>
                                            <p:cond delay="1834"/>
                                          </p:stCondLst>
                                        </p:cTn>
                                        <p:tgtEl>
                                          <p:spTgt spid="1218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1859">
                                            <p:txEl>
                                              <p:pRg st="2" end="2"/>
                                            </p:txEl>
                                          </p:spTgt>
                                        </p:tgtEl>
                                        <p:attrNameLst>
                                          <p:attrName>style.visibility</p:attrName>
                                        </p:attrNameLst>
                                      </p:cBhvr>
                                      <p:to>
                                        <p:strVal val="visible"/>
                                      </p:to>
                                    </p:set>
                                    <p:animEffect transition="in" filter="wipe(down)">
                                      <p:cBhvr>
                                        <p:cTn id="43" dur="580">
                                          <p:stCondLst>
                                            <p:cond delay="0"/>
                                          </p:stCondLst>
                                        </p:cTn>
                                        <p:tgtEl>
                                          <p:spTgt spid="121859">
                                            <p:txEl>
                                              <p:pRg st="2" end="2"/>
                                            </p:txEl>
                                          </p:spTgt>
                                        </p:tgtEl>
                                      </p:cBhvr>
                                    </p:animEffect>
                                    <p:anim calcmode="lin" valueType="num">
                                      <p:cBhvr>
                                        <p:cTn id="44" dur="1822" tmFilter="0,0; 0.14,0.36; 0.43,0.73; 0.71,0.91; 1.0,1.0">
                                          <p:stCondLst>
                                            <p:cond delay="0"/>
                                          </p:stCondLst>
                                        </p:cTn>
                                        <p:tgtEl>
                                          <p:spTgt spid="1218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18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18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18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18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1859">
                                            <p:txEl>
                                              <p:pRg st="2" end="2"/>
                                            </p:txEl>
                                          </p:spTgt>
                                        </p:tgtEl>
                                      </p:cBhvr>
                                      <p:to x="100000" y="60000"/>
                                    </p:animScale>
                                    <p:animScale>
                                      <p:cBhvr>
                                        <p:cTn id="50" dur="166" decel="50000">
                                          <p:stCondLst>
                                            <p:cond delay="676"/>
                                          </p:stCondLst>
                                        </p:cTn>
                                        <p:tgtEl>
                                          <p:spTgt spid="121859">
                                            <p:txEl>
                                              <p:pRg st="2" end="2"/>
                                            </p:txEl>
                                          </p:spTgt>
                                        </p:tgtEl>
                                      </p:cBhvr>
                                      <p:to x="100000" y="100000"/>
                                    </p:animScale>
                                    <p:animScale>
                                      <p:cBhvr>
                                        <p:cTn id="51" dur="26">
                                          <p:stCondLst>
                                            <p:cond delay="1312"/>
                                          </p:stCondLst>
                                        </p:cTn>
                                        <p:tgtEl>
                                          <p:spTgt spid="121859">
                                            <p:txEl>
                                              <p:pRg st="2" end="2"/>
                                            </p:txEl>
                                          </p:spTgt>
                                        </p:tgtEl>
                                      </p:cBhvr>
                                      <p:to x="100000" y="80000"/>
                                    </p:animScale>
                                    <p:animScale>
                                      <p:cBhvr>
                                        <p:cTn id="52" dur="166" decel="50000">
                                          <p:stCondLst>
                                            <p:cond delay="1338"/>
                                          </p:stCondLst>
                                        </p:cTn>
                                        <p:tgtEl>
                                          <p:spTgt spid="121859">
                                            <p:txEl>
                                              <p:pRg st="2" end="2"/>
                                            </p:txEl>
                                          </p:spTgt>
                                        </p:tgtEl>
                                      </p:cBhvr>
                                      <p:to x="100000" y="100000"/>
                                    </p:animScale>
                                    <p:animScale>
                                      <p:cBhvr>
                                        <p:cTn id="53" dur="26">
                                          <p:stCondLst>
                                            <p:cond delay="1642"/>
                                          </p:stCondLst>
                                        </p:cTn>
                                        <p:tgtEl>
                                          <p:spTgt spid="121859">
                                            <p:txEl>
                                              <p:pRg st="2" end="2"/>
                                            </p:txEl>
                                          </p:spTgt>
                                        </p:tgtEl>
                                      </p:cBhvr>
                                      <p:to x="100000" y="90000"/>
                                    </p:animScale>
                                    <p:animScale>
                                      <p:cBhvr>
                                        <p:cTn id="54" dur="166" decel="50000">
                                          <p:stCondLst>
                                            <p:cond delay="1668"/>
                                          </p:stCondLst>
                                        </p:cTn>
                                        <p:tgtEl>
                                          <p:spTgt spid="121859">
                                            <p:txEl>
                                              <p:pRg st="2" end="2"/>
                                            </p:txEl>
                                          </p:spTgt>
                                        </p:tgtEl>
                                      </p:cBhvr>
                                      <p:to x="100000" y="100000"/>
                                    </p:animScale>
                                    <p:animScale>
                                      <p:cBhvr>
                                        <p:cTn id="55" dur="26">
                                          <p:stCondLst>
                                            <p:cond delay="1808"/>
                                          </p:stCondLst>
                                        </p:cTn>
                                        <p:tgtEl>
                                          <p:spTgt spid="121859">
                                            <p:txEl>
                                              <p:pRg st="2" end="2"/>
                                            </p:txEl>
                                          </p:spTgt>
                                        </p:tgtEl>
                                      </p:cBhvr>
                                      <p:to x="100000" y="95000"/>
                                    </p:animScale>
                                    <p:animScale>
                                      <p:cBhvr>
                                        <p:cTn id="56" dur="166" decel="50000">
                                          <p:stCondLst>
                                            <p:cond delay="1834"/>
                                          </p:stCondLst>
                                        </p:cTn>
                                        <p:tgtEl>
                                          <p:spTgt spid="1218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1859">
                                            <p:txEl>
                                              <p:pRg st="3" end="3"/>
                                            </p:txEl>
                                          </p:spTgt>
                                        </p:tgtEl>
                                        <p:attrNameLst>
                                          <p:attrName>style.visibility</p:attrName>
                                        </p:attrNameLst>
                                      </p:cBhvr>
                                      <p:to>
                                        <p:strVal val="visible"/>
                                      </p:to>
                                    </p:set>
                                    <p:animEffect transition="in" filter="wipe(down)">
                                      <p:cBhvr>
                                        <p:cTn id="61" dur="580">
                                          <p:stCondLst>
                                            <p:cond delay="0"/>
                                          </p:stCondLst>
                                        </p:cTn>
                                        <p:tgtEl>
                                          <p:spTgt spid="121859">
                                            <p:txEl>
                                              <p:pRg st="3" end="3"/>
                                            </p:txEl>
                                          </p:spTgt>
                                        </p:tgtEl>
                                      </p:cBhvr>
                                    </p:animEffect>
                                    <p:anim calcmode="lin" valueType="num">
                                      <p:cBhvr>
                                        <p:cTn id="62" dur="1822" tmFilter="0,0; 0.14,0.36; 0.43,0.73; 0.71,0.91; 1.0,1.0">
                                          <p:stCondLst>
                                            <p:cond delay="0"/>
                                          </p:stCondLst>
                                        </p:cTn>
                                        <p:tgtEl>
                                          <p:spTgt spid="1218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18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18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18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18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1859">
                                            <p:txEl>
                                              <p:pRg st="3" end="3"/>
                                            </p:txEl>
                                          </p:spTgt>
                                        </p:tgtEl>
                                      </p:cBhvr>
                                      <p:to x="100000" y="60000"/>
                                    </p:animScale>
                                    <p:animScale>
                                      <p:cBhvr>
                                        <p:cTn id="68" dur="166" decel="50000">
                                          <p:stCondLst>
                                            <p:cond delay="676"/>
                                          </p:stCondLst>
                                        </p:cTn>
                                        <p:tgtEl>
                                          <p:spTgt spid="121859">
                                            <p:txEl>
                                              <p:pRg st="3" end="3"/>
                                            </p:txEl>
                                          </p:spTgt>
                                        </p:tgtEl>
                                      </p:cBhvr>
                                      <p:to x="100000" y="100000"/>
                                    </p:animScale>
                                    <p:animScale>
                                      <p:cBhvr>
                                        <p:cTn id="69" dur="26">
                                          <p:stCondLst>
                                            <p:cond delay="1312"/>
                                          </p:stCondLst>
                                        </p:cTn>
                                        <p:tgtEl>
                                          <p:spTgt spid="121859">
                                            <p:txEl>
                                              <p:pRg st="3" end="3"/>
                                            </p:txEl>
                                          </p:spTgt>
                                        </p:tgtEl>
                                      </p:cBhvr>
                                      <p:to x="100000" y="80000"/>
                                    </p:animScale>
                                    <p:animScale>
                                      <p:cBhvr>
                                        <p:cTn id="70" dur="166" decel="50000">
                                          <p:stCondLst>
                                            <p:cond delay="1338"/>
                                          </p:stCondLst>
                                        </p:cTn>
                                        <p:tgtEl>
                                          <p:spTgt spid="121859">
                                            <p:txEl>
                                              <p:pRg st="3" end="3"/>
                                            </p:txEl>
                                          </p:spTgt>
                                        </p:tgtEl>
                                      </p:cBhvr>
                                      <p:to x="100000" y="100000"/>
                                    </p:animScale>
                                    <p:animScale>
                                      <p:cBhvr>
                                        <p:cTn id="71" dur="26">
                                          <p:stCondLst>
                                            <p:cond delay="1642"/>
                                          </p:stCondLst>
                                        </p:cTn>
                                        <p:tgtEl>
                                          <p:spTgt spid="121859">
                                            <p:txEl>
                                              <p:pRg st="3" end="3"/>
                                            </p:txEl>
                                          </p:spTgt>
                                        </p:tgtEl>
                                      </p:cBhvr>
                                      <p:to x="100000" y="90000"/>
                                    </p:animScale>
                                    <p:animScale>
                                      <p:cBhvr>
                                        <p:cTn id="72" dur="166" decel="50000">
                                          <p:stCondLst>
                                            <p:cond delay="1668"/>
                                          </p:stCondLst>
                                        </p:cTn>
                                        <p:tgtEl>
                                          <p:spTgt spid="121859">
                                            <p:txEl>
                                              <p:pRg st="3" end="3"/>
                                            </p:txEl>
                                          </p:spTgt>
                                        </p:tgtEl>
                                      </p:cBhvr>
                                      <p:to x="100000" y="100000"/>
                                    </p:animScale>
                                    <p:animScale>
                                      <p:cBhvr>
                                        <p:cTn id="73" dur="26">
                                          <p:stCondLst>
                                            <p:cond delay="1808"/>
                                          </p:stCondLst>
                                        </p:cTn>
                                        <p:tgtEl>
                                          <p:spTgt spid="121859">
                                            <p:txEl>
                                              <p:pRg st="3" end="3"/>
                                            </p:txEl>
                                          </p:spTgt>
                                        </p:tgtEl>
                                      </p:cBhvr>
                                      <p:to x="100000" y="95000"/>
                                    </p:animScale>
                                    <p:animScale>
                                      <p:cBhvr>
                                        <p:cTn id="74" dur="166" decel="50000">
                                          <p:stCondLst>
                                            <p:cond delay="1834"/>
                                          </p:stCondLst>
                                        </p:cTn>
                                        <p:tgtEl>
                                          <p:spTgt spid="12185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21859">
                                            <p:txEl>
                                              <p:pRg st="4" end="4"/>
                                            </p:txEl>
                                          </p:spTgt>
                                        </p:tgtEl>
                                        <p:attrNameLst>
                                          <p:attrName>style.visibility</p:attrName>
                                        </p:attrNameLst>
                                      </p:cBhvr>
                                      <p:to>
                                        <p:strVal val="visible"/>
                                      </p:to>
                                    </p:set>
                                    <p:animEffect transition="in" filter="wipe(down)">
                                      <p:cBhvr>
                                        <p:cTn id="79" dur="580">
                                          <p:stCondLst>
                                            <p:cond delay="0"/>
                                          </p:stCondLst>
                                        </p:cTn>
                                        <p:tgtEl>
                                          <p:spTgt spid="121859">
                                            <p:txEl>
                                              <p:pRg st="4" end="4"/>
                                            </p:txEl>
                                          </p:spTgt>
                                        </p:tgtEl>
                                      </p:cBhvr>
                                    </p:animEffect>
                                    <p:anim calcmode="lin" valueType="num">
                                      <p:cBhvr>
                                        <p:cTn id="80" dur="1822" tmFilter="0,0; 0.14,0.36; 0.43,0.73; 0.71,0.91; 1.0,1.0">
                                          <p:stCondLst>
                                            <p:cond delay="0"/>
                                          </p:stCondLst>
                                        </p:cTn>
                                        <p:tgtEl>
                                          <p:spTgt spid="12185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185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185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185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185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21859">
                                            <p:txEl>
                                              <p:pRg st="4" end="4"/>
                                            </p:txEl>
                                          </p:spTgt>
                                        </p:tgtEl>
                                      </p:cBhvr>
                                      <p:to x="100000" y="60000"/>
                                    </p:animScale>
                                    <p:animScale>
                                      <p:cBhvr>
                                        <p:cTn id="86" dur="166" decel="50000">
                                          <p:stCondLst>
                                            <p:cond delay="676"/>
                                          </p:stCondLst>
                                        </p:cTn>
                                        <p:tgtEl>
                                          <p:spTgt spid="121859">
                                            <p:txEl>
                                              <p:pRg st="4" end="4"/>
                                            </p:txEl>
                                          </p:spTgt>
                                        </p:tgtEl>
                                      </p:cBhvr>
                                      <p:to x="100000" y="100000"/>
                                    </p:animScale>
                                    <p:animScale>
                                      <p:cBhvr>
                                        <p:cTn id="87" dur="26">
                                          <p:stCondLst>
                                            <p:cond delay="1312"/>
                                          </p:stCondLst>
                                        </p:cTn>
                                        <p:tgtEl>
                                          <p:spTgt spid="121859">
                                            <p:txEl>
                                              <p:pRg st="4" end="4"/>
                                            </p:txEl>
                                          </p:spTgt>
                                        </p:tgtEl>
                                      </p:cBhvr>
                                      <p:to x="100000" y="80000"/>
                                    </p:animScale>
                                    <p:animScale>
                                      <p:cBhvr>
                                        <p:cTn id="88" dur="166" decel="50000">
                                          <p:stCondLst>
                                            <p:cond delay="1338"/>
                                          </p:stCondLst>
                                        </p:cTn>
                                        <p:tgtEl>
                                          <p:spTgt spid="121859">
                                            <p:txEl>
                                              <p:pRg st="4" end="4"/>
                                            </p:txEl>
                                          </p:spTgt>
                                        </p:tgtEl>
                                      </p:cBhvr>
                                      <p:to x="100000" y="100000"/>
                                    </p:animScale>
                                    <p:animScale>
                                      <p:cBhvr>
                                        <p:cTn id="89" dur="26">
                                          <p:stCondLst>
                                            <p:cond delay="1642"/>
                                          </p:stCondLst>
                                        </p:cTn>
                                        <p:tgtEl>
                                          <p:spTgt spid="121859">
                                            <p:txEl>
                                              <p:pRg st="4" end="4"/>
                                            </p:txEl>
                                          </p:spTgt>
                                        </p:tgtEl>
                                      </p:cBhvr>
                                      <p:to x="100000" y="90000"/>
                                    </p:animScale>
                                    <p:animScale>
                                      <p:cBhvr>
                                        <p:cTn id="90" dur="166" decel="50000">
                                          <p:stCondLst>
                                            <p:cond delay="1668"/>
                                          </p:stCondLst>
                                        </p:cTn>
                                        <p:tgtEl>
                                          <p:spTgt spid="121859">
                                            <p:txEl>
                                              <p:pRg st="4" end="4"/>
                                            </p:txEl>
                                          </p:spTgt>
                                        </p:tgtEl>
                                      </p:cBhvr>
                                      <p:to x="100000" y="100000"/>
                                    </p:animScale>
                                    <p:animScale>
                                      <p:cBhvr>
                                        <p:cTn id="91" dur="26">
                                          <p:stCondLst>
                                            <p:cond delay="1808"/>
                                          </p:stCondLst>
                                        </p:cTn>
                                        <p:tgtEl>
                                          <p:spTgt spid="121859">
                                            <p:txEl>
                                              <p:pRg st="4" end="4"/>
                                            </p:txEl>
                                          </p:spTgt>
                                        </p:tgtEl>
                                      </p:cBhvr>
                                      <p:to x="100000" y="95000"/>
                                    </p:animScale>
                                    <p:animScale>
                                      <p:cBhvr>
                                        <p:cTn id="92" dur="166" decel="50000">
                                          <p:stCondLst>
                                            <p:cond delay="1834"/>
                                          </p:stCondLst>
                                        </p:cTn>
                                        <p:tgtEl>
                                          <p:spTgt spid="12185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1. HT FAT</a:t>
            </a:r>
            <a:endParaRPr lang="en-US" smtClean="0">
              <a:solidFill>
                <a:srgbClr val="FF0000"/>
              </a:solidFill>
              <a:effectLst>
                <a:outerShdw blurRad="38100" dist="38100" dir="2700000" algn="tl">
                  <a:srgbClr val="C0C0C0"/>
                </a:outerShdw>
              </a:effectLst>
            </a:endParaRPr>
          </a:p>
        </p:txBody>
      </p:sp>
      <p:sp>
        <p:nvSpPr>
          <p:cNvPr id="144387" name="Rectangle 3"/>
          <p:cNvSpPr>
            <a:spLocks noGrp="1" noChangeArrowheads="1"/>
          </p:cNvSpPr>
          <p:nvPr>
            <p:ph type="body" idx="1"/>
          </p:nvPr>
        </p:nvSpPr>
        <p:spPr>
          <a:xfrm>
            <a:off x="457200" y="1600200"/>
            <a:ext cx="8359775" cy="4743450"/>
          </a:xfrm>
        </p:spPr>
        <p:txBody>
          <a:bodyPr/>
          <a:lstStyle/>
          <a:p>
            <a:pPr algn="just">
              <a:buClr>
                <a:srgbClr val="FF0000"/>
              </a:buClr>
              <a:buSzPct val="140000"/>
              <a:buFont typeface="Wingdings" pitchFamily="2" charset="2"/>
              <a:buChar char="§"/>
            </a:pPr>
            <a:r>
              <a:rPr lang="vi-VN" smtClean="0">
                <a:effectLst>
                  <a:outerShdw blurRad="38100" dist="38100" dir="2700000" algn="tl">
                    <a:srgbClr val="C0C0C0"/>
                  </a:outerShdw>
                </a:effectLst>
              </a:rPr>
              <a:t>FAT </a:t>
            </a:r>
            <a:r>
              <a:rPr lang="en-US" smtClean="0">
                <a:effectLst>
                  <a:outerShdw blurRad="38100" dist="38100" dir="2700000" algn="tl">
                    <a:srgbClr val="C0C0C0"/>
                  </a:outerShdw>
                </a:effectLst>
              </a:rPr>
              <a:t>là</a:t>
            </a:r>
            <a:r>
              <a:rPr lang="vi-VN" smtClean="0">
                <a:effectLst>
                  <a:outerShdw blurRad="38100" dist="38100" dir="2700000" algn="tl">
                    <a:srgbClr val="C0C0C0"/>
                  </a:outerShdw>
                </a:effectLst>
              </a:rPr>
              <a:t> bảng định vị File trên đĩa, bảng này liệt kê tuần tự số thứ tự của các cluster dành cho file lưu trữ trên bộ nhớ ngoài.</a:t>
            </a:r>
            <a:endParaRPr lang="en-US" smtClean="0">
              <a:effectLst>
                <a:outerShdw blurRad="38100" dist="38100" dir="2700000" algn="tl">
                  <a:srgbClr val="C0C0C0"/>
                </a:outerShdw>
              </a:effectLst>
            </a:endParaRPr>
          </a:p>
          <a:p>
            <a:pPr algn="just">
              <a:buClr>
                <a:srgbClr val="FF0000"/>
              </a:buClr>
              <a:buSzPct val="140000"/>
              <a:buFont typeface="Wingdings" pitchFamily="2" charset="2"/>
              <a:buChar char="§"/>
            </a:pPr>
            <a:r>
              <a:rPr lang="vi-VN" smtClean="0">
                <a:effectLst>
                  <a:outerShdw blurRad="38100" dist="38100" dir="2700000" algn="tl">
                    <a:srgbClr val="C0C0C0"/>
                  </a:outerShdw>
                </a:effectLst>
              </a:rPr>
              <a:t> Cluster (liên cung) là một nhóm các sector liền kề nhau trên bộ nhớ ngoài. Số lượng sector có trong một cluster là do hệ điều hành áp đặt cho từng loại đĩa có dung lượng thích hợp. </a:t>
            </a:r>
            <a:endParaRPr lang="en-US"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6E67A9F7-1585-44B8-91D1-8FFB61915438}"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40</a:t>
            </a:fld>
            <a:endParaRPr lang="en-US"/>
          </a:p>
        </p:txBody>
      </p:sp>
    </p:spTree>
    <p:custDataLst>
      <p:tags r:id="rId1"/>
    </p:custDataLst>
  </p:cSld>
  <p:clrMapOvr>
    <a:masterClrMapping/>
  </p:clrMapOvr>
  <p:transition advTm="8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down)">
                                      <p:cBhvr>
                                        <p:cTn id="7" dur="580">
                                          <p:stCondLst>
                                            <p:cond delay="0"/>
                                          </p:stCondLst>
                                        </p:cTn>
                                        <p:tgtEl>
                                          <p:spTgt spid="144387">
                                            <p:txEl>
                                              <p:pRg st="0" end="0"/>
                                            </p:txEl>
                                          </p:spTgt>
                                        </p:tgtEl>
                                      </p:cBhvr>
                                    </p:animEffect>
                                    <p:anim calcmode="lin" valueType="num">
                                      <p:cBhvr>
                                        <p:cTn id="8" dur="1822" tmFilter="0,0; 0.14,0.36; 0.43,0.73; 0.71,0.91; 1.0,1.0">
                                          <p:stCondLst>
                                            <p:cond delay="0"/>
                                          </p:stCondLst>
                                        </p:cTn>
                                        <p:tgtEl>
                                          <p:spTgt spid="1443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7">
                                            <p:txEl>
                                              <p:pRg st="0" end="0"/>
                                            </p:txEl>
                                          </p:spTgt>
                                        </p:tgtEl>
                                      </p:cBhvr>
                                      <p:to x="100000" y="60000"/>
                                    </p:animScale>
                                    <p:animScale>
                                      <p:cBhvr>
                                        <p:cTn id="14" dur="166" decel="50000">
                                          <p:stCondLst>
                                            <p:cond delay="676"/>
                                          </p:stCondLst>
                                        </p:cTn>
                                        <p:tgtEl>
                                          <p:spTgt spid="144387">
                                            <p:txEl>
                                              <p:pRg st="0" end="0"/>
                                            </p:txEl>
                                          </p:spTgt>
                                        </p:tgtEl>
                                      </p:cBhvr>
                                      <p:to x="100000" y="100000"/>
                                    </p:animScale>
                                    <p:animScale>
                                      <p:cBhvr>
                                        <p:cTn id="15" dur="26">
                                          <p:stCondLst>
                                            <p:cond delay="1312"/>
                                          </p:stCondLst>
                                        </p:cTn>
                                        <p:tgtEl>
                                          <p:spTgt spid="144387">
                                            <p:txEl>
                                              <p:pRg st="0" end="0"/>
                                            </p:txEl>
                                          </p:spTgt>
                                        </p:tgtEl>
                                      </p:cBhvr>
                                      <p:to x="100000" y="80000"/>
                                    </p:animScale>
                                    <p:animScale>
                                      <p:cBhvr>
                                        <p:cTn id="16" dur="166" decel="50000">
                                          <p:stCondLst>
                                            <p:cond delay="1338"/>
                                          </p:stCondLst>
                                        </p:cTn>
                                        <p:tgtEl>
                                          <p:spTgt spid="144387">
                                            <p:txEl>
                                              <p:pRg st="0" end="0"/>
                                            </p:txEl>
                                          </p:spTgt>
                                        </p:tgtEl>
                                      </p:cBhvr>
                                      <p:to x="100000" y="100000"/>
                                    </p:animScale>
                                    <p:animScale>
                                      <p:cBhvr>
                                        <p:cTn id="17" dur="26">
                                          <p:stCondLst>
                                            <p:cond delay="1642"/>
                                          </p:stCondLst>
                                        </p:cTn>
                                        <p:tgtEl>
                                          <p:spTgt spid="144387">
                                            <p:txEl>
                                              <p:pRg st="0" end="0"/>
                                            </p:txEl>
                                          </p:spTgt>
                                        </p:tgtEl>
                                      </p:cBhvr>
                                      <p:to x="100000" y="90000"/>
                                    </p:animScale>
                                    <p:animScale>
                                      <p:cBhvr>
                                        <p:cTn id="18" dur="166" decel="50000">
                                          <p:stCondLst>
                                            <p:cond delay="1668"/>
                                          </p:stCondLst>
                                        </p:cTn>
                                        <p:tgtEl>
                                          <p:spTgt spid="144387">
                                            <p:txEl>
                                              <p:pRg st="0" end="0"/>
                                            </p:txEl>
                                          </p:spTgt>
                                        </p:tgtEl>
                                      </p:cBhvr>
                                      <p:to x="100000" y="100000"/>
                                    </p:animScale>
                                    <p:animScale>
                                      <p:cBhvr>
                                        <p:cTn id="19" dur="26">
                                          <p:stCondLst>
                                            <p:cond delay="1808"/>
                                          </p:stCondLst>
                                        </p:cTn>
                                        <p:tgtEl>
                                          <p:spTgt spid="144387">
                                            <p:txEl>
                                              <p:pRg st="0" end="0"/>
                                            </p:txEl>
                                          </p:spTgt>
                                        </p:tgtEl>
                                      </p:cBhvr>
                                      <p:to x="100000" y="95000"/>
                                    </p:animScale>
                                    <p:animScale>
                                      <p:cBhvr>
                                        <p:cTn id="20" dur="166" decel="50000">
                                          <p:stCondLst>
                                            <p:cond delay="1834"/>
                                          </p:stCondLst>
                                        </p:cTn>
                                        <p:tgtEl>
                                          <p:spTgt spid="1443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4387">
                                            <p:txEl>
                                              <p:pRg st="1" end="1"/>
                                            </p:txEl>
                                          </p:spTgt>
                                        </p:tgtEl>
                                        <p:attrNameLst>
                                          <p:attrName>style.visibility</p:attrName>
                                        </p:attrNameLst>
                                      </p:cBhvr>
                                      <p:to>
                                        <p:strVal val="visible"/>
                                      </p:to>
                                    </p:set>
                                    <p:animEffect transition="in" filter="wipe(down)">
                                      <p:cBhvr>
                                        <p:cTn id="25" dur="580">
                                          <p:stCondLst>
                                            <p:cond delay="0"/>
                                          </p:stCondLst>
                                        </p:cTn>
                                        <p:tgtEl>
                                          <p:spTgt spid="144387">
                                            <p:txEl>
                                              <p:pRg st="1" end="1"/>
                                            </p:txEl>
                                          </p:spTgt>
                                        </p:tgtEl>
                                      </p:cBhvr>
                                    </p:animEffect>
                                    <p:anim calcmode="lin" valueType="num">
                                      <p:cBhvr>
                                        <p:cTn id="26" dur="1822" tmFilter="0,0; 0.14,0.36; 0.43,0.73; 0.71,0.91; 1.0,1.0">
                                          <p:stCondLst>
                                            <p:cond delay="0"/>
                                          </p:stCondLst>
                                        </p:cTn>
                                        <p:tgtEl>
                                          <p:spTgt spid="1443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43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43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43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43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4387">
                                            <p:txEl>
                                              <p:pRg st="1" end="1"/>
                                            </p:txEl>
                                          </p:spTgt>
                                        </p:tgtEl>
                                      </p:cBhvr>
                                      <p:to x="100000" y="60000"/>
                                    </p:animScale>
                                    <p:animScale>
                                      <p:cBhvr>
                                        <p:cTn id="32" dur="166" decel="50000">
                                          <p:stCondLst>
                                            <p:cond delay="676"/>
                                          </p:stCondLst>
                                        </p:cTn>
                                        <p:tgtEl>
                                          <p:spTgt spid="144387">
                                            <p:txEl>
                                              <p:pRg st="1" end="1"/>
                                            </p:txEl>
                                          </p:spTgt>
                                        </p:tgtEl>
                                      </p:cBhvr>
                                      <p:to x="100000" y="100000"/>
                                    </p:animScale>
                                    <p:animScale>
                                      <p:cBhvr>
                                        <p:cTn id="33" dur="26">
                                          <p:stCondLst>
                                            <p:cond delay="1312"/>
                                          </p:stCondLst>
                                        </p:cTn>
                                        <p:tgtEl>
                                          <p:spTgt spid="144387">
                                            <p:txEl>
                                              <p:pRg st="1" end="1"/>
                                            </p:txEl>
                                          </p:spTgt>
                                        </p:tgtEl>
                                      </p:cBhvr>
                                      <p:to x="100000" y="80000"/>
                                    </p:animScale>
                                    <p:animScale>
                                      <p:cBhvr>
                                        <p:cTn id="34" dur="166" decel="50000">
                                          <p:stCondLst>
                                            <p:cond delay="1338"/>
                                          </p:stCondLst>
                                        </p:cTn>
                                        <p:tgtEl>
                                          <p:spTgt spid="144387">
                                            <p:txEl>
                                              <p:pRg st="1" end="1"/>
                                            </p:txEl>
                                          </p:spTgt>
                                        </p:tgtEl>
                                      </p:cBhvr>
                                      <p:to x="100000" y="100000"/>
                                    </p:animScale>
                                    <p:animScale>
                                      <p:cBhvr>
                                        <p:cTn id="35" dur="26">
                                          <p:stCondLst>
                                            <p:cond delay="1642"/>
                                          </p:stCondLst>
                                        </p:cTn>
                                        <p:tgtEl>
                                          <p:spTgt spid="144387">
                                            <p:txEl>
                                              <p:pRg st="1" end="1"/>
                                            </p:txEl>
                                          </p:spTgt>
                                        </p:tgtEl>
                                      </p:cBhvr>
                                      <p:to x="100000" y="90000"/>
                                    </p:animScale>
                                    <p:animScale>
                                      <p:cBhvr>
                                        <p:cTn id="36" dur="166" decel="50000">
                                          <p:stCondLst>
                                            <p:cond delay="1668"/>
                                          </p:stCondLst>
                                        </p:cTn>
                                        <p:tgtEl>
                                          <p:spTgt spid="144387">
                                            <p:txEl>
                                              <p:pRg st="1" end="1"/>
                                            </p:txEl>
                                          </p:spTgt>
                                        </p:tgtEl>
                                      </p:cBhvr>
                                      <p:to x="100000" y="100000"/>
                                    </p:animScale>
                                    <p:animScale>
                                      <p:cBhvr>
                                        <p:cTn id="37" dur="26">
                                          <p:stCondLst>
                                            <p:cond delay="1808"/>
                                          </p:stCondLst>
                                        </p:cTn>
                                        <p:tgtEl>
                                          <p:spTgt spid="144387">
                                            <p:txEl>
                                              <p:pRg st="1" end="1"/>
                                            </p:txEl>
                                          </p:spTgt>
                                        </p:tgtEl>
                                      </p:cBhvr>
                                      <p:to x="100000" y="95000"/>
                                    </p:animScale>
                                    <p:animScale>
                                      <p:cBhvr>
                                        <p:cTn id="38" dur="166" decel="50000">
                                          <p:stCondLst>
                                            <p:cond delay="1834"/>
                                          </p:stCondLst>
                                        </p:cTn>
                                        <p:tgtEl>
                                          <p:spTgt spid="14438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1"/>
            <a:ext cx="8229600" cy="754380"/>
          </a:xfrm>
        </p:spPr>
        <p:txBody>
          <a:bodyPr>
            <a:normAutofit fontScale="90000"/>
          </a:bodyPr>
          <a:lstStyle/>
          <a:p>
            <a:pPr eaLnBrk="1" hangingPunct="1"/>
            <a:r>
              <a:rPr lang="en-US" b="1" smtClean="0">
                <a:solidFill>
                  <a:srgbClr val="FF0000"/>
                </a:solidFill>
                <a:effectLst>
                  <a:outerShdw blurRad="38100" dist="38100" dir="2700000" algn="tl">
                    <a:srgbClr val="C0C0C0"/>
                  </a:outerShdw>
                </a:effectLst>
              </a:rPr>
              <a:t>1. HT FAT</a:t>
            </a:r>
            <a:endParaRPr lang="en-US" smtClean="0">
              <a:solidFill>
                <a:srgbClr val="FF0000"/>
              </a:solidFill>
              <a:effectLst>
                <a:outerShdw blurRad="38100" dist="38100" dir="2700000" algn="tl">
                  <a:srgbClr val="C0C0C0"/>
                </a:outerShdw>
              </a:effectLst>
            </a:endParaRPr>
          </a:p>
        </p:txBody>
      </p:sp>
      <p:sp>
        <p:nvSpPr>
          <p:cNvPr id="144387" name="Rectangle 3"/>
          <p:cNvSpPr>
            <a:spLocks noGrp="1" noChangeArrowheads="1"/>
          </p:cNvSpPr>
          <p:nvPr>
            <p:ph type="body" idx="1"/>
          </p:nvPr>
        </p:nvSpPr>
        <p:spPr>
          <a:xfrm>
            <a:off x="155575" y="971550"/>
            <a:ext cx="8531225" cy="5384800"/>
          </a:xfrm>
        </p:spPr>
        <p:txBody>
          <a:bodyPr>
            <a:noAutofit/>
          </a:bodyPr>
          <a:lstStyle/>
          <a:p>
            <a:pPr algn="just">
              <a:buClr>
                <a:srgbClr val="FF0000"/>
              </a:buClr>
              <a:buSzPct val="140000"/>
              <a:buFont typeface="Wingdings" pitchFamily="2" charset="2"/>
              <a:buChar char="§"/>
            </a:pPr>
            <a:r>
              <a:rPr lang="vi-VN" sz="3000" smtClean="0">
                <a:effectLst>
                  <a:outerShdw blurRad="38100" dist="38100" dir="2700000" algn="tl">
                    <a:srgbClr val="C0C0C0"/>
                  </a:outerShdw>
                </a:effectLst>
              </a:rPr>
              <a:t>Đĩa mềm thường được nhóm 2 sector thành một cluster. Với đĩa cứng, số sector trong một cluster có thể là 4, 8, 16, 32, ...</a:t>
            </a:r>
            <a:endParaRPr lang="en-US" sz="3000" smtClean="0">
              <a:effectLst>
                <a:outerShdw blurRad="38100" dist="38100" dir="2700000" algn="tl">
                  <a:srgbClr val="C0C0C0"/>
                </a:outerShdw>
              </a:effectLst>
            </a:endParaRPr>
          </a:p>
          <a:p>
            <a:pPr algn="just">
              <a:buClr>
                <a:srgbClr val="FF0000"/>
              </a:buClr>
              <a:buSzPct val="140000"/>
              <a:buFont typeface="Wingdings" pitchFamily="2" charset="2"/>
              <a:buChar char="§"/>
            </a:pPr>
            <a:r>
              <a:rPr lang="vi-VN" sz="3000" smtClean="0">
                <a:effectLst>
                  <a:outerShdw blurRad="38100" dist="38100" dir="2700000" algn="tl">
                    <a:srgbClr val="C0C0C0"/>
                  </a:outerShdw>
                </a:effectLst>
              </a:rPr>
              <a:t> Khi FAT đã chỉ định cluster nào dành cho file thì toàn bộ các sector trong cluster đó bị file chiếm giữ kể cả khi trong thực tế file chỉ nằm trên một vài sector đầu của cluster, còn các sector sau bỏ trống. </a:t>
            </a:r>
            <a:endParaRPr lang="en-US" sz="3000" smtClean="0">
              <a:effectLst>
                <a:outerShdw blurRad="38100" dist="38100" dir="2700000" algn="tl">
                  <a:srgbClr val="C0C0C0"/>
                </a:outerShdw>
              </a:effectLst>
            </a:endParaRPr>
          </a:p>
          <a:p>
            <a:pPr algn="just">
              <a:buClr>
                <a:srgbClr val="FF0000"/>
              </a:buClr>
              <a:buSzPct val="140000"/>
              <a:buFont typeface="Wingdings" pitchFamily="2" charset="2"/>
              <a:buChar char="§"/>
            </a:pPr>
            <a:r>
              <a:rPr lang="en-US" sz="3000" smtClean="0">
                <a:effectLst>
                  <a:outerShdw blurRad="38100" dist="38100" dir="2700000" algn="tl">
                    <a:srgbClr val="C0C0C0"/>
                  </a:outerShdw>
                </a:effectLst>
              </a:rPr>
              <a:t>S</a:t>
            </a:r>
            <a:r>
              <a:rPr lang="vi-VN" sz="3000" smtClean="0">
                <a:effectLst>
                  <a:outerShdw blurRad="38100" dist="38100" dir="2700000" algn="tl">
                    <a:srgbClr val="C0C0C0"/>
                  </a:outerShdw>
                </a:effectLst>
              </a:rPr>
              <a:t>ố </a:t>
            </a:r>
            <a:r>
              <a:rPr lang="vi-VN" sz="3000" smtClean="0">
                <a:effectLst>
                  <a:outerShdw blurRad="38100" dist="38100" dir="2700000" algn="tl">
                    <a:srgbClr val="C0C0C0"/>
                  </a:outerShdw>
                </a:effectLst>
              </a:rPr>
              <a:t>sector trong một cluster càng nhiều thì tình trạng lãng phí các sector bỏ trống mà file chiếm giữ sẽ càng lớn.</a:t>
            </a:r>
            <a:r>
              <a:rPr lang="en-US" sz="3000" smtClean="0">
                <a:effectLst>
                  <a:outerShdw blurRad="38100" dist="38100" dir="2700000" algn="tl">
                    <a:srgbClr val="C0C0C0"/>
                  </a:outerShdw>
                </a:effectLst>
              </a:rPr>
              <a:t> </a:t>
            </a:r>
          </a:p>
        </p:txBody>
      </p:sp>
      <p:sp>
        <p:nvSpPr>
          <p:cNvPr id="2" name="Date Placeholder 1"/>
          <p:cNvSpPr>
            <a:spLocks noGrp="1"/>
          </p:cNvSpPr>
          <p:nvPr>
            <p:ph type="dt" sz="half" idx="10"/>
          </p:nvPr>
        </p:nvSpPr>
        <p:spPr/>
        <p:txBody>
          <a:bodyPr/>
          <a:lstStyle/>
          <a:p>
            <a:fld id="{90C34507-4CFB-4C33-AB35-EDEEF0831568}"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41</a:t>
            </a:fld>
            <a:endParaRPr lang="en-US"/>
          </a:p>
        </p:txBody>
      </p:sp>
    </p:spTree>
    <p:custDataLst>
      <p:tags r:id="rId1"/>
    </p:custDataLst>
  </p:cSld>
  <p:clrMapOvr>
    <a:masterClrMapping/>
  </p:clrMapOvr>
  <p:transition advTm="8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down)">
                                      <p:cBhvr>
                                        <p:cTn id="7" dur="580">
                                          <p:stCondLst>
                                            <p:cond delay="0"/>
                                          </p:stCondLst>
                                        </p:cTn>
                                        <p:tgtEl>
                                          <p:spTgt spid="144387">
                                            <p:txEl>
                                              <p:pRg st="0" end="0"/>
                                            </p:txEl>
                                          </p:spTgt>
                                        </p:tgtEl>
                                      </p:cBhvr>
                                    </p:animEffect>
                                    <p:anim calcmode="lin" valueType="num">
                                      <p:cBhvr>
                                        <p:cTn id="8" dur="1822" tmFilter="0,0; 0.14,0.36; 0.43,0.73; 0.71,0.91; 1.0,1.0">
                                          <p:stCondLst>
                                            <p:cond delay="0"/>
                                          </p:stCondLst>
                                        </p:cTn>
                                        <p:tgtEl>
                                          <p:spTgt spid="1443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7">
                                            <p:txEl>
                                              <p:pRg st="0" end="0"/>
                                            </p:txEl>
                                          </p:spTgt>
                                        </p:tgtEl>
                                      </p:cBhvr>
                                      <p:to x="100000" y="60000"/>
                                    </p:animScale>
                                    <p:animScale>
                                      <p:cBhvr>
                                        <p:cTn id="14" dur="166" decel="50000">
                                          <p:stCondLst>
                                            <p:cond delay="676"/>
                                          </p:stCondLst>
                                        </p:cTn>
                                        <p:tgtEl>
                                          <p:spTgt spid="144387">
                                            <p:txEl>
                                              <p:pRg st="0" end="0"/>
                                            </p:txEl>
                                          </p:spTgt>
                                        </p:tgtEl>
                                      </p:cBhvr>
                                      <p:to x="100000" y="100000"/>
                                    </p:animScale>
                                    <p:animScale>
                                      <p:cBhvr>
                                        <p:cTn id="15" dur="26">
                                          <p:stCondLst>
                                            <p:cond delay="1312"/>
                                          </p:stCondLst>
                                        </p:cTn>
                                        <p:tgtEl>
                                          <p:spTgt spid="144387">
                                            <p:txEl>
                                              <p:pRg st="0" end="0"/>
                                            </p:txEl>
                                          </p:spTgt>
                                        </p:tgtEl>
                                      </p:cBhvr>
                                      <p:to x="100000" y="80000"/>
                                    </p:animScale>
                                    <p:animScale>
                                      <p:cBhvr>
                                        <p:cTn id="16" dur="166" decel="50000">
                                          <p:stCondLst>
                                            <p:cond delay="1338"/>
                                          </p:stCondLst>
                                        </p:cTn>
                                        <p:tgtEl>
                                          <p:spTgt spid="144387">
                                            <p:txEl>
                                              <p:pRg st="0" end="0"/>
                                            </p:txEl>
                                          </p:spTgt>
                                        </p:tgtEl>
                                      </p:cBhvr>
                                      <p:to x="100000" y="100000"/>
                                    </p:animScale>
                                    <p:animScale>
                                      <p:cBhvr>
                                        <p:cTn id="17" dur="26">
                                          <p:stCondLst>
                                            <p:cond delay="1642"/>
                                          </p:stCondLst>
                                        </p:cTn>
                                        <p:tgtEl>
                                          <p:spTgt spid="144387">
                                            <p:txEl>
                                              <p:pRg st="0" end="0"/>
                                            </p:txEl>
                                          </p:spTgt>
                                        </p:tgtEl>
                                      </p:cBhvr>
                                      <p:to x="100000" y="90000"/>
                                    </p:animScale>
                                    <p:animScale>
                                      <p:cBhvr>
                                        <p:cTn id="18" dur="166" decel="50000">
                                          <p:stCondLst>
                                            <p:cond delay="1668"/>
                                          </p:stCondLst>
                                        </p:cTn>
                                        <p:tgtEl>
                                          <p:spTgt spid="144387">
                                            <p:txEl>
                                              <p:pRg st="0" end="0"/>
                                            </p:txEl>
                                          </p:spTgt>
                                        </p:tgtEl>
                                      </p:cBhvr>
                                      <p:to x="100000" y="100000"/>
                                    </p:animScale>
                                    <p:animScale>
                                      <p:cBhvr>
                                        <p:cTn id="19" dur="26">
                                          <p:stCondLst>
                                            <p:cond delay="1808"/>
                                          </p:stCondLst>
                                        </p:cTn>
                                        <p:tgtEl>
                                          <p:spTgt spid="144387">
                                            <p:txEl>
                                              <p:pRg st="0" end="0"/>
                                            </p:txEl>
                                          </p:spTgt>
                                        </p:tgtEl>
                                      </p:cBhvr>
                                      <p:to x="100000" y="95000"/>
                                    </p:animScale>
                                    <p:animScale>
                                      <p:cBhvr>
                                        <p:cTn id="20" dur="166" decel="50000">
                                          <p:stCondLst>
                                            <p:cond delay="1834"/>
                                          </p:stCondLst>
                                        </p:cTn>
                                        <p:tgtEl>
                                          <p:spTgt spid="1443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4387">
                                            <p:txEl>
                                              <p:pRg st="1" end="1"/>
                                            </p:txEl>
                                          </p:spTgt>
                                        </p:tgtEl>
                                        <p:attrNameLst>
                                          <p:attrName>style.visibility</p:attrName>
                                        </p:attrNameLst>
                                      </p:cBhvr>
                                      <p:to>
                                        <p:strVal val="visible"/>
                                      </p:to>
                                    </p:set>
                                    <p:animEffect transition="in" filter="wipe(down)">
                                      <p:cBhvr>
                                        <p:cTn id="25" dur="580">
                                          <p:stCondLst>
                                            <p:cond delay="0"/>
                                          </p:stCondLst>
                                        </p:cTn>
                                        <p:tgtEl>
                                          <p:spTgt spid="144387">
                                            <p:txEl>
                                              <p:pRg st="1" end="1"/>
                                            </p:txEl>
                                          </p:spTgt>
                                        </p:tgtEl>
                                      </p:cBhvr>
                                    </p:animEffect>
                                    <p:anim calcmode="lin" valueType="num">
                                      <p:cBhvr>
                                        <p:cTn id="26" dur="1822" tmFilter="0,0; 0.14,0.36; 0.43,0.73; 0.71,0.91; 1.0,1.0">
                                          <p:stCondLst>
                                            <p:cond delay="0"/>
                                          </p:stCondLst>
                                        </p:cTn>
                                        <p:tgtEl>
                                          <p:spTgt spid="1443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43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43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43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43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4387">
                                            <p:txEl>
                                              <p:pRg st="1" end="1"/>
                                            </p:txEl>
                                          </p:spTgt>
                                        </p:tgtEl>
                                      </p:cBhvr>
                                      <p:to x="100000" y="60000"/>
                                    </p:animScale>
                                    <p:animScale>
                                      <p:cBhvr>
                                        <p:cTn id="32" dur="166" decel="50000">
                                          <p:stCondLst>
                                            <p:cond delay="676"/>
                                          </p:stCondLst>
                                        </p:cTn>
                                        <p:tgtEl>
                                          <p:spTgt spid="144387">
                                            <p:txEl>
                                              <p:pRg st="1" end="1"/>
                                            </p:txEl>
                                          </p:spTgt>
                                        </p:tgtEl>
                                      </p:cBhvr>
                                      <p:to x="100000" y="100000"/>
                                    </p:animScale>
                                    <p:animScale>
                                      <p:cBhvr>
                                        <p:cTn id="33" dur="26">
                                          <p:stCondLst>
                                            <p:cond delay="1312"/>
                                          </p:stCondLst>
                                        </p:cTn>
                                        <p:tgtEl>
                                          <p:spTgt spid="144387">
                                            <p:txEl>
                                              <p:pRg st="1" end="1"/>
                                            </p:txEl>
                                          </p:spTgt>
                                        </p:tgtEl>
                                      </p:cBhvr>
                                      <p:to x="100000" y="80000"/>
                                    </p:animScale>
                                    <p:animScale>
                                      <p:cBhvr>
                                        <p:cTn id="34" dur="166" decel="50000">
                                          <p:stCondLst>
                                            <p:cond delay="1338"/>
                                          </p:stCondLst>
                                        </p:cTn>
                                        <p:tgtEl>
                                          <p:spTgt spid="144387">
                                            <p:txEl>
                                              <p:pRg st="1" end="1"/>
                                            </p:txEl>
                                          </p:spTgt>
                                        </p:tgtEl>
                                      </p:cBhvr>
                                      <p:to x="100000" y="100000"/>
                                    </p:animScale>
                                    <p:animScale>
                                      <p:cBhvr>
                                        <p:cTn id="35" dur="26">
                                          <p:stCondLst>
                                            <p:cond delay="1642"/>
                                          </p:stCondLst>
                                        </p:cTn>
                                        <p:tgtEl>
                                          <p:spTgt spid="144387">
                                            <p:txEl>
                                              <p:pRg st="1" end="1"/>
                                            </p:txEl>
                                          </p:spTgt>
                                        </p:tgtEl>
                                      </p:cBhvr>
                                      <p:to x="100000" y="90000"/>
                                    </p:animScale>
                                    <p:animScale>
                                      <p:cBhvr>
                                        <p:cTn id="36" dur="166" decel="50000">
                                          <p:stCondLst>
                                            <p:cond delay="1668"/>
                                          </p:stCondLst>
                                        </p:cTn>
                                        <p:tgtEl>
                                          <p:spTgt spid="144387">
                                            <p:txEl>
                                              <p:pRg st="1" end="1"/>
                                            </p:txEl>
                                          </p:spTgt>
                                        </p:tgtEl>
                                      </p:cBhvr>
                                      <p:to x="100000" y="100000"/>
                                    </p:animScale>
                                    <p:animScale>
                                      <p:cBhvr>
                                        <p:cTn id="37" dur="26">
                                          <p:stCondLst>
                                            <p:cond delay="1808"/>
                                          </p:stCondLst>
                                        </p:cTn>
                                        <p:tgtEl>
                                          <p:spTgt spid="144387">
                                            <p:txEl>
                                              <p:pRg st="1" end="1"/>
                                            </p:txEl>
                                          </p:spTgt>
                                        </p:tgtEl>
                                      </p:cBhvr>
                                      <p:to x="100000" y="95000"/>
                                    </p:animScale>
                                    <p:animScale>
                                      <p:cBhvr>
                                        <p:cTn id="38" dur="166" decel="50000">
                                          <p:stCondLst>
                                            <p:cond delay="1834"/>
                                          </p:stCondLst>
                                        </p:cTn>
                                        <p:tgtEl>
                                          <p:spTgt spid="1443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4387">
                                            <p:txEl>
                                              <p:pRg st="2" end="2"/>
                                            </p:txEl>
                                          </p:spTgt>
                                        </p:tgtEl>
                                        <p:attrNameLst>
                                          <p:attrName>style.visibility</p:attrName>
                                        </p:attrNameLst>
                                      </p:cBhvr>
                                      <p:to>
                                        <p:strVal val="visible"/>
                                      </p:to>
                                    </p:set>
                                    <p:animEffect transition="in" filter="wipe(down)">
                                      <p:cBhvr>
                                        <p:cTn id="43" dur="580">
                                          <p:stCondLst>
                                            <p:cond delay="0"/>
                                          </p:stCondLst>
                                        </p:cTn>
                                        <p:tgtEl>
                                          <p:spTgt spid="144387">
                                            <p:txEl>
                                              <p:pRg st="2" end="2"/>
                                            </p:txEl>
                                          </p:spTgt>
                                        </p:tgtEl>
                                      </p:cBhvr>
                                    </p:animEffect>
                                    <p:anim calcmode="lin" valueType="num">
                                      <p:cBhvr>
                                        <p:cTn id="44" dur="1822" tmFilter="0,0; 0.14,0.36; 0.43,0.73; 0.71,0.91; 1.0,1.0">
                                          <p:stCondLst>
                                            <p:cond delay="0"/>
                                          </p:stCondLst>
                                        </p:cTn>
                                        <p:tgtEl>
                                          <p:spTgt spid="14438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438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438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438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438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4387">
                                            <p:txEl>
                                              <p:pRg st="2" end="2"/>
                                            </p:txEl>
                                          </p:spTgt>
                                        </p:tgtEl>
                                      </p:cBhvr>
                                      <p:to x="100000" y="60000"/>
                                    </p:animScale>
                                    <p:animScale>
                                      <p:cBhvr>
                                        <p:cTn id="50" dur="166" decel="50000">
                                          <p:stCondLst>
                                            <p:cond delay="676"/>
                                          </p:stCondLst>
                                        </p:cTn>
                                        <p:tgtEl>
                                          <p:spTgt spid="144387">
                                            <p:txEl>
                                              <p:pRg st="2" end="2"/>
                                            </p:txEl>
                                          </p:spTgt>
                                        </p:tgtEl>
                                      </p:cBhvr>
                                      <p:to x="100000" y="100000"/>
                                    </p:animScale>
                                    <p:animScale>
                                      <p:cBhvr>
                                        <p:cTn id="51" dur="26">
                                          <p:stCondLst>
                                            <p:cond delay="1312"/>
                                          </p:stCondLst>
                                        </p:cTn>
                                        <p:tgtEl>
                                          <p:spTgt spid="144387">
                                            <p:txEl>
                                              <p:pRg st="2" end="2"/>
                                            </p:txEl>
                                          </p:spTgt>
                                        </p:tgtEl>
                                      </p:cBhvr>
                                      <p:to x="100000" y="80000"/>
                                    </p:animScale>
                                    <p:animScale>
                                      <p:cBhvr>
                                        <p:cTn id="52" dur="166" decel="50000">
                                          <p:stCondLst>
                                            <p:cond delay="1338"/>
                                          </p:stCondLst>
                                        </p:cTn>
                                        <p:tgtEl>
                                          <p:spTgt spid="144387">
                                            <p:txEl>
                                              <p:pRg st="2" end="2"/>
                                            </p:txEl>
                                          </p:spTgt>
                                        </p:tgtEl>
                                      </p:cBhvr>
                                      <p:to x="100000" y="100000"/>
                                    </p:animScale>
                                    <p:animScale>
                                      <p:cBhvr>
                                        <p:cTn id="53" dur="26">
                                          <p:stCondLst>
                                            <p:cond delay="1642"/>
                                          </p:stCondLst>
                                        </p:cTn>
                                        <p:tgtEl>
                                          <p:spTgt spid="144387">
                                            <p:txEl>
                                              <p:pRg st="2" end="2"/>
                                            </p:txEl>
                                          </p:spTgt>
                                        </p:tgtEl>
                                      </p:cBhvr>
                                      <p:to x="100000" y="90000"/>
                                    </p:animScale>
                                    <p:animScale>
                                      <p:cBhvr>
                                        <p:cTn id="54" dur="166" decel="50000">
                                          <p:stCondLst>
                                            <p:cond delay="1668"/>
                                          </p:stCondLst>
                                        </p:cTn>
                                        <p:tgtEl>
                                          <p:spTgt spid="144387">
                                            <p:txEl>
                                              <p:pRg st="2" end="2"/>
                                            </p:txEl>
                                          </p:spTgt>
                                        </p:tgtEl>
                                      </p:cBhvr>
                                      <p:to x="100000" y="100000"/>
                                    </p:animScale>
                                    <p:animScale>
                                      <p:cBhvr>
                                        <p:cTn id="55" dur="26">
                                          <p:stCondLst>
                                            <p:cond delay="1808"/>
                                          </p:stCondLst>
                                        </p:cTn>
                                        <p:tgtEl>
                                          <p:spTgt spid="144387">
                                            <p:txEl>
                                              <p:pRg st="2" end="2"/>
                                            </p:txEl>
                                          </p:spTgt>
                                        </p:tgtEl>
                                      </p:cBhvr>
                                      <p:to x="100000" y="95000"/>
                                    </p:animScale>
                                    <p:animScale>
                                      <p:cBhvr>
                                        <p:cTn id="56" dur="166" decel="50000">
                                          <p:stCondLst>
                                            <p:cond delay="1834"/>
                                          </p:stCondLst>
                                        </p:cTn>
                                        <p:tgtEl>
                                          <p:spTgt spid="14438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1. HT FAT</a:t>
            </a:r>
            <a:endParaRPr lang="en-US" smtClean="0">
              <a:solidFill>
                <a:srgbClr val="FF0000"/>
              </a:solidFill>
              <a:effectLst>
                <a:outerShdw blurRad="38100" dist="38100" dir="2700000" algn="tl">
                  <a:srgbClr val="C0C0C0"/>
                </a:outerShdw>
              </a:effectLst>
            </a:endParaRPr>
          </a:p>
        </p:txBody>
      </p:sp>
      <p:sp>
        <p:nvSpPr>
          <p:cNvPr id="145411" name="Rectangle 3"/>
          <p:cNvSpPr>
            <a:spLocks noGrp="1" noChangeArrowheads="1"/>
          </p:cNvSpPr>
          <p:nvPr>
            <p:ph type="body" idx="1"/>
          </p:nvPr>
        </p:nvSpPr>
        <p:spPr>
          <a:xfrm>
            <a:off x="457200" y="1600200"/>
            <a:ext cx="8359775" cy="4743450"/>
          </a:xfrm>
        </p:spPr>
        <p:txBody>
          <a:bodyPr/>
          <a:lstStyle/>
          <a:p>
            <a:pPr algn="just">
              <a:buClr>
                <a:srgbClr val="FF0000"/>
              </a:buClr>
              <a:buSzPct val="140000"/>
              <a:buFont typeface="Wingdings" pitchFamily="2" charset="2"/>
              <a:buChar char="§"/>
              <a:defRPr/>
            </a:pPr>
            <a:r>
              <a:rPr lang="en-US" smtClean="0"/>
              <a:t>Có 3 định dạng FAT là FAT12, FAT16 và FAT32 (bảng dưới)</a:t>
            </a:r>
          </a:p>
        </p:txBody>
      </p:sp>
      <p:sp>
        <p:nvSpPr>
          <p:cNvPr id="2" name="Date Placeholder 1"/>
          <p:cNvSpPr>
            <a:spLocks noGrp="1"/>
          </p:cNvSpPr>
          <p:nvPr>
            <p:ph type="dt" sz="half" idx="10"/>
          </p:nvPr>
        </p:nvSpPr>
        <p:spPr/>
        <p:txBody>
          <a:bodyPr/>
          <a:lstStyle/>
          <a:p>
            <a:fld id="{F5253E84-782C-49E6-B085-17BD61D609E9}"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42</a:t>
            </a:fld>
            <a:endParaRPr lang="en-US"/>
          </a:p>
        </p:txBody>
      </p:sp>
    </p:spTree>
    <p:custDataLst>
      <p:tags r:id="rId1"/>
    </p:custDataLst>
  </p:cSld>
  <p:clrMapOvr>
    <a:masterClrMapping/>
  </p:clrMapOvr>
  <p:transition advTm="9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down)">
                                      <p:cBhvr>
                                        <p:cTn id="7" dur="580">
                                          <p:stCondLst>
                                            <p:cond delay="0"/>
                                          </p:stCondLst>
                                        </p:cTn>
                                        <p:tgtEl>
                                          <p:spTgt spid="145411">
                                            <p:txEl>
                                              <p:pRg st="0" end="0"/>
                                            </p:txEl>
                                          </p:spTgt>
                                        </p:tgtEl>
                                      </p:cBhvr>
                                    </p:animEffect>
                                    <p:anim calcmode="lin" valueType="num">
                                      <p:cBhvr>
                                        <p:cTn id="8" dur="1822" tmFilter="0,0; 0.14,0.36; 0.43,0.73; 0.71,0.91; 1.0,1.0">
                                          <p:stCondLst>
                                            <p:cond delay="0"/>
                                          </p:stCondLst>
                                        </p:cTn>
                                        <p:tgtEl>
                                          <p:spTgt spid="1454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54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54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54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54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5411">
                                            <p:txEl>
                                              <p:pRg st="0" end="0"/>
                                            </p:txEl>
                                          </p:spTgt>
                                        </p:tgtEl>
                                      </p:cBhvr>
                                      <p:to x="100000" y="60000"/>
                                    </p:animScale>
                                    <p:animScale>
                                      <p:cBhvr>
                                        <p:cTn id="14" dur="166" decel="50000">
                                          <p:stCondLst>
                                            <p:cond delay="676"/>
                                          </p:stCondLst>
                                        </p:cTn>
                                        <p:tgtEl>
                                          <p:spTgt spid="145411">
                                            <p:txEl>
                                              <p:pRg st="0" end="0"/>
                                            </p:txEl>
                                          </p:spTgt>
                                        </p:tgtEl>
                                      </p:cBhvr>
                                      <p:to x="100000" y="100000"/>
                                    </p:animScale>
                                    <p:animScale>
                                      <p:cBhvr>
                                        <p:cTn id="15" dur="26">
                                          <p:stCondLst>
                                            <p:cond delay="1312"/>
                                          </p:stCondLst>
                                        </p:cTn>
                                        <p:tgtEl>
                                          <p:spTgt spid="145411">
                                            <p:txEl>
                                              <p:pRg st="0" end="0"/>
                                            </p:txEl>
                                          </p:spTgt>
                                        </p:tgtEl>
                                      </p:cBhvr>
                                      <p:to x="100000" y="80000"/>
                                    </p:animScale>
                                    <p:animScale>
                                      <p:cBhvr>
                                        <p:cTn id="16" dur="166" decel="50000">
                                          <p:stCondLst>
                                            <p:cond delay="1338"/>
                                          </p:stCondLst>
                                        </p:cTn>
                                        <p:tgtEl>
                                          <p:spTgt spid="145411">
                                            <p:txEl>
                                              <p:pRg st="0" end="0"/>
                                            </p:txEl>
                                          </p:spTgt>
                                        </p:tgtEl>
                                      </p:cBhvr>
                                      <p:to x="100000" y="100000"/>
                                    </p:animScale>
                                    <p:animScale>
                                      <p:cBhvr>
                                        <p:cTn id="17" dur="26">
                                          <p:stCondLst>
                                            <p:cond delay="1642"/>
                                          </p:stCondLst>
                                        </p:cTn>
                                        <p:tgtEl>
                                          <p:spTgt spid="145411">
                                            <p:txEl>
                                              <p:pRg st="0" end="0"/>
                                            </p:txEl>
                                          </p:spTgt>
                                        </p:tgtEl>
                                      </p:cBhvr>
                                      <p:to x="100000" y="90000"/>
                                    </p:animScale>
                                    <p:animScale>
                                      <p:cBhvr>
                                        <p:cTn id="18" dur="166" decel="50000">
                                          <p:stCondLst>
                                            <p:cond delay="1668"/>
                                          </p:stCondLst>
                                        </p:cTn>
                                        <p:tgtEl>
                                          <p:spTgt spid="145411">
                                            <p:txEl>
                                              <p:pRg st="0" end="0"/>
                                            </p:txEl>
                                          </p:spTgt>
                                        </p:tgtEl>
                                      </p:cBhvr>
                                      <p:to x="100000" y="100000"/>
                                    </p:animScale>
                                    <p:animScale>
                                      <p:cBhvr>
                                        <p:cTn id="19" dur="26">
                                          <p:stCondLst>
                                            <p:cond delay="1808"/>
                                          </p:stCondLst>
                                        </p:cTn>
                                        <p:tgtEl>
                                          <p:spTgt spid="145411">
                                            <p:txEl>
                                              <p:pRg st="0" end="0"/>
                                            </p:txEl>
                                          </p:spTgt>
                                        </p:tgtEl>
                                      </p:cBhvr>
                                      <p:to x="100000" y="95000"/>
                                    </p:animScale>
                                    <p:animScale>
                                      <p:cBhvr>
                                        <p:cTn id="20" dur="166" decel="50000">
                                          <p:stCondLst>
                                            <p:cond delay="1834"/>
                                          </p:stCondLst>
                                        </p:cTn>
                                        <p:tgtEl>
                                          <p:spTgt spid="14541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1. HT FAT</a:t>
            </a:r>
            <a:endParaRPr lang="en-US" smtClean="0">
              <a:solidFill>
                <a:srgbClr val="FF0000"/>
              </a:solidFill>
              <a:effectLst>
                <a:outerShdw blurRad="38100" dist="38100" dir="2700000" algn="tl">
                  <a:srgbClr val="C0C0C0"/>
                </a:outerShdw>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7012669"/>
              </p:ext>
            </p:extLst>
          </p:nvPr>
        </p:nvGraphicFramePr>
        <p:xfrm>
          <a:off x="457200" y="1600200"/>
          <a:ext cx="8229600" cy="4221480"/>
        </p:xfrm>
        <a:graphic>
          <a:graphicData uri="http://schemas.openxmlformats.org/drawingml/2006/table">
            <a:tbl>
              <a:tblPr firstRow="1" bandRow="1">
                <a:tableStyleId>{5940675A-B579-460E-94D1-54222C63F5DA}</a:tableStyleId>
              </a:tblPr>
              <a:tblGrid>
                <a:gridCol w="2057400"/>
                <a:gridCol w="2057400"/>
                <a:gridCol w="2057400"/>
                <a:gridCol w="2057400"/>
              </a:tblGrid>
              <a:tr h="370840">
                <a:tc>
                  <a:txBody>
                    <a:bodyPr/>
                    <a:lstStyle/>
                    <a:p>
                      <a:endParaRPr lang="en-US" sz="2000"/>
                    </a:p>
                  </a:txBody>
                  <a:tcPr anchor="ctr"/>
                </a:tc>
                <a:tc>
                  <a:txBody>
                    <a:bodyPr/>
                    <a:lstStyle/>
                    <a:p>
                      <a:pPr indent="252095" algn="just">
                        <a:lnSpc>
                          <a:spcPts val="1800"/>
                        </a:lnSpc>
                        <a:spcBef>
                          <a:spcPts val="600"/>
                        </a:spcBef>
                        <a:spcAft>
                          <a:spcPts val="600"/>
                        </a:spcAft>
                      </a:pPr>
                      <a:r>
                        <a:rPr lang="en-US" sz="2000" b="1">
                          <a:latin typeface="Times New Roman"/>
                          <a:ea typeface="Times New Roman"/>
                          <a:cs typeface="Times New Roman"/>
                        </a:rPr>
                        <a:t>FAT12</a:t>
                      </a:r>
                      <a:endParaRPr lang="en-US" sz="2000">
                        <a:latin typeface="Times New Roman"/>
                        <a:ea typeface="SimSun"/>
                        <a:cs typeface="Times New Roman"/>
                      </a:endParaRPr>
                    </a:p>
                  </a:txBody>
                  <a:tcPr marL="68580" marR="68580" marT="0" marB="0" anchor="ctr"/>
                </a:tc>
                <a:tc>
                  <a:txBody>
                    <a:bodyPr/>
                    <a:lstStyle/>
                    <a:p>
                      <a:pPr indent="252095" algn="just">
                        <a:lnSpc>
                          <a:spcPts val="1800"/>
                        </a:lnSpc>
                        <a:spcBef>
                          <a:spcPts val="600"/>
                        </a:spcBef>
                        <a:spcAft>
                          <a:spcPts val="600"/>
                        </a:spcAft>
                      </a:pPr>
                      <a:r>
                        <a:rPr lang="en-US" sz="2000" b="1">
                          <a:latin typeface="Times New Roman"/>
                          <a:ea typeface="Times New Roman"/>
                          <a:cs typeface="Times New Roman"/>
                        </a:rPr>
                        <a:t>FAT16</a:t>
                      </a:r>
                      <a:endParaRPr lang="en-US" sz="2000">
                        <a:latin typeface="Times New Roman"/>
                        <a:ea typeface="SimSun"/>
                        <a:cs typeface="Times New Roman"/>
                      </a:endParaRPr>
                    </a:p>
                  </a:txBody>
                  <a:tcPr marL="68580" marR="68580" marT="0" marB="0" anchor="ctr"/>
                </a:tc>
                <a:tc>
                  <a:txBody>
                    <a:bodyPr/>
                    <a:lstStyle/>
                    <a:p>
                      <a:pPr indent="252095" algn="just">
                        <a:lnSpc>
                          <a:spcPts val="1800"/>
                        </a:lnSpc>
                        <a:spcBef>
                          <a:spcPts val="600"/>
                        </a:spcBef>
                        <a:spcAft>
                          <a:spcPts val="600"/>
                        </a:spcAft>
                      </a:pPr>
                      <a:r>
                        <a:rPr lang="en-US" sz="2000" b="1">
                          <a:latin typeface="Times New Roman"/>
                          <a:ea typeface="Times New Roman"/>
                          <a:cs typeface="Times New Roman"/>
                        </a:rPr>
                        <a:t>FAT32</a:t>
                      </a:r>
                      <a:endParaRPr lang="en-US" sz="2000">
                        <a:latin typeface="Times New Roman"/>
                        <a:ea typeface="SimSun"/>
                        <a:cs typeface="Times New Roman"/>
                      </a:endParaRPr>
                    </a:p>
                  </a:txBody>
                  <a:tcPr marL="68580" marR="68580" marT="0" marB="0" anchor="ctr"/>
                </a:tc>
              </a:tr>
              <a:tr h="370840">
                <a:tc>
                  <a:txBody>
                    <a:bodyPr/>
                    <a:lstStyle/>
                    <a:p>
                      <a:pPr indent="0" algn="l">
                        <a:lnSpc>
                          <a:spcPts val="1800"/>
                        </a:lnSpc>
                        <a:spcBef>
                          <a:spcPts val="600"/>
                        </a:spcBef>
                        <a:spcAft>
                          <a:spcPts val="600"/>
                        </a:spcAft>
                      </a:pPr>
                      <a:r>
                        <a:rPr lang="en-US" sz="2000">
                          <a:latin typeface="Times New Roman"/>
                          <a:ea typeface="Times New Roman"/>
                          <a:cs typeface="Times New Roman"/>
                        </a:rPr>
                        <a:t>Nhà phát triển</a:t>
                      </a:r>
                      <a:endParaRPr lang="en-US" sz="2000">
                        <a:latin typeface="Times New Roman"/>
                        <a:ea typeface="SimSun"/>
                        <a:cs typeface="Times New Roman"/>
                      </a:endParaRPr>
                    </a:p>
                  </a:txBody>
                  <a:tcPr marL="68580" marR="68580" marT="0" marB="0" anchor="ctr"/>
                </a:tc>
                <a:tc gridSpan="3">
                  <a:txBody>
                    <a:bodyPr/>
                    <a:lstStyle/>
                    <a:p>
                      <a:pPr algn="l"/>
                      <a:r>
                        <a:rPr lang="en-US" sz="2000" u="none" smtClean="0">
                          <a:solidFill>
                            <a:schemeClr val="tx1"/>
                          </a:solidFill>
                        </a:rPr>
                        <a:t>Microsoft</a:t>
                      </a:r>
                      <a:endParaRPr lang="en-US" sz="2000" u="none">
                        <a:solidFill>
                          <a:schemeClr val="tx1"/>
                        </a:solidFill>
                      </a:endParaRPr>
                    </a:p>
                  </a:txBody>
                  <a:tcPr anchor="ctr"/>
                </a:tc>
                <a:tc hMerge="1">
                  <a:txBody>
                    <a:bodyPr/>
                    <a:lstStyle/>
                    <a:p>
                      <a:endParaRPr lang="en-US"/>
                    </a:p>
                  </a:txBody>
                  <a:tcPr anchor="ctr"/>
                </a:tc>
                <a:tc hMerge="1">
                  <a:txBody>
                    <a:bodyPr/>
                    <a:lstStyle/>
                    <a:p>
                      <a:endParaRPr lang="en-US"/>
                    </a:p>
                  </a:txBody>
                  <a:tcPr anchor="ctr"/>
                </a:tc>
              </a:tr>
              <a:tr h="370840">
                <a:tc>
                  <a:txBody>
                    <a:bodyPr/>
                    <a:lstStyle/>
                    <a:p>
                      <a:pPr indent="0" algn="l">
                        <a:lnSpc>
                          <a:spcPts val="1800"/>
                        </a:lnSpc>
                        <a:spcBef>
                          <a:spcPts val="600"/>
                        </a:spcBef>
                        <a:spcAft>
                          <a:spcPts val="600"/>
                        </a:spcAft>
                      </a:pPr>
                      <a:r>
                        <a:rPr lang="en-US" sz="2000">
                          <a:latin typeface="Times New Roman"/>
                          <a:ea typeface="Times New Roman"/>
                          <a:cs typeface="Times New Roman"/>
                        </a:rPr>
                        <a:t>Tên đầy đủ</a:t>
                      </a:r>
                      <a:endParaRPr lang="en-US" sz="2000">
                        <a:latin typeface="Times New Roman"/>
                        <a:ea typeface="SimSun"/>
                        <a:cs typeface="Times New Roman"/>
                      </a:endParaRPr>
                    </a:p>
                  </a:txBody>
                  <a:tcPr marL="68580" marR="68580" marT="0" marB="0" anchor="ctr"/>
                </a:tc>
                <a:tc>
                  <a:txBody>
                    <a:bodyPr/>
                    <a:lstStyle/>
                    <a:p>
                      <a:pPr indent="0" algn="l">
                        <a:lnSpc>
                          <a:spcPts val="1800"/>
                        </a:lnSpc>
                        <a:spcBef>
                          <a:spcPts val="600"/>
                        </a:spcBef>
                        <a:spcAft>
                          <a:spcPts val="600"/>
                        </a:spcAft>
                      </a:pPr>
                      <a:r>
                        <a:rPr lang="vi-VN" sz="2000">
                          <a:latin typeface="Times New Roman"/>
                          <a:ea typeface="Times New Roman"/>
                          <a:cs typeface="Times New Roman"/>
                        </a:rPr>
                        <a:t>File Allocation Table </a:t>
                      </a:r>
                      <a:r>
                        <a:rPr lang="en-US" sz="2000">
                          <a:latin typeface="Times New Roman"/>
                          <a:ea typeface="Times New Roman"/>
                          <a:cs typeface="Times New Roman"/>
                        </a:rPr>
                        <a:t>(Phiên bản 12-bit)</a:t>
                      </a:r>
                      <a:endParaRPr lang="en-US" sz="2000">
                        <a:latin typeface="Times New Roman"/>
                        <a:ea typeface="SimSun"/>
                        <a:cs typeface="Times New Roman"/>
                      </a:endParaRPr>
                    </a:p>
                  </a:txBody>
                  <a:tcPr marL="68580" marR="68580" marT="0" marB="0" anchor="ctr"/>
                </a:tc>
                <a:tc>
                  <a:txBody>
                    <a:bodyPr/>
                    <a:lstStyle/>
                    <a:p>
                      <a:pPr indent="0" algn="l">
                        <a:lnSpc>
                          <a:spcPts val="1800"/>
                        </a:lnSpc>
                        <a:spcBef>
                          <a:spcPts val="600"/>
                        </a:spcBef>
                        <a:spcAft>
                          <a:spcPts val="600"/>
                        </a:spcAft>
                      </a:pPr>
                      <a:r>
                        <a:rPr lang="vi-VN" sz="2000">
                          <a:latin typeface="Times New Roman"/>
                          <a:ea typeface="Times New Roman"/>
                          <a:cs typeface="Times New Roman"/>
                        </a:rPr>
                        <a:t>File Allocation Table </a:t>
                      </a:r>
                      <a:r>
                        <a:rPr lang="en-US" sz="2000">
                          <a:latin typeface="Times New Roman"/>
                          <a:ea typeface="Times New Roman"/>
                          <a:cs typeface="Times New Roman"/>
                        </a:rPr>
                        <a:t>(Phiên bản 16-bit)</a:t>
                      </a:r>
                      <a:endParaRPr lang="en-US" sz="2000">
                        <a:latin typeface="Times New Roman"/>
                        <a:ea typeface="SimSun"/>
                        <a:cs typeface="Times New Roman"/>
                      </a:endParaRPr>
                    </a:p>
                  </a:txBody>
                  <a:tcPr marL="68580" marR="68580" marT="0" marB="0" anchor="ctr"/>
                </a:tc>
                <a:tc>
                  <a:txBody>
                    <a:bodyPr/>
                    <a:lstStyle/>
                    <a:p>
                      <a:pPr indent="0" algn="l">
                        <a:lnSpc>
                          <a:spcPts val="1800"/>
                        </a:lnSpc>
                        <a:spcBef>
                          <a:spcPts val="600"/>
                        </a:spcBef>
                        <a:spcAft>
                          <a:spcPts val="600"/>
                        </a:spcAft>
                      </a:pPr>
                      <a:r>
                        <a:rPr lang="vi-VN" sz="2000">
                          <a:latin typeface="Times New Roman"/>
                          <a:ea typeface="Times New Roman"/>
                          <a:cs typeface="Times New Roman"/>
                        </a:rPr>
                        <a:t>File Allocation Table </a:t>
                      </a:r>
                      <a:r>
                        <a:rPr lang="en-US" sz="2000">
                          <a:latin typeface="Times New Roman"/>
                          <a:ea typeface="Times New Roman"/>
                          <a:cs typeface="Times New Roman"/>
                        </a:rPr>
                        <a:t>(Phiên bản 32-bit)</a:t>
                      </a:r>
                      <a:endParaRPr lang="en-US" sz="2000">
                        <a:latin typeface="Times New Roman"/>
                        <a:ea typeface="SimSun"/>
                        <a:cs typeface="Times New Roman"/>
                      </a:endParaRPr>
                    </a:p>
                  </a:txBody>
                  <a:tcPr marL="68580" marR="68580" marT="0" marB="0" anchor="ctr"/>
                </a:tc>
              </a:tr>
              <a:tr h="370840">
                <a:tc>
                  <a:txBody>
                    <a:bodyPr/>
                    <a:lstStyle/>
                    <a:p>
                      <a:pPr indent="0" algn="l">
                        <a:lnSpc>
                          <a:spcPts val="1800"/>
                        </a:lnSpc>
                        <a:spcBef>
                          <a:spcPts val="600"/>
                        </a:spcBef>
                        <a:spcAft>
                          <a:spcPts val="600"/>
                        </a:spcAft>
                      </a:pPr>
                      <a:r>
                        <a:rPr lang="en-US" sz="2000">
                          <a:latin typeface="Times New Roman"/>
                          <a:ea typeface="Times New Roman"/>
                          <a:cs typeface="Times New Roman"/>
                        </a:rPr>
                        <a:t>Năm giới thiệu /HĐH</a:t>
                      </a:r>
                      <a:endParaRPr lang="en-US" sz="2000">
                        <a:latin typeface="Times New Roman"/>
                        <a:ea typeface="SimSun"/>
                        <a:cs typeface="Times New Roman"/>
                      </a:endParaRPr>
                    </a:p>
                  </a:txBody>
                  <a:tcPr marL="68580" marR="68580" marT="0" marB="0" anchor="ctr"/>
                </a:tc>
                <a:tc>
                  <a:txBody>
                    <a:bodyPr/>
                    <a:lstStyle/>
                    <a:p>
                      <a:pPr indent="0" algn="l">
                        <a:lnSpc>
                          <a:spcPts val="1800"/>
                        </a:lnSpc>
                        <a:spcBef>
                          <a:spcPts val="0"/>
                        </a:spcBef>
                        <a:spcAft>
                          <a:spcPts val="0"/>
                        </a:spcAft>
                      </a:pPr>
                      <a:r>
                        <a:rPr lang="en-US" sz="2000" smtClean="0">
                          <a:latin typeface="Times New Roman"/>
                          <a:ea typeface="Times New Roman"/>
                          <a:cs typeface="Times New Roman"/>
                        </a:rPr>
                        <a:t>1977</a:t>
                      </a:r>
                    </a:p>
                    <a:p>
                      <a:pPr indent="0" algn="l">
                        <a:lnSpc>
                          <a:spcPts val="1800"/>
                        </a:lnSpc>
                        <a:spcBef>
                          <a:spcPts val="0"/>
                        </a:spcBef>
                        <a:spcAft>
                          <a:spcPts val="0"/>
                        </a:spcAft>
                      </a:pPr>
                      <a:r>
                        <a:rPr lang="en-US" sz="2000" smtClean="0">
                          <a:latin typeface="Times New Roman"/>
                          <a:ea typeface="Times New Roman"/>
                          <a:cs typeface="Times New Roman"/>
                        </a:rPr>
                        <a:t>Microsoft</a:t>
                      </a:r>
                      <a:r>
                        <a:rPr lang="en-US" sz="2000" baseline="0" smtClean="0">
                          <a:latin typeface="Times New Roman"/>
                          <a:ea typeface="Times New Roman"/>
                          <a:cs typeface="Times New Roman"/>
                        </a:rPr>
                        <a:t> Disk BASIC</a:t>
                      </a:r>
                      <a:endParaRPr lang="en-US" sz="2000" smtClean="0">
                        <a:latin typeface="Times New Roman"/>
                        <a:ea typeface="Times New Roman"/>
                        <a:cs typeface="Times New Roman"/>
                      </a:endParaRPr>
                    </a:p>
                  </a:txBody>
                  <a:tcPr marL="68580" marR="68580" marT="0" marB="0" anchor="ctr"/>
                </a:tc>
                <a:tc>
                  <a:txBody>
                    <a:bodyPr/>
                    <a:lstStyle/>
                    <a:p>
                      <a:pPr indent="0" algn="l">
                        <a:lnSpc>
                          <a:spcPts val="1800"/>
                        </a:lnSpc>
                        <a:spcBef>
                          <a:spcPts val="0"/>
                        </a:spcBef>
                        <a:spcAft>
                          <a:spcPts val="0"/>
                        </a:spcAft>
                      </a:pPr>
                      <a:r>
                        <a:rPr lang="en-US" sz="2000">
                          <a:latin typeface="Times New Roman"/>
                          <a:ea typeface="Times New Roman"/>
                          <a:cs typeface="Times New Roman"/>
                        </a:rPr>
                        <a:t>7 - </a:t>
                      </a:r>
                      <a:r>
                        <a:rPr lang="en-US" sz="2000" smtClean="0">
                          <a:latin typeface="Times New Roman"/>
                          <a:ea typeface="Times New Roman"/>
                          <a:cs typeface="Times New Roman"/>
                        </a:rPr>
                        <a:t>19881</a:t>
                      </a:r>
                      <a:endParaRPr lang="en-US" sz="2000">
                        <a:latin typeface="Times New Roman"/>
                        <a:ea typeface="SimSun"/>
                        <a:cs typeface="Times New Roman"/>
                      </a:endParaRPr>
                    </a:p>
                    <a:p>
                      <a:pPr indent="0" algn="l">
                        <a:lnSpc>
                          <a:spcPts val="1800"/>
                        </a:lnSpc>
                        <a:spcBef>
                          <a:spcPts val="0"/>
                        </a:spcBef>
                        <a:spcAft>
                          <a:spcPts val="0"/>
                        </a:spcAft>
                      </a:pPr>
                      <a:r>
                        <a:rPr lang="en-US" sz="2000" smtClean="0">
                          <a:latin typeface="Times New Roman"/>
                          <a:ea typeface="Times New Roman"/>
                          <a:cs typeface="Times New Roman"/>
                        </a:rPr>
                        <a:t> MS-DOS</a:t>
                      </a:r>
                      <a:r>
                        <a:rPr lang="en-US" sz="2000" baseline="0" smtClean="0">
                          <a:latin typeface="Times New Roman"/>
                          <a:ea typeface="Times New Roman"/>
                          <a:cs typeface="Times New Roman"/>
                        </a:rPr>
                        <a:t> </a:t>
                      </a:r>
                      <a:r>
                        <a:rPr lang="en-US" sz="2000" smtClean="0">
                          <a:latin typeface="Times New Roman"/>
                          <a:ea typeface="Times New Roman"/>
                          <a:cs typeface="Times New Roman"/>
                        </a:rPr>
                        <a:t>4.0</a:t>
                      </a:r>
                      <a:endParaRPr lang="en-US" sz="2000">
                        <a:latin typeface="Times New Roman"/>
                        <a:ea typeface="SimSun"/>
                        <a:cs typeface="Times New Roman"/>
                      </a:endParaRPr>
                    </a:p>
                  </a:txBody>
                  <a:tcPr marL="68580" marR="68580" marT="0" marB="0" anchor="ctr"/>
                </a:tc>
                <a:tc>
                  <a:txBody>
                    <a:bodyPr/>
                    <a:lstStyle/>
                    <a:p>
                      <a:pPr indent="0" algn="l">
                        <a:lnSpc>
                          <a:spcPts val="1800"/>
                        </a:lnSpc>
                        <a:spcBef>
                          <a:spcPts val="0"/>
                        </a:spcBef>
                        <a:spcAft>
                          <a:spcPts val="0"/>
                        </a:spcAft>
                      </a:pPr>
                      <a:r>
                        <a:rPr lang="en-US" sz="2000">
                          <a:latin typeface="Times New Roman"/>
                          <a:ea typeface="Times New Roman"/>
                          <a:cs typeface="Times New Roman"/>
                        </a:rPr>
                        <a:t> 8 - 1996 </a:t>
                      </a:r>
                      <a:endParaRPr lang="en-US" sz="2000">
                        <a:latin typeface="Times New Roman"/>
                        <a:ea typeface="SimSun"/>
                        <a:cs typeface="Times New Roman"/>
                      </a:endParaRPr>
                    </a:p>
                    <a:p>
                      <a:pPr indent="0" algn="l">
                        <a:lnSpc>
                          <a:spcPts val="1800"/>
                        </a:lnSpc>
                        <a:spcBef>
                          <a:spcPts val="0"/>
                        </a:spcBef>
                        <a:spcAft>
                          <a:spcPts val="0"/>
                        </a:spcAft>
                      </a:pPr>
                      <a:r>
                        <a:rPr lang="en-US" sz="1800" kern="1200" smtClean="0">
                          <a:solidFill>
                            <a:schemeClr val="tx1"/>
                          </a:solidFill>
                          <a:latin typeface="+mn-lt"/>
                          <a:ea typeface="+mn-ea"/>
                          <a:cs typeface="+mn-cs"/>
                        </a:rPr>
                        <a:t>Windows 95 Service Pack 2 (OSR 2)</a:t>
                      </a:r>
                      <a:endParaRPr lang="en-US" sz="2000">
                        <a:latin typeface="Times New Roman"/>
                        <a:ea typeface="SimSun"/>
                        <a:cs typeface="Times New Roman"/>
                      </a:endParaRPr>
                    </a:p>
                  </a:txBody>
                  <a:tcPr marL="68580" marR="68580" marT="0" marB="0" anchor="ctr"/>
                </a:tc>
              </a:tr>
              <a:tr h="370840">
                <a:tc>
                  <a:txBody>
                    <a:bodyPr/>
                    <a:lstStyle/>
                    <a:p>
                      <a:pPr indent="0" algn="l">
                        <a:lnSpc>
                          <a:spcPts val="1800"/>
                        </a:lnSpc>
                        <a:spcBef>
                          <a:spcPts val="600"/>
                        </a:spcBef>
                        <a:spcAft>
                          <a:spcPts val="600"/>
                        </a:spcAft>
                      </a:pPr>
                      <a:r>
                        <a:rPr lang="en-US" sz="2000">
                          <a:latin typeface="Times New Roman"/>
                          <a:ea typeface="Times New Roman"/>
                          <a:cs typeface="Times New Roman"/>
                        </a:rPr>
                        <a:t>Kích thước tập tin tối đa</a:t>
                      </a:r>
                      <a:endParaRPr lang="en-US" sz="2000">
                        <a:latin typeface="Times New Roman"/>
                        <a:ea typeface="SimSun"/>
                        <a:cs typeface="Times New Roman"/>
                      </a:endParaRPr>
                    </a:p>
                  </a:txBody>
                  <a:tcPr marL="68580" marR="68580" marT="0" marB="0" anchor="ctr"/>
                </a:tc>
                <a:tc>
                  <a:txBody>
                    <a:bodyPr/>
                    <a:lstStyle/>
                    <a:p>
                      <a:pPr indent="252095" algn="l">
                        <a:lnSpc>
                          <a:spcPts val="1800"/>
                        </a:lnSpc>
                        <a:spcBef>
                          <a:spcPts val="600"/>
                        </a:spcBef>
                        <a:spcAft>
                          <a:spcPts val="600"/>
                        </a:spcAft>
                      </a:pPr>
                      <a:r>
                        <a:rPr lang="en-US" sz="2000">
                          <a:latin typeface="Times New Roman"/>
                          <a:ea typeface="Times New Roman"/>
                          <a:cs typeface="Times New Roman"/>
                        </a:rPr>
                        <a:t>2 MB</a:t>
                      </a:r>
                      <a:endParaRPr lang="en-US" sz="2000">
                        <a:latin typeface="Times New Roman"/>
                        <a:ea typeface="SimSun"/>
                        <a:cs typeface="Times New Roman"/>
                      </a:endParaRPr>
                    </a:p>
                  </a:txBody>
                  <a:tcPr marL="68580" marR="68580" marT="0" marB="0" anchor="ctr"/>
                </a:tc>
                <a:tc>
                  <a:txBody>
                    <a:bodyPr/>
                    <a:lstStyle/>
                    <a:p>
                      <a:pPr indent="252095" algn="l">
                        <a:lnSpc>
                          <a:spcPts val="1800"/>
                        </a:lnSpc>
                        <a:spcBef>
                          <a:spcPts val="600"/>
                        </a:spcBef>
                        <a:spcAft>
                          <a:spcPts val="600"/>
                        </a:spcAft>
                      </a:pPr>
                      <a:r>
                        <a:rPr lang="en-US" sz="2000">
                          <a:latin typeface="Times New Roman"/>
                          <a:ea typeface="Times New Roman"/>
                          <a:cs typeface="Times New Roman"/>
                        </a:rPr>
                        <a:t>2 GB</a:t>
                      </a:r>
                      <a:endParaRPr lang="en-US" sz="2000">
                        <a:latin typeface="Times New Roman"/>
                        <a:ea typeface="SimSun"/>
                        <a:cs typeface="Times New Roman"/>
                      </a:endParaRPr>
                    </a:p>
                  </a:txBody>
                  <a:tcPr marL="68580" marR="68580" marT="0" marB="0" anchor="ctr"/>
                </a:tc>
                <a:tc>
                  <a:txBody>
                    <a:bodyPr/>
                    <a:lstStyle/>
                    <a:p>
                      <a:pPr indent="252095" algn="l">
                        <a:lnSpc>
                          <a:spcPts val="1800"/>
                        </a:lnSpc>
                        <a:spcBef>
                          <a:spcPts val="600"/>
                        </a:spcBef>
                        <a:spcAft>
                          <a:spcPts val="600"/>
                        </a:spcAft>
                      </a:pPr>
                      <a:r>
                        <a:rPr lang="en-US" sz="2000">
                          <a:latin typeface="Times New Roman"/>
                          <a:ea typeface="Times New Roman"/>
                          <a:cs typeface="Times New Roman"/>
                        </a:rPr>
                        <a:t>4 GB</a:t>
                      </a:r>
                      <a:endParaRPr lang="en-US" sz="2000">
                        <a:latin typeface="Times New Roman"/>
                        <a:ea typeface="SimSun"/>
                        <a:cs typeface="Times New Roman"/>
                      </a:endParaRPr>
                    </a:p>
                  </a:txBody>
                  <a:tcPr marL="68580" marR="68580" marT="0" marB="0" anchor="ctr"/>
                </a:tc>
              </a:tr>
              <a:tr h="370840">
                <a:tc>
                  <a:txBody>
                    <a:bodyPr/>
                    <a:lstStyle/>
                    <a:p>
                      <a:pPr indent="0" algn="l">
                        <a:lnSpc>
                          <a:spcPts val="1800"/>
                        </a:lnSpc>
                        <a:spcBef>
                          <a:spcPts val="600"/>
                        </a:spcBef>
                        <a:spcAft>
                          <a:spcPts val="600"/>
                        </a:spcAft>
                      </a:pPr>
                      <a:r>
                        <a:rPr lang="en-US" sz="2000">
                          <a:latin typeface="Times New Roman"/>
                          <a:ea typeface="Times New Roman"/>
                          <a:cs typeface="Times New Roman"/>
                        </a:rPr>
                        <a:t>Số lượng tối đa các tập tin</a:t>
                      </a:r>
                      <a:endParaRPr lang="en-US" sz="2000">
                        <a:latin typeface="Times New Roman"/>
                        <a:ea typeface="SimSun"/>
                        <a:cs typeface="Times New Roman"/>
                      </a:endParaRPr>
                    </a:p>
                  </a:txBody>
                  <a:tcPr marL="68580" marR="68580" marT="0" marB="0" anchor="ctr"/>
                </a:tc>
                <a:tc>
                  <a:txBody>
                    <a:bodyPr/>
                    <a:lstStyle/>
                    <a:p>
                      <a:pPr indent="0" algn="l">
                        <a:lnSpc>
                          <a:spcPts val="1800"/>
                        </a:lnSpc>
                        <a:spcBef>
                          <a:spcPts val="0"/>
                        </a:spcBef>
                        <a:spcAft>
                          <a:spcPts val="0"/>
                        </a:spcAft>
                      </a:pPr>
                      <a:r>
                        <a:rPr lang="en-US" sz="2000" smtClean="0">
                          <a:latin typeface="Times New Roman"/>
                          <a:ea typeface="Times New Roman"/>
                          <a:cs typeface="Times New Roman"/>
                        </a:rPr>
                        <a:t>4096 </a:t>
                      </a:r>
                      <a:r>
                        <a:rPr lang="zh-CN" altLang="en-US" sz="2000" smtClean="0">
                          <a:latin typeface="Times New Roman"/>
                          <a:ea typeface="Times New Roman"/>
                          <a:cs typeface="Times New Roman"/>
                        </a:rPr>
                        <a:t>（</a:t>
                      </a:r>
                      <a:r>
                        <a:rPr lang="en-US" altLang="zh-CN" sz="2000" smtClean="0">
                          <a:latin typeface="Times New Roman"/>
                          <a:ea typeface="Times New Roman"/>
                          <a:cs typeface="Times New Roman"/>
                        </a:rPr>
                        <a:t>2</a:t>
                      </a:r>
                      <a:r>
                        <a:rPr lang="en-US" altLang="zh-CN" sz="2000" baseline="30000" smtClean="0">
                          <a:latin typeface="Times New Roman"/>
                          <a:ea typeface="Times New Roman"/>
                          <a:cs typeface="Times New Roman"/>
                        </a:rPr>
                        <a:t>12</a:t>
                      </a:r>
                      <a:r>
                        <a:rPr lang="zh-CN" altLang="en-US" sz="2000" smtClean="0">
                          <a:latin typeface="Times New Roman"/>
                          <a:ea typeface="Times New Roman"/>
                          <a:cs typeface="Times New Roman"/>
                        </a:rPr>
                        <a:t>）</a:t>
                      </a:r>
                      <a:endParaRPr lang="en-US" sz="2000">
                        <a:latin typeface="Times New Roman"/>
                        <a:ea typeface="SimSun"/>
                        <a:cs typeface="Times New Roman"/>
                      </a:endParaRPr>
                    </a:p>
                  </a:txBody>
                  <a:tcPr marL="68580" marR="68580" marT="0" marB="0" anchor="ctr"/>
                </a:tc>
                <a:tc>
                  <a:txBody>
                    <a:bodyPr/>
                    <a:lstStyle/>
                    <a:p>
                      <a:pPr indent="0" algn="l">
                        <a:lnSpc>
                          <a:spcPts val="1800"/>
                        </a:lnSpc>
                        <a:spcBef>
                          <a:spcPts val="0"/>
                        </a:spcBef>
                        <a:spcAft>
                          <a:spcPts val="0"/>
                        </a:spcAft>
                      </a:pPr>
                      <a:r>
                        <a:rPr lang="en-US" sz="2000" smtClean="0">
                          <a:latin typeface="Times New Roman"/>
                          <a:ea typeface="Times New Roman"/>
                          <a:cs typeface="Times New Roman"/>
                        </a:rPr>
                        <a:t>65536</a:t>
                      </a:r>
                      <a:r>
                        <a:rPr lang="zh-CN" altLang="en-US" sz="2000" smtClean="0">
                          <a:latin typeface="Times New Roman"/>
                          <a:ea typeface="Times New Roman"/>
                          <a:cs typeface="Times New Roman"/>
                        </a:rPr>
                        <a:t> （</a:t>
                      </a:r>
                      <a:r>
                        <a:rPr lang="en-US" altLang="zh-CN" sz="2000" smtClean="0">
                          <a:latin typeface="Times New Roman"/>
                          <a:ea typeface="Times New Roman"/>
                          <a:cs typeface="Times New Roman"/>
                        </a:rPr>
                        <a:t>2</a:t>
                      </a:r>
                      <a:r>
                        <a:rPr lang="en-US" altLang="zh-CN" sz="2000" baseline="30000" smtClean="0">
                          <a:latin typeface="Times New Roman"/>
                          <a:ea typeface="Times New Roman"/>
                          <a:cs typeface="Times New Roman"/>
                        </a:rPr>
                        <a:t>16</a:t>
                      </a:r>
                      <a:r>
                        <a:rPr lang="zh-CN" altLang="en-US" sz="2000" smtClean="0">
                          <a:latin typeface="Times New Roman"/>
                          <a:ea typeface="Times New Roman"/>
                          <a:cs typeface="Times New Roman"/>
                        </a:rPr>
                        <a:t>）</a:t>
                      </a:r>
                      <a:endParaRPr lang="en-US" sz="2000">
                        <a:latin typeface="Times New Roman"/>
                        <a:ea typeface="SimSun"/>
                        <a:cs typeface="Times New Roman"/>
                      </a:endParaRPr>
                    </a:p>
                  </a:txBody>
                  <a:tcPr marL="68580" marR="68580" marT="0" marB="0" anchor="ctr"/>
                </a:tc>
                <a:tc>
                  <a:txBody>
                    <a:bodyPr/>
                    <a:lstStyle/>
                    <a:p>
                      <a:pPr indent="0" algn="l">
                        <a:lnSpc>
                          <a:spcPts val="1800"/>
                        </a:lnSpc>
                        <a:spcBef>
                          <a:spcPts val="0"/>
                        </a:spcBef>
                        <a:spcAft>
                          <a:spcPts val="0"/>
                        </a:spcAft>
                      </a:pPr>
                      <a:r>
                        <a:rPr lang="en-US" sz="2000">
                          <a:latin typeface="Times New Roman"/>
                          <a:ea typeface="Times New Roman"/>
                          <a:cs typeface="Times New Roman"/>
                        </a:rPr>
                        <a:t>268.435.437</a:t>
                      </a:r>
                      <a:endParaRPr lang="en-US" sz="2000">
                        <a:latin typeface="Times New Roman"/>
                        <a:ea typeface="SimSun"/>
                        <a:cs typeface="Times New Roman"/>
                      </a:endParaRPr>
                    </a:p>
                    <a:p>
                      <a:pPr indent="0" algn="l">
                        <a:lnSpc>
                          <a:spcPts val="1800"/>
                        </a:lnSpc>
                        <a:spcBef>
                          <a:spcPts val="0"/>
                        </a:spcBef>
                        <a:spcAft>
                          <a:spcPts val="0"/>
                        </a:spcAft>
                      </a:pPr>
                      <a:r>
                        <a:rPr lang="en-US" sz="2000">
                          <a:latin typeface="Times New Roman"/>
                          <a:ea typeface="Times New Roman"/>
                          <a:cs typeface="Times New Roman"/>
                        </a:rPr>
                        <a:t>(4.294.967.296)?</a:t>
                      </a:r>
                      <a:endParaRPr lang="en-US" sz="2000">
                        <a:latin typeface="Times New Roman"/>
                        <a:ea typeface="SimSun"/>
                        <a:cs typeface="Times New Roman"/>
                      </a:endParaRPr>
                    </a:p>
                  </a:txBody>
                  <a:tcPr marL="68580" marR="68580" marT="0" marB="0" anchor="ctr"/>
                </a:tc>
              </a:tr>
              <a:tr h="370840">
                <a:tc>
                  <a:txBody>
                    <a:bodyPr/>
                    <a:lstStyle/>
                    <a:p>
                      <a:pPr indent="0" algn="l">
                        <a:lnSpc>
                          <a:spcPts val="1800"/>
                        </a:lnSpc>
                        <a:spcBef>
                          <a:spcPts val="600"/>
                        </a:spcBef>
                        <a:spcAft>
                          <a:spcPts val="600"/>
                        </a:spcAft>
                      </a:pPr>
                      <a:r>
                        <a:rPr lang="en-US" sz="2000">
                          <a:latin typeface="Times New Roman"/>
                          <a:ea typeface="Times New Roman"/>
                          <a:cs typeface="Times New Roman"/>
                        </a:rPr>
                        <a:t>Độ dài tên tập tin tối đa</a:t>
                      </a:r>
                      <a:endParaRPr lang="en-US" sz="2000">
                        <a:latin typeface="Times New Roman"/>
                        <a:ea typeface="SimSun"/>
                        <a:cs typeface="Times New Roman"/>
                      </a:endParaRPr>
                    </a:p>
                  </a:txBody>
                  <a:tcPr marL="68580" marR="68580" marT="0" marB="0" anchor="ctr"/>
                </a:tc>
                <a:tc gridSpan="3">
                  <a:txBody>
                    <a:bodyPr/>
                    <a:lstStyle/>
                    <a:p>
                      <a:pPr algn="l"/>
                      <a:r>
                        <a:rPr lang="en-US" sz="2000" kern="1200" smtClean="0">
                          <a:solidFill>
                            <a:schemeClr val="tx1"/>
                          </a:solidFill>
                          <a:latin typeface="+mn-lt"/>
                          <a:ea typeface="+mn-ea"/>
                          <a:cs typeface="+mn-cs"/>
                        </a:rPr>
                        <a:t>8.3 hoặc 255 ký tự tùy theo hệ điều hành</a:t>
                      </a:r>
                      <a:endParaRPr lang="en-US" sz="2000"/>
                    </a:p>
                  </a:txBody>
                  <a:tcPr anchor="ctr"/>
                </a:tc>
                <a:tc hMerge="1">
                  <a:txBody>
                    <a:bodyPr/>
                    <a:lstStyle/>
                    <a:p>
                      <a:endParaRPr lang="en-US"/>
                    </a:p>
                  </a:txBody>
                  <a:tcPr anchor="ctr"/>
                </a:tc>
                <a:tc hMerge="1">
                  <a:txBody>
                    <a:bodyPr/>
                    <a:lstStyle/>
                    <a:p>
                      <a:endParaRPr lang="en-US"/>
                    </a:p>
                  </a:txBody>
                  <a:tcPr anchor="ctr"/>
                </a:tc>
              </a:tr>
              <a:tr h="370840">
                <a:tc>
                  <a:txBody>
                    <a:bodyPr/>
                    <a:lstStyle/>
                    <a:p>
                      <a:pPr indent="0" algn="l">
                        <a:lnSpc>
                          <a:spcPts val="1800"/>
                        </a:lnSpc>
                        <a:spcBef>
                          <a:spcPts val="600"/>
                        </a:spcBef>
                        <a:spcAft>
                          <a:spcPts val="600"/>
                        </a:spcAft>
                      </a:pPr>
                      <a:r>
                        <a:rPr lang="en-US" sz="2000">
                          <a:latin typeface="Times New Roman"/>
                          <a:ea typeface="Times New Roman"/>
                          <a:cs typeface="Times New Roman"/>
                        </a:rPr>
                        <a:t>Kích thước phân vùng tối đa</a:t>
                      </a:r>
                      <a:endParaRPr lang="en-US" sz="2000">
                        <a:latin typeface="Times New Roman"/>
                        <a:ea typeface="SimSun"/>
                        <a:cs typeface="Times New Roman"/>
                      </a:endParaRPr>
                    </a:p>
                  </a:txBody>
                  <a:tcPr marL="68580" marR="68580" marT="0" marB="0" anchor="ctr"/>
                </a:tc>
                <a:tc>
                  <a:txBody>
                    <a:bodyPr/>
                    <a:lstStyle/>
                    <a:p>
                      <a:pPr indent="252095" algn="l">
                        <a:lnSpc>
                          <a:spcPts val="1800"/>
                        </a:lnSpc>
                        <a:spcBef>
                          <a:spcPts val="600"/>
                        </a:spcBef>
                        <a:spcAft>
                          <a:spcPts val="600"/>
                        </a:spcAft>
                      </a:pPr>
                      <a:r>
                        <a:rPr lang="en-US" sz="2000">
                          <a:latin typeface="Times New Roman"/>
                          <a:ea typeface="Times New Roman"/>
                          <a:cs typeface="Times New Roman"/>
                        </a:rPr>
                        <a:t>32 MB</a:t>
                      </a:r>
                      <a:endParaRPr lang="en-US" sz="2000">
                        <a:latin typeface="Times New Roman"/>
                        <a:ea typeface="SimSun"/>
                        <a:cs typeface="Times New Roman"/>
                      </a:endParaRPr>
                    </a:p>
                  </a:txBody>
                  <a:tcPr marL="68580" marR="68580" marT="0" marB="0" anchor="ctr"/>
                </a:tc>
                <a:tc>
                  <a:txBody>
                    <a:bodyPr/>
                    <a:lstStyle/>
                    <a:p>
                      <a:pPr indent="252095" algn="l">
                        <a:lnSpc>
                          <a:spcPts val="1800"/>
                        </a:lnSpc>
                        <a:spcBef>
                          <a:spcPts val="600"/>
                        </a:spcBef>
                        <a:spcAft>
                          <a:spcPts val="600"/>
                        </a:spcAft>
                      </a:pPr>
                      <a:r>
                        <a:rPr lang="en-US" sz="2000">
                          <a:latin typeface="Times New Roman"/>
                          <a:ea typeface="Times New Roman"/>
                          <a:cs typeface="Times New Roman"/>
                        </a:rPr>
                        <a:t>2 GB</a:t>
                      </a:r>
                      <a:br>
                        <a:rPr lang="en-US" sz="2000">
                          <a:latin typeface="Times New Roman"/>
                          <a:ea typeface="Times New Roman"/>
                          <a:cs typeface="Times New Roman"/>
                        </a:rPr>
                      </a:br>
                      <a:r>
                        <a:rPr lang="en-US" sz="2000">
                          <a:latin typeface="Times New Roman"/>
                          <a:ea typeface="Times New Roman"/>
                          <a:cs typeface="Times New Roman"/>
                        </a:rPr>
                        <a:t>4 GB with some implementations</a:t>
                      </a:r>
                      <a:endParaRPr lang="en-US" sz="2000">
                        <a:latin typeface="Times New Roman"/>
                        <a:ea typeface="SimSun"/>
                        <a:cs typeface="Times New Roman"/>
                      </a:endParaRPr>
                    </a:p>
                  </a:txBody>
                  <a:tcPr marL="68580" marR="68580" marT="0" marB="0" anchor="ctr"/>
                </a:tc>
                <a:tc>
                  <a:txBody>
                    <a:bodyPr/>
                    <a:lstStyle/>
                    <a:p>
                      <a:pPr indent="252095" algn="l">
                        <a:lnSpc>
                          <a:spcPts val="1800"/>
                        </a:lnSpc>
                        <a:spcBef>
                          <a:spcPts val="600"/>
                        </a:spcBef>
                        <a:spcAft>
                          <a:spcPts val="600"/>
                        </a:spcAft>
                      </a:pPr>
                      <a:r>
                        <a:rPr lang="en-US" sz="2000">
                          <a:latin typeface="Times New Roman"/>
                          <a:ea typeface="Times New Roman"/>
                          <a:cs typeface="Times New Roman"/>
                        </a:rPr>
                        <a:t>2 TB</a:t>
                      </a:r>
                      <a:endParaRPr lang="en-US" sz="2000">
                        <a:latin typeface="Times New Roman"/>
                        <a:ea typeface="SimSun"/>
                        <a:cs typeface="Times New Roman"/>
                      </a:endParaRPr>
                    </a:p>
                  </a:txBody>
                  <a:tcPr marL="68580" marR="68580" marT="0" marB="0" anchor="ctr"/>
                </a:tc>
              </a:tr>
            </a:tbl>
          </a:graphicData>
        </a:graphic>
      </p:graphicFrame>
      <p:sp>
        <p:nvSpPr>
          <p:cNvPr id="2" name="Date Placeholder 1"/>
          <p:cNvSpPr>
            <a:spLocks noGrp="1"/>
          </p:cNvSpPr>
          <p:nvPr>
            <p:ph type="dt" sz="half" idx="10"/>
          </p:nvPr>
        </p:nvSpPr>
        <p:spPr/>
        <p:txBody>
          <a:bodyPr/>
          <a:lstStyle/>
          <a:p>
            <a:fld id="{E2F47247-5A83-4CA6-9F9B-430AFB089357}"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43</a:t>
            </a:fld>
            <a:endParaRPr lang="en-US"/>
          </a:p>
        </p:txBody>
      </p:sp>
    </p:spTree>
    <p:custDataLst>
      <p:tags r:id="rId1"/>
    </p:custDataLst>
  </p:cSld>
  <p:clrMapOvr>
    <a:masterClrMapping/>
  </p:clrMapOvr>
  <p:transition advTm="937"/>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FAT12</a:t>
            </a:r>
            <a:endParaRPr lang="en-US" smtClean="0">
              <a:solidFill>
                <a:srgbClr val="FF0000"/>
              </a:solidFill>
              <a:effectLst>
                <a:outerShdw blurRad="38100" dist="38100" dir="2700000" algn="tl">
                  <a:srgbClr val="C0C0C0"/>
                </a:outerShdw>
              </a:effectLst>
            </a:endParaRPr>
          </a:p>
        </p:txBody>
      </p:sp>
      <p:sp>
        <p:nvSpPr>
          <p:cNvPr id="188419" name="Rectangle 3"/>
          <p:cNvSpPr>
            <a:spLocks noGrp="1" noChangeArrowheads="1"/>
          </p:cNvSpPr>
          <p:nvPr>
            <p:ph type="body" idx="1"/>
          </p:nvPr>
        </p:nvSpPr>
        <p:spPr>
          <a:xfrm>
            <a:off x="457200" y="1600200"/>
            <a:ext cx="8359775" cy="4743450"/>
          </a:xfrm>
        </p:spPr>
        <p:txBody>
          <a:bodyPr/>
          <a:lstStyle/>
          <a:p>
            <a:pPr marL="0" indent="0" algn="just">
              <a:buNone/>
            </a:pPr>
            <a:r>
              <a:rPr lang="en-US" smtClean="0"/>
              <a:t>+ FAT12 </a:t>
            </a:r>
            <a:r>
              <a:rPr lang="en-US" smtClean="0"/>
              <a:t>được công bố vào năm 1977 dùng cho đĩa mềm có dung lượng từ 32MB trở xuống</a:t>
            </a:r>
            <a:r>
              <a:rPr lang="en-US" smtClean="0"/>
              <a:t>.</a:t>
            </a:r>
          </a:p>
          <a:p>
            <a:pPr marL="0" indent="0" algn="just">
              <a:buNone/>
            </a:pPr>
            <a:r>
              <a:rPr lang="en-US"/>
              <a:t>+</a:t>
            </a:r>
            <a:r>
              <a:rPr lang="en-US" smtClean="0"/>
              <a:t> </a:t>
            </a:r>
            <a:r>
              <a:rPr lang="en-US" smtClean="0"/>
              <a:t>FAT12 sử dụng 12 bit để đánh địa chỉ các cluster, nên chỉ có khả năng quản lý các đĩa có dung lượng từ 32MB trở xuống.</a:t>
            </a:r>
            <a:endParaRPr lang="en-US"/>
          </a:p>
        </p:txBody>
      </p:sp>
      <p:sp>
        <p:nvSpPr>
          <p:cNvPr id="2" name="Date Placeholder 1"/>
          <p:cNvSpPr>
            <a:spLocks noGrp="1"/>
          </p:cNvSpPr>
          <p:nvPr>
            <p:ph type="dt" sz="half" idx="10"/>
          </p:nvPr>
        </p:nvSpPr>
        <p:spPr/>
        <p:txBody>
          <a:bodyPr/>
          <a:lstStyle/>
          <a:p>
            <a:fld id="{A3C14AFC-B85E-442F-9CCB-D47B926C2D3A}"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44</a:t>
            </a:fld>
            <a:endParaRPr lang="en-US"/>
          </a:p>
        </p:txBody>
      </p:sp>
    </p:spTree>
    <p:custDataLst>
      <p:tags r:id="rId1"/>
    </p:custDataLst>
  </p:cSld>
  <p:clrMapOvr>
    <a:masterClrMapping/>
  </p:clrMapOvr>
  <p:transition advTm="23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down)">
                                      <p:cBhvr>
                                        <p:cTn id="7" dur="580">
                                          <p:stCondLst>
                                            <p:cond delay="0"/>
                                          </p:stCondLst>
                                        </p:cTn>
                                        <p:tgtEl>
                                          <p:spTgt spid="188419">
                                            <p:txEl>
                                              <p:pRg st="0" end="0"/>
                                            </p:txEl>
                                          </p:spTgt>
                                        </p:tgtEl>
                                      </p:cBhvr>
                                    </p:animEffect>
                                    <p:anim calcmode="lin" valueType="num">
                                      <p:cBhvr>
                                        <p:cTn id="8" dur="1822" tmFilter="0,0; 0.14,0.36; 0.43,0.73; 0.71,0.91; 1.0,1.0">
                                          <p:stCondLst>
                                            <p:cond delay="0"/>
                                          </p:stCondLst>
                                        </p:cTn>
                                        <p:tgtEl>
                                          <p:spTgt spid="1884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84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84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84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84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8419">
                                            <p:txEl>
                                              <p:pRg st="0" end="0"/>
                                            </p:txEl>
                                          </p:spTgt>
                                        </p:tgtEl>
                                      </p:cBhvr>
                                      <p:to x="100000" y="60000"/>
                                    </p:animScale>
                                    <p:animScale>
                                      <p:cBhvr>
                                        <p:cTn id="14" dur="166" decel="50000">
                                          <p:stCondLst>
                                            <p:cond delay="676"/>
                                          </p:stCondLst>
                                        </p:cTn>
                                        <p:tgtEl>
                                          <p:spTgt spid="188419">
                                            <p:txEl>
                                              <p:pRg st="0" end="0"/>
                                            </p:txEl>
                                          </p:spTgt>
                                        </p:tgtEl>
                                      </p:cBhvr>
                                      <p:to x="100000" y="100000"/>
                                    </p:animScale>
                                    <p:animScale>
                                      <p:cBhvr>
                                        <p:cTn id="15" dur="26">
                                          <p:stCondLst>
                                            <p:cond delay="1312"/>
                                          </p:stCondLst>
                                        </p:cTn>
                                        <p:tgtEl>
                                          <p:spTgt spid="188419">
                                            <p:txEl>
                                              <p:pRg st="0" end="0"/>
                                            </p:txEl>
                                          </p:spTgt>
                                        </p:tgtEl>
                                      </p:cBhvr>
                                      <p:to x="100000" y="80000"/>
                                    </p:animScale>
                                    <p:animScale>
                                      <p:cBhvr>
                                        <p:cTn id="16" dur="166" decel="50000">
                                          <p:stCondLst>
                                            <p:cond delay="1338"/>
                                          </p:stCondLst>
                                        </p:cTn>
                                        <p:tgtEl>
                                          <p:spTgt spid="188419">
                                            <p:txEl>
                                              <p:pRg st="0" end="0"/>
                                            </p:txEl>
                                          </p:spTgt>
                                        </p:tgtEl>
                                      </p:cBhvr>
                                      <p:to x="100000" y="100000"/>
                                    </p:animScale>
                                    <p:animScale>
                                      <p:cBhvr>
                                        <p:cTn id="17" dur="26">
                                          <p:stCondLst>
                                            <p:cond delay="1642"/>
                                          </p:stCondLst>
                                        </p:cTn>
                                        <p:tgtEl>
                                          <p:spTgt spid="188419">
                                            <p:txEl>
                                              <p:pRg st="0" end="0"/>
                                            </p:txEl>
                                          </p:spTgt>
                                        </p:tgtEl>
                                      </p:cBhvr>
                                      <p:to x="100000" y="90000"/>
                                    </p:animScale>
                                    <p:animScale>
                                      <p:cBhvr>
                                        <p:cTn id="18" dur="166" decel="50000">
                                          <p:stCondLst>
                                            <p:cond delay="1668"/>
                                          </p:stCondLst>
                                        </p:cTn>
                                        <p:tgtEl>
                                          <p:spTgt spid="188419">
                                            <p:txEl>
                                              <p:pRg st="0" end="0"/>
                                            </p:txEl>
                                          </p:spTgt>
                                        </p:tgtEl>
                                      </p:cBhvr>
                                      <p:to x="100000" y="100000"/>
                                    </p:animScale>
                                    <p:animScale>
                                      <p:cBhvr>
                                        <p:cTn id="19" dur="26">
                                          <p:stCondLst>
                                            <p:cond delay="1808"/>
                                          </p:stCondLst>
                                        </p:cTn>
                                        <p:tgtEl>
                                          <p:spTgt spid="188419">
                                            <p:txEl>
                                              <p:pRg st="0" end="0"/>
                                            </p:txEl>
                                          </p:spTgt>
                                        </p:tgtEl>
                                      </p:cBhvr>
                                      <p:to x="100000" y="95000"/>
                                    </p:animScale>
                                    <p:animScale>
                                      <p:cBhvr>
                                        <p:cTn id="20" dur="166" decel="50000">
                                          <p:stCondLst>
                                            <p:cond delay="1834"/>
                                          </p:stCondLst>
                                        </p:cTn>
                                        <p:tgtEl>
                                          <p:spTgt spid="1884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8419">
                                            <p:txEl>
                                              <p:pRg st="1" end="1"/>
                                            </p:txEl>
                                          </p:spTgt>
                                        </p:tgtEl>
                                        <p:attrNameLst>
                                          <p:attrName>style.visibility</p:attrName>
                                        </p:attrNameLst>
                                      </p:cBhvr>
                                      <p:to>
                                        <p:strVal val="visible"/>
                                      </p:to>
                                    </p:set>
                                    <p:animEffect transition="in" filter="wipe(down)">
                                      <p:cBhvr>
                                        <p:cTn id="25" dur="580">
                                          <p:stCondLst>
                                            <p:cond delay="0"/>
                                          </p:stCondLst>
                                        </p:cTn>
                                        <p:tgtEl>
                                          <p:spTgt spid="188419">
                                            <p:txEl>
                                              <p:pRg st="1" end="1"/>
                                            </p:txEl>
                                          </p:spTgt>
                                        </p:tgtEl>
                                      </p:cBhvr>
                                    </p:animEffect>
                                    <p:anim calcmode="lin" valueType="num">
                                      <p:cBhvr>
                                        <p:cTn id="26" dur="1822" tmFilter="0,0; 0.14,0.36; 0.43,0.73; 0.71,0.91; 1.0,1.0">
                                          <p:stCondLst>
                                            <p:cond delay="0"/>
                                          </p:stCondLst>
                                        </p:cTn>
                                        <p:tgtEl>
                                          <p:spTgt spid="1884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84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84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84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84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8419">
                                            <p:txEl>
                                              <p:pRg st="1" end="1"/>
                                            </p:txEl>
                                          </p:spTgt>
                                        </p:tgtEl>
                                      </p:cBhvr>
                                      <p:to x="100000" y="60000"/>
                                    </p:animScale>
                                    <p:animScale>
                                      <p:cBhvr>
                                        <p:cTn id="32" dur="166" decel="50000">
                                          <p:stCondLst>
                                            <p:cond delay="676"/>
                                          </p:stCondLst>
                                        </p:cTn>
                                        <p:tgtEl>
                                          <p:spTgt spid="188419">
                                            <p:txEl>
                                              <p:pRg st="1" end="1"/>
                                            </p:txEl>
                                          </p:spTgt>
                                        </p:tgtEl>
                                      </p:cBhvr>
                                      <p:to x="100000" y="100000"/>
                                    </p:animScale>
                                    <p:animScale>
                                      <p:cBhvr>
                                        <p:cTn id="33" dur="26">
                                          <p:stCondLst>
                                            <p:cond delay="1312"/>
                                          </p:stCondLst>
                                        </p:cTn>
                                        <p:tgtEl>
                                          <p:spTgt spid="188419">
                                            <p:txEl>
                                              <p:pRg st="1" end="1"/>
                                            </p:txEl>
                                          </p:spTgt>
                                        </p:tgtEl>
                                      </p:cBhvr>
                                      <p:to x="100000" y="80000"/>
                                    </p:animScale>
                                    <p:animScale>
                                      <p:cBhvr>
                                        <p:cTn id="34" dur="166" decel="50000">
                                          <p:stCondLst>
                                            <p:cond delay="1338"/>
                                          </p:stCondLst>
                                        </p:cTn>
                                        <p:tgtEl>
                                          <p:spTgt spid="188419">
                                            <p:txEl>
                                              <p:pRg st="1" end="1"/>
                                            </p:txEl>
                                          </p:spTgt>
                                        </p:tgtEl>
                                      </p:cBhvr>
                                      <p:to x="100000" y="100000"/>
                                    </p:animScale>
                                    <p:animScale>
                                      <p:cBhvr>
                                        <p:cTn id="35" dur="26">
                                          <p:stCondLst>
                                            <p:cond delay="1642"/>
                                          </p:stCondLst>
                                        </p:cTn>
                                        <p:tgtEl>
                                          <p:spTgt spid="188419">
                                            <p:txEl>
                                              <p:pRg st="1" end="1"/>
                                            </p:txEl>
                                          </p:spTgt>
                                        </p:tgtEl>
                                      </p:cBhvr>
                                      <p:to x="100000" y="90000"/>
                                    </p:animScale>
                                    <p:animScale>
                                      <p:cBhvr>
                                        <p:cTn id="36" dur="166" decel="50000">
                                          <p:stCondLst>
                                            <p:cond delay="1668"/>
                                          </p:stCondLst>
                                        </p:cTn>
                                        <p:tgtEl>
                                          <p:spTgt spid="188419">
                                            <p:txEl>
                                              <p:pRg st="1" end="1"/>
                                            </p:txEl>
                                          </p:spTgt>
                                        </p:tgtEl>
                                      </p:cBhvr>
                                      <p:to x="100000" y="100000"/>
                                    </p:animScale>
                                    <p:animScale>
                                      <p:cBhvr>
                                        <p:cTn id="37" dur="26">
                                          <p:stCondLst>
                                            <p:cond delay="1808"/>
                                          </p:stCondLst>
                                        </p:cTn>
                                        <p:tgtEl>
                                          <p:spTgt spid="188419">
                                            <p:txEl>
                                              <p:pRg st="1" end="1"/>
                                            </p:txEl>
                                          </p:spTgt>
                                        </p:tgtEl>
                                      </p:cBhvr>
                                      <p:to x="100000" y="95000"/>
                                    </p:animScale>
                                    <p:animScale>
                                      <p:cBhvr>
                                        <p:cTn id="38" dur="166" decel="50000">
                                          <p:stCondLst>
                                            <p:cond delay="1834"/>
                                          </p:stCondLst>
                                        </p:cTn>
                                        <p:tgtEl>
                                          <p:spTgt spid="18841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FAT16</a:t>
            </a:r>
            <a:endParaRPr lang="en-US" smtClean="0">
              <a:solidFill>
                <a:srgbClr val="FF0000"/>
              </a:solidFill>
              <a:effectLst>
                <a:outerShdw blurRad="38100" dist="38100" dir="2700000" algn="tl">
                  <a:srgbClr val="C0C0C0"/>
                </a:outerShdw>
              </a:effectLst>
            </a:endParaRPr>
          </a:p>
        </p:txBody>
      </p:sp>
      <p:sp>
        <p:nvSpPr>
          <p:cNvPr id="152579" name="Rectangle 3"/>
          <p:cNvSpPr>
            <a:spLocks noGrp="1" noChangeArrowheads="1"/>
          </p:cNvSpPr>
          <p:nvPr>
            <p:ph type="body" idx="1"/>
          </p:nvPr>
        </p:nvSpPr>
        <p:spPr>
          <a:xfrm>
            <a:off x="76200" y="1371600"/>
            <a:ext cx="8816975" cy="4972050"/>
          </a:xfrm>
        </p:spPr>
        <p:txBody>
          <a:bodyPr>
            <a:normAutofit/>
          </a:bodyPr>
          <a:lstStyle/>
          <a:p>
            <a:pPr marL="0" indent="0" algn="just">
              <a:buClr>
                <a:srgbClr val="FF0000"/>
              </a:buClr>
              <a:buSzPct val="14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FAT16 </a:t>
            </a:r>
            <a:r>
              <a:rPr lang="vi-VN" smtClean="0">
                <a:effectLst>
                  <a:outerShdw blurRad="38100" dist="38100" dir="2700000" algn="tl">
                    <a:srgbClr val="C0C0C0"/>
                  </a:outerShdw>
                </a:effectLst>
              </a:rPr>
              <a:t>được công bố vào năm 1981. Windows 95 và mọi phiên bản của DOS đều quản lí đĩa theo FAT16. </a:t>
            </a:r>
            <a:endParaRPr lang="en-US" smtClean="0">
              <a:effectLst>
                <a:outerShdw blurRad="38100" dist="38100" dir="2700000" algn="tl">
                  <a:srgbClr val="C0C0C0"/>
                </a:outerShdw>
              </a:effectLst>
            </a:endParaRPr>
          </a:p>
          <a:p>
            <a:pPr marL="0" indent="0" algn="just">
              <a:buClr>
                <a:srgbClr val="FF0000"/>
              </a:buClr>
              <a:buSzPct val="14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Với </a:t>
            </a:r>
            <a:r>
              <a:rPr lang="vi-VN" smtClean="0">
                <a:effectLst>
                  <a:outerShdw blurRad="38100" dist="38100" dir="2700000" algn="tl">
                    <a:srgbClr val="C0C0C0"/>
                  </a:outerShdw>
                </a:effectLst>
              </a:rPr>
              <a:t>không gian địa chỉ 16 bit, FAT16 chỉ đánh địa chỉ được 65536 cluster trên một partition. Điều này gây ra sự lãng phí dung lượng đĩa đáng kể (đặc biệt đối với những ổ đĩa cứng trên 2 GB).</a:t>
            </a:r>
            <a:endParaRPr lang="en-US" smtClean="0"/>
          </a:p>
        </p:txBody>
      </p:sp>
      <p:sp>
        <p:nvSpPr>
          <p:cNvPr id="2" name="Date Placeholder 1"/>
          <p:cNvSpPr>
            <a:spLocks noGrp="1"/>
          </p:cNvSpPr>
          <p:nvPr>
            <p:ph type="dt" sz="half" idx="10"/>
          </p:nvPr>
        </p:nvSpPr>
        <p:spPr/>
        <p:txBody>
          <a:bodyPr/>
          <a:lstStyle/>
          <a:p>
            <a:fld id="{A16F0B6C-9223-48FA-9FA3-7AEF219914B3}"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45</a:t>
            </a:fld>
            <a:endParaRPr lang="en-US"/>
          </a:p>
        </p:txBody>
      </p:sp>
    </p:spTree>
    <p:custDataLst>
      <p:tags r:id="rId1"/>
    </p:custDataLst>
  </p:cSld>
  <p:clrMapOvr>
    <a:masterClrMapping/>
  </p:clrMapOvr>
  <p:transition advTm="12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down)">
                                      <p:cBhvr>
                                        <p:cTn id="7" dur="580">
                                          <p:stCondLst>
                                            <p:cond delay="0"/>
                                          </p:stCondLst>
                                        </p:cTn>
                                        <p:tgtEl>
                                          <p:spTgt spid="152579">
                                            <p:txEl>
                                              <p:pRg st="0" end="0"/>
                                            </p:txEl>
                                          </p:spTgt>
                                        </p:tgtEl>
                                      </p:cBhvr>
                                    </p:animEffect>
                                    <p:anim calcmode="lin" valueType="num">
                                      <p:cBhvr>
                                        <p:cTn id="8" dur="1822" tmFilter="0,0; 0.14,0.36; 0.43,0.73; 0.71,0.91; 1.0,1.0">
                                          <p:stCondLst>
                                            <p:cond delay="0"/>
                                          </p:stCondLst>
                                        </p:cTn>
                                        <p:tgtEl>
                                          <p:spTgt spid="15257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257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257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257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257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2579">
                                            <p:txEl>
                                              <p:pRg st="0" end="0"/>
                                            </p:txEl>
                                          </p:spTgt>
                                        </p:tgtEl>
                                      </p:cBhvr>
                                      <p:to x="100000" y="60000"/>
                                    </p:animScale>
                                    <p:animScale>
                                      <p:cBhvr>
                                        <p:cTn id="14" dur="166" decel="50000">
                                          <p:stCondLst>
                                            <p:cond delay="676"/>
                                          </p:stCondLst>
                                        </p:cTn>
                                        <p:tgtEl>
                                          <p:spTgt spid="152579">
                                            <p:txEl>
                                              <p:pRg st="0" end="0"/>
                                            </p:txEl>
                                          </p:spTgt>
                                        </p:tgtEl>
                                      </p:cBhvr>
                                      <p:to x="100000" y="100000"/>
                                    </p:animScale>
                                    <p:animScale>
                                      <p:cBhvr>
                                        <p:cTn id="15" dur="26">
                                          <p:stCondLst>
                                            <p:cond delay="1312"/>
                                          </p:stCondLst>
                                        </p:cTn>
                                        <p:tgtEl>
                                          <p:spTgt spid="152579">
                                            <p:txEl>
                                              <p:pRg st="0" end="0"/>
                                            </p:txEl>
                                          </p:spTgt>
                                        </p:tgtEl>
                                      </p:cBhvr>
                                      <p:to x="100000" y="80000"/>
                                    </p:animScale>
                                    <p:animScale>
                                      <p:cBhvr>
                                        <p:cTn id="16" dur="166" decel="50000">
                                          <p:stCondLst>
                                            <p:cond delay="1338"/>
                                          </p:stCondLst>
                                        </p:cTn>
                                        <p:tgtEl>
                                          <p:spTgt spid="152579">
                                            <p:txEl>
                                              <p:pRg st="0" end="0"/>
                                            </p:txEl>
                                          </p:spTgt>
                                        </p:tgtEl>
                                      </p:cBhvr>
                                      <p:to x="100000" y="100000"/>
                                    </p:animScale>
                                    <p:animScale>
                                      <p:cBhvr>
                                        <p:cTn id="17" dur="26">
                                          <p:stCondLst>
                                            <p:cond delay="1642"/>
                                          </p:stCondLst>
                                        </p:cTn>
                                        <p:tgtEl>
                                          <p:spTgt spid="152579">
                                            <p:txEl>
                                              <p:pRg st="0" end="0"/>
                                            </p:txEl>
                                          </p:spTgt>
                                        </p:tgtEl>
                                      </p:cBhvr>
                                      <p:to x="100000" y="90000"/>
                                    </p:animScale>
                                    <p:animScale>
                                      <p:cBhvr>
                                        <p:cTn id="18" dur="166" decel="50000">
                                          <p:stCondLst>
                                            <p:cond delay="1668"/>
                                          </p:stCondLst>
                                        </p:cTn>
                                        <p:tgtEl>
                                          <p:spTgt spid="152579">
                                            <p:txEl>
                                              <p:pRg st="0" end="0"/>
                                            </p:txEl>
                                          </p:spTgt>
                                        </p:tgtEl>
                                      </p:cBhvr>
                                      <p:to x="100000" y="100000"/>
                                    </p:animScale>
                                    <p:animScale>
                                      <p:cBhvr>
                                        <p:cTn id="19" dur="26">
                                          <p:stCondLst>
                                            <p:cond delay="1808"/>
                                          </p:stCondLst>
                                        </p:cTn>
                                        <p:tgtEl>
                                          <p:spTgt spid="152579">
                                            <p:txEl>
                                              <p:pRg st="0" end="0"/>
                                            </p:txEl>
                                          </p:spTgt>
                                        </p:tgtEl>
                                      </p:cBhvr>
                                      <p:to x="100000" y="95000"/>
                                    </p:animScale>
                                    <p:animScale>
                                      <p:cBhvr>
                                        <p:cTn id="20" dur="166" decel="50000">
                                          <p:stCondLst>
                                            <p:cond delay="1834"/>
                                          </p:stCondLst>
                                        </p:cTn>
                                        <p:tgtEl>
                                          <p:spTgt spid="15257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2579">
                                            <p:txEl>
                                              <p:pRg st="1" end="1"/>
                                            </p:txEl>
                                          </p:spTgt>
                                        </p:tgtEl>
                                        <p:attrNameLst>
                                          <p:attrName>style.visibility</p:attrName>
                                        </p:attrNameLst>
                                      </p:cBhvr>
                                      <p:to>
                                        <p:strVal val="visible"/>
                                      </p:to>
                                    </p:set>
                                    <p:animEffect transition="in" filter="wipe(down)">
                                      <p:cBhvr>
                                        <p:cTn id="25" dur="580">
                                          <p:stCondLst>
                                            <p:cond delay="0"/>
                                          </p:stCondLst>
                                        </p:cTn>
                                        <p:tgtEl>
                                          <p:spTgt spid="152579">
                                            <p:txEl>
                                              <p:pRg st="1" end="1"/>
                                            </p:txEl>
                                          </p:spTgt>
                                        </p:tgtEl>
                                      </p:cBhvr>
                                    </p:animEffect>
                                    <p:anim calcmode="lin" valueType="num">
                                      <p:cBhvr>
                                        <p:cTn id="26" dur="1822" tmFilter="0,0; 0.14,0.36; 0.43,0.73; 0.71,0.91; 1.0,1.0">
                                          <p:stCondLst>
                                            <p:cond delay="0"/>
                                          </p:stCondLst>
                                        </p:cTn>
                                        <p:tgtEl>
                                          <p:spTgt spid="15257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257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257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257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257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2579">
                                            <p:txEl>
                                              <p:pRg st="1" end="1"/>
                                            </p:txEl>
                                          </p:spTgt>
                                        </p:tgtEl>
                                      </p:cBhvr>
                                      <p:to x="100000" y="60000"/>
                                    </p:animScale>
                                    <p:animScale>
                                      <p:cBhvr>
                                        <p:cTn id="32" dur="166" decel="50000">
                                          <p:stCondLst>
                                            <p:cond delay="676"/>
                                          </p:stCondLst>
                                        </p:cTn>
                                        <p:tgtEl>
                                          <p:spTgt spid="152579">
                                            <p:txEl>
                                              <p:pRg st="1" end="1"/>
                                            </p:txEl>
                                          </p:spTgt>
                                        </p:tgtEl>
                                      </p:cBhvr>
                                      <p:to x="100000" y="100000"/>
                                    </p:animScale>
                                    <p:animScale>
                                      <p:cBhvr>
                                        <p:cTn id="33" dur="26">
                                          <p:stCondLst>
                                            <p:cond delay="1312"/>
                                          </p:stCondLst>
                                        </p:cTn>
                                        <p:tgtEl>
                                          <p:spTgt spid="152579">
                                            <p:txEl>
                                              <p:pRg st="1" end="1"/>
                                            </p:txEl>
                                          </p:spTgt>
                                        </p:tgtEl>
                                      </p:cBhvr>
                                      <p:to x="100000" y="80000"/>
                                    </p:animScale>
                                    <p:animScale>
                                      <p:cBhvr>
                                        <p:cTn id="34" dur="166" decel="50000">
                                          <p:stCondLst>
                                            <p:cond delay="1338"/>
                                          </p:stCondLst>
                                        </p:cTn>
                                        <p:tgtEl>
                                          <p:spTgt spid="152579">
                                            <p:txEl>
                                              <p:pRg st="1" end="1"/>
                                            </p:txEl>
                                          </p:spTgt>
                                        </p:tgtEl>
                                      </p:cBhvr>
                                      <p:to x="100000" y="100000"/>
                                    </p:animScale>
                                    <p:animScale>
                                      <p:cBhvr>
                                        <p:cTn id="35" dur="26">
                                          <p:stCondLst>
                                            <p:cond delay="1642"/>
                                          </p:stCondLst>
                                        </p:cTn>
                                        <p:tgtEl>
                                          <p:spTgt spid="152579">
                                            <p:txEl>
                                              <p:pRg st="1" end="1"/>
                                            </p:txEl>
                                          </p:spTgt>
                                        </p:tgtEl>
                                      </p:cBhvr>
                                      <p:to x="100000" y="90000"/>
                                    </p:animScale>
                                    <p:animScale>
                                      <p:cBhvr>
                                        <p:cTn id="36" dur="166" decel="50000">
                                          <p:stCondLst>
                                            <p:cond delay="1668"/>
                                          </p:stCondLst>
                                        </p:cTn>
                                        <p:tgtEl>
                                          <p:spTgt spid="152579">
                                            <p:txEl>
                                              <p:pRg st="1" end="1"/>
                                            </p:txEl>
                                          </p:spTgt>
                                        </p:tgtEl>
                                      </p:cBhvr>
                                      <p:to x="100000" y="100000"/>
                                    </p:animScale>
                                    <p:animScale>
                                      <p:cBhvr>
                                        <p:cTn id="37" dur="26">
                                          <p:stCondLst>
                                            <p:cond delay="1808"/>
                                          </p:stCondLst>
                                        </p:cTn>
                                        <p:tgtEl>
                                          <p:spTgt spid="152579">
                                            <p:txEl>
                                              <p:pRg st="1" end="1"/>
                                            </p:txEl>
                                          </p:spTgt>
                                        </p:tgtEl>
                                      </p:cBhvr>
                                      <p:to x="100000" y="95000"/>
                                    </p:animScale>
                                    <p:animScale>
                                      <p:cBhvr>
                                        <p:cTn id="38" dur="166" decel="50000">
                                          <p:stCondLst>
                                            <p:cond delay="1834"/>
                                          </p:stCondLst>
                                        </p:cTn>
                                        <p:tgtEl>
                                          <p:spTgt spid="15257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FAT16</a:t>
            </a:r>
            <a:endParaRPr lang="en-US" smtClean="0">
              <a:solidFill>
                <a:srgbClr val="FF0000"/>
              </a:solidFill>
              <a:effectLst>
                <a:outerShdw blurRad="38100" dist="38100" dir="2700000" algn="tl">
                  <a:srgbClr val="C0C0C0"/>
                </a:outerShdw>
              </a:effectLst>
            </a:endParaRPr>
          </a:p>
        </p:txBody>
      </p:sp>
      <p:sp>
        <p:nvSpPr>
          <p:cNvPr id="146435" name="Rectangle 3"/>
          <p:cNvSpPr>
            <a:spLocks noGrp="1" noChangeArrowheads="1"/>
          </p:cNvSpPr>
          <p:nvPr>
            <p:ph type="body" idx="1"/>
          </p:nvPr>
        </p:nvSpPr>
        <p:spPr>
          <a:xfrm>
            <a:off x="457200" y="1600200"/>
            <a:ext cx="8359775" cy="4743450"/>
          </a:xfrm>
        </p:spPr>
        <p:txBody>
          <a:bodyPr/>
          <a:lstStyle/>
          <a:p>
            <a:pPr eaLnBrk="1" hangingPunct="1">
              <a:buFontTx/>
              <a:buNone/>
            </a:pPr>
            <a:r>
              <a:rPr lang="vi-VN" smtClean="0">
                <a:effectLst>
                  <a:outerShdw blurRad="38100" dist="38100" dir="2700000" algn="tl">
                    <a:srgbClr val="C0C0C0"/>
                  </a:outerShdw>
                </a:effectLst>
              </a:rPr>
              <a:t> </a:t>
            </a:r>
            <a:endParaRPr lang="en-US" smtClean="0"/>
          </a:p>
        </p:txBody>
      </p:sp>
      <p:graphicFrame>
        <p:nvGraphicFramePr>
          <p:cNvPr id="146464" name="Group 32"/>
          <p:cNvGraphicFramePr>
            <a:graphicFrameLocks noGrp="1"/>
          </p:cNvGraphicFramePr>
          <p:nvPr/>
        </p:nvGraphicFramePr>
        <p:xfrm>
          <a:off x="1047750" y="1625600"/>
          <a:ext cx="6838950" cy="4683380"/>
        </p:xfrm>
        <a:graphic>
          <a:graphicData uri="http://schemas.openxmlformats.org/drawingml/2006/table">
            <a:tbl>
              <a:tblPr/>
              <a:tblGrid>
                <a:gridCol w="4210050"/>
                <a:gridCol w="2628900"/>
              </a:tblGrid>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Kích thước Partition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Kích thước Cluster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&lt;128MB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2kb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128MB đến &lt;256MB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4kb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256MB đến &lt;512MB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8kb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512MB đến &lt;1GB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16kb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1GB-2GB</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32kb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fld id="{CD9E7998-8FAF-4AA4-BC63-C77DA9D427D9}"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46</a:t>
            </a:fld>
            <a:endParaRPr lang="en-US"/>
          </a:p>
        </p:txBody>
      </p:sp>
    </p:spTree>
    <p:custDataLst>
      <p:tags r:id="rId1"/>
    </p:custDataLst>
  </p:cSld>
  <p:clrMapOvr>
    <a:masterClrMapping/>
  </p:clrMapOvr>
  <p:transition advTm="10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wipe(down)">
                                      <p:cBhvr>
                                        <p:cTn id="7" dur="580">
                                          <p:stCondLst>
                                            <p:cond delay="0"/>
                                          </p:stCondLst>
                                        </p:cTn>
                                        <p:tgtEl>
                                          <p:spTgt spid="146435">
                                            <p:txEl>
                                              <p:pRg st="0" end="0"/>
                                            </p:txEl>
                                          </p:spTgt>
                                        </p:tgtEl>
                                      </p:cBhvr>
                                    </p:animEffect>
                                    <p:anim calcmode="lin" valueType="num">
                                      <p:cBhvr>
                                        <p:cTn id="8" dur="1822" tmFilter="0,0; 0.14,0.36; 0.43,0.73; 0.71,0.91; 1.0,1.0">
                                          <p:stCondLst>
                                            <p:cond delay="0"/>
                                          </p:stCondLst>
                                        </p:cTn>
                                        <p:tgtEl>
                                          <p:spTgt spid="1464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64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64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64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64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6435">
                                            <p:txEl>
                                              <p:pRg st="0" end="0"/>
                                            </p:txEl>
                                          </p:spTgt>
                                        </p:tgtEl>
                                      </p:cBhvr>
                                      <p:to x="100000" y="60000"/>
                                    </p:animScale>
                                    <p:animScale>
                                      <p:cBhvr>
                                        <p:cTn id="14" dur="166" decel="50000">
                                          <p:stCondLst>
                                            <p:cond delay="676"/>
                                          </p:stCondLst>
                                        </p:cTn>
                                        <p:tgtEl>
                                          <p:spTgt spid="146435">
                                            <p:txEl>
                                              <p:pRg st="0" end="0"/>
                                            </p:txEl>
                                          </p:spTgt>
                                        </p:tgtEl>
                                      </p:cBhvr>
                                      <p:to x="100000" y="100000"/>
                                    </p:animScale>
                                    <p:animScale>
                                      <p:cBhvr>
                                        <p:cTn id="15" dur="26">
                                          <p:stCondLst>
                                            <p:cond delay="1312"/>
                                          </p:stCondLst>
                                        </p:cTn>
                                        <p:tgtEl>
                                          <p:spTgt spid="146435">
                                            <p:txEl>
                                              <p:pRg st="0" end="0"/>
                                            </p:txEl>
                                          </p:spTgt>
                                        </p:tgtEl>
                                      </p:cBhvr>
                                      <p:to x="100000" y="80000"/>
                                    </p:animScale>
                                    <p:animScale>
                                      <p:cBhvr>
                                        <p:cTn id="16" dur="166" decel="50000">
                                          <p:stCondLst>
                                            <p:cond delay="1338"/>
                                          </p:stCondLst>
                                        </p:cTn>
                                        <p:tgtEl>
                                          <p:spTgt spid="146435">
                                            <p:txEl>
                                              <p:pRg st="0" end="0"/>
                                            </p:txEl>
                                          </p:spTgt>
                                        </p:tgtEl>
                                      </p:cBhvr>
                                      <p:to x="100000" y="100000"/>
                                    </p:animScale>
                                    <p:animScale>
                                      <p:cBhvr>
                                        <p:cTn id="17" dur="26">
                                          <p:stCondLst>
                                            <p:cond delay="1642"/>
                                          </p:stCondLst>
                                        </p:cTn>
                                        <p:tgtEl>
                                          <p:spTgt spid="146435">
                                            <p:txEl>
                                              <p:pRg st="0" end="0"/>
                                            </p:txEl>
                                          </p:spTgt>
                                        </p:tgtEl>
                                      </p:cBhvr>
                                      <p:to x="100000" y="90000"/>
                                    </p:animScale>
                                    <p:animScale>
                                      <p:cBhvr>
                                        <p:cTn id="18" dur="166" decel="50000">
                                          <p:stCondLst>
                                            <p:cond delay="1668"/>
                                          </p:stCondLst>
                                        </p:cTn>
                                        <p:tgtEl>
                                          <p:spTgt spid="146435">
                                            <p:txEl>
                                              <p:pRg st="0" end="0"/>
                                            </p:txEl>
                                          </p:spTgt>
                                        </p:tgtEl>
                                      </p:cBhvr>
                                      <p:to x="100000" y="100000"/>
                                    </p:animScale>
                                    <p:animScale>
                                      <p:cBhvr>
                                        <p:cTn id="19" dur="26">
                                          <p:stCondLst>
                                            <p:cond delay="1808"/>
                                          </p:stCondLst>
                                        </p:cTn>
                                        <p:tgtEl>
                                          <p:spTgt spid="146435">
                                            <p:txEl>
                                              <p:pRg st="0" end="0"/>
                                            </p:txEl>
                                          </p:spTgt>
                                        </p:tgtEl>
                                      </p:cBhvr>
                                      <p:to x="100000" y="95000"/>
                                    </p:animScale>
                                    <p:animScale>
                                      <p:cBhvr>
                                        <p:cTn id="20" dur="166" decel="50000">
                                          <p:stCondLst>
                                            <p:cond delay="1834"/>
                                          </p:stCondLst>
                                        </p:cTn>
                                        <p:tgtEl>
                                          <p:spTgt spid="14643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FAT16</a:t>
            </a:r>
            <a:endParaRPr lang="en-US" smtClean="0">
              <a:solidFill>
                <a:srgbClr val="FF0000"/>
              </a:solidFill>
              <a:effectLst>
                <a:outerShdw blurRad="38100" dist="38100" dir="2700000" algn="tl">
                  <a:srgbClr val="C0C0C0"/>
                </a:outerShdw>
              </a:effectLst>
            </a:endParaRPr>
          </a:p>
        </p:txBody>
      </p:sp>
      <p:sp>
        <p:nvSpPr>
          <p:cNvPr id="188419" name="Rectangle 3"/>
          <p:cNvSpPr>
            <a:spLocks noGrp="1" noChangeArrowheads="1"/>
          </p:cNvSpPr>
          <p:nvPr>
            <p:ph type="body" idx="1"/>
          </p:nvPr>
        </p:nvSpPr>
        <p:spPr>
          <a:xfrm>
            <a:off x="457200" y="1600200"/>
            <a:ext cx="8359775" cy="4743450"/>
          </a:xfrm>
        </p:spPr>
        <p:txBody>
          <a:bodyPr/>
          <a:lstStyle/>
          <a:p>
            <a:pPr marL="0" indent="0" algn="just" eaLnBrk="1" hangingPunct="1">
              <a:buClr>
                <a:srgbClr val="FF0000"/>
              </a:buClr>
              <a:buSzPct val="140000"/>
              <a:buNone/>
              <a:defRPr/>
            </a:pPr>
            <a:r>
              <a:rPr lang="en-US" smtClean="0">
                <a:effectLst>
                  <a:outerShdw blurRad="38100" dist="38100" dir="2700000" algn="tl">
                    <a:srgbClr val="C0C0C0"/>
                  </a:outerShdw>
                </a:effectLst>
              </a:rPr>
              <a:t>+ HT </a:t>
            </a:r>
            <a:r>
              <a:rPr lang="en-US">
                <a:effectLst>
                  <a:outerShdw blurRad="38100" dist="38100" dir="2700000" algn="tl">
                    <a:srgbClr val="C0C0C0"/>
                  </a:outerShdw>
                </a:effectLst>
              </a:rPr>
              <a:t>thống file FAT 16-bit có một số lỗi bao gồm sự phân mảnh trong, </a:t>
            </a:r>
            <a:r>
              <a:rPr lang="en-US" smtClean="0">
                <a:effectLst>
                  <a:outerShdw blurRad="38100" dist="38100" dir="2700000" algn="tl">
                    <a:srgbClr val="C0C0C0"/>
                  </a:outerShdw>
                </a:effectLst>
              </a:rPr>
              <a:t>giới </a:t>
            </a:r>
            <a:r>
              <a:rPr lang="en-US">
                <a:effectLst>
                  <a:outerShdw blurRad="38100" dist="38100" dir="2700000" algn="tl">
                    <a:srgbClr val="C0C0C0"/>
                  </a:outerShdw>
                </a:effectLst>
              </a:rPr>
              <a:t>hạn kích cỡ </a:t>
            </a:r>
            <a:r>
              <a:rPr lang="en-US" smtClean="0">
                <a:effectLst>
                  <a:outerShdw blurRad="38100" dist="38100" dir="2700000" algn="tl">
                    <a:srgbClr val="C0C0C0"/>
                  </a:outerShdw>
                </a:effectLst>
              </a:rPr>
              <a:t>file 2GB</a:t>
            </a:r>
            <a:r>
              <a:rPr lang="en-US">
                <a:effectLst>
                  <a:outerShdw blurRad="38100" dist="38100" dir="2700000" algn="tl">
                    <a:srgbClr val="C0C0C0"/>
                  </a:outerShdw>
                </a:effectLst>
              </a:rPr>
              <a:t>, và thiếu bảo vệ truy cập các file. </a:t>
            </a:r>
          </a:p>
          <a:p>
            <a:pPr marL="0" indent="0" algn="just" eaLnBrk="1" hangingPunct="1">
              <a:buClr>
                <a:srgbClr val="FF0000"/>
              </a:buClr>
              <a:buSzPct val="140000"/>
              <a:buNone/>
              <a:defRPr/>
            </a:pPr>
            <a:r>
              <a:rPr lang="en-US" smtClean="0">
                <a:effectLst>
                  <a:outerShdw blurRad="38100" dist="38100" dir="2700000" algn="tl">
                    <a:srgbClr val="C0C0C0"/>
                  </a:outerShdw>
                </a:effectLst>
              </a:rPr>
              <a:t>+ Phân </a:t>
            </a:r>
            <a:r>
              <a:rPr lang="en-US">
                <a:effectLst>
                  <a:outerShdw blurRad="38100" dist="38100" dir="2700000" algn="tl">
                    <a:srgbClr val="C0C0C0"/>
                  </a:outerShdw>
                </a:effectLst>
              </a:rPr>
              <a:t>mảnh trong (lãng phí đĩa): </a:t>
            </a:r>
            <a:endParaRPr lang="en-US" smtClean="0">
              <a:effectLst>
                <a:outerShdw blurRad="38100" dist="38100" dir="2700000" algn="tl">
                  <a:srgbClr val="C0C0C0"/>
                </a:outerShdw>
              </a:effectLst>
            </a:endParaRPr>
          </a:p>
          <a:p>
            <a:pPr marL="0" indent="0" algn="just" eaLnBrk="1" hangingPunct="1">
              <a:buClr>
                <a:srgbClr val="FF0000"/>
              </a:buClr>
              <a:buSzPct val="140000"/>
              <a:buNone/>
              <a:defRPr/>
            </a:pPr>
            <a:r>
              <a:rPr lang="en-US" smtClean="0">
                <a:effectLst>
                  <a:outerShdw blurRad="38100" dist="38100" dir="2700000" algn="tl">
                    <a:srgbClr val="C0C0C0"/>
                  </a:outerShdw>
                </a:effectLst>
              </a:rPr>
              <a:t>VD</a:t>
            </a:r>
            <a:r>
              <a:rPr lang="en-US">
                <a:effectLst>
                  <a:outerShdw blurRad="38100" dist="38100" dir="2700000" algn="tl">
                    <a:srgbClr val="C0C0C0"/>
                  </a:outerShdw>
                </a:effectLst>
              </a:rPr>
              <a:t>, kích thước cluster trên đĩa </a:t>
            </a:r>
            <a:r>
              <a:rPr lang="en-US" smtClean="0">
                <a:effectLst>
                  <a:outerShdw blurRad="38100" dist="38100" dir="2700000" algn="tl">
                    <a:srgbClr val="C0C0C0"/>
                  </a:outerShdw>
                </a:effectLst>
              </a:rPr>
              <a:t>cứng dung lượng </a:t>
            </a:r>
            <a:r>
              <a:rPr lang="en-US">
                <a:effectLst>
                  <a:outerShdw blurRad="38100" dist="38100" dir="2700000" algn="tl">
                    <a:srgbClr val="C0C0C0"/>
                  </a:outerShdw>
                </a:effectLst>
              </a:rPr>
              <a:t>1.2GB là 32KB, khi cấp phát đĩa cho 1 file chỉ gồm 1 byte, vẫn phải cấp cho nó </a:t>
            </a:r>
            <a:r>
              <a:rPr lang="en-US" smtClean="0">
                <a:effectLst>
                  <a:outerShdw blurRad="38100" dist="38100" dir="2700000" algn="tl">
                    <a:srgbClr val="C0C0C0"/>
                  </a:outerShdw>
                </a:effectLst>
              </a:rPr>
              <a:t>1 </a:t>
            </a:r>
            <a:r>
              <a:rPr lang="en-US">
                <a:effectLst>
                  <a:outerShdw blurRad="38100" dist="38100" dir="2700000" algn="tl">
                    <a:srgbClr val="C0C0C0"/>
                  </a:outerShdw>
                </a:effectLst>
              </a:rPr>
              <a:t>cluster (lãng phí 32KB - 1byte). </a:t>
            </a:r>
          </a:p>
        </p:txBody>
      </p:sp>
      <p:sp>
        <p:nvSpPr>
          <p:cNvPr id="2" name="Date Placeholder 1"/>
          <p:cNvSpPr>
            <a:spLocks noGrp="1"/>
          </p:cNvSpPr>
          <p:nvPr>
            <p:ph type="dt" sz="half" idx="10"/>
          </p:nvPr>
        </p:nvSpPr>
        <p:spPr/>
        <p:txBody>
          <a:bodyPr/>
          <a:lstStyle/>
          <a:p>
            <a:fld id="{ED328621-6C2D-4727-8527-D5486333F559}"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47</a:t>
            </a:fld>
            <a:endParaRPr lang="en-US"/>
          </a:p>
        </p:txBody>
      </p:sp>
    </p:spTree>
    <p:custDataLst>
      <p:tags r:id="rId1"/>
    </p:custDataLst>
  </p:cSld>
  <p:clrMapOvr>
    <a:masterClrMapping/>
  </p:clrMapOvr>
  <p:transition advTm="23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down)">
                                      <p:cBhvr>
                                        <p:cTn id="7" dur="580">
                                          <p:stCondLst>
                                            <p:cond delay="0"/>
                                          </p:stCondLst>
                                        </p:cTn>
                                        <p:tgtEl>
                                          <p:spTgt spid="188419">
                                            <p:txEl>
                                              <p:pRg st="0" end="0"/>
                                            </p:txEl>
                                          </p:spTgt>
                                        </p:tgtEl>
                                      </p:cBhvr>
                                    </p:animEffect>
                                    <p:anim calcmode="lin" valueType="num">
                                      <p:cBhvr>
                                        <p:cTn id="8" dur="1822" tmFilter="0,0; 0.14,0.36; 0.43,0.73; 0.71,0.91; 1.0,1.0">
                                          <p:stCondLst>
                                            <p:cond delay="0"/>
                                          </p:stCondLst>
                                        </p:cTn>
                                        <p:tgtEl>
                                          <p:spTgt spid="1884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84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84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84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84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8419">
                                            <p:txEl>
                                              <p:pRg st="0" end="0"/>
                                            </p:txEl>
                                          </p:spTgt>
                                        </p:tgtEl>
                                      </p:cBhvr>
                                      <p:to x="100000" y="60000"/>
                                    </p:animScale>
                                    <p:animScale>
                                      <p:cBhvr>
                                        <p:cTn id="14" dur="166" decel="50000">
                                          <p:stCondLst>
                                            <p:cond delay="676"/>
                                          </p:stCondLst>
                                        </p:cTn>
                                        <p:tgtEl>
                                          <p:spTgt spid="188419">
                                            <p:txEl>
                                              <p:pRg st="0" end="0"/>
                                            </p:txEl>
                                          </p:spTgt>
                                        </p:tgtEl>
                                      </p:cBhvr>
                                      <p:to x="100000" y="100000"/>
                                    </p:animScale>
                                    <p:animScale>
                                      <p:cBhvr>
                                        <p:cTn id="15" dur="26">
                                          <p:stCondLst>
                                            <p:cond delay="1312"/>
                                          </p:stCondLst>
                                        </p:cTn>
                                        <p:tgtEl>
                                          <p:spTgt spid="188419">
                                            <p:txEl>
                                              <p:pRg st="0" end="0"/>
                                            </p:txEl>
                                          </p:spTgt>
                                        </p:tgtEl>
                                      </p:cBhvr>
                                      <p:to x="100000" y="80000"/>
                                    </p:animScale>
                                    <p:animScale>
                                      <p:cBhvr>
                                        <p:cTn id="16" dur="166" decel="50000">
                                          <p:stCondLst>
                                            <p:cond delay="1338"/>
                                          </p:stCondLst>
                                        </p:cTn>
                                        <p:tgtEl>
                                          <p:spTgt spid="188419">
                                            <p:txEl>
                                              <p:pRg st="0" end="0"/>
                                            </p:txEl>
                                          </p:spTgt>
                                        </p:tgtEl>
                                      </p:cBhvr>
                                      <p:to x="100000" y="100000"/>
                                    </p:animScale>
                                    <p:animScale>
                                      <p:cBhvr>
                                        <p:cTn id="17" dur="26">
                                          <p:stCondLst>
                                            <p:cond delay="1642"/>
                                          </p:stCondLst>
                                        </p:cTn>
                                        <p:tgtEl>
                                          <p:spTgt spid="188419">
                                            <p:txEl>
                                              <p:pRg st="0" end="0"/>
                                            </p:txEl>
                                          </p:spTgt>
                                        </p:tgtEl>
                                      </p:cBhvr>
                                      <p:to x="100000" y="90000"/>
                                    </p:animScale>
                                    <p:animScale>
                                      <p:cBhvr>
                                        <p:cTn id="18" dur="166" decel="50000">
                                          <p:stCondLst>
                                            <p:cond delay="1668"/>
                                          </p:stCondLst>
                                        </p:cTn>
                                        <p:tgtEl>
                                          <p:spTgt spid="188419">
                                            <p:txEl>
                                              <p:pRg st="0" end="0"/>
                                            </p:txEl>
                                          </p:spTgt>
                                        </p:tgtEl>
                                      </p:cBhvr>
                                      <p:to x="100000" y="100000"/>
                                    </p:animScale>
                                    <p:animScale>
                                      <p:cBhvr>
                                        <p:cTn id="19" dur="26">
                                          <p:stCondLst>
                                            <p:cond delay="1808"/>
                                          </p:stCondLst>
                                        </p:cTn>
                                        <p:tgtEl>
                                          <p:spTgt spid="188419">
                                            <p:txEl>
                                              <p:pRg st="0" end="0"/>
                                            </p:txEl>
                                          </p:spTgt>
                                        </p:tgtEl>
                                      </p:cBhvr>
                                      <p:to x="100000" y="95000"/>
                                    </p:animScale>
                                    <p:animScale>
                                      <p:cBhvr>
                                        <p:cTn id="20" dur="166" decel="50000">
                                          <p:stCondLst>
                                            <p:cond delay="1834"/>
                                          </p:stCondLst>
                                        </p:cTn>
                                        <p:tgtEl>
                                          <p:spTgt spid="1884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8419">
                                            <p:txEl>
                                              <p:pRg st="1" end="1"/>
                                            </p:txEl>
                                          </p:spTgt>
                                        </p:tgtEl>
                                        <p:attrNameLst>
                                          <p:attrName>style.visibility</p:attrName>
                                        </p:attrNameLst>
                                      </p:cBhvr>
                                      <p:to>
                                        <p:strVal val="visible"/>
                                      </p:to>
                                    </p:set>
                                    <p:animEffect transition="in" filter="wipe(down)">
                                      <p:cBhvr>
                                        <p:cTn id="25" dur="580">
                                          <p:stCondLst>
                                            <p:cond delay="0"/>
                                          </p:stCondLst>
                                        </p:cTn>
                                        <p:tgtEl>
                                          <p:spTgt spid="188419">
                                            <p:txEl>
                                              <p:pRg st="1" end="1"/>
                                            </p:txEl>
                                          </p:spTgt>
                                        </p:tgtEl>
                                      </p:cBhvr>
                                    </p:animEffect>
                                    <p:anim calcmode="lin" valueType="num">
                                      <p:cBhvr>
                                        <p:cTn id="26" dur="1822" tmFilter="0,0; 0.14,0.36; 0.43,0.73; 0.71,0.91; 1.0,1.0">
                                          <p:stCondLst>
                                            <p:cond delay="0"/>
                                          </p:stCondLst>
                                        </p:cTn>
                                        <p:tgtEl>
                                          <p:spTgt spid="1884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84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84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84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84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8419">
                                            <p:txEl>
                                              <p:pRg st="1" end="1"/>
                                            </p:txEl>
                                          </p:spTgt>
                                        </p:tgtEl>
                                      </p:cBhvr>
                                      <p:to x="100000" y="60000"/>
                                    </p:animScale>
                                    <p:animScale>
                                      <p:cBhvr>
                                        <p:cTn id="32" dur="166" decel="50000">
                                          <p:stCondLst>
                                            <p:cond delay="676"/>
                                          </p:stCondLst>
                                        </p:cTn>
                                        <p:tgtEl>
                                          <p:spTgt spid="188419">
                                            <p:txEl>
                                              <p:pRg st="1" end="1"/>
                                            </p:txEl>
                                          </p:spTgt>
                                        </p:tgtEl>
                                      </p:cBhvr>
                                      <p:to x="100000" y="100000"/>
                                    </p:animScale>
                                    <p:animScale>
                                      <p:cBhvr>
                                        <p:cTn id="33" dur="26">
                                          <p:stCondLst>
                                            <p:cond delay="1312"/>
                                          </p:stCondLst>
                                        </p:cTn>
                                        <p:tgtEl>
                                          <p:spTgt spid="188419">
                                            <p:txEl>
                                              <p:pRg st="1" end="1"/>
                                            </p:txEl>
                                          </p:spTgt>
                                        </p:tgtEl>
                                      </p:cBhvr>
                                      <p:to x="100000" y="80000"/>
                                    </p:animScale>
                                    <p:animScale>
                                      <p:cBhvr>
                                        <p:cTn id="34" dur="166" decel="50000">
                                          <p:stCondLst>
                                            <p:cond delay="1338"/>
                                          </p:stCondLst>
                                        </p:cTn>
                                        <p:tgtEl>
                                          <p:spTgt spid="188419">
                                            <p:txEl>
                                              <p:pRg st="1" end="1"/>
                                            </p:txEl>
                                          </p:spTgt>
                                        </p:tgtEl>
                                      </p:cBhvr>
                                      <p:to x="100000" y="100000"/>
                                    </p:animScale>
                                    <p:animScale>
                                      <p:cBhvr>
                                        <p:cTn id="35" dur="26">
                                          <p:stCondLst>
                                            <p:cond delay="1642"/>
                                          </p:stCondLst>
                                        </p:cTn>
                                        <p:tgtEl>
                                          <p:spTgt spid="188419">
                                            <p:txEl>
                                              <p:pRg st="1" end="1"/>
                                            </p:txEl>
                                          </p:spTgt>
                                        </p:tgtEl>
                                      </p:cBhvr>
                                      <p:to x="100000" y="90000"/>
                                    </p:animScale>
                                    <p:animScale>
                                      <p:cBhvr>
                                        <p:cTn id="36" dur="166" decel="50000">
                                          <p:stCondLst>
                                            <p:cond delay="1668"/>
                                          </p:stCondLst>
                                        </p:cTn>
                                        <p:tgtEl>
                                          <p:spTgt spid="188419">
                                            <p:txEl>
                                              <p:pRg st="1" end="1"/>
                                            </p:txEl>
                                          </p:spTgt>
                                        </p:tgtEl>
                                      </p:cBhvr>
                                      <p:to x="100000" y="100000"/>
                                    </p:animScale>
                                    <p:animScale>
                                      <p:cBhvr>
                                        <p:cTn id="37" dur="26">
                                          <p:stCondLst>
                                            <p:cond delay="1808"/>
                                          </p:stCondLst>
                                        </p:cTn>
                                        <p:tgtEl>
                                          <p:spTgt spid="188419">
                                            <p:txEl>
                                              <p:pRg st="1" end="1"/>
                                            </p:txEl>
                                          </p:spTgt>
                                        </p:tgtEl>
                                      </p:cBhvr>
                                      <p:to x="100000" y="95000"/>
                                    </p:animScale>
                                    <p:animScale>
                                      <p:cBhvr>
                                        <p:cTn id="38" dur="166" decel="50000">
                                          <p:stCondLst>
                                            <p:cond delay="1834"/>
                                          </p:stCondLst>
                                        </p:cTn>
                                        <p:tgtEl>
                                          <p:spTgt spid="18841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8419">
                                            <p:txEl>
                                              <p:pRg st="2" end="2"/>
                                            </p:txEl>
                                          </p:spTgt>
                                        </p:tgtEl>
                                        <p:attrNameLst>
                                          <p:attrName>style.visibility</p:attrName>
                                        </p:attrNameLst>
                                      </p:cBhvr>
                                      <p:to>
                                        <p:strVal val="visible"/>
                                      </p:to>
                                    </p:set>
                                    <p:animEffect transition="in" filter="wipe(down)">
                                      <p:cBhvr>
                                        <p:cTn id="43" dur="580">
                                          <p:stCondLst>
                                            <p:cond delay="0"/>
                                          </p:stCondLst>
                                        </p:cTn>
                                        <p:tgtEl>
                                          <p:spTgt spid="188419">
                                            <p:txEl>
                                              <p:pRg st="2" end="2"/>
                                            </p:txEl>
                                          </p:spTgt>
                                        </p:tgtEl>
                                      </p:cBhvr>
                                    </p:animEffect>
                                    <p:anim calcmode="lin" valueType="num">
                                      <p:cBhvr>
                                        <p:cTn id="44" dur="1822" tmFilter="0,0; 0.14,0.36; 0.43,0.73; 0.71,0.91; 1.0,1.0">
                                          <p:stCondLst>
                                            <p:cond delay="0"/>
                                          </p:stCondLst>
                                        </p:cTn>
                                        <p:tgtEl>
                                          <p:spTgt spid="18841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841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841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841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841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8419">
                                            <p:txEl>
                                              <p:pRg st="2" end="2"/>
                                            </p:txEl>
                                          </p:spTgt>
                                        </p:tgtEl>
                                      </p:cBhvr>
                                      <p:to x="100000" y="60000"/>
                                    </p:animScale>
                                    <p:animScale>
                                      <p:cBhvr>
                                        <p:cTn id="50" dur="166" decel="50000">
                                          <p:stCondLst>
                                            <p:cond delay="676"/>
                                          </p:stCondLst>
                                        </p:cTn>
                                        <p:tgtEl>
                                          <p:spTgt spid="188419">
                                            <p:txEl>
                                              <p:pRg st="2" end="2"/>
                                            </p:txEl>
                                          </p:spTgt>
                                        </p:tgtEl>
                                      </p:cBhvr>
                                      <p:to x="100000" y="100000"/>
                                    </p:animScale>
                                    <p:animScale>
                                      <p:cBhvr>
                                        <p:cTn id="51" dur="26">
                                          <p:stCondLst>
                                            <p:cond delay="1312"/>
                                          </p:stCondLst>
                                        </p:cTn>
                                        <p:tgtEl>
                                          <p:spTgt spid="188419">
                                            <p:txEl>
                                              <p:pRg st="2" end="2"/>
                                            </p:txEl>
                                          </p:spTgt>
                                        </p:tgtEl>
                                      </p:cBhvr>
                                      <p:to x="100000" y="80000"/>
                                    </p:animScale>
                                    <p:animScale>
                                      <p:cBhvr>
                                        <p:cTn id="52" dur="166" decel="50000">
                                          <p:stCondLst>
                                            <p:cond delay="1338"/>
                                          </p:stCondLst>
                                        </p:cTn>
                                        <p:tgtEl>
                                          <p:spTgt spid="188419">
                                            <p:txEl>
                                              <p:pRg st="2" end="2"/>
                                            </p:txEl>
                                          </p:spTgt>
                                        </p:tgtEl>
                                      </p:cBhvr>
                                      <p:to x="100000" y="100000"/>
                                    </p:animScale>
                                    <p:animScale>
                                      <p:cBhvr>
                                        <p:cTn id="53" dur="26">
                                          <p:stCondLst>
                                            <p:cond delay="1642"/>
                                          </p:stCondLst>
                                        </p:cTn>
                                        <p:tgtEl>
                                          <p:spTgt spid="188419">
                                            <p:txEl>
                                              <p:pRg st="2" end="2"/>
                                            </p:txEl>
                                          </p:spTgt>
                                        </p:tgtEl>
                                      </p:cBhvr>
                                      <p:to x="100000" y="90000"/>
                                    </p:animScale>
                                    <p:animScale>
                                      <p:cBhvr>
                                        <p:cTn id="54" dur="166" decel="50000">
                                          <p:stCondLst>
                                            <p:cond delay="1668"/>
                                          </p:stCondLst>
                                        </p:cTn>
                                        <p:tgtEl>
                                          <p:spTgt spid="188419">
                                            <p:txEl>
                                              <p:pRg st="2" end="2"/>
                                            </p:txEl>
                                          </p:spTgt>
                                        </p:tgtEl>
                                      </p:cBhvr>
                                      <p:to x="100000" y="100000"/>
                                    </p:animScale>
                                    <p:animScale>
                                      <p:cBhvr>
                                        <p:cTn id="55" dur="26">
                                          <p:stCondLst>
                                            <p:cond delay="1808"/>
                                          </p:stCondLst>
                                        </p:cTn>
                                        <p:tgtEl>
                                          <p:spTgt spid="188419">
                                            <p:txEl>
                                              <p:pRg st="2" end="2"/>
                                            </p:txEl>
                                          </p:spTgt>
                                        </p:tgtEl>
                                      </p:cBhvr>
                                      <p:to x="100000" y="95000"/>
                                    </p:animScale>
                                    <p:animScale>
                                      <p:cBhvr>
                                        <p:cTn id="56" dur="166" decel="50000">
                                          <p:stCondLst>
                                            <p:cond delay="1834"/>
                                          </p:stCondLst>
                                        </p:cTn>
                                        <p:tgtEl>
                                          <p:spTgt spid="18841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FAT32</a:t>
            </a:r>
            <a:endParaRPr lang="en-US" smtClean="0">
              <a:solidFill>
                <a:srgbClr val="FF0000"/>
              </a:solidFill>
              <a:effectLst>
                <a:outerShdw blurRad="38100" dist="38100" dir="2700000" algn="tl">
                  <a:srgbClr val="C0C0C0"/>
                </a:outerShdw>
              </a:effectLst>
            </a:endParaRPr>
          </a:p>
        </p:txBody>
      </p:sp>
      <p:sp>
        <p:nvSpPr>
          <p:cNvPr id="153603" name="Rectangle 3"/>
          <p:cNvSpPr>
            <a:spLocks noGrp="1" noChangeArrowheads="1"/>
          </p:cNvSpPr>
          <p:nvPr>
            <p:ph type="body" idx="1"/>
          </p:nvPr>
        </p:nvSpPr>
        <p:spPr>
          <a:xfrm>
            <a:off x="457200" y="1291590"/>
            <a:ext cx="8359775" cy="5052060"/>
          </a:xfrm>
        </p:spPr>
        <p:txBody>
          <a:bodyPr>
            <a:normAutofit lnSpcReduction="10000"/>
          </a:bodyPr>
          <a:lstStyle/>
          <a:p>
            <a:pPr marL="0" indent="0" algn="just">
              <a:buClr>
                <a:srgbClr val="FF0000"/>
              </a:buClr>
              <a:buSzPct val="140000"/>
              <a:buNone/>
              <a:defRPr/>
            </a:pPr>
            <a:r>
              <a:rPr lang="en-US" smtClean="0">
                <a:effectLst>
                  <a:outerShdw blurRad="38100" dist="38100" dir="2700000" algn="tl">
                    <a:srgbClr val="C0C0C0"/>
                  </a:outerShdw>
                </a:effectLst>
              </a:rPr>
              <a:t>+ FAT32 </a:t>
            </a:r>
            <a:r>
              <a:rPr lang="en-US">
                <a:effectLst>
                  <a:outerShdw blurRad="38100" dist="38100" dir="2700000" algn="tl">
                    <a:srgbClr val="C0C0C0"/>
                  </a:outerShdw>
                </a:effectLst>
              </a:rPr>
              <a:t>dùng 32 bit địa chỉ. nên nó có tới 2</a:t>
            </a:r>
            <a:r>
              <a:rPr lang="en-US" baseline="30000">
                <a:effectLst>
                  <a:outerShdw blurRad="38100" dist="38100" dir="2700000" algn="tl">
                    <a:srgbClr val="C0C0C0"/>
                  </a:outerShdw>
                </a:effectLst>
              </a:rPr>
              <a:t>32 </a:t>
            </a:r>
            <a:r>
              <a:rPr lang="en-US"/>
              <a:t>= </a:t>
            </a:r>
            <a:r>
              <a:rPr lang="en-US">
                <a:effectLst>
                  <a:outerShdw blurRad="38100" dist="38100" dir="2700000" algn="tl">
                    <a:srgbClr val="C0C0C0"/>
                  </a:outerShdw>
                </a:effectLst>
              </a:rPr>
              <a:t>4.294.967.296 thẻ dữ liệu khác nhau để quản lí </a:t>
            </a:r>
            <a:r>
              <a:rPr lang="en-US" smtClean="0">
                <a:effectLst>
                  <a:outerShdw blurRad="38100" dist="38100" dir="2700000" algn="tl">
                    <a:srgbClr val="C0C0C0"/>
                  </a:outerShdw>
                </a:effectLst>
              </a:rPr>
              <a:t>đĩa về mặt lý </a:t>
            </a:r>
            <a:r>
              <a:rPr lang="en-US" smtClean="0">
                <a:effectLst>
                  <a:outerShdw blurRad="38100" dist="38100" dir="2700000" algn="tl">
                    <a:srgbClr val="C0C0C0"/>
                  </a:outerShdw>
                </a:effectLst>
              </a:rPr>
              <a:t>thuyết.</a:t>
            </a:r>
          </a:p>
          <a:p>
            <a:pPr marL="0" indent="0" algn="just">
              <a:buClr>
                <a:srgbClr val="FF0000"/>
              </a:buClr>
              <a:buSzPct val="140000"/>
              <a:buNone/>
              <a:defRPr/>
            </a:pPr>
            <a:r>
              <a:rPr lang="en-US" smtClean="0">
                <a:effectLst>
                  <a:outerShdw blurRad="38100" dist="38100" dir="2700000" algn="tl">
                    <a:srgbClr val="C0C0C0"/>
                  </a:outerShdw>
                </a:effectLst>
              </a:rPr>
              <a:t>+ Trong </a:t>
            </a:r>
            <a:r>
              <a:rPr lang="en-US" smtClean="0">
                <a:effectLst>
                  <a:outerShdw blurRad="38100" dist="38100" dir="2700000" algn="tl">
                    <a:srgbClr val="C0C0C0"/>
                  </a:outerShdw>
                </a:effectLst>
              </a:rPr>
              <a:t>thực </a:t>
            </a:r>
            <a:r>
              <a:rPr lang="en-US" smtClean="0">
                <a:effectLst>
                  <a:outerShdw blurRad="38100" dist="38100" dir="2700000" algn="tl">
                    <a:srgbClr val="C0C0C0"/>
                  </a:outerShdw>
                </a:effectLst>
              </a:rPr>
              <a:t>tế </a:t>
            </a:r>
            <a:r>
              <a:rPr lang="en-US" smtClean="0">
                <a:effectLst>
                  <a:outerShdw blurRad="38100" dist="38100" dir="2700000" algn="tl">
                    <a:srgbClr val="C0C0C0"/>
                  </a:outerShdw>
                </a:effectLst>
              </a:rPr>
              <a:t>nó quản lí được </a:t>
            </a:r>
            <a:r>
              <a:rPr lang="en-US" smtClean="0">
                <a:effectLst>
                  <a:outerShdw blurRad="38100" dist="38100" dir="2700000" algn="tl">
                    <a:srgbClr val="000000">
                      <a:alpha val="43137"/>
                    </a:srgbClr>
                  </a:outerShdw>
                </a:effectLst>
                <a:latin typeface="Times New Roman"/>
                <a:ea typeface="Times New Roman"/>
                <a:cs typeface="Times New Roman"/>
              </a:rPr>
              <a:t>268.435.437 tập tin vì nhiều rang buộc khác liên quan.</a:t>
            </a:r>
            <a:r>
              <a:rPr lang="en-US" smtClean="0">
                <a:effectLst>
                  <a:outerShdw blurRad="38100" dist="38100" dir="2700000" algn="tl">
                    <a:srgbClr val="000000">
                      <a:alpha val="43137"/>
                    </a:srgbClr>
                  </a:outerShdw>
                </a:effectLst>
              </a:rPr>
              <a:t> </a:t>
            </a:r>
            <a:endParaRPr lang="en-US">
              <a:effectLst>
                <a:outerShdw blurRad="38100" dist="38100" dir="2700000" algn="tl">
                  <a:srgbClr val="000000">
                    <a:alpha val="43137"/>
                  </a:srgbClr>
                </a:outerShdw>
              </a:effectLst>
            </a:endParaRPr>
          </a:p>
          <a:p>
            <a:pPr marL="0" indent="0" algn="just" eaLnBrk="1" hangingPunct="1">
              <a:buClr>
                <a:srgbClr val="FF0000"/>
              </a:buClr>
              <a:buSzPct val="140000"/>
              <a:buNone/>
              <a:defRPr/>
            </a:pPr>
            <a:r>
              <a:rPr lang="en-US" smtClean="0">
                <a:effectLst>
                  <a:outerShdw blurRad="38100" dist="38100" dir="2700000" algn="tl">
                    <a:srgbClr val="C0C0C0"/>
                  </a:outerShdw>
                </a:effectLst>
              </a:rPr>
              <a:t>+ FAT32 </a:t>
            </a:r>
            <a:r>
              <a:rPr lang="en-US">
                <a:effectLst>
                  <a:outerShdw blurRad="38100" dist="38100" dir="2700000" algn="tl">
                    <a:srgbClr val="C0C0C0"/>
                  </a:outerShdw>
                </a:effectLst>
              </a:rPr>
              <a:t>hỗ trợ các paritition lớn tới 2TB  (Terabytes), và kích thước cluster nhỏ hơn. Nó đã giải quyết vấn đề kích cỡ và sự phân mảnh nhưng sự thi hành và các tính năng của nó vẫn kém so với các HT file hiện đại.</a:t>
            </a:r>
            <a:r>
              <a:rPr lang="en-US"/>
              <a:t> </a:t>
            </a:r>
          </a:p>
        </p:txBody>
      </p:sp>
      <p:sp>
        <p:nvSpPr>
          <p:cNvPr id="2" name="Date Placeholder 1"/>
          <p:cNvSpPr>
            <a:spLocks noGrp="1"/>
          </p:cNvSpPr>
          <p:nvPr>
            <p:ph type="dt" sz="half" idx="10"/>
          </p:nvPr>
        </p:nvSpPr>
        <p:spPr/>
        <p:txBody>
          <a:bodyPr/>
          <a:lstStyle/>
          <a:p>
            <a:fld id="{26A7102A-E421-48B8-8602-EC79939700D4}"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48</a:t>
            </a:fld>
            <a:endParaRPr lang="en-US"/>
          </a:p>
        </p:txBody>
      </p:sp>
    </p:spTree>
    <p:custDataLst>
      <p:tags r:id="rId1"/>
    </p:custDataLst>
  </p:cSld>
  <p:clrMapOvr>
    <a:masterClrMapping/>
  </p:clrMapOvr>
  <p:transition advTm="11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down)">
                                      <p:cBhvr>
                                        <p:cTn id="7" dur="580">
                                          <p:stCondLst>
                                            <p:cond delay="0"/>
                                          </p:stCondLst>
                                        </p:cTn>
                                        <p:tgtEl>
                                          <p:spTgt spid="153603">
                                            <p:txEl>
                                              <p:pRg st="0" end="0"/>
                                            </p:txEl>
                                          </p:spTgt>
                                        </p:tgtEl>
                                      </p:cBhvr>
                                    </p:animEffect>
                                    <p:anim calcmode="lin" valueType="num">
                                      <p:cBhvr>
                                        <p:cTn id="8" dur="1822" tmFilter="0,0; 0.14,0.36; 0.43,0.73; 0.71,0.91; 1.0,1.0">
                                          <p:stCondLst>
                                            <p:cond delay="0"/>
                                          </p:stCondLst>
                                        </p:cTn>
                                        <p:tgtEl>
                                          <p:spTgt spid="1536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36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36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36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36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3603">
                                            <p:txEl>
                                              <p:pRg st="0" end="0"/>
                                            </p:txEl>
                                          </p:spTgt>
                                        </p:tgtEl>
                                      </p:cBhvr>
                                      <p:to x="100000" y="60000"/>
                                    </p:animScale>
                                    <p:animScale>
                                      <p:cBhvr>
                                        <p:cTn id="14" dur="166" decel="50000">
                                          <p:stCondLst>
                                            <p:cond delay="676"/>
                                          </p:stCondLst>
                                        </p:cTn>
                                        <p:tgtEl>
                                          <p:spTgt spid="153603">
                                            <p:txEl>
                                              <p:pRg st="0" end="0"/>
                                            </p:txEl>
                                          </p:spTgt>
                                        </p:tgtEl>
                                      </p:cBhvr>
                                      <p:to x="100000" y="100000"/>
                                    </p:animScale>
                                    <p:animScale>
                                      <p:cBhvr>
                                        <p:cTn id="15" dur="26">
                                          <p:stCondLst>
                                            <p:cond delay="1312"/>
                                          </p:stCondLst>
                                        </p:cTn>
                                        <p:tgtEl>
                                          <p:spTgt spid="153603">
                                            <p:txEl>
                                              <p:pRg st="0" end="0"/>
                                            </p:txEl>
                                          </p:spTgt>
                                        </p:tgtEl>
                                      </p:cBhvr>
                                      <p:to x="100000" y="80000"/>
                                    </p:animScale>
                                    <p:animScale>
                                      <p:cBhvr>
                                        <p:cTn id="16" dur="166" decel="50000">
                                          <p:stCondLst>
                                            <p:cond delay="1338"/>
                                          </p:stCondLst>
                                        </p:cTn>
                                        <p:tgtEl>
                                          <p:spTgt spid="153603">
                                            <p:txEl>
                                              <p:pRg st="0" end="0"/>
                                            </p:txEl>
                                          </p:spTgt>
                                        </p:tgtEl>
                                      </p:cBhvr>
                                      <p:to x="100000" y="100000"/>
                                    </p:animScale>
                                    <p:animScale>
                                      <p:cBhvr>
                                        <p:cTn id="17" dur="26">
                                          <p:stCondLst>
                                            <p:cond delay="1642"/>
                                          </p:stCondLst>
                                        </p:cTn>
                                        <p:tgtEl>
                                          <p:spTgt spid="153603">
                                            <p:txEl>
                                              <p:pRg st="0" end="0"/>
                                            </p:txEl>
                                          </p:spTgt>
                                        </p:tgtEl>
                                      </p:cBhvr>
                                      <p:to x="100000" y="90000"/>
                                    </p:animScale>
                                    <p:animScale>
                                      <p:cBhvr>
                                        <p:cTn id="18" dur="166" decel="50000">
                                          <p:stCondLst>
                                            <p:cond delay="1668"/>
                                          </p:stCondLst>
                                        </p:cTn>
                                        <p:tgtEl>
                                          <p:spTgt spid="153603">
                                            <p:txEl>
                                              <p:pRg st="0" end="0"/>
                                            </p:txEl>
                                          </p:spTgt>
                                        </p:tgtEl>
                                      </p:cBhvr>
                                      <p:to x="100000" y="100000"/>
                                    </p:animScale>
                                    <p:animScale>
                                      <p:cBhvr>
                                        <p:cTn id="19" dur="26">
                                          <p:stCondLst>
                                            <p:cond delay="1808"/>
                                          </p:stCondLst>
                                        </p:cTn>
                                        <p:tgtEl>
                                          <p:spTgt spid="153603">
                                            <p:txEl>
                                              <p:pRg st="0" end="0"/>
                                            </p:txEl>
                                          </p:spTgt>
                                        </p:tgtEl>
                                      </p:cBhvr>
                                      <p:to x="100000" y="95000"/>
                                    </p:animScale>
                                    <p:animScale>
                                      <p:cBhvr>
                                        <p:cTn id="20" dur="166" decel="50000">
                                          <p:stCondLst>
                                            <p:cond delay="1834"/>
                                          </p:stCondLst>
                                        </p:cTn>
                                        <p:tgtEl>
                                          <p:spTgt spid="1536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3603">
                                            <p:txEl>
                                              <p:pRg st="1" end="1"/>
                                            </p:txEl>
                                          </p:spTgt>
                                        </p:tgtEl>
                                        <p:attrNameLst>
                                          <p:attrName>style.visibility</p:attrName>
                                        </p:attrNameLst>
                                      </p:cBhvr>
                                      <p:to>
                                        <p:strVal val="visible"/>
                                      </p:to>
                                    </p:set>
                                    <p:animEffect transition="in" filter="wipe(down)">
                                      <p:cBhvr>
                                        <p:cTn id="25" dur="580">
                                          <p:stCondLst>
                                            <p:cond delay="0"/>
                                          </p:stCondLst>
                                        </p:cTn>
                                        <p:tgtEl>
                                          <p:spTgt spid="153603">
                                            <p:txEl>
                                              <p:pRg st="1" end="1"/>
                                            </p:txEl>
                                          </p:spTgt>
                                        </p:tgtEl>
                                      </p:cBhvr>
                                    </p:animEffect>
                                    <p:anim calcmode="lin" valueType="num">
                                      <p:cBhvr>
                                        <p:cTn id="26" dur="1822" tmFilter="0,0; 0.14,0.36; 0.43,0.73; 0.71,0.91; 1.0,1.0">
                                          <p:stCondLst>
                                            <p:cond delay="0"/>
                                          </p:stCondLst>
                                        </p:cTn>
                                        <p:tgtEl>
                                          <p:spTgt spid="1536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36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36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36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36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3603">
                                            <p:txEl>
                                              <p:pRg st="1" end="1"/>
                                            </p:txEl>
                                          </p:spTgt>
                                        </p:tgtEl>
                                      </p:cBhvr>
                                      <p:to x="100000" y="60000"/>
                                    </p:animScale>
                                    <p:animScale>
                                      <p:cBhvr>
                                        <p:cTn id="32" dur="166" decel="50000">
                                          <p:stCondLst>
                                            <p:cond delay="676"/>
                                          </p:stCondLst>
                                        </p:cTn>
                                        <p:tgtEl>
                                          <p:spTgt spid="153603">
                                            <p:txEl>
                                              <p:pRg st="1" end="1"/>
                                            </p:txEl>
                                          </p:spTgt>
                                        </p:tgtEl>
                                      </p:cBhvr>
                                      <p:to x="100000" y="100000"/>
                                    </p:animScale>
                                    <p:animScale>
                                      <p:cBhvr>
                                        <p:cTn id="33" dur="26">
                                          <p:stCondLst>
                                            <p:cond delay="1312"/>
                                          </p:stCondLst>
                                        </p:cTn>
                                        <p:tgtEl>
                                          <p:spTgt spid="153603">
                                            <p:txEl>
                                              <p:pRg st="1" end="1"/>
                                            </p:txEl>
                                          </p:spTgt>
                                        </p:tgtEl>
                                      </p:cBhvr>
                                      <p:to x="100000" y="80000"/>
                                    </p:animScale>
                                    <p:animScale>
                                      <p:cBhvr>
                                        <p:cTn id="34" dur="166" decel="50000">
                                          <p:stCondLst>
                                            <p:cond delay="1338"/>
                                          </p:stCondLst>
                                        </p:cTn>
                                        <p:tgtEl>
                                          <p:spTgt spid="153603">
                                            <p:txEl>
                                              <p:pRg st="1" end="1"/>
                                            </p:txEl>
                                          </p:spTgt>
                                        </p:tgtEl>
                                      </p:cBhvr>
                                      <p:to x="100000" y="100000"/>
                                    </p:animScale>
                                    <p:animScale>
                                      <p:cBhvr>
                                        <p:cTn id="35" dur="26">
                                          <p:stCondLst>
                                            <p:cond delay="1642"/>
                                          </p:stCondLst>
                                        </p:cTn>
                                        <p:tgtEl>
                                          <p:spTgt spid="153603">
                                            <p:txEl>
                                              <p:pRg st="1" end="1"/>
                                            </p:txEl>
                                          </p:spTgt>
                                        </p:tgtEl>
                                      </p:cBhvr>
                                      <p:to x="100000" y="90000"/>
                                    </p:animScale>
                                    <p:animScale>
                                      <p:cBhvr>
                                        <p:cTn id="36" dur="166" decel="50000">
                                          <p:stCondLst>
                                            <p:cond delay="1668"/>
                                          </p:stCondLst>
                                        </p:cTn>
                                        <p:tgtEl>
                                          <p:spTgt spid="153603">
                                            <p:txEl>
                                              <p:pRg st="1" end="1"/>
                                            </p:txEl>
                                          </p:spTgt>
                                        </p:tgtEl>
                                      </p:cBhvr>
                                      <p:to x="100000" y="100000"/>
                                    </p:animScale>
                                    <p:animScale>
                                      <p:cBhvr>
                                        <p:cTn id="37" dur="26">
                                          <p:stCondLst>
                                            <p:cond delay="1808"/>
                                          </p:stCondLst>
                                        </p:cTn>
                                        <p:tgtEl>
                                          <p:spTgt spid="153603">
                                            <p:txEl>
                                              <p:pRg st="1" end="1"/>
                                            </p:txEl>
                                          </p:spTgt>
                                        </p:tgtEl>
                                      </p:cBhvr>
                                      <p:to x="100000" y="95000"/>
                                    </p:animScale>
                                    <p:animScale>
                                      <p:cBhvr>
                                        <p:cTn id="38" dur="166" decel="50000">
                                          <p:stCondLst>
                                            <p:cond delay="1834"/>
                                          </p:stCondLst>
                                        </p:cTn>
                                        <p:tgtEl>
                                          <p:spTgt spid="15360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3603">
                                            <p:txEl>
                                              <p:pRg st="2" end="2"/>
                                            </p:txEl>
                                          </p:spTgt>
                                        </p:tgtEl>
                                        <p:attrNameLst>
                                          <p:attrName>style.visibility</p:attrName>
                                        </p:attrNameLst>
                                      </p:cBhvr>
                                      <p:to>
                                        <p:strVal val="visible"/>
                                      </p:to>
                                    </p:set>
                                    <p:animEffect transition="in" filter="wipe(down)">
                                      <p:cBhvr>
                                        <p:cTn id="43" dur="580">
                                          <p:stCondLst>
                                            <p:cond delay="0"/>
                                          </p:stCondLst>
                                        </p:cTn>
                                        <p:tgtEl>
                                          <p:spTgt spid="153603">
                                            <p:txEl>
                                              <p:pRg st="2" end="2"/>
                                            </p:txEl>
                                          </p:spTgt>
                                        </p:tgtEl>
                                      </p:cBhvr>
                                    </p:animEffect>
                                    <p:anim calcmode="lin" valueType="num">
                                      <p:cBhvr>
                                        <p:cTn id="44" dur="1822" tmFilter="0,0; 0.14,0.36; 0.43,0.73; 0.71,0.91; 1.0,1.0">
                                          <p:stCondLst>
                                            <p:cond delay="0"/>
                                          </p:stCondLst>
                                        </p:cTn>
                                        <p:tgtEl>
                                          <p:spTgt spid="15360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360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360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360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360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3603">
                                            <p:txEl>
                                              <p:pRg st="2" end="2"/>
                                            </p:txEl>
                                          </p:spTgt>
                                        </p:tgtEl>
                                      </p:cBhvr>
                                      <p:to x="100000" y="60000"/>
                                    </p:animScale>
                                    <p:animScale>
                                      <p:cBhvr>
                                        <p:cTn id="50" dur="166" decel="50000">
                                          <p:stCondLst>
                                            <p:cond delay="676"/>
                                          </p:stCondLst>
                                        </p:cTn>
                                        <p:tgtEl>
                                          <p:spTgt spid="153603">
                                            <p:txEl>
                                              <p:pRg st="2" end="2"/>
                                            </p:txEl>
                                          </p:spTgt>
                                        </p:tgtEl>
                                      </p:cBhvr>
                                      <p:to x="100000" y="100000"/>
                                    </p:animScale>
                                    <p:animScale>
                                      <p:cBhvr>
                                        <p:cTn id="51" dur="26">
                                          <p:stCondLst>
                                            <p:cond delay="1312"/>
                                          </p:stCondLst>
                                        </p:cTn>
                                        <p:tgtEl>
                                          <p:spTgt spid="153603">
                                            <p:txEl>
                                              <p:pRg st="2" end="2"/>
                                            </p:txEl>
                                          </p:spTgt>
                                        </p:tgtEl>
                                      </p:cBhvr>
                                      <p:to x="100000" y="80000"/>
                                    </p:animScale>
                                    <p:animScale>
                                      <p:cBhvr>
                                        <p:cTn id="52" dur="166" decel="50000">
                                          <p:stCondLst>
                                            <p:cond delay="1338"/>
                                          </p:stCondLst>
                                        </p:cTn>
                                        <p:tgtEl>
                                          <p:spTgt spid="153603">
                                            <p:txEl>
                                              <p:pRg st="2" end="2"/>
                                            </p:txEl>
                                          </p:spTgt>
                                        </p:tgtEl>
                                      </p:cBhvr>
                                      <p:to x="100000" y="100000"/>
                                    </p:animScale>
                                    <p:animScale>
                                      <p:cBhvr>
                                        <p:cTn id="53" dur="26">
                                          <p:stCondLst>
                                            <p:cond delay="1642"/>
                                          </p:stCondLst>
                                        </p:cTn>
                                        <p:tgtEl>
                                          <p:spTgt spid="153603">
                                            <p:txEl>
                                              <p:pRg st="2" end="2"/>
                                            </p:txEl>
                                          </p:spTgt>
                                        </p:tgtEl>
                                      </p:cBhvr>
                                      <p:to x="100000" y="90000"/>
                                    </p:animScale>
                                    <p:animScale>
                                      <p:cBhvr>
                                        <p:cTn id="54" dur="166" decel="50000">
                                          <p:stCondLst>
                                            <p:cond delay="1668"/>
                                          </p:stCondLst>
                                        </p:cTn>
                                        <p:tgtEl>
                                          <p:spTgt spid="153603">
                                            <p:txEl>
                                              <p:pRg st="2" end="2"/>
                                            </p:txEl>
                                          </p:spTgt>
                                        </p:tgtEl>
                                      </p:cBhvr>
                                      <p:to x="100000" y="100000"/>
                                    </p:animScale>
                                    <p:animScale>
                                      <p:cBhvr>
                                        <p:cTn id="55" dur="26">
                                          <p:stCondLst>
                                            <p:cond delay="1808"/>
                                          </p:stCondLst>
                                        </p:cTn>
                                        <p:tgtEl>
                                          <p:spTgt spid="153603">
                                            <p:txEl>
                                              <p:pRg st="2" end="2"/>
                                            </p:txEl>
                                          </p:spTgt>
                                        </p:tgtEl>
                                      </p:cBhvr>
                                      <p:to x="100000" y="95000"/>
                                    </p:animScale>
                                    <p:animScale>
                                      <p:cBhvr>
                                        <p:cTn id="56" dur="166" decel="50000">
                                          <p:stCondLst>
                                            <p:cond delay="1834"/>
                                          </p:stCondLst>
                                        </p:cTn>
                                        <p:tgtEl>
                                          <p:spTgt spid="15360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FAT32</a:t>
            </a:r>
            <a:endParaRPr lang="en-US" smtClean="0">
              <a:solidFill>
                <a:srgbClr val="FF0000"/>
              </a:solidFill>
              <a:effectLst>
                <a:outerShdw blurRad="38100" dist="38100" dir="2700000" algn="tl">
                  <a:srgbClr val="C0C0C0"/>
                </a:outerShdw>
              </a:effectLst>
            </a:endParaRPr>
          </a:p>
        </p:txBody>
      </p:sp>
      <p:sp>
        <p:nvSpPr>
          <p:cNvPr id="154627" name="Rectangle 3"/>
          <p:cNvSpPr>
            <a:spLocks noGrp="1" noChangeArrowheads="1"/>
          </p:cNvSpPr>
          <p:nvPr>
            <p:ph type="body" idx="1"/>
          </p:nvPr>
        </p:nvSpPr>
        <p:spPr>
          <a:xfrm>
            <a:off x="457200" y="1600200"/>
            <a:ext cx="8359775" cy="4743450"/>
          </a:xfrm>
        </p:spPr>
        <p:txBody>
          <a:bodyPr/>
          <a:lstStyle/>
          <a:p>
            <a:pPr algn="just" eaLnBrk="1" hangingPunct="1">
              <a:buClr>
                <a:srgbClr val="FF0000"/>
              </a:buClr>
              <a:buSzPct val="140000"/>
              <a:buFont typeface="Wingdings" pitchFamily="2" charset="2"/>
              <a:buNone/>
            </a:pPr>
            <a:r>
              <a:rPr lang="vi-VN" smtClean="0">
                <a:effectLst>
                  <a:outerShdw blurRad="38100" dist="38100" dir="2700000" algn="tl">
                    <a:srgbClr val="C0C0C0"/>
                  </a:outerShdw>
                </a:effectLst>
              </a:rPr>
              <a:t>  </a:t>
            </a:r>
            <a:endParaRPr lang="en-US" smtClean="0"/>
          </a:p>
        </p:txBody>
      </p:sp>
      <p:graphicFrame>
        <p:nvGraphicFramePr>
          <p:cNvPr id="154628" name="Group 4"/>
          <p:cNvGraphicFramePr>
            <a:graphicFrameLocks noGrp="1"/>
          </p:cNvGraphicFramePr>
          <p:nvPr/>
        </p:nvGraphicFramePr>
        <p:xfrm>
          <a:off x="647700" y="1625600"/>
          <a:ext cx="7810500" cy="4683380"/>
        </p:xfrm>
        <a:graphic>
          <a:graphicData uri="http://schemas.openxmlformats.org/drawingml/2006/table">
            <a:tbl>
              <a:tblPr/>
              <a:tblGrid>
                <a:gridCol w="4661105"/>
                <a:gridCol w="3149395"/>
              </a:tblGrid>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Kích thước Partition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Kích thước Cluster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&lt;256MB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512byte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256MB đến &lt;8GB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4kb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8GB đến &lt;16GB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8kb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16GB đến &lt;32GB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16kb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≥32GB</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pitchFamily="34" charset="0"/>
                        </a:rPr>
                        <a:t>32kb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fld id="{7203B6F8-3C1E-4A47-8F46-A981F77D52BE}"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49</a:t>
            </a:fld>
            <a:endParaRPr lang="en-US"/>
          </a:p>
        </p:txBody>
      </p:sp>
    </p:spTree>
    <p:custDataLst>
      <p:tags r:id="rId1"/>
    </p:custDataLst>
  </p:cSld>
  <p:clrMapOvr>
    <a:masterClrMapping/>
  </p:clrMapOvr>
  <p:transition advTm="11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wipe(down)">
                                      <p:cBhvr>
                                        <p:cTn id="7" dur="580">
                                          <p:stCondLst>
                                            <p:cond delay="0"/>
                                          </p:stCondLst>
                                        </p:cTn>
                                        <p:tgtEl>
                                          <p:spTgt spid="154627">
                                            <p:txEl>
                                              <p:pRg st="0" end="0"/>
                                            </p:txEl>
                                          </p:spTgt>
                                        </p:tgtEl>
                                      </p:cBhvr>
                                    </p:animEffect>
                                    <p:anim calcmode="lin" valueType="num">
                                      <p:cBhvr>
                                        <p:cTn id="8" dur="1822" tmFilter="0,0; 0.14,0.36; 0.43,0.73; 0.71,0.91; 1.0,1.0">
                                          <p:stCondLst>
                                            <p:cond delay="0"/>
                                          </p:stCondLst>
                                        </p:cTn>
                                        <p:tgtEl>
                                          <p:spTgt spid="1546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46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46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46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46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4627">
                                            <p:txEl>
                                              <p:pRg st="0" end="0"/>
                                            </p:txEl>
                                          </p:spTgt>
                                        </p:tgtEl>
                                      </p:cBhvr>
                                      <p:to x="100000" y="60000"/>
                                    </p:animScale>
                                    <p:animScale>
                                      <p:cBhvr>
                                        <p:cTn id="14" dur="166" decel="50000">
                                          <p:stCondLst>
                                            <p:cond delay="676"/>
                                          </p:stCondLst>
                                        </p:cTn>
                                        <p:tgtEl>
                                          <p:spTgt spid="154627">
                                            <p:txEl>
                                              <p:pRg st="0" end="0"/>
                                            </p:txEl>
                                          </p:spTgt>
                                        </p:tgtEl>
                                      </p:cBhvr>
                                      <p:to x="100000" y="100000"/>
                                    </p:animScale>
                                    <p:animScale>
                                      <p:cBhvr>
                                        <p:cTn id="15" dur="26">
                                          <p:stCondLst>
                                            <p:cond delay="1312"/>
                                          </p:stCondLst>
                                        </p:cTn>
                                        <p:tgtEl>
                                          <p:spTgt spid="154627">
                                            <p:txEl>
                                              <p:pRg st="0" end="0"/>
                                            </p:txEl>
                                          </p:spTgt>
                                        </p:tgtEl>
                                      </p:cBhvr>
                                      <p:to x="100000" y="80000"/>
                                    </p:animScale>
                                    <p:animScale>
                                      <p:cBhvr>
                                        <p:cTn id="16" dur="166" decel="50000">
                                          <p:stCondLst>
                                            <p:cond delay="1338"/>
                                          </p:stCondLst>
                                        </p:cTn>
                                        <p:tgtEl>
                                          <p:spTgt spid="154627">
                                            <p:txEl>
                                              <p:pRg st="0" end="0"/>
                                            </p:txEl>
                                          </p:spTgt>
                                        </p:tgtEl>
                                      </p:cBhvr>
                                      <p:to x="100000" y="100000"/>
                                    </p:animScale>
                                    <p:animScale>
                                      <p:cBhvr>
                                        <p:cTn id="17" dur="26">
                                          <p:stCondLst>
                                            <p:cond delay="1642"/>
                                          </p:stCondLst>
                                        </p:cTn>
                                        <p:tgtEl>
                                          <p:spTgt spid="154627">
                                            <p:txEl>
                                              <p:pRg st="0" end="0"/>
                                            </p:txEl>
                                          </p:spTgt>
                                        </p:tgtEl>
                                      </p:cBhvr>
                                      <p:to x="100000" y="90000"/>
                                    </p:animScale>
                                    <p:animScale>
                                      <p:cBhvr>
                                        <p:cTn id="18" dur="166" decel="50000">
                                          <p:stCondLst>
                                            <p:cond delay="1668"/>
                                          </p:stCondLst>
                                        </p:cTn>
                                        <p:tgtEl>
                                          <p:spTgt spid="154627">
                                            <p:txEl>
                                              <p:pRg st="0" end="0"/>
                                            </p:txEl>
                                          </p:spTgt>
                                        </p:tgtEl>
                                      </p:cBhvr>
                                      <p:to x="100000" y="100000"/>
                                    </p:animScale>
                                    <p:animScale>
                                      <p:cBhvr>
                                        <p:cTn id="19" dur="26">
                                          <p:stCondLst>
                                            <p:cond delay="1808"/>
                                          </p:stCondLst>
                                        </p:cTn>
                                        <p:tgtEl>
                                          <p:spTgt spid="154627">
                                            <p:txEl>
                                              <p:pRg st="0" end="0"/>
                                            </p:txEl>
                                          </p:spTgt>
                                        </p:tgtEl>
                                      </p:cBhvr>
                                      <p:to x="100000" y="95000"/>
                                    </p:animScale>
                                    <p:animScale>
                                      <p:cBhvr>
                                        <p:cTn id="20" dur="166" decel="50000">
                                          <p:stCondLst>
                                            <p:cond delay="1834"/>
                                          </p:stCondLst>
                                        </p:cTn>
                                        <p:tgtEl>
                                          <p:spTgt spid="15462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744061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a:t>
            </a:r>
            <a:r>
              <a:rPr lang="en-US" sz="3200">
                <a:solidFill>
                  <a:srgbClr val="FF0000"/>
                </a:solidFill>
                <a:effectLst>
                  <a:outerShdw blurRad="38100" dist="38100" dir="2700000" algn="tl">
                    <a:srgbClr val="C0C0C0"/>
                  </a:outerShdw>
                </a:effectLst>
                <a:latin typeface="Tahoma" pitchFamily="34" charset="0"/>
              </a:rPr>
              <a:t>. </a:t>
            </a:r>
            <a:r>
              <a:rPr lang="en-US" sz="3200" smtClean="0">
                <a:solidFill>
                  <a:srgbClr val="FF0000"/>
                </a:solidFill>
                <a:effectLst>
                  <a:outerShdw blurRad="38100" dist="38100" dir="2700000" algn="tl">
                    <a:srgbClr val="C0C0C0"/>
                  </a:outerShdw>
                </a:effectLst>
                <a:latin typeface="Tahoma" pitchFamily="34" charset="0"/>
              </a:rPr>
              <a:t>Các khái niệm cơ bản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371600"/>
            <a:ext cx="8450263" cy="4841875"/>
          </a:xfrm>
        </p:spPr>
        <p:txBody>
          <a:bodyPr>
            <a:normAutofit fontScale="92500"/>
          </a:bodyPr>
          <a:lstStyle/>
          <a:p>
            <a:pPr marL="0" indent="0" algn="just">
              <a:buClr>
                <a:srgbClr val="FF0000"/>
              </a:buClr>
              <a:buSzPct val="140000"/>
              <a:buFont typeface="Wingdings" pitchFamily="2" charset="2"/>
              <a:buChar char="§"/>
            </a:pPr>
            <a:r>
              <a:rPr lang="en-US" sz="2800" smtClean="0">
                <a:solidFill>
                  <a:srgbClr val="FF0000"/>
                </a:solidFill>
                <a:effectLst>
                  <a:outerShdw blurRad="38100" dist="38100" dir="2700000" algn="tl">
                    <a:srgbClr val="C0C0C0"/>
                  </a:outerShdw>
                </a:effectLst>
                <a:latin typeface="Tahoma" pitchFamily="34" charset="0"/>
              </a:rPr>
              <a:t> Thư mục</a:t>
            </a:r>
          </a:p>
          <a:p>
            <a:pPr algn="just">
              <a:buClr>
                <a:schemeClr val="tx1"/>
              </a:buClr>
              <a:buSzPct val="140000"/>
              <a:buFontTx/>
              <a:buChar char="-"/>
            </a:pPr>
            <a:r>
              <a:rPr lang="vi-VN" sz="2800" smtClean="0">
                <a:effectLst>
                  <a:outerShdw blurRad="38100" dist="38100" dir="2700000" algn="tl">
                    <a:srgbClr val="C0C0C0"/>
                  </a:outerShdw>
                </a:effectLst>
                <a:latin typeface="Tahoma" pitchFamily="34" charset="0"/>
              </a:rPr>
              <a:t>Để lưu trữ dãy các tập tin, hệ thống quản lý tập tin cung cấp thư mục, mà trong nhiều</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hệ thống có thể coi như là tập tin.</a:t>
            </a:r>
            <a:endParaRPr lang="en-US" sz="2800" smtClean="0">
              <a:effectLst>
                <a:outerShdw blurRad="38100" dist="38100" dir="2700000" algn="tl">
                  <a:srgbClr val="C0C0C0"/>
                </a:outerShdw>
              </a:effectLst>
              <a:latin typeface="Tahoma" pitchFamily="34" charset="0"/>
            </a:endParaRPr>
          </a:p>
          <a:p>
            <a:pPr algn="just">
              <a:buClr>
                <a:srgbClr val="FF0000"/>
              </a:buClr>
              <a:buSzPct val="140000"/>
              <a:buFont typeface="Wingdings" pitchFamily="2" charset="2"/>
              <a:buChar char="§"/>
            </a:pPr>
            <a:r>
              <a:rPr lang="en-US" sz="2800" smtClean="0">
                <a:solidFill>
                  <a:srgbClr val="FF0000"/>
                </a:solidFill>
                <a:effectLst>
                  <a:outerShdw blurRad="38100" dist="38100" dir="2700000" algn="tl">
                    <a:srgbClr val="C0C0C0"/>
                  </a:outerShdw>
                </a:effectLst>
                <a:latin typeface="Tahoma" pitchFamily="34" charset="0"/>
              </a:rPr>
              <a:t> </a:t>
            </a:r>
            <a:r>
              <a:rPr lang="vi-VN" sz="2800" smtClean="0">
                <a:solidFill>
                  <a:srgbClr val="FF0000"/>
                </a:solidFill>
                <a:effectLst>
                  <a:outerShdw blurRad="38100" dist="38100" dir="2700000" algn="tl">
                    <a:srgbClr val="C0C0C0"/>
                  </a:outerShdw>
                </a:effectLst>
                <a:latin typeface="Tahoma" pitchFamily="34" charset="0"/>
              </a:rPr>
              <a:t>Hệ </a:t>
            </a:r>
            <a:r>
              <a:rPr lang="vi-VN" sz="2800">
                <a:solidFill>
                  <a:srgbClr val="FF0000"/>
                </a:solidFill>
                <a:effectLst>
                  <a:outerShdw blurRad="38100" dist="38100" dir="2700000" algn="tl">
                    <a:srgbClr val="C0C0C0"/>
                  </a:outerShdw>
                </a:effectLst>
                <a:latin typeface="Tahoma" pitchFamily="34" charset="0"/>
              </a:rPr>
              <a:t>thống quản lý tập tin</a:t>
            </a:r>
          </a:p>
          <a:p>
            <a:pPr marL="0" indent="0" algn="just">
              <a:buClr>
                <a:srgbClr val="FF0000"/>
              </a:buClr>
              <a:buSzPct val="140000"/>
              <a:buNone/>
            </a:pPr>
            <a:r>
              <a:rPr lang="en-US" sz="2800">
                <a:effectLst>
                  <a:outerShdw blurRad="38100" dist="38100" dir="2700000" algn="tl">
                    <a:srgbClr val="C0C0C0"/>
                  </a:outerShdw>
                </a:effectLst>
                <a:latin typeface="Tahoma" pitchFamily="34" charset="0"/>
              </a:rPr>
              <a:t>- </a:t>
            </a:r>
            <a:r>
              <a:rPr lang="vi-VN" sz="2800">
                <a:effectLst>
                  <a:outerShdw blurRad="38100" dist="38100" dir="2700000" algn="tl">
                    <a:srgbClr val="C0C0C0"/>
                  </a:outerShdw>
                </a:effectLst>
                <a:latin typeface="Tahoma" pitchFamily="34" charset="0"/>
              </a:rPr>
              <a:t>Các tập tin được quản lý bởi hệ điều hành </a:t>
            </a:r>
            <a:r>
              <a:rPr lang="en-US" sz="2800" smtClean="0">
                <a:effectLst>
                  <a:outerShdw blurRad="38100" dist="38100" dir="2700000" algn="tl">
                    <a:srgbClr val="C0C0C0"/>
                  </a:outerShdw>
                </a:effectLst>
                <a:latin typeface="Tahoma" pitchFamily="34" charset="0"/>
              </a:rPr>
              <a:t>theo một</a:t>
            </a:r>
            <a:r>
              <a:rPr lang="vi-VN" sz="2800" smtClean="0">
                <a:effectLst>
                  <a:outerShdw blurRad="38100" dist="38100" dir="2700000" algn="tl">
                    <a:srgbClr val="C0C0C0"/>
                  </a:outerShdw>
                </a:effectLst>
                <a:latin typeface="Tahoma" pitchFamily="34" charset="0"/>
              </a:rPr>
              <a:t> </a:t>
            </a:r>
            <a:r>
              <a:rPr lang="vi-VN" sz="2800">
                <a:effectLst>
                  <a:outerShdw blurRad="38100" dist="38100" dir="2700000" algn="tl">
                    <a:srgbClr val="C0C0C0"/>
                  </a:outerShdw>
                </a:effectLst>
                <a:latin typeface="Tahoma" pitchFamily="34" charset="0"/>
              </a:rPr>
              <a:t>cơ chế </a:t>
            </a:r>
            <a:r>
              <a:rPr lang="en-US" sz="2800" smtClean="0">
                <a:effectLst>
                  <a:outerShdw blurRad="38100" dist="38100" dir="2700000" algn="tl">
                    <a:srgbClr val="C0C0C0"/>
                  </a:outerShdw>
                </a:effectLst>
                <a:latin typeface="Tahoma" pitchFamily="34" charset="0"/>
              </a:rPr>
              <a:t>nào đó </a:t>
            </a:r>
            <a:r>
              <a:rPr lang="vi-VN" sz="2800" smtClean="0">
                <a:effectLst>
                  <a:outerShdw blurRad="38100" dist="38100" dir="2700000" algn="tl">
                    <a:srgbClr val="C0C0C0"/>
                  </a:outerShdw>
                </a:effectLst>
                <a:latin typeface="Tahoma" pitchFamily="34" charset="0"/>
              </a:rPr>
              <a:t>gọi </a:t>
            </a:r>
            <a:r>
              <a:rPr lang="vi-VN" sz="2800">
                <a:effectLst>
                  <a:outerShdw blurRad="38100" dist="38100" dir="2700000" algn="tl">
                    <a:srgbClr val="C0C0C0"/>
                  </a:outerShdw>
                </a:effectLst>
                <a:latin typeface="Tahoma" pitchFamily="34" charset="0"/>
              </a:rPr>
              <a:t>là </a:t>
            </a:r>
            <a:r>
              <a:rPr lang="en-US" sz="2800" smtClean="0">
                <a:effectLst>
                  <a:outerShdw blurRad="38100" dist="38100" dir="2700000" algn="tl">
                    <a:srgbClr val="C0C0C0"/>
                  </a:outerShdw>
                </a:effectLst>
                <a:latin typeface="Tahoma" pitchFamily="34" charset="0"/>
              </a:rPr>
              <a:t>“</a:t>
            </a:r>
            <a:r>
              <a:rPr lang="vi-VN" sz="2800" smtClean="0">
                <a:effectLst>
                  <a:outerShdw blurRad="38100" dist="38100" dir="2700000" algn="tl">
                    <a:srgbClr val="C0C0C0"/>
                  </a:outerShdw>
                </a:effectLst>
                <a:latin typeface="Tahoma" pitchFamily="34" charset="0"/>
              </a:rPr>
              <a:t>hệ </a:t>
            </a:r>
            <a:r>
              <a:rPr lang="vi-VN" sz="2800">
                <a:effectLst>
                  <a:outerShdw blurRad="38100" dist="38100" dir="2700000" algn="tl">
                    <a:srgbClr val="C0C0C0"/>
                  </a:outerShdw>
                </a:effectLst>
                <a:latin typeface="Tahoma" pitchFamily="34" charset="0"/>
              </a:rPr>
              <a:t>thống quản lý tập </a:t>
            </a:r>
            <a:r>
              <a:rPr lang="vi-VN" sz="2800" smtClean="0">
                <a:effectLst>
                  <a:outerShdw blurRad="38100" dist="38100" dir="2700000" algn="tl">
                    <a:srgbClr val="C0C0C0"/>
                  </a:outerShdw>
                </a:effectLst>
                <a:latin typeface="Tahoma" pitchFamily="34" charset="0"/>
              </a:rPr>
              <a:t>tin</a:t>
            </a:r>
            <a:r>
              <a:rPr lang="en-US" sz="2800" smtClean="0">
                <a:effectLst>
                  <a:outerShdw blurRad="38100" dist="38100" dir="2700000" algn="tl">
                    <a:srgbClr val="C0C0C0"/>
                  </a:outerShdw>
                </a:effectLst>
                <a:latin typeface="Tahoma" pitchFamily="34" charset="0"/>
              </a:rPr>
              <a:t>”</a:t>
            </a:r>
            <a:r>
              <a:rPr lang="vi-VN" sz="2800" smtClean="0">
                <a:effectLst>
                  <a:outerShdw blurRad="38100" dist="38100" dir="2700000" algn="tl">
                    <a:srgbClr val="C0C0C0"/>
                  </a:outerShdw>
                </a:effectLst>
                <a:latin typeface="Tahoma" pitchFamily="34" charset="0"/>
              </a:rPr>
              <a:t>. </a:t>
            </a:r>
            <a:endParaRPr lang="en-US" sz="2800">
              <a:effectLst>
                <a:outerShdw blurRad="38100" dist="38100" dir="2700000" algn="tl">
                  <a:srgbClr val="C0C0C0"/>
                </a:outerShdw>
              </a:effectLst>
              <a:latin typeface="Tahoma" pitchFamily="34" charset="0"/>
            </a:endParaRPr>
          </a:p>
          <a:p>
            <a:pPr marL="0" indent="0" algn="just">
              <a:buClr>
                <a:srgbClr val="FF0000"/>
              </a:buClr>
              <a:buSzPct val="140000"/>
              <a:buNone/>
            </a:pPr>
            <a:r>
              <a:rPr lang="en-US" sz="2800">
                <a:effectLst>
                  <a:outerShdw blurRad="38100" dist="38100" dir="2700000" algn="tl">
                    <a:srgbClr val="C0C0C0"/>
                  </a:outerShdw>
                </a:effectLst>
                <a:latin typeface="Tahoma" pitchFamily="34" charset="0"/>
              </a:rPr>
              <a:t>- </a:t>
            </a:r>
            <a:r>
              <a:rPr lang="en-US" sz="2800" smtClean="0">
                <a:effectLst>
                  <a:outerShdw blurRad="38100" dist="38100" dir="2700000" algn="tl">
                    <a:srgbClr val="C0C0C0"/>
                  </a:outerShdw>
                </a:effectLst>
                <a:latin typeface="Tahoma" pitchFamily="34" charset="0"/>
              </a:rPr>
              <a:t>Cơ chế b</a:t>
            </a:r>
            <a:r>
              <a:rPr lang="vi-VN" sz="2800" smtClean="0">
                <a:effectLst>
                  <a:outerShdw blurRad="38100" dist="38100" dir="2700000" algn="tl">
                    <a:srgbClr val="C0C0C0"/>
                  </a:outerShdw>
                </a:effectLst>
                <a:latin typeface="Tahoma" pitchFamily="34" charset="0"/>
              </a:rPr>
              <a:t>ao</a:t>
            </a:r>
            <a:r>
              <a:rPr lang="en-US" sz="2800" smtClean="0">
                <a:effectLst>
                  <a:outerShdw blurRad="38100" dist="38100" dir="2700000" algn="tl">
                    <a:srgbClr val="C0C0C0"/>
                  </a:outerShdw>
                </a:effectLst>
                <a:latin typeface="Tahoma" pitchFamily="34" charset="0"/>
              </a:rPr>
              <a:t> </a:t>
            </a:r>
            <a:r>
              <a:rPr lang="vi-VN" sz="2800">
                <a:effectLst>
                  <a:outerShdw blurRad="38100" dist="38100" dir="2700000" algn="tl">
                    <a:srgbClr val="C0C0C0"/>
                  </a:outerShdw>
                </a:effectLst>
                <a:latin typeface="Tahoma" pitchFamily="34" charset="0"/>
              </a:rPr>
              <a:t>gồm: </a:t>
            </a:r>
            <a:r>
              <a:rPr lang="en-US" sz="2800">
                <a:effectLst>
                  <a:outerShdw blurRad="38100" dist="38100" dir="2700000" algn="tl">
                    <a:srgbClr val="C0C0C0"/>
                  </a:outerShdw>
                </a:effectLst>
                <a:latin typeface="Tahoma" pitchFamily="34" charset="0"/>
              </a:rPr>
              <a:t>C</a:t>
            </a:r>
            <a:r>
              <a:rPr lang="vi-VN" sz="2800">
                <a:effectLst>
                  <a:outerShdw blurRad="38100" dist="38100" dir="2700000" algn="tl">
                    <a:srgbClr val="C0C0C0"/>
                  </a:outerShdw>
                </a:effectLst>
                <a:latin typeface="Tahoma" pitchFamily="34" charset="0"/>
              </a:rPr>
              <a:t>ách hiển thị, các yếu tố cấu thành tập tin, cách đặt tên, cách truy xuất, cách sử</a:t>
            </a:r>
            <a:r>
              <a:rPr lang="en-US" sz="2800">
                <a:effectLst>
                  <a:outerShdw blurRad="38100" dist="38100" dir="2700000" algn="tl">
                    <a:srgbClr val="C0C0C0"/>
                  </a:outerShdw>
                </a:effectLst>
                <a:latin typeface="Tahoma" pitchFamily="34" charset="0"/>
              </a:rPr>
              <a:t> </a:t>
            </a:r>
            <a:r>
              <a:rPr lang="vi-VN" sz="2800">
                <a:effectLst>
                  <a:outerShdw blurRad="38100" dist="38100" dir="2700000" algn="tl">
                    <a:srgbClr val="C0C0C0"/>
                  </a:outerShdw>
                </a:effectLst>
                <a:latin typeface="Tahoma" pitchFamily="34" charset="0"/>
              </a:rPr>
              <a:t>dụng và bảo vệ tập tin, các thao tác trên tập tin. Cách tổ chức thư mục, các đặc tính và</a:t>
            </a:r>
            <a:r>
              <a:rPr lang="en-US" sz="2800">
                <a:effectLst>
                  <a:outerShdw blurRad="38100" dist="38100" dir="2700000" algn="tl">
                    <a:srgbClr val="C0C0C0"/>
                  </a:outerShdw>
                </a:effectLst>
                <a:latin typeface="Tahoma" pitchFamily="34" charset="0"/>
              </a:rPr>
              <a:t> </a:t>
            </a:r>
            <a:r>
              <a:rPr lang="vi-VN" sz="2800">
                <a:effectLst>
                  <a:outerShdw blurRad="38100" dist="38100" dir="2700000" algn="tl">
                    <a:srgbClr val="C0C0C0"/>
                  </a:outerShdw>
                </a:effectLst>
                <a:latin typeface="Tahoma" pitchFamily="34" charset="0"/>
              </a:rPr>
              <a:t>các thao tác trên thư mục.</a:t>
            </a:r>
            <a:endParaRPr lang="en-US" sz="2800">
              <a:effectLst>
                <a:outerShdw blurRad="38100" dist="38100" dir="2700000" algn="tl">
                  <a:srgbClr val="C0C0C0"/>
                </a:outerShdw>
              </a:effectLst>
              <a:latin typeface="Tahoma" pitchFamily="34" charset="0"/>
            </a:endParaRPr>
          </a:p>
          <a:p>
            <a:pPr algn="just">
              <a:buClr>
                <a:srgbClr val="FF0000"/>
              </a:buClr>
              <a:buSzPct val="140000"/>
              <a:buFontTx/>
              <a:buChar char="-"/>
            </a:pP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13E6F36C-7507-4AF5-8849-3AF029637BB6}"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a:t>
            </a:fld>
            <a:endParaRPr lang="en-US"/>
          </a:p>
        </p:txBody>
      </p:sp>
    </p:spTree>
    <p:custDataLst>
      <p:tags r:id="rId1"/>
    </p:custDataLst>
  </p:cSld>
  <p:clrMapOvr>
    <a:masterClrMapping/>
  </p:clrMapOvr>
  <p:transition advTm="1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wipe(down)">
                                      <p:cBhvr>
                                        <p:cTn id="7" dur="580">
                                          <p:stCondLst>
                                            <p:cond delay="0"/>
                                          </p:stCondLst>
                                        </p:cTn>
                                        <p:tgtEl>
                                          <p:spTgt spid="121859">
                                            <p:txEl>
                                              <p:pRg st="0" end="0"/>
                                            </p:txEl>
                                          </p:spTgt>
                                        </p:tgtEl>
                                      </p:cBhvr>
                                    </p:animEffect>
                                    <p:anim calcmode="lin" valueType="num">
                                      <p:cBhvr>
                                        <p:cTn id="8" dur="1822" tmFilter="0,0; 0.14,0.36; 0.43,0.73; 0.71,0.91; 1.0,1.0">
                                          <p:stCondLst>
                                            <p:cond delay="0"/>
                                          </p:stCondLst>
                                        </p:cTn>
                                        <p:tgtEl>
                                          <p:spTgt spid="1218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18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18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18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18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1859">
                                            <p:txEl>
                                              <p:pRg st="0" end="0"/>
                                            </p:txEl>
                                          </p:spTgt>
                                        </p:tgtEl>
                                      </p:cBhvr>
                                      <p:to x="100000" y="60000"/>
                                    </p:animScale>
                                    <p:animScale>
                                      <p:cBhvr>
                                        <p:cTn id="14" dur="166" decel="50000">
                                          <p:stCondLst>
                                            <p:cond delay="676"/>
                                          </p:stCondLst>
                                        </p:cTn>
                                        <p:tgtEl>
                                          <p:spTgt spid="121859">
                                            <p:txEl>
                                              <p:pRg st="0" end="0"/>
                                            </p:txEl>
                                          </p:spTgt>
                                        </p:tgtEl>
                                      </p:cBhvr>
                                      <p:to x="100000" y="100000"/>
                                    </p:animScale>
                                    <p:animScale>
                                      <p:cBhvr>
                                        <p:cTn id="15" dur="26">
                                          <p:stCondLst>
                                            <p:cond delay="1312"/>
                                          </p:stCondLst>
                                        </p:cTn>
                                        <p:tgtEl>
                                          <p:spTgt spid="121859">
                                            <p:txEl>
                                              <p:pRg st="0" end="0"/>
                                            </p:txEl>
                                          </p:spTgt>
                                        </p:tgtEl>
                                      </p:cBhvr>
                                      <p:to x="100000" y="80000"/>
                                    </p:animScale>
                                    <p:animScale>
                                      <p:cBhvr>
                                        <p:cTn id="16" dur="166" decel="50000">
                                          <p:stCondLst>
                                            <p:cond delay="1338"/>
                                          </p:stCondLst>
                                        </p:cTn>
                                        <p:tgtEl>
                                          <p:spTgt spid="121859">
                                            <p:txEl>
                                              <p:pRg st="0" end="0"/>
                                            </p:txEl>
                                          </p:spTgt>
                                        </p:tgtEl>
                                      </p:cBhvr>
                                      <p:to x="100000" y="100000"/>
                                    </p:animScale>
                                    <p:animScale>
                                      <p:cBhvr>
                                        <p:cTn id="17" dur="26">
                                          <p:stCondLst>
                                            <p:cond delay="1642"/>
                                          </p:stCondLst>
                                        </p:cTn>
                                        <p:tgtEl>
                                          <p:spTgt spid="121859">
                                            <p:txEl>
                                              <p:pRg st="0" end="0"/>
                                            </p:txEl>
                                          </p:spTgt>
                                        </p:tgtEl>
                                      </p:cBhvr>
                                      <p:to x="100000" y="90000"/>
                                    </p:animScale>
                                    <p:animScale>
                                      <p:cBhvr>
                                        <p:cTn id="18" dur="166" decel="50000">
                                          <p:stCondLst>
                                            <p:cond delay="1668"/>
                                          </p:stCondLst>
                                        </p:cTn>
                                        <p:tgtEl>
                                          <p:spTgt spid="121859">
                                            <p:txEl>
                                              <p:pRg st="0" end="0"/>
                                            </p:txEl>
                                          </p:spTgt>
                                        </p:tgtEl>
                                      </p:cBhvr>
                                      <p:to x="100000" y="100000"/>
                                    </p:animScale>
                                    <p:animScale>
                                      <p:cBhvr>
                                        <p:cTn id="19" dur="26">
                                          <p:stCondLst>
                                            <p:cond delay="1808"/>
                                          </p:stCondLst>
                                        </p:cTn>
                                        <p:tgtEl>
                                          <p:spTgt spid="121859">
                                            <p:txEl>
                                              <p:pRg st="0" end="0"/>
                                            </p:txEl>
                                          </p:spTgt>
                                        </p:tgtEl>
                                      </p:cBhvr>
                                      <p:to x="100000" y="95000"/>
                                    </p:animScale>
                                    <p:animScale>
                                      <p:cBhvr>
                                        <p:cTn id="20" dur="166" decel="50000">
                                          <p:stCondLst>
                                            <p:cond delay="1834"/>
                                          </p:stCondLst>
                                        </p:cTn>
                                        <p:tgtEl>
                                          <p:spTgt spid="1218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1859">
                                            <p:txEl>
                                              <p:pRg st="1" end="1"/>
                                            </p:txEl>
                                          </p:spTgt>
                                        </p:tgtEl>
                                        <p:attrNameLst>
                                          <p:attrName>style.visibility</p:attrName>
                                        </p:attrNameLst>
                                      </p:cBhvr>
                                      <p:to>
                                        <p:strVal val="visible"/>
                                      </p:to>
                                    </p:set>
                                    <p:animEffect transition="in" filter="wipe(down)">
                                      <p:cBhvr>
                                        <p:cTn id="25" dur="580">
                                          <p:stCondLst>
                                            <p:cond delay="0"/>
                                          </p:stCondLst>
                                        </p:cTn>
                                        <p:tgtEl>
                                          <p:spTgt spid="121859">
                                            <p:txEl>
                                              <p:pRg st="1" end="1"/>
                                            </p:txEl>
                                          </p:spTgt>
                                        </p:tgtEl>
                                      </p:cBhvr>
                                    </p:animEffect>
                                    <p:anim calcmode="lin" valueType="num">
                                      <p:cBhvr>
                                        <p:cTn id="26" dur="1822" tmFilter="0,0; 0.14,0.36; 0.43,0.73; 0.71,0.91; 1.0,1.0">
                                          <p:stCondLst>
                                            <p:cond delay="0"/>
                                          </p:stCondLst>
                                        </p:cTn>
                                        <p:tgtEl>
                                          <p:spTgt spid="1218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18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18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18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18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1859">
                                            <p:txEl>
                                              <p:pRg st="1" end="1"/>
                                            </p:txEl>
                                          </p:spTgt>
                                        </p:tgtEl>
                                      </p:cBhvr>
                                      <p:to x="100000" y="60000"/>
                                    </p:animScale>
                                    <p:animScale>
                                      <p:cBhvr>
                                        <p:cTn id="32" dur="166" decel="50000">
                                          <p:stCondLst>
                                            <p:cond delay="676"/>
                                          </p:stCondLst>
                                        </p:cTn>
                                        <p:tgtEl>
                                          <p:spTgt spid="121859">
                                            <p:txEl>
                                              <p:pRg st="1" end="1"/>
                                            </p:txEl>
                                          </p:spTgt>
                                        </p:tgtEl>
                                      </p:cBhvr>
                                      <p:to x="100000" y="100000"/>
                                    </p:animScale>
                                    <p:animScale>
                                      <p:cBhvr>
                                        <p:cTn id="33" dur="26">
                                          <p:stCondLst>
                                            <p:cond delay="1312"/>
                                          </p:stCondLst>
                                        </p:cTn>
                                        <p:tgtEl>
                                          <p:spTgt spid="121859">
                                            <p:txEl>
                                              <p:pRg st="1" end="1"/>
                                            </p:txEl>
                                          </p:spTgt>
                                        </p:tgtEl>
                                      </p:cBhvr>
                                      <p:to x="100000" y="80000"/>
                                    </p:animScale>
                                    <p:animScale>
                                      <p:cBhvr>
                                        <p:cTn id="34" dur="166" decel="50000">
                                          <p:stCondLst>
                                            <p:cond delay="1338"/>
                                          </p:stCondLst>
                                        </p:cTn>
                                        <p:tgtEl>
                                          <p:spTgt spid="121859">
                                            <p:txEl>
                                              <p:pRg st="1" end="1"/>
                                            </p:txEl>
                                          </p:spTgt>
                                        </p:tgtEl>
                                      </p:cBhvr>
                                      <p:to x="100000" y="100000"/>
                                    </p:animScale>
                                    <p:animScale>
                                      <p:cBhvr>
                                        <p:cTn id="35" dur="26">
                                          <p:stCondLst>
                                            <p:cond delay="1642"/>
                                          </p:stCondLst>
                                        </p:cTn>
                                        <p:tgtEl>
                                          <p:spTgt spid="121859">
                                            <p:txEl>
                                              <p:pRg st="1" end="1"/>
                                            </p:txEl>
                                          </p:spTgt>
                                        </p:tgtEl>
                                      </p:cBhvr>
                                      <p:to x="100000" y="90000"/>
                                    </p:animScale>
                                    <p:animScale>
                                      <p:cBhvr>
                                        <p:cTn id="36" dur="166" decel="50000">
                                          <p:stCondLst>
                                            <p:cond delay="1668"/>
                                          </p:stCondLst>
                                        </p:cTn>
                                        <p:tgtEl>
                                          <p:spTgt spid="121859">
                                            <p:txEl>
                                              <p:pRg st="1" end="1"/>
                                            </p:txEl>
                                          </p:spTgt>
                                        </p:tgtEl>
                                      </p:cBhvr>
                                      <p:to x="100000" y="100000"/>
                                    </p:animScale>
                                    <p:animScale>
                                      <p:cBhvr>
                                        <p:cTn id="37" dur="26">
                                          <p:stCondLst>
                                            <p:cond delay="1808"/>
                                          </p:stCondLst>
                                        </p:cTn>
                                        <p:tgtEl>
                                          <p:spTgt spid="121859">
                                            <p:txEl>
                                              <p:pRg st="1" end="1"/>
                                            </p:txEl>
                                          </p:spTgt>
                                        </p:tgtEl>
                                      </p:cBhvr>
                                      <p:to x="100000" y="95000"/>
                                    </p:animScale>
                                    <p:animScale>
                                      <p:cBhvr>
                                        <p:cTn id="38" dur="166" decel="50000">
                                          <p:stCondLst>
                                            <p:cond delay="1834"/>
                                          </p:stCondLst>
                                        </p:cTn>
                                        <p:tgtEl>
                                          <p:spTgt spid="12185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1859">
                                            <p:txEl>
                                              <p:pRg st="2" end="2"/>
                                            </p:txEl>
                                          </p:spTgt>
                                        </p:tgtEl>
                                        <p:attrNameLst>
                                          <p:attrName>style.visibility</p:attrName>
                                        </p:attrNameLst>
                                      </p:cBhvr>
                                      <p:to>
                                        <p:strVal val="visible"/>
                                      </p:to>
                                    </p:set>
                                    <p:animEffect transition="in" filter="wipe(down)">
                                      <p:cBhvr>
                                        <p:cTn id="43" dur="580">
                                          <p:stCondLst>
                                            <p:cond delay="0"/>
                                          </p:stCondLst>
                                        </p:cTn>
                                        <p:tgtEl>
                                          <p:spTgt spid="121859">
                                            <p:txEl>
                                              <p:pRg st="2" end="2"/>
                                            </p:txEl>
                                          </p:spTgt>
                                        </p:tgtEl>
                                      </p:cBhvr>
                                    </p:animEffect>
                                    <p:anim calcmode="lin" valueType="num">
                                      <p:cBhvr>
                                        <p:cTn id="44" dur="1822" tmFilter="0,0; 0.14,0.36; 0.43,0.73; 0.71,0.91; 1.0,1.0">
                                          <p:stCondLst>
                                            <p:cond delay="0"/>
                                          </p:stCondLst>
                                        </p:cTn>
                                        <p:tgtEl>
                                          <p:spTgt spid="12185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185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185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185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185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1859">
                                            <p:txEl>
                                              <p:pRg st="2" end="2"/>
                                            </p:txEl>
                                          </p:spTgt>
                                        </p:tgtEl>
                                      </p:cBhvr>
                                      <p:to x="100000" y="60000"/>
                                    </p:animScale>
                                    <p:animScale>
                                      <p:cBhvr>
                                        <p:cTn id="50" dur="166" decel="50000">
                                          <p:stCondLst>
                                            <p:cond delay="676"/>
                                          </p:stCondLst>
                                        </p:cTn>
                                        <p:tgtEl>
                                          <p:spTgt spid="121859">
                                            <p:txEl>
                                              <p:pRg st="2" end="2"/>
                                            </p:txEl>
                                          </p:spTgt>
                                        </p:tgtEl>
                                      </p:cBhvr>
                                      <p:to x="100000" y="100000"/>
                                    </p:animScale>
                                    <p:animScale>
                                      <p:cBhvr>
                                        <p:cTn id="51" dur="26">
                                          <p:stCondLst>
                                            <p:cond delay="1312"/>
                                          </p:stCondLst>
                                        </p:cTn>
                                        <p:tgtEl>
                                          <p:spTgt spid="121859">
                                            <p:txEl>
                                              <p:pRg st="2" end="2"/>
                                            </p:txEl>
                                          </p:spTgt>
                                        </p:tgtEl>
                                      </p:cBhvr>
                                      <p:to x="100000" y="80000"/>
                                    </p:animScale>
                                    <p:animScale>
                                      <p:cBhvr>
                                        <p:cTn id="52" dur="166" decel="50000">
                                          <p:stCondLst>
                                            <p:cond delay="1338"/>
                                          </p:stCondLst>
                                        </p:cTn>
                                        <p:tgtEl>
                                          <p:spTgt spid="121859">
                                            <p:txEl>
                                              <p:pRg st="2" end="2"/>
                                            </p:txEl>
                                          </p:spTgt>
                                        </p:tgtEl>
                                      </p:cBhvr>
                                      <p:to x="100000" y="100000"/>
                                    </p:animScale>
                                    <p:animScale>
                                      <p:cBhvr>
                                        <p:cTn id="53" dur="26">
                                          <p:stCondLst>
                                            <p:cond delay="1642"/>
                                          </p:stCondLst>
                                        </p:cTn>
                                        <p:tgtEl>
                                          <p:spTgt spid="121859">
                                            <p:txEl>
                                              <p:pRg st="2" end="2"/>
                                            </p:txEl>
                                          </p:spTgt>
                                        </p:tgtEl>
                                      </p:cBhvr>
                                      <p:to x="100000" y="90000"/>
                                    </p:animScale>
                                    <p:animScale>
                                      <p:cBhvr>
                                        <p:cTn id="54" dur="166" decel="50000">
                                          <p:stCondLst>
                                            <p:cond delay="1668"/>
                                          </p:stCondLst>
                                        </p:cTn>
                                        <p:tgtEl>
                                          <p:spTgt spid="121859">
                                            <p:txEl>
                                              <p:pRg st="2" end="2"/>
                                            </p:txEl>
                                          </p:spTgt>
                                        </p:tgtEl>
                                      </p:cBhvr>
                                      <p:to x="100000" y="100000"/>
                                    </p:animScale>
                                    <p:animScale>
                                      <p:cBhvr>
                                        <p:cTn id="55" dur="26">
                                          <p:stCondLst>
                                            <p:cond delay="1808"/>
                                          </p:stCondLst>
                                        </p:cTn>
                                        <p:tgtEl>
                                          <p:spTgt spid="121859">
                                            <p:txEl>
                                              <p:pRg st="2" end="2"/>
                                            </p:txEl>
                                          </p:spTgt>
                                        </p:tgtEl>
                                      </p:cBhvr>
                                      <p:to x="100000" y="95000"/>
                                    </p:animScale>
                                    <p:animScale>
                                      <p:cBhvr>
                                        <p:cTn id="56" dur="166" decel="50000">
                                          <p:stCondLst>
                                            <p:cond delay="1834"/>
                                          </p:stCondLst>
                                        </p:cTn>
                                        <p:tgtEl>
                                          <p:spTgt spid="12185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1859">
                                            <p:txEl>
                                              <p:pRg st="3" end="3"/>
                                            </p:txEl>
                                          </p:spTgt>
                                        </p:tgtEl>
                                        <p:attrNameLst>
                                          <p:attrName>style.visibility</p:attrName>
                                        </p:attrNameLst>
                                      </p:cBhvr>
                                      <p:to>
                                        <p:strVal val="visible"/>
                                      </p:to>
                                    </p:set>
                                    <p:animEffect transition="in" filter="wipe(down)">
                                      <p:cBhvr>
                                        <p:cTn id="61" dur="580">
                                          <p:stCondLst>
                                            <p:cond delay="0"/>
                                          </p:stCondLst>
                                        </p:cTn>
                                        <p:tgtEl>
                                          <p:spTgt spid="121859">
                                            <p:txEl>
                                              <p:pRg st="3" end="3"/>
                                            </p:txEl>
                                          </p:spTgt>
                                        </p:tgtEl>
                                      </p:cBhvr>
                                    </p:animEffect>
                                    <p:anim calcmode="lin" valueType="num">
                                      <p:cBhvr>
                                        <p:cTn id="62" dur="1822" tmFilter="0,0; 0.14,0.36; 0.43,0.73; 0.71,0.91; 1.0,1.0">
                                          <p:stCondLst>
                                            <p:cond delay="0"/>
                                          </p:stCondLst>
                                        </p:cTn>
                                        <p:tgtEl>
                                          <p:spTgt spid="12185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185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185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185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185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1859">
                                            <p:txEl>
                                              <p:pRg st="3" end="3"/>
                                            </p:txEl>
                                          </p:spTgt>
                                        </p:tgtEl>
                                      </p:cBhvr>
                                      <p:to x="100000" y="60000"/>
                                    </p:animScale>
                                    <p:animScale>
                                      <p:cBhvr>
                                        <p:cTn id="68" dur="166" decel="50000">
                                          <p:stCondLst>
                                            <p:cond delay="676"/>
                                          </p:stCondLst>
                                        </p:cTn>
                                        <p:tgtEl>
                                          <p:spTgt spid="121859">
                                            <p:txEl>
                                              <p:pRg st="3" end="3"/>
                                            </p:txEl>
                                          </p:spTgt>
                                        </p:tgtEl>
                                      </p:cBhvr>
                                      <p:to x="100000" y="100000"/>
                                    </p:animScale>
                                    <p:animScale>
                                      <p:cBhvr>
                                        <p:cTn id="69" dur="26">
                                          <p:stCondLst>
                                            <p:cond delay="1312"/>
                                          </p:stCondLst>
                                        </p:cTn>
                                        <p:tgtEl>
                                          <p:spTgt spid="121859">
                                            <p:txEl>
                                              <p:pRg st="3" end="3"/>
                                            </p:txEl>
                                          </p:spTgt>
                                        </p:tgtEl>
                                      </p:cBhvr>
                                      <p:to x="100000" y="80000"/>
                                    </p:animScale>
                                    <p:animScale>
                                      <p:cBhvr>
                                        <p:cTn id="70" dur="166" decel="50000">
                                          <p:stCondLst>
                                            <p:cond delay="1338"/>
                                          </p:stCondLst>
                                        </p:cTn>
                                        <p:tgtEl>
                                          <p:spTgt spid="121859">
                                            <p:txEl>
                                              <p:pRg st="3" end="3"/>
                                            </p:txEl>
                                          </p:spTgt>
                                        </p:tgtEl>
                                      </p:cBhvr>
                                      <p:to x="100000" y="100000"/>
                                    </p:animScale>
                                    <p:animScale>
                                      <p:cBhvr>
                                        <p:cTn id="71" dur="26">
                                          <p:stCondLst>
                                            <p:cond delay="1642"/>
                                          </p:stCondLst>
                                        </p:cTn>
                                        <p:tgtEl>
                                          <p:spTgt spid="121859">
                                            <p:txEl>
                                              <p:pRg st="3" end="3"/>
                                            </p:txEl>
                                          </p:spTgt>
                                        </p:tgtEl>
                                      </p:cBhvr>
                                      <p:to x="100000" y="90000"/>
                                    </p:animScale>
                                    <p:animScale>
                                      <p:cBhvr>
                                        <p:cTn id="72" dur="166" decel="50000">
                                          <p:stCondLst>
                                            <p:cond delay="1668"/>
                                          </p:stCondLst>
                                        </p:cTn>
                                        <p:tgtEl>
                                          <p:spTgt spid="121859">
                                            <p:txEl>
                                              <p:pRg st="3" end="3"/>
                                            </p:txEl>
                                          </p:spTgt>
                                        </p:tgtEl>
                                      </p:cBhvr>
                                      <p:to x="100000" y="100000"/>
                                    </p:animScale>
                                    <p:animScale>
                                      <p:cBhvr>
                                        <p:cTn id="73" dur="26">
                                          <p:stCondLst>
                                            <p:cond delay="1808"/>
                                          </p:stCondLst>
                                        </p:cTn>
                                        <p:tgtEl>
                                          <p:spTgt spid="121859">
                                            <p:txEl>
                                              <p:pRg st="3" end="3"/>
                                            </p:txEl>
                                          </p:spTgt>
                                        </p:tgtEl>
                                      </p:cBhvr>
                                      <p:to x="100000" y="95000"/>
                                    </p:animScale>
                                    <p:animScale>
                                      <p:cBhvr>
                                        <p:cTn id="74" dur="166" decel="50000">
                                          <p:stCondLst>
                                            <p:cond delay="1834"/>
                                          </p:stCondLst>
                                        </p:cTn>
                                        <p:tgtEl>
                                          <p:spTgt spid="12185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21859">
                                            <p:txEl>
                                              <p:pRg st="4" end="4"/>
                                            </p:txEl>
                                          </p:spTgt>
                                        </p:tgtEl>
                                        <p:attrNameLst>
                                          <p:attrName>style.visibility</p:attrName>
                                        </p:attrNameLst>
                                      </p:cBhvr>
                                      <p:to>
                                        <p:strVal val="visible"/>
                                      </p:to>
                                    </p:set>
                                    <p:animEffect transition="in" filter="wipe(down)">
                                      <p:cBhvr>
                                        <p:cTn id="79" dur="580">
                                          <p:stCondLst>
                                            <p:cond delay="0"/>
                                          </p:stCondLst>
                                        </p:cTn>
                                        <p:tgtEl>
                                          <p:spTgt spid="121859">
                                            <p:txEl>
                                              <p:pRg st="4" end="4"/>
                                            </p:txEl>
                                          </p:spTgt>
                                        </p:tgtEl>
                                      </p:cBhvr>
                                    </p:animEffect>
                                    <p:anim calcmode="lin" valueType="num">
                                      <p:cBhvr>
                                        <p:cTn id="80" dur="1822" tmFilter="0,0; 0.14,0.36; 0.43,0.73; 0.71,0.91; 1.0,1.0">
                                          <p:stCondLst>
                                            <p:cond delay="0"/>
                                          </p:stCondLst>
                                        </p:cTn>
                                        <p:tgtEl>
                                          <p:spTgt spid="121859">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1859">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1859">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1859">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1859">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21859">
                                            <p:txEl>
                                              <p:pRg st="4" end="4"/>
                                            </p:txEl>
                                          </p:spTgt>
                                        </p:tgtEl>
                                      </p:cBhvr>
                                      <p:to x="100000" y="60000"/>
                                    </p:animScale>
                                    <p:animScale>
                                      <p:cBhvr>
                                        <p:cTn id="86" dur="166" decel="50000">
                                          <p:stCondLst>
                                            <p:cond delay="676"/>
                                          </p:stCondLst>
                                        </p:cTn>
                                        <p:tgtEl>
                                          <p:spTgt spid="121859">
                                            <p:txEl>
                                              <p:pRg st="4" end="4"/>
                                            </p:txEl>
                                          </p:spTgt>
                                        </p:tgtEl>
                                      </p:cBhvr>
                                      <p:to x="100000" y="100000"/>
                                    </p:animScale>
                                    <p:animScale>
                                      <p:cBhvr>
                                        <p:cTn id="87" dur="26">
                                          <p:stCondLst>
                                            <p:cond delay="1312"/>
                                          </p:stCondLst>
                                        </p:cTn>
                                        <p:tgtEl>
                                          <p:spTgt spid="121859">
                                            <p:txEl>
                                              <p:pRg st="4" end="4"/>
                                            </p:txEl>
                                          </p:spTgt>
                                        </p:tgtEl>
                                      </p:cBhvr>
                                      <p:to x="100000" y="80000"/>
                                    </p:animScale>
                                    <p:animScale>
                                      <p:cBhvr>
                                        <p:cTn id="88" dur="166" decel="50000">
                                          <p:stCondLst>
                                            <p:cond delay="1338"/>
                                          </p:stCondLst>
                                        </p:cTn>
                                        <p:tgtEl>
                                          <p:spTgt spid="121859">
                                            <p:txEl>
                                              <p:pRg st="4" end="4"/>
                                            </p:txEl>
                                          </p:spTgt>
                                        </p:tgtEl>
                                      </p:cBhvr>
                                      <p:to x="100000" y="100000"/>
                                    </p:animScale>
                                    <p:animScale>
                                      <p:cBhvr>
                                        <p:cTn id="89" dur="26">
                                          <p:stCondLst>
                                            <p:cond delay="1642"/>
                                          </p:stCondLst>
                                        </p:cTn>
                                        <p:tgtEl>
                                          <p:spTgt spid="121859">
                                            <p:txEl>
                                              <p:pRg st="4" end="4"/>
                                            </p:txEl>
                                          </p:spTgt>
                                        </p:tgtEl>
                                      </p:cBhvr>
                                      <p:to x="100000" y="90000"/>
                                    </p:animScale>
                                    <p:animScale>
                                      <p:cBhvr>
                                        <p:cTn id="90" dur="166" decel="50000">
                                          <p:stCondLst>
                                            <p:cond delay="1668"/>
                                          </p:stCondLst>
                                        </p:cTn>
                                        <p:tgtEl>
                                          <p:spTgt spid="121859">
                                            <p:txEl>
                                              <p:pRg st="4" end="4"/>
                                            </p:txEl>
                                          </p:spTgt>
                                        </p:tgtEl>
                                      </p:cBhvr>
                                      <p:to x="100000" y="100000"/>
                                    </p:animScale>
                                    <p:animScale>
                                      <p:cBhvr>
                                        <p:cTn id="91" dur="26">
                                          <p:stCondLst>
                                            <p:cond delay="1808"/>
                                          </p:stCondLst>
                                        </p:cTn>
                                        <p:tgtEl>
                                          <p:spTgt spid="121859">
                                            <p:txEl>
                                              <p:pRg st="4" end="4"/>
                                            </p:txEl>
                                          </p:spTgt>
                                        </p:tgtEl>
                                      </p:cBhvr>
                                      <p:to x="100000" y="95000"/>
                                    </p:animScale>
                                    <p:animScale>
                                      <p:cBhvr>
                                        <p:cTn id="92" dur="166" decel="50000">
                                          <p:stCondLst>
                                            <p:cond delay="1834"/>
                                          </p:stCondLst>
                                        </p:cTn>
                                        <p:tgtEl>
                                          <p:spTgt spid="12185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FAT</a:t>
            </a:r>
            <a:endParaRPr lang="en-US" smtClean="0">
              <a:solidFill>
                <a:srgbClr val="FF0000"/>
              </a:solidFill>
              <a:effectLst>
                <a:outerShdw blurRad="38100" dist="38100" dir="2700000" algn="tl">
                  <a:srgbClr val="C0C0C0"/>
                </a:outerShdw>
              </a:effectLst>
            </a:endParaRPr>
          </a:p>
        </p:txBody>
      </p:sp>
      <p:sp>
        <p:nvSpPr>
          <p:cNvPr id="155651" name="Rectangle 3"/>
          <p:cNvSpPr>
            <a:spLocks noGrp="1" noChangeArrowheads="1"/>
          </p:cNvSpPr>
          <p:nvPr>
            <p:ph type="body" idx="1"/>
          </p:nvPr>
        </p:nvSpPr>
        <p:spPr>
          <a:xfrm>
            <a:off x="457200" y="1600200"/>
            <a:ext cx="8359775" cy="4743450"/>
          </a:xfrm>
        </p:spPr>
        <p:txBody>
          <a:bodyPr/>
          <a:lstStyle/>
          <a:p>
            <a:pPr eaLnBrk="1" hangingPunct="1">
              <a:buClr>
                <a:srgbClr val="FF0000"/>
              </a:buClr>
              <a:buSzPct val="140000"/>
              <a:buFont typeface="Wingdings" pitchFamily="2" charset="2"/>
              <a:buChar char="§"/>
            </a:pPr>
            <a:r>
              <a:rPr lang="vi-VN" smtClean="0">
                <a:effectLst>
                  <a:outerShdw blurRad="38100" dist="38100" dir="2700000" algn="tl">
                    <a:srgbClr val="C0C0C0"/>
                  </a:outerShdw>
                </a:effectLst>
              </a:rPr>
              <a:t> </a:t>
            </a:r>
            <a:r>
              <a:rPr lang="en-US" b="1" smtClean="0">
                <a:effectLst>
                  <a:outerShdw blurRad="38100" dist="38100" dir="2700000" algn="tl">
                    <a:srgbClr val="C0C0C0"/>
                  </a:outerShdw>
                </a:effectLst>
              </a:rPr>
              <a:t>Điểm yếu của hệ thống FAT </a:t>
            </a:r>
            <a:endParaRPr lang="en-US" smtClean="0">
              <a:effectLst>
                <a:outerShdw blurRad="38100" dist="38100" dir="2700000" algn="tl">
                  <a:srgbClr val="C0C0C0"/>
                </a:outerShdw>
              </a:effectLst>
            </a:endParaRPr>
          </a:p>
          <a:p>
            <a:pPr algn="just" eaLnBrk="1" hangingPunct="1">
              <a:buClr>
                <a:srgbClr val="FF0000"/>
              </a:buClr>
              <a:buSzPct val="140000"/>
              <a:buFont typeface="Wingdings" pitchFamily="2" charset="2"/>
              <a:buNone/>
            </a:pPr>
            <a:r>
              <a:rPr lang="en-US" smtClean="0">
                <a:effectLst>
                  <a:outerShdw blurRad="38100" dist="38100" dir="2700000" algn="tl">
                    <a:srgbClr val="C0C0C0"/>
                  </a:outerShdw>
                </a:effectLst>
              </a:rPr>
              <a:t> 	+ Kích thước cluster càng nhỏ thì máy càng chậm. Điều này đúng với mọi hệ điều hành, mọi dạng FAT. </a:t>
            </a:r>
          </a:p>
          <a:p>
            <a:pPr algn="just" eaLnBrk="1" hangingPunct="1">
              <a:buClr>
                <a:srgbClr val="FF0000"/>
              </a:buClr>
              <a:buSzPct val="140000"/>
              <a:buFont typeface="Wingdings" pitchFamily="2" charset="2"/>
              <a:buNone/>
            </a:pPr>
            <a:r>
              <a:rPr lang="en-US" smtClean="0">
                <a:effectLst>
                  <a:outerShdw blurRad="38100" dist="38100" dir="2700000" algn="tl">
                    <a:srgbClr val="C0C0C0"/>
                  </a:outerShdw>
                </a:effectLst>
              </a:rPr>
              <a:t>	+ Lí do là với kích thước cluster nhỏ, các file sẽ bao gồm nhiều cluster hơn và do đó việc đọc ghi sẽ lâu hơn. </a:t>
            </a:r>
          </a:p>
        </p:txBody>
      </p:sp>
      <p:sp>
        <p:nvSpPr>
          <p:cNvPr id="2" name="Date Placeholder 1"/>
          <p:cNvSpPr>
            <a:spLocks noGrp="1"/>
          </p:cNvSpPr>
          <p:nvPr>
            <p:ph type="dt" sz="half" idx="10"/>
          </p:nvPr>
        </p:nvSpPr>
        <p:spPr/>
        <p:txBody>
          <a:bodyPr/>
          <a:lstStyle/>
          <a:p>
            <a:fld id="{B7ABEAE1-802A-47A1-AE2E-5AD3E34230F6}"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50</a:t>
            </a:fld>
            <a:endParaRPr lang="en-US"/>
          </a:p>
        </p:txBody>
      </p:sp>
    </p:spTree>
    <p:custDataLst>
      <p:tags r:id="rId1"/>
    </p:custDataLst>
  </p:cSld>
  <p:clrMapOvr>
    <a:masterClrMapping/>
  </p:clrMapOvr>
  <p:transition advTm="12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down)">
                                      <p:cBhvr>
                                        <p:cTn id="7" dur="580">
                                          <p:stCondLst>
                                            <p:cond delay="0"/>
                                          </p:stCondLst>
                                        </p:cTn>
                                        <p:tgtEl>
                                          <p:spTgt spid="155651">
                                            <p:txEl>
                                              <p:pRg st="0" end="0"/>
                                            </p:txEl>
                                          </p:spTgt>
                                        </p:tgtEl>
                                      </p:cBhvr>
                                    </p:animEffect>
                                    <p:anim calcmode="lin" valueType="num">
                                      <p:cBhvr>
                                        <p:cTn id="8" dur="1822" tmFilter="0,0; 0.14,0.36; 0.43,0.73; 0.71,0.91; 1.0,1.0">
                                          <p:stCondLst>
                                            <p:cond delay="0"/>
                                          </p:stCondLst>
                                        </p:cTn>
                                        <p:tgtEl>
                                          <p:spTgt spid="1556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56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56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56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56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5651">
                                            <p:txEl>
                                              <p:pRg st="0" end="0"/>
                                            </p:txEl>
                                          </p:spTgt>
                                        </p:tgtEl>
                                      </p:cBhvr>
                                      <p:to x="100000" y="60000"/>
                                    </p:animScale>
                                    <p:animScale>
                                      <p:cBhvr>
                                        <p:cTn id="14" dur="166" decel="50000">
                                          <p:stCondLst>
                                            <p:cond delay="676"/>
                                          </p:stCondLst>
                                        </p:cTn>
                                        <p:tgtEl>
                                          <p:spTgt spid="155651">
                                            <p:txEl>
                                              <p:pRg st="0" end="0"/>
                                            </p:txEl>
                                          </p:spTgt>
                                        </p:tgtEl>
                                      </p:cBhvr>
                                      <p:to x="100000" y="100000"/>
                                    </p:animScale>
                                    <p:animScale>
                                      <p:cBhvr>
                                        <p:cTn id="15" dur="26">
                                          <p:stCondLst>
                                            <p:cond delay="1312"/>
                                          </p:stCondLst>
                                        </p:cTn>
                                        <p:tgtEl>
                                          <p:spTgt spid="155651">
                                            <p:txEl>
                                              <p:pRg st="0" end="0"/>
                                            </p:txEl>
                                          </p:spTgt>
                                        </p:tgtEl>
                                      </p:cBhvr>
                                      <p:to x="100000" y="80000"/>
                                    </p:animScale>
                                    <p:animScale>
                                      <p:cBhvr>
                                        <p:cTn id="16" dur="166" decel="50000">
                                          <p:stCondLst>
                                            <p:cond delay="1338"/>
                                          </p:stCondLst>
                                        </p:cTn>
                                        <p:tgtEl>
                                          <p:spTgt spid="155651">
                                            <p:txEl>
                                              <p:pRg st="0" end="0"/>
                                            </p:txEl>
                                          </p:spTgt>
                                        </p:tgtEl>
                                      </p:cBhvr>
                                      <p:to x="100000" y="100000"/>
                                    </p:animScale>
                                    <p:animScale>
                                      <p:cBhvr>
                                        <p:cTn id="17" dur="26">
                                          <p:stCondLst>
                                            <p:cond delay="1642"/>
                                          </p:stCondLst>
                                        </p:cTn>
                                        <p:tgtEl>
                                          <p:spTgt spid="155651">
                                            <p:txEl>
                                              <p:pRg st="0" end="0"/>
                                            </p:txEl>
                                          </p:spTgt>
                                        </p:tgtEl>
                                      </p:cBhvr>
                                      <p:to x="100000" y="90000"/>
                                    </p:animScale>
                                    <p:animScale>
                                      <p:cBhvr>
                                        <p:cTn id="18" dur="166" decel="50000">
                                          <p:stCondLst>
                                            <p:cond delay="1668"/>
                                          </p:stCondLst>
                                        </p:cTn>
                                        <p:tgtEl>
                                          <p:spTgt spid="155651">
                                            <p:txEl>
                                              <p:pRg st="0" end="0"/>
                                            </p:txEl>
                                          </p:spTgt>
                                        </p:tgtEl>
                                      </p:cBhvr>
                                      <p:to x="100000" y="100000"/>
                                    </p:animScale>
                                    <p:animScale>
                                      <p:cBhvr>
                                        <p:cTn id="19" dur="26">
                                          <p:stCondLst>
                                            <p:cond delay="1808"/>
                                          </p:stCondLst>
                                        </p:cTn>
                                        <p:tgtEl>
                                          <p:spTgt spid="155651">
                                            <p:txEl>
                                              <p:pRg st="0" end="0"/>
                                            </p:txEl>
                                          </p:spTgt>
                                        </p:tgtEl>
                                      </p:cBhvr>
                                      <p:to x="100000" y="95000"/>
                                    </p:animScale>
                                    <p:animScale>
                                      <p:cBhvr>
                                        <p:cTn id="20" dur="166" decel="50000">
                                          <p:stCondLst>
                                            <p:cond delay="1834"/>
                                          </p:stCondLst>
                                        </p:cTn>
                                        <p:tgtEl>
                                          <p:spTgt spid="1556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5651">
                                            <p:txEl>
                                              <p:pRg st="1" end="1"/>
                                            </p:txEl>
                                          </p:spTgt>
                                        </p:tgtEl>
                                        <p:attrNameLst>
                                          <p:attrName>style.visibility</p:attrName>
                                        </p:attrNameLst>
                                      </p:cBhvr>
                                      <p:to>
                                        <p:strVal val="visible"/>
                                      </p:to>
                                    </p:set>
                                    <p:animEffect transition="in" filter="wipe(down)">
                                      <p:cBhvr>
                                        <p:cTn id="25" dur="580">
                                          <p:stCondLst>
                                            <p:cond delay="0"/>
                                          </p:stCondLst>
                                        </p:cTn>
                                        <p:tgtEl>
                                          <p:spTgt spid="155651">
                                            <p:txEl>
                                              <p:pRg st="1" end="1"/>
                                            </p:txEl>
                                          </p:spTgt>
                                        </p:tgtEl>
                                      </p:cBhvr>
                                    </p:animEffect>
                                    <p:anim calcmode="lin" valueType="num">
                                      <p:cBhvr>
                                        <p:cTn id="26" dur="1822" tmFilter="0,0; 0.14,0.36; 0.43,0.73; 0.71,0.91; 1.0,1.0">
                                          <p:stCondLst>
                                            <p:cond delay="0"/>
                                          </p:stCondLst>
                                        </p:cTn>
                                        <p:tgtEl>
                                          <p:spTgt spid="1556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56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56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56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56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5651">
                                            <p:txEl>
                                              <p:pRg st="1" end="1"/>
                                            </p:txEl>
                                          </p:spTgt>
                                        </p:tgtEl>
                                      </p:cBhvr>
                                      <p:to x="100000" y="60000"/>
                                    </p:animScale>
                                    <p:animScale>
                                      <p:cBhvr>
                                        <p:cTn id="32" dur="166" decel="50000">
                                          <p:stCondLst>
                                            <p:cond delay="676"/>
                                          </p:stCondLst>
                                        </p:cTn>
                                        <p:tgtEl>
                                          <p:spTgt spid="155651">
                                            <p:txEl>
                                              <p:pRg st="1" end="1"/>
                                            </p:txEl>
                                          </p:spTgt>
                                        </p:tgtEl>
                                      </p:cBhvr>
                                      <p:to x="100000" y="100000"/>
                                    </p:animScale>
                                    <p:animScale>
                                      <p:cBhvr>
                                        <p:cTn id="33" dur="26">
                                          <p:stCondLst>
                                            <p:cond delay="1312"/>
                                          </p:stCondLst>
                                        </p:cTn>
                                        <p:tgtEl>
                                          <p:spTgt spid="155651">
                                            <p:txEl>
                                              <p:pRg st="1" end="1"/>
                                            </p:txEl>
                                          </p:spTgt>
                                        </p:tgtEl>
                                      </p:cBhvr>
                                      <p:to x="100000" y="80000"/>
                                    </p:animScale>
                                    <p:animScale>
                                      <p:cBhvr>
                                        <p:cTn id="34" dur="166" decel="50000">
                                          <p:stCondLst>
                                            <p:cond delay="1338"/>
                                          </p:stCondLst>
                                        </p:cTn>
                                        <p:tgtEl>
                                          <p:spTgt spid="155651">
                                            <p:txEl>
                                              <p:pRg st="1" end="1"/>
                                            </p:txEl>
                                          </p:spTgt>
                                        </p:tgtEl>
                                      </p:cBhvr>
                                      <p:to x="100000" y="100000"/>
                                    </p:animScale>
                                    <p:animScale>
                                      <p:cBhvr>
                                        <p:cTn id="35" dur="26">
                                          <p:stCondLst>
                                            <p:cond delay="1642"/>
                                          </p:stCondLst>
                                        </p:cTn>
                                        <p:tgtEl>
                                          <p:spTgt spid="155651">
                                            <p:txEl>
                                              <p:pRg st="1" end="1"/>
                                            </p:txEl>
                                          </p:spTgt>
                                        </p:tgtEl>
                                      </p:cBhvr>
                                      <p:to x="100000" y="90000"/>
                                    </p:animScale>
                                    <p:animScale>
                                      <p:cBhvr>
                                        <p:cTn id="36" dur="166" decel="50000">
                                          <p:stCondLst>
                                            <p:cond delay="1668"/>
                                          </p:stCondLst>
                                        </p:cTn>
                                        <p:tgtEl>
                                          <p:spTgt spid="155651">
                                            <p:txEl>
                                              <p:pRg st="1" end="1"/>
                                            </p:txEl>
                                          </p:spTgt>
                                        </p:tgtEl>
                                      </p:cBhvr>
                                      <p:to x="100000" y="100000"/>
                                    </p:animScale>
                                    <p:animScale>
                                      <p:cBhvr>
                                        <p:cTn id="37" dur="26">
                                          <p:stCondLst>
                                            <p:cond delay="1808"/>
                                          </p:stCondLst>
                                        </p:cTn>
                                        <p:tgtEl>
                                          <p:spTgt spid="155651">
                                            <p:txEl>
                                              <p:pRg st="1" end="1"/>
                                            </p:txEl>
                                          </p:spTgt>
                                        </p:tgtEl>
                                      </p:cBhvr>
                                      <p:to x="100000" y="95000"/>
                                    </p:animScale>
                                    <p:animScale>
                                      <p:cBhvr>
                                        <p:cTn id="38" dur="166" decel="50000">
                                          <p:stCondLst>
                                            <p:cond delay="1834"/>
                                          </p:stCondLst>
                                        </p:cTn>
                                        <p:tgtEl>
                                          <p:spTgt spid="15565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5651">
                                            <p:txEl>
                                              <p:pRg st="2" end="2"/>
                                            </p:txEl>
                                          </p:spTgt>
                                        </p:tgtEl>
                                        <p:attrNameLst>
                                          <p:attrName>style.visibility</p:attrName>
                                        </p:attrNameLst>
                                      </p:cBhvr>
                                      <p:to>
                                        <p:strVal val="visible"/>
                                      </p:to>
                                    </p:set>
                                    <p:animEffect transition="in" filter="wipe(down)">
                                      <p:cBhvr>
                                        <p:cTn id="43" dur="580">
                                          <p:stCondLst>
                                            <p:cond delay="0"/>
                                          </p:stCondLst>
                                        </p:cTn>
                                        <p:tgtEl>
                                          <p:spTgt spid="155651">
                                            <p:txEl>
                                              <p:pRg st="2" end="2"/>
                                            </p:txEl>
                                          </p:spTgt>
                                        </p:tgtEl>
                                      </p:cBhvr>
                                    </p:animEffect>
                                    <p:anim calcmode="lin" valueType="num">
                                      <p:cBhvr>
                                        <p:cTn id="44" dur="1822" tmFilter="0,0; 0.14,0.36; 0.43,0.73; 0.71,0.91; 1.0,1.0">
                                          <p:stCondLst>
                                            <p:cond delay="0"/>
                                          </p:stCondLst>
                                        </p:cTn>
                                        <p:tgtEl>
                                          <p:spTgt spid="15565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565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565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565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565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55651">
                                            <p:txEl>
                                              <p:pRg st="2" end="2"/>
                                            </p:txEl>
                                          </p:spTgt>
                                        </p:tgtEl>
                                      </p:cBhvr>
                                      <p:to x="100000" y="60000"/>
                                    </p:animScale>
                                    <p:animScale>
                                      <p:cBhvr>
                                        <p:cTn id="50" dur="166" decel="50000">
                                          <p:stCondLst>
                                            <p:cond delay="676"/>
                                          </p:stCondLst>
                                        </p:cTn>
                                        <p:tgtEl>
                                          <p:spTgt spid="155651">
                                            <p:txEl>
                                              <p:pRg st="2" end="2"/>
                                            </p:txEl>
                                          </p:spTgt>
                                        </p:tgtEl>
                                      </p:cBhvr>
                                      <p:to x="100000" y="100000"/>
                                    </p:animScale>
                                    <p:animScale>
                                      <p:cBhvr>
                                        <p:cTn id="51" dur="26">
                                          <p:stCondLst>
                                            <p:cond delay="1312"/>
                                          </p:stCondLst>
                                        </p:cTn>
                                        <p:tgtEl>
                                          <p:spTgt spid="155651">
                                            <p:txEl>
                                              <p:pRg st="2" end="2"/>
                                            </p:txEl>
                                          </p:spTgt>
                                        </p:tgtEl>
                                      </p:cBhvr>
                                      <p:to x="100000" y="80000"/>
                                    </p:animScale>
                                    <p:animScale>
                                      <p:cBhvr>
                                        <p:cTn id="52" dur="166" decel="50000">
                                          <p:stCondLst>
                                            <p:cond delay="1338"/>
                                          </p:stCondLst>
                                        </p:cTn>
                                        <p:tgtEl>
                                          <p:spTgt spid="155651">
                                            <p:txEl>
                                              <p:pRg st="2" end="2"/>
                                            </p:txEl>
                                          </p:spTgt>
                                        </p:tgtEl>
                                      </p:cBhvr>
                                      <p:to x="100000" y="100000"/>
                                    </p:animScale>
                                    <p:animScale>
                                      <p:cBhvr>
                                        <p:cTn id="53" dur="26">
                                          <p:stCondLst>
                                            <p:cond delay="1642"/>
                                          </p:stCondLst>
                                        </p:cTn>
                                        <p:tgtEl>
                                          <p:spTgt spid="155651">
                                            <p:txEl>
                                              <p:pRg st="2" end="2"/>
                                            </p:txEl>
                                          </p:spTgt>
                                        </p:tgtEl>
                                      </p:cBhvr>
                                      <p:to x="100000" y="90000"/>
                                    </p:animScale>
                                    <p:animScale>
                                      <p:cBhvr>
                                        <p:cTn id="54" dur="166" decel="50000">
                                          <p:stCondLst>
                                            <p:cond delay="1668"/>
                                          </p:stCondLst>
                                        </p:cTn>
                                        <p:tgtEl>
                                          <p:spTgt spid="155651">
                                            <p:txEl>
                                              <p:pRg st="2" end="2"/>
                                            </p:txEl>
                                          </p:spTgt>
                                        </p:tgtEl>
                                      </p:cBhvr>
                                      <p:to x="100000" y="100000"/>
                                    </p:animScale>
                                    <p:animScale>
                                      <p:cBhvr>
                                        <p:cTn id="55" dur="26">
                                          <p:stCondLst>
                                            <p:cond delay="1808"/>
                                          </p:stCondLst>
                                        </p:cTn>
                                        <p:tgtEl>
                                          <p:spTgt spid="155651">
                                            <p:txEl>
                                              <p:pRg st="2" end="2"/>
                                            </p:txEl>
                                          </p:spTgt>
                                        </p:tgtEl>
                                      </p:cBhvr>
                                      <p:to x="100000" y="95000"/>
                                    </p:animScale>
                                    <p:animScale>
                                      <p:cBhvr>
                                        <p:cTn id="56" dur="166" decel="50000">
                                          <p:stCondLst>
                                            <p:cond delay="1834"/>
                                          </p:stCondLst>
                                        </p:cTn>
                                        <p:tgtEl>
                                          <p:spTgt spid="15565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FAT</a:t>
            </a:r>
            <a:endParaRPr lang="en-US" smtClean="0">
              <a:solidFill>
                <a:srgbClr val="FF0000"/>
              </a:solidFill>
              <a:effectLst>
                <a:outerShdw blurRad="38100" dist="38100" dir="2700000" algn="tl">
                  <a:srgbClr val="C0C0C0"/>
                </a:outerShdw>
              </a:effectLst>
            </a:endParaRPr>
          </a:p>
        </p:txBody>
      </p:sp>
      <p:sp>
        <p:nvSpPr>
          <p:cNvPr id="156675" name="Rectangle 3"/>
          <p:cNvSpPr>
            <a:spLocks noGrp="1" noChangeArrowheads="1"/>
          </p:cNvSpPr>
          <p:nvPr>
            <p:ph type="body" idx="1"/>
          </p:nvPr>
        </p:nvSpPr>
        <p:spPr>
          <a:xfrm>
            <a:off x="457200" y="1600200"/>
            <a:ext cx="8359775" cy="4743450"/>
          </a:xfrm>
        </p:spPr>
        <p:txBody>
          <a:bodyPr/>
          <a:lstStyle/>
          <a:p>
            <a:pPr algn="just" eaLnBrk="1" hangingPunct="1">
              <a:buClr>
                <a:srgbClr val="FF0000"/>
              </a:buClr>
              <a:buSzPct val="140000"/>
              <a:buFont typeface="Wingdings" pitchFamily="2" charset="2"/>
              <a:buNone/>
            </a:pPr>
            <a:r>
              <a:rPr lang="vi-VN" smtClean="0">
                <a:effectLst>
                  <a:outerShdw blurRad="38100" dist="38100" dir="2700000" algn="tl">
                    <a:srgbClr val="C0C0C0"/>
                  </a:outerShdw>
                </a:effectLst>
              </a:rPr>
              <a:t>  </a:t>
            </a:r>
            <a:r>
              <a:rPr lang="en-US" smtClean="0">
                <a:effectLst>
                  <a:outerShdw blurRad="38100" dist="38100" dir="2700000" algn="tl">
                    <a:srgbClr val="C0C0C0"/>
                  </a:outerShdw>
                </a:effectLst>
              </a:rPr>
              <a:t>+ VD, kích thước cluster là 16KB, một file ảnh 320KB sẽ bao gồm 20 cluster, việc mở file này sẽ phải thực hiện 20 lần thao tác đọc cluster. Nếu kích thước cluster là 2KB thì file đó sẽ bao gồm 160 cluster và việc mở file sẽ phải thực hiện tới 160 lần thao tác đọc cluster. Nếu sử dụng cluster lớn hơn thì lãng phí đĩa cứng. </a:t>
            </a:r>
          </a:p>
          <a:p>
            <a:pPr algn="just" eaLnBrk="1" hangingPunct="1">
              <a:buClr>
                <a:srgbClr val="FF0000"/>
              </a:buClr>
              <a:buSzPct val="140000"/>
              <a:buFont typeface="Wingdings" pitchFamily="2" charset="2"/>
              <a:buNone/>
            </a:pPr>
            <a:r>
              <a:rPr lang="en-US" smtClean="0">
                <a:effectLst>
                  <a:outerShdw blurRad="38100" dist="38100" dir="2700000" algn="tl">
                    <a:srgbClr val="C0C0C0"/>
                  </a:outerShdw>
                </a:effectLst>
              </a:rPr>
              <a:t>	+ Tính bảo mật của HT FAT không cao.</a:t>
            </a:r>
            <a:endParaRPr lang="en-US" smtClean="0"/>
          </a:p>
        </p:txBody>
      </p:sp>
      <p:sp>
        <p:nvSpPr>
          <p:cNvPr id="2" name="Date Placeholder 1"/>
          <p:cNvSpPr>
            <a:spLocks noGrp="1"/>
          </p:cNvSpPr>
          <p:nvPr>
            <p:ph type="dt" sz="half" idx="10"/>
          </p:nvPr>
        </p:nvSpPr>
        <p:spPr/>
        <p:txBody>
          <a:bodyPr/>
          <a:lstStyle/>
          <a:p>
            <a:fld id="{253910FA-A325-4B82-AC12-CC5331AAA9A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51</a:t>
            </a:fld>
            <a:endParaRPr lang="en-US"/>
          </a:p>
        </p:txBody>
      </p:sp>
    </p:spTree>
    <p:custDataLst>
      <p:tags r:id="rId1"/>
    </p:custDataLst>
  </p:cSld>
  <p:clrMapOvr>
    <a:masterClrMapping/>
  </p:clrMapOvr>
  <p:transition advTm="5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wipe(down)">
                                      <p:cBhvr>
                                        <p:cTn id="7" dur="580">
                                          <p:stCondLst>
                                            <p:cond delay="0"/>
                                          </p:stCondLst>
                                        </p:cTn>
                                        <p:tgtEl>
                                          <p:spTgt spid="156675">
                                            <p:txEl>
                                              <p:pRg st="0" end="0"/>
                                            </p:txEl>
                                          </p:spTgt>
                                        </p:tgtEl>
                                      </p:cBhvr>
                                    </p:animEffect>
                                    <p:anim calcmode="lin" valueType="num">
                                      <p:cBhvr>
                                        <p:cTn id="8" dur="1822" tmFilter="0,0; 0.14,0.36; 0.43,0.73; 0.71,0.91; 1.0,1.0">
                                          <p:stCondLst>
                                            <p:cond delay="0"/>
                                          </p:stCondLst>
                                        </p:cTn>
                                        <p:tgtEl>
                                          <p:spTgt spid="1566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66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66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66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66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6675">
                                            <p:txEl>
                                              <p:pRg st="0" end="0"/>
                                            </p:txEl>
                                          </p:spTgt>
                                        </p:tgtEl>
                                      </p:cBhvr>
                                      <p:to x="100000" y="60000"/>
                                    </p:animScale>
                                    <p:animScale>
                                      <p:cBhvr>
                                        <p:cTn id="14" dur="166" decel="50000">
                                          <p:stCondLst>
                                            <p:cond delay="676"/>
                                          </p:stCondLst>
                                        </p:cTn>
                                        <p:tgtEl>
                                          <p:spTgt spid="156675">
                                            <p:txEl>
                                              <p:pRg st="0" end="0"/>
                                            </p:txEl>
                                          </p:spTgt>
                                        </p:tgtEl>
                                      </p:cBhvr>
                                      <p:to x="100000" y="100000"/>
                                    </p:animScale>
                                    <p:animScale>
                                      <p:cBhvr>
                                        <p:cTn id="15" dur="26">
                                          <p:stCondLst>
                                            <p:cond delay="1312"/>
                                          </p:stCondLst>
                                        </p:cTn>
                                        <p:tgtEl>
                                          <p:spTgt spid="156675">
                                            <p:txEl>
                                              <p:pRg st="0" end="0"/>
                                            </p:txEl>
                                          </p:spTgt>
                                        </p:tgtEl>
                                      </p:cBhvr>
                                      <p:to x="100000" y="80000"/>
                                    </p:animScale>
                                    <p:animScale>
                                      <p:cBhvr>
                                        <p:cTn id="16" dur="166" decel="50000">
                                          <p:stCondLst>
                                            <p:cond delay="1338"/>
                                          </p:stCondLst>
                                        </p:cTn>
                                        <p:tgtEl>
                                          <p:spTgt spid="156675">
                                            <p:txEl>
                                              <p:pRg st="0" end="0"/>
                                            </p:txEl>
                                          </p:spTgt>
                                        </p:tgtEl>
                                      </p:cBhvr>
                                      <p:to x="100000" y="100000"/>
                                    </p:animScale>
                                    <p:animScale>
                                      <p:cBhvr>
                                        <p:cTn id="17" dur="26">
                                          <p:stCondLst>
                                            <p:cond delay="1642"/>
                                          </p:stCondLst>
                                        </p:cTn>
                                        <p:tgtEl>
                                          <p:spTgt spid="156675">
                                            <p:txEl>
                                              <p:pRg st="0" end="0"/>
                                            </p:txEl>
                                          </p:spTgt>
                                        </p:tgtEl>
                                      </p:cBhvr>
                                      <p:to x="100000" y="90000"/>
                                    </p:animScale>
                                    <p:animScale>
                                      <p:cBhvr>
                                        <p:cTn id="18" dur="166" decel="50000">
                                          <p:stCondLst>
                                            <p:cond delay="1668"/>
                                          </p:stCondLst>
                                        </p:cTn>
                                        <p:tgtEl>
                                          <p:spTgt spid="156675">
                                            <p:txEl>
                                              <p:pRg st="0" end="0"/>
                                            </p:txEl>
                                          </p:spTgt>
                                        </p:tgtEl>
                                      </p:cBhvr>
                                      <p:to x="100000" y="100000"/>
                                    </p:animScale>
                                    <p:animScale>
                                      <p:cBhvr>
                                        <p:cTn id="19" dur="26">
                                          <p:stCondLst>
                                            <p:cond delay="1808"/>
                                          </p:stCondLst>
                                        </p:cTn>
                                        <p:tgtEl>
                                          <p:spTgt spid="156675">
                                            <p:txEl>
                                              <p:pRg st="0" end="0"/>
                                            </p:txEl>
                                          </p:spTgt>
                                        </p:tgtEl>
                                      </p:cBhvr>
                                      <p:to x="100000" y="95000"/>
                                    </p:animScale>
                                    <p:animScale>
                                      <p:cBhvr>
                                        <p:cTn id="20" dur="166" decel="50000">
                                          <p:stCondLst>
                                            <p:cond delay="1834"/>
                                          </p:stCondLst>
                                        </p:cTn>
                                        <p:tgtEl>
                                          <p:spTgt spid="1566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6675">
                                            <p:txEl>
                                              <p:pRg st="1" end="1"/>
                                            </p:txEl>
                                          </p:spTgt>
                                        </p:tgtEl>
                                        <p:attrNameLst>
                                          <p:attrName>style.visibility</p:attrName>
                                        </p:attrNameLst>
                                      </p:cBhvr>
                                      <p:to>
                                        <p:strVal val="visible"/>
                                      </p:to>
                                    </p:set>
                                    <p:animEffect transition="in" filter="wipe(down)">
                                      <p:cBhvr>
                                        <p:cTn id="25" dur="580">
                                          <p:stCondLst>
                                            <p:cond delay="0"/>
                                          </p:stCondLst>
                                        </p:cTn>
                                        <p:tgtEl>
                                          <p:spTgt spid="156675">
                                            <p:txEl>
                                              <p:pRg st="1" end="1"/>
                                            </p:txEl>
                                          </p:spTgt>
                                        </p:tgtEl>
                                      </p:cBhvr>
                                    </p:animEffect>
                                    <p:anim calcmode="lin" valueType="num">
                                      <p:cBhvr>
                                        <p:cTn id="26" dur="1822" tmFilter="0,0; 0.14,0.36; 0.43,0.73; 0.71,0.91; 1.0,1.0">
                                          <p:stCondLst>
                                            <p:cond delay="0"/>
                                          </p:stCondLst>
                                        </p:cTn>
                                        <p:tgtEl>
                                          <p:spTgt spid="1566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66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66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66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66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6675">
                                            <p:txEl>
                                              <p:pRg st="1" end="1"/>
                                            </p:txEl>
                                          </p:spTgt>
                                        </p:tgtEl>
                                      </p:cBhvr>
                                      <p:to x="100000" y="60000"/>
                                    </p:animScale>
                                    <p:animScale>
                                      <p:cBhvr>
                                        <p:cTn id="32" dur="166" decel="50000">
                                          <p:stCondLst>
                                            <p:cond delay="676"/>
                                          </p:stCondLst>
                                        </p:cTn>
                                        <p:tgtEl>
                                          <p:spTgt spid="156675">
                                            <p:txEl>
                                              <p:pRg st="1" end="1"/>
                                            </p:txEl>
                                          </p:spTgt>
                                        </p:tgtEl>
                                      </p:cBhvr>
                                      <p:to x="100000" y="100000"/>
                                    </p:animScale>
                                    <p:animScale>
                                      <p:cBhvr>
                                        <p:cTn id="33" dur="26">
                                          <p:stCondLst>
                                            <p:cond delay="1312"/>
                                          </p:stCondLst>
                                        </p:cTn>
                                        <p:tgtEl>
                                          <p:spTgt spid="156675">
                                            <p:txEl>
                                              <p:pRg st="1" end="1"/>
                                            </p:txEl>
                                          </p:spTgt>
                                        </p:tgtEl>
                                      </p:cBhvr>
                                      <p:to x="100000" y="80000"/>
                                    </p:animScale>
                                    <p:animScale>
                                      <p:cBhvr>
                                        <p:cTn id="34" dur="166" decel="50000">
                                          <p:stCondLst>
                                            <p:cond delay="1338"/>
                                          </p:stCondLst>
                                        </p:cTn>
                                        <p:tgtEl>
                                          <p:spTgt spid="156675">
                                            <p:txEl>
                                              <p:pRg st="1" end="1"/>
                                            </p:txEl>
                                          </p:spTgt>
                                        </p:tgtEl>
                                      </p:cBhvr>
                                      <p:to x="100000" y="100000"/>
                                    </p:animScale>
                                    <p:animScale>
                                      <p:cBhvr>
                                        <p:cTn id="35" dur="26">
                                          <p:stCondLst>
                                            <p:cond delay="1642"/>
                                          </p:stCondLst>
                                        </p:cTn>
                                        <p:tgtEl>
                                          <p:spTgt spid="156675">
                                            <p:txEl>
                                              <p:pRg st="1" end="1"/>
                                            </p:txEl>
                                          </p:spTgt>
                                        </p:tgtEl>
                                      </p:cBhvr>
                                      <p:to x="100000" y="90000"/>
                                    </p:animScale>
                                    <p:animScale>
                                      <p:cBhvr>
                                        <p:cTn id="36" dur="166" decel="50000">
                                          <p:stCondLst>
                                            <p:cond delay="1668"/>
                                          </p:stCondLst>
                                        </p:cTn>
                                        <p:tgtEl>
                                          <p:spTgt spid="156675">
                                            <p:txEl>
                                              <p:pRg st="1" end="1"/>
                                            </p:txEl>
                                          </p:spTgt>
                                        </p:tgtEl>
                                      </p:cBhvr>
                                      <p:to x="100000" y="100000"/>
                                    </p:animScale>
                                    <p:animScale>
                                      <p:cBhvr>
                                        <p:cTn id="37" dur="26">
                                          <p:stCondLst>
                                            <p:cond delay="1808"/>
                                          </p:stCondLst>
                                        </p:cTn>
                                        <p:tgtEl>
                                          <p:spTgt spid="156675">
                                            <p:txEl>
                                              <p:pRg st="1" end="1"/>
                                            </p:txEl>
                                          </p:spTgt>
                                        </p:tgtEl>
                                      </p:cBhvr>
                                      <p:to x="100000" y="95000"/>
                                    </p:animScale>
                                    <p:animScale>
                                      <p:cBhvr>
                                        <p:cTn id="38" dur="166" decel="50000">
                                          <p:stCondLst>
                                            <p:cond delay="1834"/>
                                          </p:stCondLst>
                                        </p:cTn>
                                        <p:tgtEl>
                                          <p:spTgt spid="15667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2. HT NTFS</a:t>
            </a:r>
            <a:endParaRPr lang="en-US" smtClean="0">
              <a:solidFill>
                <a:srgbClr val="FF0000"/>
              </a:solidFill>
              <a:effectLst>
                <a:outerShdw blurRad="38100" dist="38100" dir="2700000" algn="tl">
                  <a:srgbClr val="C0C0C0"/>
                </a:outerShdw>
              </a:effectLst>
            </a:endParaRPr>
          </a:p>
        </p:txBody>
      </p:sp>
      <p:sp>
        <p:nvSpPr>
          <p:cNvPr id="157699" name="Rectangle 3"/>
          <p:cNvSpPr>
            <a:spLocks noGrp="1" noChangeArrowheads="1"/>
          </p:cNvSpPr>
          <p:nvPr>
            <p:ph type="body" idx="1"/>
          </p:nvPr>
        </p:nvSpPr>
        <p:spPr>
          <a:xfrm>
            <a:off x="457200" y="1600200"/>
            <a:ext cx="8359775" cy="4743450"/>
          </a:xfrm>
        </p:spPr>
        <p:txBody>
          <a:bodyPr/>
          <a:lstStyle/>
          <a:p>
            <a:pPr algn="just" eaLnBrk="1" hangingPunct="1">
              <a:buClr>
                <a:srgbClr val="FF0000"/>
              </a:buClr>
              <a:buSzPct val="140000"/>
              <a:buFont typeface="Wingdings" pitchFamily="2" charset="2"/>
              <a:buChar char="§"/>
            </a:pPr>
            <a:r>
              <a:rPr lang="vi-VN" b="1" smtClean="0">
                <a:effectLst>
                  <a:outerShdw blurRad="38100" dist="38100" dir="2700000" algn="tl">
                    <a:srgbClr val="C0C0C0"/>
                  </a:outerShdw>
                </a:effectLst>
              </a:rPr>
              <a:t>NTFS</a:t>
            </a:r>
            <a:r>
              <a:rPr lang="en-US" b="1" smtClean="0">
                <a:effectLst>
                  <a:outerShdw blurRad="38100" dist="38100" dir="2700000" algn="tl">
                    <a:srgbClr val="C0C0C0"/>
                  </a:outerShdw>
                </a:effectLst>
              </a:rPr>
              <a:t> (New Technology File System)</a:t>
            </a:r>
            <a:r>
              <a:rPr lang="en-US" smtClean="0"/>
              <a:t> </a:t>
            </a:r>
            <a:r>
              <a:rPr lang="vi-VN" smtClean="0">
                <a:effectLst>
                  <a:outerShdw blurRad="38100" dist="38100" dir="2700000" algn="tl">
                    <a:srgbClr val="C0C0C0"/>
                  </a:outerShdw>
                </a:effectLst>
              </a:rPr>
              <a:t> là một hệ thống tập tin được </a:t>
            </a:r>
            <a:r>
              <a:rPr lang="vi-VN" smtClean="0">
                <a:effectLst>
                  <a:outerShdw blurRad="38100" dist="38100" dir="2700000" algn="tl">
                    <a:srgbClr val="C0C0C0"/>
                  </a:outerShdw>
                </a:effectLst>
                <a:hlinkClick r:id="rId2" tooltip="Microsoft"/>
              </a:rPr>
              <a:t>Microsoft</a:t>
            </a:r>
            <a:r>
              <a:rPr lang="vi-VN" smtClean="0">
                <a:effectLst>
                  <a:outerShdw blurRad="38100" dist="38100" dir="2700000" algn="tl">
                    <a:srgbClr val="C0C0C0"/>
                  </a:outerShdw>
                </a:effectLst>
              </a:rPr>
              <a:t> giới thiệu vào tháng 7 năm 1993 cùng với hệ điều hành </a:t>
            </a:r>
            <a:r>
              <a:rPr lang="vi-VN" smtClean="0">
                <a:effectLst>
                  <a:outerShdw blurRad="38100" dist="38100" dir="2700000" algn="tl">
                    <a:srgbClr val="C0C0C0"/>
                  </a:outerShdw>
                </a:effectLst>
                <a:hlinkClick r:id="rId3" tooltip="Windows NT"/>
              </a:rPr>
              <a:t>Windows NT</a:t>
            </a:r>
            <a:r>
              <a:rPr lang="vi-VN" smtClean="0">
                <a:effectLst>
                  <a:outerShdw blurRad="38100" dist="38100" dir="2700000" algn="tl">
                    <a:srgbClr val="C0C0C0"/>
                  </a:outerShdw>
                </a:effectLst>
              </a:rPr>
              <a:t> version 3.1. Các hệ điều hành </a:t>
            </a:r>
            <a:r>
              <a:rPr lang="vi-VN" smtClean="0">
                <a:effectLst>
                  <a:outerShdw blurRad="38100" dist="38100" dir="2700000" algn="tl">
                    <a:srgbClr val="C0C0C0"/>
                  </a:outerShdw>
                </a:effectLst>
                <a:hlinkClick r:id="rId3" tooltip="Windows NT"/>
              </a:rPr>
              <a:t>Windows NT</a:t>
            </a:r>
            <a:r>
              <a:rPr lang="vi-VN" smtClean="0">
                <a:effectLst>
                  <a:outerShdw blurRad="38100" dist="38100" dir="2700000" algn="tl">
                    <a:srgbClr val="C0C0C0"/>
                  </a:outerShdw>
                </a:effectLst>
              </a:rPr>
              <a:t> </a:t>
            </a:r>
            <a:r>
              <a:rPr lang="en-US" smtClean="0">
                <a:effectLst>
                  <a:outerShdw blurRad="38100" dist="38100" dir="2700000" algn="tl">
                    <a:srgbClr val="C0C0C0"/>
                  </a:outerShdw>
                </a:effectLst>
              </a:rPr>
              <a:t>các phiên bản </a:t>
            </a:r>
            <a:r>
              <a:rPr lang="vi-VN" smtClean="0">
                <a:effectLst>
                  <a:outerShdw blurRad="38100" dist="38100" dir="2700000" algn="tl">
                    <a:srgbClr val="C0C0C0"/>
                  </a:outerShdw>
                </a:effectLst>
              </a:rPr>
              <a:t>sau đó, </a:t>
            </a:r>
            <a:r>
              <a:rPr lang="vi-VN" smtClean="0">
                <a:effectLst>
                  <a:outerShdw blurRad="38100" dist="38100" dir="2700000" algn="tl">
                    <a:srgbClr val="C0C0C0"/>
                  </a:outerShdw>
                </a:effectLst>
                <a:hlinkClick r:id="rId4" tooltip="Windows 2000"/>
              </a:rPr>
              <a:t>Windows 2000</a:t>
            </a:r>
            <a:r>
              <a:rPr lang="vi-VN" smtClean="0">
                <a:effectLst>
                  <a:outerShdw blurRad="38100" dist="38100" dir="2700000" algn="tl">
                    <a:srgbClr val="C0C0C0"/>
                  </a:outerShdw>
                </a:effectLst>
              </a:rPr>
              <a:t>, </a:t>
            </a:r>
            <a:r>
              <a:rPr lang="vi-VN" smtClean="0">
                <a:effectLst>
                  <a:outerShdw blurRad="38100" dist="38100" dir="2700000" algn="tl">
                    <a:srgbClr val="C0C0C0"/>
                  </a:outerShdw>
                </a:effectLst>
                <a:hlinkClick r:id="rId5" tooltip="Windows XP"/>
              </a:rPr>
              <a:t>Windows XP</a:t>
            </a:r>
            <a:r>
              <a:rPr lang="vi-VN" smtClean="0">
                <a:effectLst>
                  <a:outerShdw blurRad="38100" dist="38100" dir="2700000" algn="tl">
                    <a:srgbClr val="C0C0C0"/>
                  </a:outerShdw>
                </a:effectLst>
              </a:rPr>
              <a:t> và </a:t>
            </a:r>
            <a:r>
              <a:rPr lang="vi-VN" smtClean="0">
                <a:effectLst>
                  <a:outerShdw blurRad="38100" dist="38100" dir="2700000" algn="tl">
                    <a:srgbClr val="C0C0C0"/>
                  </a:outerShdw>
                </a:effectLst>
                <a:hlinkClick r:id="rId6" tooltip="Windows Server 2003"/>
              </a:rPr>
              <a:t>Windows Server 2003</a:t>
            </a:r>
            <a:r>
              <a:rPr lang="vi-VN" smtClean="0">
                <a:effectLst>
                  <a:outerShdw blurRad="38100" dist="38100" dir="2700000" algn="tl">
                    <a:srgbClr val="C0C0C0"/>
                  </a:outerShdw>
                </a:effectLst>
              </a:rPr>
              <a:t> đều hỗ trợ </a:t>
            </a:r>
            <a:r>
              <a:rPr lang="vi-VN" b="1" smtClean="0">
                <a:effectLst>
                  <a:outerShdw blurRad="38100" dist="38100" dir="2700000" algn="tl">
                    <a:srgbClr val="C0C0C0"/>
                  </a:outerShdw>
                </a:effectLst>
              </a:rPr>
              <a:t>NTFS</a:t>
            </a:r>
            <a:r>
              <a:rPr lang="vi-VN" smtClean="0">
                <a:effectLst>
                  <a:outerShdw blurRad="38100" dist="38100" dir="2700000" algn="tl">
                    <a:srgbClr val="C0C0C0"/>
                  </a:outerShdw>
                </a:effectLst>
              </a:rPr>
              <a:t>.</a:t>
            </a:r>
            <a:r>
              <a:rPr lang="vi-VN" smtClean="0"/>
              <a:t> </a:t>
            </a:r>
            <a:endParaRPr lang="en-US" smtClean="0"/>
          </a:p>
        </p:txBody>
      </p:sp>
      <p:sp>
        <p:nvSpPr>
          <p:cNvPr id="2" name="Date Placeholder 1"/>
          <p:cNvSpPr>
            <a:spLocks noGrp="1"/>
          </p:cNvSpPr>
          <p:nvPr>
            <p:ph type="dt" sz="half" idx="10"/>
          </p:nvPr>
        </p:nvSpPr>
        <p:spPr/>
        <p:txBody>
          <a:bodyPr/>
          <a:lstStyle/>
          <a:p>
            <a:fld id="{8B5A49E4-3FC7-485B-A25E-CB35059FFE2E}"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52</a:t>
            </a:fld>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wipe(down)">
                                      <p:cBhvr>
                                        <p:cTn id="7" dur="580">
                                          <p:stCondLst>
                                            <p:cond delay="0"/>
                                          </p:stCondLst>
                                        </p:cTn>
                                        <p:tgtEl>
                                          <p:spTgt spid="157699">
                                            <p:txEl>
                                              <p:pRg st="0" end="0"/>
                                            </p:txEl>
                                          </p:spTgt>
                                        </p:tgtEl>
                                      </p:cBhvr>
                                    </p:animEffect>
                                    <p:anim calcmode="lin" valueType="num">
                                      <p:cBhvr>
                                        <p:cTn id="8" dur="1822" tmFilter="0,0; 0.14,0.36; 0.43,0.73; 0.71,0.91; 1.0,1.0">
                                          <p:stCondLst>
                                            <p:cond delay="0"/>
                                          </p:stCondLst>
                                        </p:cTn>
                                        <p:tgtEl>
                                          <p:spTgt spid="1576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76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76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76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76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7699">
                                            <p:txEl>
                                              <p:pRg st="0" end="0"/>
                                            </p:txEl>
                                          </p:spTgt>
                                        </p:tgtEl>
                                      </p:cBhvr>
                                      <p:to x="100000" y="60000"/>
                                    </p:animScale>
                                    <p:animScale>
                                      <p:cBhvr>
                                        <p:cTn id="14" dur="166" decel="50000">
                                          <p:stCondLst>
                                            <p:cond delay="676"/>
                                          </p:stCondLst>
                                        </p:cTn>
                                        <p:tgtEl>
                                          <p:spTgt spid="157699">
                                            <p:txEl>
                                              <p:pRg st="0" end="0"/>
                                            </p:txEl>
                                          </p:spTgt>
                                        </p:tgtEl>
                                      </p:cBhvr>
                                      <p:to x="100000" y="100000"/>
                                    </p:animScale>
                                    <p:animScale>
                                      <p:cBhvr>
                                        <p:cTn id="15" dur="26">
                                          <p:stCondLst>
                                            <p:cond delay="1312"/>
                                          </p:stCondLst>
                                        </p:cTn>
                                        <p:tgtEl>
                                          <p:spTgt spid="157699">
                                            <p:txEl>
                                              <p:pRg st="0" end="0"/>
                                            </p:txEl>
                                          </p:spTgt>
                                        </p:tgtEl>
                                      </p:cBhvr>
                                      <p:to x="100000" y="80000"/>
                                    </p:animScale>
                                    <p:animScale>
                                      <p:cBhvr>
                                        <p:cTn id="16" dur="166" decel="50000">
                                          <p:stCondLst>
                                            <p:cond delay="1338"/>
                                          </p:stCondLst>
                                        </p:cTn>
                                        <p:tgtEl>
                                          <p:spTgt spid="157699">
                                            <p:txEl>
                                              <p:pRg st="0" end="0"/>
                                            </p:txEl>
                                          </p:spTgt>
                                        </p:tgtEl>
                                      </p:cBhvr>
                                      <p:to x="100000" y="100000"/>
                                    </p:animScale>
                                    <p:animScale>
                                      <p:cBhvr>
                                        <p:cTn id="17" dur="26">
                                          <p:stCondLst>
                                            <p:cond delay="1642"/>
                                          </p:stCondLst>
                                        </p:cTn>
                                        <p:tgtEl>
                                          <p:spTgt spid="157699">
                                            <p:txEl>
                                              <p:pRg st="0" end="0"/>
                                            </p:txEl>
                                          </p:spTgt>
                                        </p:tgtEl>
                                      </p:cBhvr>
                                      <p:to x="100000" y="90000"/>
                                    </p:animScale>
                                    <p:animScale>
                                      <p:cBhvr>
                                        <p:cTn id="18" dur="166" decel="50000">
                                          <p:stCondLst>
                                            <p:cond delay="1668"/>
                                          </p:stCondLst>
                                        </p:cTn>
                                        <p:tgtEl>
                                          <p:spTgt spid="157699">
                                            <p:txEl>
                                              <p:pRg st="0" end="0"/>
                                            </p:txEl>
                                          </p:spTgt>
                                        </p:tgtEl>
                                      </p:cBhvr>
                                      <p:to x="100000" y="100000"/>
                                    </p:animScale>
                                    <p:animScale>
                                      <p:cBhvr>
                                        <p:cTn id="19" dur="26">
                                          <p:stCondLst>
                                            <p:cond delay="1808"/>
                                          </p:stCondLst>
                                        </p:cTn>
                                        <p:tgtEl>
                                          <p:spTgt spid="157699">
                                            <p:txEl>
                                              <p:pRg st="0" end="0"/>
                                            </p:txEl>
                                          </p:spTgt>
                                        </p:tgtEl>
                                      </p:cBhvr>
                                      <p:to x="100000" y="95000"/>
                                    </p:animScale>
                                    <p:animScale>
                                      <p:cBhvr>
                                        <p:cTn id="20" dur="166" decel="50000">
                                          <p:stCondLst>
                                            <p:cond delay="1834"/>
                                          </p:stCondLst>
                                        </p:cTn>
                                        <p:tgtEl>
                                          <p:spTgt spid="15769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LỊCH SỬ PHÁT TRIỂN HT NTFS</a:t>
            </a:r>
            <a:endParaRPr lang="en-US" smtClean="0">
              <a:solidFill>
                <a:srgbClr val="FF0000"/>
              </a:solidFill>
              <a:effectLst>
                <a:outerShdw blurRad="38100" dist="38100" dir="2700000" algn="tl">
                  <a:srgbClr val="C0C0C0"/>
                </a:outerShdw>
              </a:effectLst>
            </a:endParaRPr>
          </a:p>
        </p:txBody>
      </p:sp>
      <p:sp>
        <p:nvSpPr>
          <p:cNvPr id="190467" name="Rectangle 3"/>
          <p:cNvSpPr>
            <a:spLocks noGrp="1" noChangeArrowheads="1"/>
          </p:cNvSpPr>
          <p:nvPr>
            <p:ph type="body" idx="1"/>
          </p:nvPr>
        </p:nvSpPr>
        <p:spPr>
          <a:xfrm>
            <a:off x="457200" y="1600200"/>
            <a:ext cx="8359775" cy="4743450"/>
          </a:xfrm>
        </p:spPr>
        <p:txBody>
          <a:bodyPr/>
          <a:lstStyle/>
          <a:p>
            <a:pPr marL="0" indent="0" algn="just">
              <a:buClr>
                <a:srgbClr val="FF0000"/>
              </a:buClr>
              <a:buSzPct val="111000"/>
              <a:buNone/>
              <a:defRPr/>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Vào </a:t>
            </a:r>
            <a:r>
              <a:rPr lang="vi-VN" smtClean="0">
                <a:effectLst>
                  <a:outerShdw blurRad="38100" dist="38100" dir="2700000" algn="tl">
                    <a:srgbClr val="C0C0C0"/>
                  </a:outerShdw>
                </a:effectLst>
              </a:rPr>
              <a:t>giữa thập niên 1980, Microsoft và IBM thành lập một dự án hợp tác để ra hệ điều hành đồ họa thế hệ tiếp theo. </a:t>
            </a:r>
            <a:endParaRPr lang="en-US" smtClean="0">
              <a:effectLst>
                <a:outerShdw blurRad="38100" dist="38100" dir="2700000" algn="tl">
                  <a:srgbClr val="C0C0C0"/>
                </a:outerShdw>
              </a:effectLst>
            </a:endParaRPr>
          </a:p>
          <a:p>
            <a:pPr marL="0" indent="0" algn="just">
              <a:buClr>
                <a:srgbClr val="FF0000"/>
              </a:buClr>
              <a:buSzPct val="111000"/>
              <a:buNone/>
              <a:defRPr/>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Kết </a:t>
            </a:r>
            <a:r>
              <a:rPr lang="vi-VN" smtClean="0">
                <a:effectLst>
                  <a:outerShdw blurRad="38100" dist="38100" dir="2700000" algn="tl">
                    <a:srgbClr val="C0C0C0"/>
                  </a:outerShdw>
                </a:effectLst>
              </a:rPr>
              <a:t>quả của dự án là OS/2, nhưng cuối cùng Microsoft và IBM bất đồng về nhiều vấn đề quan trọng và sau đó đã chia rẽ. </a:t>
            </a:r>
            <a:endParaRPr lang="en-US" smtClean="0">
              <a:effectLst>
                <a:outerShdw blurRad="38100" dist="38100" dir="2700000" algn="tl">
                  <a:srgbClr val="C0C0C0"/>
                </a:outerShdw>
              </a:effectLst>
            </a:endParaRPr>
          </a:p>
          <a:p>
            <a:pPr marL="0" indent="0" algn="just">
              <a:buClr>
                <a:srgbClr val="FF0000"/>
              </a:buClr>
              <a:buSzPct val="111000"/>
              <a:buNone/>
              <a:defRPr/>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OS/2 </a:t>
            </a:r>
            <a:r>
              <a:rPr lang="vi-VN" smtClean="0">
                <a:effectLst>
                  <a:outerShdw blurRad="38100" dist="38100" dir="2700000" algn="tl">
                    <a:srgbClr val="C0C0C0"/>
                  </a:outerShdw>
                </a:effectLst>
              </a:rPr>
              <a:t>tiếp tục là một dự án của IBM. Còn Microsoft bắt đầu phát triển hệ điều hành Windows NT </a:t>
            </a:r>
            <a:r>
              <a:rPr lang="en-US" smtClean="0">
                <a:effectLst>
                  <a:outerShdw blurRad="38100" dist="38100" dir="2700000" algn="tl">
                    <a:srgbClr val="C0C0C0"/>
                  </a:outerShdw>
                </a:effectLst>
              </a:rPr>
              <a:t>với HT file</a:t>
            </a:r>
            <a:r>
              <a:rPr lang="vi-VN" smtClean="0">
                <a:effectLst>
                  <a:outerShdw blurRad="38100" dist="38100" dir="2700000" algn="tl">
                    <a:srgbClr val="C0C0C0"/>
                  </a:outerShdw>
                </a:effectLst>
              </a:rPr>
              <a:t> NTFS. </a:t>
            </a:r>
            <a:endParaRPr lang="en-US">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E1606D6F-3B68-4CA5-9140-A3348B7FF74D}"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53</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0467">
                                            <p:txEl>
                                              <p:pRg st="2" end="2"/>
                                            </p:txEl>
                                          </p:spTgt>
                                        </p:tgtEl>
                                        <p:attrNameLst>
                                          <p:attrName>style.visibility</p:attrName>
                                        </p:attrNameLst>
                                      </p:cBhvr>
                                      <p:to>
                                        <p:strVal val="visible"/>
                                      </p:to>
                                    </p:set>
                                    <p:animEffect transition="in" filter="wipe(down)">
                                      <p:cBhvr>
                                        <p:cTn id="43" dur="580">
                                          <p:stCondLst>
                                            <p:cond delay="0"/>
                                          </p:stCondLst>
                                        </p:cTn>
                                        <p:tgtEl>
                                          <p:spTgt spid="190467">
                                            <p:txEl>
                                              <p:pRg st="2" end="2"/>
                                            </p:txEl>
                                          </p:spTgt>
                                        </p:tgtEl>
                                      </p:cBhvr>
                                    </p:animEffect>
                                    <p:anim calcmode="lin" valueType="num">
                                      <p:cBhvr>
                                        <p:cTn id="44" dur="1822" tmFilter="0,0; 0.14,0.36; 0.43,0.73; 0.71,0.91; 1.0,1.0">
                                          <p:stCondLst>
                                            <p:cond delay="0"/>
                                          </p:stCondLst>
                                        </p:cTn>
                                        <p:tgtEl>
                                          <p:spTgt spid="1904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04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04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04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04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0467">
                                            <p:txEl>
                                              <p:pRg st="2" end="2"/>
                                            </p:txEl>
                                          </p:spTgt>
                                        </p:tgtEl>
                                      </p:cBhvr>
                                      <p:to x="100000" y="60000"/>
                                    </p:animScale>
                                    <p:animScale>
                                      <p:cBhvr>
                                        <p:cTn id="50" dur="166" decel="50000">
                                          <p:stCondLst>
                                            <p:cond delay="676"/>
                                          </p:stCondLst>
                                        </p:cTn>
                                        <p:tgtEl>
                                          <p:spTgt spid="190467">
                                            <p:txEl>
                                              <p:pRg st="2" end="2"/>
                                            </p:txEl>
                                          </p:spTgt>
                                        </p:tgtEl>
                                      </p:cBhvr>
                                      <p:to x="100000" y="100000"/>
                                    </p:animScale>
                                    <p:animScale>
                                      <p:cBhvr>
                                        <p:cTn id="51" dur="26">
                                          <p:stCondLst>
                                            <p:cond delay="1312"/>
                                          </p:stCondLst>
                                        </p:cTn>
                                        <p:tgtEl>
                                          <p:spTgt spid="190467">
                                            <p:txEl>
                                              <p:pRg st="2" end="2"/>
                                            </p:txEl>
                                          </p:spTgt>
                                        </p:tgtEl>
                                      </p:cBhvr>
                                      <p:to x="100000" y="80000"/>
                                    </p:animScale>
                                    <p:animScale>
                                      <p:cBhvr>
                                        <p:cTn id="52" dur="166" decel="50000">
                                          <p:stCondLst>
                                            <p:cond delay="1338"/>
                                          </p:stCondLst>
                                        </p:cTn>
                                        <p:tgtEl>
                                          <p:spTgt spid="190467">
                                            <p:txEl>
                                              <p:pRg st="2" end="2"/>
                                            </p:txEl>
                                          </p:spTgt>
                                        </p:tgtEl>
                                      </p:cBhvr>
                                      <p:to x="100000" y="100000"/>
                                    </p:animScale>
                                    <p:animScale>
                                      <p:cBhvr>
                                        <p:cTn id="53" dur="26">
                                          <p:stCondLst>
                                            <p:cond delay="1642"/>
                                          </p:stCondLst>
                                        </p:cTn>
                                        <p:tgtEl>
                                          <p:spTgt spid="190467">
                                            <p:txEl>
                                              <p:pRg st="2" end="2"/>
                                            </p:txEl>
                                          </p:spTgt>
                                        </p:tgtEl>
                                      </p:cBhvr>
                                      <p:to x="100000" y="90000"/>
                                    </p:animScale>
                                    <p:animScale>
                                      <p:cBhvr>
                                        <p:cTn id="54" dur="166" decel="50000">
                                          <p:stCondLst>
                                            <p:cond delay="1668"/>
                                          </p:stCondLst>
                                        </p:cTn>
                                        <p:tgtEl>
                                          <p:spTgt spid="190467">
                                            <p:txEl>
                                              <p:pRg st="2" end="2"/>
                                            </p:txEl>
                                          </p:spTgt>
                                        </p:tgtEl>
                                      </p:cBhvr>
                                      <p:to x="100000" y="100000"/>
                                    </p:animScale>
                                    <p:animScale>
                                      <p:cBhvr>
                                        <p:cTn id="55" dur="26">
                                          <p:stCondLst>
                                            <p:cond delay="1808"/>
                                          </p:stCondLst>
                                        </p:cTn>
                                        <p:tgtEl>
                                          <p:spTgt spid="190467">
                                            <p:txEl>
                                              <p:pRg st="2" end="2"/>
                                            </p:txEl>
                                          </p:spTgt>
                                        </p:tgtEl>
                                      </p:cBhvr>
                                      <p:to x="100000" y="95000"/>
                                    </p:animScale>
                                    <p:animScale>
                                      <p:cBhvr>
                                        <p:cTn id="56" dur="166" decel="50000">
                                          <p:stCondLst>
                                            <p:cond delay="1834"/>
                                          </p:stCondLst>
                                        </p:cTn>
                                        <p:tgtEl>
                                          <p:spTgt spid="19046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LỊCH SỬ PHÁT TRIỂN HT NTFS</a:t>
            </a:r>
            <a:endParaRPr lang="en-US" smtClean="0">
              <a:solidFill>
                <a:srgbClr val="FF0000"/>
              </a:solidFill>
              <a:effectLst>
                <a:outerShdw blurRad="38100" dist="38100" dir="2700000" algn="tl">
                  <a:srgbClr val="C0C0C0"/>
                </a:outerShdw>
              </a:effectLst>
            </a:endParaRPr>
          </a:p>
        </p:txBody>
      </p:sp>
      <p:sp>
        <p:nvSpPr>
          <p:cNvPr id="190467" name="Rectangle 3"/>
          <p:cNvSpPr>
            <a:spLocks noGrp="1" noChangeArrowheads="1"/>
          </p:cNvSpPr>
          <p:nvPr>
            <p:ph type="body" idx="1"/>
          </p:nvPr>
        </p:nvSpPr>
        <p:spPr>
          <a:xfrm>
            <a:off x="457200" y="1409700"/>
            <a:ext cx="8359775" cy="4933950"/>
          </a:xfrm>
        </p:spPr>
        <p:txBody>
          <a:bodyPr/>
          <a:lstStyle/>
          <a:p>
            <a:pPr algn="just">
              <a:buClr>
                <a:srgbClr val="FF0000"/>
              </a:buClr>
              <a:buSzPct val="111000"/>
              <a:buFont typeface="Wingdings" panose="05000000000000000000" pitchFamily="2" charset="2"/>
              <a:buChar char="v"/>
              <a:defRPr/>
            </a:pPr>
            <a:r>
              <a:rPr lang="vi-VN" smtClean="0">
                <a:effectLst>
                  <a:outerShdw blurRad="38100" dist="38100" dir="2700000" algn="tl">
                    <a:srgbClr val="C0C0C0"/>
                  </a:outerShdw>
                </a:effectLst>
              </a:rPr>
              <a:t>NTFS có 5 phiên bản được phát hành:</a:t>
            </a:r>
          </a:p>
          <a:p>
            <a:pPr algn="just">
              <a:buClr>
                <a:srgbClr val="FF0000"/>
              </a:buClr>
              <a:buSzPct val="111000"/>
              <a:buNone/>
              <a:defRPr/>
            </a:pPr>
            <a:r>
              <a:rPr lang="vi-VN" smtClean="0">
                <a:effectLst>
                  <a:outerShdw blurRad="38100" dist="38100" dir="2700000" algn="tl">
                    <a:srgbClr val="C0C0C0"/>
                  </a:outerShdw>
                </a:effectLst>
              </a:rPr>
              <a:t>•	Phiên bản 1.0 với NT 3.1, phát hành giữa năm 1993.</a:t>
            </a:r>
          </a:p>
          <a:p>
            <a:pPr algn="just">
              <a:buClr>
                <a:srgbClr val="FF0000"/>
              </a:buClr>
              <a:buSzPct val="111000"/>
              <a:buNone/>
              <a:defRPr/>
            </a:pPr>
            <a:r>
              <a:rPr lang="vi-VN" smtClean="0">
                <a:effectLst>
                  <a:outerShdw blurRad="38100" dist="38100" dir="2700000" algn="tl">
                    <a:srgbClr val="C0C0C0"/>
                  </a:outerShdw>
                </a:effectLst>
              </a:rPr>
              <a:t>•	Phiên bản 1.1 với NT 3.5, phát hành cuối năm 1994.</a:t>
            </a:r>
          </a:p>
          <a:p>
            <a:pPr algn="just">
              <a:buClr>
                <a:srgbClr val="FF0000"/>
              </a:buClr>
              <a:buSzPct val="111000"/>
              <a:buNone/>
              <a:defRPr/>
            </a:pPr>
            <a:r>
              <a:rPr lang="vi-VN" smtClean="0">
                <a:effectLst>
                  <a:outerShdw blurRad="38100" dist="38100" dir="2700000" algn="tl">
                    <a:srgbClr val="C0C0C0"/>
                  </a:outerShdw>
                </a:effectLst>
              </a:rPr>
              <a:t>•	Phiên bản 1.2 với NT 3.51 (giữa năm 1995) và NT 4 (giữa năm 1996, đôi khi còn gọi là NTFS 4.0).</a:t>
            </a:r>
          </a:p>
        </p:txBody>
      </p:sp>
      <p:sp>
        <p:nvSpPr>
          <p:cNvPr id="2" name="Date Placeholder 1"/>
          <p:cNvSpPr>
            <a:spLocks noGrp="1"/>
          </p:cNvSpPr>
          <p:nvPr>
            <p:ph type="dt" sz="half" idx="10"/>
          </p:nvPr>
        </p:nvSpPr>
        <p:spPr/>
        <p:txBody>
          <a:bodyPr/>
          <a:lstStyle/>
          <a:p>
            <a:fld id="{58C72B44-6D92-4D5D-B1F1-555BB758209E}"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54</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0467">
                                            <p:txEl>
                                              <p:pRg st="2" end="2"/>
                                            </p:txEl>
                                          </p:spTgt>
                                        </p:tgtEl>
                                        <p:attrNameLst>
                                          <p:attrName>style.visibility</p:attrName>
                                        </p:attrNameLst>
                                      </p:cBhvr>
                                      <p:to>
                                        <p:strVal val="visible"/>
                                      </p:to>
                                    </p:set>
                                    <p:animEffect transition="in" filter="wipe(down)">
                                      <p:cBhvr>
                                        <p:cTn id="43" dur="580">
                                          <p:stCondLst>
                                            <p:cond delay="0"/>
                                          </p:stCondLst>
                                        </p:cTn>
                                        <p:tgtEl>
                                          <p:spTgt spid="190467">
                                            <p:txEl>
                                              <p:pRg st="2" end="2"/>
                                            </p:txEl>
                                          </p:spTgt>
                                        </p:tgtEl>
                                      </p:cBhvr>
                                    </p:animEffect>
                                    <p:anim calcmode="lin" valueType="num">
                                      <p:cBhvr>
                                        <p:cTn id="44" dur="1822" tmFilter="0,0; 0.14,0.36; 0.43,0.73; 0.71,0.91; 1.0,1.0">
                                          <p:stCondLst>
                                            <p:cond delay="0"/>
                                          </p:stCondLst>
                                        </p:cTn>
                                        <p:tgtEl>
                                          <p:spTgt spid="1904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04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04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04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04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0467">
                                            <p:txEl>
                                              <p:pRg st="2" end="2"/>
                                            </p:txEl>
                                          </p:spTgt>
                                        </p:tgtEl>
                                      </p:cBhvr>
                                      <p:to x="100000" y="60000"/>
                                    </p:animScale>
                                    <p:animScale>
                                      <p:cBhvr>
                                        <p:cTn id="50" dur="166" decel="50000">
                                          <p:stCondLst>
                                            <p:cond delay="676"/>
                                          </p:stCondLst>
                                        </p:cTn>
                                        <p:tgtEl>
                                          <p:spTgt spid="190467">
                                            <p:txEl>
                                              <p:pRg st="2" end="2"/>
                                            </p:txEl>
                                          </p:spTgt>
                                        </p:tgtEl>
                                      </p:cBhvr>
                                      <p:to x="100000" y="100000"/>
                                    </p:animScale>
                                    <p:animScale>
                                      <p:cBhvr>
                                        <p:cTn id="51" dur="26">
                                          <p:stCondLst>
                                            <p:cond delay="1312"/>
                                          </p:stCondLst>
                                        </p:cTn>
                                        <p:tgtEl>
                                          <p:spTgt spid="190467">
                                            <p:txEl>
                                              <p:pRg st="2" end="2"/>
                                            </p:txEl>
                                          </p:spTgt>
                                        </p:tgtEl>
                                      </p:cBhvr>
                                      <p:to x="100000" y="80000"/>
                                    </p:animScale>
                                    <p:animScale>
                                      <p:cBhvr>
                                        <p:cTn id="52" dur="166" decel="50000">
                                          <p:stCondLst>
                                            <p:cond delay="1338"/>
                                          </p:stCondLst>
                                        </p:cTn>
                                        <p:tgtEl>
                                          <p:spTgt spid="190467">
                                            <p:txEl>
                                              <p:pRg st="2" end="2"/>
                                            </p:txEl>
                                          </p:spTgt>
                                        </p:tgtEl>
                                      </p:cBhvr>
                                      <p:to x="100000" y="100000"/>
                                    </p:animScale>
                                    <p:animScale>
                                      <p:cBhvr>
                                        <p:cTn id="53" dur="26">
                                          <p:stCondLst>
                                            <p:cond delay="1642"/>
                                          </p:stCondLst>
                                        </p:cTn>
                                        <p:tgtEl>
                                          <p:spTgt spid="190467">
                                            <p:txEl>
                                              <p:pRg st="2" end="2"/>
                                            </p:txEl>
                                          </p:spTgt>
                                        </p:tgtEl>
                                      </p:cBhvr>
                                      <p:to x="100000" y="90000"/>
                                    </p:animScale>
                                    <p:animScale>
                                      <p:cBhvr>
                                        <p:cTn id="54" dur="166" decel="50000">
                                          <p:stCondLst>
                                            <p:cond delay="1668"/>
                                          </p:stCondLst>
                                        </p:cTn>
                                        <p:tgtEl>
                                          <p:spTgt spid="190467">
                                            <p:txEl>
                                              <p:pRg st="2" end="2"/>
                                            </p:txEl>
                                          </p:spTgt>
                                        </p:tgtEl>
                                      </p:cBhvr>
                                      <p:to x="100000" y="100000"/>
                                    </p:animScale>
                                    <p:animScale>
                                      <p:cBhvr>
                                        <p:cTn id="55" dur="26">
                                          <p:stCondLst>
                                            <p:cond delay="1808"/>
                                          </p:stCondLst>
                                        </p:cTn>
                                        <p:tgtEl>
                                          <p:spTgt spid="190467">
                                            <p:txEl>
                                              <p:pRg st="2" end="2"/>
                                            </p:txEl>
                                          </p:spTgt>
                                        </p:tgtEl>
                                      </p:cBhvr>
                                      <p:to x="100000" y="95000"/>
                                    </p:animScale>
                                    <p:animScale>
                                      <p:cBhvr>
                                        <p:cTn id="56" dur="166" decel="50000">
                                          <p:stCondLst>
                                            <p:cond delay="1834"/>
                                          </p:stCondLst>
                                        </p:cTn>
                                        <p:tgtEl>
                                          <p:spTgt spid="19046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90467">
                                            <p:txEl>
                                              <p:pRg st="3" end="3"/>
                                            </p:txEl>
                                          </p:spTgt>
                                        </p:tgtEl>
                                        <p:attrNameLst>
                                          <p:attrName>style.visibility</p:attrName>
                                        </p:attrNameLst>
                                      </p:cBhvr>
                                      <p:to>
                                        <p:strVal val="visible"/>
                                      </p:to>
                                    </p:set>
                                    <p:animEffect transition="in" filter="wipe(down)">
                                      <p:cBhvr>
                                        <p:cTn id="61" dur="580">
                                          <p:stCondLst>
                                            <p:cond delay="0"/>
                                          </p:stCondLst>
                                        </p:cTn>
                                        <p:tgtEl>
                                          <p:spTgt spid="190467">
                                            <p:txEl>
                                              <p:pRg st="3" end="3"/>
                                            </p:txEl>
                                          </p:spTgt>
                                        </p:tgtEl>
                                      </p:cBhvr>
                                    </p:animEffect>
                                    <p:anim calcmode="lin" valueType="num">
                                      <p:cBhvr>
                                        <p:cTn id="62" dur="1822" tmFilter="0,0; 0.14,0.36; 0.43,0.73; 0.71,0.91; 1.0,1.0">
                                          <p:stCondLst>
                                            <p:cond delay="0"/>
                                          </p:stCondLst>
                                        </p:cTn>
                                        <p:tgtEl>
                                          <p:spTgt spid="19046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9046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9046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9046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9046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90467">
                                            <p:txEl>
                                              <p:pRg st="3" end="3"/>
                                            </p:txEl>
                                          </p:spTgt>
                                        </p:tgtEl>
                                      </p:cBhvr>
                                      <p:to x="100000" y="60000"/>
                                    </p:animScale>
                                    <p:animScale>
                                      <p:cBhvr>
                                        <p:cTn id="68" dur="166" decel="50000">
                                          <p:stCondLst>
                                            <p:cond delay="676"/>
                                          </p:stCondLst>
                                        </p:cTn>
                                        <p:tgtEl>
                                          <p:spTgt spid="190467">
                                            <p:txEl>
                                              <p:pRg st="3" end="3"/>
                                            </p:txEl>
                                          </p:spTgt>
                                        </p:tgtEl>
                                      </p:cBhvr>
                                      <p:to x="100000" y="100000"/>
                                    </p:animScale>
                                    <p:animScale>
                                      <p:cBhvr>
                                        <p:cTn id="69" dur="26">
                                          <p:stCondLst>
                                            <p:cond delay="1312"/>
                                          </p:stCondLst>
                                        </p:cTn>
                                        <p:tgtEl>
                                          <p:spTgt spid="190467">
                                            <p:txEl>
                                              <p:pRg st="3" end="3"/>
                                            </p:txEl>
                                          </p:spTgt>
                                        </p:tgtEl>
                                      </p:cBhvr>
                                      <p:to x="100000" y="80000"/>
                                    </p:animScale>
                                    <p:animScale>
                                      <p:cBhvr>
                                        <p:cTn id="70" dur="166" decel="50000">
                                          <p:stCondLst>
                                            <p:cond delay="1338"/>
                                          </p:stCondLst>
                                        </p:cTn>
                                        <p:tgtEl>
                                          <p:spTgt spid="190467">
                                            <p:txEl>
                                              <p:pRg st="3" end="3"/>
                                            </p:txEl>
                                          </p:spTgt>
                                        </p:tgtEl>
                                      </p:cBhvr>
                                      <p:to x="100000" y="100000"/>
                                    </p:animScale>
                                    <p:animScale>
                                      <p:cBhvr>
                                        <p:cTn id="71" dur="26">
                                          <p:stCondLst>
                                            <p:cond delay="1642"/>
                                          </p:stCondLst>
                                        </p:cTn>
                                        <p:tgtEl>
                                          <p:spTgt spid="190467">
                                            <p:txEl>
                                              <p:pRg st="3" end="3"/>
                                            </p:txEl>
                                          </p:spTgt>
                                        </p:tgtEl>
                                      </p:cBhvr>
                                      <p:to x="100000" y="90000"/>
                                    </p:animScale>
                                    <p:animScale>
                                      <p:cBhvr>
                                        <p:cTn id="72" dur="166" decel="50000">
                                          <p:stCondLst>
                                            <p:cond delay="1668"/>
                                          </p:stCondLst>
                                        </p:cTn>
                                        <p:tgtEl>
                                          <p:spTgt spid="190467">
                                            <p:txEl>
                                              <p:pRg st="3" end="3"/>
                                            </p:txEl>
                                          </p:spTgt>
                                        </p:tgtEl>
                                      </p:cBhvr>
                                      <p:to x="100000" y="100000"/>
                                    </p:animScale>
                                    <p:animScale>
                                      <p:cBhvr>
                                        <p:cTn id="73" dur="26">
                                          <p:stCondLst>
                                            <p:cond delay="1808"/>
                                          </p:stCondLst>
                                        </p:cTn>
                                        <p:tgtEl>
                                          <p:spTgt spid="190467">
                                            <p:txEl>
                                              <p:pRg st="3" end="3"/>
                                            </p:txEl>
                                          </p:spTgt>
                                        </p:tgtEl>
                                      </p:cBhvr>
                                      <p:to x="100000" y="95000"/>
                                    </p:animScale>
                                    <p:animScale>
                                      <p:cBhvr>
                                        <p:cTn id="74" dur="166" decel="50000">
                                          <p:stCondLst>
                                            <p:cond delay="1834"/>
                                          </p:stCondLst>
                                        </p:cTn>
                                        <p:tgtEl>
                                          <p:spTgt spid="19046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LỊCH SỬ PHÁT TRIỂN HT NTFS</a:t>
            </a:r>
            <a:endParaRPr lang="en-US" smtClean="0">
              <a:solidFill>
                <a:srgbClr val="FF0000"/>
              </a:solidFill>
              <a:effectLst>
                <a:outerShdw blurRad="38100" dist="38100" dir="2700000" algn="tl">
                  <a:srgbClr val="C0C0C0"/>
                </a:outerShdw>
              </a:effectLst>
            </a:endParaRPr>
          </a:p>
        </p:txBody>
      </p:sp>
      <p:sp>
        <p:nvSpPr>
          <p:cNvPr id="190467" name="Rectangle 3"/>
          <p:cNvSpPr>
            <a:spLocks noGrp="1" noChangeArrowheads="1"/>
          </p:cNvSpPr>
          <p:nvPr>
            <p:ph type="body" idx="1"/>
          </p:nvPr>
        </p:nvSpPr>
        <p:spPr>
          <a:xfrm>
            <a:off x="457200" y="1600200"/>
            <a:ext cx="8359775" cy="4743450"/>
          </a:xfrm>
        </p:spPr>
        <p:txBody>
          <a:bodyPr/>
          <a:lstStyle/>
          <a:p>
            <a:pPr algn="just">
              <a:buClr>
                <a:srgbClr val="FF0000"/>
              </a:buClr>
              <a:buSzPct val="111000"/>
              <a:buNone/>
              <a:defRPr/>
            </a:pPr>
            <a:r>
              <a:rPr lang="vi-VN" smtClean="0">
                <a:effectLst>
                  <a:outerShdw blurRad="38100" dist="38100" dir="2700000" algn="tl">
                    <a:srgbClr val="C0C0C0"/>
                  </a:outerShdw>
                </a:effectLst>
              </a:rPr>
              <a:t>•	Phiên bản 3.0 của Windows 2000 ( đôi khi còn gọi là NTFS 5.0).</a:t>
            </a:r>
          </a:p>
          <a:p>
            <a:pPr algn="just">
              <a:buClr>
                <a:srgbClr val="FF0000"/>
              </a:buClr>
              <a:buSzPct val="111000"/>
              <a:buNone/>
              <a:defRPr/>
            </a:pPr>
            <a:r>
              <a:rPr lang="vi-VN" smtClean="0">
                <a:effectLst>
                  <a:outerShdw blurRad="38100" dist="38100" dir="2700000" algn="tl">
                    <a:srgbClr val="C0C0C0"/>
                  </a:outerShdw>
                </a:effectLst>
              </a:rPr>
              <a:t>•	Phiên bản 3.1 của Windows XP (mùa thu 2001,  hay NTFS 5.1), Windows Server 2003 (mùa xuân 2003, đôi khi còn gọi là NTFS 5.2), Windows Vista (giữa năm 2005, đôi khi còn gọi là NTFS 6.0) và Windows Server 2008.</a:t>
            </a:r>
          </a:p>
        </p:txBody>
      </p:sp>
      <p:sp>
        <p:nvSpPr>
          <p:cNvPr id="2" name="Date Placeholder 1"/>
          <p:cNvSpPr>
            <a:spLocks noGrp="1"/>
          </p:cNvSpPr>
          <p:nvPr>
            <p:ph type="dt" sz="half" idx="10"/>
          </p:nvPr>
        </p:nvSpPr>
        <p:spPr/>
        <p:txBody>
          <a:bodyPr/>
          <a:lstStyle/>
          <a:p>
            <a:fld id="{06A4B3BF-422D-42C3-9B85-12268CD2B608}"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55</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vi-VN" smtClean="0">
                <a:solidFill>
                  <a:srgbClr val="FF0000"/>
                </a:solidFill>
                <a:effectLst>
                  <a:outerShdw blurRad="38100" dist="38100" dir="2700000" algn="tl">
                    <a:srgbClr val="C0C0C0"/>
                  </a:outerShdw>
                </a:effectLst>
              </a:rPr>
              <a:t>Các đặc tính của NTFS</a:t>
            </a:r>
          </a:p>
        </p:txBody>
      </p:sp>
      <p:sp>
        <p:nvSpPr>
          <p:cNvPr id="190467" name="Rectangle 3"/>
          <p:cNvSpPr>
            <a:spLocks noGrp="1" noChangeArrowheads="1"/>
          </p:cNvSpPr>
          <p:nvPr>
            <p:ph type="body" idx="1"/>
          </p:nvPr>
        </p:nvSpPr>
        <p:spPr>
          <a:xfrm>
            <a:off x="457200" y="1600200"/>
            <a:ext cx="8359775" cy="4743450"/>
          </a:xfrm>
        </p:spPr>
        <p:txBody>
          <a:bodyPr/>
          <a:lstStyle/>
          <a:p>
            <a:pPr marL="0" indent="0" algn="just">
              <a:buClr>
                <a:srgbClr val="FF0000"/>
              </a:buClr>
              <a:buSzPct val="114000"/>
              <a:buNone/>
              <a:defRPr/>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Hệ </a:t>
            </a:r>
            <a:r>
              <a:rPr lang="vi-VN" smtClean="0">
                <a:effectLst>
                  <a:outerShdw blurRad="38100" dist="38100" dir="2700000" algn="tl">
                    <a:srgbClr val="C0C0C0"/>
                  </a:outerShdw>
                </a:effectLst>
              </a:rPr>
              <a:t>thống file NTFS có khả năng hoạt động cao và có chức năng tự sửa chữa. </a:t>
            </a:r>
            <a:endParaRPr lang="en-US" smtClean="0">
              <a:effectLst>
                <a:outerShdw blurRad="38100" dist="38100" dir="2700000" algn="tl">
                  <a:srgbClr val="C0C0C0"/>
                </a:outerShdw>
              </a:effectLst>
            </a:endParaRPr>
          </a:p>
          <a:p>
            <a:pPr marL="0" indent="0" algn="just">
              <a:buClr>
                <a:srgbClr val="FF0000"/>
              </a:buClr>
              <a:buSzPct val="114000"/>
              <a:buNone/>
              <a:defRPr/>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Nhờ </a:t>
            </a:r>
            <a:r>
              <a:rPr lang="vi-VN" smtClean="0">
                <a:effectLst>
                  <a:outerShdw blurRad="38100" dist="38100" dir="2700000" algn="tl">
                    <a:srgbClr val="C0C0C0"/>
                  </a:outerShdw>
                </a:effectLst>
              </a:rPr>
              <a:t>có tính năng lưu giữ lại các thông tin xử lý, NTFS có khả năng phục hồi file cao hơn trong những trường hợp ổ đĩa có sự cố</a:t>
            </a:r>
            <a:r>
              <a:rPr lang="vi-VN" smtClean="0">
                <a:effectLst>
                  <a:outerShdw blurRad="38100" dist="38100" dir="2700000" algn="tl">
                    <a:srgbClr val="C0C0C0"/>
                  </a:outerShdw>
                </a:effectLst>
              </a:rPr>
              <a:t>.</a:t>
            </a:r>
            <a:endParaRPr lang="en-US" smtClean="0">
              <a:effectLst>
                <a:outerShdw blurRad="38100" dist="38100" dir="2700000" algn="tl">
                  <a:srgbClr val="C0C0C0"/>
                </a:outerShdw>
              </a:effectLst>
            </a:endParaRPr>
          </a:p>
          <a:p>
            <a:pPr marL="0" indent="0" algn="just">
              <a:buClr>
                <a:srgbClr val="FF0000"/>
              </a:buClr>
              <a:buSzPct val="114000"/>
              <a:buNone/>
              <a:defRPr/>
            </a:pPr>
            <a:r>
              <a:rPr lang="en-US">
                <a:effectLst>
                  <a:outerShdw blurRad="38100" dist="38100" dir="2700000" algn="tl">
                    <a:srgbClr val="C0C0C0"/>
                  </a:outerShdw>
                </a:effectLst>
              </a:rPr>
              <a:t>+</a:t>
            </a:r>
            <a:r>
              <a:rPr lang="vi-VN" smtClean="0">
                <a:effectLst>
                  <a:outerShdw blurRad="38100" dist="38100" dir="2700000" algn="tl">
                    <a:srgbClr val="C0C0C0"/>
                  </a:outerShdw>
                </a:effectLst>
              </a:rPr>
              <a:t> </a:t>
            </a:r>
            <a:r>
              <a:rPr lang="vi-VN" smtClean="0">
                <a:effectLst>
                  <a:outerShdw blurRad="38100" dist="38100" dir="2700000" algn="tl">
                    <a:srgbClr val="C0C0C0"/>
                  </a:outerShdw>
                </a:effectLst>
              </a:rPr>
              <a:t>Nó hỗ trợ chế độ bảo mật ở mức độ file, nén và kiểm định. Nó cũng hỗ trợ các ổ đĩa lớn và các giải pháp lưu trữ mạnh mẽ như RAID.</a:t>
            </a:r>
            <a:endParaRPr lang="vi-VN">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A7A57845-ED05-4C4E-B3F3-04D9EEC3AAA7}"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56</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0467">
                                            <p:txEl>
                                              <p:pRg st="2" end="2"/>
                                            </p:txEl>
                                          </p:spTgt>
                                        </p:tgtEl>
                                        <p:attrNameLst>
                                          <p:attrName>style.visibility</p:attrName>
                                        </p:attrNameLst>
                                      </p:cBhvr>
                                      <p:to>
                                        <p:strVal val="visible"/>
                                      </p:to>
                                    </p:set>
                                    <p:animEffect transition="in" filter="wipe(down)">
                                      <p:cBhvr>
                                        <p:cTn id="43" dur="580">
                                          <p:stCondLst>
                                            <p:cond delay="0"/>
                                          </p:stCondLst>
                                        </p:cTn>
                                        <p:tgtEl>
                                          <p:spTgt spid="190467">
                                            <p:txEl>
                                              <p:pRg st="2" end="2"/>
                                            </p:txEl>
                                          </p:spTgt>
                                        </p:tgtEl>
                                      </p:cBhvr>
                                    </p:animEffect>
                                    <p:anim calcmode="lin" valueType="num">
                                      <p:cBhvr>
                                        <p:cTn id="44" dur="1822" tmFilter="0,0; 0.14,0.36; 0.43,0.73; 0.71,0.91; 1.0,1.0">
                                          <p:stCondLst>
                                            <p:cond delay="0"/>
                                          </p:stCondLst>
                                        </p:cTn>
                                        <p:tgtEl>
                                          <p:spTgt spid="1904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04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04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04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04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0467">
                                            <p:txEl>
                                              <p:pRg st="2" end="2"/>
                                            </p:txEl>
                                          </p:spTgt>
                                        </p:tgtEl>
                                      </p:cBhvr>
                                      <p:to x="100000" y="60000"/>
                                    </p:animScale>
                                    <p:animScale>
                                      <p:cBhvr>
                                        <p:cTn id="50" dur="166" decel="50000">
                                          <p:stCondLst>
                                            <p:cond delay="676"/>
                                          </p:stCondLst>
                                        </p:cTn>
                                        <p:tgtEl>
                                          <p:spTgt spid="190467">
                                            <p:txEl>
                                              <p:pRg st="2" end="2"/>
                                            </p:txEl>
                                          </p:spTgt>
                                        </p:tgtEl>
                                      </p:cBhvr>
                                      <p:to x="100000" y="100000"/>
                                    </p:animScale>
                                    <p:animScale>
                                      <p:cBhvr>
                                        <p:cTn id="51" dur="26">
                                          <p:stCondLst>
                                            <p:cond delay="1312"/>
                                          </p:stCondLst>
                                        </p:cTn>
                                        <p:tgtEl>
                                          <p:spTgt spid="190467">
                                            <p:txEl>
                                              <p:pRg st="2" end="2"/>
                                            </p:txEl>
                                          </p:spTgt>
                                        </p:tgtEl>
                                      </p:cBhvr>
                                      <p:to x="100000" y="80000"/>
                                    </p:animScale>
                                    <p:animScale>
                                      <p:cBhvr>
                                        <p:cTn id="52" dur="166" decel="50000">
                                          <p:stCondLst>
                                            <p:cond delay="1338"/>
                                          </p:stCondLst>
                                        </p:cTn>
                                        <p:tgtEl>
                                          <p:spTgt spid="190467">
                                            <p:txEl>
                                              <p:pRg st="2" end="2"/>
                                            </p:txEl>
                                          </p:spTgt>
                                        </p:tgtEl>
                                      </p:cBhvr>
                                      <p:to x="100000" y="100000"/>
                                    </p:animScale>
                                    <p:animScale>
                                      <p:cBhvr>
                                        <p:cTn id="53" dur="26">
                                          <p:stCondLst>
                                            <p:cond delay="1642"/>
                                          </p:stCondLst>
                                        </p:cTn>
                                        <p:tgtEl>
                                          <p:spTgt spid="190467">
                                            <p:txEl>
                                              <p:pRg st="2" end="2"/>
                                            </p:txEl>
                                          </p:spTgt>
                                        </p:tgtEl>
                                      </p:cBhvr>
                                      <p:to x="100000" y="90000"/>
                                    </p:animScale>
                                    <p:animScale>
                                      <p:cBhvr>
                                        <p:cTn id="54" dur="166" decel="50000">
                                          <p:stCondLst>
                                            <p:cond delay="1668"/>
                                          </p:stCondLst>
                                        </p:cTn>
                                        <p:tgtEl>
                                          <p:spTgt spid="190467">
                                            <p:txEl>
                                              <p:pRg st="2" end="2"/>
                                            </p:txEl>
                                          </p:spTgt>
                                        </p:tgtEl>
                                      </p:cBhvr>
                                      <p:to x="100000" y="100000"/>
                                    </p:animScale>
                                    <p:animScale>
                                      <p:cBhvr>
                                        <p:cTn id="55" dur="26">
                                          <p:stCondLst>
                                            <p:cond delay="1808"/>
                                          </p:stCondLst>
                                        </p:cTn>
                                        <p:tgtEl>
                                          <p:spTgt spid="190467">
                                            <p:txEl>
                                              <p:pRg st="2" end="2"/>
                                            </p:txEl>
                                          </p:spTgt>
                                        </p:tgtEl>
                                      </p:cBhvr>
                                      <p:to x="100000" y="95000"/>
                                    </p:animScale>
                                    <p:animScale>
                                      <p:cBhvr>
                                        <p:cTn id="56" dur="166" decel="50000">
                                          <p:stCondLst>
                                            <p:cond delay="1834"/>
                                          </p:stCondLst>
                                        </p:cTn>
                                        <p:tgtEl>
                                          <p:spTgt spid="19046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vi-VN" smtClean="0">
                <a:solidFill>
                  <a:srgbClr val="FF0000"/>
                </a:solidFill>
                <a:effectLst>
                  <a:outerShdw blurRad="38100" dist="38100" dir="2700000" algn="tl">
                    <a:srgbClr val="C0C0C0"/>
                  </a:outerShdw>
                </a:effectLst>
              </a:rPr>
              <a:t>Các đặc tính của NTFS</a:t>
            </a:r>
          </a:p>
        </p:txBody>
      </p:sp>
      <p:sp>
        <p:nvSpPr>
          <p:cNvPr id="190467" name="Rectangle 3"/>
          <p:cNvSpPr>
            <a:spLocks noGrp="1" noChangeArrowheads="1"/>
          </p:cNvSpPr>
          <p:nvPr>
            <p:ph type="body" idx="1"/>
          </p:nvPr>
        </p:nvSpPr>
        <p:spPr>
          <a:xfrm>
            <a:off x="232012" y="1600200"/>
            <a:ext cx="8584963" cy="4743450"/>
          </a:xfrm>
        </p:spPr>
        <p:txBody>
          <a:bodyPr>
            <a:noAutofit/>
          </a:bodyPr>
          <a:lstStyle/>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NTFS </a:t>
            </a:r>
            <a:r>
              <a:rPr lang="vi-VN" sz="2800" smtClean="0">
                <a:effectLst>
                  <a:outerShdw blurRad="38100" dist="38100" dir="2700000" algn="tl">
                    <a:srgbClr val="C0C0C0"/>
                  </a:outerShdw>
                </a:effectLst>
              </a:rPr>
              <a:t>sử dụng bảng quản lý tập tin MFT (Master File Table) thay cho bảng FAT nhằm tăng cường khả năng lưu trữ, tính bảo mật cho tập tin và thư mục, khả năng mã hóa dữ liệu. </a:t>
            </a:r>
            <a:endParaRPr lang="en-US" sz="2800" smtClean="0">
              <a:effectLst>
                <a:outerShdw blurRad="38100" dist="38100" dir="2700000" algn="tl">
                  <a:srgbClr val="C0C0C0"/>
                </a:outerShdw>
              </a:effectLst>
            </a:endParaRPr>
          </a:p>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NTFS </a:t>
            </a:r>
            <a:r>
              <a:rPr lang="vi-VN" sz="2800" smtClean="0">
                <a:effectLst>
                  <a:outerShdw blurRad="38100" dist="38100" dir="2700000" algn="tl">
                    <a:srgbClr val="C0C0C0"/>
                  </a:outerShdw>
                </a:effectLst>
              </a:rPr>
              <a:t>có khả năng chịu lỗi cao, cho phép người dùng đóng một ứng dụng “chết” </a:t>
            </a:r>
            <a:r>
              <a:rPr lang="vi-VN" sz="2800" smtClean="0">
                <a:effectLst>
                  <a:outerShdw blurRad="38100" dist="38100" dir="2700000" algn="tl">
                    <a:srgbClr val="C0C0C0"/>
                  </a:outerShdw>
                </a:effectLst>
              </a:rPr>
              <a:t>(not responding</a:t>
            </a:r>
            <a:r>
              <a:rPr lang="vi-VN" sz="2800" smtClean="0">
                <a:effectLst>
                  <a:outerShdw blurRad="38100" dist="38100" dir="2700000" algn="tl">
                    <a:srgbClr val="C0C0C0"/>
                  </a:outerShdw>
                </a:effectLst>
              </a:rPr>
              <a:t>) mà không làm ảnh hưởng đến những ứng dụng khác. </a:t>
            </a:r>
            <a:endParaRPr lang="en-US" sz="2800" smtClean="0">
              <a:effectLst>
                <a:outerShdw blurRad="38100" dist="38100" dir="2700000" algn="tl">
                  <a:srgbClr val="C0C0C0"/>
                </a:outerShdw>
              </a:effectLst>
            </a:endParaRPr>
          </a:p>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Tuy </a:t>
            </a:r>
            <a:r>
              <a:rPr lang="vi-VN" sz="2800" smtClean="0">
                <a:effectLst>
                  <a:outerShdw blurRad="38100" dist="38100" dir="2700000" algn="tl">
                    <a:srgbClr val="C0C0C0"/>
                  </a:outerShdw>
                </a:effectLst>
              </a:rPr>
              <a:t>nhiên, NTFS lại không thích hợp với những ổ đĩa có dung lượng thấp (dưới 400 MB) và không sử dụng được trên đĩa mềm.</a:t>
            </a:r>
            <a:endParaRPr lang="vi-VN" sz="280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00398256-8D57-4973-A186-35423A1F2DB6}"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57</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0467">
                                            <p:txEl>
                                              <p:pRg st="2" end="2"/>
                                            </p:txEl>
                                          </p:spTgt>
                                        </p:tgtEl>
                                        <p:attrNameLst>
                                          <p:attrName>style.visibility</p:attrName>
                                        </p:attrNameLst>
                                      </p:cBhvr>
                                      <p:to>
                                        <p:strVal val="visible"/>
                                      </p:to>
                                    </p:set>
                                    <p:animEffect transition="in" filter="wipe(down)">
                                      <p:cBhvr>
                                        <p:cTn id="43" dur="580">
                                          <p:stCondLst>
                                            <p:cond delay="0"/>
                                          </p:stCondLst>
                                        </p:cTn>
                                        <p:tgtEl>
                                          <p:spTgt spid="190467">
                                            <p:txEl>
                                              <p:pRg st="2" end="2"/>
                                            </p:txEl>
                                          </p:spTgt>
                                        </p:tgtEl>
                                      </p:cBhvr>
                                    </p:animEffect>
                                    <p:anim calcmode="lin" valueType="num">
                                      <p:cBhvr>
                                        <p:cTn id="44" dur="1822" tmFilter="0,0; 0.14,0.36; 0.43,0.73; 0.71,0.91; 1.0,1.0">
                                          <p:stCondLst>
                                            <p:cond delay="0"/>
                                          </p:stCondLst>
                                        </p:cTn>
                                        <p:tgtEl>
                                          <p:spTgt spid="1904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04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04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04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04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0467">
                                            <p:txEl>
                                              <p:pRg st="2" end="2"/>
                                            </p:txEl>
                                          </p:spTgt>
                                        </p:tgtEl>
                                      </p:cBhvr>
                                      <p:to x="100000" y="60000"/>
                                    </p:animScale>
                                    <p:animScale>
                                      <p:cBhvr>
                                        <p:cTn id="50" dur="166" decel="50000">
                                          <p:stCondLst>
                                            <p:cond delay="676"/>
                                          </p:stCondLst>
                                        </p:cTn>
                                        <p:tgtEl>
                                          <p:spTgt spid="190467">
                                            <p:txEl>
                                              <p:pRg st="2" end="2"/>
                                            </p:txEl>
                                          </p:spTgt>
                                        </p:tgtEl>
                                      </p:cBhvr>
                                      <p:to x="100000" y="100000"/>
                                    </p:animScale>
                                    <p:animScale>
                                      <p:cBhvr>
                                        <p:cTn id="51" dur="26">
                                          <p:stCondLst>
                                            <p:cond delay="1312"/>
                                          </p:stCondLst>
                                        </p:cTn>
                                        <p:tgtEl>
                                          <p:spTgt spid="190467">
                                            <p:txEl>
                                              <p:pRg st="2" end="2"/>
                                            </p:txEl>
                                          </p:spTgt>
                                        </p:tgtEl>
                                      </p:cBhvr>
                                      <p:to x="100000" y="80000"/>
                                    </p:animScale>
                                    <p:animScale>
                                      <p:cBhvr>
                                        <p:cTn id="52" dur="166" decel="50000">
                                          <p:stCondLst>
                                            <p:cond delay="1338"/>
                                          </p:stCondLst>
                                        </p:cTn>
                                        <p:tgtEl>
                                          <p:spTgt spid="190467">
                                            <p:txEl>
                                              <p:pRg st="2" end="2"/>
                                            </p:txEl>
                                          </p:spTgt>
                                        </p:tgtEl>
                                      </p:cBhvr>
                                      <p:to x="100000" y="100000"/>
                                    </p:animScale>
                                    <p:animScale>
                                      <p:cBhvr>
                                        <p:cTn id="53" dur="26">
                                          <p:stCondLst>
                                            <p:cond delay="1642"/>
                                          </p:stCondLst>
                                        </p:cTn>
                                        <p:tgtEl>
                                          <p:spTgt spid="190467">
                                            <p:txEl>
                                              <p:pRg st="2" end="2"/>
                                            </p:txEl>
                                          </p:spTgt>
                                        </p:tgtEl>
                                      </p:cBhvr>
                                      <p:to x="100000" y="90000"/>
                                    </p:animScale>
                                    <p:animScale>
                                      <p:cBhvr>
                                        <p:cTn id="54" dur="166" decel="50000">
                                          <p:stCondLst>
                                            <p:cond delay="1668"/>
                                          </p:stCondLst>
                                        </p:cTn>
                                        <p:tgtEl>
                                          <p:spTgt spid="190467">
                                            <p:txEl>
                                              <p:pRg st="2" end="2"/>
                                            </p:txEl>
                                          </p:spTgt>
                                        </p:tgtEl>
                                      </p:cBhvr>
                                      <p:to x="100000" y="100000"/>
                                    </p:animScale>
                                    <p:animScale>
                                      <p:cBhvr>
                                        <p:cTn id="55" dur="26">
                                          <p:stCondLst>
                                            <p:cond delay="1808"/>
                                          </p:stCondLst>
                                        </p:cTn>
                                        <p:tgtEl>
                                          <p:spTgt spid="190467">
                                            <p:txEl>
                                              <p:pRg st="2" end="2"/>
                                            </p:txEl>
                                          </p:spTgt>
                                        </p:tgtEl>
                                      </p:cBhvr>
                                      <p:to x="100000" y="95000"/>
                                    </p:animScale>
                                    <p:animScale>
                                      <p:cBhvr>
                                        <p:cTn id="56" dur="166" decel="50000">
                                          <p:stCondLst>
                                            <p:cond delay="1834"/>
                                          </p:stCondLst>
                                        </p:cTn>
                                        <p:tgtEl>
                                          <p:spTgt spid="19046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vi-VN" smtClean="0">
                <a:solidFill>
                  <a:srgbClr val="FF0000"/>
                </a:solidFill>
                <a:effectLst>
                  <a:outerShdw blurRad="38100" dist="38100" dir="2700000" algn="tl">
                    <a:srgbClr val="C0C0C0"/>
                  </a:outerShdw>
                </a:effectLst>
              </a:rPr>
              <a:t>Các đặc tính của NTFS</a:t>
            </a:r>
          </a:p>
        </p:txBody>
      </p:sp>
      <p:sp>
        <p:nvSpPr>
          <p:cNvPr id="190467" name="Rectangle 3"/>
          <p:cNvSpPr>
            <a:spLocks noGrp="1" noChangeArrowheads="1"/>
          </p:cNvSpPr>
          <p:nvPr>
            <p:ph type="body" idx="1"/>
          </p:nvPr>
        </p:nvSpPr>
        <p:spPr>
          <a:xfrm>
            <a:off x="457200" y="1600200"/>
            <a:ext cx="8359775" cy="4743450"/>
          </a:xfrm>
        </p:spPr>
        <p:txBody>
          <a:bodyPr>
            <a:noAutofit/>
          </a:bodyPr>
          <a:lstStyle/>
          <a:p>
            <a:pPr algn="just">
              <a:buClr>
                <a:srgbClr val="FF0000"/>
              </a:buClr>
              <a:buSzPct val="114000"/>
              <a:buFont typeface="Wingdings" panose="05000000000000000000" pitchFamily="2" charset="2"/>
              <a:buChar char="v"/>
              <a:defRPr/>
            </a:pPr>
            <a:r>
              <a:rPr lang="vi-VN" sz="2800" smtClean="0">
                <a:effectLst>
                  <a:outerShdw blurRad="38100" dist="38100" dir="2700000" algn="tl">
                    <a:srgbClr val="C0C0C0"/>
                  </a:outerShdw>
                </a:effectLst>
              </a:rPr>
              <a:t>Một </a:t>
            </a:r>
            <a:r>
              <a:rPr lang="vi-VN" sz="2800" smtClean="0">
                <a:effectLst>
                  <a:outerShdw blurRad="38100" dist="38100" dir="2700000" algn="tl">
                    <a:srgbClr val="C0C0C0"/>
                  </a:outerShdw>
                </a:effectLst>
              </a:rPr>
              <a:t>trong những tính năng quan trọng của NTFS là khả năng phục hồi lỗi. </a:t>
            </a:r>
            <a:endParaRPr lang="en-US" sz="2800" smtClean="0">
              <a:effectLst>
                <a:outerShdw blurRad="38100" dist="38100" dir="2700000" algn="tl">
                  <a:srgbClr val="C0C0C0"/>
                </a:outerShdw>
              </a:effectLst>
            </a:endParaRPr>
          </a:p>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Nếu </a:t>
            </a:r>
            <a:r>
              <a:rPr lang="vi-VN" sz="2800" smtClean="0">
                <a:effectLst>
                  <a:outerShdw blurRad="38100" dist="38100" dir="2700000" algn="tl">
                    <a:srgbClr val="C0C0C0"/>
                  </a:outerShdw>
                </a:effectLst>
              </a:rPr>
              <a:t>hệ thống bị dừng một cách đột ngột, thì dữ liệu của ổ đĩa FAT sẽ rơi vào tình trạng xung khắc dẫn đến làm sai lệch một lượng lớn dữ liệu tập tin và thư mục. </a:t>
            </a:r>
            <a:endParaRPr lang="en-US" sz="2800" smtClean="0">
              <a:effectLst>
                <a:outerShdw blurRad="38100" dist="38100" dir="2700000" algn="tl">
                  <a:srgbClr val="C0C0C0"/>
                </a:outerShdw>
              </a:effectLst>
            </a:endParaRPr>
          </a:p>
          <a:p>
            <a:pPr marL="0" indent="0" algn="just">
              <a:buClr>
                <a:srgbClr val="FF0000"/>
              </a:buClr>
              <a:buSzPct val="114000"/>
              <a:buNone/>
              <a:defRPr/>
            </a:pPr>
            <a:r>
              <a:rPr lang="en-US" sz="2800">
                <a:effectLst>
                  <a:outerShdw blurRad="38100" dist="38100" dir="2700000" algn="tl">
                    <a:srgbClr val="C0C0C0"/>
                  </a:outerShdw>
                </a:effectLst>
              </a:rPr>
              <a:t>+ </a:t>
            </a:r>
            <a:r>
              <a:rPr lang="vi-VN" sz="2800">
                <a:effectLst>
                  <a:outerShdw blurRad="38100" dist="38100" dir="2700000" algn="tl">
                    <a:srgbClr val="C0C0C0"/>
                  </a:outerShdw>
                </a:effectLst>
              </a:rPr>
              <a:t>Nhưng trên NTFS thì điều này không thể xảy ra, tức là cấu trúc của File/ Directory không bị thay đổi.</a:t>
            </a:r>
            <a:endParaRPr lang="en-US" sz="2800"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5C985156-BB54-4695-B072-6F6774FC1AF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58</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0467">
                                            <p:txEl>
                                              <p:pRg st="2" end="2"/>
                                            </p:txEl>
                                          </p:spTgt>
                                        </p:tgtEl>
                                        <p:attrNameLst>
                                          <p:attrName>style.visibility</p:attrName>
                                        </p:attrNameLst>
                                      </p:cBhvr>
                                      <p:to>
                                        <p:strVal val="visible"/>
                                      </p:to>
                                    </p:set>
                                    <p:animEffect transition="in" filter="wipe(down)">
                                      <p:cBhvr>
                                        <p:cTn id="43" dur="580">
                                          <p:stCondLst>
                                            <p:cond delay="0"/>
                                          </p:stCondLst>
                                        </p:cTn>
                                        <p:tgtEl>
                                          <p:spTgt spid="190467">
                                            <p:txEl>
                                              <p:pRg st="2" end="2"/>
                                            </p:txEl>
                                          </p:spTgt>
                                        </p:tgtEl>
                                      </p:cBhvr>
                                    </p:animEffect>
                                    <p:anim calcmode="lin" valueType="num">
                                      <p:cBhvr>
                                        <p:cTn id="44" dur="1822" tmFilter="0,0; 0.14,0.36; 0.43,0.73; 0.71,0.91; 1.0,1.0">
                                          <p:stCondLst>
                                            <p:cond delay="0"/>
                                          </p:stCondLst>
                                        </p:cTn>
                                        <p:tgtEl>
                                          <p:spTgt spid="19046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046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046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046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046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0467">
                                            <p:txEl>
                                              <p:pRg st="2" end="2"/>
                                            </p:txEl>
                                          </p:spTgt>
                                        </p:tgtEl>
                                      </p:cBhvr>
                                      <p:to x="100000" y="60000"/>
                                    </p:animScale>
                                    <p:animScale>
                                      <p:cBhvr>
                                        <p:cTn id="50" dur="166" decel="50000">
                                          <p:stCondLst>
                                            <p:cond delay="676"/>
                                          </p:stCondLst>
                                        </p:cTn>
                                        <p:tgtEl>
                                          <p:spTgt spid="190467">
                                            <p:txEl>
                                              <p:pRg st="2" end="2"/>
                                            </p:txEl>
                                          </p:spTgt>
                                        </p:tgtEl>
                                      </p:cBhvr>
                                      <p:to x="100000" y="100000"/>
                                    </p:animScale>
                                    <p:animScale>
                                      <p:cBhvr>
                                        <p:cTn id="51" dur="26">
                                          <p:stCondLst>
                                            <p:cond delay="1312"/>
                                          </p:stCondLst>
                                        </p:cTn>
                                        <p:tgtEl>
                                          <p:spTgt spid="190467">
                                            <p:txEl>
                                              <p:pRg st="2" end="2"/>
                                            </p:txEl>
                                          </p:spTgt>
                                        </p:tgtEl>
                                      </p:cBhvr>
                                      <p:to x="100000" y="80000"/>
                                    </p:animScale>
                                    <p:animScale>
                                      <p:cBhvr>
                                        <p:cTn id="52" dur="166" decel="50000">
                                          <p:stCondLst>
                                            <p:cond delay="1338"/>
                                          </p:stCondLst>
                                        </p:cTn>
                                        <p:tgtEl>
                                          <p:spTgt spid="190467">
                                            <p:txEl>
                                              <p:pRg st="2" end="2"/>
                                            </p:txEl>
                                          </p:spTgt>
                                        </p:tgtEl>
                                      </p:cBhvr>
                                      <p:to x="100000" y="100000"/>
                                    </p:animScale>
                                    <p:animScale>
                                      <p:cBhvr>
                                        <p:cTn id="53" dur="26">
                                          <p:stCondLst>
                                            <p:cond delay="1642"/>
                                          </p:stCondLst>
                                        </p:cTn>
                                        <p:tgtEl>
                                          <p:spTgt spid="190467">
                                            <p:txEl>
                                              <p:pRg st="2" end="2"/>
                                            </p:txEl>
                                          </p:spTgt>
                                        </p:tgtEl>
                                      </p:cBhvr>
                                      <p:to x="100000" y="90000"/>
                                    </p:animScale>
                                    <p:animScale>
                                      <p:cBhvr>
                                        <p:cTn id="54" dur="166" decel="50000">
                                          <p:stCondLst>
                                            <p:cond delay="1668"/>
                                          </p:stCondLst>
                                        </p:cTn>
                                        <p:tgtEl>
                                          <p:spTgt spid="190467">
                                            <p:txEl>
                                              <p:pRg st="2" end="2"/>
                                            </p:txEl>
                                          </p:spTgt>
                                        </p:tgtEl>
                                      </p:cBhvr>
                                      <p:to x="100000" y="100000"/>
                                    </p:animScale>
                                    <p:animScale>
                                      <p:cBhvr>
                                        <p:cTn id="55" dur="26">
                                          <p:stCondLst>
                                            <p:cond delay="1808"/>
                                          </p:stCondLst>
                                        </p:cTn>
                                        <p:tgtEl>
                                          <p:spTgt spid="190467">
                                            <p:txEl>
                                              <p:pRg st="2" end="2"/>
                                            </p:txEl>
                                          </p:spTgt>
                                        </p:tgtEl>
                                      </p:cBhvr>
                                      <p:to x="100000" y="95000"/>
                                    </p:animScale>
                                    <p:animScale>
                                      <p:cBhvr>
                                        <p:cTn id="56" dur="166" decel="50000">
                                          <p:stCondLst>
                                            <p:cond delay="1834"/>
                                          </p:stCondLst>
                                        </p:cTn>
                                        <p:tgtEl>
                                          <p:spTgt spid="19046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vi-VN" smtClean="0">
                <a:solidFill>
                  <a:srgbClr val="FF0000"/>
                </a:solidFill>
                <a:effectLst>
                  <a:outerShdw blurRad="38100" dist="38100" dir="2700000" algn="tl">
                    <a:srgbClr val="C0C0C0"/>
                  </a:outerShdw>
                </a:effectLst>
              </a:rPr>
              <a:t>Các đặc tính của NTFS</a:t>
            </a:r>
          </a:p>
        </p:txBody>
      </p:sp>
      <p:sp>
        <p:nvSpPr>
          <p:cNvPr id="190467" name="Rectangle 3"/>
          <p:cNvSpPr>
            <a:spLocks noGrp="1" noChangeArrowheads="1"/>
          </p:cNvSpPr>
          <p:nvPr>
            <p:ph type="body" idx="1"/>
          </p:nvPr>
        </p:nvSpPr>
        <p:spPr>
          <a:xfrm>
            <a:off x="457200" y="1600200"/>
            <a:ext cx="8359775" cy="4743450"/>
          </a:xfrm>
        </p:spPr>
        <p:txBody>
          <a:bodyPr>
            <a:noAutofit/>
          </a:bodyPr>
          <a:lstStyle/>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Trên </a:t>
            </a:r>
            <a:r>
              <a:rPr lang="vi-VN" sz="2800" smtClean="0">
                <a:effectLst>
                  <a:outerShdw blurRad="38100" dist="38100" dir="2700000" algn="tl">
                    <a:srgbClr val="C0C0C0"/>
                  </a:outerShdw>
                </a:effectLst>
              </a:rPr>
              <a:t>NTFS, các thay đổi được lưu vào một "bản ghi chú" trước khi được thực hiện. </a:t>
            </a:r>
            <a:endParaRPr lang="en-US" sz="2800" smtClean="0">
              <a:effectLst>
                <a:outerShdw blurRad="38100" dist="38100" dir="2700000" algn="tl">
                  <a:srgbClr val="C0C0C0"/>
                </a:outerShdw>
              </a:effectLst>
            </a:endParaRPr>
          </a:p>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Nếu </a:t>
            </a:r>
            <a:r>
              <a:rPr lang="vi-VN" sz="2800" smtClean="0">
                <a:effectLst>
                  <a:outerShdw blurRad="38100" dist="38100" dir="2700000" algn="tl">
                    <a:srgbClr val="C0C0C0"/>
                  </a:outerShdw>
                </a:effectLst>
              </a:rPr>
              <a:t>máy </a:t>
            </a:r>
            <a:r>
              <a:rPr lang="vi-VN" sz="2800" smtClean="0">
                <a:effectLst>
                  <a:outerShdw blurRad="38100" dist="38100" dir="2700000" algn="tl">
                    <a:srgbClr val="C0C0C0"/>
                  </a:outerShdw>
                </a:effectLst>
              </a:rPr>
              <a:t>tính </a:t>
            </a:r>
            <a:r>
              <a:rPr lang="vi-VN" sz="2800" smtClean="0">
                <a:effectLst>
                  <a:outerShdw blurRad="38100" dist="38100" dir="2700000" algn="tl">
                    <a:srgbClr val="C0C0C0"/>
                  </a:outerShdw>
                </a:effectLst>
              </a:rPr>
              <a:t>bị mất nguồn điện khi đang ghi dở một file nào đó, hệ thống NTFS sẽ không cần phải quét toàn bộ phân vùng để tìm và phục hồi lỗi như FAT32, mà chỉ cần đọc lại "bản ghi chú" để tìm và undo các tác vụ đang thực hiện dở để đưa ổ cứng về trạng thái ổn định trước đó mà thôi.</a:t>
            </a:r>
            <a:endParaRPr lang="en-US" sz="2800"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8ECB2030-FA07-4923-8B46-DFA1CAA0ABCC}"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59</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371600"/>
            <a:ext cx="8450263" cy="4841875"/>
          </a:xfrm>
        </p:spPr>
        <p:txBody>
          <a:bodyPr/>
          <a:lstStyle/>
          <a:p>
            <a:pPr marL="0" indent="0" algn="just">
              <a:buClr>
                <a:srgbClr val="FF0000"/>
              </a:buClr>
              <a:buSzPct val="140000"/>
              <a:buNone/>
            </a:pPr>
            <a:r>
              <a:rPr lang="en-US" sz="2800" smtClean="0">
                <a:solidFill>
                  <a:srgbClr val="FF0000"/>
                </a:solidFill>
                <a:effectLst>
                  <a:outerShdw blurRad="38100" dist="38100" dir="2700000" algn="tl">
                    <a:srgbClr val="C0C0C0"/>
                  </a:outerShdw>
                </a:effectLst>
                <a:latin typeface="Tahoma" pitchFamily="34" charset="0"/>
              </a:rPr>
              <a:t>1. T</a:t>
            </a:r>
            <a:r>
              <a:rPr lang="vi-VN" sz="2800" smtClean="0">
                <a:solidFill>
                  <a:srgbClr val="FF0000"/>
                </a:solidFill>
                <a:effectLst>
                  <a:outerShdw blurRad="38100" dist="38100" dir="2700000" algn="tl">
                    <a:srgbClr val="C0C0C0"/>
                  </a:outerShdw>
                </a:effectLst>
                <a:latin typeface="Tahoma" pitchFamily="34" charset="0"/>
              </a:rPr>
              <a:t>ập tin</a:t>
            </a:r>
          </a:p>
          <a:p>
            <a:pPr marL="0" indent="0" algn="just">
              <a:buClr>
                <a:srgbClr val="FF0000"/>
              </a:buClr>
              <a:buSzPct val="110000"/>
              <a:buFont typeface="Times New Roman" pitchFamily="18" charset="0"/>
              <a:buChar char="■"/>
            </a:pPr>
            <a:r>
              <a:rPr lang="en-US" sz="2800" smtClean="0">
                <a:effectLst>
                  <a:outerShdw blurRad="38100" dist="38100" dir="2700000" algn="tl">
                    <a:srgbClr val="C0C0C0"/>
                  </a:outerShdw>
                </a:effectLst>
                <a:latin typeface="Tahoma" pitchFamily="34" charset="0"/>
              </a:rPr>
              <a:t> </a:t>
            </a:r>
            <a:r>
              <a:rPr lang="vi-VN" sz="2800" smtClean="0">
                <a:solidFill>
                  <a:srgbClr val="FF0000"/>
                </a:solidFill>
                <a:effectLst>
                  <a:outerShdw blurRad="38100" dist="38100" dir="2700000" algn="tl">
                    <a:srgbClr val="C0C0C0"/>
                  </a:outerShdw>
                </a:effectLst>
                <a:latin typeface="Tahoma" pitchFamily="34" charset="0"/>
              </a:rPr>
              <a:t>Tên tập tin:</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Đ</a:t>
            </a:r>
            <a:r>
              <a:rPr lang="vi-VN" sz="2800" smtClean="0">
                <a:effectLst>
                  <a:outerShdw blurRad="38100" dist="38100" dir="2700000" algn="tl">
                    <a:srgbClr val="C0C0C0"/>
                  </a:outerShdw>
                </a:effectLst>
                <a:latin typeface="Tahoma" pitchFamily="34" charset="0"/>
              </a:rPr>
              <a:t>ể quản lý mỗi </a:t>
            </a:r>
            <a:r>
              <a:rPr lang="en-US" sz="2800" smtClean="0">
                <a:effectLst>
                  <a:outerShdw blurRad="38100" dist="38100" dir="2700000" algn="tl">
                    <a:srgbClr val="C0C0C0"/>
                  </a:outerShdw>
                </a:effectLst>
                <a:latin typeface="Tahoma" pitchFamily="34" charset="0"/>
              </a:rPr>
              <a:t>tập tin</a:t>
            </a:r>
            <a:r>
              <a:rPr lang="vi-VN" sz="2800" smtClean="0">
                <a:effectLst>
                  <a:outerShdw blurRad="38100" dist="38100" dir="2700000" algn="tl">
                    <a:srgbClr val="C0C0C0"/>
                  </a:outerShdw>
                </a:effectLst>
                <a:latin typeface="Tahoma" pitchFamily="34" charset="0"/>
              </a:rPr>
              <a:t> phải có một tên. Khi tiến</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trình tạo một tập tin, nó sẽ đặt một tên, khi tiến trình kết thúc tập tin vẫn tồn tại và có</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thể được truy xuất bởi các tiến trình khác với tên tập tin đó.</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Cách đặt tên tập tin của mỗi hệ điều hành là khác nhau, </a:t>
            </a:r>
            <a:r>
              <a:rPr lang="en-US" sz="2800" smtClean="0">
                <a:effectLst>
                  <a:outerShdw blurRad="38100" dist="38100" dir="2700000" algn="tl">
                    <a:srgbClr val="C0C0C0"/>
                  </a:outerShdw>
                </a:effectLst>
                <a:latin typeface="Tahoma" pitchFamily="34" charset="0"/>
              </a:rPr>
              <a:t>ví dụ như DOS, WINDOWS.</a:t>
            </a:r>
            <a:endParaRPr lang="vi-VN"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57C85636-30D2-4556-A220-D490330E7A12}"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vi-VN" smtClean="0">
                <a:solidFill>
                  <a:srgbClr val="FF0000"/>
                </a:solidFill>
                <a:effectLst>
                  <a:outerShdw blurRad="38100" dist="38100" dir="2700000" algn="tl">
                    <a:srgbClr val="C0C0C0"/>
                  </a:outerShdw>
                </a:effectLst>
              </a:rPr>
              <a:t>Các đặc tính của NTFS</a:t>
            </a:r>
          </a:p>
        </p:txBody>
      </p:sp>
      <p:sp>
        <p:nvSpPr>
          <p:cNvPr id="190467" name="Rectangle 3"/>
          <p:cNvSpPr>
            <a:spLocks noGrp="1" noChangeArrowheads="1"/>
          </p:cNvSpPr>
          <p:nvPr>
            <p:ph type="body" idx="1"/>
          </p:nvPr>
        </p:nvSpPr>
        <p:spPr>
          <a:xfrm>
            <a:off x="457200" y="1600200"/>
            <a:ext cx="8359775" cy="4743450"/>
          </a:xfrm>
        </p:spPr>
        <p:txBody>
          <a:bodyPr>
            <a:noAutofit/>
          </a:bodyPr>
          <a:lstStyle/>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FAT32 </a:t>
            </a:r>
            <a:r>
              <a:rPr lang="vi-VN" sz="2800" smtClean="0">
                <a:effectLst>
                  <a:outerShdw blurRad="38100" dist="38100" dir="2700000" algn="tl">
                    <a:srgbClr val="C0C0C0"/>
                  </a:outerShdw>
                </a:effectLst>
              </a:rPr>
              <a:t>không hỗ trợ phân quyền cho file. Với NTFS, bạn có thể phân quyền truy cập, sửa/xóa file nhằm tăng tính bảo mật cho hệ thống. </a:t>
            </a:r>
            <a:endParaRPr lang="en-US" sz="2800" smtClean="0">
              <a:effectLst>
                <a:outerShdw blurRad="38100" dist="38100" dir="2700000" algn="tl">
                  <a:srgbClr val="C0C0C0"/>
                </a:outerShdw>
              </a:effectLst>
            </a:endParaRPr>
          </a:p>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Với </a:t>
            </a:r>
            <a:r>
              <a:rPr lang="vi-VN" sz="2800" smtClean="0">
                <a:effectLst>
                  <a:outerShdw blurRad="38100" dist="38100" dir="2700000" algn="tl">
                    <a:srgbClr val="C0C0C0"/>
                  </a:outerShdw>
                </a:effectLst>
              </a:rPr>
              <a:t>NTFS, các file hệ thống có thể được đặt thành chế độ read-only, ngăn chặn không cho các ứng dụng thông thường được truy cập. Người dùng cũng có thể bị giới hạn không được truy cập vào file của người dùng khác trên cùng máy vi tính/hệ thống mạng.</a:t>
            </a:r>
            <a:endParaRPr lang="en-US" sz="2800"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F6C376D4-B473-47D0-96AD-B79A29C3B4CA}"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60</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vi-VN" smtClean="0">
                <a:solidFill>
                  <a:srgbClr val="FF0000"/>
                </a:solidFill>
                <a:effectLst>
                  <a:outerShdw blurRad="38100" dist="38100" dir="2700000" algn="tl">
                    <a:srgbClr val="C0C0C0"/>
                  </a:outerShdw>
                </a:effectLst>
              </a:rPr>
              <a:t>Các đặc tính của NTFS</a:t>
            </a:r>
          </a:p>
        </p:txBody>
      </p:sp>
      <p:sp>
        <p:nvSpPr>
          <p:cNvPr id="190467" name="Rectangle 3"/>
          <p:cNvSpPr>
            <a:spLocks noGrp="1" noChangeArrowheads="1"/>
          </p:cNvSpPr>
          <p:nvPr>
            <p:ph type="body" idx="1"/>
          </p:nvPr>
        </p:nvSpPr>
        <p:spPr>
          <a:xfrm>
            <a:off x="457200" y="1600200"/>
            <a:ext cx="8359775" cy="4743450"/>
          </a:xfrm>
        </p:spPr>
        <p:txBody>
          <a:bodyPr>
            <a:noAutofit/>
          </a:bodyPr>
          <a:lstStyle/>
          <a:p>
            <a:pPr marL="0" indent="0" algn="just">
              <a:buClr>
                <a:srgbClr val="FF0000"/>
              </a:buClr>
              <a:buSzPct val="114000"/>
              <a:buNone/>
              <a:defRPr/>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Tên </a:t>
            </a:r>
            <a:r>
              <a:rPr lang="vi-VN" sz="2800" smtClean="0">
                <a:effectLst>
                  <a:outerShdw blurRad="38100" dist="38100" dir="2700000" algn="tl">
                    <a:srgbClr val="C0C0C0"/>
                  </a:outerShdw>
                </a:effectLst>
              </a:rPr>
              <a:t>file trong NTFS có độ dài không quá 255 ký tự, đường dẫn đầy đủ đến file dài không quá 32567 ký tự. Tên file sử dụng mã UniCode. Tên file trong NTFS có sự phân biệt giữa chữ hoa và chữ thường.</a:t>
            </a:r>
            <a:endParaRPr lang="en-US" sz="2800"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0BBFBC79-1D5D-4B75-B846-8AF3827C22C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61</a:t>
            </a:fld>
            <a:endParaRPr lang="en-US"/>
          </a:p>
        </p:txBody>
      </p:sp>
    </p:spTree>
    <p:custDataLst>
      <p:tags r:id="rId1"/>
    </p:custDataLst>
  </p:cSld>
  <p:clrMapOvr>
    <a:masterClrMapping/>
  </p:clrMapOvr>
  <p:transition advTm="45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en-US" b="1" smtClean="0">
                <a:solidFill>
                  <a:srgbClr val="FF0000"/>
                </a:solidFill>
                <a:effectLst>
                  <a:outerShdw blurRad="38100" dist="38100" dir="2700000" algn="tl">
                    <a:srgbClr val="C0C0C0"/>
                  </a:outerShdw>
                </a:effectLst>
              </a:rPr>
              <a:t>HT NTFS</a:t>
            </a:r>
            <a:endParaRPr lang="en-US" smtClean="0">
              <a:solidFill>
                <a:srgbClr val="FF0000"/>
              </a:solidFill>
              <a:effectLst>
                <a:outerShdw blurRad="38100" dist="38100" dir="2700000" algn="tl">
                  <a:srgbClr val="C0C0C0"/>
                </a:outerShdw>
              </a:effectLst>
            </a:endParaRPr>
          </a:p>
        </p:txBody>
      </p:sp>
      <p:sp>
        <p:nvSpPr>
          <p:cNvPr id="191491" name="Rectangle 3"/>
          <p:cNvSpPr>
            <a:spLocks noGrp="1" noChangeArrowheads="1"/>
          </p:cNvSpPr>
          <p:nvPr>
            <p:ph type="body" idx="1"/>
          </p:nvPr>
        </p:nvSpPr>
        <p:spPr>
          <a:xfrm>
            <a:off x="457200" y="1600200"/>
            <a:ext cx="8359775" cy="4743450"/>
          </a:xfrm>
        </p:spPr>
        <p:txBody>
          <a:bodyPr/>
          <a:lstStyle/>
          <a:p>
            <a:pPr marL="0" indent="0" algn="just">
              <a:buClr>
                <a:srgbClr val="FF0000"/>
              </a:buClr>
              <a:buSzPct val="113000"/>
              <a:buNone/>
              <a:defRPr/>
            </a:pPr>
            <a:r>
              <a:rPr lang="en-US" smtClean="0">
                <a:effectLst>
                  <a:outerShdw blurRad="38100" dist="38100" dir="2700000" algn="tl">
                    <a:srgbClr val="C0C0C0"/>
                  </a:outerShdw>
                </a:effectLst>
              </a:rPr>
              <a:t>+ M</a:t>
            </a:r>
            <a:r>
              <a:rPr lang="vi-VN" smtClean="0">
                <a:effectLst>
                  <a:outerShdw blurRad="38100" dist="38100" dir="2700000" algn="tl">
                    <a:srgbClr val="C0C0C0"/>
                  </a:outerShdw>
                </a:effectLst>
              </a:rPr>
              <a:t>ột số thao tác đơn giản để định dạng phân vùng với NTFS hoặc FAT: </a:t>
            </a:r>
            <a:endParaRPr lang="en-US" smtClean="0">
              <a:effectLst>
                <a:outerShdw blurRad="38100" dist="38100" dir="2700000" algn="tl">
                  <a:srgbClr val="C0C0C0"/>
                </a:outerShdw>
              </a:effectLst>
            </a:endParaRPr>
          </a:p>
          <a:p>
            <a:pPr algn="just">
              <a:buClr>
                <a:srgbClr val="FF0000"/>
              </a:buClr>
              <a:buSzPct val="113000"/>
              <a:buNone/>
              <a:defRPr/>
            </a:pPr>
            <a:r>
              <a:rPr lang="vi-VN" smtClean="0">
                <a:effectLst>
                  <a:outerShdw blurRad="38100" dist="38100" dir="2700000" algn="tl">
                    <a:srgbClr val="C0C0C0"/>
                  </a:outerShdw>
                </a:effectLst>
              </a:rPr>
              <a:t>- </a:t>
            </a:r>
            <a:r>
              <a:rPr lang="en-US" smtClean="0">
                <a:effectLst>
                  <a:outerShdw blurRad="38100" dist="38100" dir="2700000" algn="tl">
                    <a:srgbClr val="C0C0C0"/>
                  </a:outerShdw>
                </a:effectLst>
              </a:rPr>
              <a:t>Mở</a:t>
            </a:r>
            <a:r>
              <a:rPr lang="vi-VN" smtClean="0">
                <a:effectLst>
                  <a:outerShdw blurRad="38100" dist="38100" dir="2700000" algn="tl">
                    <a:srgbClr val="C0C0C0"/>
                  </a:outerShdw>
                </a:effectLst>
              </a:rPr>
              <a:t> Start Menu và gõ Computer Management</a:t>
            </a:r>
            <a:r>
              <a:rPr lang="en-US" smtClean="0">
                <a:effectLst>
                  <a:outerShdw blurRad="38100" dist="38100" dir="2700000" algn="tl">
                    <a:srgbClr val="C0C0C0"/>
                  </a:outerShdw>
                </a:effectLst>
              </a:rPr>
              <a:t> trong cửa sổ Run.</a:t>
            </a:r>
          </a:p>
          <a:p>
            <a:pPr algn="just">
              <a:buClr>
                <a:srgbClr val="FF0000"/>
              </a:buClr>
              <a:buSzPct val="113000"/>
              <a:buNone/>
              <a:defRPr/>
            </a:pPr>
            <a:r>
              <a:rPr lang="en-US" smtClean="0">
                <a:effectLst>
                  <a:outerShdw blurRad="38100" dist="38100" dir="2700000" algn="tl">
                    <a:srgbClr val="C0C0C0"/>
                  </a:outerShdw>
                </a:effectLst>
              </a:rPr>
              <a:t>- Chọn</a:t>
            </a:r>
            <a:r>
              <a:rPr lang="vi-VN" smtClean="0">
                <a:effectLst>
                  <a:outerShdw blurRad="38100" dist="38100" dir="2700000" algn="tl">
                    <a:srgbClr val="C0C0C0"/>
                  </a:outerShdw>
                </a:effectLst>
              </a:rPr>
              <a:t> Disk Management</a:t>
            </a:r>
            <a:r>
              <a:rPr lang="en-US" smtClean="0">
                <a:effectLst>
                  <a:outerShdw blurRad="38100" dist="38100" dir="2700000" algn="tl">
                    <a:srgbClr val="C0C0C0"/>
                  </a:outerShdw>
                </a:effectLst>
              </a:rPr>
              <a:t>.</a:t>
            </a:r>
          </a:p>
          <a:p>
            <a:pPr algn="just">
              <a:buClr>
                <a:srgbClr val="FF0000"/>
              </a:buClr>
              <a:buSzPct val="113000"/>
              <a:buNone/>
              <a:defRPr/>
            </a:pPr>
            <a:r>
              <a:rPr lang="en-US" smtClean="0">
                <a:effectLst>
                  <a:outerShdw blurRad="38100" dist="38100" dir="2700000" algn="tl">
                    <a:srgbClr val="C0C0C0"/>
                  </a:outerShdw>
                </a:effectLst>
              </a:rPr>
              <a:t>- N</a:t>
            </a:r>
            <a:r>
              <a:rPr lang="vi-VN" smtClean="0">
                <a:effectLst>
                  <a:outerShdw blurRad="38100" dist="38100" dir="2700000" algn="tl">
                    <a:srgbClr val="C0C0C0"/>
                  </a:outerShdw>
                </a:effectLst>
              </a:rPr>
              <a:t>hấn chuột phải </a:t>
            </a:r>
            <a:r>
              <a:rPr lang="en-US" smtClean="0">
                <a:effectLst>
                  <a:outerShdw blurRad="38100" dist="38100" dir="2700000" algn="tl">
                    <a:srgbClr val="C0C0C0"/>
                  </a:outerShdw>
                </a:effectLst>
              </a:rPr>
              <a:t>vào phân vùng </a:t>
            </a:r>
            <a:r>
              <a:rPr lang="vi-VN" smtClean="0">
                <a:effectLst>
                  <a:outerShdw blurRad="38100" dist="38100" dir="2700000" algn="tl">
                    <a:srgbClr val="C0C0C0"/>
                  </a:outerShdw>
                </a:effectLst>
              </a:rPr>
              <a:t>và chọn Format, sau đó </a:t>
            </a:r>
            <a:r>
              <a:rPr lang="en-US" smtClean="0">
                <a:effectLst>
                  <a:outerShdw blurRad="38100" dist="38100" dir="2700000" algn="tl">
                    <a:srgbClr val="C0C0C0"/>
                  </a:outerShdw>
                </a:effectLst>
              </a:rPr>
              <a:t>chọn</a:t>
            </a:r>
            <a:r>
              <a:rPr lang="vi-VN" smtClean="0">
                <a:effectLst>
                  <a:outerShdw blurRad="38100" dist="38100" dir="2700000" algn="tl">
                    <a:srgbClr val="C0C0C0"/>
                  </a:outerShdw>
                </a:effectLst>
              </a:rPr>
              <a:t> NTFS hoặc FAT tùy nhu cầu sử dụng. </a:t>
            </a:r>
            <a:endParaRPr lang="en-US">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A57C6C97-68B0-4AC7-836F-952D29CC10D9}"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62</a:t>
            </a:fld>
            <a:endParaRPr lang="en-US"/>
          </a:p>
        </p:txBody>
      </p:sp>
    </p:spTree>
    <p:custDataLst>
      <p:tags r:id="rId1"/>
    </p:custDataLst>
  </p:cSld>
  <p:clrMapOvr>
    <a:masterClrMapping/>
  </p:clrMapOvr>
  <p:transition advTm="45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wipe(down)">
                                      <p:cBhvr>
                                        <p:cTn id="7" dur="580">
                                          <p:stCondLst>
                                            <p:cond delay="0"/>
                                          </p:stCondLst>
                                        </p:cTn>
                                        <p:tgtEl>
                                          <p:spTgt spid="191491">
                                            <p:txEl>
                                              <p:pRg st="0" end="0"/>
                                            </p:txEl>
                                          </p:spTgt>
                                        </p:tgtEl>
                                      </p:cBhvr>
                                    </p:animEffect>
                                    <p:anim calcmode="lin" valueType="num">
                                      <p:cBhvr>
                                        <p:cTn id="8" dur="1822" tmFilter="0,0; 0.14,0.36; 0.43,0.73; 0.71,0.91; 1.0,1.0">
                                          <p:stCondLst>
                                            <p:cond delay="0"/>
                                          </p:stCondLst>
                                        </p:cTn>
                                        <p:tgtEl>
                                          <p:spTgt spid="19149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149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149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149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149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1491">
                                            <p:txEl>
                                              <p:pRg st="0" end="0"/>
                                            </p:txEl>
                                          </p:spTgt>
                                        </p:tgtEl>
                                      </p:cBhvr>
                                      <p:to x="100000" y="60000"/>
                                    </p:animScale>
                                    <p:animScale>
                                      <p:cBhvr>
                                        <p:cTn id="14" dur="166" decel="50000">
                                          <p:stCondLst>
                                            <p:cond delay="676"/>
                                          </p:stCondLst>
                                        </p:cTn>
                                        <p:tgtEl>
                                          <p:spTgt spid="191491">
                                            <p:txEl>
                                              <p:pRg st="0" end="0"/>
                                            </p:txEl>
                                          </p:spTgt>
                                        </p:tgtEl>
                                      </p:cBhvr>
                                      <p:to x="100000" y="100000"/>
                                    </p:animScale>
                                    <p:animScale>
                                      <p:cBhvr>
                                        <p:cTn id="15" dur="26">
                                          <p:stCondLst>
                                            <p:cond delay="1312"/>
                                          </p:stCondLst>
                                        </p:cTn>
                                        <p:tgtEl>
                                          <p:spTgt spid="191491">
                                            <p:txEl>
                                              <p:pRg st="0" end="0"/>
                                            </p:txEl>
                                          </p:spTgt>
                                        </p:tgtEl>
                                      </p:cBhvr>
                                      <p:to x="100000" y="80000"/>
                                    </p:animScale>
                                    <p:animScale>
                                      <p:cBhvr>
                                        <p:cTn id="16" dur="166" decel="50000">
                                          <p:stCondLst>
                                            <p:cond delay="1338"/>
                                          </p:stCondLst>
                                        </p:cTn>
                                        <p:tgtEl>
                                          <p:spTgt spid="191491">
                                            <p:txEl>
                                              <p:pRg st="0" end="0"/>
                                            </p:txEl>
                                          </p:spTgt>
                                        </p:tgtEl>
                                      </p:cBhvr>
                                      <p:to x="100000" y="100000"/>
                                    </p:animScale>
                                    <p:animScale>
                                      <p:cBhvr>
                                        <p:cTn id="17" dur="26">
                                          <p:stCondLst>
                                            <p:cond delay="1642"/>
                                          </p:stCondLst>
                                        </p:cTn>
                                        <p:tgtEl>
                                          <p:spTgt spid="191491">
                                            <p:txEl>
                                              <p:pRg st="0" end="0"/>
                                            </p:txEl>
                                          </p:spTgt>
                                        </p:tgtEl>
                                      </p:cBhvr>
                                      <p:to x="100000" y="90000"/>
                                    </p:animScale>
                                    <p:animScale>
                                      <p:cBhvr>
                                        <p:cTn id="18" dur="166" decel="50000">
                                          <p:stCondLst>
                                            <p:cond delay="1668"/>
                                          </p:stCondLst>
                                        </p:cTn>
                                        <p:tgtEl>
                                          <p:spTgt spid="191491">
                                            <p:txEl>
                                              <p:pRg st="0" end="0"/>
                                            </p:txEl>
                                          </p:spTgt>
                                        </p:tgtEl>
                                      </p:cBhvr>
                                      <p:to x="100000" y="100000"/>
                                    </p:animScale>
                                    <p:animScale>
                                      <p:cBhvr>
                                        <p:cTn id="19" dur="26">
                                          <p:stCondLst>
                                            <p:cond delay="1808"/>
                                          </p:stCondLst>
                                        </p:cTn>
                                        <p:tgtEl>
                                          <p:spTgt spid="191491">
                                            <p:txEl>
                                              <p:pRg st="0" end="0"/>
                                            </p:txEl>
                                          </p:spTgt>
                                        </p:tgtEl>
                                      </p:cBhvr>
                                      <p:to x="100000" y="95000"/>
                                    </p:animScale>
                                    <p:animScale>
                                      <p:cBhvr>
                                        <p:cTn id="20" dur="166" decel="50000">
                                          <p:stCondLst>
                                            <p:cond delay="1834"/>
                                          </p:stCondLst>
                                        </p:cTn>
                                        <p:tgtEl>
                                          <p:spTgt spid="19149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1491">
                                            <p:txEl>
                                              <p:pRg st="1" end="1"/>
                                            </p:txEl>
                                          </p:spTgt>
                                        </p:tgtEl>
                                        <p:attrNameLst>
                                          <p:attrName>style.visibility</p:attrName>
                                        </p:attrNameLst>
                                      </p:cBhvr>
                                      <p:to>
                                        <p:strVal val="visible"/>
                                      </p:to>
                                    </p:set>
                                    <p:animEffect transition="in" filter="wipe(down)">
                                      <p:cBhvr>
                                        <p:cTn id="25" dur="580">
                                          <p:stCondLst>
                                            <p:cond delay="0"/>
                                          </p:stCondLst>
                                        </p:cTn>
                                        <p:tgtEl>
                                          <p:spTgt spid="191491">
                                            <p:txEl>
                                              <p:pRg st="1" end="1"/>
                                            </p:txEl>
                                          </p:spTgt>
                                        </p:tgtEl>
                                      </p:cBhvr>
                                    </p:animEffect>
                                    <p:anim calcmode="lin" valueType="num">
                                      <p:cBhvr>
                                        <p:cTn id="26" dur="1822" tmFilter="0,0; 0.14,0.36; 0.43,0.73; 0.71,0.91; 1.0,1.0">
                                          <p:stCondLst>
                                            <p:cond delay="0"/>
                                          </p:stCondLst>
                                        </p:cTn>
                                        <p:tgtEl>
                                          <p:spTgt spid="19149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149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149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149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149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1491">
                                            <p:txEl>
                                              <p:pRg st="1" end="1"/>
                                            </p:txEl>
                                          </p:spTgt>
                                        </p:tgtEl>
                                      </p:cBhvr>
                                      <p:to x="100000" y="60000"/>
                                    </p:animScale>
                                    <p:animScale>
                                      <p:cBhvr>
                                        <p:cTn id="32" dur="166" decel="50000">
                                          <p:stCondLst>
                                            <p:cond delay="676"/>
                                          </p:stCondLst>
                                        </p:cTn>
                                        <p:tgtEl>
                                          <p:spTgt spid="191491">
                                            <p:txEl>
                                              <p:pRg st="1" end="1"/>
                                            </p:txEl>
                                          </p:spTgt>
                                        </p:tgtEl>
                                      </p:cBhvr>
                                      <p:to x="100000" y="100000"/>
                                    </p:animScale>
                                    <p:animScale>
                                      <p:cBhvr>
                                        <p:cTn id="33" dur="26">
                                          <p:stCondLst>
                                            <p:cond delay="1312"/>
                                          </p:stCondLst>
                                        </p:cTn>
                                        <p:tgtEl>
                                          <p:spTgt spid="191491">
                                            <p:txEl>
                                              <p:pRg st="1" end="1"/>
                                            </p:txEl>
                                          </p:spTgt>
                                        </p:tgtEl>
                                      </p:cBhvr>
                                      <p:to x="100000" y="80000"/>
                                    </p:animScale>
                                    <p:animScale>
                                      <p:cBhvr>
                                        <p:cTn id="34" dur="166" decel="50000">
                                          <p:stCondLst>
                                            <p:cond delay="1338"/>
                                          </p:stCondLst>
                                        </p:cTn>
                                        <p:tgtEl>
                                          <p:spTgt spid="191491">
                                            <p:txEl>
                                              <p:pRg st="1" end="1"/>
                                            </p:txEl>
                                          </p:spTgt>
                                        </p:tgtEl>
                                      </p:cBhvr>
                                      <p:to x="100000" y="100000"/>
                                    </p:animScale>
                                    <p:animScale>
                                      <p:cBhvr>
                                        <p:cTn id="35" dur="26">
                                          <p:stCondLst>
                                            <p:cond delay="1642"/>
                                          </p:stCondLst>
                                        </p:cTn>
                                        <p:tgtEl>
                                          <p:spTgt spid="191491">
                                            <p:txEl>
                                              <p:pRg st="1" end="1"/>
                                            </p:txEl>
                                          </p:spTgt>
                                        </p:tgtEl>
                                      </p:cBhvr>
                                      <p:to x="100000" y="90000"/>
                                    </p:animScale>
                                    <p:animScale>
                                      <p:cBhvr>
                                        <p:cTn id="36" dur="166" decel="50000">
                                          <p:stCondLst>
                                            <p:cond delay="1668"/>
                                          </p:stCondLst>
                                        </p:cTn>
                                        <p:tgtEl>
                                          <p:spTgt spid="191491">
                                            <p:txEl>
                                              <p:pRg st="1" end="1"/>
                                            </p:txEl>
                                          </p:spTgt>
                                        </p:tgtEl>
                                      </p:cBhvr>
                                      <p:to x="100000" y="100000"/>
                                    </p:animScale>
                                    <p:animScale>
                                      <p:cBhvr>
                                        <p:cTn id="37" dur="26">
                                          <p:stCondLst>
                                            <p:cond delay="1808"/>
                                          </p:stCondLst>
                                        </p:cTn>
                                        <p:tgtEl>
                                          <p:spTgt spid="191491">
                                            <p:txEl>
                                              <p:pRg st="1" end="1"/>
                                            </p:txEl>
                                          </p:spTgt>
                                        </p:tgtEl>
                                      </p:cBhvr>
                                      <p:to x="100000" y="95000"/>
                                    </p:animScale>
                                    <p:animScale>
                                      <p:cBhvr>
                                        <p:cTn id="38" dur="166" decel="50000">
                                          <p:stCondLst>
                                            <p:cond delay="1834"/>
                                          </p:stCondLst>
                                        </p:cTn>
                                        <p:tgtEl>
                                          <p:spTgt spid="19149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1491">
                                            <p:txEl>
                                              <p:pRg st="2" end="2"/>
                                            </p:txEl>
                                          </p:spTgt>
                                        </p:tgtEl>
                                        <p:attrNameLst>
                                          <p:attrName>style.visibility</p:attrName>
                                        </p:attrNameLst>
                                      </p:cBhvr>
                                      <p:to>
                                        <p:strVal val="visible"/>
                                      </p:to>
                                    </p:set>
                                    <p:animEffect transition="in" filter="wipe(down)">
                                      <p:cBhvr>
                                        <p:cTn id="43" dur="580">
                                          <p:stCondLst>
                                            <p:cond delay="0"/>
                                          </p:stCondLst>
                                        </p:cTn>
                                        <p:tgtEl>
                                          <p:spTgt spid="191491">
                                            <p:txEl>
                                              <p:pRg st="2" end="2"/>
                                            </p:txEl>
                                          </p:spTgt>
                                        </p:tgtEl>
                                      </p:cBhvr>
                                    </p:animEffect>
                                    <p:anim calcmode="lin" valueType="num">
                                      <p:cBhvr>
                                        <p:cTn id="44" dur="1822" tmFilter="0,0; 0.14,0.36; 0.43,0.73; 0.71,0.91; 1.0,1.0">
                                          <p:stCondLst>
                                            <p:cond delay="0"/>
                                          </p:stCondLst>
                                        </p:cTn>
                                        <p:tgtEl>
                                          <p:spTgt spid="19149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149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149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149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149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1491">
                                            <p:txEl>
                                              <p:pRg st="2" end="2"/>
                                            </p:txEl>
                                          </p:spTgt>
                                        </p:tgtEl>
                                      </p:cBhvr>
                                      <p:to x="100000" y="60000"/>
                                    </p:animScale>
                                    <p:animScale>
                                      <p:cBhvr>
                                        <p:cTn id="50" dur="166" decel="50000">
                                          <p:stCondLst>
                                            <p:cond delay="676"/>
                                          </p:stCondLst>
                                        </p:cTn>
                                        <p:tgtEl>
                                          <p:spTgt spid="191491">
                                            <p:txEl>
                                              <p:pRg st="2" end="2"/>
                                            </p:txEl>
                                          </p:spTgt>
                                        </p:tgtEl>
                                      </p:cBhvr>
                                      <p:to x="100000" y="100000"/>
                                    </p:animScale>
                                    <p:animScale>
                                      <p:cBhvr>
                                        <p:cTn id="51" dur="26">
                                          <p:stCondLst>
                                            <p:cond delay="1312"/>
                                          </p:stCondLst>
                                        </p:cTn>
                                        <p:tgtEl>
                                          <p:spTgt spid="191491">
                                            <p:txEl>
                                              <p:pRg st="2" end="2"/>
                                            </p:txEl>
                                          </p:spTgt>
                                        </p:tgtEl>
                                      </p:cBhvr>
                                      <p:to x="100000" y="80000"/>
                                    </p:animScale>
                                    <p:animScale>
                                      <p:cBhvr>
                                        <p:cTn id="52" dur="166" decel="50000">
                                          <p:stCondLst>
                                            <p:cond delay="1338"/>
                                          </p:stCondLst>
                                        </p:cTn>
                                        <p:tgtEl>
                                          <p:spTgt spid="191491">
                                            <p:txEl>
                                              <p:pRg st="2" end="2"/>
                                            </p:txEl>
                                          </p:spTgt>
                                        </p:tgtEl>
                                      </p:cBhvr>
                                      <p:to x="100000" y="100000"/>
                                    </p:animScale>
                                    <p:animScale>
                                      <p:cBhvr>
                                        <p:cTn id="53" dur="26">
                                          <p:stCondLst>
                                            <p:cond delay="1642"/>
                                          </p:stCondLst>
                                        </p:cTn>
                                        <p:tgtEl>
                                          <p:spTgt spid="191491">
                                            <p:txEl>
                                              <p:pRg st="2" end="2"/>
                                            </p:txEl>
                                          </p:spTgt>
                                        </p:tgtEl>
                                      </p:cBhvr>
                                      <p:to x="100000" y="90000"/>
                                    </p:animScale>
                                    <p:animScale>
                                      <p:cBhvr>
                                        <p:cTn id="54" dur="166" decel="50000">
                                          <p:stCondLst>
                                            <p:cond delay="1668"/>
                                          </p:stCondLst>
                                        </p:cTn>
                                        <p:tgtEl>
                                          <p:spTgt spid="191491">
                                            <p:txEl>
                                              <p:pRg st="2" end="2"/>
                                            </p:txEl>
                                          </p:spTgt>
                                        </p:tgtEl>
                                      </p:cBhvr>
                                      <p:to x="100000" y="100000"/>
                                    </p:animScale>
                                    <p:animScale>
                                      <p:cBhvr>
                                        <p:cTn id="55" dur="26">
                                          <p:stCondLst>
                                            <p:cond delay="1808"/>
                                          </p:stCondLst>
                                        </p:cTn>
                                        <p:tgtEl>
                                          <p:spTgt spid="191491">
                                            <p:txEl>
                                              <p:pRg st="2" end="2"/>
                                            </p:txEl>
                                          </p:spTgt>
                                        </p:tgtEl>
                                      </p:cBhvr>
                                      <p:to x="100000" y="95000"/>
                                    </p:animScale>
                                    <p:animScale>
                                      <p:cBhvr>
                                        <p:cTn id="56" dur="166" decel="50000">
                                          <p:stCondLst>
                                            <p:cond delay="1834"/>
                                          </p:stCondLst>
                                        </p:cTn>
                                        <p:tgtEl>
                                          <p:spTgt spid="19149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91491">
                                            <p:txEl>
                                              <p:pRg st="3" end="3"/>
                                            </p:txEl>
                                          </p:spTgt>
                                        </p:tgtEl>
                                        <p:attrNameLst>
                                          <p:attrName>style.visibility</p:attrName>
                                        </p:attrNameLst>
                                      </p:cBhvr>
                                      <p:to>
                                        <p:strVal val="visible"/>
                                      </p:to>
                                    </p:set>
                                    <p:animEffect transition="in" filter="wipe(down)">
                                      <p:cBhvr>
                                        <p:cTn id="61" dur="580">
                                          <p:stCondLst>
                                            <p:cond delay="0"/>
                                          </p:stCondLst>
                                        </p:cTn>
                                        <p:tgtEl>
                                          <p:spTgt spid="191491">
                                            <p:txEl>
                                              <p:pRg st="3" end="3"/>
                                            </p:txEl>
                                          </p:spTgt>
                                        </p:tgtEl>
                                      </p:cBhvr>
                                    </p:animEffect>
                                    <p:anim calcmode="lin" valueType="num">
                                      <p:cBhvr>
                                        <p:cTn id="62" dur="1822" tmFilter="0,0; 0.14,0.36; 0.43,0.73; 0.71,0.91; 1.0,1.0">
                                          <p:stCondLst>
                                            <p:cond delay="0"/>
                                          </p:stCondLst>
                                        </p:cTn>
                                        <p:tgtEl>
                                          <p:spTgt spid="19149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9149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9149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9149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9149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91491">
                                            <p:txEl>
                                              <p:pRg st="3" end="3"/>
                                            </p:txEl>
                                          </p:spTgt>
                                        </p:tgtEl>
                                      </p:cBhvr>
                                      <p:to x="100000" y="60000"/>
                                    </p:animScale>
                                    <p:animScale>
                                      <p:cBhvr>
                                        <p:cTn id="68" dur="166" decel="50000">
                                          <p:stCondLst>
                                            <p:cond delay="676"/>
                                          </p:stCondLst>
                                        </p:cTn>
                                        <p:tgtEl>
                                          <p:spTgt spid="191491">
                                            <p:txEl>
                                              <p:pRg st="3" end="3"/>
                                            </p:txEl>
                                          </p:spTgt>
                                        </p:tgtEl>
                                      </p:cBhvr>
                                      <p:to x="100000" y="100000"/>
                                    </p:animScale>
                                    <p:animScale>
                                      <p:cBhvr>
                                        <p:cTn id="69" dur="26">
                                          <p:stCondLst>
                                            <p:cond delay="1312"/>
                                          </p:stCondLst>
                                        </p:cTn>
                                        <p:tgtEl>
                                          <p:spTgt spid="191491">
                                            <p:txEl>
                                              <p:pRg st="3" end="3"/>
                                            </p:txEl>
                                          </p:spTgt>
                                        </p:tgtEl>
                                      </p:cBhvr>
                                      <p:to x="100000" y="80000"/>
                                    </p:animScale>
                                    <p:animScale>
                                      <p:cBhvr>
                                        <p:cTn id="70" dur="166" decel="50000">
                                          <p:stCondLst>
                                            <p:cond delay="1338"/>
                                          </p:stCondLst>
                                        </p:cTn>
                                        <p:tgtEl>
                                          <p:spTgt spid="191491">
                                            <p:txEl>
                                              <p:pRg st="3" end="3"/>
                                            </p:txEl>
                                          </p:spTgt>
                                        </p:tgtEl>
                                      </p:cBhvr>
                                      <p:to x="100000" y="100000"/>
                                    </p:animScale>
                                    <p:animScale>
                                      <p:cBhvr>
                                        <p:cTn id="71" dur="26">
                                          <p:stCondLst>
                                            <p:cond delay="1642"/>
                                          </p:stCondLst>
                                        </p:cTn>
                                        <p:tgtEl>
                                          <p:spTgt spid="191491">
                                            <p:txEl>
                                              <p:pRg st="3" end="3"/>
                                            </p:txEl>
                                          </p:spTgt>
                                        </p:tgtEl>
                                      </p:cBhvr>
                                      <p:to x="100000" y="90000"/>
                                    </p:animScale>
                                    <p:animScale>
                                      <p:cBhvr>
                                        <p:cTn id="72" dur="166" decel="50000">
                                          <p:stCondLst>
                                            <p:cond delay="1668"/>
                                          </p:stCondLst>
                                        </p:cTn>
                                        <p:tgtEl>
                                          <p:spTgt spid="191491">
                                            <p:txEl>
                                              <p:pRg st="3" end="3"/>
                                            </p:txEl>
                                          </p:spTgt>
                                        </p:tgtEl>
                                      </p:cBhvr>
                                      <p:to x="100000" y="100000"/>
                                    </p:animScale>
                                    <p:animScale>
                                      <p:cBhvr>
                                        <p:cTn id="73" dur="26">
                                          <p:stCondLst>
                                            <p:cond delay="1808"/>
                                          </p:stCondLst>
                                        </p:cTn>
                                        <p:tgtEl>
                                          <p:spTgt spid="191491">
                                            <p:txEl>
                                              <p:pRg st="3" end="3"/>
                                            </p:txEl>
                                          </p:spTgt>
                                        </p:tgtEl>
                                      </p:cBhvr>
                                      <p:to x="100000" y="95000"/>
                                    </p:animScale>
                                    <p:animScale>
                                      <p:cBhvr>
                                        <p:cTn id="74" dur="166" decel="50000">
                                          <p:stCondLst>
                                            <p:cond delay="1834"/>
                                          </p:stCondLst>
                                        </p:cTn>
                                        <p:tgtEl>
                                          <p:spTgt spid="19149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oAutofit/>
          </a:bodyPr>
          <a:lstStyle/>
          <a:p>
            <a:pPr>
              <a:defRPr/>
            </a:pPr>
            <a:r>
              <a:rPr lang="en-US" sz="3600" b="1">
                <a:solidFill>
                  <a:srgbClr val="FF0000"/>
                </a:solidFill>
                <a:effectLst>
                  <a:outerShdw blurRad="38100" dist="38100" dir="2700000" algn="tl">
                    <a:srgbClr val="C0C0C0"/>
                  </a:outerShdw>
                </a:effectLst>
              </a:rPr>
              <a:t>Cấu trúc volume </a:t>
            </a:r>
            <a:r>
              <a:rPr lang="en-US" sz="3600" b="1" smtClean="0">
                <a:solidFill>
                  <a:srgbClr val="FF0000"/>
                </a:solidFill>
                <a:effectLst>
                  <a:outerShdw blurRad="38100" dist="38100" dir="2700000" algn="tl">
                    <a:srgbClr val="C0C0C0"/>
                  </a:outerShdw>
                </a:effectLst>
              </a:rPr>
              <a:t>của HT NTFS</a:t>
            </a:r>
            <a:br>
              <a:rPr lang="en-US" sz="3600" b="1" smtClean="0">
                <a:solidFill>
                  <a:srgbClr val="FF0000"/>
                </a:solidFill>
                <a:effectLst>
                  <a:outerShdw blurRad="38100" dist="38100" dir="2700000" algn="tl">
                    <a:srgbClr val="C0C0C0"/>
                  </a:outerShdw>
                </a:effectLst>
              </a:rPr>
            </a:br>
            <a:r>
              <a:rPr lang="en-US" sz="3600" b="1" smtClean="0">
                <a:solidFill>
                  <a:srgbClr val="FF0000"/>
                </a:solidFill>
                <a:effectLst>
                  <a:outerShdw blurRad="38100" dist="38100" dir="2700000" algn="tl">
                    <a:srgbClr val="C0C0C0"/>
                  </a:outerShdw>
                </a:effectLst>
              </a:rPr>
              <a:t>(Windows 2000/XP)</a:t>
            </a:r>
            <a:endParaRPr lang="en-US" sz="3600" b="1">
              <a:solidFill>
                <a:srgbClr val="FF0000"/>
              </a:solidFill>
              <a:effectLst>
                <a:outerShdw blurRad="38100" dist="38100" dir="2700000" algn="tl">
                  <a:srgbClr val="C0C0C0"/>
                </a:outerShdw>
              </a:effectLst>
            </a:endParaRPr>
          </a:p>
        </p:txBody>
      </p:sp>
      <p:sp>
        <p:nvSpPr>
          <p:cNvPr id="166915" name="Rectangle 3"/>
          <p:cNvSpPr>
            <a:spLocks noGrp="1" noChangeArrowheads="1"/>
          </p:cNvSpPr>
          <p:nvPr>
            <p:ph type="body" idx="1"/>
          </p:nvPr>
        </p:nvSpPr>
        <p:spPr>
          <a:xfrm>
            <a:off x="457200" y="1600200"/>
            <a:ext cx="8359775" cy="4743450"/>
          </a:xfrm>
        </p:spPr>
        <p:txBody>
          <a:bodyPr/>
          <a:lstStyle/>
          <a:p>
            <a:pPr marL="0" indent="0" algn="just" eaLnBrk="1" hangingPunct="1">
              <a:buClr>
                <a:srgbClr val="FF0000"/>
              </a:buClr>
              <a:buSzPct val="140000"/>
              <a:buNone/>
              <a:defRPr/>
            </a:pPr>
            <a:r>
              <a:rPr lang="en-US" smtClean="0">
                <a:effectLst>
                  <a:outerShdw blurRad="38100" dist="38100" dir="2700000" algn="tl">
                    <a:srgbClr val="C0C0C0"/>
                  </a:outerShdw>
                </a:effectLst>
              </a:rPr>
              <a:t>+ Trong </a:t>
            </a:r>
            <a:r>
              <a:rPr lang="en-US">
                <a:effectLst>
                  <a:outerShdw blurRad="38100" dist="38100" dir="2700000" algn="tl">
                    <a:srgbClr val="C0C0C0"/>
                  </a:outerShdw>
                </a:effectLst>
              </a:rPr>
              <a:t>HT file NTFS, một volume được tạo ra bởi tiện ích quản lí đĩa logic của Windows 2000/XP. Một volume có thể chiếm cứ một phần của đĩa, có thể chiếm cứ toàn bộ đĩa, hay có thể mở rộng một số đĩa.</a:t>
            </a:r>
          </a:p>
        </p:txBody>
      </p:sp>
      <p:sp>
        <p:nvSpPr>
          <p:cNvPr id="2" name="Date Placeholder 1"/>
          <p:cNvSpPr>
            <a:spLocks noGrp="1"/>
          </p:cNvSpPr>
          <p:nvPr>
            <p:ph type="dt" sz="half" idx="10"/>
          </p:nvPr>
        </p:nvSpPr>
        <p:spPr/>
        <p:txBody>
          <a:bodyPr/>
          <a:lstStyle/>
          <a:p>
            <a:fld id="{2EDC5451-C6CE-4C61-A33F-0495FC90B8F9}"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63</a:t>
            </a:fld>
            <a:endParaRPr lang="en-US"/>
          </a:p>
        </p:txBody>
      </p:sp>
    </p:spTree>
    <p:custDataLst>
      <p:tags r:id="rId1"/>
    </p:custDataLst>
  </p:cSld>
  <p:clrMapOvr>
    <a:masterClrMapping/>
  </p:clrMapOvr>
  <p:transition advTm="308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down)">
                                      <p:cBhvr>
                                        <p:cTn id="7" dur="580">
                                          <p:stCondLst>
                                            <p:cond delay="0"/>
                                          </p:stCondLst>
                                        </p:cTn>
                                        <p:tgtEl>
                                          <p:spTgt spid="166915">
                                            <p:txEl>
                                              <p:pRg st="0" end="0"/>
                                            </p:txEl>
                                          </p:spTgt>
                                        </p:tgtEl>
                                      </p:cBhvr>
                                    </p:animEffect>
                                    <p:anim calcmode="lin" valueType="num">
                                      <p:cBhvr>
                                        <p:cTn id="8" dur="1822" tmFilter="0,0; 0.14,0.36; 0.43,0.73; 0.71,0.91; 1.0,1.0">
                                          <p:stCondLst>
                                            <p:cond delay="0"/>
                                          </p:stCondLst>
                                        </p:cTn>
                                        <p:tgtEl>
                                          <p:spTgt spid="1669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69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69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69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69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6915">
                                            <p:txEl>
                                              <p:pRg st="0" end="0"/>
                                            </p:txEl>
                                          </p:spTgt>
                                        </p:tgtEl>
                                      </p:cBhvr>
                                      <p:to x="100000" y="60000"/>
                                    </p:animScale>
                                    <p:animScale>
                                      <p:cBhvr>
                                        <p:cTn id="14" dur="166" decel="50000">
                                          <p:stCondLst>
                                            <p:cond delay="676"/>
                                          </p:stCondLst>
                                        </p:cTn>
                                        <p:tgtEl>
                                          <p:spTgt spid="166915">
                                            <p:txEl>
                                              <p:pRg st="0" end="0"/>
                                            </p:txEl>
                                          </p:spTgt>
                                        </p:tgtEl>
                                      </p:cBhvr>
                                      <p:to x="100000" y="100000"/>
                                    </p:animScale>
                                    <p:animScale>
                                      <p:cBhvr>
                                        <p:cTn id="15" dur="26">
                                          <p:stCondLst>
                                            <p:cond delay="1312"/>
                                          </p:stCondLst>
                                        </p:cTn>
                                        <p:tgtEl>
                                          <p:spTgt spid="166915">
                                            <p:txEl>
                                              <p:pRg st="0" end="0"/>
                                            </p:txEl>
                                          </p:spTgt>
                                        </p:tgtEl>
                                      </p:cBhvr>
                                      <p:to x="100000" y="80000"/>
                                    </p:animScale>
                                    <p:animScale>
                                      <p:cBhvr>
                                        <p:cTn id="16" dur="166" decel="50000">
                                          <p:stCondLst>
                                            <p:cond delay="1338"/>
                                          </p:stCondLst>
                                        </p:cTn>
                                        <p:tgtEl>
                                          <p:spTgt spid="166915">
                                            <p:txEl>
                                              <p:pRg st="0" end="0"/>
                                            </p:txEl>
                                          </p:spTgt>
                                        </p:tgtEl>
                                      </p:cBhvr>
                                      <p:to x="100000" y="100000"/>
                                    </p:animScale>
                                    <p:animScale>
                                      <p:cBhvr>
                                        <p:cTn id="17" dur="26">
                                          <p:stCondLst>
                                            <p:cond delay="1642"/>
                                          </p:stCondLst>
                                        </p:cTn>
                                        <p:tgtEl>
                                          <p:spTgt spid="166915">
                                            <p:txEl>
                                              <p:pRg st="0" end="0"/>
                                            </p:txEl>
                                          </p:spTgt>
                                        </p:tgtEl>
                                      </p:cBhvr>
                                      <p:to x="100000" y="90000"/>
                                    </p:animScale>
                                    <p:animScale>
                                      <p:cBhvr>
                                        <p:cTn id="18" dur="166" decel="50000">
                                          <p:stCondLst>
                                            <p:cond delay="1668"/>
                                          </p:stCondLst>
                                        </p:cTn>
                                        <p:tgtEl>
                                          <p:spTgt spid="166915">
                                            <p:txEl>
                                              <p:pRg st="0" end="0"/>
                                            </p:txEl>
                                          </p:spTgt>
                                        </p:tgtEl>
                                      </p:cBhvr>
                                      <p:to x="100000" y="100000"/>
                                    </p:animScale>
                                    <p:animScale>
                                      <p:cBhvr>
                                        <p:cTn id="19" dur="26">
                                          <p:stCondLst>
                                            <p:cond delay="1808"/>
                                          </p:stCondLst>
                                        </p:cTn>
                                        <p:tgtEl>
                                          <p:spTgt spid="166915">
                                            <p:txEl>
                                              <p:pRg st="0" end="0"/>
                                            </p:txEl>
                                          </p:spTgt>
                                        </p:tgtEl>
                                      </p:cBhvr>
                                      <p:to x="100000" y="95000"/>
                                    </p:animScale>
                                    <p:animScale>
                                      <p:cBhvr>
                                        <p:cTn id="20" dur="166" decel="50000">
                                          <p:stCondLst>
                                            <p:cond delay="1834"/>
                                          </p:stCondLst>
                                        </p:cTn>
                                        <p:tgtEl>
                                          <p:spTgt spid="16691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fontScale="90000"/>
          </a:bodyPr>
          <a:lstStyle/>
          <a:p>
            <a:r>
              <a:rPr lang="en-US" b="1" smtClean="0">
                <a:solidFill>
                  <a:srgbClr val="FF0000"/>
                </a:solidFill>
                <a:effectLst>
                  <a:outerShdw blurRad="38100" dist="38100" dir="2700000" algn="tl">
                    <a:srgbClr val="C0C0C0"/>
                  </a:outerShdw>
                </a:effectLst>
              </a:rPr>
              <a:t>Cấu trúc volume của HT NTFS</a:t>
            </a:r>
            <a:br>
              <a:rPr lang="en-US" b="1" smtClean="0">
                <a:solidFill>
                  <a:srgbClr val="FF0000"/>
                </a:solidFill>
                <a:effectLst>
                  <a:outerShdw blurRad="38100" dist="38100" dir="2700000" algn="tl">
                    <a:srgbClr val="C0C0C0"/>
                  </a:outerShdw>
                </a:effectLst>
              </a:rPr>
            </a:br>
            <a:r>
              <a:rPr lang="en-US" b="1" smtClean="0">
                <a:solidFill>
                  <a:srgbClr val="FF0000"/>
                </a:solidFill>
                <a:effectLst>
                  <a:outerShdw blurRad="38100" dist="38100" dir="2700000" algn="tl">
                    <a:srgbClr val="C0C0C0"/>
                  </a:outerShdw>
                </a:effectLst>
              </a:rPr>
              <a:t>(Windows 2000/XP)</a:t>
            </a:r>
            <a:endParaRPr lang="en-US" smtClean="0">
              <a:solidFill>
                <a:srgbClr val="FF0000"/>
              </a:solidFill>
              <a:effectLst>
                <a:outerShdw blurRad="38100" dist="38100" dir="2700000" algn="tl">
                  <a:srgbClr val="C0C0C0"/>
                </a:outerShdw>
              </a:effectLst>
            </a:endParaRPr>
          </a:p>
        </p:txBody>
      </p:sp>
      <p:sp>
        <p:nvSpPr>
          <p:cNvPr id="192515" name="Rectangle 3"/>
          <p:cNvSpPr>
            <a:spLocks noGrp="1" noChangeArrowheads="1"/>
          </p:cNvSpPr>
          <p:nvPr>
            <p:ph type="body" idx="1"/>
          </p:nvPr>
        </p:nvSpPr>
        <p:spPr>
          <a:xfrm>
            <a:off x="457200" y="1600200"/>
            <a:ext cx="8359775" cy="4743450"/>
          </a:xfrm>
        </p:spPr>
        <p:txBody>
          <a:bodyPr/>
          <a:lstStyle/>
          <a:p>
            <a:pPr algn="just" eaLnBrk="1" hangingPunct="1">
              <a:buClr>
                <a:srgbClr val="FF0000"/>
              </a:buClr>
              <a:buSzPct val="140000"/>
              <a:buFont typeface="Wingdings" pitchFamily="2" charset="2"/>
              <a:buChar char="§"/>
            </a:pPr>
            <a:r>
              <a:rPr lang="vi-VN" smtClean="0">
                <a:effectLst>
                  <a:outerShdw blurRad="38100" dist="38100" dir="2700000" algn="tl">
                    <a:srgbClr val="C0C0C0"/>
                  </a:outerShdw>
                </a:effectLst>
              </a:rPr>
              <a:t>  </a:t>
            </a:r>
            <a:r>
              <a:rPr lang="en-US" smtClean="0">
                <a:effectLst>
                  <a:outerShdw blurRad="38100" dist="38100" dir="2700000" algn="tl">
                    <a:srgbClr val="C0C0C0"/>
                  </a:outerShdw>
                </a:effectLst>
              </a:rPr>
              <a:t>Đơn vị cấp phát</a:t>
            </a:r>
          </a:p>
          <a:p>
            <a:pPr algn="just" eaLnBrk="1" hangingPunct="1">
              <a:buClr>
                <a:srgbClr val="FF0000"/>
              </a:buClr>
              <a:buSzPct val="140000"/>
              <a:buFont typeface="Wingdings" pitchFamily="2" charset="2"/>
              <a:buNone/>
            </a:pPr>
            <a:r>
              <a:rPr lang="en-US" smtClean="0">
                <a:effectLst>
                  <a:outerShdw blurRad="38100" dist="38100" dir="2700000" algn="tl">
                    <a:srgbClr val="C0C0C0"/>
                  </a:outerShdw>
                </a:effectLst>
              </a:rPr>
              <a:t>	+ NTFS không cấp phát các sector (512 byte) đơn lẻ mà cấp phát theo cluster. Một cluster là một số các sector của đĩa (lũy thừa của 2). </a:t>
            </a:r>
          </a:p>
          <a:p>
            <a:pPr algn="just" eaLnBrk="1" hangingPunct="1">
              <a:buClr>
                <a:srgbClr val="FF0000"/>
              </a:buClr>
              <a:buSzPct val="140000"/>
              <a:buFont typeface="Wingdings" pitchFamily="2" charset="2"/>
              <a:buNone/>
            </a:pPr>
            <a:r>
              <a:rPr lang="en-US" smtClean="0">
                <a:effectLst>
                  <a:outerShdw blurRad="38100" dist="38100" dir="2700000" algn="tl">
                    <a:srgbClr val="C0C0C0"/>
                  </a:outerShdw>
                </a:effectLst>
              </a:rPr>
              <a:t>	+ Cỡ của cluster được cấu hình khi một đĩa hệ thống file NTFS được định dạng. </a:t>
            </a:r>
            <a:endParaRPr lang="en-US" smtClean="0"/>
          </a:p>
        </p:txBody>
      </p:sp>
      <p:sp>
        <p:nvSpPr>
          <p:cNvPr id="2" name="Date Placeholder 1"/>
          <p:cNvSpPr>
            <a:spLocks noGrp="1"/>
          </p:cNvSpPr>
          <p:nvPr>
            <p:ph type="dt" sz="half" idx="10"/>
          </p:nvPr>
        </p:nvSpPr>
        <p:spPr/>
        <p:txBody>
          <a:bodyPr/>
          <a:lstStyle/>
          <a:p>
            <a:fld id="{65823A25-2E99-4E45-A81D-3ED35324F46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64</a:t>
            </a:fld>
            <a:endParaRPr lang="en-US"/>
          </a:p>
        </p:txBody>
      </p:sp>
    </p:spTree>
    <p:custDataLst>
      <p:tags r:id="rId1"/>
    </p:custDataLst>
  </p:cSld>
  <p:clrMapOvr>
    <a:masterClrMapping/>
  </p:clrMapOvr>
  <p:transition advTm="118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down)">
                                      <p:cBhvr>
                                        <p:cTn id="7" dur="580">
                                          <p:stCondLst>
                                            <p:cond delay="0"/>
                                          </p:stCondLst>
                                        </p:cTn>
                                        <p:tgtEl>
                                          <p:spTgt spid="192515">
                                            <p:txEl>
                                              <p:pRg st="0" end="0"/>
                                            </p:txEl>
                                          </p:spTgt>
                                        </p:tgtEl>
                                      </p:cBhvr>
                                    </p:animEffect>
                                    <p:anim calcmode="lin" valueType="num">
                                      <p:cBhvr>
                                        <p:cTn id="8" dur="1822" tmFilter="0,0; 0.14,0.36; 0.43,0.73; 0.71,0.91; 1.0,1.0">
                                          <p:stCondLst>
                                            <p:cond delay="0"/>
                                          </p:stCondLst>
                                        </p:cTn>
                                        <p:tgtEl>
                                          <p:spTgt spid="1925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25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25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25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25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2515">
                                            <p:txEl>
                                              <p:pRg st="0" end="0"/>
                                            </p:txEl>
                                          </p:spTgt>
                                        </p:tgtEl>
                                      </p:cBhvr>
                                      <p:to x="100000" y="60000"/>
                                    </p:animScale>
                                    <p:animScale>
                                      <p:cBhvr>
                                        <p:cTn id="14" dur="166" decel="50000">
                                          <p:stCondLst>
                                            <p:cond delay="676"/>
                                          </p:stCondLst>
                                        </p:cTn>
                                        <p:tgtEl>
                                          <p:spTgt spid="192515">
                                            <p:txEl>
                                              <p:pRg st="0" end="0"/>
                                            </p:txEl>
                                          </p:spTgt>
                                        </p:tgtEl>
                                      </p:cBhvr>
                                      <p:to x="100000" y="100000"/>
                                    </p:animScale>
                                    <p:animScale>
                                      <p:cBhvr>
                                        <p:cTn id="15" dur="26">
                                          <p:stCondLst>
                                            <p:cond delay="1312"/>
                                          </p:stCondLst>
                                        </p:cTn>
                                        <p:tgtEl>
                                          <p:spTgt spid="192515">
                                            <p:txEl>
                                              <p:pRg st="0" end="0"/>
                                            </p:txEl>
                                          </p:spTgt>
                                        </p:tgtEl>
                                      </p:cBhvr>
                                      <p:to x="100000" y="80000"/>
                                    </p:animScale>
                                    <p:animScale>
                                      <p:cBhvr>
                                        <p:cTn id="16" dur="166" decel="50000">
                                          <p:stCondLst>
                                            <p:cond delay="1338"/>
                                          </p:stCondLst>
                                        </p:cTn>
                                        <p:tgtEl>
                                          <p:spTgt spid="192515">
                                            <p:txEl>
                                              <p:pRg st="0" end="0"/>
                                            </p:txEl>
                                          </p:spTgt>
                                        </p:tgtEl>
                                      </p:cBhvr>
                                      <p:to x="100000" y="100000"/>
                                    </p:animScale>
                                    <p:animScale>
                                      <p:cBhvr>
                                        <p:cTn id="17" dur="26">
                                          <p:stCondLst>
                                            <p:cond delay="1642"/>
                                          </p:stCondLst>
                                        </p:cTn>
                                        <p:tgtEl>
                                          <p:spTgt spid="192515">
                                            <p:txEl>
                                              <p:pRg st="0" end="0"/>
                                            </p:txEl>
                                          </p:spTgt>
                                        </p:tgtEl>
                                      </p:cBhvr>
                                      <p:to x="100000" y="90000"/>
                                    </p:animScale>
                                    <p:animScale>
                                      <p:cBhvr>
                                        <p:cTn id="18" dur="166" decel="50000">
                                          <p:stCondLst>
                                            <p:cond delay="1668"/>
                                          </p:stCondLst>
                                        </p:cTn>
                                        <p:tgtEl>
                                          <p:spTgt spid="192515">
                                            <p:txEl>
                                              <p:pRg st="0" end="0"/>
                                            </p:txEl>
                                          </p:spTgt>
                                        </p:tgtEl>
                                      </p:cBhvr>
                                      <p:to x="100000" y="100000"/>
                                    </p:animScale>
                                    <p:animScale>
                                      <p:cBhvr>
                                        <p:cTn id="19" dur="26">
                                          <p:stCondLst>
                                            <p:cond delay="1808"/>
                                          </p:stCondLst>
                                        </p:cTn>
                                        <p:tgtEl>
                                          <p:spTgt spid="192515">
                                            <p:txEl>
                                              <p:pRg st="0" end="0"/>
                                            </p:txEl>
                                          </p:spTgt>
                                        </p:tgtEl>
                                      </p:cBhvr>
                                      <p:to x="100000" y="95000"/>
                                    </p:animScale>
                                    <p:animScale>
                                      <p:cBhvr>
                                        <p:cTn id="20" dur="166" decel="50000">
                                          <p:stCondLst>
                                            <p:cond delay="1834"/>
                                          </p:stCondLst>
                                        </p:cTn>
                                        <p:tgtEl>
                                          <p:spTgt spid="19251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2515">
                                            <p:txEl>
                                              <p:pRg st="1" end="1"/>
                                            </p:txEl>
                                          </p:spTgt>
                                        </p:tgtEl>
                                        <p:attrNameLst>
                                          <p:attrName>style.visibility</p:attrName>
                                        </p:attrNameLst>
                                      </p:cBhvr>
                                      <p:to>
                                        <p:strVal val="visible"/>
                                      </p:to>
                                    </p:set>
                                    <p:animEffect transition="in" filter="wipe(down)">
                                      <p:cBhvr>
                                        <p:cTn id="25" dur="580">
                                          <p:stCondLst>
                                            <p:cond delay="0"/>
                                          </p:stCondLst>
                                        </p:cTn>
                                        <p:tgtEl>
                                          <p:spTgt spid="192515">
                                            <p:txEl>
                                              <p:pRg st="1" end="1"/>
                                            </p:txEl>
                                          </p:spTgt>
                                        </p:tgtEl>
                                      </p:cBhvr>
                                    </p:animEffect>
                                    <p:anim calcmode="lin" valueType="num">
                                      <p:cBhvr>
                                        <p:cTn id="26" dur="1822" tmFilter="0,0; 0.14,0.36; 0.43,0.73; 0.71,0.91; 1.0,1.0">
                                          <p:stCondLst>
                                            <p:cond delay="0"/>
                                          </p:stCondLst>
                                        </p:cTn>
                                        <p:tgtEl>
                                          <p:spTgt spid="19251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251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251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251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251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2515">
                                            <p:txEl>
                                              <p:pRg st="1" end="1"/>
                                            </p:txEl>
                                          </p:spTgt>
                                        </p:tgtEl>
                                      </p:cBhvr>
                                      <p:to x="100000" y="60000"/>
                                    </p:animScale>
                                    <p:animScale>
                                      <p:cBhvr>
                                        <p:cTn id="32" dur="166" decel="50000">
                                          <p:stCondLst>
                                            <p:cond delay="676"/>
                                          </p:stCondLst>
                                        </p:cTn>
                                        <p:tgtEl>
                                          <p:spTgt spid="192515">
                                            <p:txEl>
                                              <p:pRg st="1" end="1"/>
                                            </p:txEl>
                                          </p:spTgt>
                                        </p:tgtEl>
                                      </p:cBhvr>
                                      <p:to x="100000" y="100000"/>
                                    </p:animScale>
                                    <p:animScale>
                                      <p:cBhvr>
                                        <p:cTn id="33" dur="26">
                                          <p:stCondLst>
                                            <p:cond delay="1312"/>
                                          </p:stCondLst>
                                        </p:cTn>
                                        <p:tgtEl>
                                          <p:spTgt spid="192515">
                                            <p:txEl>
                                              <p:pRg st="1" end="1"/>
                                            </p:txEl>
                                          </p:spTgt>
                                        </p:tgtEl>
                                      </p:cBhvr>
                                      <p:to x="100000" y="80000"/>
                                    </p:animScale>
                                    <p:animScale>
                                      <p:cBhvr>
                                        <p:cTn id="34" dur="166" decel="50000">
                                          <p:stCondLst>
                                            <p:cond delay="1338"/>
                                          </p:stCondLst>
                                        </p:cTn>
                                        <p:tgtEl>
                                          <p:spTgt spid="192515">
                                            <p:txEl>
                                              <p:pRg st="1" end="1"/>
                                            </p:txEl>
                                          </p:spTgt>
                                        </p:tgtEl>
                                      </p:cBhvr>
                                      <p:to x="100000" y="100000"/>
                                    </p:animScale>
                                    <p:animScale>
                                      <p:cBhvr>
                                        <p:cTn id="35" dur="26">
                                          <p:stCondLst>
                                            <p:cond delay="1642"/>
                                          </p:stCondLst>
                                        </p:cTn>
                                        <p:tgtEl>
                                          <p:spTgt spid="192515">
                                            <p:txEl>
                                              <p:pRg st="1" end="1"/>
                                            </p:txEl>
                                          </p:spTgt>
                                        </p:tgtEl>
                                      </p:cBhvr>
                                      <p:to x="100000" y="90000"/>
                                    </p:animScale>
                                    <p:animScale>
                                      <p:cBhvr>
                                        <p:cTn id="36" dur="166" decel="50000">
                                          <p:stCondLst>
                                            <p:cond delay="1668"/>
                                          </p:stCondLst>
                                        </p:cTn>
                                        <p:tgtEl>
                                          <p:spTgt spid="192515">
                                            <p:txEl>
                                              <p:pRg st="1" end="1"/>
                                            </p:txEl>
                                          </p:spTgt>
                                        </p:tgtEl>
                                      </p:cBhvr>
                                      <p:to x="100000" y="100000"/>
                                    </p:animScale>
                                    <p:animScale>
                                      <p:cBhvr>
                                        <p:cTn id="37" dur="26">
                                          <p:stCondLst>
                                            <p:cond delay="1808"/>
                                          </p:stCondLst>
                                        </p:cTn>
                                        <p:tgtEl>
                                          <p:spTgt spid="192515">
                                            <p:txEl>
                                              <p:pRg st="1" end="1"/>
                                            </p:txEl>
                                          </p:spTgt>
                                        </p:tgtEl>
                                      </p:cBhvr>
                                      <p:to x="100000" y="95000"/>
                                    </p:animScale>
                                    <p:animScale>
                                      <p:cBhvr>
                                        <p:cTn id="38" dur="166" decel="50000">
                                          <p:stCondLst>
                                            <p:cond delay="1834"/>
                                          </p:stCondLst>
                                        </p:cTn>
                                        <p:tgtEl>
                                          <p:spTgt spid="19251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2515">
                                            <p:txEl>
                                              <p:pRg st="2" end="2"/>
                                            </p:txEl>
                                          </p:spTgt>
                                        </p:tgtEl>
                                        <p:attrNameLst>
                                          <p:attrName>style.visibility</p:attrName>
                                        </p:attrNameLst>
                                      </p:cBhvr>
                                      <p:to>
                                        <p:strVal val="visible"/>
                                      </p:to>
                                    </p:set>
                                    <p:animEffect transition="in" filter="wipe(down)">
                                      <p:cBhvr>
                                        <p:cTn id="43" dur="580">
                                          <p:stCondLst>
                                            <p:cond delay="0"/>
                                          </p:stCondLst>
                                        </p:cTn>
                                        <p:tgtEl>
                                          <p:spTgt spid="192515">
                                            <p:txEl>
                                              <p:pRg st="2" end="2"/>
                                            </p:txEl>
                                          </p:spTgt>
                                        </p:tgtEl>
                                      </p:cBhvr>
                                    </p:animEffect>
                                    <p:anim calcmode="lin" valueType="num">
                                      <p:cBhvr>
                                        <p:cTn id="44" dur="1822" tmFilter="0,0; 0.14,0.36; 0.43,0.73; 0.71,0.91; 1.0,1.0">
                                          <p:stCondLst>
                                            <p:cond delay="0"/>
                                          </p:stCondLst>
                                        </p:cTn>
                                        <p:tgtEl>
                                          <p:spTgt spid="19251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251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251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251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251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2515">
                                            <p:txEl>
                                              <p:pRg st="2" end="2"/>
                                            </p:txEl>
                                          </p:spTgt>
                                        </p:tgtEl>
                                      </p:cBhvr>
                                      <p:to x="100000" y="60000"/>
                                    </p:animScale>
                                    <p:animScale>
                                      <p:cBhvr>
                                        <p:cTn id="50" dur="166" decel="50000">
                                          <p:stCondLst>
                                            <p:cond delay="676"/>
                                          </p:stCondLst>
                                        </p:cTn>
                                        <p:tgtEl>
                                          <p:spTgt spid="192515">
                                            <p:txEl>
                                              <p:pRg st="2" end="2"/>
                                            </p:txEl>
                                          </p:spTgt>
                                        </p:tgtEl>
                                      </p:cBhvr>
                                      <p:to x="100000" y="100000"/>
                                    </p:animScale>
                                    <p:animScale>
                                      <p:cBhvr>
                                        <p:cTn id="51" dur="26">
                                          <p:stCondLst>
                                            <p:cond delay="1312"/>
                                          </p:stCondLst>
                                        </p:cTn>
                                        <p:tgtEl>
                                          <p:spTgt spid="192515">
                                            <p:txEl>
                                              <p:pRg st="2" end="2"/>
                                            </p:txEl>
                                          </p:spTgt>
                                        </p:tgtEl>
                                      </p:cBhvr>
                                      <p:to x="100000" y="80000"/>
                                    </p:animScale>
                                    <p:animScale>
                                      <p:cBhvr>
                                        <p:cTn id="52" dur="166" decel="50000">
                                          <p:stCondLst>
                                            <p:cond delay="1338"/>
                                          </p:stCondLst>
                                        </p:cTn>
                                        <p:tgtEl>
                                          <p:spTgt spid="192515">
                                            <p:txEl>
                                              <p:pRg st="2" end="2"/>
                                            </p:txEl>
                                          </p:spTgt>
                                        </p:tgtEl>
                                      </p:cBhvr>
                                      <p:to x="100000" y="100000"/>
                                    </p:animScale>
                                    <p:animScale>
                                      <p:cBhvr>
                                        <p:cTn id="53" dur="26">
                                          <p:stCondLst>
                                            <p:cond delay="1642"/>
                                          </p:stCondLst>
                                        </p:cTn>
                                        <p:tgtEl>
                                          <p:spTgt spid="192515">
                                            <p:txEl>
                                              <p:pRg st="2" end="2"/>
                                            </p:txEl>
                                          </p:spTgt>
                                        </p:tgtEl>
                                      </p:cBhvr>
                                      <p:to x="100000" y="90000"/>
                                    </p:animScale>
                                    <p:animScale>
                                      <p:cBhvr>
                                        <p:cTn id="54" dur="166" decel="50000">
                                          <p:stCondLst>
                                            <p:cond delay="1668"/>
                                          </p:stCondLst>
                                        </p:cTn>
                                        <p:tgtEl>
                                          <p:spTgt spid="192515">
                                            <p:txEl>
                                              <p:pRg st="2" end="2"/>
                                            </p:txEl>
                                          </p:spTgt>
                                        </p:tgtEl>
                                      </p:cBhvr>
                                      <p:to x="100000" y="100000"/>
                                    </p:animScale>
                                    <p:animScale>
                                      <p:cBhvr>
                                        <p:cTn id="55" dur="26">
                                          <p:stCondLst>
                                            <p:cond delay="1808"/>
                                          </p:stCondLst>
                                        </p:cTn>
                                        <p:tgtEl>
                                          <p:spTgt spid="192515">
                                            <p:txEl>
                                              <p:pRg st="2" end="2"/>
                                            </p:txEl>
                                          </p:spTgt>
                                        </p:tgtEl>
                                      </p:cBhvr>
                                      <p:to x="100000" y="95000"/>
                                    </p:animScale>
                                    <p:animScale>
                                      <p:cBhvr>
                                        <p:cTn id="56" dur="166" decel="50000">
                                          <p:stCondLst>
                                            <p:cond delay="1834"/>
                                          </p:stCondLst>
                                        </p:cTn>
                                        <p:tgtEl>
                                          <p:spTgt spid="19251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ormAutofit fontScale="90000"/>
          </a:bodyPr>
          <a:lstStyle/>
          <a:p>
            <a:r>
              <a:rPr lang="en-US" b="1" smtClean="0">
                <a:solidFill>
                  <a:srgbClr val="FF0000"/>
                </a:solidFill>
                <a:effectLst>
                  <a:outerShdw blurRad="38100" dist="38100" dir="2700000" algn="tl">
                    <a:srgbClr val="C0C0C0"/>
                  </a:outerShdw>
                </a:effectLst>
              </a:rPr>
              <a:t>Cấu trúc volume của HT NTFS</a:t>
            </a:r>
            <a:br>
              <a:rPr lang="en-US" b="1" smtClean="0">
                <a:solidFill>
                  <a:srgbClr val="FF0000"/>
                </a:solidFill>
                <a:effectLst>
                  <a:outerShdw blurRad="38100" dist="38100" dir="2700000" algn="tl">
                    <a:srgbClr val="C0C0C0"/>
                  </a:outerShdw>
                </a:effectLst>
              </a:rPr>
            </a:br>
            <a:r>
              <a:rPr lang="en-US" b="1" smtClean="0">
                <a:solidFill>
                  <a:srgbClr val="FF0000"/>
                </a:solidFill>
                <a:effectLst>
                  <a:outerShdw blurRad="38100" dist="38100" dir="2700000" algn="tl">
                    <a:srgbClr val="C0C0C0"/>
                  </a:outerShdw>
                </a:effectLst>
              </a:rPr>
              <a:t>(Windows 2000/XP)</a:t>
            </a:r>
            <a:endParaRPr lang="en-US" smtClean="0">
              <a:solidFill>
                <a:srgbClr val="FF0000"/>
              </a:solidFill>
              <a:effectLst>
                <a:outerShdw blurRad="38100" dist="38100" dir="2700000" algn="tl">
                  <a:srgbClr val="C0C0C0"/>
                </a:outerShdw>
              </a:effectLst>
            </a:endParaRPr>
          </a:p>
        </p:txBody>
      </p:sp>
      <p:sp>
        <p:nvSpPr>
          <p:cNvPr id="193539" name="Rectangle 3"/>
          <p:cNvSpPr>
            <a:spLocks noGrp="1" noChangeArrowheads="1"/>
          </p:cNvSpPr>
          <p:nvPr>
            <p:ph type="body" idx="1"/>
          </p:nvPr>
        </p:nvSpPr>
        <p:spPr>
          <a:xfrm>
            <a:off x="457200" y="1600200"/>
            <a:ext cx="8359775" cy="4743450"/>
          </a:xfrm>
        </p:spPr>
        <p:txBody>
          <a:bodyPr/>
          <a:lstStyle/>
          <a:p>
            <a:pPr algn="just" eaLnBrk="1" hangingPunct="1">
              <a:buClr>
                <a:srgbClr val="FF0000"/>
              </a:buClr>
              <a:buSzPct val="140000"/>
              <a:buFont typeface="Wingdings" pitchFamily="2" charset="2"/>
              <a:buNone/>
            </a:pPr>
            <a:r>
              <a:rPr lang="vi-VN" smtClean="0">
                <a:effectLst>
                  <a:outerShdw blurRad="38100" dist="38100" dir="2700000" algn="tl">
                    <a:srgbClr val="C0C0C0"/>
                  </a:outerShdw>
                </a:effectLst>
              </a:rPr>
              <a:t>  </a:t>
            </a:r>
            <a:r>
              <a:rPr lang="en-US" smtClean="0">
                <a:effectLst>
                  <a:outerShdw blurRad="38100" dist="38100" dir="2700000" algn="tl">
                    <a:srgbClr val="C0C0C0"/>
                  </a:outerShdw>
                </a:effectLst>
              </a:rPr>
              <a:t>+ Cỡ mặc định của cluster là 1 sector đối với các volume tối đa 512 MB, 1 KB đối với các volume tối đa 1 GB, 2 KB đối với các volume tối đa 2 GB, 4 KB đối với các volume lớn hơn,... (Bảng dưới)</a:t>
            </a:r>
            <a:endParaRPr lang="en-US" smtClean="0"/>
          </a:p>
        </p:txBody>
      </p:sp>
      <p:sp>
        <p:nvSpPr>
          <p:cNvPr id="2" name="Date Placeholder 1"/>
          <p:cNvSpPr>
            <a:spLocks noGrp="1"/>
          </p:cNvSpPr>
          <p:nvPr>
            <p:ph type="dt" sz="half" idx="10"/>
          </p:nvPr>
        </p:nvSpPr>
        <p:spPr/>
        <p:txBody>
          <a:bodyPr/>
          <a:lstStyle/>
          <a:p>
            <a:fld id="{D35D10CD-2065-4088-813B-85FADFCC3F55}"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65</a:t>
            </a:fld>
            <a:endParaRPr lang="en-US"/>
          </a:p>
        </p:txBody>
      </p:sp>
    </p:spTree>
    <p:custDataLst>
      <p:tags r:id="rId1"/>
    </p:custDataLst>
  </p:cSld>
  <p:clrMapOvr>
    <a:masterClrMapping/>
  </p:clrMapOvr>
  <p:transition advTm="214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wipe(down)">
                                      <p:cBhvr>
                                        <p:cTn id="7" dur="580">
                                          <p:stCondLst>
                                            <p:cond delay="0"/>
                                          </p:stCondLst>
                                        </p:cTn>
                                        <p:tgtEl>
                                          <p:spTgt spid="193539">
                                            <p:txEl>
                                              <p:pRg st="0" end="0"/>
                                            </p:txEl>
                                          </p:spTgt>
                                        </p:tgtEl>
                                      </p:cBhvr>
                                    </p:animEffect>
                                    <p:anim calcmode="lin" valueType="num">
                                      <p:cBhvr>
                                        <p:cTn id="8" dur="1822" tmFilter="0,0; 0.14,0.36; 0.43,0.73; 0.71,0.91; 1.0,1.0">
                                          <p:stCondLst>
                                            <p:cond delay="0"/>
                                          </p:stCondLst>
                                        </p:cTn>
                                        <p:tgtEl>
                                          <p:spTgt spid="1935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35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35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35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35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3539">
                                            <p:txEl>
                                              <p:pRg st="0" end="0"/>
                                            </p:txEl>
                                          </p:spTgt>
                                        </p:tgtEl>
                                      </p:cBhvr>
                                      <p:to x="100000" y="60000"/>
                                    </p:animScale>
                                    <p:animScale>
                                      <p:cBhvr>
                                        <p:cTn id="14" dur="166" decel="50000">
                                          <p:stCondLst>
                                            <p:cond delay="676"/>
                                          </p:stCondLst>
                                        </p:cTn>
                                        <p:tgtEl>
                                          <p:spTgt spid="193539">
                                            <p:txEl>
                                              <p:pRg st="0" end="0"/>
                                            </p:txEl>
                                          </p:spTgt>
                                        </p:tgtEl>
                                      </p:cBhvr>
                                      <p:to x="100000" y="100000"/>
                                    </p:animScale>
                                    <p:animScale>
                                      <p:cBhvr>
                                        <p:cTn id="15" dur="26">
                                          <p:stCondLst>
                                            <p:cond delay="1312"/>
                                          </p:stCondLst>
                                        </p:cTn>
                                        <p:tgtEl>
                                          <p:spTgt spid="193539">
                                            <p:txEl>
                                              <p:pRg st="0" end="0"/>
                                            </p:txEl>
                                          </p:spTgt>
                                        </p:tgtEl>
                                      </p:cBhvr>
                                      <p:to x="100000" y="80000"/>
                                    </p:animScale>
                                    <p:animScale>
                                      <p:cBhvr>
                                        <p:cTn id="16" dur="166" decel="50000">
                                          <p:stCondLst>
                                            <p:cond delay="1338"/>
                                          </p:stCondLst>
                                        </p:cTn>
                                        <p:tgtEl>
                                          <p:spTgt spid="193539">
                                            <p:txEl>
                                              <p:pRg st="0" end="0"/>
                                            </p:txEl>
                                          </p:spTgt>
                                        </p:tgtEl>
                                      </p:cBhvr>
                                      <p:to x="100000" y="100000"/>
                                    </p:animScale>
                                    <p:animScale>
                                      <p:cBhvr>
                                        <p:cTn id="17" dur="26">
                                          <p:stCondLst>
                                            <p:cond delay="1642"/>
                                          </p:stCondLst>
                                        </p:cTn>
                                        <p:tgtEl>
                                          <p:spTgt spid="193539">
                                            <p:txEl>
                                              <p:pRg st="0" end="0"/>
                                            </p:txEl>
                                          </p:spTgt>
                                        </p:tgtEl>
                                      </p:cBhvr>
                                      <p:to x="100000" y="90000"/>
                                    </p:animScale>
                                    <p:animScale>
                                      <p:cBhvr>
                                        <p:cTn id="18" dur="166" decel="50000">
                                          <p:stCondLst>
                                            <p:cond delay="1668"/>
                                          </p:stCondLst>
                                        </p:cTn>
                                        <p:tgtEl>
                                          <p:spTgt spid="193539">
                                            <p:txEl>
                                              <p:pRg st="0" end="0"/>
                                            </p:txEl>
                                          </p:spTgt>
                                        </p:tgtEl>
                                      </p:cBhvr>
                                      <p:to x="100000" y="100000"/>
                                    </p:animScale>
                                    <p:animScale>
                                      <p:cBhvr>
                                        <p:cTn id="19" dur="26">
                                          <p:stCondLst>
                                            <p:cond delay="1808"/>
                                          </p:stCondLst>
                                        </p:cTn>
                                        <p:tgtEl>
                                          <p:spTgt spid="193539">
                                            <p:txEl>
                                              <p:pRg st="0" end="0"/>
                                            </p:txEl>
                                          </p:spTgt>
                                        </p:tgtEl>
                                      </p:cBhvr>
                                      <p:to x="100000" y="95000"/>
                                    </p:animScale>
                                    <p:animScale>
                                      <p:cBhvr>
                                        <p:cTn id="20" dur="166" decel="50000">
                                          <p:stCondLst>
                                            <p:cond delay="1834"/>
                                          </p:stCondLst>
                                        </p:cTn>
                                        <p:tgtEl>
                                          <p:spTgt spid="19353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fontScale="90000"/>
          </a:bodyPr>
          <a:lstStyle/>
          <a:p>
            <a:r>
              <a:rPr lang="en-US" b="1" smtClean="0">
                <a:solidFill>
                  <a:srgbClr val="FF0000"/>
                </a:solidFill>
                <a:effectLst>
                  <a:outerShdw blurRad="38100" dist="38100" dir="2700000" algn="tl">
                    <a:srgbClr val="C0C0C0"/>
                  </a:outerShdw>
                </a:effectLst>
              </a:rPr>
              <a:t>Cấu trúc volume của HT NTFS</a:t>
            </a:r>
            <a:br>
              <a:rPr lang="en-US" b="1" smtClean="0">
                <a:solidFill>
                  <a:srgbClr val="FF0000"/>
                </a:solidFill>
                <a:effectLst>
                  <a:outerShdw blurRad="38100" dist="38100" dir="2700000" algn="tl">
                    <a:srgbClr val="C0C0C0"/>
                  </a:outerShdw>
                </a:effectLst>
              </a:rPr>
            </a:br>
            <a:r>
              <a:rPr lang="en-US" b="1" smtClean="0">
                <a:solidFill>
                  <a:srgbClr val="FF0000"/>
                </a:solidFill>
                <a:effectLst>
                  <a:outerShdw blurRad="38100" dist="38100" dir="2700000" algn="tl">
                    <a:srgbClr val="C0C0C0"/>
                  </a:outerShdw>
                </a:effectLst>
              </a:rPr>
              <a:t>(Windows 2000/XP)</a:t>
            </a:r>
            <a:endParaRPr lang="en-US" smtClean="0">
              <a:solidFill>
                <a:srgbClr val="FF0000"/>
              </a:solidFill>
              <a:effectLst>
                <a:outerShdw blurRad="38100" dist="38100" dir="2700000" algn="tl">
                  <a:srgbClr val="C0C0C0"/>
                </a:outerShdw>
              </a:effectLst>
            </a:endParaRPr>
          </a:p>
        </p:txBody>
      </p:sp>
      <p:sp>
        <p:nvSpPr>
          <p:cNvPr id="167939" name="Rectangle 3"/>
          <p:cNvSpPr>
            <a:spLocks noGrp="1" noChangeArrowheads="1"/>
          </p:cNvSpPr>
          <p:nvPr>
            <p:ph type="body" idx="1"/>
          </p:nvPr>
        </p:nvSpPr>
        <p:spPr>
          <a:xfrm>
            <a:off x="457200" y="1600200"/>
            <a:ext cx="8359775" cy="4743450"/>
          </a:xfrm>
        </p:spPr>
        <p:txBody>
          <a:bodyPr/>
          <a:lstStyle/>
          <a:p>
            <a:pPr algn="just" eaLnBrk="1" hangingPunct="1">
              <a:buClr>
                <a:srgbClr val="FF0000"/>
              </a:buClr>
              <a:buSzPct val="140000"/>
              <a:buFont typeface="Wingdings" pitchFamily="2" charset="2"/>
              <a:buNone/>
            </a:pPr>
            <a:r>
              <a:rPr lang="vi-VN" smtClean="0">
                <a:effectLst>
                  <a:outerShdw blurRad="38100" dist="38100" dir="2700000" algn="tl">
                    <a:srgbClr val="C0C0C0"/>
                  </a:outerShdw>
                </a:effectLst>
              </a:rPr>
              <a:t>  </a:t>
            </a:r>
            <a:endParaRPr lang="en-US" smtClean="0"/>
          </a:p>
        </p:txBody>
      </p:sp>
      <p:pic>
        <p:nvPicPr>
          <p:cNvPr id="25604" name="Picture 106" descr="C:\Documents and Settings\ibm\Desktop\NTFS_Đac diem+cau truc\Htm\images\hinh10.8.gif"/>
          <p:cNvPicPr>
            <a:picLocks noChangeAspect="1" noChangeArrowheads="1"/>
          </p:cNvPicPr>
          <p:nvPr/>
        </p:nvPicPr>
        <p:blipFill>
          <a:blip r:embed="rId3"/>
          <a:srcRect/>
          <a:stretch>
            <a:fillRect/>
          </a:stretch>
        </p:blipFill>
        <p:spPr bwMode="auto">
          <a:xfrm>
            <a:off x="0" y="1320800"/>
            <a:ext cx="9144000" cy="508952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8FE248B0-EF0E-44D7-9FB8-2D83C09DFD34}"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66</a:t>
            </a:fld>
            <a:endParaRPr lang="en-US"/>
          </a:p>
        </p:txBody>
      </p:sp>
    </p:spTree>
    <p:custDataLst>
      <p:tags r:id="rId1"/>
    </p:custDataLst>
  </p:cSld>
  <p:clrMapOvr>
    <a:masterClrMapping/>
  </p:clrMapOvr>
  <p:transition advTm="6937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down)">
                                      <p:cBhvr>
                                        <p:cTn id="7" dur="580">
                                          <p:stCondLst>
                                            <p:cond delay="0"/>
                                          </p:stCondLst>
                                        </p:cTn>
                                        <p:tgtEl>
                                          <p:spTgt spid="167939">
                                            <p:txEl>
                                              <p:pRg st="0" end="0"/>
                                            </p:txEl>
                                          </p:spTgt>
                                        </p:tgtEl>
                                      </p:cBhvr>
                                    </p:animEffect>
                                    <p:anim calcmode="lin" valueType="num">
                                      <p:cBhvr>
                                        <p:cTn id="8" dur="1822" tmFilter="0,0; 0.14,0.36; 0.43,0.73; 0.71,0.91; 1.0,1.0">
                                          <p:stCondLst>
                                            <p:cond delay="0"/>
                                          </p:stCondLst>
                                        </p:cTn>
                                        <p:tgtEl>
                                          <p:spTgt spid="1679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79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79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79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79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7939">
                                            <p:txEl>
                                              <p:pRg st="0" end="0"/>
                                            </p:txEl>
                                          </p:spTgt>
                                        </p:tgtEl>
                                      </p:cBhvr>
                                      <p:to x="100000" y="60000"/>
                                    </p:animScale>
                                    <p:animScale>
                                      <p:cBhvr>
                                        <p:cTn id="14" dur="166" decel="50000">
                                          <p:stCondLst>
                                            <p:cond delay="676"/>
                                          </p:stCondLst>
                                        </p:cTn>
                                        <p:tgtEl>
                                          <p:spTgt spid="167939">
                                            <p:txEl>
                                              <p:pRg st="0" end="0"/>
                                            </p:txEl>
                                          </p:spTgt>
                                        </p:tgtEl>
                                      </p:cBhvr>
                                      <p:to x="100000" y="100000"/>
                                    </p:animScale>
                                    <p:animScale>
                                      <p:cBhvr>
                                        <p:cTn id="15" dur="26">
                                          <p:stCondLst>
                                            <p:cond delay="1312"/>
                                          </p:stCondLst>
                                        </p:cTn>
                                        <p:tgtEl>
                                          <p:spTgt spid="167939">
                                            <p:txEl>
                                              <p:pRg st="0" end="0"/>
                                            </p:txEl>
                                          </p:spTgt>
                                        </p:tgtEl>
                                      </p:cBhvr>
                                      <p:to x="100000" y="80000"/>
                                    </p:animScale>
                                    <p:animScale>
                                      <p:cBhvr>
                                        <p:cTn id="16" dur="166" decel="50000">
                                          <p:stCondLst>
                                            <p:cond delay="1338"/>
                                          </p:stCondLst>
                                        </p:cTn>
                                        <p:tgtEl>
                                          <p:spTgt spid="167939">
                                            <p:txEl>
                                              <p:pRg st="0" end="0"/>
                                            </p:txEl>
                                          </p:spTgt>
                                        </p:tgtEl>
                                      </p:cBhvr>
                                      <p:to x="100000" y="100000"/>
                                    </p:animScale>
                                    <p:animScale>
                                      <p:cBhvr>
                                        <p:cTn id="17" dur="26">
                                          <p:stCondLst>
                                            <p:cond delay="1642"/>
                                          </p:stCondLst>
                                        </p:cTn>
                                        <p:tgtEl>
                                          <p:spTgt spid="167939">
                                            <p:txEl>
                                              <p:pRg st="0" end="0"/>
                                            </p:txEl>
                                          </p:spTgt>
                                        </p:tgtEl>
                                      </p:cBhvr>
                                      <p:to x="100000" y="90000"/>
                                    </p:animScale>
                                    <p:animScale>
                                      <p:cBhvr>
                                        <p:cTn id="18" dur="166" decel="50000">
                                          <p:stCondLst>
                                            <p:cond delay="1668"/>
                                          </p:stCondLst>
                                        </p:cTn>
                                        <p:tgtEl>
                                          <p:spTgt spid="167939">
                                            <p:txEl>
                                              <p:pRg st="0" end="0"/>
                                            </p:txEl>
                                          </p:spTgt>
                                        </p:tgtEl>
                                      </p:cBhvr>
                                      <p:to x="100000" y="100000"/>
                                    </p:animScale>
                                    <p:animScale>
                                      <p:cBhvr>
                                        <p:cTn id="19" dur="26">
                                          <p:stCondLst>
                                            <p:cond delay="1808"/>
                                          </p:stCondLst>
                                        </p:cTn>
                                        <p:tgtEl>
                                          <p:spTgt spid="167939">
                                            <p:txEl>
                                              <p:pRg st="0" end="0"/>
                                            </p:txEl>
                                          </p:spTgt>
                                        </p:tgtEl>
                                      </p:cBhvr>
                                      <p:to x="100000" y="95000"/>
                                    </p:animScale>
                                    <p:animScale>
                                      <p:cBhvr>
                                        <p:cTn id="20" dur="166" decel="50000">
                                          <p:stCondLst>
                                            <p:cond delay="1834"/>
                                          </p:stCondLst>
                                        </p:cTn>
                                        <p:tgtEl>
                                          <p:spTgt spid="16793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fontScale="90000"/>
          </a:bodyPr>
          <a:lstStyle/>
          <a:p>
            <a:r>
              <a:rPr lang="en-US" b="1" smtClean="0">
                <a:solidFill>
                  <a:srgbClr val="FF0000"/>
                </a:solidFill>
                <a:effectLst>
                  <a:outerShdw blurRad="38100" dist="38100" dir="2700000" algn="tl">
                    <a:srgbClr val="C0C0C0"/>
                  </a:outerShdw>
                </a:effectLst>
              </a:rPr>
              <a:t>Cấu trúc volume của HT NTFS</a:t>
            </a:r>
            <a:br>
              <a:rPr lang="en-US" b="1" smtClean="0">
                <a:solidFill>
                  <a:srgbClr val="FF0000"/>
                </a:solidFill>
                <a:effectLst>
                  <a:outerShdw blurRad="38100" dist="38100" dir="2700000" algn="tl">
                    <a:srgbClr val="C0C0C0"/>
                  </a:outerShdw>
                </a:effectLst>
              </a:rPr>
            </a:br>
            <a:r>
              <a:rPr lang="en-US" b="1" smtClean="0">
                <a:solidFill>
                  <a:srgbClr val="FF0000"/>
                </a:solidFill>
                <a:effectLst>
                  <a:outerShdw blurRad="38100" dist="38100" dir="2700000" algn="tl">
                    <a:srgbClr val="C0C0C0"/>
                  </a:outerShdw>
                </a:effectLst>
              </a:rPr>
              <a:t>(Windows 2000/XP)</a:t>
            </a:r>
            <a:endParaRPr lang="en-US" smtClean="0">
              <a:solidFill>
                <a:srgbClr val="FF0000"/>
              </a:solidFill>
              <a:effectLst>
                <a:outerShdw blurRad="38100" dist="38100" dir="2700000" algn="tl">
                  <a:srgbClr val="C0C0C0"/>
                </a:outerShdw>
              </a:effectLst>
            </a:endParaRPr>
          </a:p>
        </p:txBody>
      </p:sp>
      <p:sp>
        <p:nvSpPr>
          <p:cNvPr id="194563" name="Rectangle 3"/>
          <p:cNvSpPr>
            <a:spLocks noGrp="1" noChangeArrowheads="1"/>
          </p:cNvSpPr>
          <p:nvPr>
            <p:ph type="body" idx="1"/>
          </p:nvPr>
        </p:nvSpPr>
        <p:spPr>
          <a:xfrm>
            <a:off x="457200" y="1600200"/>
            <a:ext cx="8359775" cy="4743450"/>
          </a:xfrm>
        </p:spPr>
        <p:txBody>
          <a:bodyPr/>
          <a:lstStyle/>
          <a:p>
            <a:pPr algn="just" eaLnBrk="1" hangingPunct="1">
              <a:buClr>
                <a:srgbClr val="FF0000"/>
              </a:buClr>
              <a:buSzPct val="140000"/>
              <a:buFont typeface="Wingdings" pitchFamily="2" charset="2"/>
              <a:buNone/>
            </a:pPr>
            <a:r>
              <a:rPr lang="vi-VN" smtClean="0">
                <a:effectLst>
                  <a:outerShdw blurRad="38100" dist="38100" dir="2700000" algn="tl">
                    <a:srgbClr val="C0C0C0"/>
                  </a:outerShdw>
                </a:effectLst>
              </a:rPr>
              <a:t> </a:t>
            </a:r>
            <a:r>
              <a:rPr lang="en-US" smtClean="0">
                <a:effectLst>
                  <a:outerShdw blurRad="38100" dist="38100" dir="2700000" algn="tl">
                    <a:srgbClr val="C0C0C0"/>
                  </a:outerShdw>
                </a:effectLst>
              </a:rPr>
              <a:t>+ Cỡ cluster trong HT NTFS nhỏ hơn nhiều so với các HT file FAT16, và làm giảm lượng phân mảnh trong. </a:t>
            </a:r>
          </a:p>
          <a:p>
            <a:pPr algn="just" eaLnBrk="1" hangingPunct="1">
              <a:buClr>
                <a:srgbClr val="FF0000"/>
              </a:buClr>
              <a:buSzPct val="140000"/>
              <a:buFont typeface="Wingdings" pitchFamily="2" charset="2"/>
              <a:buNone/>
            </a:pPr>
            <a:r>
              <a:rPr lang="en-US" smtClean="0">
                <a:effectLst>
                  <a:outerShdw blurRad="38100" dist="38100" dir="2700000" algn="tl">
                    <a:srgbClr val="C0C0C0"/>
                  </a:outerShdw>
                </a:effectLst>
              </a:rPr>
              <a:t>	+ VD, xét một đĩa 1.6 GB, với 16000 file. Nếu dùng HT file FAT16, 128 MB có thể bị mất do phân mảnh trong (cỡ cluster 32 KB). Với HT file NTFS thì chỉ mất khoảng 16 MB (cỡ cluster 2 KB).</a:t>
            </a:r>
            <a:r>
              <a:rPr lang="en-US" smtClean="0"/>
              <a:t> </a:t>
            </a:r>
          </a:p>
          <a:p>
            <a:pPr algn="just" eaLnBrk="1" hangingPunct="1">
              <a:buClr>
                <a:srgbClr val="FF0000"/>
              </a:buClr>
              <a:buSzPct val="140000"/>
              <a:buFont typeface="Wingdings" pitchFamily="2" charset="2"/>
              <a:buNone/>
            </a:pPr>
            <a:r>
              <a:rPr lang="vi-VN" smtClean="0">
                <a:effectLst>
                  <a:outerShdw blurRad="38100" dist="38100" dir="2700000" algn="tl">
                    <a:srgbClr val="C0C0C0"/>
                  </a:outerShdw>
                </a:effectLst>
              </a:rPr>
              <a:t> </a:t>
            </a:r>
            <a:endParaRPr lang="en-US"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EF343969-54D0-4AF2-ACCE-FEA90F619D41}"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67</a:t>
            </a:fld>
            <a:endParaRPr lang="en-US"/>
          </a:p>
        </p:txBody>
      </p:sp>
    </p:spTree>
    <p:custDataLst>
      <p:tags r:id="rId1"/>
    </p:custDataLst>
  </p:cSld>
  <p:clrMapOvr>
    <a:masterClrMapping/>
  </p:clrMapOvr>
  <p:transition advTm="1390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down)">
                                      <p:cBhvr>
                                        <p:cTn id="7" dur="580">
                                          <p:stCondLst>
                                            <p:cond delay="0"/>
                                          </p:stCondLst>
                                        </p:cTn>
                                        <p:tgtEl>
                                          <p:spTgt spid="194563">
                                            <p:txEl>
                                              <p:pRg st="0" end="0"/>
                                            </p:txEl>
                                          </p:spTgt>
                                        </p:tgtEl>
                                      </p:cBhvr>
                                    </p:animEffect>
                                    <p:anim calcmode="lin" valueType="num">
                                      <p:cBhvr>
                                        <p:cTn id="8" dur="1822" tmFilter="0,0; 0.14,0.36; 0.43,0.73; 0.71,0.91; 1.0,1.0">
                                          <p:stCondLst>
                                            <p:cond delay="0"/>
                                          </p:stCondLst>
                                        </p:cTn>
                                        <p:tgtEl>
                                          <p:spTgt spid="1945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45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45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45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45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4563">
                                            <p:txEl>
                                              <p:pRg st="0" end="0"/>
                                            </p:txEl>
                                          </p:spTgt>
                                        </p:tgtEl>
                                      </p:cBhvr>
                                      <p:to x="100000" y="60000"/>
                                    </p:animScale>
                                    <p:animScale>
                                      <p:cBhvr>
                                        <p:cTn id="14" dur="166" decel="50000">
                                          <p:stCondLst>
                                            <p:cond delay="676"/>
                                          </p:stCondLst>
                                        </p:cTn>
                                        <p:tgtEl>
                                          <p:spTgt spid="194563">
                                            <p:txEl>
                                              <p:pRg st="0" end="0"/>
                                            </p:txEl>
                                          </p:spTgt>
                                        </p:tgtEl>
                                      </p:cBhvr>
                                      <p:to x="100000" y="100000"/>
                                    </p:animScale>
                                    <p:animScale>
                                      <p:cBhvr>
                                        <p:cTn id="15" dur="26">
                                          <p:stCondLst>
                                            <p:cond delay="1312"/>
                                          </p:stCondLst>
                                        </p:cTn>
                                        <p:tgtEl>
                                          <p:spTgt spid="194563">
                                            <p:txEl>
                                              <p:pRg st="0" end="0"/>
                                            </p:txEl>
                                          </p:spTgt>
                                        </p:tgtEl>
                                      </p:cBhvr>
                                      <p:to x="100000" y="80000"/>
                                    </p:animScale>
                                    <p:animScale>
                                      <p:cBhvr>
                                        <p:cTn id="16" dur="166" decel="50000">
                                          <p:stCondLst>
                                            <p:cond delay="1338"/>
                                          </p:stCondLst>
                                        </p:cTn>
                                        <p:tgtEl>
                                          <p:spTgt spid="194563">
                                            <p:txEl>
                                              <p:pRg st="0" end="0"/>
                                            </p:txEl>
                                          </p:spTgt>
                                        </p:tgtEl>
                                      </p:cBhvr>
                                      <p:to x="100000" y="100000"/>
                                    </p:animScale>
                                    <p:animScale>
                                      <p:cBhvr>
                                        <p:cTn id="17" dur="26">
                                          <p:stCondLst>
                                            <p:cond delay="1642"/>
                                          </p:stCondLst>
                                        </p:cTn>
                                        <p:tgtEl>
                                          <p:spTgt spid="194563">
                                            <p:txEl>
                                              <p:pRg st="0" end="0"/>
                                            </p:txEl>
                                          </p:spTgt>
                                        </p:tgtEl>
                                      </p:cBhvr>
                                      <p:to x="100000" y="90000"/>
                                    </p:animScale>
                                    <p:animScale>
                                      <p:cBhvr>
                                        <p:cTn id="18" dur="166" decel="50000">
                                          <p:stCondLst>
                                            <p:cond delay="1668"/>
                                          </p:stCondLst>
                                        </p:cTn>
                                        <p:tgtEl>
                                          <p:spTgt spid="194563">
                                            <p:txEl>
                                              <p:pRg st="0" end="0"/>
                                            </p:txEl>
                                          </p:spTgt>
                                        </p:tgtEl>
                                      </p:cBhvr>
                                      <p:to x="100000" y="100000"/>
                                    </p:animScale>
                                    <p:animScale>
                                      <p:cBhvr>
                                        <p:cTn id="19" dur="26">
                                          <p:stCondLst>
                                            <p:cond delay="1808"/>
                                          </p:stCondLst>
                                        </p:cTn>
                                        <p:tgtEl>
                                          <p:spTgt spid="194563">
                                            <p:txEl>
                                              <p:pRg st="0" end="0"/>
                                            </p:txEl>
                                          </p:spTgt>
                                        </p:tgtEl>
                                      </p:cBhvr>
                                      <p:to x="100000" y="95000"/>
                                    </p:animScale>
                                    <p:animScale>
                                      <p:cBhvr>
                                        <p:cTn id="20" dur="166" decel="50000">
                                          <p:stCondLst>
                                            <p:cond delay="1834"/>
                                          </p:stCondLst>
                                        </p:cTn>
                                        <p:tgtEl>
                                          <p:spTgt spid="1945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4563">
                                            <p:txEl>
                                              <p:pRg st="1" end="1"/>
                                            </p:txEl>
                                          </p:spTgt>
                                        </p:tgtEl>
                                        <p:attrNameLst>
                                          <p:attrName>style.visibility</p:attrName>
                                        </p:attrNameLst>
                                      </p:cBhvr>
                                      <p:to>
                                        <p:strVal val="visible"/>
                                      </p:to>
                                    </p:set>
                                    <p:animEffect transition="in" filter="wipe(down)">
                                      <p:cBhvr>
                                        <p:cTn id="25" dur="580">
                                          <p:stCondLst>
                                            <p:cond delay="0"/>
                                          </p:stCondLst>
                                        </p:cTn>
                                        <p:tgtEl>
                                          <p:spTgt spid="194563">
                                            <p:txEl>
                                              <p:pRg st="1" end="1"/>
                                            </p:txEl>
                                          </p:spTgt>
                                        </p:tgtEl>
                                      </p:cBhvr>
                                    </p:animEffect>
                                    <p:anim calcmode="lin" valueType="num">
                                      <p:cBhvr>
                                        <p:cTn id="26" dur="1822" tmFilter="0,0; 0.14,0.36; 0.43,0.73; 0.71,0.91; 1.0,1.0">
                                          <p:stCondLst>
                                            <p:cond delay="0"/>
                                          </p:stCondLst>
                                        </p:cTn>
                                        <p:tgtEl>
                                          <p:spTgt spid="1945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45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45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45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45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4563">
                                            <p:txEl>
                                              <p:pRg st="1" end="1"/>
                                            </p:txEl>
                                          </p:spTgt>
                                        </p:tgtEl>
                                      </p:cBhvr>
                                      <p:to x="100000" y="60000"/>
                                    </p:animScale>
                                    <p:animScale>
                                      <p:cBhvr>
                                        <p:cTn id="32" dur="166" decel="50000">
                                          <p:stCondLst>
                                            <p:cond delay="676"/>
                                          </p:stCondLst>
                                        </p:cTn>
                                        <p:tgtEl>
                                          <p:spTgt spid="194563">
                                            <p:txEl>
                                              <p:pRg st="1" end="1"/>
                                            </p:txEl>
                                          </p:spTgt>
                                        </p:tgtEl>
                                      </p:cBhvr>
                                      <p:to x="100000" y="100000"/>
                                    </p:animScale>
                                    <p:animScale>
                                      <p:cBhvr>
                                        <p:cTn id="33" dur="26">
                                          <p:stCondLst>
                                            <p:cond delay="1312"/>
                                          </p:stCondLst>
                                        </p:cTn>
                                        <p:tgtEl>
                                          <p:spTgt spid="194563">
                                            <p:txEl>
                                              <p:pRg st="1" end="1"/>
                                            </p:txEl>
                                          </p:spTgt>
                                        </p:tgtEl>
                                      </p:cBhvr>
                                      <p:to x="100000" y="80000"/>
                                    </p:animScale>
                                    <p:animScale>
                                      <p:cBhvr>
                                        <p:cTn id="34" dur="166" decel="50000">
                                          <p:stCondLst>
                                            <p:cond delay="1338"/>
                                          </p:stCondLst>
                                        </p:cTn>
                                        <p:tgtEl>
                                          <p:spTgt spid="194563">
                                            <p:txEl>
                                              <p:pRg st="1" end="1"/>
                                            </p:txEl>
                                          </p:spTgt>
                                        </p:tgtEl>
                                      </p:cBhvr>
                                      <p:to x="100000" y="100000"/>
                                    </p:animScale>
                                    <p:animScale>
                                      <p:cBhvr>
                                        <p:cTn id="35" dur="26">
                                          <p:stCondLst>
                                            <p:cond delay="1642"/>
                                          </p:stCondLst>
                                        </p:cTn>
                                        <p:tgtEl>
                                          <p:spTgt spid="194563">
                                            <p:txEl>
                                              <p:pRg st="1" end="1"/>
                                            </p:txEl>
                                          </p:spTgt>
                                        </p:tgtEl>
                                      </p:cBhvr>
                                      <p:to x="100000" y="90000"/>
                                    </p:animScale>
                                    <p:animScale>
                                      <p:cBhvr>
                                        <p:cTn id="36" dur="166" decel="50000">
                                          <p:stCondLst>
                                            <p:cond delay="1668"/>
                                          </p:stCondLst>
                                        </p:cTn>
                                        <p:tgtEl>
                                          <p:spTgt spid="194563">
                                            <p:txEl>
                                              <p:pRg st="1" end="1"/>
                                            </p:txEl>
                                          </p:spTgt>
                                        </p:tgtEl>
                                      </p:cBhvr>
                                      <p:to x="100000" y="100000"/>
                                    </p:animScale>
                                    <p:animScale>
                                      <p:cBhvr>
                                        <p:cTn id="37" dur="26">
                                          <p:stCondLst>
                                            <p:cond delay="1808"/>
                                          </p:stCondLst>
                                        </p:cTn>
                                        <p:tgtEl>
                                          <p:spTgt spid="194563">
                                            <p:txEl>
                                              <p:pRg st="1" end="1"/>
                                            </p:txEl>
                                          </p:spTgt>
                                        </p:tgtEl>
                                      </p:cBhvr>
                                      <p:to x="100000" y="95000"/>
                                    </p:animScale>
                                    <p:animScale>
                                      <p:cBhvr>
                                        <p:cTn id="38" dur="166" decel="50000">
                                          <p:stCondLst>
                                            <p:cond delay="1834"/>
                                          </p:stCondLst>
                                        </p:cTn>
                                        <p:tgtEl>
                                          <p:spTgt spid="19456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94563">
                                            <p:txEl>
                                              <p:pRg st="2" end="2"/>
                                            </p:txEl>
                                          </p:spTgt>
                                        </p:tgtEl>
                                        <p:attrNameLst>
                                          <p:attrName>style.visibility</p:attrName>
                                        </p:attrNameLst>
                                      </p:cBhvr>
                                      <p:to>
                                        <p:strVal val="visible"/>
                                      </p:to>
                                    </p:set>
                                    <p:animEffect transition="in" filter="wipe(down)">
                                      <p:cBhvr>
                                        <p:cTn id="43" dur="580">
                                          <p:stCondLst>
                                            <p:cond delay="0"/>
                                          </p:stCondLst>
                                        </p:cTn>
                                        <p:tgtEl>
                                          <p:spTgt spid="194563">
                                            <p:txEl>
                                              <p:pRg st="2" end="2"/>
                                            </p:txEl>
                                          </p:spTgt>
                                        </p:tgtEl>
                                      </p:cBhvr>
                                    </p:animEffect>
                                    <p:anim calcmode="lin" valueType="num">
                                      <p:cBhvr>
                                        <p:cTn id="44" dur="1822" tmFilter="0,0; 0.14,0.36; 0.43,0.73; 0.71,0.91; 1.0,1.0">
                                          <p:stCondLst>
                                            <p:cond delay="0"/>
                                          </p:stCondLst>
                                        </p:cTn>
                                        <p:tgtEl>
                                          <p:spTgt spid="19456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9456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9456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9456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9456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94563">
                                            <p:txEl>
                                              <p:pRg st="2" end="2"/>
                                            </p:txEl>
                                          </p:spTgt>
                                        </p:tgtEl>
                                      </p:cBhvr>
                                      <p:to x="100000" y="60000"/>
                                    </p:animScale>
                                    <p:animScale>
                                      <p:cBhvr>
                                        <p:cTn id="50" dur="166" decel="50000">
                                          <p:stCondLst>
                                            <p:cond delay="676"/>
                                          </p:stCondLst>
                                        </p:cTn>
                                        <p:tgtEl>
                                          <p:spTgt spid="194563">
                                            <p:txEl>
                                              <p:pRg st="2" end="2"/>
                                            </p:txEl>
                                          </p:spTgt>
                                        </p:tgtEl>
                                      </p:cBhvr>
                                      <p:to x="100000" y="100000"/>
                                    </p:animScale>
                                    <p:animScale>
                                      <p:cBhvr>
                                        <p:cTn id="51" dur="26">
                                          <p:stCondLst>
                                            <p:cond delay="1312"/>
                                          </p:stCondLst>
                                        </p:cTn>
                                        <p:tgtEl>
                                          <p:spTgt spid="194563">
                                            <p:txEl>
                                              <p:pRg st="2" end="2"/>
                                            </p:txEl>
                                          </p:spTgt>
                                        </p:tgtEl>
                                      </p:cBhvr>
                                      <p:to x="100000" y="80000"/>
                                    </p:animScale>
                                    <p:animScale>
                                      <p:cBhvr>
                                        <p:cTn id="52" dur="166" decel="50000">
                                          <p:stCondLst>
                                            <p:cond delay="1338"/>
                                          </p:stCondLst>
                                        </p:cTn>
                                        <p:tgtEl>
                                          <p:spTgt spid="194563">
                                            <p:txEl>
                                              <p:pRg st="2" end="2"/>
                                            </p:txEl>
                                          </p:spTgt>
                                        </p:tgtEl>
                                      </p:cBhvr>
                                      <p:to x="100000" y="100000"/>
                                    </p:animScale>
                                    <p:animScale>
                                      <p:cBhvr>
                                        <p:cTn id="53" dur="26">
                                          <p:stCondLst>
                                            <p:cond delay="1642"/>
                                          </p:stCondLst>
                                        </p:cTn>
                                        <p:tgtEl>
                                          <p:spTgt spid="194563">
                                            <p:txEl>
                                              <p:pRg st="2" end="2"/>
                                            </p:txEl>
                                          </p:spTgt>
                                        </p:tgtEl>
                                      </p:cBhvr>
                                      <p:to x="100000" y="90000"/>
                                    </p:animScale>
                                    <p:animScale>
                                      <p:cBhvr>
                                        <p:cTn id="54" dur="166" decel="50000">
                                          <p:stCondLst>
                                            <p:cond delay="1668"/>
                                          </p:stCondLst>
                                        </p:cTn>
                                        <p:tgtEl>
                                          <p:spTgt spid="194563">
                                            <p:txEl>
                                              <p:pRg st="2" end="2"/>
                                            </p:txEl>
                                          </p:spTgt>
                                        </p:tgtEl>
                                      </p:cBhvr>
                                      <p:to x="100000" y="100000"/>
                                    </p:animScale>
                                    <p:animScale>
                                      <p:cBhvr>
                                        <p:cTn id="55" dur="26">
                                          <p:stCondLst>
                                            <p:cond delay="1808"/>
                                          </p:stCondLst>
                                        </p:cTn>
                                        <p:tgtEl>
                                          <p:spTgt spid="194563">
                                            <p:txEl>
                                              <p:pRg st="2" end="2"/>
                                            </p:txEl>
                                          </p:spTgt>
                                        </p:tgtEl>
                                      </p:cBhvr>
                                      <p:to x="100000" y="95000"/>
                                    </p:animScale>
                                    <p:animScale>
                                      <p:cBhvr>
                                        <p:cTn id="56" dur="166" decel="50000">
                                          <p:stCondLst>
                                            <p:cond delay="1834"/>
                                          </p:stCondLst>
                                        </p:cTn>
                                        <p:tgtEl>
                                          <p:spTgt spid="19456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r>
              <a:rPr lang="en-US" b="1" smtClean="0">
                <a:solidFill>
                  <a:srgbClr val="FF0000"/>
                </a:solidFill>
                <a:effectLst>
                  <a:outerShdw blurRad="38100" dist="38100" dir="2700000" algn="tl">
                    <a:srgbClr val="C0C0C0"/>
                  </a:outerShdw>
                </a:effectLst>
              </a:rPr>
              <a:t>Cấu trúc volume của HT NTFS</a:t>
            </a:r>
            <a:br>
              <a:rPr lang="en-US" b="1" smtClean="0">
                <a:solidFill>
                  <a:srgbClr val="FF0000"/>
                </a:solidFill>
                <a:effectLst>
                  <a:outerShdw blurRad="38100" dist="38100" dir="2700000" algn="tl">
                    <a:srgbClr val="C0C0C0"/>
                  </a:outerShdw>
                </a:effectLst>
              </a:rPr>
            </a:br>
            <a:r>
              <a:rPr lang="en-US" b="1" smtClean="0">
                <a:solidFill>
                  <a:srgbClr val="FF0000"/>
                </a:solidFill>
                <a:effectLst>
                  <a:outerShdw blurRad="38100" dist="38100" dir="2700000" algn="tl">
                    <a:srgbClr val="C0C0C0"/>
                  </a:outerShdw>
                </a:effectLst>
              </a:rPr>
              <a:t>(Windows 2000/XP)</a:t>
            </a:r>
            <a:endParaRPr lang="en-US" smtClean="0">
              <a:solidFill>
                <a:srgbClr val="FF0000"/>
              </a:solidFill>
              <a:effectLst>
                <a:outerShdw blurRad="38100" dist="38100" dir="2700000" algn="tl">
                  <a:srgbClr val="C0C0C0"/>
                </a:outerShdw>
              </a:effectLst>
            </a:endParaRPr>
          </a:p>
        </p:txBody>
      </p:sp>
      <p:sp>
        <p:nvSpPr>
          <p:cNvPr id="168963" name="Rectangle 3"/>
          <p:cNvSpPr>
            <a:spLocks noGrp="1" noChangeArrowheads="1"/>
          </p:cNvSpPr>
          <p:nvPr>
            <p:ph type="body" idx="1"/>
          </p:nvPr>
        </p:nvSpPr>
        <p:spPr>
          <a:xfrm>
            <a:off x="266700" y="1276350"/>
            <a:ext cx="8359775" cy="4743450"/>
          </a:xfrm>
        </p:spPr>
        <p:txBody>
          <a:bodyPr/>
          <a:lstStyle/>
          <a:p>
            <a:pPr algn="just" eaLnBrk="1" hangingPunct="1">
              <a:buSzPct val="125000"/>
            </a:pPr>
            <a:r>
              <a:rPr lang="vi-VN" smtClean="0">
                <a:effectLst>
                  <a:outerShdw blurRad="38100" dist="38100" dir="2700000" algn="tl">
                    <a:srgbClr val="C0C0C0"/>
                  </a:outerShdw>
                </a:effectLst>
              </a:rPr>
              <a:t> Khi định dạng một phân </a:t>
            </a:r>
            <a:r>
              <a:rPr lang="en-US" smtClean="0">
                <a:effectLst>
                  <a:outerShdw blurRad="38100" dist="38100" dir="2700000" algn="tl">
                    <a:srgbClr val="C0C0C0"/>
                  </a:outerShdw>
                </a:effectLst>
              </a:rPr>
              <a:t>vùng</a:t>
            </a:r>
            <a:r>
              <a:rPr lang="vi-VN" smtClean="0">
                <a:effectLst>
                  <a:outerShdw blurRad="38100" dist="38100" dir="2700000" algn="tl">
                    <a:srgbClr val="C0C0C0"/>
                  </a:outerShdw>
                </a:effectLst>
              </a:rPr>
              <a:t> (partition) trên một ổ đĩa sử dụng hệ thống tập tin NTFS, thì phân </a:t>
            </a:r>
            <a:r>
              <a:rPr lang="en-US" smtClean="0">
                <a:effectLst>
                  <a:outerShdw blurRad="38100" dist="38100" dir="2700000" algn="tl">
                    <a:srgbClr val="C0C0C0"/>
                  </a:outerShdw>
                </a:effectLst>
              </a:rPr>
              <a:t>vùng</a:t>
            </a:r>
            <a:r>
              <a:rPr lang="vi-VN" smtClean="0">
                <a:effectLst>
                  <a:outerShdw blurRad="38100" dist="38100" dir="2700000" algn="tl">
                    <a:srgbClr val="C0C0C0"/>
                  </a:outerShdw>
                </a:effectLst>
              </a:rPr>
              <a:t> được khởi tạo như là một volume của NTFS.</a:t>
            </a:r>
            <a:endParaRPr lang="en-US" smtClean="0">
              <a:effectLst>
                <a:outerShdw blurRad="38100" dist="38100" dir="2700000" algn="tl">
                  <a:srgbClr val="C0C0C0"/>
                </a:outerShdw>
              </a:effectLst>
            </a:endParaRPr>
          </a:p>
          <a:p>
            <a:pPr algn="just" eaLnBrk="1" hangingPunct="1">
              <a:buSzPct val="125000"/>
            </a:pPr>
            <a:r>
              <a:rPr lang="fr-FR" smtClean="0">
                <a:effectLst>
                  <a:outerShdw blurRad="38100" dist="38100" dir="2700000" algn="tl">
                    <a:srgbClr val="C0C0C0"/>
                  </a:outerShdw>
                </a:effectLst>
              </a:rPr>
              <a:t>Cấu trúc volume:</a:t>
            </a:r>
            <a:endParaRPr lang="en-US" smtClean="0">
              <a:effectLst>
                <a:outerShdw blurRad="38100" dist="38100" dir="2700000" algn="tl">
                  <a:srgbClr val="C0C0C0"/>
                </a:outerShdw>
              </a:effectLst>
            </a:endParaRPr>
          </a:p>
          <a:p>
            <a:pPr eaLnBrk="1" hangingPunct="1">
              <a:buFontTx/>
              <a:buNone/>
            </a:pPr>
            <a:endParaRPr lang="en-US" smtClean="0">
              <a:effectLst>
                <a:outerShdw blurRad="38100" dist="38100" dir="2700000" algn="tl">
                  <a:srgbClr val="C0C0C0"/>
                </a:outerShdw>
              </a:effectLst>
            </a:endParaRPr>
          </a:p>
        </p:txBody>
      </p:sp>
      <p:pic>
        <p:nvPicPr>
          <p:cNvPr id="27652" name="Picture 107" descr="C:\Documents and Settings\ibm\Desktop\NTFS_Đac diem+cau truc\Htm\images\hinh10.9.gif"/>
          <p:cNvPicPr>
            <a:picLocks noChangeAspect="1" noChangeArrowheads="1"/>
          </p:cNvPicPr>
          <p:nvPr/>
        </p:nvPicPr>
        <p:blipFill>
          <a:blip r:embed="rId3"/>
          <a:srcRect/>
          <a:stretch>
            <a:fillRect/>
          </a:stretch>
        </p:blipFill>
        <p:spPr bwMode="auto">
          <a:xfrm>
            <a:off x="493713" y="4000500"/>
            <a:ext cx="8650287" cy="191452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E4F7FF33-9890-461D-96B3-95611C70D3CC}"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68</a:t>
            </a:fld>
            <a:endParaRPr lang="en-US"/>
          </a:p>
        </p:txBody>
      </p:sp>
    </p:spTree>
    <p:custDataLst>
      <p:tags r:id="rId1"/>
    </p:custDataLst>
  </p:cSld>
  <p:clrMapOvr>
    <a:masterClrMapping/>
  </p:clrMapOvr>
  <p:transition advTm="872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ipe(down)">
                                      <p:cBhvr>
                                        <p:cTn id="7" dur="580">
                                          <p:stCondLst>
                                            <p:cond delay="0"/>
                                          </p:stCondLst>
                                        </p:cTn>
                                        <p:tgtEl>
                                          <p:spTgt spid="168963">
                                            <p:txEl>
                                              <p:pRg st="0" end="0"/>
                                            </p:txEl>
                                          </p:spTgt>
                                        </p:tgtEl>
                                      </p:cBhvr>
                                    </p:animEffect>
                                    <p:anim calcmode="lin" valueType="num">
                                      <p:cBhvr>
                                        <p:cTn id="8" dur="1822" tmFilter="0,0; 0.14,0.36; 0.43,0.73; 0.71,0.91; 1.0,1.0">
                                          <p:stCondLst>
                                            <p:cond delay="0"/>
                                          </p:stCondLst>
                                        </p:cTn>
                                        <p:tgtEl>
                                          <p:spTgt spid="1689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89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89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89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89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8963">
                                            <p:txEl>
                                              <p:pRg st="0" end="0"/>
                                            </p:txEl>
                                          </p:spTgt>
                                        </p:tgtEl>
                                      </p:cBhvr>
                                      <p:to x="100000" y="60000"/>
                                    </p:animScale>
                                    <p:animScale>
                                      <p:cBhvr>
                                        <p:cTn id="14" dur="166" decel="50000">
                                          <p:stCondLst>
                                            <p:cond delay="676"/>
                                          </p:stCondLst>
                                        </p:cTn>
                                        <p:tgtEl>
                                          <p:spTgt spid="168963">
                                            <p:txEl>
                                              <p:pRg st="0" end="0"/>
                                            </p:txEl>
                                          </p:spTgt>
                                        </p:tgtEl>
                                      </p:cBhvr>
                                      <p:to x="100000" y="100000"/>
                                    </p:animScale>
                                    <p:animScale>
                                      <p:cBhvr>
                                        <p:cTn id="15" dur="26">
                                          <p:stCondLst>
                                            <p:cond delay="1312"/>
                                          </p:stCondLst>
                                        </p:cTn>
                                        <p:tgtEl>
                                          <p:spTgt spid="168963">
                                            <p:txEl>
                                              <p:pRg st="0" end="0"/>
                                            </p:txEl>
                                          </p:spTgt>
                                        </p:tgtEl>
                                      </p:cBhvr>
                                      <p:to x="100000" y="80000"/>
                                    </p:animScale>
                                    <p:animScale>
                                      <p:cBhvr>
                                        <p:cTn id="16" dur="166" decel="50000">
                                          <p:stCondLst>
                                            <p:cond delay="1338"/>
                                          </p:stCondLst>
                                        </p:cTn>
                                        <p:tgtEl>
                                          <p:spTgt spid="168963">
                                            <p:txEl>
                                              <p:pRg st="0" end="0"/>
                                            </p:txEl>
                                          </p:spTgt>
                                        </p:tgtEl>
                                      </p:cBhvr>
                                      <p:to x="100000" y="100000"/>
                                    </p:animScale>
                                    <p:animScale>
                                      <p:cBhvr>
                                        <p:cTn id="17" dur="26">
                                          <p:stCondLst>
                                            <p:cond delay="1642"/>
                                          </p:stCondLst>
                                        </p:cTn>
                                        <p:tgtEl>
                                          <p:spTgt spid="168963">
                                            <p:txEl>
                                              <p:pRg st="0" end="0"/>
                                            </p:txEl>
                                          </p:spTgt>
                                        </p:tgtEl>
                                      </p:cBhvr>
                                      <p:to x="100000" y="90000"/>
                                    </p:animScale>
                                    <p:animScale>
                                      <p:cBhvr>
                                        <p:cTn id="18" dur="166" decel="50000">
                                          <p:stCondLst>
                                            <p:cond delay="1668"/>
                                          </p:stCondLst>
                                        </p:cTn>
                                        <p:tgtEl>
                                          <p:spTgt spid="168963">
                                            <p:txEl>
                                              <p:pRg st="0" end="0"/>
                                            </p:txEl>
                                          </p:spTgt>
                                        </p:tgtEl>
                                      </p:cBhvr>
                                      <p:to x="100000" y="100000"/>
                                    </p:animScale>
                                    <p:animScale>
                                      <p:cBhvr>
                                        <p:cTn id="19" dur="26">
                                          <p:stCondLst>
                                            <p:cond delay="1808"/>
                                          </p:stCondLst>
                                        </p:cTn>
                                        <p:tgtEl>
                                          <p:spTgt spid="168963">
                                            <p:txEl>
                                              <p:pRg st="0" end="0"/>
                                            </p:txEl>
                                          </p:spTgt>
                                        </p:tgtEl>
                                      </p:cBhvr>
                                      <p:to x="100000" y="95000"/>
                                    </p:animScale>
                                    <p:animScale>
                                      <p:cBhvr>
                                        <p:cTn id="20" dur="166" decel="50000">
                                          <p:stCondLst>
                                            <p:cond delay="1834"/>
                                          </p:stCondLst>
                                        </p:cTn>
                                        <p:tgtEl>
                                          <p:spTgt spid="16896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8963">
                                            <p:txEl>
                                              <p:pRg st="1" end="1"/>
                                            </p:txEl>
                                          </p:spTgt>
                                        </p:tgtEl>
                                        <p:attrNameLst>
                                          <p:attrName>style.visibility</p:attrName>
                                        </p:attrNameLst>
                                      </p:cBhvr>
                                      <p:to>
                                        <p:strVal val="visible"/>
                                      </p:to>
                                    </p:set>
                                    <p:animEffect transition="in" filter="wipe(down)">
                                      <p:cBhvr>
                                        <p:cTn id="25" dur="580">
                                          <p:stCondLst>
                                            <p:cond delay="0"/>
                                          </p:stCondLst>
                                        </p:cTn>
                                        <p:tgtEl>
                                          <p:spTgt spid="168963">
                                            <p:txEl>
                                              <p:pRg st="1" end="1"/>
                                            </p:txEl>
                                          </p:spTgt>
                                        </p:tgtEl>
                                      </p:cBhvr>
                                    </p:animEffect>
                                    <p:anim calcmode="lin" valueType="num">
                                      <p:cBhvr>
                                        <p:cTn id="26" dur="1822" tmFilter="0,0; 0.14,0.36; 0.43,0.73; 0.71,0.91; 1.0,1.0">
                                          <p:stCondLst>
                                            <p:cond delay="0"/>
                                          </p:stCondLst>
                                        </p:cTn>
                                        <p:tgtEl>
                                          <p:spTgt spid="16896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896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896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896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896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8963">
                                            <p:txEl>
                                              <p:pRg st="1" end="1"/>
                                            </p:txEl>
                                          </p:spTgt>
                                        </p:tgtEl>
                                      </p:cBhvr>
                                      <p:to x="100000" y="60000"/>
                                    </p:animScale>
                                    <p:animScale>
                                      <p:cBhvr>
                                        <p:cTn id="32" dur="166" decel="50000">
                                          <p:stCondLst>
                                            <p:cond delay="676"/>
                                          </p:stCondLst>
                                        </p:cTn>
                                        <p:tgtEl>
                                          <p:spTgt spid="168963">
                                            <p:txEl>
                                              <p:pRg st="1" end="1"/>
                                            </p:txEl>
                                          </p:spTgt>
                                        </p:tgtEl>
                                      </p:cBhvr>
                                      <p:to x="100000" y="100000"/>
                                    </p:animScale>
                                    <p:animScale>
                                      <p:cBhvr>
                                        <p:cTn id="33" dur="26">
                                          <p:stCondLst>
                                            <p:cond delay="1312"/>
                                          </p:stCondLst>
                                        </p:cTn>
                                        <p:tgtEl>
                                          <p:spTgt spid="168963">
                                            <p:txEl>
                                              <p:pRg st="1" end="1"/>
                                            </p:txEl>
                                          </p:spTgt>
                                        </p:tgtEl>
                                      </p:cBhvr>
                                      <p:to x="100000" y="80000"/>
                                    </p:animScale>
                                    <p:animScale>
                                      <p:cBhvr>
                                        <p:cTn id="34" dur="166" decel="50000">
                                          <p:stCondLst>
                                            <p:cond delay="1338"/>
                                          </p:stCondLst>
                                        </p:cTn>
                                        <p:tgtEl>
                                          <p:spTgt spid="168963">
                                            <p:txEl>
                                              <p:pRg st="1" end="1"/>
                                            </p:txEl>
                                          </p:spTgt>
                                        </p:tgtEl>
                                      </p:cBhvr>
                                      <p:to x="100000" y="100000"/>
                                    </p:animScale>
                                    <p:animScale>
                                      <p:cBhvr>
                                        <p:cTn id="35" dur="26">
                                          <p:stCondLst>
                                            <p:cond delay="1642"/>
                                          </p:stCondLst>
                                        </p:cTn>
                                        <p:tgtEl>
                                          <p:spTgt spid="168963">
                                            <p:txEl>
                                              <p:pRg st="1" end="1"/>
                                            </p:txEl>
                                          </p:spTgt>
                                        </p:tgtEl>
                                      </p:cBhvr>
                                      <p:to x="100000" y="90000"/>
                                    </p:animScale>
                                    <p:animScale>
                                      <p:cBhvr>
                                        <p:cTn id="36" dur="166" decel="50000">
                                          <p:stCondLst>
                                            <p:cond delay="1668"/>
                                          </p:stCondLst>
                                        </p:cTn>
                                        <p:tgtEl>
                                          <p:spTgt spid="168963">
                                            <p:txEl>
                                              <p:pRg st="1" end="1"/>
                                            </p:txEl>
                                          </p:spTgt>
                                        </p:tgtEl>
                                      </p:cBhvr>
                                      <p:to x="100000" y="100000"/>
                                    </p:animScale>
                                    <p:animScale>
                                      <p:cBhvr>
                                        <p:cTn id="37" dur="26">
                                          <p:stCondLst>
                                            <p:cond delay="1808"/>
                                          </p:stCondLst>
                                        </p:cTn>
                                        <p:tgtEl>
                                          <p:spTgt spid="168963">
                                            <p:txEl>
                                              <p:pRg st="1" end="1"/>
                                            </p:txEl>
                                          </p:spTgt>
                                        </p:tgtEl>
                                      </p:cBhvr>
                                      <p:to x="100000" y="95000"/>
                                    </p:animScale>
                                    <p:animScale>
                                      <p:cBhvr>
                                        <p:cTn id="38" dur="166" decel="50000">
                                          <p:stCondLst>
                                            <p:cond delay="1834"/>
                                          </p:stCondLst>
                                        </p:cTn>
                                        <p:tgtEl>
                                          <p:spTgt spid="16896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b="1" smtClean="0">
                <a:solidFill>
                  <a:srgbClr val="FF0000"/>
                </a:solidFill>
                <a:effectLst>
                  <a:outerShdw blurRad="38100" dist="38100" dir="2700000" algn="tl">
                    <a:srgbClr val="C0C0C0"/>
                  </a:outerShdw>
                </a:effectLst>
              </a:rPr>
              <a:t>Cấu trúc volume của HT NTFS</a:t>
            </a:r>
            <a:br>
              <a:rPr lang="en-US" b="1" smtClean="0">
                <a:solidFill>
                  <a:srgbClr val="FF0000"/>
                </a:solidFill>
                <a:effectLst>
                  <a:outerShdw blurRad="38100" dist="38100" dir="2700000" algn="tl">
                    <a:srgbClr val="C0C0C0"/>
                  </a:outerShdw>
                </a:effectLst>
              </a:rPr>
            </a:br>
            <a:r>
              <a:rPr lang="en-US" b="1" smtClean="0">
                <a:solidFill>
                  <a:srgbClr val="FF0000"/>
                </a:solidFill>
                <a:effectLst>
                  <a:outerShdw blurRad="38100" dist="38100" dir="2700000" algn="tl">
                    <a:srgbClr val="C0C0C0"/>
                  </a:outerShdw>
                </a:effectLst>
              </a:rPr>
              <a:t>(Windows 2000/XP)</a:t>
            </a:r>
            <a:endParaRPr lang="en-US" smtClean="0">
              <a:solidFill>
                <a:srgbClr val="FF0000"/>
              </a:solidFill>
              <a:effectLst>
                <a:outerShdw blurRad="38100" dist="38100" dir="2700000" algn="tl">
                  <a:srgbClr val="C0C0C0"/>
                </a:outerShdw>
              </a:effectLst>
            </a:endParaRPr>
          </a:p>
        </p:txBody>
      </p:sp>
      <p:sp>
        <p:nvSpPr>
          <p:cNvPr id="169987" name="Rectangle 3"/>
          <p:cNvSpPr>
            <a:spLocks noGrp="1" noChangeArrowheads="1"/>
          </p:cNvSpPr>
          <p:nvPr>
            <p:ph type="body" idx="1"/>
          </p:nvPr>
        </p:nvSpPr>
        <p:spPr>
          <a:xfrm>
            <a:off x="457200" y="1600200"/>
            <a:ext cx="8359775" cy="4743450"/>
          </a:xfrm>
        </p:spPr>
        <p:txBody>
          <a:bodyPr/>
          <a:lstStyle/>
          <a:p>
            <a:pPr marL="609600" indent="-609600" algn="just" eaLnBrk="1" hangingPunct="1">
              <a:buSzPct val="125000"/>
            </a:pPr>
            <a:r>
              <a:rPr lang="vi-VN" smtClean="0">
                <a:effectLst>
                  <a:outerShdw blurRad="38100" dist="38100" dir="2700000" algn="tl">
                    <a:srgbClr val="C0C0C0"/>
                  </a:outerShdw>
                </a:effectLst>
              </a:rPr>
              <a:t> </a:t>
            </a:r>
            <a:r>
              <a:rPr lang="en-US" smtClean="0">
                <a:effectLst>
                  <a:outerShdw blurRad="38100" dist="38100" dir="2700000" algn="tl">
                    <a:srgbClr val="C0C0C0"/>
                  </a:outerShdw>
                </a:effectLst>
              </a:rPr>
              <a:t>Các sector khởi động của partition (có thể đến 16 sector) bao gồm các thông tin về cấu trúc của volume, cấu trúc của hệ thống tập tin cũng như những thông tin và mã nguồn khởi động.</a:t>
            </a:r>
            <a:r>
              <a:rPr lang="vi-VN" smtClean="0">
                <a:effectLst>
                  <a:outerShdw blurRad="38100" dist="38100" dir="2700000" algn="tl">
                    <a:srgbClr val="C0C0C0"/>
                  </a:outerShdw>
                </a:effectLst>
              </a:rPr>
              <a:t> </a:t>
            </a:r>
            <a:endParaRPr lang="en-US"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6E314396-CF43-44BA-97D4-868D3B71C4DA}"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69</a:t>
            </a:fld>
            <a:endParaRPr lang="en-US"/>
          </a:p>
        </p:txBody>
      </p:sp>
    </p:spTree>
    <p:custDataLst>
      <p:tags r:id="rId1"/>
    </p:custDataLst>
  </p:cSld>
  <p:clrMapOvr>
    <a:masterClrMapping/>
  </p:clrMapOvr>
  <p:transition advTm="673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down)">
                                      <p:cBhvr>
                                        <p:cTn id="7" dur="580">
                                          <p:stCondLst>
                                            <p:cond delay="0"/>
                                          </p:stCondLst>
                                        </p:cTn>
                                        <p:tgtEl>
                                          <p:spTgt spid="169987">
                                            <p:txEl>
                                              <p:pRg st="0" end="0"/>
                                            </p:txEl>
                                          </p:spTgt>
                                        </p:tgtEl>
                                      </p:cBhvr>
                                    </p:animEffect>
                                    <p:anim calcmode="lin" valueType="num">
                                      <p:cBhvr>
                                        <p:cTn id="8" dur="1822" tmFilter="0,0; 0.14,0.36; 0.43,0.73; 0.71,0.91; 1.0,1.0">
                                          <p:stCondLst>
                                            <p:cond delay="0"/>
                                          </p:stCondLst>
                                        </p:cTn>
                                        <p:tgtEl>
                                          <p:spTgt spid="1699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99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99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99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99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9987">
                                            <p:txEl>
                                              <p:pRg st="0" end="0"/>
                                            </p:txEl>
                                          </p:spTgt>
                                        </p:tgtEl>
                                      </p:cBhvr>
                                      <p:to x="100000" y="60000"/>
                                    </p:animScale>
                                    <p:animScale>
                                      <p:cBhvr>
                                        <p:cTn id="14" dur="166" decel="50000">
                                          <p:stCondLst>
                                            <p:cond delay="676"/>
                                          </p:stCondLst>
                                        </p:cTn>
                                        <p:tgtEl>
                                          <p:spTgt spid="169987">
                                            <p:txEl>
                                              <p:pRg st="0" end="0"/>
                                            </p:txEl>
                                          </p:spTgt>
                                        </p:tgtEl>
                                      </p:cBhvr>
                                      <p:to x="100000" y="100000"/>
                                    </p:animScale>
                                    <p:animScale>
                                      <p:cBhvr>
                                        <p:cTn id="15" dur="26">
                                          <p:stCondLst>
                                            <p:cond delay="1312"/>
                                          </p:stCondLst>
                                        </p:cTn>
                                        <p:tgtEl>
                                          <p:spTgt spid="169987">
                                            <p:txEl>
                                              <p:pRg st="0" end="0"/>
                                            </p:txEl>
                                          </p:spTgt>
                                        </p:tgtEl>
                                      </p:cBhvr>
                                      <p:to x="100000" y="80000"/>
                                    </p:animScale>
                                    <p:animScale>
                                      <p:cBhvr>
                                        <p:cTn id="16" dur="166" decel="50000">
                                          <p:stCondLst>
                                            <p:cond delay="1338"/>
                                          </p:stCondLst>
                                        </p:cTn>
                                        <p:tgtEl>
                                          <p:spTgt spid="169987">
                                            <p:txEl>
                                              <p:pRg st="0" end="0"/>
                                            </p:txEl>
                                          </p:spTgt>
                                        </p:tgtEl>
                                      </p:cBhvr>
                                      <p:to x="100000" y="100000"/>
                                    </p:animScale>
                                    <p:animScale>
                                      <p:cBhvr>
                                        <p:cTn id="17" dur="26">
                                          <p:stCondLst>
                                            <p:cond delay="1642"/>
                                          </p:stCondLst>
                                        </p:cTn>
                                        <p:tgtEl>
                                          <p:spTgt spid="169987">
                                            <p:txEl>
                                              <p:pRg st="0" end="0"/>
                                            </p:txEl>
                                          </p:spTgt>
                                        </p:tgtEl>
                                      </p:cBhvr>
                                      <p:to x="100000" y="90000"/>
                                    </p:animScale>
                                    <p:animScale>
                                      <p:cBhvr>
                                        <p:cTn id="18" dur="166" decel="50000">
                                          <p:stCondLst>
                                            <p:cond delay="1668"/>
                                          </p:stCondLst>
                                        </p:cTn>
                                        <p:tgtEl>
                                          <p:spTgt spid="169987">
                                            <p:txEl>
                                              <p:pRg st="0" end="0"/>
                                            </p:txEl>
                                          </p:spTgt>
                                        </p:tgtEl>
                                      </p:cBhvr>
                                      <p:to x="100000" y="100000"/>
                                    </p:animScale>
                                    <p:animScale>
                                      <p:cBhvr>
                                        <p:cTn id="19" dur="26">
                                          <p:stCondLst>
                                            <p:cond delay="1808"/>
                                          </p:stCondLst>
                                        </p:cTn>
                                        <p:tgtEl>
                                          <p:spTgt spid="169987">
                                            <p:txEl>
                                              <p:pRg st="0" end="0"/>
                                            </p:txEl>
                                          </p:spTgt>
                                        </p:tgtEl>
                                      </p:cBhvr>
                                      <p:to x="100000" y="95000"/>
                                    </p:animScale>
                                    <p:animScale>
                                      <p:cBhvr>
                                        <p:cTn id="20" dur="166" decel="50000">
                                          <p:stCondLst>
                                            <p:cond delay="1834"/>
                                          </p:stCondLst>
                                        </p:cTn>
                                        <p:tgtEl>
                                          <p:spTgt spid="16998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Hệ thống tập tin có thể có hay không phân biệt chữ thường và chữ hoa. </a:t>
            </a:r>
            <a:endParaRPr lang="en-US"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vi-VN" sz="2800" smtClean="0">
                <a:effectLst>
                  <a:outerShdw blurRad="38100" dist="38100" dir="2700000" algn="tl">
                    <a:srgbClr val="C0C0C0"/>
                  </a:outerShdw>
                </a:effectLst>
                <a:latin typeface="Tahoma" pitchFamily="34" charset="0"/>
              </a:rPr>
              <a:t>Ví dụ: UNIX</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phân biệt chữ thường và hoa còn MS-DOS thì không phân biệt.</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Nhiều hệ thống tập tin hỗ trợ tên tập tin gồm 2 phần được phân cách bởi dấu </a:t>
            </a:r>
            <a:r>
              <a:rPr lang="en-US" sz="2800" smtClean="0">
                <a:effectLst>
                  <a:outerShdw blurRad="38100" dist="38100" dir="2700000" algn="tl">
                    <a:srgbClr val="C0C0C0"/>
                  </a:outerShdw>
                </a:effectLst>
                <a:latin typeface="Tahoma" pitchFamily="34" charset="0"/>
              </a:rPr>
              <a:t>"</a:t>
            </a:r>
            <a:r>
              <a:rPr lang="vi-VN" sz="2800" smtClean="0">
                <a:effectLst>
                  <a:outerShdw blurRad="38100" dist="38100" dir="2700000" algn="tl">
                    <a:srgbClr val="C0C0C0"/>
                  </a:outerShdw>
                </a:effectLst>
                <a:latin typeface="Tahoma" pitchFamily="34" charset="0"/>
              </a:rPr>
              <a:t>.</a:t>
            </a:r>
            <a:r>
              <a:rPr lang="en-US" sz="2800" smtClean="0">
                <a:effectLst>
                  <a:outerShdw blurRad="38100" dist="38100" dir="2700000" algn="tl">
                    <a:srgbClr val="C0C0C0"/>
                  </a:outerShdw>
                </a:effectLst>
                <a:latin typeface="Tahoma" pitchFamily="34" charset="0"/>
              </a:rPr>
              <a:t>"</a:t>
            </a:r>
            <a:r>
              <a:rPr lang="vi-VN" sz="2800" smtClean="0">
                <a:effectLst>
                  <a:outerShdw blurRad="38100" dist="38100" dir="2700000" algn="tl">
                    <a:srgbClr val="C0C0C0"/>
                  </a:outerShdw>
                </a:effectLst>
                <a:latin typeface="Tahoma" pitchFamily="34" charset="0"/>
              </a:rPr>
              <a:t> mà phần</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sau được gọi là phần mở rộng. </a:t>
            </a:r>
            <a:endParaRPr lang="en-US"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vi-VN" sz="2800" smtClean="0">
                <a:effectLst>
                  <a:outerShdw blurRad="38100" dist="38100" dir="2700000" algn="tl">
                    <a:srgbClr val="C0C0C0"/>
                  </a:outerShdw>
                </a:effectLst>
                <a:latin typeface="Tahoma" pitchFamily="34" charset="0"/>
              </a:rPr>
              <a:t>Ví dụ: v</a:t>
            </a:r>
            <a:r>
              <a:rPr lang="en-US" sz="2800" smtClean="0">
                <a:effectLst>
                  <a:outerShdw blurRad="38100" dist="38100" dir="2700000" algn="tl">
                    <a:srgbClr val="C0C0C0"/>
                  </a:outerShdw>
                </a:effectLst>
                <a:latin typeface="Tahoma" pitchFamily="34" charset="0"/>
              </a:rPr>
              <a:t>anban</a:t>
            </a:r>
            <a:r>
              <a:rPr lang="vi-VN" sz="2800" smtClean="0">
                <a:effectLst>
                  <a:outerShdw blurRad="38100" dist="38100" dir="2700000" algn="tl">
                    <a:srgbClr val="C0C0C0"/>
                  </a:outerShdw>
                </a:effectLst>
                <a:latin typeface="Tahoma" pitchFamily="34" charset="0"/>
              </a:rPr>
              <a:t>.txt. Trong MS-DOS tên tập tin có từ 1 đến</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8 ký t</a:t>
            </a:r>
            <a:r>
              <a:rPr lang="en-US" sz="2800">
                <a:effectLst>
                  <a:outerShdw blurRad="38100" dist="38100" dir="2700000" algn="tl">
                    <a:srgbClr val="C0C0C0"/>
                  </a:outerShdw>
                </a:effectLst>
                <a:latin typeface="Tahoma" pitchFamily="34" charset="0"/>
              </a:rPr>
              <a:t>ự</a:t>
            </a:r>
            <a:r>
              <a:rPr lang="vi-VN" sz="2800" smtClean="0">
                <a:effectLst>
                  <a:outerShdw blurRad="38100" dist="38100" dir="2700000" algn="tl">
                    <a:srgbClr val="C0C0C0"/>
                  </a:outerShdw>
                </a:effectLst>
                <a:latin typeface="Tahoma" pitchFamily="34" charset="0"/>
              </a:rPr>
              <a:t>, phần mở rộng có từ 1 đến 3 ký tự. Một số kiểu mở rộng thông thường là:</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.bak, .bas, .bin, .c, .dat, .doc, .ftn, .hlp, .lib, .obj, .pas, .tex, .txt.</a:t>
            </a: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510F3710-0D3C-449B-937D-F6ED247B168B}"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rmAutofit fontScale="90000"/>
          </a:bodyPr>
          <a:lstStyle/>
          <a:p>
            <a:r>
              <a:rPr lang="en-US" b="1" smtClean="0">
                <a:solidFill>
                  <a:srgbClr val="FF0000"/>
                </a:solidFill>
                <a:effectLst>
                  <a:outerShdw blurRad="38100" dist="38100" dir="2700000" algn="tl">
                    <a:srgbClr val="C0C0C0"/>
                  </a:outerShdw>
                </a:effectLst>
              </a:rPr>
              <a:t>Cấu trúc volume của HT NTFS</a:t>
            </a:r>
            <a:br>
              <a:rPr lang="en-US" b="1" smtClean="0">
                <a:solidFill>
                  <a:srgbClr val="FF0000"/>
                </a:solidFill>
                <a:effectLst>
                  <a:outerShdw blurRad="38100" dist="38100" dir="2700000" algn="tl">
                    <a:srgbClr val="C0C0C0"/>
                  </a:outerShdw>
                </a:effectLst>
              </a:rPr>
            </a:br>
            <a:r>
              <a:rPr lang="en-US" b="1" smtClean="0">
                <a:solidFill>
                  <a:srgbClr val="FF0000"/>
                </a:solidFill>
                <a:effectLst>
                  <a:outerShdw blurRad="38100" dist="38100" dir="2700000" algn="tl">
                    <a:srgbClr val="C0C0C0"/>
                  </a:outerShdw>
                </a:effectLst>
              </a:rPr>
              <a:t>(Windows 2000/XP)</a:t>
            </a:r>
            <a:endParaRPr lang="en-US" smtClean="0">
              <a:solidFill>
                <a:srgbClr val="FF0000"/>
              </a:solidFill>
              <a:effectLst>
                <a:outerShdw blurRad="38100" dist="38100" dir="2700000" algn="tl">
                  <a:srgbClr val="C0C0C0"/>
                </a:outerShdw>
              </a:effectLst>
            </a:endParaRPr>
          </a:p>
        </p:txBody>
      </p:sp>
      <p:sp>
        <p:nvSpPr>
          <p:cNvPr id="171011" name="Rectangle 3"/>
          <p:cNvSpPr>
            <a:spLocks noGrp="1" noChangeArrowheads="1"/>
          </p:cNvSpPr>
          <p:nvPr>
            <p:ph type="body" idx="1"/>
          </p:nvPr>
        </p:nvSpPr>
        <p:spPr>
          <a:xfrm>
            <a:off x="457200" y="1600200"/>
            <a:ext cx="8359775" cy="4743450"/>
          </a:xfrm>
        </p:spPr>
        <p:txBody>
          <a:bodyPr/>
          <a:lstStyle/>
          <a:p>
            <a:pPr algn="just" eaLnBrk="1" hangingPunct="1">
              <a:buSzPct val="125000"/>
            </a:pPr>
            <a:r>
              <a:rPr lang="vi-VN" smtClean="0">
                <a:effectLst>
                  <a:outerShdw blurRad="38100" dist="38100" dir="2700000" algn="tl">
                    <a:srgbClr val="C0C0C0"/>
                  </a:outerShdw>
                </a:effectLst>
              </a:rPr>
              <a:t> MFT (master file table), chứa thông tin về từng tập tin có trong volume n</a:t>
            </a:r>
            <a:r>
              <a:rPr lang="en-US" smtClean="0">
                <a:effectLst>
                  <a:outerShdw blurRad="38100" dist="38100" dir="2700000" algn="tl">
                    <a:srgbClr val="C0C0C0"/>
                  </a:outerShdw>
                </a:effectLst>
              </a:rPr>
              <a:t>à</a:t>
            </a:r>
            <a:r>
              <a:rPr lang="vi-VN" smtClean="0">
                <a:effectLst>
                  <a:outerShdw blurRad="38100" dist="38100" dir="2700000" algn="tl">
                    <a:srgbClr val="C0C0C0"/>
                  </a:outerShdw>
                </a:effectLst>
              </a:rPr>
              <a:t>y. Thông tin n</a:t>
            </a:r>
            <a:r>
              <a:rPr lang="en-US" smtClean="0">
                <a:effectLst>
                  <a:outerShdw blurRad="38100" dist="38100" dir="2700000" algn="tl">
                    <a:srgbClr val="C0C0C0"/>
                  </a:outerShdw>
                </a:effectLst>
              </a:rPr>
              <a:t>à</a:t>
            </a:r>
            <a:r>
              <a:rPr lang="vi-VN" smtClean="0">
                <a:effectLst>
                  <a:outerShdw blurRad="38100" dist="38100" dir="2700000" algn="tl">
                    <a:srgbClr val="C0C0C0"/>
                  </a:outerShdw>
                </a:effectLst>
              </a:rPr>
              <a:t>y được lưu trữ trong các mẫu tin có kích thước 2048 byte và hoạt động giống như một cơ sở dữ liệu quan hệ. </a:t>
            </a:r>
            <a:endParaRPr lang="en-US" smtClean="0">
              <a:effectLst>
                <a:outerShdw blurRad="38100" dist="38100" dir="2700000" algn="tl">
                  <a:srgbClr val="C0C0C0"/>
                </a:outerShdw>
              </a:effectLst>
            </a:endParaRPr>
          </a:p>
          <a:p>
            <a:pPr algn="just" eaLnBrk="1" hangingPunct="1">
              <a:buSzPct val="125000"/>
            </a:pPr>
            <a:r>
              <a:rPr lang="vi-VN" smtClean="0">
                <a:effectLst>
                  <a:outerShdw blurRad="38100" dist="38100" dir="2700000" algn="tl">
                    <a:srgbClr val="C0C0C0"/>
                  </a:outerShdw>
                </a:effectLst>
              </a:rPr>
              <a:t>Các tập tin được xác định bởi một con số, số n</a:t>
            </a:r>
            <a:r>
              <a:rPr lang="en-US" smtClean="0">
                <a:effectLst>
                  <a:outerShdw blurRad="38100" dist="38100" dir="2700000" algn="tl">
                    <a:srgbClr val="C0C0C0"/>
                  </a:outerShdw>
                </a:effectLst>
              </a:rPr>
              <a:t>à</a:t>
            </a:r>
            <a:r>
              <a:rPr lang="vi-VN" smtClean="0">
                <a:effectLst>
                  <a:outerShdw blurRad="38100" dist="38100" dir="2700000" algn="tl">
                    <a:srgbClr val="C0C0C0"/>
                  </a:outerShdw>
                </a:effectLst>
              </a:rPr>
              <a:t>y phụ thuộc vào vị trí của tập tin trong MFT và một số tuần tự đặc biệt.</a:t>
            </a:r>
            <a:endParaRPr lang="en-US" smtClean="0">
              <a:effectLst>
                <a:outerShdw blurRad="38100" dist="38100" dir="2700000" algn="tl">
                  <a:srgbClr val="C0C0C0"/>
                </a:outerShdw>
              </a:effectLst>
            </a:endParaRPr>
          </a:p>
        </p:txBody>
      </p:sp>
      <p:sp>
        <p:nvSpPr>
          <p:cNvPr id="2" name="Date Placeholder 1"/>
          <p:cNvSpPr>
            <a:spLocks noGrp="1"/>
          </p:cNvSpPr>
          <p:nvPr>
            <p:ph type="dt" sz="half" idx="10"/>
          </p:nvPr>
        </p:nvSpPr>
        <p:spPr/>
        <p:txBody>
          <a:bodyPr/>
          <a:lstStyle/>
          <a:p>
            <a:fld id="{7D54C3AF-D475-49EA-92B8-A4A10F3B585A}"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70</a:t>
            </a:fld>
            <a:endParaRPr lang="en-US"/>
          </a:p>
        </p:txBody>
      </p:sp>
    </p:spTree>
    <p:custDataLst>
      <p:tags r:id="rId1"/>
    </p:custDataLst>
  </p:cSld>
  <p:clrMapOvr>
    <a:masterClrMapping/>
  </p:clrMapOvr>
  <p:transition advTm="251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wipe(down)">
                                      <p:cBhvr>
                                        <p:cTn id="7" dur="580">
                                          <p:stCondLst>
                                            <p:cond delay="0"/>
                                          </p:stCondLst>
                                        </p:cTn>
                                        <p:tgtEl>
                                          <p:spTgt spid="171011">
                                            <p:txEl>
                                              <p:pRg st="0" end="0"/>
                                            </p:txEl>
                                          </p:spTgt>
                                        </p:tgtEl>
                                      </p:cBhvr>
                                    </p:animEffect>
                                    <p:anim calcmode="lin" valueType="num">
                                      <p:cBhvr>
                                        <p:cTn id="8" dur="1822" tmFilter="0,0; 0.14,0.36; 0.43,0.73; 0.71,0.91; 1.0,1.0">
                                          <p:stCondLst>
                                            <p:cond delay="0"/>
                                          </p:stCondLst>
                                        </p:cTn>
                                        <p:tgtEl>
                                          <p:spTgt spid="1710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10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10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10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10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1011">
                                            <p:txEl>
                                              <p:pRg st="0" end="0"/>
                                            </p:txEl>
                                          </p:spTgt>
                                        </p:tgtEl>
                                      </p:cBhvr>
                                      <p:to x="100000" y="60000"/>
                                    </p:animScale>
                                    <p:animScale>
                                      <p:cBhvr>
                                        <p:cTn id="14" dur="166" decel="50000">
                                          <p:stCondLst>
                                            <p:cond delay="676"/>
                                          </p:stCondLst>
                                        </p:cTn>
                                        <p:tgtEl>
                                          <p:spTgt spid="171011">
                                            <p:txEl>
                                              <p:pRg st="0" end="0"/>
                                            </p:txEl>
                                          </p:spTgt>
                                        </p:tgtEl>
                                      </p:cBhvr>
                                      <p:to x="100000" y="100000"/>
                                    </p:animScale>
                                    <p:animScale>
                                      <p:cBhvr>
                                        <p:cTn id="15" dur="26">
                                          <p:stCondLst>
                                            <p:cond delay="1312"/>
                                          </p:stCondLst>
                                        </p:cTn>
                                        <p:tgtEl>
                                          <p:spTgt spid="171011">
                                            <p:txEl>
                                              <p:pRg st="0" end="0"/>
                                            </p:txEl>
                                          </p:spTgt>
                                        </p:tgtEl>
                                      </p:cBhvr>
                                      <p:to x="100000" y="80000"/>
                                    </p:animScale>
                                    <p:animScale>
                                      <p:cBhvr>
                                        <p:cTn id="16" dur="166" decel="50000">
                                          <p:stCondLst>
                                            <p:cond delay="1338"/>
                                          </p:stCondLst>
                                        </p:cTn>
                                        <p:tgtEl>
                                          <p:spTgt spid="171011">
                                            <p:txEl>
                                              <p:pRg st="0" end="0"/>
                                            </p:txEl>
                                          </p:spTgt>
                                        </p:tgtEl>
                                      </p:cBhvr>
                                      <p:to x="100000" y="100000"/>
                                    </p:animScale>
                                    <p:animScale>
                                      <p:cBhvr>
                                        <p:cTn id="17" dur="26">
                                          <p:stCondLst>
                                            <p:cond delay="1642"/>
                                          </p:stCondLst>
                                        </p:cTn>
                                        <p:tgtEl>
                                          <p:spTgt spid="171011">
                                            <p:txEl>
                                              <p:pRg st="0" end="0"/>
                                            </p:txEl>
                                          </p:spTgt>
                                        </p:tgtEl>
                                      </p:cBhvr>
                                      <p:to x="100000" y="90000"/>
                                    </p:animScale>
                                    <p:animScale>
                                      <p:cBhvr>
                                        <p:cTn id="18" dur="166" decel="50000">
                                          <p:stCondLst>
                                            <p:cond delay="1668"/>
                                          </p:stCondLst>
                                        </p:cTn>
                                        <p:tgtEl>
                                          <p:spTgt spid="171011">
                                            <p:txEl>
                                              <p:pRg st="0" end="0"/>
                                            </p:txEl>
                                          </p:spTgt>
                                        </p:tgtEl>
                                      </p:cBhvr>
                                      <p:to x="100000" y="100000"/>
                                    </p:animScale>
                                    <p:animScale>
                                      <p:cBhvr>
                                        <p:cTn id="19" dur="26">
                                          <p:stCondLst>
                                            <p:cond delay="1808"/>
                                          </p:stCondLst>
                                        </p:cTn>
                                        <p:tgtEl>
                                          <p:spTgt spid="171011">
                                            <p:txEl>
                                              <p:pRg st="0" end="0"/>
                                            </p:txEl>
                                          </p:spTgt>
                                        </p:tgtEl>
                                      </p:cBhvr>
                                      <p:to x="100000" y="95000"/>
                                    </p:animScale>
                                    <p:animScale>
                                      <p:cBhvr>
                                        <p:cTn id="20" dur="166" decel="50000">
                                          <p:stCondLst>
                                            <p:cond delay="1834"/>
                                          </p:stCondLst>
                                        </p:cTn>
                                        <p:tgtEl>
                                          <p:spTgt spid="1710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1011">
                                            <p:txEl>
                                              <p:pRg st="1" end="1"/>
                                            </p:txEl>
                                          </p:spTgt>
                                        </p:tgtEl>
                                        <p:attrNameLst>
                                          <p:attrName>style.visibility</p:attrName>
                                        </p:attrNameLst>
                                      </p:cBhvr>
                                      <p:to>
                                        <p:strVal val="visible"/>
                                      </p:to>
                                    </p:set>
                                    <p:animEffect transition="in" filter="wipe(down)">
                                      <p:cBhvr>
                                        <p:cTn id="25" dur="580">
                                          <p:stCondLst>
                                            <p:cond delay="0"/>
                                          </p:stCondLst>
                                        </p:cTn>
                                        <p:tgtEl>
                                          <p:spTgt spid="171011">
                                            <p:txEl>
                                              <p:pRg st="1" end="1"/>
                                            </p:txEl>
                                          </p:spTgt>
                                        </p:tgtEl>
                                      </p:cBhvr>
                                    </p:animEffect>
                                    <p:anim calcmode="lin" valueType="num">
                                      <p:cBhvr>
                                        <p:cTn id="26" dur="1822" tmFilter="0,0; 0.14,0.36; 0.43,0.73; 0.71,0.91; 1.0,1.0">
                                          <p:stCondLst>
                                            <p:cond delay="0"/>
                                          </p:stCondLst>
                                        </p:cTn>
                                        <p:tgtEl>
                                          <p:spTgt spid="1710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10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10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10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10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1011">
                                            <p:txEl>
                                              <p:pRg st="1" end="1"/>
                                            </p:txEl>
                                          </p:spTgt>
                                        </p:tgtEl>
                                      </p:cBhvr>
                                      <p:to x="100000" y="60000"/>
                                    </p:animScale>
                                    <p:animScale>
                                      <p:cBhvr>
                                        <p:cTn id="32" dur="166" decel="50000">
                                          <p:stCondLst>
                                            <p:cond delay="676"/>
                                          </p:stCondLst>
                                        </p:cTn>
                                        <p:tgtEl>
                                          <p:spTgt spid="171011">
                                            <p:txEl>
                                              <p:pRg st="1" end="1"/>
                                            </p:txEl>
                                          </p:spTgt>
                                        </p:tgtEl>
                                      </p:cBhvr>
                                      <p:to x="100000" y="100000"/>
                                    </p:animScale>
                                    <p:animScale>
                                      <p:cBhvr>
                                        <p:cTn id="33" dur="26">
                                          <p:stCondLst>
                                            <p:cond delay="1312"/>
                                          </p:stCondLst>
                                        </p:cTn>
                                        <p:tgtEl>
                                          <p:spTgt spid="171011">
                                            <p:txEl>
                                              <p:pRg st="1" end="1"/>
                                            </p:txEl>
                                          </p:spTgt>
                                        </p:tgtEl>
                                      </p:cBhvr>
                                      <p:to x="100000" y="80000"/>
                                    </p:animScale>
                                    <p:animScale>
                                      <p:cBhvr>
                                        <p:cTn id="34" dur="166" decel="50000">
                                          <p:stCondLst>
                                            <p:cond delay="1338"/>
                                          </p:stCondLst>
                                        </p:cTn>
                                        <p:tgtEl>
                                          <p:spTgt spid="171011">
                                            <p:txEl>
                                              <p:pRg st="1" end="1"/>
                                            </p:txEl>
                                          </p:spTgt>
                                        </p:tgtEl>
                                      </p:cBhvr>
                                      <p:to x="100000" y="100000"/>
                                    </p:animScale>
                                    <p:animScale>
                                      <p:cBhvr>
                                        <p:cTn id="35" dur="26">
                                          <p:stCondLst>
                                            <p:cond delay="1642"/>
                                          </p:stCondLst>
                                        </p:cTn>
                                        <p:tgtEl>
                                          <p:spTgt spid="171011">
                                            <p:txEl>
                                              <p:pRg st="1" end="1"/>
                                            </p:txEl>
                                          </p:spTgt>
                                        </p:tgtEl>
                                      </p:cBhvr>
                                      <p:to x="100000" y="90000"/>
                                    </p:animScale>
                                    <p:animScale>
                                      <p:cBhvr>
                                        <p:cTn id="36" dur="166" decel="50000">
                                          <p:stCondLst>
                                            <p:cond delay="1668"/>
                                          </p:stCondLst>
                                        </p:cTn>
                                        <p:tgtEl>
                                          <p:spTgt spid="171011">
                                            <p:txEl>
                                              <p:pRg st="1" end="1"/>
                                            </p:txEl>
                                          </p:spTgt>
                                        </p:tgtEl>
                                      </p:cBhvr>
                                      <p:to x="100000" y="100000"/>
                                    </p:animScale>
                                    <p:animScale>
                                      <p:cBhvr>
                                        <p:cTn id="37" dur="26">
                                          <p:stCondLst>
                                            <p:cond delay="1808"/>
                                          </p:stCondLst>
                                        </p:cTn>
                                        <p:tgtEl>
                                          <p:spTgt spid="171011">
                                            <p:txEl>
                                              <p:pRg st="1" end="1"/>
                                            </p:txEl>
                                          </p:spTgt>
                                        </p:tgtEl>
                                      </p:cBhvr>
                                      <p:to x="100000" y="95000"/>
                                    </p:animScale>
                                    <p:animScale>
                                      <p:cBhvr>
                                        <p:cTn id="38" dur="166" decel="50000">
                                          <p:stCondLst>
                                            <p:cond delay="1834"/>
                                          </p:stCondLst>
                                        </p:cTn>
                                        <p:tgtEl>
                                          <p:spTgt spid="17101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fontScale="90000"/>
          </a:bodyPr>
          <a:lstStyle/>
          <a:p>
            <a:r>
              <a:rPr lang="en-US" b="1" smtClean="0">
                <a:solidFill>
                  <a:srgbClr val="FF0000"/>
                </a:solidFill>
                <a:effectLst>
                  <a:outerShdw blurRad="38100" dist="38100" dir="2700000" algn="tl">
                    <a:srgbClr val="C0C0C0"/>
                  </a:outerShdw>
                </a:effectLst>
              </a:rPr>
              <a:t>Cấu trúc volume của HT NTFS</a:t>
            </a:r>
            <a:br>
              <a:rPr lang="en-US" b="1" smtClean="0">
                <a:solidFill>
                  <a:srgbClr val="FF0000"/>
                </a:solidFill>
                <a:effectLst>
                  <a:outerShdw blurRad="38100" dist="38100" dir="2700000" algn="tl">
                    <a:srgbClr val="C0C0C0"/>
                  </a:outerShdw>
                </a:effectLst>
              </a:rPr>
            </a:br>
            <a:r>
              <a:rPr lang="en-US" b="1" smtClean="0">
                <a:solidFill>
                  <a:srgbClr val="FF0000"/>
                </a:solidFill>
                <a:effectLst>
                  <a:outerShdw blurRad="38100" dist="38100" dir="2700000" algn="tl">
                    <a:srgbClr val="C0C0C0"/>
                  </a:outerShdw>
                </a:effectLst>
              </a:rPr>
              <a:t>(Windows 2000/XP)</a:t>
            </a:r>
            <a:endParaRPr lang="en-US" smtClean="0">
              <a:solidFill>
                <a:srgbClr val="FF0000"/>
              </a:solidFill>
              <a:effectLst>
                <a:outerShdw blurRad="38100" dist="38100" dir="2700000" algn="tl">
                  <a:srgbClr val="C0C0C0"/>
                </a:outerShdw>
              </a:effectLst>
            </a:endParaRPr>
          </a:p>
        </p:txBody>
      </p:sp>
      <p:sp>
        <p:nvSpPr>
          <p:cNvPr id="172035" name="Rectangle 3"/>
          <p:cNvSpPr>
            <a:spLocks noGrp="1" noChangeArrowheads="1"/>
          </p:cNvSpPr>
          <p:nvPr>
            <p:ph type="body" idx="1"/>
          </p:nvPr>
        </p:nvSpPr>
        <p:spPr>
          <a:xfrm>
            <a:off x="457200" y="1600200"/>
            <a:ext cx="8359775" cy="4743450"/>
          </a:xfrm>
        </p:spPr>
        <p:txBody>
          <a:bodyPr>
            <a:normAutofit lnSpcReduction="10000"/>
          </a:bodyPr>
          <a:lstStyle/>
          <a:p>
            <a:pPr algn="just" eaLnBrk="1" hangingPunct="1">
              <a:buSzPct val="125000"/>
            </a:pPr>
            <a:r>
              <a:rPr lang="en-US" smtClean="0">
                <a:effectLst>
                  <a:outerShdw blurRad="38100" dist="38100" dir="2700000" algn="tl">
                    <a:srgbClr val="C0C0C0"/>
                  </a:outerShdw>
                </a:effectLst>
              </a:rPr>
              <a:t>Các tập tin hệ thống có kích cỡ khoảng </a:t>
            </a:r>
            <a:r>
              <a:rPr lang="en-US" smtClean="0">
                <a:effectLst>
                  <a:outerShdw blurRad="38100" dist="38100" dir="2700000" algn="tl">
                    <a:srgbClr val="C0C0C0"/>
                  </a:outerShdw>
                </a:effectLst>
              </a:rPr>
              <a:t>1MB </a:t>
            </a:r>
            <a:r>
              <a:rPr lang="en-US" smtClean="0">
                <a:effectLst>
                  <a:outerShdw blurRad="38100" dist="38100" dir="2700000" algn="tl">
                    <a:srgbClr val="C0C0C0"/>
                  </a:outerShdw>
                </a:effectLst>
              </a:rPr>
              <a:t>bao gồm: </a:t>
            </a:r>
          </a:p>
          <a:p>
            <a:pPr algn="just" eaLnBrk="1" hangingPunct="1">
              <a:buFontTx/>
              <a:buNone/>
            </a:pPr>
            <a:r>
              <a:rPr lang="en-US" smtClean="0">
                <a:effectLst>
                  <a:outerShdw blurRad="38100" dist="38100" dir="2700000" algn="tl">
                    <a:srgbClr val="C0C0C0"/>
                  </a:outerShdw>
                </a:effectLst>
              </a:rPr>
              <a:t>	+ MFT2: bản sao của MFT.</a:t>
            </a:r>
          </a:p>
          <a:p>
            <a:pPr algn="just" eaLnBrk="1" hangingPunct="1">
              <a:buFontTx/>
              <a:buNone/>
            </a:pPr>
            <a:r>
              <a:rPr lang="en-US" smtClean="0">
                <a:effectLst>
                  <a:outerShdw blurRad="38100" dist="38100" dir="2700000" algn="tl">
                    <a:srgbClr val="C0C0C0"/>
                  </a:outerShdw>
                </a:effectLst>
              </a:rPr>
              <a:t>	+ Log file: thông tin về các giao tác dùng cho việc phục hồi.</a:t>
            </a:r>
          </a:p>
          <a:p>
            <a:pPr algn="just" eaLnBrk="1" hangingPunct="1">
              <a:buFontTx/>
              <a:buNone/>
            </a:pPr>
            <a:r>
              <a:rPr lang="en-US" smtClean="0">
                <a:effectLst>
                  <a:outerShdw blurRad="38100" dist="38100" dir="2700000" algn="tl">
                    <a:srgbClr val="C0C0C0"/>
                  </a:outerShdw>
                </a:effectLst>
              </a:rPr>
              <a:t>	+ Cluster bitmap: biểu diễn thông tin lưu trữ của các cluster.</a:t>
            </a:r>
          </a:p>
          <a:p>
            <a:pPr algn="just" eaLnBrk="1" hangingPunct="1">
              <a:buFontTx/>
              <a:buNone/>
            </a:pPr>
            <a:r>
              <a:rPr lang="en-US" smtClean="0">
                <a:effectLst>
                  <a:outerShdw blurRad="38100" dist="38100" dir="2700000" algn="tl">
                    <a:srgbClr val="C0C0C0"/>
                  </a:outerShdw>
                </a:effectLst>
              </a:rPr>
              <a:t>	+ Bảng định nghĩa thuộc tính: định nghĩa các kiểu thuộc tính hỗ trợ cho volume đó.</a:t>
            </a:r>
          </a:p>
        </p:txBody>
      </p:sp>
      <p:sp>
        <p:nvSpPr>
          <p:cNvPr id="2" name="Date Placeholder 1"/>
          <p:cNvSpPr>
            <a:spLocks noGrp="1"/>
          </p:cNvSpPr>
          <p:nvPr>
            <p:ph type="dt" sz="half" idx="10"/>
          </p:nvPr>
        </p:nvSpPr>
        <p:spPr/>
        <p:txBody>
          <a:bodyPr/>
          <a:lstStyle/>
          <a:p>
            <a:fld id="{362ACE95-D8B7-472D-8AD1-7668867BF16B}"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71</a:t>
            </a:fld>
            <a:endParaRPr lang="en-US"/>
          </a:p>
        </p:txBody>
      </p:sp>
    </p:spTree>
    <p:custDataLst>
      <p:tags r:id="rId1"/>
    </p:custDataLst>
  </p:cSld>
  <p:clrMapOvr>
    <a:masterClrMapping/>
  </p:clrMapOvr>
  <p:transition advTm="945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down)">
                                      <p:cBhvr>
                                        <p:cTn id="7" dur="580">
                                          <p:stCondLst>
                                            <p:cond delay="0"/>
                                          </p:stCondLst>
                                        </p:cTn>
                                        <p:tgtEl>
                                          <p:spTgt spid="172035">
                                            <p:txEl>
                                              <p:pRg st="0" end="0"/>
                                            </p:txEl>
                                          </p:spTgt>
                                        </p:tgtEl>
                                      </p:cBhvr>
                                    </p:animEffect>
                                    <p:anim calcmode="lin" valueType="num">
                                      <p:cBhvr>
                                        <p:cTn id="8" dur="1822" tmFilter="0,0; 0.14,0.36; 0.43,0.73; 0.71,0.91; 1.0,1.0">
                                          <p:stCondLst>
                                            <p:cond delay="0"/>
                                          </p:stCondLst>
                                        </p:cTn>
                                        <p:tgtEl>
                                          <p:spTgt spid="1720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20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20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20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20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2035">
                                            <p:txEl>
                                              <p:pRg st="0" end="0"/>
                                            </p:txEl>
                                          </p:spTgt>
                                        </p:tgtEl>
                                      </p:cBhvr>
                                      <p:to x="100000" y="60000"/>
                                    </p:animScale>
                                    <p:animScale>
                                      <p:cBhvr>
                                        <p:cTn id="14" dur="166" decel="50000">
                                          <p:stCondLst>
                                            <p:cond delay="676"/>
                                          </p:stCondLst>
                                        </p:cTn>
                                        <p:tgtEl>
                                          <p:spTgt spid="172035">
                                            <p:txEl>
                                              <p:pRg st="0" end="0"/>
                                            </p:txEl>
                                          </p:spTgt>
                                        </p:tgtEl>
                                      </p:cBhvr>
                                      <p:to x="100000" y="100000"/>
                                    </p:animScale>
                                    <p:animScale>
                                      <p:cBhvr>
                                        <p:cTn id="15" dur="26">
                                          <p:stCondLst>
                                            <p:cond delay="1312"/>
                                          </p:stCondLst>
                                        </p:cTn>
                                        <p:tgtEl>
                                          <p:spTgt spid="172035">
                                            <p:txEl>
                                              <p:pRg st="0" end="0"/>
                                            </p:txEl>
                                          </p:spTgt>
                                        </p:tgtEl>
                                      </p:cBhvr>
                                      <p:to x="100000" y="80000"/>
                                    </p:animScale>
                                    <p:animScale>
                                      <p:cBhvr>
                                        <p:cTn id="16" dur="166" decel="50000">
                                          <p:stCondLst>
                                            <p:cond delay="1338"/>
                                          </p:stCondLst>
                                        </p:cTn>
                                        <p:tgtEl>
                                          <p:spTgt spid="172035">
                                            <p:txEl>
                                              <p:pRg st="0" end="0"/>
                                            </p:txEl>
                                          </p:spTgt>
                                        </p:tgtEl>
                                      </p:cBhvr>
                                      <p:to x="100000" y="100000"/>
                                    </p:animScale>
                                    <p:animScale>
                                      <p:cBhvr>
                                        <p:cTn id="17" dur="26">
                                          <p:stCondLst>
                                            <p:cond delay="1642"/>
                                          </p:stCondLst>
                                        </p:cTn>
                                        <p:tgtEl>
                                          <p:spTgt spid="172035">
                                            <p:txEl>
                                              <p:pRg st="0" end="0"/>
                                            </p:txEl>
                                          </p:spTgt>
                                        </p:tgtEl>
                                      </p:cBhvr>
                                      <p:to x="100000" y="90000"/>
                                    </p:animScale>
                                    <p:animScale>
                                      <p:cBhvr>
                                        <p:cTn id="18" dur="166" decel="50000">
                                          <p:stCondLst>
                                            <p:cond delay="1668"/>
                                          </p:stCondLst>
                                        </p:cTn>
                                        <p:tgtEl>
                                          <p:spTgt spid="172035">
                                            <p:txEl>
                                              <p:pRg st="0" end="0"/>
                                            </p:txEl>
                                          </p:spTgt>
                                        </p:tgtEl>
                                      </p:cBhvr>
                                      <p:to x="100000" y="100000"/>
                                    </p:animScale>
                                    <p:animScale>
                                      <p:cBhvr>
                                        <p:cTn id="19" dur="26">
                                          <p:stCondLst>
                                            <p:cond delay="1808"/>
                                          </p:stCondLst>
                                        </p:cTn>
                                        <p:tgtEl>
                                          <p:spTgt spid="172035">
                                            <p:txEl>
                                              <p:pRg st="0" end="0"/>
                                            </p:txEl>
                                          </p:spTgt>
                                        </p:tgtEl>
                                      </p:cBhvr>
                                      <p:to x="100000" y="95000"/>
                                    </p:animScale>
                                    <p:animScale>
                                      <p:cBhvr>
                                        <p:cTn id="20" dur="166" decel="50000">
                                          <p:stCondLst>
                                            <p:cond delay="1834"/>
                                          </p:stCondLst>
                                        </p:cTn>
                                        <p:tgtEl>
                                          <p:spTgt spid="1720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2035">
                                            <p:txEl>
                                              <p:pRg st="1" end="1"/>
                                            </p:txEl>
                                          </p:spTgt>
                                        </p:tgtEl>
                                        <p:attrNameLst>
                                          <p:attrName>style.visibility</p:attrName>
                                        </p:attrNameLst>
                                      </p:cBhvr>
                                      <p:to>
                                        <p:strVal val="visible"/>
                                      </p:to>
                                    </p:set>
                                    <p:animEffect transition="in" filter="wipe(down)">
                                      <p:cBhvr>
                                        <p:cTn id="25" dur="580">
                                          <p:stCondLst>
                                            <p:cond delay="0"/>
                                          </p:stCondLst>
                                        </p:cTn>
                                        <p:tgtEl>
                                          <p:spTgt spid="172035">
                                            <p:txEl>
                                              <p:pRg st="1" end="1"/>
                                            </p:txEl>
                                          </p:spTgt>
                                        </p:tgtEl>
                                      </p:cBhvr>
                                    </p:animEffect>
                                    <p:anim calcmode="lin" valueType="num">
                                      <p:cBhvr>
                                        <p:cTn id="26" dur="1822" tmFilter="0,0; 0.14,0.36; 0.43,0.73; 0.71,0.91; 1.0,1.0">
                                          <p:stCondLst>
                                            <p:cond delay="0"/>
                                          </p:stCondLst>
                                        </p:cTn>
                                        <p:tgtEl>
                                          <p:spTgt spid="1720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20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20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20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20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2035">
                                            <p:txEl>
                                              <p:pRg st="1" end="1"/>
                                            </p:txEl>
                                          </p:spTgt>
                                        </p:tgtEl>
                                      </p:cBhvr>
                                      <p:to x="100000" y="60000"/>
                                    </p:animScale>
                                    <p:animScale>
                                      <p:cBhvr>
                                        <p:cTn id="32" dur="166" decel="50000">
                                          <p:stCondLst>
                                            <p:cond delay="676"/>
                                          </p:stCondLst>
                                        </p:cTn>
                                        <p:tgtEl>
                                          <p:spTgt spid="172035">
                                            <p:txEl>
                                              <p:pRg st="1" end="1"/>
                                            </p:txEl>
                                          </p:spTgt>
                                        </p:tgtEl>
                                      </p:cBhvr>
                                      <p:to x="100000" y="100000"/>
                                    </p:animScale>
                                    <p:animScale>
                                      <p:cBhvr>
                                        <p:cTn id="33" dur="26">
                                          <p:stCondLst>
                                            <p:cond delay="1312"/>
                                          </p:stCondLst>
                                        </p:cTn>
                                        <p:tgtEl>
                                          <p:spTgt spid="172035">
                                            <p:txEl>
                                              <p:pRg st="1" end="1"/>
                                            </p:txEl>
                                          </p:spTgt>
                                        </p:tgtEl>
                                      </p:cBhvr>
                                      <p:to x="100000" y="80000"/>
                                    </p:animScale>
                                    <p:animScale>
                                      <p:cBhvr>
                                        <p:cTn id="34" dur="166" decel="50000">
                                          <p:stCondLst>
                                            <p:cond delay="1338"/>
                                          </p:stCondLst>
                                        </p:cTn>
                                        <p:tgtEl>
                                          <p:spTgt spid="172035">
                                            <p:txEl>
                                              <p:pRg st="1" end="1"/>
                                            </p:txEl>
                                          </p:spTgt>
                                        </p:tgtEl>
                                      </p:cBhvr>
                                      <p:to x="100000" y="100000"/>
                                    </p:animScale>
                                    <p:animScale>
                                      <p:cBhvr>
                                        <p:cTn id="35" dur="26">
                                          <p:stCondLst>
                                            <p:cond delay="1642"/>
                                          </p:stCondLst>
                                        </p:cTn>
                                        <p:tgtEl>
                                          <p:spTgt spid="172035">
                                            <p:txEl>
                                              <p:pRg st="1" end="1"/>
                                            </p:txEl>
                                          </p:spTgt>
                                        </p:tgtEl>
                                      </p:cBhvr>
                                      <p:to x="100000" y="90000"/>
                                    </p:animScale>
                                    <p:animScale>
                                      <p:cBhvr>
                                        <p:cTn id="36" dur="166" decel="50000">
                                          <p:stCondLst>
                                            <p:cond delay="1668"/>
                                          </p:stCondLst>
                                        </p:cTn>
                                        <p:tgtEl>
                                          <p:spTgt spid="172035">
                                            <p:txEl>
                                              <p:pRg st="1" end="1"/>
                                            </p:txEl>
                                          </p:spTgt>
                                        </p:tgtEl>
                                      </p:cBhvr>
                                      <p:to x="100000" y="100000"/>
                                    </p:animScale>
                                    <p:animScale>
                                      <p:cBhvr>
                                        <p:cTn id="37" dur="26">
                                          <p:stCondLst>
                                            <p:cond delay="1808"/>
                                          </p:stCondLst>
                                        </p:cTn>
                                        <p:tgtEl>
                                          <p:spTgt spid="172035">
                                            <p:txEl>
                                              <p:pRg st="1" end="1"/>
                                            </p:txEl>
                                          </p:spTgt>
                                        </p:tgtEl>
                                      </p:cBhvr>
                                      <p:to x="100000" y="95000"/>
                                    </p:animScale>
                                    <p:animScale>
                                      <p:cBhvr>
                                        <p:cTn id="38" dur="166" decel="50000">
                                          <p:stCondLst>
                                            <p:cond delay="1834"/>
                                          </p:stCondLst>
                                        </p:cTn>
                                        <p:tgtEl>
                                          <p:spTgt spid="17203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2035">
                                            <p:txEl>
                                              <p:pRg st="2" end="2"/>
                                            </p:txEl>
                                          </p:spTgt>
                                        </p:tgtEl>
                                        <p:attrNameLst>
                                          <p:attrName>style.visibility</p:attrName>
                                        </p:attrNameLst>
                                      </p:cBhvr>
                                      <p:to>
                                        <p:strVal val="visible"/>
                                      </p:to>
                                    </p:set>
                                    <p:animEffect transition="in" filter="wipe(down)">
                                      <p:cBhvr>
                                        <p:cTn id="43" dur="580">
                                          <p:stCondLst>
                                            <p:cond delay="0"/>
                                          </p:stCondLst>
                                        </p:cTn>
                                        <p:tgtEl>
                                          <p:spTgt spid="172035">
                                            <p:txEl>
                                              <p:pRg st="2" end="2"/>
                                            </p:txEl>
                                          </p:spTgt>
                                        </p:tgtEl>
                                      </p:cBhvr>
                                    </p:animEffect>
                                    <p:anim calcmode="lin" valueType="num">
                                      <p:cBhvr>
                                        <p:cTn id="44" dur="1822" tmFilter="0,0; 0.14,0.36; 0.43,0.73; 0.71,0.91; 1.0,1.0">
                                          <p:stCondLst>
                                            <p:cond delay="0"/>
                                          </p:stCondLst>
                                        </p:cTn>
                                        <p:tgtEl>
                                          <p:spTgt spid="17203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203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203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203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203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72035">
                                            <p:txEl>
                                              <p:pRg st="2" end="2"/>
                                            </p:txEl>
                                          </p:spTgt>
                                        </p:tgtEl>
                                      </p:cBhvr>
                                      <p:to x="100000" y="60000"/>
                                    </p:animScale>
                                    <p:animScale>
                                      <p:cBhvr>
                                        <p:cTn id="50" dur="166" decel="50000">
                                          <p:stCondLst>
                                            <p:cond delay="676"/>
                                          </p:stCondLst>
                                        </p:cTn>
                                        <p:tgtEl>
                                          <p:spTgt spid="172035">
                                            <p:txEl>
                                              <p:pRg st="2" end="2"/>
                                            </p:txEl>
                                          </p:spTgt>
                                        </p:tgtEl>
                                      </p:cBhvr>
                                      <p:to x="100000" y="100000"/>
                                    </p:animScale>
                                    <p:animScale>
                                      <p:cBhvr>
                                        <p:cTn id="51" dur="26">
                                          <p:stCondLst>
                                            <p:cond delay="1312"/>
                                          </p:stCondLst>
                                        </p:cTn>
                                        <p:tgtEl>
                                          <p:spTgt spid="172035">
                                            <p:txEl>
                                              <p:pRg st="2" end="2"/>
                                            </p:txEl>
                                          </p:spTgt>
                                        </p:tgtEl>
                                      </p:cBhvr>
                                      <p:to x="100000" y="80000"/>
                                    </p:animScale>
                                    <p:animScale>
                                      <p:cBhvr>
                                        <p:cTn id="52" dur="166" decel="50000">
                                          <p:stCondLst>
                                            <p:cond delay="1338"/>
                                          </p:stCondLst>
                                        </p:cTn>
                                        <p:tgtEl>
                                          <p:spTgt spid="172035">
                                            <p:txEl>
                                              <p:pRg st="2" end="2"/>
                                            </p:txEl>
                                          </p:spTgt>
                                        </p:tgtEl>
                                      </p:cBhvr>
                                      <p:to x="100000" y="100000"/>
                                    </p:animScale>
                                    <p:animScale>
                                      <p:cBhvr>
                                        <p:cTn id="53" dur="26">
                                          <p:stCondLst>
                                            <p:cond delay="1642"/>
                                          </p:stCondLst>
                                        </p:cTn>
                                        <p:tgtEl>
                                          <p:spTgt spid="172035">
                                            <p:txEl>
                                              <p:pRg st="2" end="2"/>
                                            </p:txEl>
                                          </p:spTgt>
                                        </p:tgtEl>
                                      </p:cBhvr>
                                      <p:to x="100000" y="90000"/>
                                    </p:animScale>
                                    <p:animScale>
                                      <p:cBhvr>
                                        <p:cTn id="54" dur="166" decel="50000">
                                          <p:stCondLst>
                                            <p:cond delay="1668"/>
                                          </p:stCondLst>
                                        </p:cTn>
                                        <p:tgtEl>
                                          <p:spTgt spid="172035">
                                            <p:txEl>
                                              <p:pRg st="2" end="2"/>
                                            </p:txEl>
                                          </p:spTgt>
                                        </p:tgtEl>
                                      </p:cBhvr>
                                      <p:to x="100000" y="100000"/>
                                    </p:animScale>
                                    <p:animScale>
                                      <p:cBhvr>
                                        <p:cTn id="55" dur="26">
                                          <p:stCondLst>
                                            <p:cond delay="1808"/>
                                          </p:stCondLst>
                                        </p:cTn>
                                        <p:tgtEl>
                                          <p:spTgt spid="172035">
                                            <p:txEl>
                                              <p:pRg st="2" end="2"/>
                                            </p:txEl>
                                          </p:spTgt>
                                        </p:tgtEl>
                                      </p:cBhvr>
                                      <p:to x="100000" y="95000"/>
                                    </p:animScale>
                                    <p:animScale>
                                      <p:cBhvr>
                                        <p:cTn id="56" dur="166" decel="50000">
                                          <p:stCondLst>
                                            <p:cond delay="1834"/>
                                          </p:stCondLst>
                                        </p:cTn>
                                        <p:tgtEl>
                                          <p:spTgt spid="17203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72035">
                                            <p:txEl>
                                              <p:pRg st="3" end="3"/>
                                            </p:txEl>
                                          </p:spTgt>
                                        </p:tgtEl>
                                        <p:attrNameLst>
                                          <p:attrName>style.visibility</p:attrName>
                                        </p:attrNameLst>
                                      </p:cBhvr>
                                      <p:to>
                                        <p:strVal val="visible"/>
                                      </p:to>
                                    </p:set>
                                    <p:animEffect transition="in" filter="wipe(down)">
                                      <p:cBhvr>
                                        <p:cTn id="61" dur="580">
                                          <p:stCondLst>
                                            <p:cond delay="0"/>
                                          </p:stCondLst>
                                        </p:cTn>
                                        <p:tgtEl>
                                          <p:spTgt spid="172035">
                                            <p:txEl>
                                              <p:pRg st="3" end="3"/>
                                            </p:txEl>
                                          </p:spTgt>
                                        </p:tgtEl>
                                      </p:cBhvr>
                                    </p:animEffect>
                                    <p:anim calcmode="lin" valueType="num">
                                      <p:cBhvr>
                                        <p:cTn id="62" dur="1822" tmFilter="0,0; 0.14,0.36; 0.43,0.73; 0.71,0.91; 1.0,1.0">
                                          <p:stCondLst>
                                            <p:cond delay="0"/>
                                          </p:stCondLst>
                                        </p:cTn>
                                        <p:tgtEl>
                                          <p:spTgt spid="17203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7203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7203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7203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7203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72035">
                                            <p:txEl>
                                              <p:pRg st="3" end="3"/>
                                            </p:txEl>
                                          </p:spTgt>
                                        </p:tgtEl>
                                      </p:cBhvr>
                                      <p:to x="100000" y="60000"/>
                                    </p:animScale>
                                    <p:animScale>
                                      <p:cBhvr>
                                        <p:cTn id="68" dur="166" decel="50000">
                                          <p:stCondLst>
                                            <p:cond delay="676"/>
                                          </p:stCondLst>
                                        </p:cTn>
                                        <p:tgtEl>
                                          <p:spTgt spid="172035">
                                            <p:txEl>
                                              <p:pRg st="3" end="3"/>
                                            </p:txEl>
                                          </p:spTgt>
                                        </p:tgtEl>
                                      </p:cBhvr>
                                      <p:to x="100000" y="100000"/>
                                    </p:animScale>
                                    <p:animScale>
                                      <p:cBhvr>
                                        <p:cTn id="69" dur="26">
                                          <p:stCondLst>
                                            <p:cond delay="1312"/>
                                          </p:stCondLst>
                                        </p:cTn>
                                        <p:tgtEl>
                                          <p:spTgt spid="172035">
                                            <p:txEl>
                                              <p:pRg st="3" end="3"/>
                                            </p:txEl>
                                          </p:spTgt>
                                        </p:tgtEl>
                                      </p:cBhvr>
                                      <p:to x="100000" y="80000"/>
                                    </p:animScale>
                                    <p:animScale>
                                      <p:cBhvr>
                                        <p:cTn id="70" dur="166" decel="50000">
                                          <p:stCondLst>
                                            <p:cond delay="1338"/>
                                          </p:stCondLst>
                                        </p:cTn>
                                        <p:tgtEl>
                                          <p:spTgt spid="172035">
                                            <p:txEl>
                                              <p:pRg st="3" end="3"/>
                                            </p:txEl>
                                          </p:spTgt>
                                        </p:tgtEl>
                                      </p:cBhvr>
                                      <p:to x="100000" y="100000"/>
                                    </p:animScale>
                                    <p:animScale>
                                      <p:cBhvr>
                                        <p:cTn id="71" dur="26">
                                          <p:stCondLst>
                                            <p:cond delay="1642"/>
                                          </p:stCondLst>
                                        </p:cTn>
                                        <p:tgtEl>
                                          <p:spTgt spid="172035">
                                            <p:txEl>
                                              <p:pRg st="3" end="3"/>
                                            </p:txEl>
                                          </p:spTgt>
                                        </p:tgtEl>
                                      </p:cBhvr>
                                      <p:to x="100000" y="90000"/>
                                    </p:animScale>
                                    <p:animScale>
                                      <p:cBhvr>
                                        <p:cTn id="72" dur="166" decel="50000">
                                          <p:stCondLst>
                                            <p:cond delay="1668"/>
                                          </p:stCondLst>
                                        </p:cTn>
                                        <p:tgtEl>
                                          <p:spTgt spid="172035">
                                            <p:txEl>
                                              <p:pRg st="3" end="3"/>
                                            </p:txEl>
                                          </p:spTgt>
                                        </p:tgtEl>
                                      </p:cBhvr>
                                      <p:to x="100000" y="100000"/>
                                    </p:animScale>
                                    <p:animScale>
                                      <p:cBhvr>
                                        <p:cTn id="73" dur="26">
                                          <p:stCondLst>
                                            <p:cond delay="1808"/>
                                          </p:stCondLst>
                                        </p:cTn>
                                        <p:tgtEl>
                                          <p:spTgt spid="172035">
                                            <p:txEl>
                                              <p:pRg st="3" end="3"/>
                                            </p:txEl>
                                          </p:spTgt>
                                        </p:tgtEl>
                                      </p:cBhvr>
                                      <p:to x="100000" y="95000"/>
                                    </p:animScale>
                                    <p:animScale>
                                      <p:cBhvr>
                                        <p:cTn id="74" dur="166" decel="50000">
                                          <p:stCondLst>
                                            <p:cond delay="1834"/>
                                          </p:stCondLst>
                                        </p:cTn>
                                        <p:tgtEl>
                                          <p:spTgt spid="172035">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72035">
                                            <p:txEl>
                                              <p:pRg st="4" end="4"/>
                                            </p:txEl>
                                          </p:spTgt>
                                        </p:tgtEl>
                                        <p:attrNameLst>
                                          <p:attrName>style.visibility</p:attrName>
                                        </p:attrNameLst>
                                      </p:cBhvr>
                                      <p:to>
                                        <p:strVal val="visible"/>
                                      </p:to>
                                    </p:set>
                                    <p:animEffect transition="in" filter="wipe(down)">
                                      <p:cBhvr>
                                        <p:cTn id="79" dur="580">
                                          <p:stCondLst>
                                            <p:cond delay="0"/>
                                          </p:stCondLst>
                                        </p:cTn>
                                        <p:tgtEl>
                                          <p:spTgt spid="172035">
                                            <p:txEl>
                                              <p:pRg st="4" end="4"/>
                                            </p:txEl>
                                          </p:spTgt>
                                        </p:tgtEl>
                                      </p:cBhvr>
                                    </p:animEffect>
                                    <p:anim calcmode="lin" valueType="num">
                                      <p:cBhvr>
                                        <p:cTn id="80" dur="1822" tmFilter="0,0; 0.14,0.36; 0.43,0.73; 0.71,0.91; 1.0,1.0">
                                          <p:stCondLst>
                                            <p:cond delay="0"/>
                                          </p:stCondLst>
                                        </p:cTn>
                                        <p:tgtEl>
                                          <p:spTgt spid="172035">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72035">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72035">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72035">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72035">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72035">
                                            <p:txEl>
                                              <p:pRg st="4" end="4"/>
                                            </p:txEl>
                                          </p:spTgt>
                                        </p:tgtEl>
                                      </p:cBhvr>
                                      <p:to x="100000" y="60000"/>
                                    </p:animScale>
                                    <p:animScale>
                                      <p:cBhvr>
                                        <p:cTn id="86" dur="166" decel="50000">
                                          <p:stCondLst>
                                            <p:cond delay="676"/>
                                          </p:stCondLst>
                                        </p:cTn>
                                        <p:tgtEl>
                                          <p:spTgt spid="172035">
                                            <p:txEl>
                                              <p:pRg st="4" end="4"/>
                                            </p:txEl>
                                          </p:spTgt>
                                        </p:tgtEl>
                                      </p:cBhvr>
                                      <p:to x="100000" y="100000"/>
                                    </p:animScale>
                                    <p:animScale>
                                      <p:cBhvr>
                                        <p:cTn id="87" dur="26">
                                          <p:stCondLst>
                                            <p:cond delay="1312"/>
                                          </p:stCondLst>
                                        </p:cTn>
                                        <p:tgtEl>
                                          <p:spTgt spid="172035">
                                            <p:txEl>
                                              <p:pRg st="4" end="4"/>
                                            </p:txEl>
                                          </p:spTgt>
                                        </p:tgtEl>
                                      </p:cBhvr>
                                      <p:to x="100000" y="80000"/>
                                    </p:animScale>
                                    <p:animScale>
                                      <p:cBhvr>
                                        <p:cTn id="88" dur="166" decel="50000">
                                          <p:stCondLst>
                                            <p:cond delay="1338"/>
                                          </p:stCondLst>
                                        </p:cTn>
                                        <p:tgtEl>
                                          <p:spTgt spid="172035">
                                            <p:txEl>
                                              <p:pRg st="4" end="4"/>
                                            </p:txEl>
                                          </p:spTgt>
                                        </p:tgtEl>
                                      </p:cBhvr>
                                      <p:to x="100000" y="100000"/>
                                    </p:animScale>
                                    <p:animScale>
                                      <p:cBhvr>
                                        <p:cTn id="89" dur="26">
                                          <p:stCondLst>
                                            <p:cond delay="1642"/>
                                          </p:stCondLst>
                                        </p:cTn>
                                        <p:tgtEl>
                                          <p:spTgt spid="172035">
                                            <p:txEl>
                                              <p:pRg st="4" end="4"/>
                                            </p:txEl>
                                          </p:spTgt>
                                        </p:tgtEl>
                                      </p:cBhvr>
                                      <p:to x="100000" y="90000"/>
                                    </p:animScale>
                                    <p:animScale>
                                      <p:cBhvr>
                                        <p:cTn id="90" dur="166" decel="50000">
                                          <p:stCondLst>
                                            <p:cond delay="1668"/>
                                          </p:stCondLst>
                                        </p:cTn>
                                        <p:tgtEl>
                                          <p:spTgt spid="172035">
                                            <p:txEl>
                                              <p:pRg st="4" end="4"/>
                                            </p:txEl>
                                          </p:spTgt>
                                        </p:tgtEl>
                                      </p:cBhvr>
                                      <p:to x="100000" y="100000"/>
                                    </p:animScale>
                                    <p:animScale>
                                      <p:cBhvr>
                                        <p:cTn id="91" dur="26">
                                          <p:stCondLst>
                                            <p:cond delay="1808"/>
                                          </p:stCondLst>
                                        </p:cTn>
                                        <p:tgtEl>
                                          <p:spTgt spid="172035">
                                            <p:txEl>
                                              <p:pRg st="4" end="4"/>
                                            </p:txEl>
                                          </p:spTgt>
                                        </p:tgtEl>
                                      </p:cBhvr>
                                      <p:to x="100000" y="95000"/>
                                    </p:animScale>
                                    <p:animScale>
                                      <p:cBhvr>
                                        <p:cTn id="92" dur="166" decel="50000">
                                          <p:stCondLst>
                                            <p:cond delay="1834"/>
                                          </p:stCondLst>
                                        </p:cTn>
                                        <p:tgtEl>
                                          <p:spTgt spid="17203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457200" y="1600200"/>
            <a:ext cx="8359775" cy="4743450"/>
          </a:xfrm>
        </p:spPr>
        <p:txBody>
          <a:bodyPr/>
          <a:lstStyle/>
          <a:p>
            <a:pPr algn="just">
              <a:buSzPct val="125000"/>
            </a:pPr>
            <a:r>
              <a:rPr lang="vi-VN" smtClean="0">
                <a:effectLst>
                  <a:outerShdw blurRad="38100" dist="38100" dir="2700000" algn="tl">
                    <a:srgbClr val="C0C0C0"/>
                  </a:outerShdw>
                </a:effectLst>
              </a:rPr>
              <a:t>Thẻ nhớ và USB không gặp phải các vấn đề như ổ cứng, ngoại trừ trường hợp bạn muốn copy file có kích cỡ lớn hơn 4GB lên thẻ nhớ và USB, bạn sẽ không cần sử dụng tới NTFS. Bởi thẻ nhớ và USB không gặp phải các vấn đề như ổ cứng:</a:t>
            </a:r>
          </a:p>
        </p:txBody>
      </p:sp>
      <p:sp>
        <p:nvSpPr>
          <p:cNvPr id="4" name="Title 3"/>
          <p:cNvSpPr>
            <a:spLocks noGrp="1"/>
          </p:cNvSpPr>
          <p:nvPr>
            <p:ph type="title"/>
          </p:nvPr>
        </p:nvSpPr>
        <p:spPr/>
        <p:txBody>
          <a:bodyPr>
            <a:normAutofit/>
          </a:bodyPr>
          <a:lstStyle/>
          <a:p>
            <a:r>
              <a:rPr lang="en-US" sz="3600" b="1" smtClean="0">
                <a:solidFill>
                  <a:srgbClr val="FF0000"/>
                </a:solidFill>
              </a:rPr>
              <a:t>HỆ THỐNG FILE CHO USB VÀ THẺ NHỚ</a:t>
            </a:r>
            <a:endParaRPr lang="en-US" sz="3600" b="1">
              <a:solidFill>
                <a:srgbClr val="FF0000"/>
              </a:solidFill>
            </a:endParaRPr>
          </a:p>
        </p:txBody>
      </p:sp>
      <p:sp>
        <p:nvSpPr>
          <p:cNvPr id="2" name="Date Placeholder 1"/>
          <p:cNvSpPr>
            <a:spLocks noGrp="1"/>
          </p:cNvSpPr>
          <p:nvPr>
            <p:ph type="dt" sz="half" idx="10"/>
          </p:nvPr>
        </p:nvSpPr>
        <p:spPr/>
        <p:txBody>
          <a:bodyPr/>
          <a:lstStyle/>
          <a:p>
            <a:fld id="{F567D6C8-6274-46F4-8805-869A95F9B3A3}"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72</a:t>
            </a:fld>
            <a:endParaRPr lang="en-US"/>
          </a:p>
        </p:txBody>
      </p:sp>
    </p:spTree>
    <p:custDataLst>
      <p:tags r:id="rId1"/>
    </p:custDataLst>
  </p:cSld>
  <p:clrMapOvr>
    <a:masterClrMapping/>
  </p:clrMapOvr>
  <p:transition advTm="945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down)">
                                      <p:cBhvr>
                                        <p:cTn id="7" dur="580">
                                          <p:stCondLst>
                                            <p:cond delay="0"/>
                                          </p:stCondLst>
                                        </p:cTn>
                                        <p:tgtEl>
                                          <p:spTgt spid="172035">
                                            <p:txEl>
                                              <p:pRg st="0" end="0"/>
                                            </p:txEl>
                                          </p:spTgt>
                                        </p:tgtEl>
                                      </p:cBhvr>
                                    </p:animEffect>
                                    <p:anim calcmode="lin" valueType="num">
                                      <p:cBhvr>
                                        <p:cTn id="8" dur="1822" tmFilter="0,0; 0.14,0.36; 0.43,0.73; 0.71,0.91; 1.0,1.0">
                                          <p:stCondLst>
                                            <p:cond delay="0"/>
                                          </p:stCondLst>
                                        </p:cTn>
                                        <p:tgtEl>
                                          <p:spTgt spid="1720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20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20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20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20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2035">
                                            <p:txEl>
                                              <p:pRg st="0" end="0"/>
                                            </p:txEl>
                                          </p:spTgt>
                                        </p:tgtEl>
                                      </p:cBhvr>
                                      <p:to x="100000" y="60000"/>
                                    </p:animScale>
                                    <p:animScale>
                                      <p:cBhvr>
                                        <p:cTn id="14" dur="166" decel="50000">
                                          <p:stCondLst>
                                            <p:cond delay="676"/>
                                          </p:stCondLst>
                                        </p:cTn>
                                        <p:tgtEl>
                                          <p:spTgt spid="172035">
                                            <p:txEl>
                                              <p:pRg st="0" end="0"/>
                                            </p:txEl>
                                          </p:spTgt>
                                        </p:tgtEl>
                                      </p:cBhvr>
                                      <p:to x="100000" y="100000"/>
                                    </p:animScale>
                                    <p:animScale>
                                      <p:cBhvr>
                                        <p:cTn id="15" dur="26">
                                          <p:stCondLst>
                                            <p:cond delay="1312"/>
                                          </p:stCondLst>
                                        </p:cTn>
                                        <p:tgtEl>
                                          <p:spTgt spid="172035">
                                            <p:txEl>
                                              <p:pRg st="0" end="0"/>
                                            </p:txEl>
                                          </p:spTgt>
                                        </p:tgtEl>
                                      </p:cBhvr>
                                      <p:to x="100000" y="80000"/>
                                    </p:animScale>
                                    <p:animScale>
                                      <p:cBhvr>
                                        <p:cTn id="16" dur="166" decel="50000">
                                          <p:stCondLst>
                                            <p:cond delay="1338"/>
                                          </p:stCondLst>
                                        </p:cTn>
                                        <p:tgtEl>
                                          <p:spTgt spid="172035">
                                            <p:txEl>
                                              <p:pRg st="0" end="0"/>
                                            </p:txEl>
                                          </p:spTgt>
                                        </p:tgtEl>
                                      </p:cBhvr>
                                      <p:to x="100000" y="100000"/>
                                    </p:animScale>
                                    <p:animScale>
                                      <p:cBhvr>
                                        <p:cTn id="17" dur="26">
                                          <p:stCondLst>
                                            <p:cond delay="1642"/>
                                          </p:stCondLst>
                                        </p:cTn>
                                        <p:tgtEl>
                                          <p:spTgt spid="172035">
                                            <p:txEl>
                                              <p:pRg st="0" end="0"/>
                                            </p:txEl>
                                          </p:spTgt>
                                        </p:tgtEl>
                                      </p:cBhvr>
                                      <p:to x="100000" y="90000"/>
                                    </p:animScale>
                                    <p:animScale>
                                      <p:cBhvr>
                                        <p:cTn id="18" dur="166" decel="50000">
                                          <p:stCondLst>
                                            <p:cond delay="1668"/>
                                          </p:stCondLst>
                                        </p:cTn>
                                        <p:tgtEl>
                                          <p:spTgt spid="172035">
                                            <p:txEl>
                                              <p:pRg st="0" end="0"/>
                                            </p:txEl>
                                          </p:spTgt>
                                        </p:tgtEl>
                                      </p:cBhvr>
                                      <p:to x="100000" y="100000"/>
                                    </p:animScale>
                                    <p:animScale>
                                      <p:cBhvr>
                                        <p:cTn id="19" dur="26">
                                          <p:stCondLst>
                                            <p:cond delay="1808"/>
                                          </p:stCondLst>
                                        </p:cTn>
                                        <p:tgtEl>
                                          <p:spTgt spid="172035">
                                            <p:txEl>
                                              <p:pRg st="0" end="0"/>
                                            </p:txEl>
                                          </p:spTgt>
                                        </p:tgtEl>
                                      </p:cBhvr>
                                      <p:to x="100000" y="95000"/>
                                    </p:animScale>
                                    <p:animScale>
                                      <p:cBhvr>
                                        <p:cTn id="20" dur="166" decel="50000">
                                          <p:stCondLst>
                                            <p:cond delay="1834"/>
                                          </p:stCondLst>
                                        </p:cTn>
                                        <p:tgtEl>
                                          <p:spTgt spid="17203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304800" y="1181100"/>
            <a:ext cx="8416925" cy="5086350"/>
          </a:xfrm>
        </p:spPr>
        <p:txBody>
          <a:bodyPr/>
          <a:lstStyle/>
          <a:p>
            <a:pPr algn="just">
              <a:buSzPct val="125000"/>
              <a:buNone/>
            </a:pPr>
            <a:r>
              <a:rPr lang="vi-VN" smtClean="0">
                <a:effectLst>
                  <a:outerShdw blurRad="38100" dist="38100" dir="2700000" algn="tl">
                    <a:srgbClr val="C0C0C0"/>
                  </a:outerShdw>
                </a:effectLst>
              </a:rPr>
              <a:t>- </a:t>
            </a:r>
            <a:r>
              <a:rPr lang="vi-VN" sz="2800" smtClean="0">
                <a:effectLst>
                  <a:outerShdw blurRad="38100" dist="38100" dir="2700000" algn="tl">
                    <a:srgbClr val="C0C0C0"/>
                  </a:outerShdw>
                </a:effectLst>
              </a:rPr>
              <a:t>Không có USB và thẻ nhớ nào có dung lượng lớn hơn 2TB.</a:t>
            </a:r>
            <a:endParaRPr lang="en-US" sz="2800" smtClean="0">
              <a:effectLst>
                <a:outerShdw blurRad="38100" dist="38100" dir="2700000" algn="tl">
                  <a:srgbClr val="C0C0C0"/>
                </a:outerShdw>
              </a:effectLst>
            </a:endParaRPr>
          </a:p>
          <a:p>
            <a:pPr algn="just">
              <a:buSzPct val="125000"/>
              <a:buNone/>
            </a:pPr>
            <a:r>
              <a:rPr lang="vi-VN" sz="2800" smtClean="0">
                <a:effectLst>
                  <a:outerShdw blurRad="38100" dist="38100" dir="2700000" algn="tl">
                    <a:srgbClr val="C0C0C0"/>
                  </a:outerShdw>
                </a:effectLst>
              </a:rPr>
              <a:t>- USB và thẻ nhớ không cần lưu trữ các thay đổi như ổ cứng. Thậm chí, ghi lại các thay đổi sẽ khiến tăng số lượt đọc/ghi lên USB và thẻ nhớ, làm giảm tuổi thọ của chúng.</a:t>
            </a:r>
          </a:p>
          <a:p>
            <a:pPr algn="just">
              <a:buSzPct val="125000"/>
              <a:buNone/>
            </a:pPr>
            <a:r>
              <a:rPr lang="vi-VN" sz="2800" smtClean="0">
                <a:effectLst>
                  <a:outerShdw blurRad="38100" dist="38100" dir="2700000" algn="tl">
                    <a:srgbClr val="C0C0C0"/>
                  </a:outerShdw>
                </a:effectLst>
              </a:rPr>
              <a:t>- USB và thẻ nhớ là các thiết bị lưu trữ di động "có thể tháo rời", được sử dụng trên nhiều máy vi tính/thiết bị thông minh. Bởi vậy, phân quyền truy cập file sẽ làm cho việc sử dụng chúng trở nên khó khăn hơn.</a:t>
            </a:r>
          </a:p>
          <a:p>
            <a:pPr algn="just">
              <a:buSzPct val="125000"/>
              <a:buNone/>
            </a:pPr>
            <a:endParaRPr lang="en-US" smtClean="0">
              <a:effectLst>
                <a:outerShdw blurRad="38100" dist="38100" dir="2700000" algn="tl">
                  <a:srgbClr val="C0C0C0"/>
                </a:outerShdw>
              </a:effectLst>
            </a:endParaRPr>
          </a:p>
        </p:txBody>
      </p:sp>
      <p:sp>
        <p:nvSpPr>
          <p:cNvPr id="4" name="Title 3"/>
          <p:cNvSpPr>
            <a:spLocks noGrp="1"/>
          </p:cNvSpPr>
          <p:nvPr>
            <p:ph type="title"/>
          </p:nvPr>
        </p:nvSpPr>
        <p:spPr/>
        <p:txBody>
          <a:bodyPr>
            <a:normAutofit/>
          </a:bodyPr>
          <a:lstStyle/>
          <a:p>
            <a:r>
              <a:rPr lang="en-US" sz="3600" b="1" smtClean="0">
                <a:solidFill>
                  <a:srgbClr val="FF0000"/>
                </a:solidFill>
              </a:rPr>
              <a:t>HỆ THỐNG FILE CHO USB VÀ THẺ NHỚ</a:t>
            </a:r>
            <a:endParaRPr lang="en-US" sz="3600" b="1">
              <a:solidFill>
                <a:srgbClr val="FF0000"/>
              </a:solidFill>
            </a:endParaRPr>
          </a:p>
        </p:txBody>
      </p:sp>
      <p:sp>
        <p:nvSpPr>
          <p:cNvPr id="2" name="Date Placeholder 1"/>
          <p:cNvSpPr>
            <a:spLocks noGrp="1"/>
          </p:cNvSpPr>
          <p:nvPr>
            <p:ph type="dt" sz="half" idx="10"/>
          </p:nvPr>
        </p:nvSpPr>
        <p:spPr/>
        <p:txBody>
          <a:bodyPr/>
          <a:lstStyle/>
          <a:p>
            <a:fld id="{0B2FF519-D40C-4802-8A38-77DFDA854CF4}"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73</a:t>
            </a:fld>
            <a:endParaRPr lang="en-US"/>
          </a:p>
        </p:txBody>
      </p:sp>
    </p:spTree>
    <p:custDataLst>
      <p:tags r:id="rId1"/>
    </p:custDataLst>
  </p:cSld>
  <p:clrMapOvr>
    <a:masterClrMapping/>
  </p:clrMapOvr>
  <p:transition advTm="945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down)">
                                      <p:cBhvr>
                                        <p:cTn id="7" dur="580">
                                          <p:stCondLst>
                                            <p:cond delay="0"/>
                                          </p:stCondLst>
                                        </p:cTn>
                                        <p:tgtEl>
                                          <p:spTgt spid="172035">
                                            <p:txEl>
                                              <p:pRg st="0" end="0"/>
                                            </p:txEl>
                                          </p:spTgt>
                                        </p:tgtEl>
                                      </p:cBhvr>
                                    </p:animEffect>
                                    <p:anim calcmode="lin" valueType="num">
                                      <p:cBhvr>
                                        <p:cTn id="8" dur="1822" tmFilter="0,0; 0.14,0.36; 0.43,0.73; 0.71,0.91; 1.0,1.0">
                                          <p:stCondLst>
                                            <p:cond delay="0"/>
                                          </p:stCondLst>
                                        </p:cTn>
                                        <p:tgtEl>
                                          <p:spTgt spid="1720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20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20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20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20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2035">
                                            <p:txEl>
                                              <p:pRg st="0" end="0"/>
                                            </p:txEl>
                                          </p:spTgt>
                                        </p:tgtEl>
                                      </p:cBhvr>
                                      <p:to x="100000" y="60000"/>
                                    </p:animScale>
                                    <p:animScale>
                                      <p:cBhvr>
                                        <p:cTn id="14" dur="166" decel="50000">
                                          <p:stCondLst>
                                            <p:cond delay="676"/>
                                          </p:stCondLst>
                                        </p:cTn>
                                        <p:tgtEl>
                                          <p:spTgt spid="172035">
                                            <p:txEl>
                                              <p:pRg st="0" end="0"/>
                                            </p:txEl>
                                          </p:spTgt>
                                        </p:tgtEl>
                                      </p:cBhvr>
                                      <p:to x="100000" y="100000"/>
                                    </p:animScale>
                                    <p:animScale>
                                      <p:cBhvr>
                                        <p:cTn id="15" dur="26">
                                          <p:stCondLst>
                                            <p:cond delay="1312"/>
                                          </p:stCondLst>
                                        </p:cTn>
                                        <p:tgtEl>
                                          <p:spTgt spid="172035">
                                            <p:txEl>
                                              <p:pRg st="0" end="0"/>
                                            </p:txEl>
                                          </p:spTgt>
                                        </p:tgtEl>
                                      </p:cBhvr>
                                      <p:to x="100000" y="80000"/>
                                    </p:animScale>
                                    <p:animScale>
                                      <p:cBhvr>
                                        <p:cTn id="16" dur="166" decel="50000">
                                          <p:stCondLst>
                                            <p:cond delay="1338"/>
                                          </p:stCondLst>
                                        </p:cTn>
                                        <p:tgtEl>
                                          <p:spTgt spid="172035">
                                            <p:txEl>
                                              <p:pRg st="0" end="0"/>
                                            </p:txEl>
                                          </p:spTgt>
                                        </p:tgtEl>
                                      </p:cBhvr>
                                      <p:to x="100000" y="100000"/>
                                    </p:animScale>
                                    <p:animScale>
                                      <p:cBhvr>
                                        <p:cTn id="17" dur="26">
                                          <p:stCondLst>
                                            <p:cond delay="1642"/>
                                          </p:stCondLst>
                                        </p:cTn>
                                        <p:tgtEl>
                                          <p:spTgt spid="172035">
                                            <p:txEl>
                                              <p:pRg st="0" end="0"/>
                                            </p:txEl>
                                          </p:spTgt>
                                        </p:tgtEl>
                                      </p:cBhvr>
                                      <p:to x="100000" y="90000"/>
                                    </p:animScale>
                                    <p:animScale>
                                      <p:cBhvr>
                                        <p:cTn id="18" dur="166" decel="50000">
                                          <p:stCondLst>
                                            <p:cond delay="1668"/>
                                          </p:stCondLst>
                                        </p:cTn>
                                        <p:tgtEl>
                                          <p:spTgt spid="172035">
                                            <p:txEl>
                                              <p:pRg st="0" end="0"/>
                                            </p:txEl>
                                          </p:spTgt>
                                        </p:tgtEl>
                                      </p:cBhvr>
                                      <p:to x="100000" y="100000"/>
                                    </p:animScale>
                                    <p:animScale>
                                      <p:cBhvr>
                                        <p:cTn id="19" dur="26">
                                          <p:stCondLst>
                                            <p:cond delay="1808"/>
                                          </p:stCondLst>
                                        </p:cTn>
                                        <p:tgtEl>
                                          <p:spTgt spid="172035">
                                            <p:txEl>
                                              <p:pRg st="0" end="0"/>
                                            </p:txEl>
                                          </p:spTgt>
                                        </p:tgtEl>
                                      </p:cBhvr>
                                      <p:to x="100000" y="95000"/>
                                    </p:animScale>
                                    <p:animScale>
                                      <p:cBhvr>
                                        <p:cTn id="20" dur="166" decel="50000">
                                          <p:stCondLst>
                                            <p:cond delay="1834"/>
                                          </p:stCondLst>
                                        </p:cTn>
                                        <p:tgtEl>
                                          <p:spTgt spid="1720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2035">
                                            <p:txEl>
                                              <p:pRg st="1" end="1"/>
                                            </p:txEl>
                                          </p:spTgt>
                                        </p:tgtEl>
                                        <p:attrNameLst>
                                          <p:attrName>style.visibility</p:attrName>
                                        </p:attrNameLst>
                                      </p:cBhvr>
                                      <p:to>
                                        <p:strVal val="visible"/>
                                      </p:to>
                                    </p:set>
                                    <p:animEffect transition="in" filter="wipe(down)">
                                      <p:cBhvr>
                                        <p:cTn id="25" dur="580">
                                          <p:stCondLst>
                                            <p:cond delay="0"/>
                                          </p:stCondLst>
                                        </p:cTn>
                                        <p:tgtEl>
                                          <p:spTgt spid="172035">
                                            <p:txEl>
                                              <p:pRg st="1" end="1"/>
                                            </p:txEl>
                                          </p:spTgt>
                                        </p:tgtEl>
                                      </p:cBhvr>
                                    </p:animEffect>
                                    <p:anim calcmode="lin" valueType="num">
                                      <p:cBhvr>
                                        <p:cTn id="26" dur="1822" tmFilter="0,0; 0.14,0.36; 0.43,0.73; 0.71,0.91; 1.0,1.0">
                                          <p:stCondLst>
                                            <p:cond delay="0"/>
                                          </p:stCondLst>
                                        </p:cTn>
                                        <p:tgtEl>
                                          <p:spTgt spid="1720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20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20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20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20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2035">
                                            <p:txEl>
                                              <p:pRg st="1" end="1"/>
                                            </p:txEl>
                                          </p:spTgt>
                                        </p:tgtEl>
                                      </p:cBhvr>
                                      <p:to x="100000" y="60000"/>
                                    </p:animScale>
                                    <p:animScale>
                                      <p:cBhvr>
                                        <p:cTn id="32" dur="166" decel="50000">
                                          <p:stCondLst>
                                            <p:cond delay="676"/>
                                          </p:stCondLst>
                                        </p:cTn>
                                        <p:tgtEl>
                                          <p:spTgt spid="172035">
                                            <p:txEl>
                                              <p:pRg st="1" end="1"/>
                                            </p:txEl>
                                          </p:spTgt>
                                        </p:tgtEl>
                                      </p:cBhvr>
                                      <p:to x="100000" y="100000"/>
                                    </p:animScale>
                                    <p:animScale>
                                      <p:cBhvr>
                                        <p:cTn id="33" dur="26">
                                          <p:stCondLst>
                                            <p:cond delay="1312"/>
                                          </p:stCondLst>
                                        </p:cTn>
                                        <p:tgtEl>
                                          <p:spTgt spid="172035">
                                            <p:txEl>
                                              <p:pRg st="1" end="1"/>
                                            </p:txEl>
                                          </p:spTgt>
                                        </p:tgtEl>
                                      </p:cBhvr>
                                      <p:to x="100000" y="80000"/>
                                    </p:animScale>
                                    <p:animScale>
                                      <p:cBhvr>
                                        <p:cTn id="34" dur="166" decel="50000">
                                          <p:stCondLst>
                                            <p:cond delay="1338"/>
                                          </p:stCondLst>
                                        </p:cTn>
                                        <p:tgtEl>
                                          <p:spTgt spid="172035">
                                            <p:txEl>
                                              <p:pRg st="1" end="1"/>
                                            </p:txEl>
                                          </p:spTgt>
                                        </p:tgtEl>
                                      </p:cBhvr>
                                      <p:to x="100000" y="100000"/>
                                    </p:animScale>
                                    <p:animScale>
                                      <p:cBhvr>
                                        <p:cTn id="35" dur="26">
                                          <p:stCondLst>
                                            <p:cond delay="1642"/>
                                          </p:stCondLst>
                                        </p:cTn>
                                        <p:tgtEl>
                                          <p:spTgt spid="172035">
                                            <p:txEl>
                                              <p:pRg st="1" end="1"/>
                                            </p:txEl>
                                          </p:spTgt>
                                        </p:tgtEl>
                                      </p:cBhvr>
                                      <p:to x="100000" y="90000"/>
                                    </p:animScale>
                                    <p:animScale>
                                      <p:cBhvr>
                                        <p:cTn id="36" dur="166" decel="50000">
                                          <p:stCondLst>
                                            <p:cond delay="1668"/>
                                          </p:stCondLst>
                                        </p:cTn>
                                        <p:tgtEl>
                                          <p:spTgt spid="172035">
                                            <p:txEl>
                                              <p:pRg st="1" end="1"/>
                                            </p:txEl>
                                          </p:spTgt>
                                        </p:tgtEl>
                                      </p:cBhvr>
                                      <p:to x="100000" y="100000"/>
                                    </p:animScale>
                                    <p:animScale>
                                      <p:cBhvr>
                                        <p:cTn id="37" dur="26">
                                          <p:stCondLst>
                                            <p:cond delay="1808"/>
                                          </p:stCondLst>
                                        </p:cTn>
                                        <p:tgtEl>
                                          <p:spTgt spid="172035">
                                            <p:txEl>
                                              <p:pRg st="1" end="1"/>
                                            </p:txEl>
                                          </p:spTgt>
                                        </p:tgtEl>
                                      </p:cBhvr>
                                      <p:to x="100000" y="95000"/>
                                    </p:animScale>
                                    <p:animScale>
                                      <p:cBhvr>
                                        <p:cTn id="38" dur="166" decel="50000">
                                          <p:stCondLst>
                                            <p:cond delay="1834"/>
                                          </p:stCondLst>
                                        </p:cTn>
                                        <p:tgtEl>
                                          <p:spTgt spid="17203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2035">
                                            <p:txEl>
                                              <p:pRg st="2" end="2"/>
                                            </p:txEl>
                                          </p:spTgt>
                                        </p:tgtEl>
                                        <p:attrNameLst>
                                          <p:attrName>style.visibility</p:attrName>
                                        </p:attrNameLst>
                                      </p:cBhvr>
                                      <p:to>
                                        <p:strVal val="visible"/>
                                      </p:to>
                                    </p:set>
                                    <p:animEffect transition="in" filter="wipe(down)">
                                      <p:cBhvr>
                                        <p:cTn id="43" dur="580">
                                          <p:stCondLst>
                                            <p:cond delay="0"/>
                                          </p:stCondLst>
                                        </p:cTn>
                                        <p:tgtEl>
                                          <p:spTgt spid="172035">
                                            <p:txEl>
                                              <p:pRg st="2" end="2"/>
                                            </p:txEl>
                                          </p:spTgt>
                                        </p:tgtEl>
                                      </p:cBhvr>
                                    </p:animEffect>
                                    <p:anim calcmode="lin" valueType="num">
                                      <p:cBhvr>
                                        <p:cTn id="44" dur="1822" tmFilter="0,0; 0.14,0.36; 0.43,0.73; 0.71,0.91; 1.0,1.0">
                                          <p:stCondLst>
                                            <p:cond delay="0"/>
                                          </p:stCondLst>
                                        </p:cTn>
                                        <p:tgtEl>
                                          <p:spTgt spid="17203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203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203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203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203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72035">
                                            <p:txEl>
                                              <p:pRg st="2" end="2"/>
                                            </p:txEl>
                                          </p:spTgt>
                                        </p:tgtEl>
                                      </p:cBhvr>
                                      <p:to x="100000" y="60000"/>
                                    </p:animScale>
                                    <p:animScale>
                                      <p:cBhvr>
                                        <p:cTn id="50" dur="166" decel="50000">
                                          <p:stCondLst>
                                            <p:cond delay="676"/>
                                          </p:stCondLst>
                                        </p:cTn>
                                        <p:tgtEl>
                                          <p:spTgt spid="172035">
                                            <p:txEl>
                                              <p:pRg st="2" end="2"/>
                                            </p:txEl>
                                          </p:spTgt>
                                        </p:tgtEl>
                                      </p:cBhvr>
                                      <p:to x="100000" y="100000"/>
                                    </p:animScale>
                                    <p:animScale>
                                      <p:cBhvr>
                                        <p:cTn id="51" dur="26">
                                          <p:stCondLst>
                                            <p:cond delay="1312"/>
                                          </p:stCondLst>
                                        </p:cTn>
                                        <p:tgtEl>
                                          <p:spTgt spid="172035">
                                            <p:txEl>
                                              <p:pRg st="2" end="2"/>
                                            </p:txEl>
                                          </p:spTgt>
                                        </p:tgtEl>
                                      </p:cBhvr>
                                      <p:to x="100000" y="80000"/>
                                    </p:animScale>
                                    <p:animScale>
                                      <p:cBhvr>
                                        <p:cTn id="52" dur="166" decel="50000">
                                          <p:stCondLst>
                                            <p:cond delay="1338"/>
                                          </p:stCondLst>
                                        </p:cTn>
                                        <p:tgtEl>
                                          <p:spTgt spid="172035">
                                            <p:txEl>
                                              <p:pRg st="2" end="2"/>
                                            </p:txEl>
                                          </p:spTgt>
                                        </p:tgtEl>
                                      </p:cBhvr>
                                      <p:to x="100000" y="100000"/>
                                    </p:animScale>
                                    <p:animScale>
                                      <p:cBhvr>
                                        <p:cTn id="53" dur="26">
                                          <p:stCondLst>
                                            <p:cond delay="1642"/>
                                          </p:stCondLst>
                                        </p:cTn>
                                        <p:tgtEl>
                                          <p:spTgt spid="172035">
                                            <p:txEl>
                                              <p:pRg st="2" end="2"/>
                                            </p:txEl>
                                          </p:spTgt>
                                        </p:tgtEl>
                                      </p:cBhvr>
                                      <p:to x="100000" y="90000"/>
                                    </p:animScale>
                                    <p:animScale>
                                      <p:cBhvr>
                                        <p:cTn id="54" dur="166" decel="50000">
                                          <p:stCondLst>
                                            <p:cond delay="1668"/>
                                          </p:stCondLst>
                                        </p:cTn>
                                        <p:tgtEl>
                                          <p:spTgt spid="172035">
                                            <p:txEl>
                                              <p:pRg st="2" end="2"/>
                                            </p:txEl>
                                          </p:spTgt>
                                        </p:tgtEl>
                                      </p:cBhvr>
                                      <p:to x="100000" y="100000"/>
                                    </p:animScale>
                                    <p:animScale>
                                      <p:cBhvr>
                                        <p:cTn id="55" dur="26">
                                          <p:stCondLst>
                                            <p:cond delay="1808"/>
                                          </p:stCondLst>
                                        </p:cTn>
                                        <p:tgtEl>
                                          <p:spTgt spid="172035">
                                            <p:txEl>
                                              <p:pRg st="2" end="2"/>
                                            </p:txEl>
                                          </p:spTgt>
                                        </p:tgtEl>
                                      </p:cBhvr>
                                      <p:to x="100000" y="95000"/>
                                    </p:animScale>
                                    <p:animScale>
                                      <p:cBhvr>
                                        <p:cTn id="56" dur="166" decel="50000">
                                          <p:stCondLst>
                                            <p:cond delay="1834"/>
                                          </p:stCondLst>
                                        </p:cTn>
                                        <p:tgtEl>
                                          <p:spTgt spid="17203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457200" y="1314450"/>
            <a:ext cx="8359775" cy="5029200"/>
          </a:xfrm>
        </p:spPr>
        <p:txBody>
          <a:bodyPr/>
          <a:lstStyle/>
          <a:p>
            <a:pPr algn="just">
              <a:buSzPct val="125000"/>
              <a:buNone/>
            </a:pPr>
            <a:r>
              <a:rPr lang="en-US" smtClean="0">
                <a:effectLst>
                  <a:outerShdw blurRad="38100" dist="38100" dir="2700000" algn="tl">
                    <a:srgbClr val="C0C0C0"/>
                  </a:outerShdw>
                </a:effectLst>
              </a:rPr>
              <a:t>- </a:t>
            </a:r>
            <a:r>
              <a:rPr lang="vi-VN" sz="2800" smtClean="0">
                <a:effectLst>
                  <a:outerShdw blurRad="38100" dist="38100" dir="2700000" algn="tl">
                    <a:srgbClr val="C0C0C0"/>
                  </a:outerShdw>
                </a:effectLst>
              </a:rPr>
              <a:t>Ngoài ra, NTFS cũng sẽ chiếm nhiều dung lượng để lưu trữ file hệ thống hơn, do đó sử dụng NTFS sẽ làm giảm tính hữu dụng của các thẻ nhớ có dung lượng thấp.</a:t>
            </a:r>
          </a:p>
          <a:p>
            <a:pPr algn="just">
              <a:buSzPct val="125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Nói tóm lại, bạn chỉ nên format USB và thẻ nhớ sang định dạng </a:t>
            </a:r>
            <a:r>
              <a:rPr lang="en-US" sz="2800" smtClean="0">
                <a:effectLst>
                  <a:outerShdw blurRad="38100" dist="38100" dir="2700000" algn="tl">
                    <a:srgbClr val="C0C0C0"/>
                  </a:outerShdw>
                </a:effectLst>
              </a:rPr>
              <a:t>NTFS</a:t>
            </a:r>
            <a:r>
              <a:rPr lang="vi-VN" sz="2800" smtClean="0">
                <a:effectLst>
                  <a:outerShdw blurRad="38100" dist="38100" dir="2700000" algn="tl">
                    <a:srgbClr val="C0C0C0"/>
                  </a:outerShdw>
                </a:effectLst>
              </a:rPr>
              <a:t> nếu như bạn cần phải sử dụng chúng để copy file lớn hơn 4GB. Tuy vậy, tốc độ đọc/ghi của thẻ nhớ và USB thường chậm hơn so với các ổ cứng gắn ngoài, do đó có lẽ bạn nên cân nhắc đầu tư ổ cứng gắn ngoài để copy các file lớn.</a:t>
            </a:r>
          </a:p>
        </p:txBody>
      </p:sp>
      <p:sp>
        <p:nvSpPr>
          <p:cNvPr id="4" name="Title 3"/>
          <p:cNvSpPr>
            <a:spLocks noGrp="1"/>
          </p:cNvSpPr>
          <p:nvPr>
            <p:ph type="title"/>
          </p:nvPr>
        </p:nvSpPr>
        <p:spPr/>
        <p:txBody>
          <a:bodyPr>
            <a:normAutofit/>
          </a:bodyPr>
          <a:lstStyle/>
          <a:p>
            <a:r>
              <a:rPr lang="en-US" sz="3600" b="1" smtClean="0">
                <a:solidFill>
                  <a:srgbClr val="FF0000"/>
                </a:solidFill>
              </a:rPr>
              <a:t>HỆ THỐNG FILE CHO USB VÀ THẺ NHỚ</a:t>
            </a:r>
            <a:endParaRPr lang="en-US" sz="3600" b="1">
              <a:solidFill>
                <a:srgbClr val="FF0000"/>
              </a:solidFill>
            </a:endParaRPr>
          </a:p>
        </p:txBody>
      </p:sp>
      <p:sp>
        <p:nvSpPr>
          <p:cNvPr id="2" name="Date Placeholder 1"/>
          <p:cNvSpPr>
            <a:spLocks noGrp="1"/>
          </p:cNvSpPr>
          <p:nvPr>
            <p:ph type="dt" sz="half" idx="10"/>
          </p:nvPr>
        </p:nvSpPr>
        <p:spPr/>
        <p:txBody>
          <a:bodyPr/>
          <a:lstStyle/>
          <a:p>
            <a:fld id="{19533F08-CA23-4261-851B-A60C1808478F}"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74</a:t>
            </a:fld>
            <a:endParaRPr lang="en-US"/>
          </a:p>
        </p:txBody>
      </p:sp>
    </p:spTree>
    <p:custDataLst>
      <p:tags r:id="rId1"/>
    </p:custDataLst>
  </p:cSld>
  <p:clrMapOvr>
    <a:masterClrMapping/>
  </p:clrMapOvr>
  <p:transition advTm="945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down)">
                                      <p:cBhvr>
                                        <p:cTn id="7" dur="580">
                                          <p:stCondLst>
                                            <p:cond delay="0"/>
                                          </p:stCondLst>
                                        </p:cTn>
                                        <p:tgtEl>
                                          <p:spTgt spid="172035">
                                            <p:txEl>
                                              <p:pRg st="0" end="0"/>
                                            </p:txEl>
                                          </p:spTgt>
                                        </p:tgtEl>
                                      </p:cBhvr>
                                    </p:animEffect>
                                    <p:anim calcmode="lin" valueType="num">
                                      <p:cBhvr>
                                        <p:cTn id="8" dur="1822" tmFilter="0,0; 0.14,0.36; 0.43,0.73; 0.71,0.91; 1.0,1.0">
                                          <p:stCondLst>
                                            <p:cond delay="0"/>
                                          </p:stCondLst>
                                        </p:cTn>
                                        <p:tgtEl>
                                          <p:spTgt spid="1720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20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20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20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20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2035">
                                            <p:txEl>
                                              <p:pRg st="0" end="0"/>
                                            </p:txEl>
                                          </p:spTgt>
                                        </p:tgtEl>
                                      </p:cBhvr>
                                      <p:to x="100000" y="60000"/>
                                    </p:animScale>
                                    <p:animScale>
                                      <p:cBhvr>
                                        <p:cTn id="14" dur="166" decel="50000">
                                          <p:stCondLst>
                                            <p:cond delay="676"/>
                                          </p:stCondLst>
                                        </p:cTn>
                                        <p:tgtEl>
                                          <p:spTgt spid="172035">
                                            <p:txEl>
                                              <p:pRg st="0" end="0"/>
                                            </p:txEl>
                                          </p:spTgt>
                                        </p:tgtEl>
                                      </p:cBhvr>
                                      <p:to x="100000" y="100000"/>
                                    </p:animScale>
                                    <p:animScale>
                                      <p:cBhvr>
                                        <p:cTn id="15" dur="26">
                                          <p:stCondLst>
                                            <p:cond delay="1312"/>
                                          </p:stCondLst>
                                        </p:cTn>
                                        <p:tgtEl>
                                          <p:spTgt spid="172035">
                                            <p:txEl>
                                              <p:pRg st="0" end="0"/>
                                            </p:txEl>
                                          </p:spTgt>
                                        </p:tgtEl>
                                      </p:cBhvr>
                                      <p:to x="100000" y="80000"/>
                                    </p:animScale>
                                    <p:animScale>
                                      <p:cBhvr>
                                        <p:cTn id="16" dur="166" decel="50000">
                                          <p:stCondLst>
                                            <p:cond delay="1338"/>
                                          </p:stCondLst>
                                        </p:cTn>
                                        <p:tgtEl>
                                          <p:spTgt spid="172035">
                                            <p:txEl>
                                              <p:pRg st="0" end="0"/>
                                            </p:txEl>
                                          </p:spTgt>
                                        </p:tgtEl>
                                      </p:cBhvr>
                                      <p:to x="100000" y="100000"/>
                                    </p:animScale>
                                    <p:animScale>
                                      <p:cBhvr>
                                        <p:cTn id="17" dur="26">
                                          <p:stCondLst>
                                            <p:cond delay="1642"/>
                                          </p:stCondLst>
                                        </p:cTn>
                                        <p:tgtEl>
                                          <p:spTgt spid="172035">
                                            <p:txEl>
                                              <p:pRg st="0" end="0"/>
                                            </p:txEl>
                                          </p:spTgt>
                                        </p:tgtEl>
                                      </p:cBhvr>
                                      <p:to x="100000" y="90000"/>
                                    </p:animScale>
                                    <p:animScale>
                                      <p:cBhvr>
                                        <p:cTn id="18" dur="166" decel="50000">
                                          <p:stCondLst>
                                            <p:cond delay="1668"/>
                                          </p:stCondLst>
                                        </p:cTn>
                                        <p:tgtEl>
                                          <p:spTgt spid="172035">
                                            <p:txEl>
                                              <p:pRg st="0" end="0"/>
                                            </p:txEl>
                                          </p:spTgt>
                                        </p:tgtEl>
                                      </p:cBhvr>
                                      <p:to x="100000" y="100000"/>
                                    </p:animScale>
                                    <p:animScale>
                                      <p:cBhvr>
                                        <p:cTn id="19" dur="26">
                                          <p:stCondLst>
                                            <p:cond delay="1808"/>
                                          </p:stCondLst>
                                        </p:cTn>
                                        <p:tgtEl>
                                          <p:spTgt spid="172035">
                                            <p:txEl>
                                              <p:pRg st="0" end="0"/>
                                            </p:txEl>
                                          </p:spTgt>
                                        </p:tgtEl>
                                      </p:cBhvr>
                                      <p:to x="100000" y="95000"/>
                                    </p:animScale>
                                    <p:animScale>
                                      <p:cBhvr>
                                        <p:cTn id="20" dur="166" decel="50000">
                                          <p:stCondLst>
                                            <p:cond delay="1834"/>
                                          </p:stCondLst>
                                        </p:cTn>
                                        <p:tgtEl>
                                          <p:spTgt spid="1720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2035">
                                            <p:txEl>
                                              <p:pRg st="1" end="1"/>
                                            </p:txEl>
                                          </p:spTgt>
                                        </p:tgtEl>
                                        <p:attrNameLst>
                                          <p:attrName>style.visibility</p:attrName>
                                        </p:attrNameLst>
                                      </p:cBhvr>
                                      <p:to>
                                        <p:strVal val="visible"/>
                                      </p:to>
                                    </p:set>
                                    <p:animEffect transition="in" filter="wipe(down)">
                                      <p:cBhvr>
                                        <p:cTn id="25" dur="580">
                                          <p:stCondLst>
                                            <p:cond delay="0"/>
                                          </p:stCondLst>
                                        </p:cTn>
                                        <p:tgtEl>
                                          <p:spTgt spid="172035">
                                            <p:txEl>
                                              <p:pRg st="1" end="1"/>
                                            </p:txEl>
                                          </p:spTgt>
                                        </p:tgtEl>
                                      </p:cBhvr>
                                    </p:animEffect>
                                    <p:anim calcmode="lin" valueType="num">
                                      <p:cBhvr>
                                        <p:cTn id="26" dur="1822" tmFilter="0,0; 0.14,0.36; 0.43,0.73; 0.71,0.91; 1.0,1.0">
                                          <p:stCondLst>
                                            <p:cond delay="0"/>
                                          </p:stCondLst>
                                        </p:cTn>
                                        <p:tgtEl>
                                          <p:spTgt spid="1720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20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20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20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20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2035">
                                            <p:txEl>
                                              <p:pRg st="1" end="1"/>
                                            </p:txEl>
                                          </p:spTgt>
                                        </p:tgtEl>
                                      </p:cBhvr>
                                      <p:to x="100000" y="60000"/>
                                    </p:animScale>
                                    <p:animScale>
                                      <p:cBhvr>
                                        <p:cTn id="32" dur="166" decel="50000">
                                          <p:stCondLst>
                                            <p:cond delay="676"/>
                                          </p:stCondLst>
                                        </p:cTn>
                                        <p:tgtEl>
                                          <p:spTgt spid="172035">
                                            <p:txEl>
                                              <p:pRg st="1" end="1"/>
                                            </p:txEl>
                                          </p:spTgt>
                                        </p:tgtEl>
                                      </p:cBhvr>
                                      <p:to x="100000" y="100000"/>
                                    </p:animScale>
                                    <p:animScale>
                                      <p:cBhvr>
                                        <p:cTn id="33" dur="26">
                                          <p:stCondLst>
                                            <p:cond delay="1312"/>
                                          </p:stCondLst>
                                        </p:cTn>
                                        <p:tgtEl>
                                          <p:spTgt spid="172035">
                                            <p:txEl>
                                              <p:pRg st="1" end="1"/>
                                            </p:txEl>
                                          </p:spTgt>
                                        </p:tgtEl>
                                      </p:cBhvr>
                                      <p:to x="100000" y="80000"/>
                                    </p:animScale>
                                    <p:animScale>
                                      <p:cBhvr>
                                        <p:cTn id="34" dur="166" decel="50000">
                                          <p:stCondLst>
                                            <p:cond delay="1338"/>
                                          </p:stCondLst>
                                        </p:cTn>
                                        <p:tgtEl>
                                          <p:spTgt spid="172035">
                                            <p:txEl>
                                              <p:pRg st="1" end="1"/>
                                            </p:txEl>
                                          </p:spTgt>
                                        </p:tgtEl>
                                      </p:cBhvr>
                                      <p:to x="100000" y="100000"/>
                                    </p:animScale>
                                    <p:animScale>
                                      <p:cBhvr>
                                        <p:cTn id="35" dur="26">
                                          <p:stCondLst>
                                            <p:cond delay="1642"/>
                                          </p:stCondLst>
                                        </p:cTn>
                                        <p:tgtEl>
                                          <p:spTgt spid="172035">
                                            <p:txEl>
                                              <p:pRg st="1" end="1"/>
                                            </p:txEl>
                                          </p:spTgt>
                                        </p:tgtEl>
                                      </p:cBhvr>
                                      <p:to x="100000" y="90000"/>
                                    </p:animScale>
                                    <p:animScale>
                                      <p:cBhvr>
                                        <p:cTn id="36" dur="166" decel="50000">
                                          <p:stCondLst>
                                            <p:cond delay="1668"/>
                                          </p:stCondLst>
                                        </p:cTn>
                                        <p:tgtEl>
                                          <p:spTgt spid="172035">
                                            <p:txEl>
                                              <p:pRg st="1" end="1"/>
                                            </p:txEl>
                                          </p:spTgt>
                                        </p:tgtEl>
                                      </p:cBhvr>
                                      <p:to x="100000" y="100000"/>
                                    </p:animScale>
                                    <p:animScale>
                                      <p:cBhvr>
                                        <p:cTn id="37" dur="26">
                                          <p:stCondLst>
                                            <p:cond delay="1808"/>
                                          </p:stCondLst>
                                        </p:cTn>
                                        <p:tgtEl>
                                          <p:spTgt spid="172035">
                                            <p:txEl>
                                              <p:pRg st="1" end="1"/>
                                            </p:txEl>
                                          </p:spTgt>
                                        </p:tgtEl>
                                      </p:cBhvr>
                                      <p:to x="100000" y="95000"/>
                                    </p:animScale>
                                    <p:animScale>
                                      <p:cBhvr>
                                        <p:cTn id="38" dur="166" decel="50000">
                                          <p:stCondLst>
                                            <p:cond delay="1834"/>
                                          </p:stCondLst>
                                        </p:cTn>
                                        <p:tgtEl>
                                          <p:spTgt spid="17203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457200" y="1600200"/>
            <a:ext cx="8359775" cy="4743450"/>
          </a:xfrm>
        </p:spPr>
        <p:txBody>
          <a:bodyPr>
            <a:normAutofit/>
          </a:bodyPr>
          <a:lstStyle/>
          <a:p>
            <a:pPr algn="just">
              <a:buSzPct val="125000"/>
            </a:pPr>
            <a:r>
              <a:rPr lang="vi-VN" sz="2800" smtClean="0">
                <a:effectLst>
                  <a:outerShdw blurRad="38100" dist="38100" dir="2700000" algn="tl">
                    <a:srgbClr val="C0C0C0"/>
                  </a:outerShdw>
                </a:effectLst>
              </a:rPr>
              <a:t>Tính tương thích</a:t>
            </a:r>
            <a:r>
              <a:rPr lang="en-US" sz="2800" smtClean="0">
                <a:effectLst>
                  <a:outerShdw blurRad="38100" dist="38100" dir="2700000" algn="tl">
                    <a:srgbClr val="C0C0C0"/>
                  </a:outerShdw>
                </a:effectLst>
              </a:rPr>
              <a:t>:</a:t>
            </a:r>
          </a:p>
          <a:p>
            <a:pPr algn="just">
              <a:buSzPct val="125000"/>
              <a:buNone/>
            </a:pPr>
            <a:r>
              <a:rPr lang="en-US" sz="2800" smtClean="0">
                <a:effectLst>
                  <a:outerShdw blurRad="38100" dist="38100" dir="2700000" algn="tl">
                    <a:srgbClr val="C0C0C0"/>
                  </a:outerShdw>
                </a:effectLst>
              </a:rPr>
              <a:t>- </a:t>
            </a:r>
            <a:r>
              <a:rPr lang="vi-VN" sz="2800" smtClean="0">
                <a:effectLst>
                  <a:outerShdw blurRad="38100" dist="38100" dir="2700000" algn="tl">
                    <a:srgbClr val="C0C0C0"/>
                  </a:outerShdw>
                </a:effectLst>
              </a:rPr>
              <a:t>Lý do quan trọng nhất bạn không nên sử dụng NTFS trên USB và thẻ nhớ là tính tương thích của chúng với các thiết bị không sử dụng Windows.</a:t>
            </a:r>
          </a:p>
          <a:p>
            <a:pPr algn="just">
              <a:buSzPct val="125000"/>
              <a:buNone/>
            </a:pPr>
            <a:r>
              <a:rPr lang="vi-VN" sz="2800" smtClean="0">
                <a:effectLst>
                  <a:outerShdw blurRad="38100" dist="38100" dir="2700000" algn="tl">
                    <a:srgbClr val="C0C0C0"/>
                  </a:outerShdw>
                </a:effectLst>
              </a:rPr>
              <a:t>- Mac: Mac OS X hỗ trợ đọc file trên ổ cứng NTFS khá hoàn chỉnh, song theo cài đặt mặc định máy Mac không thể ghi file lên phân vùng NTFS. Bạn cần phải sử dụng phần mềm bổ trợ hoặc thay đổi một số tùy chỉnh.</a:t>
            </a:r>
          </a:p>
          <a:p>
            <a:pPr algn="just">
              <a:buSzPct val="125000"/>
              <a:buNone/>
            </a:pPr>
            <a:endParaRPr lang="en-US" sz="2800" smtClean="0">
              <a:effectLst>
                <a:outerShdw blurRad="38100" dist="38100" dir="2700000" algn="tl">
                  <a:srgbClr val="C0C0C0"/>
                </a:outerShdw>
              </a:effectLst>
            </a:endParaRPr>
          </a:p>
        </p:txBody>
      </p:sp>
      <p:sp>
        <p:nvSpPr>
          <p:cNvPr id="4" name="Title 3"/>
          <p:cNvSpPr>
            <a:spLocks noGrp="1"/>
          </p:cNvSpPr>
          <p:nvPr>
            <p:ph type="title"/>
          </p:nvPr>
        </p:nvSpPr>
        <p:spPr/>
        <p:txBody>
          <a:bodyPr>
            <a:normAutofit/>
          </a:bodyPr>
          <a:lstStyle/>
          <a:p>
            <a:r>
              <a:rPr lang="en-US" sz="3600" b="1" smtClean="0">
                <a:solidFill>
                  <a:srgbClr val="FF0000"/>
                </a:solidFill>
              </a:rPr>
              <a:t>HỆ THỐNG FILE CHO USB VÀ THẺ NHỚ</a:t>
            </a:r>
            <a:endParaRPr lang="en-US" sz="3600" b="1">
              <a:solidFill>
                <a:srgbClr val="FF0000"/>
              </a:solidFill>
            </a:endParaRPr>
          </a:p>
        </p:txBody>
      </p:sp>
      <p:sp>
        <p:nvSpPr>
          <p:cNvPr id="2" name="Date Placeholder 1"/>
          <p:cNvSpPr>
            <a:spLocks noGrp="1"/>
          </p:cNvSpPr>
          <p:nvPr>
            <p:ph type="dt" sz="half" idx="10"/>
          </p:nvPr>
        </p:nvSpPr>
        <p:spPr/>
        <p:txBody>
          <a:bodyPr/>
          <a:lstStyle/>
          <a:p>
            <a:fld id="{50DC7A20-FCD9-4CBB-BD93-411C98A622BD}"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75</a:t>
            </a:fld>
            <a:endParaRPr lang="en-US"/>
          </a:p>
        </p:txBody>
      </p:sp>
    </p:spTree>
    <p:custDataLst>
      <p:tags r:id="rId1"/>
    </p:custDataLst>
  </p:cSld>
  <p:clrMapOvr>
    <a:masterClrMapping/>
  </p:clrMapOvr>
  <p:transition advTm="945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down)">
                                      <p:cBhvr>
                                        <p:cTn id="7" dur="580">
                                          <p:stCondLst>
                                            <p:cond delay="0"/>
                                          </p:stCondLst>
                                        </p:cTn>
                                        <p:tgtEl>
                                          <p:spTgt spid="172035">
                                            <p:txEl>
                                              <p:pRg st="0" end="0"/>
                                            </p:txEl>
                                          </p:spTgt>
                                        </p:tgtEl>
                                      </p:cBhvr>
                                    </p:animEffect>
                                    <p:anim calcmode="lin" valueType="num">
                                      <p:cBhvr>
                                        <p:cTn id="8" dur="1822" tmFilter="0,0; 0.14,0.36; 0.43,0.73; 0.71,0.91; 1.0,1.0">
                                          <p:stCondLst>
                                            <p:cond delay="0"/>
                                          </p:stCondLst>
                                        </p:cTn>
                                        <p:tgtEl>
                                          <p:spTgt spid="1720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20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20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20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20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2035">
                                            <p:txEl>
                                              <p:pRg st="0" end="0"/>
                                            </p:txEl>
                                          </p:spTgt>
                                        </p:tgtEl>
                                      </p:cBhvr>
                                      <p:to x="100000" y="60000"/>
                                    </p:animScale>
                                    <p:animScale>
                                      <p:cBhvr>
                                        <p:cTn id="14" dur="166" decel="50000">
                                          <p:stCondLst>
                                            <p:cond delay="676"/>
                                          </p:stCondLst>
                                        </p:cTn>
                                        <p:tgtEl>
                                          <p:spTgt spid="172035">
                                            <p:txEl>
                                              <p:pRg st="0" end="0"/>
                                            </p:txEl>
                                          </p:spTgt>
                                        </p:tgtEl>
                                      </p:cBhvr>
                                      <p:to x="100000" y="100000"/>
                                    </p:animScale>
                                    <p:animScale>
                                      <p:cBhvr>
                                        <p:cTn id="15" dur="26">
                                          <p:stCondLst>
                                            <p:cond delay="1312"/>
                                          </p:stCondLst>
                                        </p:cTn>
                                        <p:tgtEl>
                                          <p:spTgt spid="172035">
                                            <p:txEl>
                                              <p:pRg st="0" end="0"/>
                                            </p:txEl>
                                          </p:spTgt>
                                        </p:tgtEl>
                                      </p:cBhvr>
                                      <p:to x="100000" y="80000"/>
                                    </p:animScale>
                                    <p:animScale>
                                      <p:cBhvr>
                                        <p:cTn id="16" dur="166" decel="50000">
                                          <p:stCondLst>
                                            <p:cond delay="1338"/>
                                          </p:stCondLst>
                                        </p:cTn>
                                        <p:tgtEl>
                                          <p:spTgt spid="172035">
                                            <p:txEl>
                                              <p:pRg st="0" end="0"/>
                                            </p:txEl>
                                          </p:spTgt>
                                        </p:tgtEl>
                                      </p:cBhvr>
                                      <p:to x="100000" y="100000"/>
                                    </p:animScale>
                                    <p:animScale>
                                      <p:cBhvr>
                                        <p:cTn id="17" dur="26">
                                          <p:stCondLst>
                                            <p:cond delay="1642"/>
                                          </p:stCondLst>
                                        </p:cTn>
                                        <p:tgtEl>
                                          <p:spTgt spid="172035">
                                            <p:txEl>
                                              <p:pRg st="0" end="0"/>
                                            </p:txEl>
                                          </p:spTgt>
                                        </p:tgtEl>
                                      </p:cBhvr>
                                      <p:to x="100000" y="90000"/>
                                    </p:animScale>
                                    <p:animScale>
                                      <p:cBhvr>
                                        <p:cTn id="18" dur="166" decel="50000">
                                          <p:stCondLst>
                                            <p:cond delay="1668"/>
                                          </p:stCondLst>
                                        </p:cTn>
                                        <p:tgtEl>
                                          <p:spTgt spid="172035">
                                            <p:txEl>
                                              <p:pRg st="0" end="0"/>
                                            </p:txEl>
                                          </p:spTgt>
                                        </p:tgtEl>
                                      </p:cBhvr>
                                      <p:to x="100000" y="100000"/>
                                    </p:animScale>
                                    <p:animScale>
                                      <p:cBhvr>
                                        <p:cTn id="19" dur="26">
                                          <p:stCondLst>
                                            <p:cond delay="1808"/>
                                          </p:stCondLst>
                                        </p:cTn>
                                        <p:tgtEl>
                                          <p:spTgt spid="172035">
                                            <p:txEl>
                                              <p:pRg st="0" end="0"/>
                                            </p:txEl>
                                          </p:spTgt>
                                        </p:tgtEl>
                                      </p:cBhvr>
                                      <p:to x="100000" y="95000"/>
                                    </p:animScale>
                                    <p:animScale>
                                      <p:cBhvr>
                                        <p:cTn id="20" dur="166" decel="50000">
                                          <p:stCondLst>
                                            <p:cond delay="1834"/>
                                          </p:stCondLst>
                                        </p:cTn>
                                        <p:tgtEl>
                                          <p:spTgt spid="1720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2035">
                                            <p:txEl>
                                              <p:pRg st="1" end="1"/>
                                            </p:txEl>
                                          </p:spTgt>
                                        </p:tgtEl>
                                        <p:attrNameLst>
                                          <p:attrName>style.visibility</p:attrName>
                                        </p:attrNameLst>
                                      </p:cBhvr>
                                      <p:to>
                                        <p:strVal val="visible"/>
                                      </p:to>
                                    </p:set>
                                    <p:animEffect transition="in" filter="wipe(down)">
                                      <p:cBhvr>
                                        <p:cTn id="25" dur="580">
                                          <p:stCondLst>
                                            <p:cond delay="0"/>
                                          </p:stCondLst>
                                        </p:cTn>
                                        <p:tgtEl>
                                          <p:spTgt spid="172035">
                                            <p:txEl>
                                              <p:pRg st="1" end="1"/>
                                            </p:txEl>
                                          </p:spTgt>
                                        </p:tgtEl>
                                      </p:cBhvr>
                                    </p:animEffect>
                                    <p:anim calcmode="lin" valueType="num">
                                      <p:cBhvr>
                                        <p:cTn id="26" dur="1822" tmFilter="0,0; 0.14,0.36; 0.43,0.73; 0.71,0.91; 1.0,1.0">
                                          <p:stCondLst>
                                            <p:cond delay="0"/>
                                          </p:stCondLst>
                                        </p:cTn>
                                        <p:tgtEl>
                                          <p:spTgt spid="1720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20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20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20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20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2035">
                                            <p:txEl>
                                              <p:pRg st="1" end="1"/>
                                            </p:txEl>
                                          </p:spTgt>
                                        </p:tgtEl>
                                      </p:cBhvr>
                                      <p:to x="100000" y="60000"/>
                                    </p:animScale>
                                    <p:animScale>
                                      <p:cBhvr>
                                        <p:cTn id="32" dur="166" decel="50000">
                                          <p:stCondLst>
                                            <p:cond delay="676"/>
                                          </p:stCondLst>
                                        </p:cTn>
                                        <p:tgtEl>
                                          <p:spTgt spid="172035">
                                            <p:txEl>
                                              <p:pRg st="1" end="1"/>
                                            </p:txEl>
                                          </p:spTgt>
                                        </p:tgtEl>
                                      </p:cBhvr>
                                      <p:to x="100000" y="100000"/>
                                    </p:animScale>
                                    <p:animScale>
                                      <p:cBhvr>
                                        <p:cTn id="33" dur="26">
                                          <p:stCondLst>
                                            <p:cond delay="1312"/>
                                          </p:stCondLst>
                                        </p:cTn>
                                        <p:tgtEl>
                                          <p:spTgt spid="172035">
                                            <p:txEl>
                                              <p:pRg st="1" end="1"/>
                                            </p:txEl>
                                          </p:spTgt>
                                        </p:tgtEl>
                                      </p:cBhvr>
                                      <p:to x="100000" y="80000"/>
                                    </p:animScale>
                                    <p:animScale>
                                      <p:cBhvr>
                                        <p:cTn id="34" dur="166" decel="50000">
                                          <p:stCondLst>
                                            <p:cond delay="1338"/>
                                          </p:stCondLst>
                                        </p:cTn>
                                        <p:tgtEl>
                                          <p:spTgt spid="172035">
                                            <p:txEl>
                                              <p:pRg st="1" end="1"/>
                                            </p:txEl>
                                          </p:spTgt>
                                        </p:tgtEl>
                                      </p:cBhvr>
                                      <p:to x="100000" y="100000"/>
                                    </p:animScale>
                                    <p:animScale>
                                      <p:cBhvr>
                                        <p:cTn id="35" dur="26">
                                          <p:stCondLst>
                                            <p:cond delay="1642"/>
                                          </p:stCondLst>
                                        </p:cTn>
                                        <p:tgtEl>
                                          <p:spTgt spid="172035">
                                            <p:txEl>
                                              <p:pRg st="1" end="1"/>
                                            </p:txEl>
                                          </p:spTgt>
                                        </p:tgtEl>
                                      </p:cBhvr>
                                      <p:to x="100000" y="90000"/>
                                    </p:animScale>
                                    <p:animScale>
                                      <p:cBhvr>
                                        <p:cTn id="36" dur="166" decel="50000">
                                          <p:stCondLst>
                                            <p:cond delay="1668"/>
                                          </p:stCondLst>
                                        </p:cTn>
                                        <p:tgtEl>
                                          <p:spTgt spid="172035">
                                            <p:txEl>
                                              <p:pRg st="1" end="1"/>
                                            </p:txEl>
                                          </p:spTgt>
                                        </p:tgtEl>
                                      </p:cBhvr>
                                      <p:to x="100000" y="100000"/>
                                    </p:animScale>
                                    <p:animScale>
                                      <p:cBhvr>
                                        <p:cTn id="37" dur="26">
                                          <p:stCondLst>
                                            <p:cond delay="1808"/>
                                          </p:stCondLst>
                                        </p:cTn>
                                        <p:tgtEl>
                                          <p:spTgt spid="172035">
                                            <p:txEl>
                                              <p:pRg st="1" end="1"/>
                                            </p:txEl>
                                          </p:spTgt>
                                        </p:tgtEl>
                                      </p:cBhvr>
                                      <p:to x="100000" y="95000"/>
                                    </p:animScale>
                                    <p:animScale>
                                      <p:cBhvr>
                                        <p:cTn id="38" dur="166" decel="50000">
                                          <p:stCondLst>
                                            <p:cond delay="1834"/>
                                          </p:stCondLst>
                                        </p:cTn>
                                        <p:tgtEl>
                                          <p:spTgt spid="17203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2035">
                                            <p:txEl>
                                              <p:pRg st="2" end="2"/>
                                            </p:txEl>
                                          </p:spTgt>
                                        </p:tgtEl>
                                        <p:attrNameLst>
                                          <p:attrName>style.visibility</p:attrName>
                                        </p:attrNameLst>
                                      </p:cBhvr>
                                      <p:to>
                                        <p:strVal val="visible"/>
                                      </p:to>
                                    </p:set>
                                    <p:animEffect transition="in" filter="wipe(down)">
                                      <p:cBhvr>
                                        <p:cTn id="43" dur="580">
                                          <p:stCondLst>
                                            <p:cond delay="0"/>
                                          </p:stCondLst>
                                        </p:cTn>
                                        <p:tgtEl>
                                          <p:spTgt spid="172035">
                                            <p:txEl>
                                              <p:pRg st="2" end="2"/>
                                            </p:txEl>
                                          </p:spTgt>
                                        </p:tgtEl>
                                      </p:cBhvr>
                                    </p:animEffect>
                                    <p:anim calcmode="lin" valueType="num">
                                      <p:cBhvr>
                                        <p:cTn id="44" dur="1822" tmFilter="0,0; 0.14,0.36; 0.43,0.73; 0.71,0.91; 1.0,1.0">
                                          <p:stCondLst>
                                            <p:cond delay="0"/>
                                          </p:stCondLst>
                                        </p:cTn>
                                        <p:tgtEl>
                                          <p:spTgt spid="17203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203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203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203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203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72035">
                                            <p:txEl>
                                              <p:pRg st="2" end="2"/>
                                            </p:txEl>
                                          </p:spTgt>
                                        </p:tgtEl>
                                      </p:cBhvr>
                                      <p:to x="100000" y="60000"/>
                                    </p:animScale>
                                    <p:animScale>
                                      <p:cBhvr>
                                        <p:cTn id="50" dur="166" decel="50000">
                                          <p:stCondLst>
                                            <p:cond delay="676"/>
                                          </p:stCondLst>
                                        </p:cTn>
                                        <p:tgtEl>
                                          <p:spTgt spid="172035">
                                            <p:txEl>
                                              <p:pRg st="2" end="2"/>
                                            </p:txEl>
                                          </p:spTgt>
                                        </p:tgtEl>
                                      </p:cBhvr>
                                      <p:to x="100000" y="100000"/>
                                    </p:animScale>
                                    <p:animScale>
                                      <p:cBhvr>
                                        <p:cTn id="51" dur="26">
                                          <p:stCondLst>
                                            <p:cond delay="1312"/>
                                          </p:stCondLst>
                                        </p:cTn>
                                        <p:tgtEl>
                                          <p:spTgt spid="172035">
                                            <p:txEl>
                                              <p:pRg st="2" end="2"/>
                                            </p:txEl>
                                          </p:spTgt>
                                        </p:tgtEl>
                                      </p:cBhvr>
                                      <p:to x="100000" y="80000"/>
                                    </p:animScale>
                                    <p:animScale>
                                      <p:cBhvr>
                                        <p:cTn id="52" dur="166" decel="50000">
                                          <p:stCondLst>
                                            <p:cond delay="1338"/>
                                          </p:stCondLst>
                                        </p:cTn>
                                        <p:tgtEl>
                                          <p:spTgt spid="172035">
                                            <p:txEl>
                                              <p:pRg st="2" end="2"/>
                                            </p:txEl>
                                          </p:spTgt>
                                        </p:tgtEl>
                                      </p:cBhvr>
                                      <p:to x="100000" y="100000"/>
                                    </p:animScale>
                                    <p:animScale>
                                      <p:cBhvr>
                                        <p:cTn id="53" dur="26">
                                          <p:stCondLst>
                                            <p:cond delay="1642"/>
                                          </p:stCondLst>
                                        </p:cTn>
                                        <p:tgtEl>
                                          <p:spTgt spid="172035">
                                            <p:txEl>
                                              <p:pRg st="2" end="2"/>
                                            </p:txEl>
                                          </p:spTgt>
                                        </p:tgtEl>
                                      </p:cBhvr>
                                      <p:to x="100000" y="90000"/>
                                    </p:animScale>
                                    <p:animScale>
                                      <p:cBhvr>
                                        <p:cTn id="54" dur="166" decel="50000">
                                          <p:stCondLst>
                                            <p:cond delay="1668"/>
                                          </p:stCondLst>
                                        </p:cTn>
                                        <p:tgtEl>
                                          <p:spTgt spid="172035">
                                            <p:txEl>
                                              <p:pRg st="2" end="2"/>
                                            </p:txEl>
                                          </p:spTgt>
                                        </p:tgtEl>
                                      </p:cBhvr>
                                      <p:to x="100000" y="100000"/>
                                    </p:animScale>
                                    <p:animScale>
                                      <p:cBhvr>
                                        <p:cTn id="55" dur="26">
                                          <p:stCondLst>
                                            <p:cond delay="1808"/>
                                          </p:stCondLst>
                                        </p:cTn>
                                        <p:tgtEl>
                                          <p:spTgt spid="172035">
                                            <p:txEl>
                                              <p:pRg st="2" end="2"/>
                                            </p:txEl>
                                          </p:spTgt>
                                        </p:tgtEl>
                                      </p:cBhvr>
                                      <p:to x="100000" y="95000"/>
                                    </p:animScale>
                                    <p:animScale>
                                      <p:cBhvr>
                                        <p:cTn id="56" dur="166" decel="50000">
                                          <p:stCondLst>
                                            <p:cond delay="1834"/>
                                          </p:stCondLst>
                                        </p:cTn>
                                        <p:tgtEl>
                                          <p:spTgt spid="17203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57150" y="1200150"/>
            <a:ext cx="8816975" cy="5143500"/>
          </a:xfrm>
        </p:spPr>
        <p:txBody>
          <a:bodyPr>
            <a:normAutofit/>
          </a:bodyPr>
          <a:lstStyle/>
          <a:p>
            <a:pPr algn="just">
              <a:buSzPct val="125000"/>
              <a:buNone/>
            </a:pPr>
            <a:r>
              <a:rPr lang="vi-VN" sz="2800" smtClean="0">
                <a:effectLst>
                  <a:outerShdw blurRad="38100" dist="38100" dir="2700000" algn="tl">
                    <a:srgbClr val="C0C0C0"/>
                  </a:outerShdw>
                </a:effectLst>
              </a:rPr>
              <a:t>- Linux: Chỉ có các phiên bản Linux trong vài năm gần đây mới có thể hỗ trợ đọc/ghi NTFS tốt. Các phiên bản cũ thường xuyên gặp lỗi trong quá trình này.</a:t>
            </a:r>
          </a:p>
          <a:p>
            <a:pPr algn="just">
              <a:buSzPct val="125000"/>
              <a:buNone/>
            </a:pPr>
            <a:r>
              <a:rPr lang="vi-VN" sz="2800" smtClean="0">
                <a:effectLst>
                  <a:outerShdw blurRad="38100" dist="38100" dir="2700000" algn="tl">
                    <a:srgbClr val="C0C0C0"/>
                  </a:outerShdw>
                </a:effectLst>
              </a:rPr>
              <a:t>- Máy ảnh, smartphone, TV, máy in: Hiện tại, có rất nhiều thiết bị điện tử hỗ trợ đọc file trên cổng USB và thẻ nhớ. Tất cả các thiết bị này đều hỗ trợ định dạng FAT32. Chỉ có một số ít thiết bị hỗ trợ NTFS, và để nhằm đảm bảo tính tương thích tốt nhất, bạn vẫn nên format thẻ nhớ và ổ USB theo định dạng FAT32.</a:t>
            </a:r>
          </a:p>
        </p:txBody>
      </p:sp>
      <p:sp>
        <p:nvSpPr>
          <p:cNvPr id="4" name="Title 3"/>
          <p:cNvSpPr>
            <a:spLocks noGrp="1"/>
          </p:cNvSpPr>
          <p:nvPr>
            <p:ph type="title"/>
          </p:nvPr>
        </p:nvSpPr>
        <p:spPr/>
        <p:txBody>
          <a:bodyPr>
            <a:normAutofit/>
          </a:bodyPr>
          <a:lstStyle/>
          <a:p>
            <a:r>
              <a:rPr lang="en-US" sz="3600" b="1" smtClean="0">
                <a:solidFill>
                  <a:srgbClr val="FF0000"/>
                </a:solidFill>
              </a:rPr>
              <a:t>HỆ THỐNG FILE CHO USB VÀ THẺ NHỚ</a:t>
            </a:r>
            <a:endParaRPr lang="en-US" sz="3600" b="1">
              <a:solidFill>
                <a:srgbClr val="FF0000"/>
              </a:solidFill>
            </a:endParaRPr>
          </a:p>
        </p:txBody>
      </p:sp>
      <p:sp>
        <p:nvSpPr>
          <p:cNvPr id="2" name="Date Placeholder 1"/>
          <p:cNvSpPr>
            <a:spLocks noGrp="1"/>
          </p:cNvSpPr>
          <p:nvPr>
            <p:ph type="dt" sz="half" idx="10"/>
          </p:nvPr>
        </p:nvSpPr>
        <p:spPr/>
        <p:txBody>
          <a:bodyPr/>
          <a:lstStyle/>
          <a:p>
            <a:fld id="{F4D479C3-4086-4DFA-A4F5-971A3ECE9887}"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76</a:t>
            </a:fld>
            <a:endParaRPr lang="en-US"/>
          </a:p>
        </p:txBody>
      </p:sp>
    </p:spTree>
    <p:custDataLst>
      <p:tags r:id="rId1"/>
    </p:custDataLst>
  </p:cSld>
  <p:clrMapOvr>
    <a:masterClrMapping/>
  </p:clrMapOvr>
  <p:transition advTm="945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wipe(down)">
                                      <p:cBhvr>
                                        <p:cTn id="7" dur="580">
                                          <p:stCondLst>
                                            <p:cond delay="0"/>
                                          </p:stCondLst>
                                        </p:cTn>
                                        <p:tgtEl>
                                          <p:spTgt spid="172035">
                                            <p:txEl>
                                              <p:pRg st="0" end="0"/>
                                            </p:txEl>
                                          </p:spTgt>
                                        </p:tgtEl>
                                      </p:cBhvr>
                                    </p:animEffect>
                                    <p:anim calcmode="lin" valueType="num">
                                      <p:cBhvr>
                                        <p:cTn id="8" dur="1822" tmFilter="0,0; 0.14,0.36; 0.43,0.73; 0.71,0.91; 1.0,1.0">
                                          <p:stCondLst>
                                            <p:cond delay="0"/>
                                          </p:stCondLst>
                                        </p:cTn>
                                        <p:tgtEl>
                                          <p:spTgt spid="1720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20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20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20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20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2035">
                                            <p:txEl>
                                              <p:pRg st="0" end="0"/>
                                            </p:txEl>
                                          </p:spTgt>
                                        </p:tgtEl>
                                      </p:cBhvr>
                                      <p:to x="100000" y="60000"/>
                                    </p:animScale>
                                    <p:animScale>
                                      <p:cBhvr>
                                        <p:cTn id="14" dur="166" decel="50000">
                                          <p:stCondLst>
                                            <p:cond delay="676"/>
                                          </p:stCondLst>
                                        </p:cTn>
                                        <p:tgtEl>
                                          <p:spTgt spid="172035">
                                            <p:txEl>
                                              <p:pRg st="0" end="0"/>
                                            </p:txEl>
                                          </p:spTgt>
                                        </p:tgtEl>
                                      </p:cBhvr>
                                      <p:to x="100000" y="100000"/>
                                    </p:animScale>
                                    <p:animScale>
                                      <p:cBhvr>
                                        <p:cTn id="15" dur="26">
                                          <p:stCondLst>
                                            <p:cond delay="1312"/>
                                          </p:stCondLst>
                                        </p:cTn>
                                        <p:tgtEl>
                                          <p:spTgt spid="172035">
                                            <p:txEl>
                                              <p:pRg st="0" end="0"/>
                                            </p:txEl>
                                          </p:spTgt>
                                        </p:tgtEl>
                                      </p:cBhvr>
                                      <p:to x="100000" y="80000"/>
                                    </p:animScale>
                                    <p:animScale>
                                      <p:cBhvr>
                                        <p:cTn id="16" dur="166" decel="50000">
                                          <p:stCondLst>
                                            <p:cond delay="1338"/>
                                          </p:stCondLst>
                                        </p:cTn>
                                        <p:tgtEl>
                                          <p:spTgt spid="172035">
                                            <p:txEl>
                                              <p:pRg st="0" end="0"/>
                                            </p:txEl>
                                          </p:spTgt>
                                        </p:tgtEl>
                                      </p:cBhvr>
                                      <p:to x="100000" y="100000"/>
                                    </p:animScale>
                                    <p:animScale>
                                      <p:cBhvr>
                                        <p:cTn id="17" dur="26">
                                          <p:stCondLst>
                                            <p:cond delay="1642"/>
                                          </p:stCondLst>
                                        </p:cTn>
                                        <p:tgtEl>
                                          <p:spTgt spid="172035">
                                            <p:txEl>
                                              <p:pRg st="0" end="0"/>
                                            </p:txEl>
                                          </p:spTgt>
                                        </p:tgtEl>
                                      </p:cBhvr>
                                      <p:to x="100000" y="90000"/>
                                    </p:animScale>
                                    <p:animScale>
                                      <p:cBhvr>
                                        <p:cTn id="18" dur="166" decel="50000">
                                          <p:stCondLst>
                                            <p:cond delay="1668"/>
                                          </p:stCondLst>
                                        </p:cTn>
                                        <p:tgtEl>
                                          <p:spTgt spid="172035">
                                            <p:txEl>
                                              <p:pRg st="0" end="0"/>
                                            </p:txEl>
                                          </p:spTgt>
                                        </p:tgtEl>
                                      </p:cBhvr>
                                      <p:to x="100000" y="100000"/>
                                    </p:animScale>
                                    <p:animScale>
                                      <p:cBhvr>
                                        <p:cTn id="19" dur="26">
                                          <p:stCondLst>
                                            <p:cond delay="1808"/>
                                          </p:stCondLst>
                                        </p:cTn>
                                        <p:tgtEl>
                                          <p:spTgt spid="172035">
                                            <p:txEl>
                                              <p:pRg st="0" end="0"/>
                                            </p:txEl>
                                          </p:spTgt>
                                        </p:tgtEl>
                                      </p:cBhvr>
                                      <p:to x="100000" y="95000"/>
                                    </p:animScale>
                                    <p:animScale>
                                      <p:cBhvr>
                                        <p:cTn id="20" dur="166" decel="50000">
                                          <p:stCondLst>
                                            <p:cond delay="1834"/>
                                          </p:stCondLst>
                                        </p:cTn>
                                        <p:tgtEl>
                                          <p:spTgt spid="17203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2035">
                                            <p:txEl>
                                              <p:pRg st="1" end="1"/>
                                            </p:txEl>
                                          </p:spTgt>
                                        </p:tgtEl>
                                        <p:attrNameLst>
                                          <p:attrName>style.visibility</p:attrName>
                                        </p:attrNameLst>
                                      </p:cBhvr>
                                      <p:to>
                                        <p:strVal val="visible"/>
                                      </p:to>
                                    </p:set>
                                    <p:animEffect transition="in" filter="wipe(down)">
                                      <p:cBhvr>
                                        <p:cTn id="25" dur="580">
                                          <p:stCondLst>
                                            <p:cond delay="0"/>
                                          </p:stCondLst>
                                        </p:cTn>
                                        <p:tgtEl>
                                          <p:spTgt spid="172035">
                                            <p:txEl>
                                              <p:pRg st="1" end="1"/>
                                            </p:txEl>
                                          </p:spTgt>
                                        </p:tgtEl>
                                      </p:cBhvr>
                                    </p:animEffect>
                                    <p:anim calcmode="lin" valueType="num">
                                      <p:cBhvr>
                                        <p:cTn id="26" dur="1822" tmFilter="0,0; 0.14,0.36; 0.43,0.73; 0.71,0.91; 1.0,1.0">
                                          <p:stCondLst>
                                            <p:cond delay="0"/>
                                          </p:stCondLst>
                                        </p:cTn>
                                        <p:tgtEl>
                                          <p:spTgt spid="17203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203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203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203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203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72035">
                                            <p:txEl>
                                              <p:pRg st="1" end="1"/>
                                            </p:txEl>
                                          </p:spTgt>
                                        </p:tgtEl>
                                      </p:cBhvr>
                                      <p:to x="100000" y="60000"/>
                                    </p:animScale>
                                    <p:animScale>
                                      <p:cBhvr>
                                        <p:cTn id="32" dur="166" decel="50000">
                                          <p:stCondLst>
                                            <p:cond delay="676"/>
                                          </p:stCondLst>
                                        </p:cTn>
                                        <p:tgtEl>
                                          <p:spTgt spid="172035">
                                            <p:txEl>
                                              <p:pRg st="1" end="1"/>
                                            </p:txEl>
                                          </p:spTgt>
                                        </p:tgtEl>
                                      </p:cBhvr>
                                      <p:to x="100000" y="100000"/>
                                    </p:animScale>
                                    <p:animScale>
                                      <p:cBhvr>
                                        <p:cTn id="33" dur="26">
                                          <p:stCondLst>
                                            <p:cond delay="1312"/>
                                          </p:stCondLst>
                                        </p:cTn>
                                        <p:tgtEl>
                                          <p:spTgt spid="172035">
                                            <p:txEl>
                                              <p:pRg st="1" end="1"/>
                                            </p:txEl>
                                          </p:spTgt>
                                        </p:tgtEl>
                                      </p:cBhvr>
                                      <p:to x="100000" y="80000"/>
                                    </p:animScale>
                                    <p:animScale>
                                      <p:cBhvr>
                                        <p:cTn id="34" dur="166" decel="50000">
                                          <p:stCondLst>
                                            <p:cond delay="1338"/>
                                          </p:stCondLst>
                                        </p:cTn>
                                        <p:tgtEl>
                                          <p:spTgt spid="172035">
                                            <p:txEl>
                                              <p:pRg st="1" end="1"/>
                                            </p:txEl>
                                          </p:spTgt>
                                        </p:tgtEl>
                                      </p:cBhvr>
                                      <p:to x="100000" y="100000"/>
                                    </p:animScale>
                                    <p:animScale>
                                      <p:cBhvr>
                                        <p:cTn id="35" dur="26">
                                          <p:stCondLst>
                                            <p:cond delay="1642"/>
                                          </p:stCondLst>
                                        </p:cTn>
                                        <p:tgtEl>
                                          <p:spTgt spid="172035">
                                            <p:txEl>
                                              <p:pRg st="1" end="1"/>
                                            </p:txEl>
                                          </p:spTgt>
                                        </p:tgtEl>
                                      </p:cBhvr>
                                      <p:to x="100000" y="90000"/>
                                    </p:animScale>
                                    <p:animScale>
                                      <p:cBhvr>
                                        <p:cTn id="36" dur="166" decel="50000">
                                          <p:stCondLst>
                                            <p:cond delay="1668"/>
                                          </p:stCondLst>
                                        </p:cTn>
                                        <p:tgtEl>
                                          <p:spTgt spid="172035">
                                            <p:txEl>
                                              <p:pRg st="1" end="1"/>
                                            </p:txEl>
                                          </p:spTgt>
                                        </p:tgtEl>
                                      </p:cBhvr>
                                      <p:to x="100000" y="100000"/>
                                    </p:animScale>
                                    <p:animScale>
                                      <p:cBhvr>
                                        <p:cTn id="37" dur="26">
                                          <p:stCondLst>
                                            <p:cond delay="1808"/>
                                          </p:stCondLst>
                                        </p:cTn>
                                        <p:tgtEl>
                                          <p:spTgt spid="172035">
                                            <p:txEl>
                                              <p:pRg st="1" end="1"/>
                                            </p:txEl>
                                          </p:spTgt>
                                        </p:tgtEl>
                                      </p:cBhvr>
                                      <p:to x="100000" y="95000"/>
                                    </p:animScale>
                                    <p:animScale>
                                      <p:cBhvr>
                                        <p:cTn id="38" dur="166" decel="50000">
                                          <p:stCondLst>
                                            <p:cond delay="1834"/>
                                          </p:stCondLst>
                                        </p:cTn>
                                        <p:tgtEl>
                                          <p:spTgt spid="17203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457200" y="1600200"/>
            <a:ext cx="8359775" cy="4743450"/>
          </a:xfrm>
        </p:spPr>
        <p:txBody>
          <a:bodyPr/>
          <a:lstStyle/>
          <a:p>
            <a:pPr algn="ctr" eaLnBrk="1" hangingPunct="1">
              <a:buSzPct val="125000"/>
              <a:buNone/>
            </a:pPr>
            <a:endParaRPr lang="en-US" smtClean="0">
              <a:solidFill>
                <a:srgbClr val="FF0000"/>
              </a:solidFill>
              <a:effectLst>
                <a:outerShdw blurRad="38100" dist="38100" dir="2700000" algn="tl">
                  <a:srgbClr val="C0C0C0"/>
                </a:outerShdw>
              </a:effectLst>
            </a:endParaRPr>
          </a:p>
          <a:p>
            <a:pPr algn="ctr" eaLnBrk="1" hangingPunct="1">
              <a:buSzPct val="125000"/>
              <a:buNone/>
            </a:pPr>
            <a:endParaRPr lang="en-US" smtClean="0">
              <a:solidFill>
                <a:srgbClr val="FF0000"/>
              </a:solidFill>
              <a:effectLst>
                <a:outerShdw blurRad="38100" dist="38100" dir="2700000" algn="tl">
                  <a:srgbClr val="C0C0C0"/>
                </a:outerShdw>
              </a:effectLst>
            </a:endParaRPr>
          </a:p>
          <a:p>
            <a:pPr algn="ctr" eaLnBrk="1" hangingPunct="1">
              <a:buSzPct val="125000"/>
              <a:buNone/>
            </a:pPr>
            <a:endParaRPr lang="en-US" smtClean="0">
              <a:solidFill>
                <a:srgbClr val="FF0000"/>
              </a:solidFill>
              <a:effectLst>
                <a:outerShdw blurRad="38100" dist="38100" dir="2700000" algn="tl">
                  <a:srgbClr val="C0C0C0"/>
                </a:outerShdw>
              </a:effectLst>
            </a:endParaRPr>
          </a:p>
          <a:p>
            <a:pPr algn="ctr" eaLnBrk="1" hangingPunct="1">
              <a:buSzPct val="125000"/>
              <a:buNone/>
            </a:pPr>
            <a:r>
              <a:rPr lang="en-US" sz="4800" smtClean="0">
                <a:solidFill>
                  <a:srgbClr val="FF0000"/>
                </a:solidFill>
                <a:effectLst>
                  <a:outerShdw blurRad="38100" dist="38100" dir="2700000" algn="tl">
                    <a:srgbClr val="C0C0C0"/>
                  </a:outerShdw>
                </a:effectLst>
              </a:rPr>
              <a:t>END OF CHAPTER 7</a:t>
            </a:r>
          </a:p>
        </p:txBody>
      </p:sp>
      <p:sp>
        <p:nvSpPr>
          <p:cNvPr id="2" name="Date Placeholder 1"/>
          <p:cNvSpPr>
            <a:spLocks noGrp="1"/>
          </p:cNvSpPr>
          <p:nvPr>
            <p:ph type="dt" sz="half" idx="10"/>
          </p:nvPr>
        </p:nvSpPr>
        <p:spPr/>
        <p:txBody>
          <a:bodyPr/>
          <a:lstStyle/>
          <a:p>
            <a:fld id="{B8618AE8-FE3A-4053-8423-7B1FCA3C0926}"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77</a:t>
            </a:fld>
            <a:endParaRPr lang="en-US"/>
          </a:p>
        </p:txBody>
      </p:sp>
    </p:spTree>
    <p:custDataLst>
      <p:tags r:id="rId1"/>
    </p:custDataLst>
  </p:cSld>
  <p:clrMapOvr>
    <a:masterClrMapping/>
  </p:clrMapOvr>
  <p:transition advTm="945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2035">
                                            <p:txEl>
                                              <p:pRg st="3" end="3"/>
                                            </p:txEl>
                                          </p:spTgt>
                                        </p:tgtEl>
                                        <p:attrNameLst>
                                          <p:attrName>style.visibility</p:attrName>
                                        </p:attrNameLst>
                                      </p:cBhvr>
                                      <p:to>
                                        <p:strVal val="visible"/>
                                      </p:to>
                                    </p:set>
                                    <p:animEffect transition="in" filter="wipe(down)">
                                      <p:cBhvr>
                                        <p:cTn id="7" dur="580">
                                          <p:stCondLst>
                                            <p:cond delay="0"/>
                                          </p:stCondLst>
                                        </p:cTn>
                                        <p:tgtEl>
                                          <p:spTgt spid="172035">
                                            <p:txEl>
                                              <p:pRg st="3" end="3"/>
                                            </p:txEl>
                                          </p:spTgt>
                                        </p:tgtEl>
                                      </p:cBhvr>
                                    </p:animEffect>
                                    <p:anim calcmode="lin" valueType="num">
                                      <p:cBhvr>
                                        <p:cTn id="8" dur="1822" tmFilter="0,0; 0.14,0.36; 0.43,0.73; 0.71,0.91; 1.0,1.0">
                                          <p:stCondLst>
                                            <p:cond delay="0"/>
                                          </p:stCondLst>
                                        </p:cTn>
                                        <p:tgtEl>
                                          <p:spTgt spid="17203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203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203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203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203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72035">
                                            <p:txEl>
                                              <p:pRg st="3" end="3"/>
                                            </p:txEl>
                                          </p:spTgt>
                                        </p:tgtEl>
                                      </p:cBhvr>
                                      <p:to x="100000" y="60000"/>
                                    </p:animScale>
                                    <p:animScale>
                                      <p:cBhvr>
                                        <p:cTn id="14" dur="166" decel="50000">
                                          <p:stCondLst>
                                            <p:cond delay="676"/>
                                          </p:stCondLst>
                                        </p:cTn>
                                        <p:tgtEl>
                                          <p:spTgt spid="172035">
                                            <p:txEl>
                                              <p:pRg st="3" end="3"/>
                                            </p:txEl>
                                          </p:spTgt>
                                        </p:tgtEl>
                                      </p:cBhvr>
                                      <p:to x="100000" y="100000"/>
                                    </p:animScale>
                                    <p:animScale>
                                      <p:cBhvr>
                                        <p:cTn id="15" dur="26">
                                          <p:stCondLst>
                                            <p:cond delay="1312"/>
                                          </p:stCondLst>
                                        </p:cTn>
                                        <p:tgtEl>
                                          <p:spTgt spid="172035">
                                            <p:txEl>
                                              <p:pRg st="3" end="3"/>
                                            </p:txEl>
                                          </p:spTgt>
                                        </p:tgtEl>
                                      </p:cBhvr>
                                      <p:to x="100000" y="80000"/>
                                    </p:animScale>
                                    <p:animScale>
                                      <p:cBhvr>
                                        <p:cTn id="16" dur="166" decel="50000">
                                          <p:stCondLst>
                                            <p:cond delay="1338"/>
                                          </p:stCondLst>
                                        </p:cTn>
                                        <p:tgtEl>
                                          <p:spTgt spid="172035">
                                            <p:txEl>
                                              <p:pRg st="3" end="3"/>
                                            </p:txEl>
                                          </p:spTgt>
                                        </p:tgtEl>
                                      </p:cBhvr>
                                      <p:to x="100000" y="100000"/>
                                    </p:animScale>
                                    <p:animScale>
                                      <p:cBhvr>
                                        <p:cTn id="17" dur="26">
                                          <p:stCondLst>
                                            <p:cond delay="1642"/>
                                          </p:stCondLst>
                                        </p:cTn>
                                        <p:tgtEl>
                                          <p:spTgt spid="172035">
                                            <p:txEl>
                                              <p:pRg st="3" end="3"/>
                                            </p:txEl>
                                          </p:spTgt>
                                        </p:tgtEl>
                                      </p:cBhvr>
                                      <p:to x="100000" y="90000"/>
                                    </p:animScale>
                                    <p:animScale>
                                      <p:cBhvr>
                                        <p:cTn id="18" dur="166" decel="50000">
                                          <p:stCondLst>
                                            <p:cond delay="1668"/>
                                          </p:stCondLst>
                                        </p:cTn>
                                        <p:tgtEl>
                                          <p:spTgt spid="172035">
                                            <p:txEl>
                                              <p:pRg st="3" end="3"/>
                                            </p:txEl>
                                          </p:spTgt>
                                        </p:tgtEl>
                                      </p:cBhvr>
                                      <p:to x="100000" y="100000"/>
                                    </p:animScale>
                                    <p:animScale>
                                      <p:cBhvr>
                                        <p:cTn id="19" dur="26">
                                          <p:stCondLst>
                                            <p:cond delay="1808"/>
                                          </p:stCondLst>
                                        </p:cTn>
                                        <p:tgtEl>
                                          <p:spTgt spid="172035">
                                            <p:txEl>
                                              <p:pRg st="3" end="3"/>
                                            </p:txEl>
                                          </p:spTgt>
                                        </p:tgtEl>
                                      </p:cBhvr>
                                      <p:to x="100000" y="95000"/>
                                    </p:animScale>
                                    <p:animScale>
                                      <p:cBhvr>
                                        <p:cTn id="20" dur="166" decel="50000">
                                          <p:stCondLst>
                                            <p:cond delay="1834"/>
                                          </p:stCondLst>
                                        </p:cTn>
                                        <p:tgtEl>
                                          <p:spTgt spid="17203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lstStyle/>
          <a:p>
            <a:pPr marL="0" indent="0" algn="just">
              <a:buClr>
                <a:srgbClr val="FF0000"/>
              </a:buClr>
              <a:buSzPct val="110000"/>
              <a:buFont typeface="Times New Roman" pitchFamily="18" charset="0"/>
              <a:buChar char="■"/>
            </a:pPr>
            <a:r>
              <a:rPr lang="en-US" sz="2800" smtClean="0">
                <a:effectLst>
                  <a:outerShdw blurRad="38100" dist="38100" dir="2700000" algn="tl">
                    <a:srgbClr val="C0C0C0"/>
                  </a:outerShdw>
                </a:effectLst>
                <a:latin typeface="Tahoma" pitchFamily="34" charset="0"/>
              </a:rPr>
              <a:t> </a:t>
            </a:r>
            <a:r>
              <a:rPr lang="vi-VN" sz="2800" smtClean="0">
                <a:solidFill>
                  <a:srgbClr val="FF0000"/>
                </a:solidFill>
                <a:effectLst>
                  <a:outerShdw blurRad="38100" dist="38100" dir="2700000" algn="tl">
                    <a:srgbClr val="C0C0C0"/>
                  </a:outerShdw>
                </a:effectLst>
                <a:latin typeface="Tahoma" pitchFamily="34" charset="0"/>
              </a:rPr>
              <a:t>Cấu trúc của tập tin:</a:t>
            </a:r>
          </a:p>
          <a:p>
            <a:pPr marL="0" indent="0" algn="just">
              <a:buClr>
                <a:srgbClr val="FF0000"/>
              </a:buClr>
              <a:buSzPct val="140000"/>
              <a:buNone/>
            </a:pPr>
            <a:r>
              <a:rPr lang="vi-VN" sz="2800" smtClean="0">
                <a:effectLst>
                  <a:outerShdw blurRad="38100" dist="38100" dir="2700000" algn="tl">
                    <a:srgbClr val="C0C0C0"/>
                  </a:outerShdw>
                </a:effectLst>
                <a:latin typeface="Tahoma" pitchFamily="34" charset="0"/>
              </a:rPr>
              <a:t>Gồm 3 loại:</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Dãy tuần tự các byte không cấu trúc: </a:t>
            </a:r>
            <a:r>
              <a:rPr lang="en-US" sz="2800" smtClean="0">
                <a:effectLst>
                  <a:outerShdw blurRad="38100" dist="38100" dir="2700000" algn="tl">
                    <a:srgbClr val="C0C0C0"/>
                  </a:outerShdw>
                </a:effectLst>
                <a:latin typeface="Tahoma" pitchFamily="34" charset="0"/>
              </a:rPr>
              <a:t>H</a:t>
            </a:r>
            <a:r>
              <a:rPr lang="vi-VN" sz="2800" smtClean="0">
                <a:effectLst>
                  <a:outerShdw blurRad="38100" dist="38100" dir="2700000" algn="tl">
                    <a:srgbClr val="C0C0C0"/>
                  </a:outerShdw>
                </a:effectLst>
                <a:latin typeface="Tahoma" pitchFamily="34" charset="0"/>
              </a:rPr>
              <a:t>ệ điều hành không biết nội dung của tập tin</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MS-DOS và UNIX sử dụng loại này.</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Dãy các record có chiều dài cố định.</a:t>
            </a:r>
            <a:endParaRPr lang="en-US"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Cấu trúc cây: </a:t>
            </a:r>
            <a:r>
              <a:rPr lang="en-US" sz="2800" smtClean="0">
                <a:effectLst>
                  <a:outerShdw blurRad="38100" dist="38100" dir="2700000" algn="tl">
                    <a:srgbClr val="C0C0C0"/>
                  </a:outerShdw>
                </a:effectLst>
                <a:latin typeface="Tahoma" pitchFamily="34" charset="0"/>
              </a:rPr>
              <a:t>G</a:t>
            </a:r>
            <a:r>
              <a:rPr lang="vi-VN" sz="2800" smtClean="0">
                <a:effectLst>
                  <a:outerShdw blurRad="38100" dist="38100" dir="2700000" algn="tl">
                    <a:srgbClr val="C0C0C0"/>
                  </a:outerShdw>
                </a:effectLst>
                <a:latin typeface="Tahoma" pitchFamily="34" charset="0"/>
              </a:rPr>
              <a:t>ồm cây của những record, không cần thiết có cùng độ dài, mỗi record có</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một trường khóa giúp cho việc tìm kiếm nhanh hơn.</a:t>
            </a: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37C5350C-74BE-401E-814C-80890CBE869D}"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8</a:t>
            </a:fld>
            <a:endParaRPr lang="en-US"/>
          </a:p>
        </p:txBody>
      </p:sp>
    </p:spTree>
    <p:custDataLst>
      <p:tags r:id="rId1"/>
    </p:custDataLst>
  </p:cSld>
  <p:clrMapOvr>
    <a:masterClrMapping/>
  </p:clrMapOvr>
  <p:transition advTm="14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8938" y="152400"/>
            <a:ext cx="8374062" cy="935038"/>
          </a:xfrm>
        </p:spPr>
        <p:txBody>
          <a:bodyPr/>
          <a:lstStyle/>
          <a:p>
            <a:r>
              <a:rPr lang="en-US" sz="3200" smtClean="0">
                <a:solidFill>
                  <a:srgbClr val="FF0000"/>
                </a:solidFill>
                <a:effectLst>
                  <a:outerShdw blurRad="38100" dist="38100" dir="2700000" algn="tl">
                    <a:srgbClr val="C0C0C0"/>
                  </a:outerShdw>
                </a:effectLst>
                <a:latin typeface="Tahoma" pitchFamily="34" charset="0"/>
              </a:rPr>
              <a:t>II. Mô hình tổ chức và quản lý các tập tin</a:t>
            </a:r>
            <a:endParaRPr lang="en-US" sz="3200">
              <a:solidFill>
                <a:srgbClr val="FF0000"/>
              </a:solidFill>
              <a:effectLst>
                <a:outerShdw blurRad="38100" dist="38100" dir="2700000" algn="tl">
                  <a:srgbClr val="C0C0C0"/>
                </a:outerShdw>
              </a:effectLst>
              <a:latin typeface="Tahoma" pitchFamily="34" charset="0"/>
            </a:endParaRPr>
          </a:p>
        </p:txBody>
      </p:sp>
      <p:sp>
        <p:nvSpPr>
          <p:cNvPr id="121859" name="Rectangle 3"/>
          <p:cNvSpPr>
            <a:spLocks noGrp="1" noChangeArrowheads="1"/>
          </p:cNvSpPr>
          <p:nvPr>
            <p:ph idx="1"/>
          </p:nvPr>
        </p:nvSpPr>
        <p:spPr>
          <a:xfrm>
            <a:off x="285750" y="1162050"/>
            <a:ext cx="8450263" cy="5051425"/>
          </a:xfrm>
        </p:spPr>
        <p:txBody>
          <a:bodyPr>
            <a:normAutofit fontScale="92500" lnSpcReduction="10000"/>
          </a:bodyPr>
          <a:lstStyle/>
          <a:p>
            <a:pPr marL="0" indent="0" algn="just">
              <a:buClr>
                <a:srgbClr val="FF0000"/>
              </a:buClr>
              <a:buSzPct val="140000"/>
              <a:buFont typeface="Wingdings" pitchFamily="2" charset="2"/>
              <a:buChar char="§"/>
            </a:pPr>
            <a:r>
              <a:rPr lang="en-US" sz="2800" smtClean="0">
                <a:solidFill>
                  <a:srgbClr val="FF0000"/>
                </a:solidFill>
                <a:effectLst>
                  <a:outerShdw blurRad="38100" dist="38100" dir="2700000" algn="tl">
                    <a:srgbClr val="C0C0C0"/>
                  </a:outerShdw>
                </a:effectLst>
                <a:latin typeface="Tahoma" pitchFamily="34" charset="0"/>
              </a:rPr>
              <a:t> </a:t>
            </a:r>
            <a:r>
              <a:rPr lang="vi-VN" sz="2800" smtClean="0">
                <a:solidFill>
                  <a:srgbClr val="FF0000"/>
                </a:solidFill>
                <a:effectLst>
                  <a:outerShdw blurRad="38100" dist="38100" dir="2700000" algn="tl">
                    <a:srgbClr val="C0C0C0"/>
                  </a:outerShdw>
                </a:effectLst>
                <a:latin typeface="Tahoma" pitchFamily="34" charset="0"/>
              </a:rPr>
              <a:t>Kiểu tập tin:</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Các hệ điều hành hỗ trợ cho nhiều loại tập tin khác nhau bao gồm các kiểu như:</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tập tin thường, thư mục, tập tin có ký tự đặc biệt, tập tin khối.</a:t>
            </a:r>
            <a:endParaRPr lang="en-US" sz="2800" smtClean="0">
              <a:effectLst>
                <a:outerShdw blurRad="38100" dist="38100" dir="2700000" algn="tl">
                  <a:srgbClr val="C0C0C0"/>
                </a:outerShdw>
              </a:effectLst>
              <a:latin typeface="Tahoma" pitchFamily="34" charset="0"/>
            </a:endParaRP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Tập tin thường: </a:t>
            </a:r>
            <a:r>
              <a:rPr lang="en-US" sz="2800" smtClean="0">
                <a:effectLst>
                  <a:outerShdw blurRad="38100" dist="38100" dir="2700000" algn="tl">
                    <a:srgbClr val="C0C0C0"/>
                  </a:outerShdw>
                </a:effectLst>
                <a:latin typeface="Tahoma" pitchFamily="34" charset="0"/>
              </a:rPr>
              <a:t>L</a:t>
            </a:r>
            <a:r>
              <a:rPr lang="vi-VN" sz="2800" smtClean="0">
                <a:effectLst>
                  <a:outerShdw blurRad="38100" dist="38100" dir="2700000" algn="tl">
                    <a:srgbClr val="C0C0C0"/>
                  </a:outerShdw>
                </a:effectLst>
                <a:latin typeface="Tahoma" pitchFamily="34" charset="0"/>
              </a:rPr>
              <a:t>à tập tin text hay tập tin nhị phân chứa thông tin của người sử dụng.</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Tập tin t</a:t>
            </a:r>
            <a:r>
              <a:rPr lang="vi-VN" sz="2800" smtClean="0">
                <a:effectLst>
                  <a:outerShdw blurRad="38100" dist="38100" dir="2700000" algn="tl">
                    <a:srgbClr val="C0C0C0"/>
                  </a:outerShdw>
                </a:effectLst>
                <a:latin typeface="Tahoma" pitchFamily="34" charset="0"/>
              </a:rPr>
              <a:t>hư mục: </a:t>
            </a:r>
            <a:r>
              <a:rPr lang="en-US" sz="2800" smtClean="0">
                <a:effectLst>
                  <a:outerShdw blurRad="38100" dist="38100" dir="2700000" algn="tl">
                    <a:srgbClr val="C0C0C0"/>
                  </a:outerShdw>
                </a:effectLst>
                <a:latin typeface="Tahoma" pitchFamily="34" charset="0"/>
              </a:rPr>
              <a:t>L</a:t>
            </a:r>
            <a:r>
              <a:rPr lang="vi-VN" sz="2800" smtClean="0">
                <a:effectLst>
                  <a:outerShdw blurRad="38100" dist="38100" dir="2700000" algn="tl">
                    <a:srgbClr val="C0C0C0"/>
                  </a:outerShdw>
                </a:effectLst>
                <a:latin typeface="Tahoma" pitchFamily="34" charset="0"/>
              </a:rPr>
              <a:t>à những tập tin hệ thống dùng để lưu giữ cấu trúc của hệ thống tập tin.</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Tập tin có ký tự đặc biệt: </a:t>
            </a:r>
            <a:r>
              <a:rPr lang="en-US" sz="2800" smtClean="0">
                <a:effectLst>
                  <a:outerShdw blurRad="38100" dist="38100" dir="2700000" algn="tl">
                    <a:srgbClr val="C0C0C0"/>
                  </a:outerShdw>
                </a:effectLst>
                <a:latin typeface="Tahoma" pitchFamily="34" charset="0"/>
              </a:rPr>
              <a:t>L</a:t>
            </a:r>
            <a:r>
              <a:rPr lang="vi-VN" sz="2800" smtClean="0">
                <a:effectLst>
                  <a:outerShdw blurRad="38100" dist="38100" dir="2700000" algn="tl">
                    <a:srgbClr val="C0C0C0"/>
                  </a:outerShdw>
                </a:effectLst>
                <a:latin typeface="Tahoma" pitchFamily="34" charset="0"/>
              </a:rPr>
              <a:t>iên quan đến nhập xuất thông qua các thiết bị nhập xuất tuần</a:t>
            </a: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tự như màn hình, máy in, mạng.</a:t>
            </a:r>
          </a:p>
          <a:p>
            <a:pPr marL="0" indent="0" algn="just">
              <a:buClr>
                <a:srgbClr val="FF0000"/>
              </a:buClr>
              <a:buSzPct val="140000"/>
              <a:buNone/>
            </a:pPr>
            <a:r>
              <a:rPr lang="en-US" sz="2800" smtClean="0">
                <a:effectLst>
                  <a:outerShdw blurRad="38100" dist="38100" dir="2700000" algn="tl">
                    <a:srgbClr val="C0C0C0"/>
                  </a:outerShdw>
                </a:effectLst>
                <a:latin typeface="Tahoma" pitchFamily="34" charset="0"/>
              </a:rPr>
              <a:t>- </a:t>
            </a:r>
            <a:r>
              <a:rPr lang="vi-VN" sz="2800" smtClean="0">
                <a:effectLst>
                  <a:outerShdw blurRad="38100" dist="38100" dir="2700000" algn="tl">
                    <a:srgbClr val="C0C0C0"/>
                  </a:outerShdw>
                </a:effectLst>
                <a:latin typeface="Tahoma" pitchFamily="34" charset="0"/>
              </a:rPr>
              <a:t>Tập tin khối: </a:t>
            </a:r>
            <a:r>
              <a:rPr lang="en-US" sz="2800" smtClean="0">
                <a:effectLst>
                  <a:outerShdw blurRad="38100" dist="38100" dir="2700000" algn="tl">
                    <a:srgbClr val="C0C0C0"/>
                  </a:outerShdw>
                </a:effectLst>
                <a:latin typeface="Tahoma" pitchFamily="34" charset="0"/>
              </a:rPr>
              <a:t>D</a:t>
            </a:r>
            <a:r>
              <a:rPr lang="vi-VN" sz="2800" smtClean="0">
                <a:effectLst>
                  <a:outerShdw blurRad="38100" dist="38100" dir="2700000" algn="tl">
                    <a:srgbClr val="C0C0C0"/>
                  </a:outerShdw>
                </a:effectLst>
                <a:latin typeface="Tahoma" pitchFamily="34" charset="0"/>
              </a:rPr>
              <a:t>ùng để truy xuất trên thiết bị đĩa.</a:t>
            </a:r>
            <a:endParaRPr lang="en-US" sz="2800" smtClean="0">
              <a:effectLst>
                <a:outerShdw blurRad="38100" dist="38100" dir="2700000" algn="tl">
                  <a:srgbClr val="C0C0C0"/>
                </a:outerShdw>
              </a:effectLst>
              <a:latin typeface="Tahoma" pitchFamily="34" charset="0"/>
            </a:endParaRPr>
          </a:p>
        </p:txBody>
      </p:sp>
      <p:sp>
        <p:nvSpPr>
          <p:cNvPr id="2" name="Date Placeholder 1"/>
          <p:cNvSpPr>
            <a:spLocks noGrp="1"/>
          </p:cNvSpPr>
          <p:nvPr>
            <p:ph type="dt" sz="half" idx="10"/>
          </p:nvPr>
        </p:nvSpPr>
        <p:spPr/>
        <p:txBody>
          <a:bodyPr/>
          <a:lstStyle/>
          <a:p>
            <a:fld id="{B1E1ACC0-2B30-4775-8AEF-DBC14ABE59BE}" type="datetime1">
              <a:rPr lang="en-US" smtClean="0"/>
              <a:t>9/30/2019</a:t>
            </a:fld>
            <a:endParaRPr lang="en-US"/>
          </a:p>
        </p:txBody>
      </p:sp>
      <p:sp>
        <p:nvSpPr>
          <p:cNvPr id="3" name="Slide Number Placeholder 2"/>
          <p:cNvSpPr>
            <a:spLocks noGrp="1"/>
          </p:cNvSpPr>
          <p:nvPr>
            <p:ph type="sldNum" sz="quarter" idx="12"/>
          </p:nvPr>
        </p:nvSpPr>
        <p:spPr/>
        <p:txBody>
          <a:bodyPr/>
          <a:lstStyle/>
          <a:p>
            <a:fld id="{487AA9DA-8120-43D4-BC4B-82B8443E30CB}" type="slidenum">
              <a:rPr lang="en-US" smtClean="0"/>
              <a:pPr/>
              <a:t>9</a:t>
            </a:fld>
            <a:endParaRPr lang="en-US"/>
          </a:p>
        </p:txBody>
      </p:sp>
    </p:spTree>
    <p:custDataLst>
      <p:tags r:id="rId1"/>
    </p:custDataLst>
  </p:cSld>
  <p:clrMapOvr>
    <a:masterClrMapping/>
  </p:clrMapOvr>
  <p:transition advTm="14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6665d94ee5644f72dcc847d17cf0c2ac8dd9e3"/>
</p:tagLst>
</file>

<file path=ppt/tags/tag10.xml><?xml version="1.0" encoding="utf-8"?>
<p:tagLst xmlns:a="http://schemas.openxmlformats.org/drawingml/2006/main" xmlns:r="http://schemas.openxmlformats.org/officeDocument/2006/relationships" xmlns:p="http://schemas.openxmlformats.org/presentationml/2006/main">
  <p:tag name="TIMING" val="|0|0|0"/>
</p:tagLst>
</file>

<file path=ppt/tags/tag11.xml><?xml version="1.0" encoding="utf-8"?>
<p:tagLst xmlns:a="http://schemas.openxmlformats.org/drawingml/2006/main" xmlns:r="http://schemas.openxmlformats.org/officeDocument/2006/relationships" xmlns:p="http://schemas.openxmlformats.org/presentationml/2006/main">
  <p:tag name="TIMING" val="|0|0|0"/>
</p:tagLst>
</file>

<file path=ppt/tags/tag12.xml><?xml version="1.0" encoding="utf-8"?>
<p:tagLst xmlns:a="http://schemas.openxmlformats.org/drawingml/2006/main" xmlns:r="http://schemas.openxmlformats.org/officeDocument/2006/relationships" xmlns:p="http://schemas.openxmlformats.org/presentationml/2006/main">
  <p:tag name="TIMING" val="|0|0|0"/>
</p:tagLst>
</file>

<file path=ppt/tags/tag13.xml><?xml version="1.0" encoding="utf-8"?>
<p:tagLst xmlns:a="http://schemas.openxmlformats.org/drawingml/2006/main" xmlns:r="http://schemas.openxmlformats.org/officeDocument/2006/relationships" xmlns:p="http://schemas.openxmlformats.org/presentationml/2006/main">
  <p:tag name="TIMING" val="|0|0|0"/>
</p:tagLst>
</file>

<file path=ppt/tags/tag14.xml><?xml version="1.0" encoding="utf-8"?>
<p:tagLst xmlns:a="http://schemas.openxmlformats.org/drawingml/2006/main" xmlns:r="http://schemas.openxmlformats.org/officeDocument/2006/relationships" xmlns:p="http://schemas.openxmlformats.org/presentationml/2006/main">
  <p:tag name="TIMING" val="|0|0|0"/>
</p:tagLst>
</file>

<file path=ppt/tags/tag15.xml><?xml version="1.0" encoding="utf-8"?>
<p:tagLst xmlns:a="http://schemas.openxmlformats.org/drawingml/2006/main" xmlns:r="http://schemas.openxmlformats.org/officeDocument/2006/relationships" xmlns:p="http://schemas.openxmlformats.org/presentationml/2006/main">
  <p:tag name="TIMING" val="|0|0|0"/>
</p:tagLst>
</file>

<file path=ppt/tags/tag16.xml><?xml version="1.0" encoding="utf-8"?>
<p:tagLst xmlns:a="http://schemas.openxmlformats.org/drawingml/2006/main" xmlns:r="http://schemas.openxmlformats.org/officeDocument/2006/relationships" xmlns:p="http://schemas.openxmlformats.org/presentationml/2006/main">
  <p:tag name="TIMING" val="|0|0|0"/>
</p:tagLst>
</file>

<file path=ppt/tags/tag17.xml><?xml version="1.0" encoding="utf-8"?>
<p:tagLst xmlns:a="http://schemas.openxmlformats.org/drawingml/2006/main" xmlns:r="http://schemas.openxmlformats.org/officeDocument/2006/relationships" xmlns:p="http://schemas.openxmlformats.org/presentationml/2006/main">
  <p:tag name="TIMING" val="|0|0|0"/>
</p:tagLst>
</file>

<file path=ppt/tags/tag18.xml><?xml version="1.0" encoding="utf-8"?>
<p:tagLst xmlns:a="http://schemas.openxmlformats.org/drawingml/2006/main" xmlns:r="http://schemas.openxmlformats.org/officeDocument/2006/relationships" xmlns:p="http://schemas.openxmlformats.org/presentationml/2006/main">
  <p:tag name="TIMING" val="|0|0|0"/>
</p:tagLst>
</file>

<file path=ppt/tags/tag19.xml><?xml version="1.0" encoding="utf-8"?>
<p:tagLst xmlns:a="http://schemas.openxmlformats.org/drawingml/2006/main" xmlns:r="http://schemas.openxmlformats.org/officeDocument/2006/relationships" xmlns:p="http://schemas.openxmlformats.org/presentationml/2006/main">
  <p:tag name="TIMING" val="|0|0|0"/>
</p:tagLst>
</file>

<file path=ppt/tags/tag2.xml><?xml version="1.0" encoding="utf-8"?>
<p:tagLst xmlns:a="http://schemas.openxmlformats.org/drawingml/2006/main" xmlns:r="http://schemas.openxmlformats.org/officeDocument/2006/relationships" xmlns:p="http://schemas.openxmlformats.org/presentationml/2006/main">
  <p:tag name="TIMING" val="|0|0.1|0|0"/>
</p:tagLst>
</file>

<file path=ppt/tags/tag20.xml><?xml version="1.0" encoding="utf-8"?>
<p:tagLst xmlns:a="http://schemas.openxmlformats.org/drawingml/2006/main" xmlns:r="http://schemas.openxmlformats.org/officeDocument/2006/relationships" xmlns:p="http://schemas.openxmlformats.org/presentationml/2006/main">
  <p:tag name="TIMING" val="|0|0|0"/>
</p:tagLst>
</file>

<file path=ppt/tags/tag21.xml><?xml version="1.0" encoding="utf-8"?>
<p:tagLst xmlns:a="http://schemas.openxmlformats.org/drawingml/2006/main" xmlns:r="http://schemas.openxmlformats.org/officeDocument/2006/relationships" xmlns:p="http://schemas.openxmlformats.org/presentationml/2006/main">
  <p:tag name="TIMING" val="|0|0|0"/>
</p:tagLst>
</file>

<file path=ppt/tags/tag22.xml><?xml version="1.0" encoding="utf-8"?>
<p:tagLst xmlns:a="http://schemas.openxmlformats.org/drawingml/2006/main" xmlns:r="http://schemas.openxmlformats.org/officeDocument/2006/relationships" xmlns:p="http://schemas.openxmlformats.org/presentationml/2006/main">
  <p:tag name="TIMING" val="|0|0|0"/>
</p:tagLst>
</file>

<file path=ppt/tags/tag23.xml><?xml version="1.0" encoding="utf-8"?>
<p:tagLst xmlns:a="http://schemas.openxmlformats.org/drawingml/2006/main" xmlns:r="http://schemas.openxmlformats.org/officeDocument/2006/relationships" xmlns:p="http://schemas.openxmlformats.org/presentationml/2006/main">
  <p:tag name="TIMING" val="|0|0|0"/>
</p:tagLst>
</file>

<file path=ppt/tags/tag24.xml><?xml version="1.0" encoding="utf-8"?>
<p:tagLst xmlns:a="http://schemas.openxmlformats.org/drawingml/2006/main" xmlns:r="http://schemas.openxmlformats.org/officeDocument/2006/relationships" xmlns:p="http://schemas.openxmlformats.org/presentationml/2006/main">
  <p:tag name="TIMING" val="|0|0|0"/>
</p:tagLst>
</file>

<file path=ppt/tags/tag25.xml><?xml version="1.0" encoding="utf-8"?>
<p:tagLst xmlns:a="http://schemas.openxmlformats.org/drawingml/2006/main" xmlns:r="http://schemas.openxmlformats.org/officeDocument/2006/relationships" xmlns:p="http://schemas.openxmlformats.org/presentationml/2006/main">
  <p:tag name="TIMING" val="|0|0|0"/>
</p:tagLst>
</file>

<file path=ppt/tags/tag26.xml><?xml version="1.0" encoding="utf-8"?>
<p:tagLst xmlns:a="http://schemas.openxmlformats.org/drawingml/2006/main" xmlns:r="http://schemas.openxmlformats.org/officeDocument/2006/relationships" xmlns:p="http://schemas.openxmlformats.org/presentationml/2006/main">
  <p:tag name="TIMING" val="|0|0|0"/>
</p:tagLst>
</file>

<file path=ppt/tags/tag27.xml><?xml version="1.0" encoding="utf-8"?>
<p:tagLst xmlns:a="http://schemas.openxmlformats.org/drawingml/2006/main" xmlns:r="http://schemas.openxmlformats.org/officeDocument/2006/relationships" xmlns:p="http://schemas.openxmlformats.org/presentationml/2006/main">
  <p:tag name="TIMING" val="|0|0|0"/>
</p:tagLst>
</file>

<file path=ppt/tags/tag28.xml><?xml version="1.0" encoding="utf-8"?>
<p:tagLst xmlns:a="http://schemas.openxmlformats.org/drawingml/2006/main" xmlns:r="http://schemas.openxmlformats.org/officeDocument/2006/relationships" xmlns:p="http://schemas.openxmlformats.org/presentationml/2006/main">
  <p:tag name="TIMING" val="|0|0|0"/>
</p:tagLst>
</file>

<file path=ppt/tags/tag29.xml><?xml version="1.0" encoding="utf-8"?>
<p:tagLst xmlns:a="http://schemas.openxmlformats.org/drawingml/2006/main" xmlns:r="http://schemas.openxmlformats.org/officeDocument/2006/relationships" xmlns:p="http://schemas.openxmlformats.org/presentationml/2006/main">
  <p:tag name="TIMING" val="|0|0|0"/>
</p:tagLst>
</file>

<file path=ppt/tags/tag3.xml><?xml version="1.0" encoding="utf-8"?>
<p:tagLst xmlns:a="http://schemas.openxmlformats.org/drawingml/2006/main" xmlns:r="http://schemas.openxmlformats.org/officeDocument/2006/relationships" xmlns:p="http://schemas.openxmlformats.org/presentationml/2006/main">
  <p:tag name="TIMING" val="|0|0|0"/>
</p:tagLst>
</file>

<file path=ppt/tags/tag30.xml><?xml version="1.0" encoding="utf-8"?>
<p:tagLst xmlns:a="http://schemas.openxmlformats.org/drawingml/2006/main" xmlns:r="http://schemas.openxmlformats.org/officeDocument/2006/relationships" xmlns:p="http://schemas.openxmlformats.org/presentationml/2006/main">
  <p:tag name="TIMING" val="|0|0|0"/>
</p:tagLst>
</file>

<file path=ppt/tags/tag31.xml><?xml version="1.0" encoding="utf-8"?>
<p:tagLst xmlns:a="http://schemas.openxmlformats.org/drawingml/2006/main" xmlns:r="http://schemas.openxmlformats.org/officeDocument/2006/relationships" xmlns:p="http://schemas.openxmlformats.org/presentationml/2006/main">
  <p:tag name="TIMING" val="|0|0|0"/>
</p:tagLst>
</file>

<file path=ppt/tags/tag32.xml><?xml version="1.0" encoding="utf-8"?>
<p:tagLst xmlns:a="http://schemas.openxmlformats.org/drawingml/2006/main" xmlns:r="http://schemas.openxmlformats.org/officeDocument/2006/relationships" xmlns:p="http://schemas.openxmlformats.org/presentationml/2006/main">
  <p:tag name="TIMING" val="|0|0|0"/>
</p:tagLst>
</file>

<file path=ppt/tags/tag33.xml><?xml version="1.0" encoding="utf-8"?>
<p:tagLst xmlns:a="http://schemas.openxmlformats.org/drawingml/2006/main" xmlns:r="http://schemas.openxmlformats.org/officeDocument/2006/relationships" xmlns:p="http://schemas.openxmlformats.org/presentationml/2006/main">
  <p:tag name="TIMING" val="|0|0|0"/>
</p:tagLst>
</file>

<file path=ppt/tags/tag34.xml><?xml version="1.0" encoding="utf-8"?>
<p:tagLst xmlns:a="http://schemas.openxmlformats.org/drawingml/2006/main" xmlns:r="http://schemas.openxmlformats.org/officeDocument/2006/relationships" xmlns:p="http://schemas.openxmlformats.org/presentationml/2006/main">
  <p:tag name="TIMING" val="|0|0|0"/>
</p:tagLst>
</file>

<file path=ppt/tags/tag35.xml><?xml version="1.0" encoding="utf-8"?>
<p:tagLst xmlns:a="http://schemas.openxmlformats.org/drawingml/2006/main" xmlns:r="http://schemas.openxmlformats.org/officeDocument/2006/relationships" xmlns:p="http://schemas.openxmlformats.org/presentationml/2006/main">
  <p:tag name="TIMING" val="|0|0.2|0.2|0.2"/>
</p:tagLst>
</file>

<file path=ppt/tags/tag36.xml><?xml version="1.0" encoding="utf-8"?>
<p:tagLst xmlns:a="http://schemas.openxmlformats.org/drawingml/2006/main" xmlns:r="http://schemas.openxmlformats.org/officeDocument/2006/relationships" xmlns:p="http://schemas.openxmlformats.org/presentationml/2006/main">
  <p:tag name="TIMING" val="|0|0.2|0.2"/>
</p:tagLst>
</file>

<file path=ppt/tags/tag37.xml><?xml version="1.0" encoding="utf-8"?>
<p:tagLst xmlns:a="http://schemas.openxmlformats.org/drawingml/2006/main" xmlns:r="http://schemas.openxmlformats.org/officeDocument/2006/relationships" xmlns:p="http://schemas.openxmlformats.org/presentationml/2006/main">
  <p:tag name="TIMING" val="|0|0.2|0.2"/>
</p:tagLst>
</file>

<file path=ppt/tags/tag38.xml><?xml version="1.0" encoding="utf-8"?>
<p:tagLst xmlns:a="http://schemas.openxmlformats.org/drawingml/2006/main" xmlns:r="http://schemas.openxmlformats.org/officeDocument/2006/relationships" xmlns:p="http://schemas.openxmlformats.org/presentationml/2006/main">
  <p:tag name="TIMING" val="|0|0.2|0.2"/>
</p:tagLst>
</file>

<file path=ppt/tags/tag39.xml><?xml version="1.0" encoding="utf-8"?>
<p:tagLst xmlns:a="http://schemas.openxmlformats.org/drawingml/2006/main" xmlns:r="http://schemas.openxmlformats.org/officeDocument/2006/relationships" xmlns:p="http://schemas.openxmlformats.org/presentationml/2006/main">
  <p:tag name="TIMING" val="|0|0.2|0.2"/>
</p:tagLst>
</file>

<file path=ppt/tags/tag4.xml><?xml version="1.0" encoding="utf-8"?>
<p:tagLst xmlns:a="http://schemas.openxmlformats.org/drawingml/2006/main" xmlns:r="http://schemas.openxmlformats.org/officeDocument/2006/relationships" xmlns:p="http://schemas.openxmlformats.org/presentationml/2006/main">
  <p:tag name="TIMING" val="|0|0|0"/>
</p:tagLst>
</file>

<file path=ppt/tags/tag40.xml><?xml version="1.0" encoding="utf-8"?>
<p:tagLst xmlns:a="http://schemas.openxmlformats.org/drawingml/2006/main" xmlns:r="http://schemas.openxmlformats.org/officeDocument/2006/relationships" xmlns:p="http://schemas.openxmlformats.org/presentationml/2006/main">
  <p:tag name="TIMING" val="|0|0.2|0.2"/>
</p:tagLst>
</file>

<file path=ppt/tags/tag41.xml><?xml version="1.0" encoding="utf-8"?>
<p:tagLst xmlns:a="http://schemas.openxmlformats.org/drawingml/2006/main" xmlns:r="http://schemas.openxmlformats.org/officeDocument/2006/relationships" xmlns:p="http://schemas.openxmlformats.org/presentationml/2006/main">
  <p:tag name="TIMING" val="|0|0.2|0.2"/>
</p:tagLst>
</file>

<file path=ppt/tags/tag42.xml><?xml version="1.0" encoding="utf-8"?>
<p:tagLst xmlns:a="http://schemas.openxmlformats.org/drawingml/2006/main" xmlns:r="http://schemas.openxmlformats.org/officeDocument/2006/relationships" xmlns:p="http://schemas.openxmlformats.org/presentationml/2006/main">
  <p:tag name="TIMING" val="|0|0.2|0"/>
</p:tagLst>
</file>

<file path=ppt/tags/tag43.xml><?xml version="1.0" encoding="utf-8"?>
<p:tagLst xmlns:a="http://schemas.openxmlformats.org/drawingml/2006/main" xmlns:r="http://schemas.openxmlformats.org/officeDocument/2006/relationships" xmlns:p="http://schemas.openxmlformats.org/presentationml/2006/main">
  <p:tag name="TIMING" val="|0|0.2|0"/>
</p:tagLst>
</file>

<file path=ppt/tags/tag44.xml><?xml version="1.0" encoding="utf-8"?>
<p:tagLst xmlns:a="http://schemas.openxmlformats.org/drawingml/2006/main" xmlns:r="http://schemas.openxmlformats.org/officeDocument/2006/relationships" xmlns:p="http://schemas.openxmlformats.org/presentationml/2006/main">
  <p:tag name="TIMING" val="|0|0.2|1.7"/>
</p:tagLst>
</file>

<file path=ppt/tags/tag45.xml><?xml version="1.0" encoding="utf-8"?>
<p:tagLst xmlns:a="http://schemas.openxmlformats.org/drawingml/2006/main" xmlns:r="http://schemas.openxmlformats.org/officeDocument/2006/relationships" xmlns:p="http://schemas.openxmlformats.org/presentationml/2006/main">
  <p:tag name="TIMING" val="|0.1|0.4"/>
</p:tagLst>
</file>

<file path=ppt/tags/tag46.xml><?xml version="1.0" encoding="utf-8"?>
<p:tagLst xmlns:a="http://schemas.openxmlformats.org/drawingml/2006/main" xmlns:r="http://schemas.openxmlformats.org/officeDocument/2006/relationships" xmlns:p="http://schemas.openxmlformats.org/presentationml/2006/main">
  <p:tag name="TIMING" val="|0.2|0.4"/>
</p:tagLst>
</file>

<file path=ppt/tags/tag47.xml><?xml version="1.0" encoding="utf-8"?>
<p:tagLst xmlns:a="http://schemas.openxmlformats.org/drawingml/2006/main" xmlns:r="http://schemas.openxmlformats.org/officeDocument/2006/relationships" xmlns:p="http://schemas.openxmlformats.org/presentationml/2006/main">
  <p:tag name="TIMING" val="|0|0.2|1.7"/>
</p:tagLst>
</file>

<file path=ppt/tags/tag48.xml><?xml version="1.0" encoding="utf-8"?>
<p:tagLst xmlns:a="http://schemas.openxmlformats.org/drawingml/2006/main" xmlns:r="http://schemas.openxmlformats.org/officeDocument/2006/relationships" xmlns:p="http://schemas.openxmlformats.org/presentationml/2006/main">
  <p:tag name="TIMING" val="|0|0.3|0.3"/>
</p:tagLst>
</file>

<file path=ppt/tags/tag49.xml><?xml version="1.0" encoding="utf-8"?>
<p:tagLst xmlns:a="http://schemas.openxmlformats.org/drawingml/2006/main" xmlns:r="http://schemas.openxmlformats.org/officeDocument/2006/relationships" xmlns:p="http://schemas.openxmlformats.org/presentationml/2006/main">
  <p:tag name="TIMING" val="|0|0.7"/>
</p:tagLst>
</file>

<file path=ppt/tags/tag5.xml><?xml version="1.0" encoding="utf-8"?>
<p:tagLst xmlns:a="http://schemas.openxmlformats.org/drawingml/2006/main" xmlns:r="http://schemas.openxmlformats.org/officeDocument/2006/relationships" xmlns:p="http://schemas.openxmlformats.org/presentationml/2006/main">
  <p:tag name="TIMING" val="|0|0|0"/>
</p:tagLst>
</file>

<file path=ppt/tags/tag50.xml><?xml version="1.0" encoding="utf-8"?>
<p:tagLst xmlns:a="http://schemas.openxmlformats.org/drawingml/2006/main" xmlns:r="http://schemas.openxmlformats.org/officeDocument/2006/relationships" xmlns:p="http://schemas.openxmlformats.org/presentationml/2006/main">
  <p:tag name="TIMING" val="|0|0.2|0.3|0.2"/>
</p:tagLst>
</file>

<file path=ppt/tags/tag51.xml><?xml version="1.0" encoding="utf-8"?>
<p:tagLst xmlns:a="http://schemas.openxmlformats.org/drawingml/2006/main" xmlns:r="http://schemas.openxmlformats.org/officeDocument/2006/relationships" xmlns:p="http://schemas.openxmlformats.org/presentationml/2006/main">
  <p:tag name="TIMING" val="|0|0|0.1"/>
</p:tagLst>
</file>

<file path=ppt/tags/tag52.xml><?xml version="1.0" encoding="utf-8"?>
<p:tagLst xmlns:a="http://schemas.openxmlformats.org/drawingml/2006/main" xmlns:r="http://schemas.openxmlformats.org/officeDocument/2006/relationships" xmlns:p="http://schemas.openxmlformats.org/presentationml/2006/main">
  <p:tag name="TIMING" val="|0"/>
</p:tagLst>
</file>

<file path=ppt/tags/tag53.xml><?xml version="1.0" encoding="utf-8"?>
<p:tagLst xmlns:a="http://schemas.openxmlformats.org/drawingml/2006/main" xmlns:r="http://schemas.openxmlformats.org/officeDocument/2006/relationships" xmlns:p="http://schemas.openxmlformats.org/presentationml/2006/main">
  <p:tag name="TIMING" val="|0"/>
</p:tagLst>
</file>

<file path=ppt/tags/tag54.xml><?xml version="1.0" encoding="utf-8"?>
<p:tagLst xmlns:a="http://schemas.openxmlformats.org/drawingml/2006/main" xmlns:r="http://schemas.openxmlformats.org/officeDocument/2006/relationships" xmlns:p="http://schemas.openxmlformats.org/presentationml/2006/main">
  <p:tag name="TIMING" val="|0"/>
</p:tagLst>
</file>

<file path=ppt/tags/tag55.xml><?xml version="1.0" encoding="utf-8"?>
<p:tagLst xmlns:a="http://schemas.openxmlformats.org/drawingml/2006/main" xmlns:r="http://schemas.openxmlformats.org/officeDocument/2006/relationships" xmlns:p="http://schemas.openxmlformats.org/presentationml/2006/main">
  <p:tag name="TIMING" val="|0"/>
</p:tagLst>
</file>

<file path=ppt/tags/tag56.xml><?xml version="1.0" encoding="utf-8"?>
<p:tagLst xmlns:a="http://schemas.openxmlformats.org/drawingml/2006/main" xmlns:r="http://schemas.openxmlformats.org/officeDocument/2006/relationships" xmlns:p="http://schemas.openxmlformats.org/presentationml/2006/main">
  <p:tag name="TIMING" val="|0"/>
</p:tagLst>
</file>

<file path=ppt/tags/tag57.xml><?xml version="1.0" encoding="utf-8"?>
<p:tagLst xmlns:a="http://schemas.openxmlformats.org/drawingml/2006/main" xmlns:r="http://schemas.openxmlformats.org/officeDocument/2006/relationships" xmlns:p="http://schemas.openxmlformats.org/presentationml/2006/main">
  <p:tag name="TIMING" val="|0"/>
</p:tagLst>
</file>

<file path=ppt/tags/tag58.xml><?xml version="1.0" encoding="utf-8"?>
<p:tagLst xmlns:a="http://schemas.openxmlformats.org/drawingml/2006/main" xmlns:r="http://schemas.openxmlformats.org/officeDocument/2006/relationships" xmlns:p="http://schemas.openxmlformats.org/presentationml/2006/main">
  <p:tag name="TIMING" val="|0"/>
</p:tagLst>
</file>

<file path=ppt/tags/tag59.xml><?xml version="1.0" encoding="utf-8"?>
<p:tagLst xmlns:a="http://schemas.openxmlformats.org/drawingml/2006/main" xmlns:r="http://schemas.openxmlformats.org/officeDocument/2006/relationships" xmlns:p="http://schemas.openxmlformats.org/presentationml/2006/main">
  <p:tag name="TIMING" val="|0"/>
</p:tagLst>
</file>

<file path=ppt/tags/tag6.xml><?xml version="1.0" encoding="utf-8"?>
<p:tagLst xmlns:a="http://schemas.openxmlformats.org/drawingml/2006/main" xmlns:r="http://schemas.openxmlformats.org/officeDocument/2006/relationships" xmlns:p="http://schemas.openxmlformats.org/presentationml/2006/main">
  <p:tag name="TIMING" val="|0|0|0"/>
</p:tagLst>
</file>

<file path=ppt/tags/tag60.xml><?xml version="1.0" encoding="utf-8"?>
<p:tagLst xmlns:a="http://schemas.openxmlformats.org/drawingml/2006/main" xmlns:r="http://schemas.openxmlformats.org/officeDocument/2006/relationships" xmlns:p="http://schemas.openxmlformats.org/presentationml/2006/main">
  <p:tag name="TIMING" val="|0"/>
</p:tagLst>
</file>

<file path=ppt/tags/tag61.xml><?xml version="1.0" encoding="utf-8"?>
<p:tagLst xmlns:a="http://schemas.openxmlformats.org/drawingml/2006/main" xmlns:r="http://schemas.openxmlformats.org/officeDocument/2006/relationships" xmlns:p="http://schemas.openxmlformats.org/presentationml/2006/main">
  <p:tag name="TIMING" val="|0.2"/>
</p:tagLst>
</file>

<file path=ppt/tags/tag62.xml><?xml version="1.0" encoding="utf-8"?>
<p:tagLst xmlns:a="http://schemas.openxmlformats.org/drawingml/2006/main" xmlns:r="http://schemas.openxmlformats.org/officeDocument/2006/relationships" xmlns:p="http://schemas.openxmlformats.org/presentationml/2006/main">
  <p:tag name="TIMING" val="|0.4"/>
</p:tagLst>
</file>

<file path=ppt/tags/tag63.xml><?xml version="1.0" encoding="utf-8"?>
<p:tagLst xmlns:a="http://schemas.openxmlformats.org/drawingml/2006/main" xmlns:r="http://schemas.openxmlformats.org/officeDocument/2006/relationships" xmlns:p="http://schemas.openxmlformats.org/presentationml/2006/main">
  <p:tag name="TIMING" val="|0.2|3.3|0.4"/>
</p:tagLst>
</file>

<file path=ppt/tags/tag64.xml><?xml version="1.0" encoding="utf-8"?>
<p:tagLst xmlns:a="http://schemas.openxmlformats.org/drawingml/2006/main" xmlns:r="http://schemas.openxmlformats.org/officeDocument/2006/relationships" xmlns:p="http://schemas.openxmlformats.org/presentationml/2006/main">
  <p:tag name="TIMING" val="|0.2"/>
</p:tagLst>
</file>

<file path=ppt/tags/tag65.xml><?xml version="1.0" encoding="utf-8"?>
<p:tagLst xmlns:a="http://schemas.openxmlformats.org/drawingml/2006/main" xmlns:r="http://schemas.openxmlformats.org/officeDocument/2006/relationships" xmlns:p="http://schemas.openxmlformats.org/presentationml/2006/main">
  <p:tag name="TIMING" val="|68.5|0.2"/>
</p:tagLst>
</file>

<file path=ppt/tags/tag66.xml><?xml version="1.0" encoding="utf-8"?>
<p:tagLst xmlns:a="http://schemas.openxmlformats.org/drawingml/2006/main" xmlns:r="http://schemas.openxmlformats.org/officeDocument/2006/relationships" xmlns:p="http://schemas.openxmlformats.org/presentationml/2006/main">
  <p:tag name="TIMING" val="|0|0|0"/>
</p:tagLst>
</file>

<file path=ppt/tags/tag67.xml><?xml version="1.0" encoding="utf-8"?>
<p:tagLst xmlns:a="http://schemas.openxmlformats.org/drawingml/2006/main" xmlns:r="http://schemas.openxmlformats.org/officeDocument/2006/relationships" xmlns:p="http://schemas.openxmlformats.org/presentationml/2006/main">
  <p:tag name="TIMING" val="|1.3|83.4|1.5"/>
</p:tagLst>
</file>

<file path=ppt/tags/tag68.xml><?xml version="1.0" encoding="utf-8"?>
<p:tagLst xmlns:a="http://schemas.openxmlformats.org/drawingml/2006/main" xmlns:r="http://schemas.openxmlformats.org/officeDocument/2006/relationships" xmlns:p="http://schemas.openxmlformats.org/presentationml/2006/main">
  <p:tag name="TIMING" val="|0.3"/>
</p:tagLst>
</file>

<file path=ppt/tags/tag69.xml><?xml version="1.0" encoding="utf-8"?>
<p:tagLst xmlns:a="http://schemas.openxmlformats.org/drawingml/2006/main" xmlns:r="http://schemas.openxmlformats.org/officeDocument/2006/relationships" xmlns:p="http://schemas.openxmlformats.org/presentationml/2006/main">
  <p:tag name="TIMING" val="|8.6|12"/>
</p:tagLst>
</file>

<file path=ppt/tags/tag7.xml><?xml version="1.0" encoding="utf-8"?>
<p:tagLst xmlns:a="http://schemas.openxmlformats.org/drawingml/2006/main" xmlns:r="http://schemas.openxmlformats.org/officeDocument/2006/relationships" xmlns:p="http://schemas.openxmlformats.org/presentationml/2006/main">
  <p:tag name="TIMING" val="|0|0|0"/>
</p:tagLst>
</file>

<file path=ppt/tags/tag70.xml><?xml version="1.0" encoding="utf-8"?>
<p:tagLst xmlns:a="http://schemas.openxmlformats.org/drawingml/2006/main" xmlns:r="http://schemas.openxmlformats.org/officeDocument/2006/relationships" xmlns:p="http://schemas.openxmlformats.org/presentationml/2006/main">
  <p:tag name="TIMING" val="|0.1|5.1|45.7|12.8|12.4"/>
</p:tagLst>
</file>

<file path=ppt/tags/tag71.xml><?xml version="1.0" encoding="utf-8"?>
<p:tagLst xmlns:a="http://schemas.openxmlformats.org/drawingml/2006/main" xmlns:r="http://schemas.openxmlformats.org/officeDocument/2006/relationships" xmlns:p="http://schemas.openxmlformats.org/presentationml/2006/main">
  <p:tag name="TIMING" val="|0.1|5.1|45.7|12.8|12.4"/>
</p:tagLst>
</file>

<file path=ppt/tags/tag72.xml><?xml version="1.0" encoding="utf-8"?>
<p:tagLst xmlns:a="http://schemas.openxmlformats.org/drawingml/2006/main" xmlns:r="http://schemas.openxmlformats.org/officeDocument/2006/relationships" xmlns:p="http://schemas.openxmlformats.org/presentationml/2006/main">
  <p:tag name="TIMING" val="|0.1|5.1|45.7|12.8|12.4"/>
</p:tagLst>
</file>

<file path=ppt/tags/tag73.xml><?xml version="1.0" encoding="utf-8"?>
<p:tagLst xmlns:a="http://schemas.openxmlformats.org/drawingml/2006/main" xmlns:r="http://schemas.openxmlformats.org/officeDocument/2006/relationships" xmlns:p="http://schemas.openxmlformats.org/presentationml/2006/main">
  <p:tag name="TIMING" val="|0.1|5.1|45.7|12.8|12.4"/>
</p:tagLst>
</file>

<file path=ppt/tags/tag74.xml><?xml version="1.0" encoding="utf-8"?>
<p:tagLst xmlns:a="http://schemas.openxmlformats.org/drawingml/2006/main" xmlns:r="http://schemas.openxmlformats.org/officeDocument/2006/relationships" xmlns:p="http://schemas.openxmlformats.org/presentationml/2006/main">
  <p:tag name="TIMING" val="|0.1|5.1|45.7|12.8|12.4"/>
</p:tagLst>
</file>

<file path=ppt/tags/tag75.xml><?xml version="1.0" encoding="utf-8"?>
<p:tagLst xmlns:a="http://schemas.openxmlformats.org/drawingml/2006/main" xmlns:r="http://schemas.openxmlformats.org/officeDocument/2006/relationships" xmlns:p="http://schemas.openxmlformats.org/presentationml/2006/main">
  <p:tag name="TIMING" val="|0.1|5.1|45.7|12.8|12.4"/>
</p:tagLst>
</file>

<file path=ppt/tags/tag76.xml><?xml version="1.0" encoding="utf-8"?>
<p:tagLst xmlns:a="http://schemas.openxmlformats.org/drawingml/2006/main" xmlns:r="http://schemas.openxmlformats.org/officeDocument/2006/relationships" xmlns:p="http://schemas.openxmlformats.org/presentationml/2006/main">
  <p:tag name="TIMING" val="|0.1|5.1|45.7|12.8|12.4"/>
</p:tagLst>
</file>

<file path=ppt/tags/tag8.xml><?xml version="1.0" encoding="utf-8"?>
<p:tagLst xmlns:a="http://schemas.openxmlformats.org/drawingml/2006/main" xmlns:r="http://schemas.openxmlformats.org/officeDocument/2006/relationships" xmlns:p="http://schemas.openxmlformats.org/presentationml/2006/main">
  <p:tag name="TIMING" val="|0|0|0"/>
</p:tagLst>
</file>

<file path=ppt/tags/tag9.xml><?xml version="1.0" encoding="utf-8"?>
<p:tagLst xmlns:a="http://schemas.openxmlformats.org/drawingml/2006/main" xmlns:r="http://schemas.openxmlformats.org/officeDocument/2006/relationships" xmlns:p="http://schemas.openxmlformats.org/presentationml/2006/main">
  <p:tag name="TIMING" val="|0|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2781</TotalTime>
  <Words>6037</Words>
  <Application>Microsoft Office PowerPoint</Application>
  <PresentationFormat>On-screen Show (4:3)</PresentationFormat>
  <Paragraphs>522</Paragraphs>
  <Slides>77</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SimSun</vt:lpstr>
      <vt:lpstr>Arial</vt:lpstr>
      <vt:lpstr>Calibri</vt:lpstr>
      <vt:lpstr>Comic Sans MS</vt:lpstr>
      <vt:lpstr>Helvetica</vt:lpstr>
      <vt:lpstr>Tahoma</vt:lpstr>
      <vt:lpstr>Times New Roman</vt:lpstr>
      <vt:lpstr>Wingdings</vt:lpstr>
      <vt:lpstr>Office Theme</vt:lpstr>
      <vt:lpstr>Chương 7:  Quản lí tập tin</vt:lpstr>
      <vt:lpstr>Chương 7:  Quản lí tập tin</vt:lpstr>
      <vt:lpstr>I. Các khái niệm cơ bản</vt:lpstr>
      <vt:lpstr>I. Các khái niệm cơ bản</vt:lpstr>
      <vt:lpstr>I. Các khái niệm cơ bản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 Mô hình tổ chức và quản lý các tập tin</vt:lpstr>
      <vt:lpstr>III. Các thao tác trên tập tin và thư mục</vt:lpstr>
      <vt:lpstr>III. Các thao tác trên tập tin và thư mục</vt:lpstr>
      <vt:lpstr>III. Các thao tác trên tập tin và thư mục</vt:lpstr>
      <vt:lpstr>III. Các thao tác trên tập tin và thư mục</vt:lpstr>
      <vt:lpstr>III. Các thao tác trên tập tin và thư mục</vt:lpstr>
      <vt:lpstr>III. Các thao tác trên tập tin và thư mục</vt:lpstr>
      <vt:lpstr>IV. CÁC HỆ THỐNG QUẢN LÝ TẬP TIN</vt:lpstr>
      <vt:lpstr>IV. CÁC HỆ THỐNG QUẢN LÝ TẬP TIN</vt:lpstr>
      <vt:lpstr>IV. CÁC HỆ THỐNG QUẢN LÝ TẬP TIN</vt:lpstr>
      <vt:lpstr>1. HT FAT</vt:lpstr>
      <vt:lpstr>1. HT FAT</vt:lpstr>
      <vt:lpstr>1. HT FAT</vt:lpstr>
      <vt:lpstr>1. HT FAT</vt:lpstr>
      <vt:lpstr>1. HT FAT</vt:lpstr>
      <vt:lpstr>1. HT FAT</vt:lpstr>
      <vt:lpstr>HT FAT12</vt:lpstr>
      <vt:lpstr>HT FAT16</vt:lpstr>
      <vt:lpstr>HT FAT16</vt:lpstr>
      <vt:lpstr>HT FAT16</vt:lpstr>
      <vt:lpstr>HT FAT32</vt:lpstr>
      <vt:lpstr>HT FAT32</vt:lpstr>
      <vt:lpstr>HT FAT</vt:lpstr>
      <vt:lpstr>HT FAT</vt:lpstr>
      <vt:lpstr>2. HT NTFS</vt:lpstr>
      <vt:lpstr>LỊCH SỬ PHÁT TRIỂN HT NTFS</vt:lpstr>
      <vt:lpstr>LỊCH SỬ PHÁT TRIỂN HT NTFS</vt:lpstr>
      <vt:lpstr>LỊCH SỬ PHÁT TRIỂN HT NTFS</vt:lpstr>
      <vt:lpstr>Các đặc tính của NTFS</vt:lpstr>
      <vt:lpstr>Các đặc tính của NTFS</vt:lpstr>
      <vt:lpstr>Các đặc tính của NTFS</vt:lpstr>
      <vt:lpstr>Các đặc tính của NTFS</vt:lpstr>
      <vt:lpstr>Các đặc tính của NTFS</vt:lpstr>
      <vt:lpstr>Các đặc tính của NTFS</vt:lpstr>
      <vt:lpstr>HT NTFS</vt:lpstr>
      <vt:lpstr>Cấu trúc volume của HT NTFS (Windows 2000/XP)</vt:lpstr>
      <vt:lpstr>Cấu trúc volume của HT NTFS (Windows 2000/XP)</vt:lpstr>
      <vt:lpstr>Cấu trúc volume của HT NTFS (Windows 2000/XP)</vt:lpstr>
      <vt:lpstr>Cấu trúc volume của HT NTFS (Windows 2000/XP)</vt:lpstr>
      <vt:lpstr>Cấu trúc volume của HT NTFS (Windows 2000/XP)</vt:lpstr>
      <vt:lpstr>Cấu trúc volume của HT NTFS (Windows 2000/XP)</vt:lpstr>
      <vt:lpstr>Cấu trúc volume của HT NTFS (Windows 2000/XP)</vt:lpstr>
      <vt:lpstr>Cấu trúc volume của HT NTFS (Windows 2000/XP)</vt:lpstr>
      <vt:lpstr>Cấu trúc volume của HT NTFS (Windows 2000/XP)</vt:lpstr>
      <vt:lpstr>HỆ THỐNG FILE CHO USB VÀ THẺ NHỚ</vt:lpstr>
      <vt:lpstr>HỆ THỐNG FILE CHO USB VÀ THẺ NHỚ</vt:lpstr>
      <vt:lpstr>HỆ THỐNG FILE CHO USB VÀ THẺ NHỚ</vt:lpstr>
      <vt:lpstr>HỆ THỐNG FILE CHO USB VÀ THẺ NHỚ</vt:lpstr>
      <vt:lpstr>HỆ THỐNG FILE CHO USB VÀ THẺ NHỚ</vt:lpstr>
      <vt:lpstr>PowerPoint Presentation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Nguyen Huu Mui</cp:lastModifiedBy>
  <cp:revision>132</cp:revision>
  <cp:lastPrinted>1999-06-28T19:27:31Z</cp:lastPrinted>
  <dcterms:created xsi:type="dcterms:W3CDTF">1999-08-24T14:03:58Z</dcterms:created>
  <dcterms:modified xsi:type="dcterms:W3CDTF">2019-10-01T02:23:37Z</dcterms:modified>
</cp:coreProperties>
</file>