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58"/>
  </p:notesMasterIdLst>
  <p:handoutMasterIdLst>
    <p:handoutMasterId r:id="rId59"/>
  </p:handoutMasterIdLst>
  <p:sldIdLst>
    <p:sldId id="263" r:id="rId2"/>
    <p:sldId id="288" r:id="rId3"/>
    <p:sldId id="287" r:id="rId4"/>
    <p:sldId id="289" r:id="rId5"/>
    <p:sldId id="265" r:id="rId6"/>
    <p:sldId id="291" r:id="rId7"/>
    <p:sldId id="292" r:id="rId8"/>
    <p:sldId id="293" r:id="rId9"/>
    <p:sldId id="294" r:id="rId10"/>
    <p:sldId id="295" r:id="rId11"/>
    <p:sldId id="296" r:id="rId12"/>
    <p:sldId id="268" r:id="rId13"/>
    <p:sldId id="298" r:id="rId14"/>
    <p:sldId id="299" r:id="rId15"/>
    <p:sldId id="300" r:id="rId16"/>
    <p:sldId id="301" r:id="rId17"/>
    <p:sldId id="302" r:id="rId18"/>
    <p:sldId id="303" r:id="rId19"/>
    <p:sldId id="304" r:id="rId20"/>
    <p:sldId id="308" r:id="rId21"/>
    <p:sldId id="305" r:id="rId22"/>
    <p:sldId id="306" r:id="rId23"/>
    <p:sldId id="307"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Lst>
  <p:sldSz cx="9144000" cy="6858000" type="screen4x3"/>
  <p:notesSz cx="7315200" cy="9601200"/>
  <p:custDataLst>
    <p:tags r:id="rId6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10">
          <p15:clr>
            <a:srgbClr val="A4A3A4"/>
          </p15:clr>
        </p15:guide>
        <p15:guide id="2" pos="5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30" y="67"/>
      </p:cViewPr>
      <p:guideLst>
        <p:guide orient="horz" pos="810"/>
        <p:guide pos="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1026"/>
          <p:cNvSpPr>
            <a:spLocks noGrp="1" noChangeArrowheads="1"/>
          </p:cNvSpPr>
          <p:nvPr>
            <p:ph type="hdr" sz="quarter"/>
          </p:nvPr>
        </p:nvSpPr>
        <p:spPr bwMode="auto">
          <a:xfrm>
            <a:off x="0" y="0"/>
            <a:ext cx="3206750" cy="457200"/>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defTabSz="915988" eaLnBrk="0" hangingPunct="0">
              <a:defRPr sz="1200">
                <a:latin typeface="Helvetica" pitchFamily="34" charset="0"/>
              </a:defRPr>
            </a:lvl1pPr>
          </a:lstStyle>
          <a:p>
            <a:endParaRPr lang="en-US"/>
          </a:p>
        </p:txBody>
      </p:sp>
      <p:sp>
        <p:nvSpPr>
          <p:cNvPr id="66563" name="Rectangle 1027"/>
          <p:cNvSpPr>
            <a:spLocks noGrp="1" noChangeArrowheads="1"/>
          </p:cNvSpPr>
          <p:nvPr>
            <p:ph type="dt" sz="quarter" idx="1"/>
          </p:nvPr>
        </p:nvSpPr>
        <p:spPr bwMode="auto">
          <a:xfrm>
            <a:off x="4122738" y="0"/>
            <a:ext cx="3205162" cy="457200"/>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defTabSz="915988" eaLnBrk="0" hangingPunct="0">
              <a:defRPr sz="1200">
                <a:latin typeface="Helvetica" pitchFamily="34" charset="0"/>
              </a:defRPr>
            </a:lvl1pPr>
          </a:lstStyle>
          <a:p>
            <a:endParaRPr lang="en-US"/>
          </a:p>
        </p:txBody>
      </p:sp>
      <p:sp>
        <p:nvSpPr>
          <p:cNvPr id="66564" name="Rectangle 1028"/>
          <p:cNvSpPr>
            <a:spLocks noGrp="1" noChangeArrowheads="1"/>
          </p:cNvSpPr>
          <p:nvPr>
            <p:ph type="ftr" sz="quarter" idx="2"/>
          </p:nvPr>
        </p:nvSpPr>
        <p:spPr bwMode="auto">
          <a:xfrm>
            <a:off x="0" y="9156700"/>
            <a:ext cx="3206750" cy="457200"/>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defTabSz="915988" eaLnBrk="0" hangingPunct="0">
              <a:defRPr sz="1200">
                <a:latin typeface="Helvetica" pitchFamily="34" charset="0"/>
              </a:defRPr>
            </a:lvl1pPr>
          </a:lstStyle>
          <a:p>
            <a:endParaRPr lang="en-US"/>
          </a:p>
        </p:txBody>
      </p:sp>
      <p:sp>
        <p:nvSpPr>
          <p:cNvPr id="66565" name="Rectangle 1029"/>
          <p:cNvSpPr>
            <a:spLocks noGrp="1" noChangeArrowheads="1"/>
          </p:cNvSpPr>
          <p:nvPr>
            <p:ph type="sldNum" sz="quarter" idx="3"/>
          </p:nvPr>
        </p:nvSpPr>
        <p:spPr bwMode="auto">
          <a:xfrm>
            <a:off x="4122738" y="9156700"/>
            <a:ext cx="3205162" cy="457200"/>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defTabSz="915988" eaLnBrk="0" hangingPunct="0">
              <a:defRPr sz="1200">
                <a:latin typeface="Helvetica" pitchFamily="34" charset="0"/>
              </a:defRPr>
            </a:lvl1pPr>
          </a:lstStyle>
          <a:p>
            <a:fld id="{34AE12F2-B915-4AA9-8CD5-06D10E918A2E}" type="slidenum">
              <a:rPr lang="en-US"/>
              <a:pPr/>
              <a:t>‹#›</a:t>
            </a:fld>
            <a:endParaRPr lang="en-US"/>
          </a:p>
        </p:txBody>
      </p:sp>
    </p:spTree>
    <p:extLst>
      <p:ext uri="{BB962C8B-B14F-4D97-AF65-F5344CB8AC3E}">
        <p14:creationId xmlns:p14="http://schemas.microsoft.com/office/powerpoint/2010/main" val="710461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eaLnBrk="0" hangingPunct="0">
              <a:defRPr sz="1300">
                <a:latin typeface="Helvetica" pitchFamily="34" charset="0"/>
              </a:defRPr>
            </a:lvl1pPr>
          </a:lstStyle>
          <a:p>
            <a:endParaRPr lang="en-US"/>
          </a:p>
        </p:txBody>
      </p:sp>
      <p:sp>
        <p:nvSpPr>
          <p:cNvPr id="56323"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eaLnBrk="0" hangingPunct="0">
              <a:defRPr sz="1300">
                <a:latin typeface="Helvetica" pitchFamily="34" charset="0"/>
              </a:defRPr>
            </a:lvl1pPr>
          </a:lstStyle>
          <a:p>
            <a:endParaRPr lang="en-US"/>
          </a:p>
        </p:txBody>
      </p:sp>
      <p:sp>
        <p:nvSpPr>
          <p:cNvPr id="563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6326"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eaLnBrk="0" hangingPunct="0">
              <a:defRPr sz="1300">
                <a:latin typeface="Helvetica" pitchFamily="34" charset="0"/>
              </a:defRPr>
            </a:lvl1pPr>
          </a:lstStyle>
          <a:p>
            <a:endParaRPr lang="en-US"/>
          </a:p>
        </p:txBody>
      </p:sp>
      <p:sp>
        <p:nvSpPr>
          <p:cNvPr id="56327"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eaLnBrk="0" hangingPunct="0">
              <a:defRPr sz="1300">
                <a:latin typeface="Helvetica" pitchFamily="34" charset="0"/>
              </a:defRPr>
            </a:lvl1pPr>
          </a:lstStyle>
          <a:p>
            <a:fld id="{05B255F7-2F68-42A5-94C6-63E2F0A51EAA}" type="slidenum">
              <a:rPr lang="en-US"/>
              <a:pPr/>
              <a:t>‹#›</a:t>
            </a:fld>
            <a:endParaRPr lang="en-US"/>
          </a:p>
        </p:txBody>
      </p:sp>
    </p:spTree>
    <p:extLst>
      <p:ext uri="{BB962C8B-B14F-4D97-AF65-F5344CB8AC3E}">
        <p14:creationId xmlns:p14="http://schemas.microsoft.com/office/powerpoint/2010/main" val="33272313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A45CCB3-9D24-4D77-98E5-927803D1937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D08E82-0BC3-4314-BDC1-74FC8191E34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0865B3-DCB7-41AF-B294-ADA5D518E6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9BD2FD-CE83-4513-8C59-33B11225AF66}"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B816F6E-9C74-46D6-87F0-3E56B98E10C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5625F3-C96C-4CDE-B612-68EAF76371C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C82BE0D-34AD-48C0-AAD3-0FE58A88D8B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9880364-E082-4672-A7B1-C27D2C56D06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89A289D-86C9-4080-BDF4-97E4255DBD2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D64403-5AFA-4EFD-913D-F03D3A9D231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F903FB4-99B3-4580-A8C2-C148D86265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49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4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84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84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576ABFD-A99F-4E91-954A-8379847439E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b="1">
                <a:solidFill>
                  <a:srgbClr val="FF0000"/>
                </a:solidFill>
              </a:rPr>
              <a:t>I. Bảo vệ Hệ thống</a:t>
            </a:r>
          </a:p>
        </p:txBody>
      </p:sp>
      <p:sp>
        <p:nvSpPr>
          <p:cNvPr id="37891" name="Rectangle 3"/>
          <p:cNvSpPr>
            <a:spLocks noGrp="1" noChangeArrowheads="1"/>
          </p:cNvSpPr>
          <p:nvPr>
            <p:ph type="body" idx="1"/>
          </p:nvPr>
        </p:nvSpPr>
        <p:spPr>
          <a:xfrm>
            <a:off x="817563" y="1285875"/>
            <a:ext cx="7351712" cy="4483100"/>
          </a:xfrm>
        </p:spPr>
        <p:txBody>
          <a:bodyPr/>
          <a:lstStyle/>
          <a:p>
            <a:pPr>
              <a:buClr>
                <a:srgbClr val="FF0000"/>
              </a:buClr>
              <a:buSzPct val="150000"/>
              <a:buFont typeface="Wingdings" pitchFamily="2" charset="2"/>
              <a:buChar char="§"/>
            </a:pPr>
            <a:r>
              <a:rPr lang="en-US" sz="3600">
                <a:solidFill>
                  <a:srgbClr val="FF0000"/>
                </a:solidFill>
                <a:effectLst>
                  <a:outerShdw blurRad="38100" dist="38100" dir="2700000" algn="tl">
                    <a:srgbClr val="C0C0C0"/>
                  </a:outerShdw>
                </a:effectLst>
              </a:rPr>
              <a:t>Mục tiêu của bảo vệ HT </a:t>
            </a:r>
          </a:p>
          <a:p>
            <a:pPr>
              <a:buClr>
                <a:srgbClr val="FF0000"/>
              </a:buClr>
              <a:buSzPct val="150000"/>
              <a:buFont typeface="Wingdings" pitchFamily="2" charset="2"/>
              <a:buChar char="§"/>
            </a:pPr>
            <a:r>
              <a:rPr lang="en-US" sz="3600">
                <a:solidFill>
                  <a:srgbClr val="FF0000"/>
                </a:solidFill>
                <a:effectLst>
                  <a:outerShdw blurRad="38100" dist="38100" dir="2700000" algn="tl">
                    <a:srgbClr val="C0C0C0"/>
                  </a:outerShdw>
                </a:effectLst>
              </a:rPr>
              <a:t>Miền bảo vệ </a:t>
            </a:r>
          </a:p>
          <a:p>
            <a:pPr>
              <a:buClr>
                <a:srgbClr val="FF0000"/>
              </a:buClr>
              <a:buSzPct val="150000"/>
              <a:buFont typeface="Wingdings" pitchFamily="2" charset="2"/>
              <a:buChar char="§"/>
            </a:pPr>
            <a:r>
              <a:rPr lang="en-US" sz="3600">
                <a:solidFill>
                  <a:srgbClr val="FF0000"/>
                </a:solidFill>
                <a:effectLst>
                  <a:outerShdw blurRad="38100" dist="38100" dir="2700000" algn="tl">
                    <a:srgbClr val="C0C0C0"/>
                  </a:outerShdw>
                </a:effectLst>
              </a:rPr>
              <a:t>Ma trận quyền truy cập </a:t>
            </a:r>
          </a:p>
          <a:p>
            <a:pPr>
              <a:buClr>
                <a:srgbClr val="FF0000"/>
              </a:buClr>
              <a:buSzPct val="150000"/>
              <a:buFont typeface="Wingdings" pitchFamily="2" charset="2"/>
              <a:buChar char="§"/>
            </a:pPr>
            <a:r>
              <a:rPr lang="en-US" sz="3600">
                <a:solidFill>
                  <a:srgbClr val="FF0000"/>
                </a:solidFill>
                <a:effectLst>
                  <a:outerShdw blurRad="38100" dist="38100" dir="2700000" algn="tl">
                    <a:srgbClr val="C0C0C0"/>
                  </a:outerShdw>
                </a:effectLst>
              </a:rPr>
              <a:t>Thu hồi quyền truy cập </a:t>
            </a:r>
          </a:p>
        </p:txBody>
      </p:sp>
    </p:spTree>
  </p:cSld>
  <p:clrMapOvr>
    <a:masterClrMapping/>
  </p:clrMapOvr>
  <p:transition advTm="179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down)">
                                      <p:cBhvr>
                                        <p:cTn id="7" dur="580">
                                          <p:stCondLst>
                                            <p:cond delay="0"/>
                                          </p:stCondLst>
                                        </p:cTn>
                                        <p:tgtEl>
                                          <p:spTgt spid="37891">
                                            <p:txEl>
                                              <p:pRg st="0" end="0"/>
                                            </p:txEl>
                                          </p:spTgt>
                                        </p:tgtEl>
                                      </p:cBhvr>
                                    </p:animEffect>
                                    <p:anim calcmode="lin" valueType="num">
                                      <p:cBhvr>
                                        <p:cTn id="8" dur="1822" tmFilter="0,0; 0.14,0.36; 0.43,0.73; 0.71,0.91; 1.0,1.0">
                                          <p:stCondLst>
                                            <p:cond delay="0"/>
                                          </p:stCondLst>
                                        </p:cTn>
                                        <p:tgtEl>
                                          <p:spTgt spid="3789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89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89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89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89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7891">
                                            <p:txEl>
                                              <p:pRg st="0" end="0"/>
                                            </p:txEl>
                                          </p:spTgt>
                                        </p:tgtEl>
                                      </p:cBhvr>
                                      <p:to x="100000" y="60000"/>
                                    </p:animScale>
                                    <p:animScale>
                                      <p:cBhvr>
                                        <p:cTn id="14" dur="166" decel="50000">
                                          <p:stCondLst>
                                            <p:cond delay="676"/>
                                          </p:stCondLst>
                                        </p:cTn>
                                        <p:tgtEl>
                                          <p:spTgt spid="37891">
                                            <p:txEl>
                                              <p:pRg st="0" end="0"/>
                                            </p:txEl>
                                          </p:spTgt>
                                        </p:tgtEl>
                                      </p:cBhvr>
                                      <p:to x="100000" y="100000"/>
                                    </p:animScale>
                                    <p:animScale>
                                      <p:cBhvr>
                                        <p:cTn id="15" dur="26">
                                          <p:stCondLst>
                                            <p:cond delay="1312"/>
                                          </p:stCondLst>
                                        </p:cTn>
                                        <p:tgtEl>
                                          <p:spTgt spid="37891">
                                            <p:txEl>
                                              <p:pRg st="0" end="0"/>
                                            </p:txEl>
                                          </p:spTgt>
                                        </p:tgtEl>
                                      </p:cBhvr>
                                      <p:to x="100000" y="80000"/>
                                    </p:animScale>
                                    <p:animScale>
                                      <p:cBhvr>
                                        <p:cTn id="16" dur="166" decel="50000">
                                          <p:stCondLst>
                                            <p:cond delay="1338"/>
                                          </p:stCondLst>
                                        </p:cTn>
                                        <p:tgtEl>
                                          <p:spTgt spid="37891">
                                            <p:txEl>
                                              <p:pRg st="0" end="0"/>
                                            </p:txEl>
                                          </p:spTgt>
                                        </p:tgtEl>
                                      </p:cBhvr>
                                      <p:to x="100000" y="100000"/>
                                    </p:animScale>
                                    <p:animScale>
                                      <p:cBhvr>
                                        <p:cTn id="17" dur="26">
                                          <p:stCondLst>
                                            <p:cond delay="1642"/>
                                          </p:stCondLst>
                                        </p:cTn>
                                        <p:tgtEl>
                                          <p:spTgt spid="37891">
                                            <p:txEl>
                                              <p:pRg st="0" end="0"/>
                                            </p:txEl>
                                          </p:spTgt>
                                        </p:tgtEl>
                                      </p:cBhvr>
                                      <p:to x="100000" y="90000"/>
                                    </p:animScale>
                                    <p:animScale>
                                      <p:cBhvr>
                                        <p:cTn id="18" dur="166" decel="50000">
                                          <p:stCondLst>
                                            <p:cond delay="1668"/>
                                          </p:stCondLst>
                                        </p:cTn>
                                        <p:tgtEl>
                                          <p:spTgt spid="37891">
                                            <p:txEl>
                                              <p:pRg st="0" end="0"/>
                                            </p:txEl>
                                          </p:spTgt>
                                        </p:tgtEl>
                                      </p:cBhvr>
                                      <p:to x="100000" y="100000"/>
                                    </p:animScale>
                                    <p:animScale>
                                      <p:cBhvr>
                                        <p:cTn id="19" dur="26">
                                          <p:stCondLst>
                                            <p:cond delay="1808"/>
                                          </p:stCondLst>
                                        </p:cTn>
                                        <p:tgtEl>
                                          <p:spTgt spid="37891">
                                            <p:txEl>
                                              <p:pRg st="0" end="0"/>
                                            </p:txEl>
                                          </p:spTgt>
                                        </p:tgtEl>
                                      </p:cBhvr>
                                      <p:to x="100000" y="95000"/>
                                    </p:animScale>
                                    <p:animScale>
                                      <p:cBhvr>
                                        <p:cTn id="20" dur="166" decel="50000">
                                          <p:stCondLst>
                                            <p:cond delay="1834"/>
                                          </p:stCondLst>
                                        </p:cTn>
                                        <p:tgtEl>
                                          <p:spTgt spid="3789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7891">
                                            <p:txEl>
                                              <p:pRg st="1" end="1"/>
                                            </p:txEl>
                                          </p:spTgt>
                                        </p:tgtEl>
                                        <p:attrNameLst>
                                          <p:attrName>style.visibility</p:attrName>
                                        </p:attrNameLst>
                                      </p:cBhvr>
                                      <p:to>
                                        <p:strVal val="visible"/>
                                      </p:to>
                                    </p:set>
                                    <p:animEffect transition="in" filter="wipe(down)">
                                      <p:cBhvr>
                                        <p:cTn id="25" dur="580">
                                          <p:stCondLst>
                                            <p:cond delay="0"/>
                                          </p:stCondLst>
                                        </p:cTn>
                                        <p:tgtEl>
                                          <p:spTgt spid="37891">
                                            <p:txEl>
                                              <p:pRg st="1" end="1"/>
                                            </p:txEl>
                                          </p:spTgt>
                                        </p:tgtEl>
                                      </p:cBhvr>
                                    </p:animEffect>
                                    <p:anim calcmode="lin" valueType="num">
                                      <p:cBhvr>
                                        <p:cTn id="26" dur="1822" tmFilter="0,0; 0.14,0.36; 0.43,0.73; 0.71,0.91; 1.0,1.0">
                                          <p:stCondLst>
                                            <p:cond delay="0"/>
                                          </p:stCondLst>
                                        </p:cTn>
                                        <p:tgtEl>
                                          <p:spTgt spid="3789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789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789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789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789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7891">
                                            <p:txEl>
                                              <p:pRg st="1" end="1"/>
                                            </p:txEl>
                                          </p:spTgt>
                                        </p:tgtEl>
                                      </p:cBhvr>
                                      <p:to x="100000" y="60000"/>
                                    </p:animScale>
                                    <p:animScale>
                                      <p:cBhvr>
                                        <p:cTn id="32" dur="166" decel="50000">
                                          <p:stCondLst>
                                            <p:cond delay="676"/>
                                          </p:stCondLst>
                                        </p:cTn>
                                        <p:tgtEl>
                                          <p:spTgt spid="37891">
                                            <p:txEl>
                                              <p:pRg st="1" end="1"/>
                                            </p:txEl>
                                          </p:spTgt>
                                        </p:tgtEl>
                                      </p:cBhvr>
                                      <p:to x="100000" y="100000"/>
                                    </p:animScale>
                                    <p:animScale>
                                      <p:cBhvr>
                                        <p:cTn id="33" dur="26">
                                          <p:stCondLst>
                                            <p:cond delay="1312"/>
                                          </p:stCondLst>
                                        </p:cTn>
                                        <p:tgtEl>
                                          <p:spTgt spid="37891">
                                            <p:txEl>
                                              <p:pRg st="1" end="1"/>
                                            </p:txEl>
                                          </p:spTgt>
                                        </p:tgtEl>
                                      </p:cBhvr>
                                      <p:to x="100000" y="80000"/>
                                    </p:animScale>
                                    <p:animScale>
                                      <p:cBhvr>
                                        <p:cTn id="34" dur="166" decel="50000">
                                          <p:stCondLst>
                                            <p:cond delay="1338"/>
                                          </p:stCondLst>
                                        </p:cTn>
                                        <p:tgtEl>
                                          <p:spTgt spid="37891">
                                            <p:txEl>
                                              <p:pRg st="1" end="1"/>
                                            </p:txEl>
                                          </p:spTgt>
                                        </p:tgtEl>
                                      </p:cBhvr>
                                      <p:to x="100000" y="100000"/>
                                    </p:animScale>
                                    <p:animScale>
                                      <p:cBhvr>
                                        <p:cTn id="35" dur="26">
                                          <p:stCondLst>
                                            <p:cond delay="1642"/>
                                          </p:stCondLst>
                                        </p:cTn>
                                        <p:tgtEl>
                                          <p:spTgt spid="37891">
                                            <p:txEl>
                                              <p:pRg st="1" end="1"/>
                                            </p:txEl>
                                          </p:spTgt>
                                        </p:tgtEl>
                                      </p:cBhvr>
                                      <p:to x="100000" y="90000"/>
                                    </p:animScale>
                                    <p:animScale>
                                      <p:cBhvr>
                                        <p:cTn id="36" dur="166" decel="50000">
                                          <p:stCondLst>
                                            <p:cond delay="1668"/>
                                          </p:stCondLst>
                                        </p:cTn>
                                        <p:tgtEl>
                                          <p:spTgt spid="37891">
                                            <p:txEl>
                                              <p:pRg st="1" end="1"/>
                                            </p:txEl>
                                          </p:spTgt>
                                        </p:tgtEl>
                                      </p:cBhvr>
                                      <p:to x="100000" y="100000"/>
                                    </p:animScale>
                                    <p:animScale>
                                      <p:cBhvr>
                                        <p:cTn id="37" dur="26">
                                          <p:stCondLst>
                                            <p:cond delay="1808"/>
                                          </p:stCondLst>
                                        </p:cTn>
                                        <p:tgtEl>
                                          <p:spTgt spid="37891">
                                            <p:txEl>
                                              <p:pRg st="1" end="1"/>
                                            </p:txEl>
                                          </p:spTgt>
                                        </p:tgtEl>
                                      </p:cBhvr>
                                      <p:to x="100000" y="95000"/>
                                    </p:animScale>
                                    <p:animScale>
                                      <p:cBhvr>
                                        <p:cTn id="38" dur="166" decel="50000">
                                          <p:stCondLst>
                                            <p:cond delay="1834"/>
                                          </p:stCondLst>
                                        </p:cTn>
                                        <p:tgtEl>
                                          <p:spTgt spid="3789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7891">
                                            <p:txEl>
                                              <p:pRg st="2" end="2"/>
                                            </p:txEl>
                                          </p:spTgt>
                                        </p:tgtEl>
                                        <p:attrNameLst>
                                          <p:attrName>style.visibility</p:attrName>
                                        </p:attrNameLst>
                                      </p:cBhvr>
                                      <p:to>
                                        <p:strVal val="visible"/>
                                      </p:to>
                                    </p:set>
                                    <p:animEffect transition="in" filter="wipe(down)">
                                      <p:cBhvr>
                                        <p:cTn id="43" dur="580">
                                          <p:stCondLst>
                                            <p:cond delay="0"/>
                                          </p:stCondLst>
                                        </p:cTn>
                                        <p:tgtEl>
                                          <p:spTgt spid="37891">
                                            <p:txEl>
                                              <p:pRg st="2" end="2"/>
                                            </p:txEl>
                                          </p:spTgt>
                                        </p:tgtEl>
                                      </p:cBhvr>
                                    </p:animEffect>
                                    <p:anim calcmode="lin" valueType="num">
                                      <p:cBhvr>
                                        <p:cTn id="44" dur="1822" tmFilter="0,0; 0.14,0.36; 0.43,0.73; 0.71,0.91; 1.0,1.0">
                                          <p:stCondLst>
                                            <p:cond delay="0"/>
                                          </p:stCondLst>
                                        </p:cTn>
                                        <p:tgtEl>
                                          <p:spTgt spid="3789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789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789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789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789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7891">
                                            <p:txEl>
                                              <p:pRg st="2" end="2"/>
                                            </p:txEl>
                                          </p:spTgt>
                                        </p:tgtEl>
                                      </p:cBhvr>
                                      <p:to x="100000" y="60000"/>
                                    </p:animScale>
                                    <p:animScale>
                                      <p:cBhvr>
                                        <p:cTn id="50" dur="166" decel="50000">
                                          <p:stCondLst>
                                            <p:cond delay="676"/>
                                          </p:stCondLst>
                                        </p:cTn>
                                        <p:tgtEl>
                                          <p:spTgt spid="37891">
                                            <p:txEl>
                                              <p:pRg st="2" end="2"/>
                                            </p:txEl>
                                          </p:spTgt>
                                        </p:tgtEl>
                                      </p:cBhvr>
                                      <p:to x="100000" y="100000"/>
                                    </p:animScale>
                                    <p:animScale>
                                      <p:cBhvr>
                                        <p:cTn id="51" dur="26">
                                          <p:stCondLst>
                                            <p:cond delay="1312"/>
                                          </p:stCondLst>
                                        </p:cTn>
                                        <p:tgtEl>
                                          <p:spTgt spid="37891">
                                            <p:txEl>
                                              <p:pRg st="2" end="2"/>
                                            </p:txEl>
                                          </p:spTgt>
                                        </p:tgtEl>
                                      </p:cBhvr>
                                      <p:to x="100000" y="80000"/>
                                    </p:animScale>
                                    <p:animScale>
                                      <p:cBhvr>
                                        <p:cTn id="52" dur="166" decel="50000">
                                          <p:stCondLst>
                                            <p:cond delay="1338"/>
                                          </p:stCondLst>
                                        </p:cTn>
                                        <p:tgtEl>
                                          <p:spTgt spid="37891">
                                            <p:txEl>
                                              <p:pRg st="2" end="2"/>
                                            </p:txEl>
                                          </p:spTgt>
                                        </p:tgtEl>
                                      </p:cBhvr>
                                      <p:to x="100000" y="100000"/>
                                    </p:animScale>
                                    <p:animScale>
                                      <p:cBhvr>
                                        <p:cTn id="53" dur="26">
                                          <p:stCondLst>
                                            <p:cond delay="1642"/>
                                          </p:stCondLst>
                                        </p:cTn>
                                        <p:tgtEl>
                                          <p:spTgt spid="37891">
                                            <p:txEl>
                                              <p:pRg st="2" end="2"/>
                                            </p:txEl>
                                          </p:spTgt>
                                        </p:tgtEl>
                                      </p:cBhvr>
                                      <p:to x="100000" y="90000"/>
                                    </p:animScale>
                                    <p:animScale>
                                      <p:cBhvr>
                                        <p:cTn id="54" dur="166" decel="50000">
                                          <p:stCondLst>
                                            <p:cond delay="1668"/>
                                          </p:stCondLst>
                                        </p:cTn>
                                        <p:tgtEl>
                                          <p:spTgt spid="37891">
                                            <p:txEl>
                                              <p:pRg st="2" end="2"/>
                                            </p:txEl>
                                          </p:spTgt>
                                        </p:tgtEl>
                                      </p:cBhvr>
                                      <p:to x="100000" y="100000"/>
                                    </p:animScale>
                                    <p:animScale>
                                      <p:cBhvr>
                                        <p:cTn id="55" dur="26">
                                          <p:stCondLst>
                                            <p:cond delay="1808"/>
                                          </p:stCondLst>
                                        </p:cTn>
                                        <p:tgtEl>
                                          <p:spTgt spid="37891">
                                            <p:txEl>
                                              <p:pRg st="2" end="2"/>
                                            </p:txEl>
                                          </p:spTgt>
                                        </p:tgtEl>
                                      </p:cBhvr>
                                      <p:to x="100000" y="95000"/>
                                    </p:animScale>
                                    <p:animScale>
                                      <p:cBhvr>
                                        <p:cTn id="56" dur="166" decel="50000">
                                          <p:stCondLst>
                                            <p:cond delay="1834"/>
                                          </p:stCondLst>
                                        </p:cTn>
                                        <p:tgtEl>
                                          <p:spTgt spid="3789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7891">
                                            <p:txEl>
                                              <p:pRg st="3" end="3"/>
                                            </p:txEl>
                                          </p:spTgt>
                                        </p:tgtEl>
                                        <p:attrNameLst>
                                          <p:attrName>style.visibility</p:attrName>
                                        </p:attrNameLst>
                                      </p:cBhvr>
                                      <p:to>
                                        <p:strVal val="visible"/>
                                      </p:to>
                                    </p:set>
                                    <p:animEffect transition="in" filter="wipe(down)">
                                      <p:cBhvr>
                                        <p:cTn id="61" dur="580">
                                          <p:stCondLst>
                                            <p:cond delay="0"/>
                                          </p:stCondLst>
                                        </p:cTn>
                                        <p:tgtEl>
                                          <p:spTgt spid="37891">
                                            <p:txEl>
                                              <p:pRg st="3" end="3"/>
                                            </p:txEl>
                                          </p:spTgt>
                                        </p:tgtEl>
                                      </p:cBhvr>
                                    </p:animEffect>
                                    <p:anim calcmode="lin" valueType="num">
                                      <p:cBhvr>
                                        <p:cTn id="62" dur="1822" tmFilter="0,0; 0.14,0.36; 0.43,0.73; 0.71,0.91; 1.0,1.0">
                                          <p:stCondLst>
                                            <p:cond delay="0"/>
                                          </p:stCondLst>
                                        </p:cTn>
                                        <p:tgtEl>
                                          <p:spTgt spid="3789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789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789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789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789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7891">
                                            <p:txEl>
                                              <p:pRg st="3" end="3"/>
                                            </p:txEl>
                                          </p:spTgt>
                                        </p:tgtEl>
                                      </p:cBhvr>
                                      <p:to x="100000" y="60000"/>
                                    </p:animScale>
                                    <p:animScale>
                                      <p:cBhvr>
                                        <p:cTn id="68" dur="166" decel="50000">
                                          <p:stCondLst>
                                            <p:cond delay="676"/>
                                          </p:stCondLst>
                                        </p:cTn>
                                        <p:tgtEl>
                                          <p:spTgt spid="37891">
                                            <p:txEl>
                                              <p:pRg st="3" end="3"/>
                                            </p:txEl>
                                          </p:spTgt>
                                        </p:tgtEl>
                                      </p:cBhvr>
                                      <p:to x="100000" y="100000"/>
                                    </p:animScale>
                                    <p:animScale>
                                      <p:cBhvr>
                                        <p:cTn id="69" dur="26">
                                          <p:stCondLst>
                                            <p:cond delay="1312"/>
                                          </p:stCondLst>
                                        </p:cTn>
                                        <p:tgtEl>
                                          <p:spTgt spid="37891">
                                            <p:txEl>
                                              <p:pRg st="3" end="3"/>
                                            </p:txEl>
                                          </p:spTgt>
                                        </p:tgtEl>
                                      </p:cBhvr>
                                      <p:to x="100000" y="80000"/>
                                    </p:animScale>
                                    <p:animScale>
                                      <p:cBhvr>
                                        <p:cTn id="70" dur="166" decel="50000">
                                          <p:stCondLst>
                                            <p:cond delay="1338"/>
                                          </p:stCondLst>
                                        </p:cTn>
                                        <p:tgtEl>
                                          <p:spTgt spid="37891">
                                            <p:txEl>
                                              <p:pRg st="3" end="3"/>
                                            </p:txEl>
                                          </p:spTgt>
                                        </p:tgtEl>
                                      </p:cBhvr>
                                      <p:to x="100000" y="100000"/>
                                    </p:animScale>
                                    <p:animScale>
                                      <p:cBhvr>
                                        <p:cTn id="71" dur="26">
                                          <p:stCondLst>
                                            <p:cond delay="1642"/>
                                          </p:stCondLst>
                                        </p:cTn>
                                        <p:tgtEl>
                                          <p:spTgt spid="37891">
                                            <p:txEl>
                                              <p:pRg st="3" end="3"/>
                                            </p:txEl>
                                          </p:spTgt>
                                        </p:tgtEl>
                                      </p:cBhvr>
                                      <p:to x="100000" y="90000"/>
                                    </p:animScale>
                                    <p:animScale>
                                      <p:cBhvr>
                                        <p:cTn id="72" dur="166" decel="50000">
                                          <p:stCondLst>
                                            <p:cond delay="1668"/>
                                          </p:stCondLst>
                                        </p:cTn>
                                        <p:tgtEl>
                                          <p:spTgt spid="37891">
                                            <p:txEl>
                                              <p:pRg st="3" end="3"/>
                                            </p:txEl>
                                          </p:spTgt>
                                        </p:tgtEl>
                                      </p:cBhvr>
                                      <p:to x="100000" y="100000"/>
                                    </p:animScale>
                                    <p:animScale>
                                      <p:cBhvr>
                                        <p:cTn id="73" dur="26">
                                          <p:stCondLst>
                                            <p:cond delay="1808"/>
                                          </p:stCondLst>
                                        </p:cTn>
                                        <p:tgtEl>
                                          <p:spTgt spid="37891">
                                            <p:txEl>
                                              <p:pRg st="3" end="3"/>
                                            </p:txEl>
                                          </p:spTgt>
                                        </p:tgtEl>
                                      </p:cBhvr>
                                      <p:to x="100000" y="95000"/>
                                    </p:animScale>
                                    <p:animScale>
                                      <p:cBhvr>
                                        <p:cTn id="74" dur="166" decel="50000">
                                          <p:stCondLst>
                                            <p:cond delay="1834"/>
                                          </p:stCondLst>
                                        </p:cTn>
                                        <p:tgtEl>
                                          <p:spTgt spid="3789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Miền bảo vệ</a:t>
            </a:r>
          </a:p>
        </p:txBody>
      </p:sp>
      <p:sp>
        <p:nvSpPr>
          <p:cNvPr id="94211" name="Rectangle 3"/>
          <p:cNvSpPr>
            <a:spLocks noGrp="1" noChangeArrowheads="1"/>
          </p:cNvSpPr>
          <p:nvPr>
            <p:ph type="body" idx="1"/>
          </p:nvPr>
        </p:nvSpPr>
        <p:spPr/>
        <p:txBody>
          <a:bodyPr/>
          <a:lstStyle/>
          <a:p>
            <a:pPr algn="just">
              <a:buClr>
                <a:srgbClr val="FF0000"/>
              </a:buClr>
              <a:buSzPct val="150000"/>
            </a:pPr>
            <a:r>
              <a:rPr lang="en-US">
                <a:effectLst>
                  <a:outerShdw blurRad="38100" dist="38100" dir="2700000" algn="tl">
                    <a:srgbClr val="C0C0C0"/>
                  </a:outerShdw>
                </a:effectLst>
              </a:rPr>
              <a:t>Điều này dẫn đến tiến trình dư thừa quyền truy cập tại một giai đoạn xử lí nào đó. Để khắc phục hạn chế này, cơ chế liên kết động được đề xuất.</a:t>
            </a:r>
          </a:p>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rPr>
              <a:t>Liên kết động:</a:t>
            </a:r>
          </a:p>
          <a:p>
            <a:pPr algn="just">
              <a:buClr>
                <a:srgbClr val="FF0000"/>
              </a:buClr>
              <a:buSzPct val="150000"/>
            </a:pPr>
            <a:r>
              <a:rPr lang="en-US">
                <a:effectLst>
                  <a:outerShdw blurRad="38100" dist="38100" dir="2700000" algn="tl">
                    <a:srgbClr val="C0C0C0"/>
                  </a:outerShdw>
                </a:effectLst>
              </a:rPr>
              <a:t>Trong cơ chế liên kết động, HT tạo ra các miền bảo vệ mới với nội dung thay đổi tùy theo từng giai đoạn xử lí của tiến trình.</a:t>
            </a:r>
          </a:p>
          <a:p>
            <a:pPr algn="just">
              <a:buClr>
                <a:srgbClr val="FF0000"/>
              </a:buClr>
              <a:buSzPct val="150000"/>
              <a:buFont typeface="Wingdings" pitchFamily="2" charset="2"/>
              <a:buNone/>
            </a:pPr>
            <a:endParaRPr lang="en-US">
              <a:effectLst>
                <a:outerShdw blurRad="38100" dist="38100" dir="2700000" algn="tl">
                  <a:srgbClr val="C0C0C0"/>
                </a:outerShdw>
              </a:effectLst>
            </a:endParaRPr>
          </a:p>
        </p:txBody>
      </p:sp>
    </p:spTree>
    <p:custDataLst>
      <p:tags r:id="rId1"/>
    </p:custDataLst>
  </p:cSld>
  <p:clrMapOvr>
    <a:masterClrMapping/>
  </p:clrMapOvr>
  <p:transition advTm="371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wipe(down)">
                                      <p:cBhvr>
                                        <p:cTn id="7" dur="580">
                                          <p:stCondLst>
                                            <p:cond delay="0"/>
                                          </p:stCondLst>
                                        </p:cTn>
                                        <p:tgtEl>
                                          <p:spTgt spid="94211">
                                            <p:txEl>
                                              <p:pRg st="0" end="0"/>
                                            </p:txEl>
                                          </p:spTgt>
                                        </p:tgtEl>
                                      </p:cBhvr>
                                    </p:animEffect>
                                    <p:anim calcmode="lin" valueType="num">
                                      <p:cBhvr>
                                        <p:cTn id="8" dur="1822" tmFilter="0,0; 0.14,0.36; 0.43,0.73; 0.71,0.91; 1.0,1.0">
                                          <p:stCondLst>
                                            <p:cond delay="0"/>
                                          </p:stCondLst>
                                        </p:cTn>
                                        <p:tgtEl>
                                          <p:spTgt spid="942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42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42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42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42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4211">
                                            <p:txEl>
                                              <p:pRg st="0" end="0"/>
                                            </p:txEl>
                                          </p:spTgt>
                                        </p:tgtEl>
                                      </p:cBhvr>
                                      <p:to x="100000" y="60000"/>
                                    </p:animScale>
                                    <p:animScale>
                                      <p:cBhvr>
                                        <p:cTn id="14" dur="166" decel="50000">
                                          <p:stCondLst>
                                            <p:cond delay="676"/>
                                          </p:stCondLst>
                                        </p:cTn>
                                        <p:tgtEl>
                                          <p:spTgt spid="94211">
                                            <p:txEl>
                                              <p:pRg st="0" end="0"/>
                                            </p:txEl>
                                          </p:spTgt>
                                        </p:tgtEl>
                                      </p:cBhvr>
                                      <p:to x="100000" y="100000"/>
                                    </p:animScale>
                                    <p:animScale>
                                      <p:cBhvr>
                                        <p:cTn id="15" dur="26">
                                          <p:stCondLst>
                                            <p:cond delay="1312"/>
                                          </p:stCondLst>
                                        </p:cTn>
                                        <p:tgtEl>
                                          <p:spTgt spid="94211">
                                            <p:txEl>
                                              <p:pRg st="0" end="0"/>
                                            </p:txEl>
                                          </p:spTgt>
                                        </p:tgtEl>
                                      </p:cBhvr>
                                      <p:to x="100000" y="80000"/>
                                    </p:animScale>
                                    <p:animScale>
                                      <p:cBhvr>
                                        <p:cTn id="16" dur="166" decel="50000">
                                          <p:stCondLst>
                                            <p:cond delay="1338"/>
                                          </p:stCondLst>
                                        </p:cTn>
                                        <p:tgtEl>
                                          <p:spTgt spid="94211">
                                            <p:txEl>
                                              <p:pRg st="0" end="0"/>
                                            </p:txEl>
                                          </p:spTgt>
                                        </p:tgtEl>
                                      </p:cBhvr>
                                      <p:to x="100000" y="100000"/>
                                    </p:animScale>
                                    <p:animScale>
                                      <p:cBhvr>
                                        <p:cTn id="17" dur="26">
                                          <p:stCondLst>
                                            <p:cond delay="1642"/>
                                          </p:stCondLst>
                                        </p:cTn>
                                        <p:tgtEl>
                                          <p:spTgt spid="94211">
                                            <p:txEl>
                                              <p:pRg st="0" end="0"/>
                                            </p:txEl>
                                          </p:spTgt>
                                        </p:tgtEl>
                                      </p:cBhvr>
                                      <p:to x="100000" y="90000"/>
                                    </p:animScale>
                                    <p:animScale>
                                      <p:cBhvr>
                                        <p:cTn id="18" dur="166" decel="50000">
                                          <p:stCondLst>
                                            <p:cond delay="1668"/>
                                          </p:stCondLst>
                                        </p:cTn>
                                        <p:tgtEl>
                                          <p:spTgt spid="94211">
                                            <p:txEl>
                                              <p:pRg st="0" end="0"/>
                                            </p:txEl>
                                          </p:spTgt>
                                        </p:tgtEl>
                                      </p:cBhvr>
                                      <p:to x="100000" y="100000"/>
                                    </p:animScale>
                                    <p:animScale>
                                      <p:cBhvr>
                                        <p:cTn id="19" dur="26">
                                          <p:stCondLst>
                                            <p:cond delay="1808"/>
                                          </p:stCondLst>
                                        </p:cTn>
                                        <p:tgtEl>
                                          <p:spTgt spid="94211">
                                            <p:txEl>
                                              <p:pRg st="0" end="0"/>
                                            </p:txEl>
                                          </p:spTgt>
                                        </p:tgtEl>
                                      </p:cBhvr>
                                      <p:to x="100000" y="95000"/>
                                    </p:animScale>
                                    <p:animScale>
                                      <p:cBhvr>
                                        <p:cTn id="20" dur="166" decel="50000">
                                          <p:stCondLst>
                                            <p:cond delay="1834"/>
                                          </p:stCondLst>
                                        </p:cTn>
                                        <p:tgtEl>
                                          <p:spTgt spid="942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4211">
                                            <p:txEl>
                                              <p:pRg st="1" end="1"/>
                                            </p:txEl>
                                          </p:spTgt>
                                        </p:tgtEl>
                                        <p:attrNameLst>
                                          <p:attrName>style.visibility</p:attrName>
                                        </p:attrNameLst>
                                      </p:cBhvr>
                                      <p:to>
                                        <p:strVal val="visible"/>
                                      </p:to>
                                    </p:set>
                                    <p:animEffect transition="in" filter="wipe(down)">
                                      <p:cBhvr>
                                        <p:cTn id="25" dur="580">
                                          <p:stCondLst>
                                            <p:cond delay="0"/>
                                          </p:stCondLst>
                                        </p:cTn>
                                        <p:tgtEl>
                                          <p:spTgt spid="94211">
                                            <p:txEl>
                                              <p:pRg st="1" end="1"/>
                                            </p:txEl>
                                          </p:spTgt>
                                        </p:tgtEl>
                                      </p:cBhvr>
                                    </p:animEffect>
                                    <p:anim calcmode="lin" valueType="num">
                                      <p:cBhvr>
                                        <p:cTn id="26" dur="1822" tmFilter="0,0; 0.14,0.36; 0.43,0.73; 0.71,0.91; 1.0,1.0">
                                          <p:stCondLst>
                                            <p:cond delay="0"/>
                                          </p:stCondLst>
                                        </p:cTn>
                                        <p:tgtEl>
                                          <p:spTgt spid="942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42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42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42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42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4211">
                                            <p:txEl>
                                              <p:pRg st="1" end="1"/>
                                            </p:txEl>
                                          </p:spTgt>
                                        </p:tgtEl>
                                      </p:cBhvr>
                                      <p:to x="100000" y="60000"/>
                                    </p:animScale>
                                    <p:animScale>
                                      <p:cBhvr>
                                        <p:cTn id="32" dur="166" decel="50000">
                                          <p:stCondLst>
                                            <p:cond delay="676"/>
                                          </p:stCondLst>
                                        </p:cTn>
                                        <p:tgtEl>
                                          <p:spTgt spid="94211">
                                            <p:txEl>
                                              <p:pRg st="1" end="1"/>
                                            </p:txEl>
                                          </p:spTgt>
                                        </p:tgtEl>
                                      </p:cBhvr>
                                      <p:to x="100000" y="100000"/>
                                    </p:animScale>
                                    <p:animScale>
                                      <p:cBhvr>
                                        <p:cTn id="33" dur="26">
                                          <p:stCondLst>
                                            <p:cond delay="1312"/>
                                          </p:stCondLst>
                                        </p:cTn>
                                        <p:tgtEl>
                                          <p:spTgt spid="94211">
                                            <p:txEl>
                                              <p:pRg st="1" end="1"/>
                                            </p:txEl>
                                          </p:spTgt>
                                        </p:tgtEl>
                                      </p:cBhvr>
                                      <p:to x="100000" y="80000"/>
                                    </p:animScale>
                                    <p:animScale>
                                      <p:cBhvr>
                                        <p:cTn id="34" dur="166" decel="50000">
                                          <p:stCondLst>
                                            <p:cond delay="1338"/>
                                          </p:stCondLst>
                                        </p:cTn>
                                        <p:tgtEl>
                                          <p:spTgt spid="94211">
                                            <p:txEl>
                                              <p:pRg st="1" end="1"/>
                                            </p:txEl>
                                          </p:spTgt>
                                        </p:tgtEl>
                                      </p:cBhvr>
                                      <p:to x="100000" y="100000"/>
                                    </p:animScale>
                                    <p:animScale>
                                      <p:cBhvr>
                                        <p:cTn id="35" dur="26">
                                          <p:stCondLst>
                                            <p:cond delay="1642"/>
                                          </p:stCondLst>
                                        </p:cTn>
                                        <p:tgtEl>
                                          <p:spTgt spid="94211">
                                            <p:txEl>
                                              <p:pRg st="1" end="1"/>
                                            </p:txEl>
                                          </p:spTgt>
                                        </p:tgtEl>
                                      </p:cBhvr>
                                      <p:to x="100000" y="90000"/>
                                    </p:animScale>
                                    <p:animScale>
                                      <p:cBhvr>
                                        <p:cTn id="36" dur="166" decel="50000">
                                          <p:stCondLst>
                                            <p:cond delay="1668"/>
                                          </p:stCondLst>
                                        </p:cTn>
                                        <p:tgtEl>
                                          <p:spTgt spid="94211">
                                            <p:txEl>
                                              <p:pRg st="1" end="1"/>
                                            </p:txEl>
                                          </p:spTgt>
                                        </p:tgtEl>
                                      </p:cBhvr>
                                      <p:to x="100000" y="100000"/>
                                    </p:animScale>
                                    <p:animScale>
                                      <p:cBhvr>
                                        <p:cTn id="37" dur="26">
                                          <p:stCondLst>
                                            <p:cond delay="1808"/>
                                          </p:stCondLst>
                                        </p:cTn>
                                        <p:tgtEl>
                                          <p:spTgt spid="94211">
                                            <p:txEl>
                                              <p:pRg st="1" end="1"/>
                                            </p:txEl>
                                          </p:spTgt>
                                        </p:tgtEl>
                                      </p:cBhvr>
                                      <p:to x="100000" y="95000"/>
                                    </p:animScale>
                                    <p:animScale>
                                      <p:cBhvr>
                                        <p:cTn id="38" dur="166" decel="50000">
                                          <p:stCondLst>
                                            <p:cond delay="1834"/>
                                          </p:stCondLst>
                                        </p:cTn>
                                        <p:tgtEl>
                                          <p:spTgt spid="9421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4211">
                                            <p:txEl>
                                              <p:pRg st="2" end="2"/>
                                            </p:txEl>
                                          </p:spTgt>
                                        </p:tgtEl>
                                        <p:attrNameLst>
                                          <p:attrName>style.visibility</p:attrName>
                                        </p:attrNameLst>
                                      </p:cBhvr>
                                      <p:to>
                                        <p:strVal val="visible"/>
                                      </p:to>
                                    </p:set>
                                    <p:animEffect transition="in" filter="wipe(down)">
                                      <p:cBhvr>
                                        <p:cTn id="43" dur="580">
                                          <p:stCondLst>
                                            <p:cond delay="0"/>
                                          </p:stCondLst>
                                        </p:cTn>
                                        <p:tgtEl>
                                          <p:spTgt spid="94211">
                                            <p:txEl>
                                              <p:pRg st="2" end="2"/>
                                            </p:txEl>
                                          </p:spTgt>
                                        </p:tgtEl>
                                      </p:cBhvr>
                                    </p:animEffect>
                                    <p:anim calcmode="lin" valueType="num">
                                      <p:cBhvr>
                                        <p:cTn id="44" dur="1822" tmFilter="0,0; 0.14,0.36; 0.43,0.73; 0.71,0.91; 1.0,1.0">
                                          <p:stCondLst>
                                            <p:cond delay="0"/>
                                          </p:stCondLst>
                                        </p:cTn>
                                        <p:tgtEl>
                                          <p:spTgt spid="9421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421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421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421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421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4211">
                                            <p:txEl>
                                              <p:pRg st="2" end="2"/>
                                            </p:txEl>
                                          </p:spTgt>
                                        </p:tgtEl>
                                      </p:cBhvr>
                                      <p:to x="100000" y="60000"/>
                                    </p:animScale>
                                    <p:animScale>
                                      <p:cBhvr>
                                        <p:cTn id="50" dur="166" decel="50000">
                                          <p:stCondLst>
                                            <p:cond delay="676"/>
                                          </p:stCondLst>
                                        </p:cTn>
                                        <p:tgtEl>
                                          <p:spTgt spid="94211">
                                            <p:txEl>
                                              <p:pRg st="2" end="2"/>
                                            </p:txEl>
                                          </p:spTgt>
                                        </p:tgtEl>
                                      </p:cBhvr>
                                      <p:to x="100000" y="100000"/>
                                    </p:animScale>
                                    <p:animScale>
                                      <p:cBhvr>
                                        <p:cTn id="51" dur="26">
                                          <p:stCondLst>
                                            <p:cond delay="1312"/>
                                          </p:stCondLst>
                                        </p:cTn>
                                        <p:tgtEl>
                                          <p:spTgt spid="94211">
                                            <p:txEl>
                                              <p:pRg st="2" end="2"/>
                                            </p:txEl>
                                          </p:spTgt>
                                        </p:tgtEl>
                                      </p:cBhvr>
                                      <p:to x="100000" y="80000"/>
                                    </p:animScale>
                                    <p:animScale>
                                      <p:cBhvr>
                                        <p:cTn id="52" dur="166" decel="50000">
                                          <p:stCondLst>
                                            <p:cond delay="1338"/>
                                          </p:stCondLst>
                                        </p:cTn>
                                        <p:tgtEl>
                                          <p:spTgt spid="94211">
                                            <p:txEl>
                                              <p:pRg st="2" end="2"/>
                                            </p:txEl>
                                          </p:spTgt>
                                        </p:tgtEl>
                                      </p:cBhvr>
                                      <p:to x="100000" y="100000"/>
                                    </p:animScale>
                                    <p:animScale>
                                      <p:cBhvr>
                                        <p:cTn id="53" dur="26">
                                          <p:stCondLst>
                                            <p:cond delay="1642"/>
                                          </p:stCondLst>
                                        </p:cTn>
                                        <p:tgtEl>
                                          <p:spTgt spid="94211">
                                            <p:txEl>
                                              <p:pRg st="2" end="2"/>
                                            </p:txEl>
                                          </p:spTgt>
                                        </p:tgtEl>
                                      </p:cBhvr>
                                      <p:to x="100000" y="90000"/>
                                    </p:animScale>
                                    <p:animScale>
                                      <p:cBhvr>
                                        <p:cTn id="54" dur="166" decel="50000">
                                          <p:stCondLst>
                                            <p:cond delay="1668"/>
                                          </p:stCondLst>
                                        </p:cTn>
                                        <p:tgtEl>
                                          <p:spTgt spid="94211">
                                            <p:txEl>
                                              <p:pRg st="2" end="2"/>
                                            </p:txEl>
                                          </p:spTgt>
                                        </p:tgtEl>
                                      </p:cBhvr>
                                      <p:to x="100000" y="100000"/>
                                    </p:animScale>
                                    <p:animScale>
                                      <p:cBhvr>
                                        <p:cTn id="55" dur="26">
                                          <p:stCondLst>
                                            <p:cond delay="1808"/>
                                          </p:stCondLst>
                                        </p:cTn>
                                        <p:tgtEl>
                                          <p:spTgt spid="94211">
                                            <p:txEl>
                                              <p:pRg st="2" end="2"/>
                                            </p:txEl>
                                          </p:spTgt>
                                        </p:tgtEl>
                                      </p:cBhvr>
                                      <p:to x="100000" y="95000"/>
                                    </p:animScale>
                                    <p:animScale>
                                      <p:cBhvr>
                                        <p:cTn id="56" dur="166" decel="50000">
                                          <p:stCondLst>
                                            <p:cond delay="1834"/>
                                          </p:stCondLst>
                                        </p:cTn>
                                        <p:tgtEl>
                                          <p:spTgt spid="9421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Ma trận quyền truy cập</a:t>
            </a:r>
          </a:p>
        </p:txBody>
      </p:sp>
      <p:sp>
        <p:nvSpPr>
          <p:cNvPr id="95235" name="Rectangle 3"/>
          <p:cNvSpPr>
            <a:spLocks noGrp="1" noChangeArrowheads="1"/>
          </p:cNvSpPr>
          <p:nvPr>
            <p:ph type="body" idx="1"/>
          </p:nvPr>
        </p:nvSpPr>
        <p:spPr/>
        <p:txBody>
          <a:bodyPr/>
          <a:lstStyle/>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rPr>
              <a:t>Các khái niệm cơ bản:</a:t>
            </a:r>
          </a:p>
          <a:p>
            <a:pPr algn="just">
              <a:buClr>
                <a:srgbClr val="FF0000"/>
              </a:buClr>
              <a:buSzPct val="150000"/>
            </a:pPr>
            <a:r>
              <a:rPr lang="en-US">
                <a:effectLst>
                  <a:outerShdw blurRad="38100" dist="38100" dir="2700000" algn="tl">
                    <a:srgbClr val="C0C0C0"/>
                  </a:outerShdw>
                </a:effectLst>
              </a:rPr>
              <a:t>Để biểu diễn miền bảo vệ, HĐH cài đặt các ma trận quyền truy cập:</a:t>
            </a:r>
          </a:p>
          <a:p>
            <a:pPr algn="just">
              <a:buClr>
                <a:srgbClr val="FF0000"/>
              </a:buClr>
              <a:buSzPct val="150000"/>
              <a:buFontTx/>
              <a:buNone/>
            </a:pPr>
            <a:r>
              <a:rPr lang="en-US">
                <a:effectLst>
                  <a:outerShdw blurRad="38100" dist="38100" dir="2700000" algn="tl">
                    <a:srgbClr val="C0C0C0"/>
                  </a:outerShdw>
                </a:effectLst>
              </a:rPr>
              <a:t>	+ Các hàng của MT biểu diễn các miền bảo vệ, các cột biểu diễn các khách thể (object).</a:t>
            </a:r>
          </a:p>
          <a:p>
            <a:pPr algn="just">
              <a:buClr>
                <a:srgbClr val="FF0000"/>
              </a:buClr>
              <a:buSzPct val="150000"/>
              <a:buFontTx/>
              <a:buNone/>
            </a:pPr>
            <a:r>
              <a:rPr lang="en-US">
                <a:effectLst>
                  <a:outerShdw blurRad="38100" dist="38100" dir="2700000" algn="tl">
                    <a:srgbClr val="C0C0C0"/>
                  </a:outerShdw>
                </a:effectLst>
              </a:rPr>
              <a:t>	+ Phần tử (i,j) của MT xác định quyền truy cập của chủ thể (subject) thuộc miền D</a:t>
            </a:r>
            <a:r>
              <a:rPr lang="en-US" baseline="-25000">
                <a:effectLst>
                  <a:outerShdw blurRad="38100" dist="38100" dir="2700000" algn="tl">
                    <a:srgbClr val="C0C0C0"/>
                  </a:outerShdw>
                </a:effectLst>
              </a:rPr>
              <a:t>i</a:t>
            </a:r>
            <a:r>
              <a:rPr lang="en-US">
                <a:effectLst>
                  <a:outerShdw blurRad="38100" dist="38100" dir="2700000" algn="tl">
                    <a:srgbClr val="C0C0C0"/>
                  </a:outerShdw>
                </a:effectLst>
              </a:rPr>
              <a:t> có thể thao tác đối với khách thể O</a:t>
            </a:r>
            <a:r>
              <a:rPr lang="en-US" baseline="-25000">
                <a:effectLst>
                  <a:outerShdw blurRad="38100" dist="38100" dir="2700000" algn="tl">
                    <a:srgbClr val="C0C0C0"/>
                  </a:outerShdw>
                </a:effectLst>
              </a:rPr>
              <a:t>j</a:t>
            </a:r>
            <a:r>
              <a:rPr lang="en-US">
                <a:effectLst>
                  <a:outerShdw blurRad="38100" dist="38100" dir="2700000" algn="tl">
                    <a:srgbClr val="C0C0C0"/>
                  </a:outerShdw>
                </a:effectLst>
              </a:rPr>
              <a:t>.</a:t>
            </a:r>
          </a:p>
        </p:txBody>
      </p:sp>
    </p:spTree>
    <p:custDataLst>
      <p:tags r:id="rId1"/>
    </p:custDataLst>
  </p:cSld>
  <p:clrMapOvr>
    <a:masterClrMapping/>
  </p:clrMapOvr>
  <p:transition advTm="35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down)">
                                      <p:cBhvr>
                                        <p:cTn id="7" dur="580">
                                          <p:stCondLst>
                                            <p:cond delay="0"/>
                                          </p:stCondLst>
                                        </p:cTn>
                                        <p:tgtEl>
                                          <p:spTgt spid="95235">
                                            <p:txEl>
                                              <p:pRg st="0" end="0"/>
                                            </p:txEl>
                                          </p:spTgt>
                                        </p:tgtEl>
                                      </p:cBhvr>
                                    </p:animEffect>
                                    <p:anim calcmode="lin" valueType="num">
                                      <p:cBhvr>
                                        <p:cTn id="8" dur="1822" tmFilter="0,0; 0.14,0.36; 0.43,0.73; 0.71,0.91; 1.0,1.0">
                                          <p:stCondLst>
                                            <p:cond delay="0"/>
                                          </p:stCondLst>
                                        </p:cTn>
                                        <p:tgtEl>
                                          <p:spTgt spid="952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52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52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52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52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5235">
                                            <p:txEl>
                                              <p:pRg st="0" end="0"/>
                                            </p:txEl>
                                          </p:spTgt>
                                        </p:tgtEl>
                                      </p:cBhvr>
                                      <p:to x="100000" y="60000"/>
                                    </p:animScale>
                                    <p:animScale>
                                      <p:cBhvr>
                                        <p:cTn id="14" dur="166" decel="50000">
                                          <p:stCondLst>
                                            <p:cond delay="676"/>
                                          </p:stCondLst>
                                        </p:cTn>
                                        <p:tgtEl>
                                          <p:spTgt spid="95235">
                                            <p:txEl>
                                              <p:pRg st="0" end="0"/>
                                            </p:txEl>
                                          </p:spTgt>
                                        </p:tgtEl>
                                      </p:cBhvr>
                                      <p:to x="100000" y="100000"/>
                                    </p:animScale>
                                    <p:animScale>
                                      <p:cBhvr>
                                        <p:cTn id="15" dur="26">
                                          <p:stCondLst>
                                            <p:cond delay="1312"/>
                                          </p:stCondLst>
                                        </p:cTn>
                                        <p:tgtEl>
                                          <p:spTgt spid="95235">
                                            <p:txEl>
                                              <p:pRg st="0" end="0"/>
                                            </p:txEl>
                                          </p:spTgt>
                                        </p:tgtEl>
                                      </p:cBhvr>
                                      <p:to x="100000" y="80000"/>
                                    </p:animScale>
                                    <p:animScale>
                                      <p:cBhvr>
                                        <p:cTn id="16" dur="166" decel="50000">
                                          <p:stCondLst>
                                            <p:cond delay="1338"/>
                                          </p:stCondLst>
                                        </p:cTn>
                                        <p:tgtEl>
                                          <p:spTgt spid="95235">
                                            <p:txEl>
                                              <p:pRg st="0" end="0"/>
                                            </p:txEl>
                                          </p:spTgt>
                                        </p:tgtEl>
                                      </p:cBhvr>
                                      <p:to x="100000" y="100000"/>
                                    </p:animScale>
                                    <p:animScale>
                                      <p:cBhvr>
                                        <p:cTn id="17" dur="26">
                                          <p:stCondLst>
                                            <p:cond delay="1642"/>
                                          </p:stCondLst>
                                        </p:cTn>
                                        <p:tgtEl>
                                          <p:spTgt spid="95235">
                                            <p:txEl>
                                              <p:pRg st="0" end="0"/>
                                            </p:txEl>
                                          </p:spTgt>
                                        </p:tgtEl>
                                      </p:cBhvr>
                                      <p:to x="100000" y="90000"/>
                                    </p:animScale>
                                    <p:animScale>
                                      <p:cBhvr>
                                        <p:cTn id="18" dur="166" decel="50000">
                                          <p:stCondLst>
                                            <p:cond delay="1668"/>
                                          </p:stCondLst>
                                        </p:cTn>
                                        <p:tgtEl>
                                          <p:spTgt spid="95235">
                                            <p:txEl>
                                              <p:pRg st="0" end="0"/>
                                            </p:txEl>
                                          </p:spTgt>
                                        </p:tgtEl>
                                      </p:cBhvr>
                                      <p:to x="100000" y="100000"/>
                                    </p:animScale>
                                    <p:animScale>
                                      <p:cBhvr>
                                        <p:cTn id="19" dur="26">
                                          <p:stCondLst>
                                            <p:cond delay="1808"/>
                                          </p:stCondLst>
                                        </p:cTn>
                                        <p:tgtEl>
                                          <p:spTgt spid="95235">
                                            <p:txEl>
                                              <p:pRg st="0" end="0"/>
                                            </p:txEl>
                                          </p:spTgt>
                                        </p:tgtEl>
                                      </p:cBhvr>
                                      <p:to x="100000" y="95000"/>
                                    </p:animScale>
                                    <p:animScale>
                                      <p:cBhvr>
                                        <p:cTn id="20" dur="166" decel="50000">
                                          <p:stCondLst>
                                            <p:cond delay="1834"/>
                                          </p:stCondLst>
                                        </p:cTn>
                                        <p:tgtEl>
                                          <p:spTgt spid="952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5235">
                                            <p:txEl>
                                              <p:pRg st="1" end="1"/>
                                            </p:txEl>
                                          </p:spTgt>
                                        </p:tgtEl>
                                        <p:attrNameLst>
                                          <p:attrName>style.visibility</p:attrName>
                                        </p:attrNameLst>
                                      </p:cBhvr>
                                      <p:to>
                                        <p:strVal val="visible"/>
                                      </p:to>
                                    </p:set>
                                    <p:animEffect transition="in" filter="wipe(down)">
                                      <p:cBhvr>
                                        <p:cTn id="25" dur="580">
                                          <p:stCondLst>
                                            <p:cond delay="0"/>
                                          </p:stCondLst>
                                        </p:cTn>
                                        <p:tgtEl>
                                          <p:spTgt spid="95235">
                                            <p:txEl>
                                              <p:pRg st="1" end="1"/>
                                            </p:txEl>
                                          </p:spTgt>
                                        </p:tgtEl>
                                      </p:cBhvr>
                                    </p:animEffect>
                                    <p:anim calcmode="lin" valueType="num">
                                      <p:cBhvr>
                                        <p:cTn id="26" dur="1822" tmFilter="0,0; 0.14,0.36; 0.43,0.73; 0.71,0.91; 1.0,1.0">
                                          <p:stCondLst>
                                            <p:cond delay="0"/>
                                          </p:stCondLst>
                                        </p:cTn>
                                        <p:tgtEl>
                                          <p:spTgt spid="952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52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52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52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52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5235">
                                            <p:txEl>
                                              <p:pRg st="1" end="1"/>
                                            </p:txEl>
                                          </p:spTgt>
                                        </p:tgtEl>
                                      </p:cBhvr>
                                      <p:to x="100000" y="60000"/>
                                    </p:animScale>
                                    <p:animScale>
                                      <p:cBhvr>
                                        <p:cTn id="32" dur="166" decel="50000">
                                          <p:stCondLst>
                                            <p:cond delay="676"/>
                                          </p:stCondLst>
                                        </p:cTn>
                                        <p:tgtEl>
                                          <p:spTgt spid="95235">
                                            <p:txEl>
                                              <p:pRg st="1" end="1"/>
                                            </p:txEl>
                                          </p:spTgt>
                                        </p:tgtEl>
                                      </p:cBhvr>
                                      <p:to x="100000" y="100000"/>
                                    </p:animScale>
                                    <p:animScale>
                                      <p:cBhvr>
                                        <p:cTn id="33" dur="26">
                                          <p:stCondLst>
                                            <p:cond delay="1312"/>
                                          </p:stCondLst>
                                        </p:cTn>
                                        <p:tgtEl>
                                          <p:spTgt spid="95235">
                                            <p:txEl>
                                              <p:pRg st="1" end="1"/>
                                            </p:txEl>
                                          </p:spTgt>
                                        </p:tgtEl>
                                      </p:cBhvr>
                                      <p:to x="100000" y="80000"/>
                                    </p:animScale>
                                    <p:animScale>
                                      <p:cBhvr>
                                        <p:cTn id="34" dur="166" decel="50000">
                                          <p:stCondLst>
                                            <p:cond delay="1338"/>
                                          </p:stCondLst>
                                        </p:cTn>
                                        <p:tgtEl>
                                          <p:spTgt spid="95235">
                                            <p:txEl>
                                              <p:pRg st="1" end="1"/>
                                            </p:txEl>
                                          </p:spTgt>
                                        </p:tgtEl>
                                      </p:cBhvr>
                                      <p:to x="100000" y="100000"/>
                                    </p:animScale>
                                    <p:animScale>
                                      <p:cBhvr>
                                        <p:cTn id="35" dur="26">
                                          <p:stCondLst>
                                            <p:cond delay="1642"/>
                                          </p:stCondLst>
                                        </p:cTn>
                                        <p:tgtEl>
                                          <p:spTgt spid="95235">
                                            <p:txEl>
                                              <p:pRg st="1" end="1"/>
                                            </p:txEl>
                                          </p:spTgt>
                                        </p:tgtEl>
                                      </p:cBhvr>
                                      <p:to x="100000" y="90000"/>
                                    </p:animScale>
                                    <p:animScale>
                                      <p:cBhvr>
                                        <p:cTn id="36" dur="166" decel="50000">
                                          <p:stCondLst>
                                            <p:cond delay="1668"/>
                                          </p:stCondLst>
                                        </p:cTn>
                                        <p:tgtEl>
                                          <p:spTgt spid="95235">
                                            <p:txEl>
                                              <p:pRg st="1" end="1"/>
                                            </p:txEl>
                                          </p:spTgt>
                                        </p:tgtEl>
                                      </p:cBhvr>
                                      <p:to x="100000" y="100000"/>
                                    </p:animScale>
                                    <p:animScale>
                                      <p:cBhvr>
                                        <p:cTn id="37" dur="26">
                                          <p:stCondLst>
                                            <p:cond delay="1808"/>
                                          </p:stCondLst>
                                        </p:cTn>
                                        <p:tgtEl>
                                          <p:spTgt spid="95235">
                                            <p:txEl>
                                              <p:pRg st="1" end="1"/>
                                            </p:txEl>
                                          </p:spTgt>
                                        </p:tgtEl>
                                      </p:cBhvr>
                                      <p:to x="100000" y="95000"/>
                                    </p:animScale>
                                    <p:animScale>
                                      <p:cBhvr>
                                        <p:cTn id="38" dur="166" decel="50000">
                                          <p:stCondLst>
                                            <p:cond delay="1834"/>
                                          </p:stCondLst>
                                        </p:cTn>
                                        <p:tgtEl>
                                          <p:spTgt spid="9523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5235">
                                            <p:txEl>
                                              <p:pRg st="2" end="2"/>
                                            </p:txEl>
                                          </p:spTgt>
                                        </p:tgtEl>
                                        <p:attrNameLst>
                                          <p:attrName>style.visibility</p:attrName>
                                        </p:attrNameLst>
                                      </p:cBhvr>
                                      <p:to>
                                        <p:strVal val="visible"/>
                                      </p:to>
                                    </p:set>
                                    <p:animEffect transition="in" filter="wipe(down)">
                                      <p:cBhvr>
                                        <p:cTn id="43" dur="580">
                                          <p:stCondLst>
                                            <p:cond delay="0"/>
                                          </p:stCondLst>
                                        </p:cTn>
                                        <p:tgtEl>
                                          <p:spTgt spid="95235">
                                            <p:txEl>
                                              <p:pRg st="2" end="2"/>
                                            </p:txEl>
                                          </p:spTgt>
                                        </p:tgtEl>
                                      </p:cBhvr>
                                    </p:animEffect>
                                    <p:anim calcmode="lin" valueType="num">
                                      <p:cBhvr>
                                        <p:cTn id="44" dur="1822" tmFilter="0,0; 0.14,0.36; 0.43,0.73; 0.71,0.91; 1.0,1.0">
                                          <p:stCondLst>
                                            <p:cond delay="0"/>
                                          </p:stCondLst>
                                        </p:cTn>
                                        <p:tgtEl>
                                          <p:spTgt spid="9523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523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523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523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523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5235">
                                            <p:txEl>
                                              <p:pRg st="2" end="2"/>
                                            </p:txEl>
                                          </p:spTgt>
                                        </p:tgtEl>
                                      </p:cBhvr>
                                      <p:to x="100000" y="60000"/>
                                    </p:animScale>
                                    <p:animScale>
                                      <p:cBhvr>
                                        <p:cTn id="50" dur="166" decel="50000">
                                          <p:stCondLst>
                                            <p:cond delay="676"/>
                                          </p:stCondLst>
                                        </p:cTn>
                                        <p:tgtEl>
                                          <p:spTgt spid="95235">
                                            <p:txEl>
                                              <p:pRg st="2" end="2"/>
                                            </p:txEl>
                                          </p:spTgt>
                                        </p:tgtEl>
                                      </p:cBhvr>
                                      <p:to x="100000" y="100000"/>
                                    </p:animScale>
                                    <p:animScale>
                                      <p:cBhvr>
                                        <p:cTn id="51" dur="26">
                                          <p:stCondLst>
                                            <p:cond delay="1312"/>
                                          </p:stCondLst>
                                        </p:cTn>
                                        <p:tgtEl>
                                          <p:spTgt spid="95235">
                                            <p:txEl>
                                              <p:pRg st="2" end="2"/>
                                            </p:txEl>
                                          </p:spTgt>
                                        </p:tgtEl>
                                      </p:cBhvr>
                                      <p:to x="100000" y="80000"/>
                                    </p:animScale>
                                    <p:animScale>
                                      <p:cBhvr>
                                        <p:cTn id="52" dur="166" decel="50000">
                                          <p:stCondLst>
                                            <p:cond delay="1338"/>
                                          </p:stCondLst>
                                        </p:cTn>
                                        <p:tgtEl>
                                          <p:spTgt spid="95235">
                                            <p:txEl>
                                              <p:pRg st="2" end="2"/>
                                            </p:txEl>
                                          </p:spTgt>
                                        </p:tgtEl>
                                      </p:cBhvr>
                                      <p:to x="100000" y="100000"/>
                                    </p:animScale>
                                    <p:animScale>
                                      <p:cBhvr>
                                        <p:cTn id="53" dur="26">
                                          <p:stCondLst>
                                            <p:cond delay="1642"/>
                                          </p:stCondLst>
                                        </p:cTn>
                                        <p:tgtEl>
                                          <p:spTgt spid="95235">
                                            <p:txEl>
                                              <p:pRg st="2" end="2"/>
                                            </p:txEl>
                                          </p:spTgt>
                                        </p:tgtEl>
                                      </p:cBhvr>
                                      <p:to x="100000" y="90000"/>
                                    </p:animScale>
                                    <p:animScale>
                                      <p:cBhvr>
                                        <p:cTn id="54" dur="166" decel="50000">
                                          <p:stCondLst>
                                            <p:cond delay="1668"/>
                                          </p:stCondLst>
                                        </p:cTn>
                                        <p:tgtEl>
                                          <p:spTgt spid="95235">
                                            <p:txEl>
                                              <p:pRg st="2" end="2"/>
                                            </p:txEl>
                                          </p:spTgt>
                                        </p:tgtEl>
                                      </p:cBhvr>
                                      <p:to x="100000" y="100000"/>
                                    </p:animScale>
                                    <p:animScale>
                                      <p:cBhvr>
                                        <p:cTn id="55" dur="26">
                                          <p:stCondLst>
                                            <p:cond delay="1808"/>
                                          </p:stCondLst>
                                        </p:cTn>
                                        <p:tgtEl>
                                          <p:spTgt spid="95235">
                                            <p:txEl>
                                              <p:pRg st="2" end="2"/>
                                            </p:txEl>
                                          </p:spTgt>
                                        </p:tgtEl>
                                      </p:cBhvr>
                                      <p:to x="100000" y="95000"/>
                                    </p:animScale>
                                    <p:animScale>
                                      <p:cBhvr>
                                        <p:cTn id="56" dur="166" decel="50000">
                                          <p:stCondLst>
                                            <p:cond delay="1834"/>
                                          </p:stCondLst>
                                        </p:cTn>
                                        <p:tgtEl>
                                          <p:spTgt spid="9523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95235">
                                            <p:txEl>
                                              <p:pRg st="3" end="3"/>
                                            </p:txEl>
                                          </p:spTgt>
                                        </p:tgtEl>
                                        <p:attrNameLst>
                                          <p:attrName>style.visibility</p:attrName>
                                        </p:attrNameLst>
                                      </p:cBhvr>
                                      <p:to>
                                        <p:strVal val="visible"/>
                                      </p:to>
                                    </p:set>
                                    <p:animEffect transition="in" filter="wipe(down)">
                                      <p:cBhvr>
                                        <p:cTn id="61" dur="580">
                                          <p:stCondLst>
                                            <p:cond delay="0"/>
                                          </p:stCondLst>
                                        </p:cTn>
                                        <p:tgtEl>
                                          <p:spTgt spid="95235">
                                            <p:txEl>
                                              <p:pRg st="3" end="3"/>
                                            </p:txEl>
                                          </p:spTgt>
                                        </p:tgtEl>
                                      </p:cBhvr>
                                    </p:animEffect>
                                    <p:anim calcmode="lin" valueType="num">
                                      <p:cBhvr>
                                        <p:cTn id="62" dur="1822" tmFilter="0,0; 0.14,0.36; 0.43,0.73; 0.71,0.91; 1.0,1.0">
                                          <p:stCondLst>
                                            <p:cond delay="0"/>
                                          </p:stCondLst>
                                        </p:cTn>
                                        <p:tgtEl>
                                          <p:spTgt spid="95235">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5235">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5235">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5235">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5235">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95235">
                                            <p:txEl>
                                              <p:pRg st="3" end="3"/>
                                            </p:txEl>
                                          </p:spTgt>
                                        </p:tgtEl>
                                      </p:cBhvr>
                                      <p:to x="100000" y="60000"/>
                                    </p:animScale>
                                    <p:animScale>
                                      <p:cBhvr>
                                        <p:cTn id="68" dur="166" decel="50000">
                                          <p:stCondLst>
                                            <p:cond delay="676"/>
                                          </p:stCondLst>
                                        </p:cTn>
                                        <p:tgtEl>
                                          <p:spTgt spid="95235">
                                            <p:txEl>
                                              <p:pRg st="3" end="3"/>
                                            </p:txEl>
                                          </p:spTgt>
                                        </p:tgtEl>
                                      </p:cBhvr>
                                      <p:to x="100000" y="100000"/>
                                    </p:animScale>
                                    <p:animScale>
                                      <p:cBhvr>
                                        <p:cTn id="69" dur="26">
                                          <p:stCondLst>
                                            <p:cond delay="1312"/>
                                          </p:stCondLst>
                                        </p:cTn>
                                        <p:tgtEl>
                                          <p:spTgt spid="95235">
                                            <p:txEl>
                                              <p:pRg st="3" end="3"/>
                                            </p:txEl>
                                          </p:spTgt>
                                        </p:tgtEl>
                                      </p:cBhvr>
                                      <p:to x="100000" y="80000"/>
                                    </p:animScale>
                                    <p:animScale>
                                      <p:cBhvr>
                                        <p:cTn id="70" dur="166" decel="50000">
                                          <p:stCondLst>
                                            <p:cond delay="1338"/>
                                          </p:stCondLst>
                                        </p:cTn>
                                        <p:tgtEl>
                                          <p:spTgt spid="95235">
                                            <p:txEl>
                                              <p:pRg st="3" end="3"/>
                                            </p:txEl>
                                          </p:spTgt>
                                        </p:tgtEl>
                                      </p:cBhvr>
                                      <p:to x="100000" y="100000"/>
                                    </p:animScale>
                                    <p:animScale>
                                      <p:cBhvr>
                                        <p:cTn id="71" dur="26">
                                          <p:stCondLst>
                                            <p:cond delay="1642"/>
                                          </p:stCondLst>
                                        </p:cTn>
                                        <p:tgtEl>
                                          <p:spTgt spid="95235">
                                            <p:txEl>
                                              <p:pRg st="3" end="3"/>
                                            </p:txEl>
                                          </p:spTgt>
                                        </p:tgtEl>
                                      </p:cBhvr>
                                      <p:to x="100000" y="90000"/>
                                    </p:animScale>
                                    <p:animScale>
                                      <p:cBhvr>
                                        <p:cTn id="72" dur="166" decel="50000">
                                          <p:stCondLst>
                                            <p:cond delay="1668"/>
                                          </p:stCondLst>
                                        </p:cTn>
                                        <p:tgtEl>
                                          <p:spTgt spid="95235">
                                            <p:txEl>
                                              <p:pRg st="3" end="3"/>
                                            </p:txEl>
                                          </p:spTgt>
                                        </p:tgtEl>
                                      </p:cBhvr>
                                      <p:to x="100000" y="100000"/>
                                    </p:animScale>
                                    <p:animScale>
                                      <p:cBhvr>
                                        <p:cTn id="73" dur="26">
                                          <p:stCondLst>
                                            <p:cond delay="1808"/>
                                          </p:stCondLst>
                                        </p:cTn>
                                        <p:tgtEl>
                                          <p:spTgt spid="95235">
                                            <p:txEl>
                                              <p:pRg st="3" end="3"/>
                                            </p:txEl>
                                          </p:spTgt>
                                        </p:tgtEl>
                                      </p:cBhvr>
                                      <p:to x="100000" y="95000"/>
                                    </p:animScale>
                                    <p:animScale>
                                      <p:cBhvr>
                                        <p:cTn id="74" dur="166" decel="50000">
                                          <p:stCondLst>
                                            <p:cond delay="1834"/>
                                          </p:stCondLst>
                                        </p:cTn>
                                        <p:tgtEl>
                                          <p:spTgt spid="9523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952500"/>
          </a:xfrm>
        </p:spPr>
        <p:txBody>
          <a:bodyPr/>
          <a:lstStyle/>
          <a:p>
            <a:r>
              <a:rPr lang="en-US" b="1">
                <a:solidFill>
                  <a:srgbClr val="FF0000"/>
                </a:solidFill>
                <a:effectLst>
                  <a:outerShdw blurRad="38100" dist="38100" dir="2700000" algn="tl">
                    <a:srgbClr val="C0C0C0"/>
                  </a:outerShdw>
                </a:effectLst>
              </a:rPr>
              <a:t>Ma trận quyền truy cập</a:t>
            </a:r>
          </a:p>
        </p:txBody>
      </p:sp>
      <p:sp>
        <p:nvSpPr>
          <p:cNvPr id="43018" name="Text Box 10"/>
          <p:cNvSpPr txBox="1">
            <a:spLocks noChangeArrowheads="1"/>
          </p:cNvSpPr>
          <p:nvPr/>
        </p:nvSpPr>
        <p:spPr bwMode="auto">
          <a:xfrm>
            <a:off x="2273300" y="5634038"/>
            <a:ext cx="4332288" cy="579437"/>
          </a:xfrm>
          <a:prstGeom prst="rect">
            <a:avLst/>
          </a:prstGeom>
          <a:noFill/>
          <a:ln w="9525">
            <a:noFill/>
            <a:miter lim="800000"/>
            <a:headEnd/>
            <a:tailEnd/>
          </a:ln>
          <a:effectLst/>
        </p:spPr>
        <p:txBody>
          <a:bodyPr wrap="none">
            <a:spAutoFit/>
          </a:bodyPr>
          <a:lstStyle/>
          <a:p>
            <a:pPr algn="ctr" eaLnBrk="0" hangingPunct="0"/>
            <a:r>
              <a:rPr lang="en-US" sz="3200">
                <a:effectLst>
                  <a:outerShdw blurRad="38100" dist="38100" dir="2700000" algn="tl">
                    <a:srgbClr val="C0C0C0"/>
                  </a:outerShdw>
                </a:effectLst>
                <a:latin typeface="Helvetica" pitchFamily="34" charset="0"/>
              </a:rPr>
              <a:t>Ma trận quyền truy cập</a:t>
            </a:r>
          </a:p>
        </p:txBody>
      </p:sp>
      <p:pic>
        <p:nvPicPr>
          <p:cNvPr id="43019" name="Picture 11"/>
          <p:cNvPicPr>
            <a:picLocks noChangeAspect="1" noChangeArrowheads="1"/>
          </p:cNvPicPr>
          <p:nvPr/>
        </p:nvPicPr>
        <p:blipFill>
          <a:blip r:embed="rId2"/>
          <a:srcRect l="398" t="14250" r="400" b="14502"/>
          <a:stretch>
            <a:fillRect/>
          </a:stretch>
        </p:blipFill>
        <p:spPr bwMode="auto">
          <a:xfrm>
            <a:off x="817563" y="1285875"/>
            <a:ext cx="7499350" cy="4040188"/>
          </a:xfrm>
          <a:prstGeom prst="rect">
            <a:avLst/>
          </a:prstGeom>
          <a:noFill/>
          <a:ln w="38100" cmpd="dbl">
            <a:solidFill>
              <a:srgbClr val="CC6600"/>
            </a:solidFill>
            <a:miter lim="800000"/>
            <a:headEnd/>
            <a:tailEnd/>
          </a:ln>
          <a:effectLst/>
        </p:spPr>
      </p:pic>
    </p:spTree>
  </p:cSld>
  <p:clrMapOvr>
    <a:masterClrMapping/>
  </p:clrMapOvr>
  <p:transition advTm="1264"/>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274638"/>
            <a:ext cx="8229600" cy="811212"/>
          </a:xfrm>
        </p:spPr>
        <p:txBody>
          <a:bodyPr/>
          <a:lstStyle/>
          <a:p>
            <a:r>
              <a:rPr lang="en-US" b="1">
                <a:solidFill>
                  <a:srgbClr val="FF0000"/>
                </a:solidFill>
                <a:effectLst>
                  <a:outerShdw blurRad="38100" dist="38100" dir="2700000" algn="tl">
                    <a:srgbClr val="C0C0C0"/>
                  </a:outerShdw>
                </a:effectLst>
              </a:rPr>
              <a:t>Ma trận quyền truy cập</a:t>
            </a:r>
          </a:p>
        </p:txBody>
      </p:sp>
      <p:sp>
        <p:nvSpPr>
          <p:cNvPr id="97283" name="Rectangle 3"/>
          <p:cNvSpPr>
            <a:spLocks noGrp="1" noChangeArrowheads="1"/>
          </p:cNvSpPr>
          <p:nvPr>
            <p:ph type="body" idx="1"/>
          </p:nvPr>
        </p:nvSpPr>
        <p:spPr>
          <a:xfrm>
            <a:off x="274320" y="1280160"/>
            <a:ext cx="8709660" cy="5284153"/>
          </a:xfrm>
        </p:spPr>
        <p:txBody>
          <a:bodyPr/>
          <a:lstStyle/>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rPr>
              <a:t>Các PP cài đặt MT quyền truy cập</a:t>
            </a:r>
          </a:p>
          <a:p>
            <a:pPr algn="just">
              <a:buClr>
                <a:srgbClr val="FF0000"/>
              </a:buClr>
              <a:buSzPct val="150000"/>
              <a:buFontTx/>
              <a:buNone/>
            </a:pPr>
            <a:r>
              <a:rPr lang="en-US" sz="3000">
                <a:effectLst>
                  <a:outerShdw blurRad="38100" dist="38100" dir="2700000" algn="tl">
                    <a:srgbClr val="C0C0C0"/>
                  </a:outerShdw>
                </a:effectLst>
              </a:rPr>
              <a:t>	1. Bảng toàn cục (Global Table): Bảng toàn cục bao gồm các bộ ba thành phần:</a:t>
            </a:r>
          </a:p>
          <a:p>
            <a:pPr algn="just">
              <a:buClr>
                <a:srgbClr val="FF0000"/>
              </a:buClr>
              <a:buSzPct val="150000"/>
              <a:buFontTx/>
              <a:buNone/>
            </a:pPr>
            <a:r>
              <a:rPr lang="en-US" sz="3000">
                <a:effectLst>
                  <a:outerShdw blurRad="38100" dist="38100" dir="2700000" algn="tl">
                    <a:srgbClr val="C0C0C0"/>
                  </a:outerShdw>
                </a:effectLst>
              </a:rPr>
              <a:t>&lt;miền bảo vệ, khách thể, các quyền truy cập&gt;. </a:t>
            </a:r>
          </a:p>
          <a:p>
            <a:pPr algn="just">
              <a:buClr>
                <a:srgbClr val="FF0000"/>
              </a:buClr>
              <a:buSzPct val="150000"/>
              <a:buFontTx/>
              <a:buNone/>
            </a:pPr>
            <a:r>
              <a:rPr lang="en-US" sz="3000">
                <a:effectLst>
                  <a:outerShdw blurRad="38100" dist="38100" dir="2700000" algn="tl">
                    <a:srgbClr val="C0C0C0"/>
                  </a:outerShdw>
                </a:effectLst>
              </a:rPr>
              <a:t>+ </a:t>
            </a:r>
            <a:r>
              <a:rPr lang="en-US" sz="3000" smtClean="0">
                <a:effectLst>
                  <a:outerShdw blurRad="38100" dist="38100" dir="2700000" algn="tl">
                    <a:srgbClr val="C0C0C0"/>
                  </a:outerShdw>
                </a:effectLst>
              </a:rPr>
              <a:t>Khi </a:t>
            </a:r>
            <a:r>
              <a:rPr lang="en-US" sz="3000">
                <a:effectLst>
                  <a:outerShdw blurRad="38100" dist="38100" dir="2700000" algn="tl">
                    <a:srgbClr val="C0C0C0"/>
                  </a:outerShdw>
                </a:effectLst>
              </a:rPr>
              <a:t>thực hiện thao tác M trên khách thể O</a:t>
            </a:r>
            <a:r>
              <a:rPr lang="en-US" sz="3000" baseline="-25000">
                <a:effectLst>
                  <a:outerShdw blurRad="38100" dist="38100" dir="2700000" algn="tl">
                    <a:srgbClr val="C0C0C0"/>
                  </a:outerShdw>
                </a:effectLst>
              </a:rPr>
              <a:t>j </a:t>
            </a:r>
            <a:r>
              <a:rPr lang="en-US" sz="3000">
                <a:effectLst>
                  <a:outerShdw blurRad="38100" dist="38100" dir="2700000" algn="tl">
                    <a:srgbClr val="C0C0C0"/>
                  </a:outerShdw>
                </a:effectLst>
              </a:rPr>
              <a:t>trong miền bảo vệ D</a:t>
            </a:r>
            <a:r>
              <a:rPr lang="en-US" sz="3000" baseline="-25000">
                <a:effectLst>
                  <a:outerShdw blurRad="38100" dist="38100" dir="2700000" algn="tl">
                    <a:srgbClr val="C0C0C0"/>
                  </a:outerShdw>
                </a:effectLst>
              </a:rPr>
              <a:t>i</a:t>
            </a:r>
            <a:r>
              <a:rPr lang="en-US" sz="3000" smtClean="0">
                <a:effectLst>
                  <a:outerShdw blurRad="38100" dist="38100" dir="2700000" algn="tl">
                    <a:srgbClr val="C0C0C0"/>
                  </a:outerShdw>
                </a:effectLst>
              </a:rPr>
              <a:t>, cần </a:t>
            </a:r>
            <a:r>
              <a:rPr lang="en-US" sz="3000">
                <a:effectLst>
                  <a:outerShdw blurRad="38100" dist="38100" dir="2700000" algn="tl">
                    <a:srgbClr val="C0C0C0"/>
                  </a:outerShdw>
                </a:effectLst>
              </a:rPr>
              <a:t>tìm trong bảng toàn cục một bộ ba &lt; D</a:t>
            </a:r>
            <a:r>
              <a:rPr lang="en-US" sz="3000" baseline="-25000">
                <a:effectLst>
                  <a:outerShdw blurRad="38100" dist="38100" dir="2700000" algn="tl">
                    <a:srgbClr val="C0C0C0"/>
                  </a:outerShdw>
                </a:effectLst>
              </a:rPr>
              <a:t>i</a:t>
            </a:r>
            <a:r>
              <a:rPr lang="en-US" sz="3000">
                <a:effectLst>
                  <a:outerShdw blurRad="38100" dist="38100" dir="2700000" algn="tl">
                    <a:srgbClr val="C0C0C0"/>
                  </a:outerShdw>
                </a:effectLst>
              </a:rPr>
              <a:t>,O</a:t>
            </a:r>
            <a:r>
              <a:rPr lang="en-US" sz="3000" baseline="-25000">
                <a:effectLst>
                  <a:outerShdw blurRad="38100" dist="38100" dir="2700000" algn="tl">
                    <a:srgbClr val="C0C0C0"/>
                  </a:outerShdw>
                </a:effectLst>
              </a:rPr>
              <a:t>j</a:t>
            </a:r>
            <a:r>
              <a:rPr lang="en-US" sz="3000">
                <a:effectLst>
                  <a:outerShdw blurRad="38100" dist="38100" dir="2700000" algn="tl">
                    <a:srgbClr val="C0C0C0"/>
                  </a:outerShdw>
                </a:effectLst>
              </a:rPr>
              <a:t>, R</a:t>
            </a:r>
            <a:r>
              <a:rPr lang="en-US" sz="3000" baseline="-25000">
                <a:effectLst>
                  <a:outerShdw blurRad="38100" dist="38100" dir="2700000" algn="tl">
                    <a:srgbClr val="C0C0C0"/>
                  </a:outerShdw>
                </a:effectLst>
              </a:rPr>
              <a:t>k</a:t>
            </a:r>
            <a:r>
              <a:rPr lang="en-US" sz="3000">
                <a:effectLst>
                  <a:outerShdw blurRad="38100" dist="38100" dir="2700000" algn="tl">
                    <a:srgbClr val="C0C0C0"/>
                  </a:outerShdw>
                </a:effectLst>
              </a:rPr>
              <a:t>&gt; mà M thuộc tập </a:t>
            </a:r>
            <a:r>
              <a:rPr lang="en-US" sz="3000" smtClean="0">
                <a:effectLst>
                  <a:outerShdw blurRad="38100" dist="38100" dir="2700000" algn="tl">
                    <a:srgbClr val="C0C0C0"/>
                  </a:outerShdw>
                </a:effectLst>
              </a:rPr>
              <a:t>R</a:t>
            </a:r>
            <a:r>
              <a:rPr lang="en-US" sz="3000" baseline="-25000" smtClean="0">
                <a:effectLst>
                  <a:outerShdw blurRad="38100" dist="38100" dir="2700000" algn="tl">
                    <a:srgbClr val="C0C0C0"/>
                  </a:outerShdw>
                </a:effectLst>
              </a:rPr>
              <a:t>k</a:t>
            </a:r>
            <a:r>
              <a:rPr lang="en-US" sz="3000">
                <a:effectLst>
                  <a:outerShdw blurRad="38100" dist="38100" dir="2700000" algn="tl">
                    <a:srgbClr val="C0C0C0"/>
                  </a:outerShdw>
                </a:effectLst>
              </a:rPr>
              <a:t>. </a:t>
            </a:r>
            <a:endParaRPr lang="en-US" sz="3000" smtClean="0">
              <a:effectLst>
                <a:outerShdw blurRad="38100" dist="38100" dir="2700000" algn="tl">
                  <a:srgbClr val="C0C0C0"/>
                </a:outerShdw>
              </a:effectLst>
            </a:endParaRPr>
          </a:p>
          <a:p>
            <a:pPr algn="just">
              <a:buClr>
                <a:srgbClr val="FF0000"/>
              </a:buClr>
              <a:buSzPct val="150000"/>
              <a:buFontTx/>
              <a:buNone/>
            </a:pPr>
            <a:r>
              <a:rPr lang="en-US" sz="3000" smtClean="0">
                <a:effectLst>
                  <a:outerShdw blurRad="38100" dist="38100" dir="2700000" algn="tl">
                    <a:srgbClr val="C0C0C0"/>
                  </a:outerShdw>
                </a:effectLst>
              </a:rPr>
              <a:t>+ Nếu </a:t>
            </a:r>
            <a:r>
              <a:rPr lang="en-US" sz="3000">
                <a:effectLst>
                  <a:outerShdw blurRad="38100" dist="38100" dir="2700000" algn="tl">
                    <a:srgbClr val="C0C0C0"/>
                  </a:outerShdw>
                </a:effectLst>
              </a:rPr>
              <a:t>tìm thấy thì thao tác M được phép thi hành ngược lại xẩy ra lỗi truy cập.</a:t>
            </a:r>
          </a:p>
        </p:txBody>
      </p:sp>
    </p:spTree>
    <p:custDataLst>
      <p:tags r:id="rId1"/>
    </p:custDataLst>
  </p:cSld>
  <p:clrMapOvr>
    <a:masterClrMapping/>
  </p:clrMapOvr>
  <p:transition advTm="21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wipe(down)">
                                      <p:cBhvr>
                                        <p:cTn id="7" dur="580">
                                          <p:stCondLst>
                                            <p:cond delay="0"/>
                                          </p:stCondLst>
                                        </p:cTn>
                                        <p:tgtEl>
                                          <p:spTgt spid="97283">
                                            <p:txEl>
                                              <p:pRg st="0" end="0"/>
                                            </p:txEl>
                                          </p:spTgt>
                                        </p:tgtEl>
                                      </p:cBhvr>
                                    </p:animEffect>
                                    <p:anim calcmode="lin" valueType="num">
                                      <p:cBhvr>
                                        <p:cTn id="8" dur="1822" tmFilter="0,0; 0.14,0.36; 0.43,0.73; 0.71,0.91; 1.0,1.0">
                                          <p:stCondLst>
                                            <p:cond delay="0"/>
                                          </p:stCondLst>
                                        </p:cTn>
                                        <p:tgtEl>
                                          <p:spTgt spid="972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72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72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72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72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7283">
                                            <p:txEl>
                                              <p:pRg st="0" end="0"/>
                                            </p:txEl>
                                          </p:spTgt>
                                        </p:tgtEl>
                                      </p:cBhvr>
                                      <p:to x="100000" y="60000"/>
                                    </p:animScale>
                                    <p:animScale>
                                      <p:cBhvr>
                                        <p:cTn id="14" dur="166" decel="50000">
                                          <p:stCondLst>
                                            <p:cond delay="676"/>
                                          </p:stCondLst>
                                        </p:cTn>
                                        <p:tgtEl>
                                          <p:spTgt spid="97283">
                                            <p:txEl>
                                              <p:pRg st="0" end="0"/>
                                            </p:txEl>
                                          </p:spTgt>
                                        </p:tgtEl>
                                      </p:cBhvr>
                                      <p:to x="100000" y="100000"/>
                                    </p:animScale>
                                    <p:animScale>
                                      <p:cBhvr>
                                        <p:cTn id="15" dur="26">
                                          <p:stCondLst>
                                            <p:cond delay="1312"/>
                                          </p:stCondLst>
                                        </p:cTn>
                                        <p:tgtEl>
                                          <p:spTgt spid="97283">
                                            <p:txEl>
                                              <p:pRg st="0" end="0"/>
                                            </p:txEl>
                                          </p:spTgt>
                                        </p:tgtEl>
                                      </p:cBhvr>
                                      <p:to x="100000" y="80000"/>
                                    </p:animScale>
                                    <p:animScale>
                                      <p:cBhvr>
                                        <p:cTn id="16" dur="166" decel="50000">
                                          <p:stCondLst>
                                            <p:cond delay="1338"/>
                                          </p:stCondLst>
                                        </p:cTn>
                                        <p:tgtEl>
                                          <p:spTgt spid="97283">
                                            <p:txEl>
                                              <p:pRg st="0" end="0"/>
                                            </p:txEl>
                                          </p:spTgt>
                                        </p:tgtEl>
                                      </p:cBhvr>
                                      <p:to x="100000" y="100000"/>
                                    </p:animScale>
                                    <p:animScale>
                                      <p:cBhvr>
                                        <p:cTn id="17" dur="26">
                                          <p:stCondLst>
                                            <p:cond delay="1642"/>
                                          </p:stCondLst>
                                        </p:cTn>
                                        <p:tgtEl>
                                          <p:spTgt spid="97283">
                                            <p:txEl>
                                              <p:pRg st="0" end="0"/>
                                            </p:txEl>
                                          </p:spTgt>
                                        </p:tgtEl>
                                      </p:cBhvr>
                                      <p:to x="100000" y="90000"/>
                                    </p:animScale>
                                    <p:animScale>
                                      <p:cBhvr>
                                        <p:cTn id="18" dur="166" decel="50000">
                                          <p:stCondLst>
                                            <p:cond delay="1668"/>
                                          </p:stCondLst>
                                        </p:cTn>
                                        <p:tgtEl>
                                          <p:spTgt spid="97283">
                                            <p:txEl>
                                              <p:pRg st="0" end="0"/>
                                            </p:txEl>
                                          </p:spTgt>
                                        </p:tgtEl>
                                      </p:cBhvr>
                                      <p:to x="100000" y="100000"/>
                                    </p:animScale>
                                    <p:animScale>
                                      <p:cBhvr>
                                        <p:cTn id="19" dur="26">
                                          <p:stCondLst>
                                            <p:cond delay="1808"/>
                                          </p:stCondLst>
                                        </p:cTn>
                                        <p:tgtEl>
                                          <p:spTgt spid="97283">
                                            <p:txEl>
                                              <p:pRg st="0" end="0"/>
                                            </p:txEl>
                                          </p:spTgt>
                                        </p:tgtEl>
                                      </p:cBhvr>
                                      <p:to x="100000" y="95000"/>
                                    </p:animScale>
                                    <p:animScale>
                                      <p:cBhvr>
                                        <p:cTn id="20" dur="166" decel="50000">
                                          <p:stCondLst>
                                            <p:cond delay="1834"/>
                                          </p:stCondLst>
                                        </p:cTn>
                                        <p:tgtEl>
                                          <p:spTgt spid="972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7283">
                                            <p:txEl>
                                              <p:pRg st="1" end="1"/>
                                            </p:txEl>
                                          </p:spTgt>
                                        </p:tgtEl>
                                        <p:attrNameLst>
                                          <p:attrName>style.visibility</p:attrName>
                                        </p:attrNameLst>
                                      </p:cBhvr>
                                      <p:to>
                                        <p:strVal val="visible"/>
                                      </p:to>
                                    </p:set>
                                    <p:animEffect transition="in" filter="wipe(down)">
                                      <p:cBhvr>
                                        <p:cTn id="25" dur="580">
                                          <p:stCondLst>
                                            <p:cond delay="0"/>
                                          </p:stCondLst>
                                        </p:cTn>
                                        <p:tgtEl>
                                          <p:spTgt spid="97283">
                                            <p:txEl>
                                              <p:pRg st="1" end="1"/>
                                            </p:txEl>
                                          </p:spTgt>
                                        </p:tgtEl>
                                      </p:cBhvr>
                                    </p:animEffect>
                                    <p:anim calcmode="lin" valueType="num">
                                      <p:cBhvr>
                                        <p:cTn id="26" dur="1822" tmFilter="0,0; 0.14,0.36; 0.43,0.73; 0.71,0.91; 1.0,1.0">
                                          <p:stCondLst>
                                            <p:cond delay="0"/>
                                          </p:stCondLst>
                                        </p:cTn>
                                        <p:tgtEl>
                                          <p:spTgt spid="972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72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72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72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72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7283">
                                            <p:txEl>
                                              <p:pRg st="1" end="1"/>
                                            </p:txEl>
                                          </p:spTgt>
                                        </p:tgtEl>
                                      </p:cBhvr>
                                      <p:to x="100000" y="60000"/>
                                    </p:animScale>
                                    <p:animScale>
                                      <p:cBhvr>
                                        <p:cTn id="32" dur="166" decel="50000">
                                          <p:stCondLst>
                                            <p:cond delay="676"/>
                                          </p:stCondLst>
                                        </p:cTn>
                                        <p:tgtEl>
                                          <p:spTgt spid="97283">
                                            <p:txEl>
                                              <p:pRg st="1" end="1"/>
                                            </p:txEl>
                                          </p:spTgt>
                                        </p:tgtEl>
                                      </p:cBhvr>
                                      <p:to x="100000" y="100000"/>
                                    </p:animScale>
                                    <p:animScale>
                                      <p:cBhvr>
                                        <p:cTn id="33" dur="26">
                                          <p:stCondLst>
                                            <p:cond delay="1312"/>
                                          </p:stCondLst>
                                        </p:cTn>
                                        <p:tgtEl>
                                          <p:spTgt spid="97283">
                                            <p:txEl>
                                              <p:pRg st="1" end="1"/>
                                            </p:txEl>
                                          </p:spTgt>
                                        </p:tgtEl>
                                      </p:cBhvr>
                                      <p:to x="100000" y="80000"/>
                                    </p:animScale>
                                    <p:animScale>
                                      <p:cBhvr>
                                        <p:cTn id="34" dur="166" decel="50000">
                                          <p:stCondLst>
                                            <p:cond delay="1338"/>
                                          </p:stCondLst>
                                        </p:cTn>
                                        <p:tgtEl>
                                          <p:spTgt spid="97283">
                                            <p:txEl>
                                              <p:pRg st="1" end="1"/>
                                            </p:txEl>
                                          </p:spTgt>
                                        </p:tgtEl>
                                      </p:cBhvr>
                                      <p:to x="100000" y="100000"/>
                                    </p:animScale>
                                    <p:animScale>
                                      <p:cBhvr>
                                        <p:cTn id="35" dur="26">
                                          <p:stCondLst>
                                            <p:cond delay="1642"/>
                                          </p:stCondLst>
                                        </p:cTn>
                                        <p:tgtEl>
                                          <p:spTgt spid="97283">
                                            <p:txEl>
                                              <p:pRg st="1" end="1"/>
                                            </p:txEl>
                                          </p:spTgt>
                                        </p:tgtEl>
                                      </p:cBhvr>
                                      <p:to x="100000" y="90000"/>
                                    </p:animScale>
                                    <p:animScale>
                                      <p:cBhvr>
                                        <p:cTn id="36" dur="166" decel="50000">
                                          <p:stCondLst>
                                            <p:cond delay="1668"/>
                                          </p:stCondLst>
                                        </p:cTn>
                                        <p:tgtEl>
                                          <p:spTgt spid="97283">
                                            <p:txEl>
                                              <p:pRg st="1" end="1"/>
                                            </p:txEl>
                                          </p:spTgt>
                                        </p:tgtEl>
                                      </p:cBhvr>
                                      <p:to x="100000" y="100000"/>
                                    </p:animScale>
                                    <p:animScale>
                                      <p:cBhvr>
                                        <p:cTn id="37" dur="26">
                                          <p:stCondLst>
                                            <p:cond delay="1808"/>
                                          </p:stCondLst>
                                        </p:cTn>
                                        <p:tgtEl>
                                          <p:spTgt spid="97283">
                                            <p:txEl>
                                              <p:pRg st="1" end="1"/>
                                            </p:txEl>
                                          </p:spTgt>
                                        </p:tgtEl>
                                      </p:cBhvr>
                                      <p:to x="100000" y="95000"/>
                                    </p:animScale>
                                    <p:animScale>
                                      <p:cBhvr>
                                        <p:cTn id="38" dur="166" decel="50000">
                                          <p:stCondLst>
                                            <p:cond delay="1834"/>
                                          </p:stCondLst>
                                        </p:cTn>
                                        <p:tgtEl>
                                          <p:spTgt spid="9728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7283">
                                            <p:txEl>
                                              <p:pRg st="2" end="2"/>
                                            </p:txEl>
                                          </p:spTgt>
                                        </p:tgtEl>
                                        <p:attrNameLst>
                                          <p:attrName>style.visibility</p:attrName>
                                        </p:attrNameLst>
                                      </p:cBhvr>
                                      <p:to>
                                        <p:strVal val="visible"/>
                                      </p:to>
                                    </p:set>
                                    <p:animEffect transition="in" filter="wipe(down)">
                                      <p:cBhvr>
                                        <p:cTn id="43" dur="580">
                                          <p:stCondLst>
                                            <p:cond delay="0"/>
                                          </p:stCondLst>
                                        </p:cTn>
                                        <p:tgtEl>
                                          <p:spTgt spid="97283">
                                            <p:txEl>
                                              <p:pRg st="2" end="2"/>
                                            </p:txEl>
                                          </p:spTgt>
                                        </p:tgtEl>
                                      </p:cBhvr>
                                    </p:animEffect>
                                    <p:anim calcmode="lin" valueType="num">
                                      <p:cBhvr>
                                        <p:cTn id="44" dur="1822" tmFilter="0,0; 0.14,0.36; 0.43,0.73; 0.71,0.91; 1.0,1.0">
                                          <p:stCondLst>
                                            <p:cond delay="0"/>
                                          </p:stCondLst>
                                        </p:cTn>
                                        <p:tgtEl>
                                          <p:spTgt spid="9728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728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728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728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728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7283">
                                            <p:txEl>
                                              <p:pRg st="2" end="2"/>
                                            </p:txEl>
                                          </p:spTgt>
                                        </p:tgtEl>
                                      </p:cBhvr>
                                      <p:to x="100000" y="60000"/>
                                    </p:animScale>
                                    <p:animScale>
                                      <p:cBhvr>
                                        <p:cTn id="50" dur="166" decel="50000">
                                          <p:stCondLst>
                                            <p:cond delay="676"/>
                                          </p:stCondLst>
                                        </p:cTn>
                                        <p:tgtEl>
                                          <p:spTgt spid="97283">
                                            <p:txEl>
                                              <p:pRg st="2" end="2"/>
                                            </p:txEl>
                                          </p:spTgt>
                                        </p:tgtEl>
                                      </p:cBhvr>
                                      <p:to x="100000" y="100000"/>
                                    </p:animScale>
                                    <p:animScale>
                                      <p:cBhvr>
                                        <p:cTn id="51" dur="26">
                                          <p:stCondLst>
                                            <p:cond delay="1312"/>
                                          </p:stCondLst>
                                        </p:cTn>
                                        <p:tgtEl>
                                          <p:spTgt spid="97283">
                                            <p:txEl>
                                              <p:pRg st="2" end="2"/>
                                            </p:txEl>
                                          </p:spTgt>
                                        </p:tgtEl>
                                      </p:cBhvr>
                                      <p:to x="100000" y="80000"/>
                                    </p:animScale>
                                    <p:animScale>
                                      <p:cBhvr>
                                        <p:cTn id="52" dur="166" decel="50000">
                                          <p:stCondLst>
                                            <p:cond delay="1338"/>
                                          </p:stCondLst>
                                        </p:cTn>
                                        <p:tgtEl>
                                          <p:spTgt spid="97283">
                                            <p:txEl>
                                              <p:pRg st="2" end="2"/>
                                            </p:txEl>
                                          </p:spTgt>
                                        </p:tgtEl>
                                      </p:cBhvr>
                                      <p:to x="100000" y="100000"/>
                                    </p:animScale>
                                    <p:animScale>
                                      <p:cBhvr>
                                        <p:cTn id="53" dur="26">
                                          <p:stCondLst>
                                            <p:cond delay="1642"/>
                                          </p:stCondLst>
                                        </p:cTn>
                                        <p:tgtEl>
                                          <p:spTgt spid="97283">
                                            <p:txEl>
                                              <p:pRg st="2" end="2"/>
                                            </p:txEl>
                                          </p:spTgt>
                                        </p:tgtEl>
                                      </p:cBhvr>
                                      <p:to x="100000" y="90000"/>
                                    </p:animScale>
                                    <p:animScale>
                                      <p:cBhvr>
                                        <p:cTn id="54" dur="166" decel="50000">
                                          <p:stCondLst>
                                            <p:cond delay="1668"/>
                                          </p:stCondLst>
                                        </p:cTn>
                                        <p:tgtEl>
                                          <p:spTgt spid="97283">
                                            <p:txEl>
                                              <p:pRg st="2" end="2"/>
                                            </p:txEl>
                                          </p:spTgt>
                                        </p:tgtEl>
                                      </p:cBhvr>
                                      <p:to x="100000" y="100000"/>
                                    </p:animScale>
                                    <p:animScale>
                                      <p:cBhvr>
                                        <p:cTn id="55" dur="26">
                                          <p:stCondLst>
                                            <p:cond delay="1808"/>
                                          </p:stCondLst>
                                        </p:cTn>
                                        <p:tgtEl>
                                          <p:spTgt spid="97283">
                                            <p:txEl>
                                              <p:pRg st="2" end="2"/>
                                            </p:txEl>
                                          </p:spTgt>
                                        </p:tgtEl>
                                      </p:cBhvr>
                                      <p:to x="100000" y="95000"/>
                                    </p:animScale>
                                    <p:animScale>
                                      <p:cBhvr>
                                        <p:cTn id="56" dur="166" decel="50000">
                                          <p:stCondLst>
                                            <p:cond delay="1834"/>
                                          </p:stCondLst>
                                        </p:cTn>
                                        <p:tgtEl>
                                          <p:spTgt spid="9728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97283">
                                            <p:txEl>
                                              <p:pRg st="3" end="3"/>
                                            </p:txEl>
                                          </p:spTgt>
                                        </p:tgtEl>
                                        <p:attrNameLst>
                                          <p:attrName>style.visibility</p:attrName>
                                        </p:attrNameLst>
                                      </p:cBhvr>
                                      <p:to>
                                        <p:strVal val="visible"/>
                                      </p:to>
                                    </p:set>
                                    <p:animEffect transition="in" filter="wipe(down)">
                                      <p:cBhvr>
                                        <p:cTn id="61" dur="580">
                                          <p:stCondLst>
                                            <p:cond delay="0"/>
                                          </p:stCondLst>
                                        </p:cTn>
                                        <p:tgtEl>
                                          <p:spTgt spid="97283">
                                            <p:txEl>
                                              <p:pRg st="3" end="3"/>
                                            </p:txEl>
                                          </p:spTgt>
                                        </p:tgtEl>
                                      </p:cBhvr>
                                    </p:animEffect>
                                    <p:anim calcmode="lin" valueType="num">
                                      <p:cBhvr>
                                        <p:cTn id="62" dur="1822" tmFilter="0,0; 0.14,0.36; 0.43,0.73; 0.71,0.91; 1.0,1.0">
                                          <p:stCondLst>
                                            <p:cond delay="0"/>
                                          </p:stCondLst>
                                        </p:cTn>
                                        <p:tgtEl>
                                          <p:spTgt spid="9728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728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728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728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728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97283">
                                            <p:txEl>
                                              <p:pRg st="3" end="3"/>
                                            </p:txEl>
                                          </p:spTgt>
                                        </p:tgtEl>
                                      </p:cBhvr>
                                      <p:to x="100000" y="60000"/>
                                    </p:animScale>
                                    <p:animScale>
                                      <p:cBhvr>
                                        <p:cTn id="68" dur="166" decel="50000">
                                          <p:stCondLst>
                                            <p:cond delay="676"/>
                                          </p:stCondLst>
                                        </p:cTn>
                                        <p:tgtEl>
                                          <p:spTgt spid="97283">
                                            <p:txEl>
                                              <p:pRg st="3" end="3"/>
                                            </p:txEl>
                                          </p:spTgt>
                                        </p:tgtEl>
                                      </p:cBhvr>
                                      <p:to x="100000" y="100000"/>
                                    </p:animScale>
                                    <p:animScale>
                                      <p:cBhvr>
                                        <p:cTn id="69" dur="26">
                                          <p:stCondLst>
                                            <p:cond delay="1312"/>
                                          </p:stCondLst>
                                        </p:cTn>
                                        <p:tgtEl>
                                          <p:spTgt spid="97283">
                                            <p:txEl>
                                              <p:pRg st="3" end="3"/>
                                            </p:txEl>
                                          </p:spTgt>
                                        </p:tgtEl>
                                      </p:cBhvr>
                                      <p:to x="100000" y="80000"/>
                                    </p:animScale>
                                    <p:animScale>
                                      <p:cBhvr>
                                        <p:cTn id="70" dur="166" decel="50000">
                                          <p:stCondLst>
                                            <p:cond delay="1338"/>
                                          </p:stCondLst>
                                        </p:cTn>
                                        <p:tgtEl>
                                          <p:spTgt spid="97283">
                                            <p:txEl>
                                              <p:pRg st="3" end="3"/>
                                            </p:txEl>
                                          </p:spTgt>
                                        </p:tgtEl>
                                      </p:cBhvr>
                                      <p:to x="100000" y="100000"/>
                                    </p:animScale>
                                    <p:animScale>
                                      <p:cBhvr>
                                        <p:cTn id="71" dur="26">
                                          <p:stCondLst>
                                            <p:cond delay="1642"/>
                                          </p:stCondLst>
                                        </p:cTn>
                                        <p:tgtEl>
                                          <p:spTgt spid="97283">
                                            <p:txEl>
                                              <p:pRg st="3" end="3"/>
                                            </p:txEl>
                                          </p:spTgt>
                                        </p:tgtEl>
                                      </p:cBhvr>
                                      <p:to x="100000" y="90000"/>
                                    </p:animScale>
                                    <p:animScale>
                                      <p:cBhvr>
                                        <p:cTn id="72" dur="166" decel="50000">
                                          <p:stCondLst>
                                            <p:cond delay="1668"/>
                                          </p:stCondLst>
                                        </p:cTn>
                                        <p:tgtEl>
                                          <p:spTgt spid="97283">
                                            <p:txEl>
                                              <p:pRg st="3" end="3"/>
                                            </p:txEl>
                                          </p:spTgt>
                                        </p:tgtEl>
                                      </p:cBhvr>
                                      <p:to x="100000" y="100000"/>
                                    </p:animScale>
                                    <p:animScale>
                                      <p:cBhvr>
                                        <p:cTn id="73" dur="26">
                                          <p:stCondLst>
                                            <p:cond delay="1808"/>
                                          </p:stCondLst>
                                        </p:cTn>
                                        <p:tgtEl>
                                          <p:spTgt spid="97283">
                                            <p:txEl>
                                              <p:pRg st="3" end="3"/>
                                            </p:txEl>
                                          </p:spTgt>
                                        </p:tgtEl>
                                      </p:cBhvr>
                                      <p:to x="100000" y="95000"/>
                                    </p:animScale>
                                    <p:animScale>
                                      <p:cBhvr>
                                        <p:cTn id="74" dur="166" decel="50000">
                                          <p:stCondLst>
                                            <p:cond delay="1834"/>
                                          </p:stCondLst>
                                        </p:cTn>
                                        <p:tgtEl>
                                          <p:spTgt spid="9728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97283">
                                            <p:txEl>
                                              <p:pRg st="4" end="4"/>
                                            </p:txEl>
                                          </p:spTgt>
                                        </p:tgtEl>
                                        <p:attrNameLst>
                                          <p:attrName>style.visibility</p:attrName>
                                        </p:attrNameLst>
                                      </p:cBhvr>
                                      <p:to>
                                        <p:strVal val="visible"/>
                                      </p:to>
                                    </p:set>
                                    <p:animEffect transition="in" filter="wipe(down)">
                                      <p:cBhvr>
                                        <p:cTn id="79" dur="580">
                                          <p:stCondLst>
                                            <p:cond delay="0"/>
                                          </p:stCondLst>
                                        </p:cTn>
                                        <p:tgtEl>
                                          <p:spTgt spid="97283">
                                            <p:txEl>
                                              <p:pRg st="4" end="4"/>
                                            </p:txEl>
                                          </p:spTgt>
                                        </p:tgtEl>
                                      </p:cBhvr>
                                    </p:animEffect>
                                    <p:anim calcmode="lin" valueType="num">
                                      <p:cBhvr>
                                        <p:cTn id="80" dur="1822" tmFilter="0,0; 0.14,0.36; 0.43,0.73; 0.71,0.91; 1.0,1.0">
                                          <p:stCondLst>
                                            <p:cond delay="0"/>
                                          </p:stCondLst>
                                        </p:cTn>
                                        <p:tgtEl>
                                          <p:spTgt spid="9728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9728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9728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9728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9728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97283">
                                            <p:txEl>
                                              <p:pRg st="4" end="4"/>
                                            </p:txEl>
                                          </p:spTgt>
                                        </p:tgtEl>
                                      </p:cBhvr>
                                      <p:to x="100000" y="60000"/>
                                    </p:animScale>
                                    <p:animScale>
                                      <p:cBhvr>
                                        <p:cTn id="86" dur="166" decel="50000">
                                          <p:stCondLst>
                                            <p:cond delay="676"/>
                                          </p:stCondLst>
                                        </p:cTn>
                                        <p:tgtEl>
                                          <p:spTgt spid="97283">
                                            <p:txEl>
                                              <p:pRg st="4" end="4"/>
                                            </p:txEl>
                                          </p:spTgt>
                                        </p:tgtEl>
                                      </p:cBhvr>
                                      <p:to x="100000" y="100000"/>
                                    </p:animScale>
                                    <p:animScale>
                                      <p:cBhvr>
                                        <p:cTn id="87" dur="26">
                                          <p:stCondLst>
                                            <p:cond delay="1312"/>
                                          </p:stCondLst>
                                        </p:cTn>
                                        <p:tgtEl>
                                          <p:spTgt spid="97283">
                                            <p:txEl>
                                              <p:pRg st="4" end="4"/>
                                            </p:txEl>
                                          </p:spTgt>
                                        </p:tgtEl>
                                      </p:cBhvr>
                                      <p:to x="100000" y="80000"/>
                                    </p:animScale>
                                    <p:animScale>
                                      <p:cBhvr>
                                        <p:cTn id="88" dur="166" decel="50000">
                                          <p:stCondLst>
                                            <p:cond delay="1338"/>
                                          </p:stCondLst>
                                        </p:cTn>
                                        <p:tgtEl>
                                          <p:spTgt spid="97283">
                                            <p:txEl>
                                              <p:pRg st="4" end="4"/>
                                            </p:txEl>
                                          </p:spTgt>
                                        </p:tgtEl>
                                      </p:cBhvr>
                                      <p:to x="100000" y="100000"/>
                                    </p:animScale>
                                    <p:animScale>
                                      <p:cBhvr>
                                        <p:cTn id="89" dur="26">
                                          <p:stCondLst>
                                            <p:cond delay="1642"/>
                                          </p:stCondLst>
                                        </p:cTn>
                                        <p:tgtEl>
                                          <p:spTgt spid="97283">
                                            <p:txEl>
                                              <p:pRg st="4" end="4"/>
                                            </p:txEl>
                                          </p:spTgt>
                                        </p:tgtEl>
                                      </p:cBhvr>
                                      <p:to x="100000" y="90000"/>
                                    </p:animScale>
                                    <p:animScale>
                                      <p:cBhvr>
                                        <p:cTn id="90" dur="166" decel="50000">
                                          <p:stCondLst>
                                            <p:cond delay="1668"/>
                                          </p:stCondLst>
                                        </p:cTn>
                                        <p:tgtEl>
                                          <p:spTgt spid="97283">
                                            <p:txEl>
                                              <p:pRg st="4" end="4"/>
                                            </p:txEl>
                                          </p:spTgt>
                                        </p:tgtEl>
                                      </p:cBhvr>
                                      <p:to x="100000" y="100000"/>
                                    </p:animScale>
                                    <p:animScale>
                                      <p:cBhvr>
                                        <p:cTn id="91" dur="26">
                                          <p:stCondLst>
                                            <p:cond delay="1808"/>
                                          </p:stCondLst>
                                        </p:cTn>
                                        <p:tgtEl>
                                          <p:spTgt spid="97283">
                                            <p:txEl>
                                              <p:pRg st="4" end="4"/>
                                            </p:txEl>
                                          </p:spTgt>
                                        </p:tgtEl>
                                      </p:cBhvr>
                                      <p:to x="100000" y="95000"/>
                                    </p:animScale>
                                    <p:animScale>
                                      <p:cBhvr>
                                        <p:cTn id="92" dur="166" decel="50000">
                                          <p:stCondLst>
                                            <p:cond delay="1834"/>
                                          </p:stCondLst>
                                        </p:cTn>
                                        <p:tgtEl>
                                          <p:spTgt spid="9728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4638"/>
            <a:ext cx="8229600" cy="616902"/>
          </a:xfrm>
        </p:spPr>
        <p:txBody>
          <a:bodyPr/>
          <a:lstStyle/>
          <a:p>
            <a:r>
              <a:rPr lang="en-US" b="1">
                <a:solidFill>
                  <a:srgbClr val="FF0000"/>
                </a:solidFill>
                <a:effectLst>
                  <a:outerShdw blurRad="38100" dist="38100" dir="2700000" algn="tl">
                    <a:srgbClr val="C0C0C0"/>
                  </a:outerShdw>
                </a:effectLst>
              </a:rPr>
              <a:t>Ma trận quyền truy cập</a:t>
            </a:r>
          </a:p>
        </p:txBody>
      </p:sp>
      <p:sp>
        <p:nvSpPr>
          <p:cNvPr id="98307" name="Rectangle 3"/>
          <p:cNvSpPr>
            <a:spLocks noGrp="1" noChangeArrowheads="1"/>
          </p:cNvSpPr>
          <p:nvPr>
            <p:ph type="body" idx="1"/>
          </p:nvPr>
        </p:nvSpPr>
        <p:spPr>
          <a:xfrm>
            <a:off x="304800" y="1234440"/>
            <a:ext cx="8534400" cy="5234623"/>
          </a:xfrm>
        </p:spPr>
        <p:txBody>
          <a:bodyPr/>
          <a:lstStyle/>
          <a:p>
            <a:pPr algn="just">
              <a:buClr>
                <a:srgbClr val="FF0000"/>
              </a:buClr>
              <a:buSzPct val="150000"/>
              <a:buFontTx/>
              <a:buNone/>
            </a:pPr>
            <a:r>
              <a:rPr lang="en-US">
                <a:effectLst>
                  <a:outerShdw blurRad="38100" dist="38100" dir="2700000" algn="tl">
                    <a:srgbClr val="C0C0C0"/>
                  </a:outerShdw>
                </a:effectLst>
              </a:rPr>
              <a:t>	2. DS quyền truy cập (Access Control List): </a:t>
            </a:r>
          </a:p>
          <a:p>
            <a:pPr algn="just">
              <a:buClr>
                <a:srgbClr val="FF0000"/>
              </a:buClr>
              <a:buSzPct val="150000"/>
              <a:buFontTx/>
              <a:buNone/>
            </a:pPr>
            <a:r>
              <a:rPr lang="en-US">
                <a:effectLst>
                  <a:outerShdw blurRad="38100" dist="38100" dir="2700000" algn="tl">
                    <a:srgbClr val="C0C0C0"/>
                  </a:outerShdw>
                </a:effectLst>
              </a:rPr>
              <a:t>+ </a:t>
            </a:r>
            <a:r>
              <a:rPr lang="en-US" smtClean="0">
                <a:effectLst>
                  <a:outerShdw blurRad="38100" dist="38100" dir="2700000" algn="tl">
                    <a:srgbClr val="C0C0C0"/>
                  </a:outerShdw>
                </a:effectLst>
              </a:rPr>
              <a:t>Mỗi </a:t>
            </a:r>
            <a:r>
              <a:rPr lang="en-US">
                <a:effectLst>
                  <a:outerShdw blurRad="38100" dist="38100" dir="2700000" algn="tl">
                    <a:srgbClr val="C0C0C0"/>
                  </a:outerShdw>
                </a:effectLst>
              </a:rPr>
              <a:t>cột trong ma trận quyền truy cập là một danh sách các quyền truy cập tới một khách thể. </a:t>
            </a:r>
            <a:endParaRPr lang="en-US" smtClean="0">
              <a:effectLst>
                <a:outerShdw blurRad="38100" dist="38100" dir="2700000" algn="tl">
                  <a:srgbClr val="C0C0C0"/>
                </a:outerShdw>
              </a:effectLst>
            </a:endParaRPr>
          </a:p>
          <a:p>
            <a:pPr algn="just">
              <a:buClr>
                <a:srgbClr val="FF0000"/>
              </a:buClr>
              <a:buSzPct val="150000"/>
              <a:buFontTx/>
              <a:buNone/>
            </a:pPr>
            <a:r>
              <a:rPr lang="en-US" smtClean="0">
                <a:effectLst>
                  <a:outerShdw blurRad="38100" dist="38100" dir="2700000" algn="tl">
                    <a:srgbClr val="C0C0C0"/>
                  </a:outerShdw>
                </a:effectLst>
              </a:rPr>
              <a:t>+ DS </a:t>
            </a:r>
            <a:r>
              <a:rPr lang="en-US">
                <a:effectLst>
                  <a:outerShdw blurRad="38100" dist="38100" dir="2700000" algn="tl">
                    <a:srgbClr val="C0C0C0"/>
                  </a:outerShdw>
                </a:effectLst>
              </a:rPr>
              <a:t>gồm các phần tử là các bộ 2 thành phần &lt; miền bảo vệ, các quyền truy cập&gt;, ví dụ:</a:t>
            </a:r>
          </a:p>
          <a:p>
            <a:pPr>
              <a:buClr>
                <a:srgbClr val="FF0000"/>
              </a:buClr>
              <a:buSzPct val="150000"/>
              <a:buFontTx/>
              <a:buNone/>
            </a:pPr>
            <a:r>
              <a:rPr lang="en-US" sz="2800"/>
              <a:t>		</a:t>
            </a:r>
            <a:r>
              <a:rPr lang="en-US" sz="2800">
                <a:effectLst>
                  <a:outerShdw blurRad="38100" dist="38100" dir="2700000" algn="tl">
                    <a:srgbClr val="C0C0C0"/>
                  </a:outerShdw>
                </a:effectLst>
              </a:rPr>
              <a:t>Domain 1 = Read, Write</a:t>
            </a:r>
            <a:br>
              <a:rPr lang="en-US" sz="2800">
                <a:effectLst>
                  <a:outerShdw blurRad="38100" dist="38100" dir="2700000" algn="tl">
                    <a:srgbClr val="C0C0C0"/>
                  </a:outerShdw>
                </a:effectLst>
              </a:rPr>
            </a:br>
            <a:r>
              <a:rPr lang="en-US" sz="2800">
                <a:effectLst>
                  <a:outerShdw blurRad="38100" dist="38100" dir="2700000" algn="tl">
                    <a:srgbClr val="C0C0C0"/>
                  </a:outerShdw>
                </a:effectLst>
              </a:rPr>
              <a:t>	Domain 2 = Read</a:t>
            </a:r>
            <a:br>
              <a:rPr lang="en-US" sz="2800">
                <a:effectLst>
                  <a:outerShdw blurRad="38100" dist="38100" dir="2700000" algn="tl">
                    <a:srgbClr val="C0C0C0"/>
                  </a:outerShdw>
                </a:effectLst>
              </a:rPr>
            </a:br>
            <a:r>
              <a:rPr lang="en-US" sz="2800">
                <a:effectLst>
                  <a:outerShdw blurRad="38100" dist="38100" dir="2700000" algn="tl">
                    <a:srgbClr val="C0C0C0"/>
                  </a:outerShdw>
                </a:effectLst>
              </a:rPr>
              <a:t>	Domain 3 = Read</a:t>
            </a:r>
            <a:br>
              <a:rPr lang="en-US" sz="2800">
                <a:effectLst>
                  <a:outerShdw blurRad="38100" dist="38100" dir="2700000" algn="tl">
                    <a:srgbClr val="C0C0C0"/>
                  </a:outerShdw>
                </a:effectLst>
              </a:rPr>
            </a:br>
            <a:r>
              <a:rPr lang="en-US" sz="2800">
                <a:effectLst>
                  <a:outerShdw blurRad="38100" dist="38100" dir="2700000" algn="tl">
                    <a:srgbClr val="C0C0C0"/>
                  </a:outerShdw>
                </a:effectLst>
              </a:rPr>
              <a:t>	...</a:t>
            </a:r>
            <a:endParaRPr lang="en-US">
              <a:effectLst>
                <a:outerShdw blurRad="38100" dist="38100" dir="2700000" algn="tl">
                  <a:srgbClr val="C0C0C0"/>
                </a:outerShdw>
              </a:effectLst>
            </a:endParaRPr>
          </a:p>
        </p:txBody>
      </p:sp>
    </p:spTree>
    <p:custDataLst>
      <p:tags r:id="rId1"/>
    </p:custDataLst>
  </p:cSld>
  <p:clrMapOvr>
    <a:masterClrMapping/>
  </p:clrMapOvr>
  <p:transition advTm="11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down)">
                                      <p:cBhvr>
                                        <p:cTn id="7" dur="580">
                                          <p:stCondLst>
                                            <p:cond delay="0"/>
                                          </p:stCondLst>
                                        </p:cTn>
                                        <p:tgtEl>
                                          <p:spTgt spid="98307">
                                            <p:txEl>
                                              <p:pRg st="0" end="0"/>
                                            </p:txEl>
                                          </p:spTgt>
                                        </p:tgtEl>
                                      </p:cBhvr>
                                    </p:animEffect>
                                    <p:anim calcmode="lin" valueType="num">
                                      <p:cBhvr>
                                        <p:cTn id="8" dur="1822" tmFilter="0,0; 0.14,0.36; 0.43,0.73; 0.71,0.91; 1.0,1.0">
                                          <p:stCondLst>
                                            <p:cond delay="0"/>
                                          </p:stCondLst>
                                        </p:cTn>
                                        <p:tgtEl>
                                          <p:spTgt spid="983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83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83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83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83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8307">
                                            <p:txEl>
                                              <p:pRg st="0" end="0"/>
                                            </p:txEl>
                                          </p:spTgt>
                                        </p:tgtEl>
                                      </p:cBhvr>
                                      <p:to x="100000" y="60000"/>
                                    </p:animScale>
                                    <p:animScale>
                                      <p:cBhvr>
                                        <p:cTn id="14" dur="166" decel="50000">
                                          <p:stCondLst>
                                            <p:cond delay="676"/>
                                          </p:stCondLst>
                                        </p:cTn>
                                        <p:tgtEl>
                                          <p:spTgt spid="98307">
                                            <p:txEl>
                                              <p:pRg st="0" end="0"/>
                                            </p:txEl>
                                          </p:spTgt>
                                        </p:tgtEl>
                                      </p:cBhvr>
                                      <p:to x="100000" y="100000"/>
                                    </p:animScale>
                                    <p:animScale>
                                      <p:cBhvr>
                                        <p:cTn id="15" dur="26">
                                          <p:stCondLst>
                                            <p:cond delay="1312"/>
                                          </p:stCondLst>
                                        </p:cTn>
                                        <p:tgtEl>
                                          <p:spTgt spid="98307">
                                            <p:txEl>
                                              <p:pRg st="0" end="0"/>
                                            </p:txEl>
                                          </p:spTgt>
                                        </p:tgtEl>
                                      </p:cBhvr>
                                      <p:to x="100000" y="80000"/>
                                    </p:animScale>
                                    <p:animScale>
                                      <p:cBhvr>
                                        <p:cTn id="16" dur="166" decel="50000">
                                          <p:stCondLst>
                                            <p:cond delay="1338"/>
                                          </p:stCondLst>
                                        </p:cTn>
                                        <p:tgtEl>
                                          <p:spTgt spid="98307">
                                            <p:txEl>
                                              <p:pRg st="0" end="0"/>
                                            </p:txEl>
                                          </p:spTgt>
                                        </p:tgtEl>
                                      </p:cBhvr>
                                      <p:to x="100000" y="100000"/>
                                    </p:animScale>
                                    <p:animScale>
                                      <p:cBhvr>
                                        <p:cTn id="17" dur="26">
                                          <p:stCondLst>
                                            <p:cond delay="1642"/>
                                          </p:stCondLst>
                                        </p:cTn>
                                        <p:tgtEl>
                                          <p:spTgt spid="98307">
                                            <p:txEl>
                                              <p:pRg st="0" end="0"/>
                                            </p:txEl>
                                          </p:spTgt>
                                        </p:tgtEl>
                                      </p:cBhvr>
                                      <p:to x="100000" y="90000"/>
                                    </p:animScale>
                                    <p:animScale>
                                      <p:cBhvr>
                                        <p:cTn id="18" dur="166" decel="50000">
                                          <p:stCondLst>
                                            <p:cond delay="1668"/>
                                          </p:stCondLst>
                                        </p:cTn>
                                        <p:tgtEl>
                                          <p:spTgt spid="98307">
                                            <p:txEl>
                                              <p:pRg st="0" end="0"/>
                                            </p:txEl>
                                          </p:spTgt>
                                        </p:tgtEl>
                                      </p:cBhvr>
                                      <p:to x="100000" y="100000"/>
                                    </p:animScale>
                                    <p:animScale>
                                      <p:cBhvr>
                                        <p:cTn id="19" dur="26">
                                          <p:stCondLst>
                                            <p:cond delay="1808"/>
                                          </p:stCondLst>
                                        </p:cTn>
                                        <p:tgtEl>
                                          <p:spTgt spid="98307">
                                            <p:txEl>
                                              <p:pRg st="0" end="0"/>
                                            </p:txEl>
                                          </p:spTgt>
                                        </p:tgtEl>
                                      </p:cBhvr>
                                      <p:to x="100000" y="95000"/>
                                    </p:animScale>
                                    <p:animScale>
                                      <p:cBhvr>
                                        <p:cTn id="20" dur="166" decel="50000">
                                          <p:stCondLst>
                                            <p:cond delay="1834"/>
                                          </p:stCondLst>
                                        </p:cTn>
                                        <p:tgtEl>
                                          <p:spTgt spid="9830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8307">
                                            <p:txEl>
                                              <p:pRg st="1" end="1"/>
                                            </p:txEl>
                                          </p:spTgt>
                                        </p:tgtEl>
                                        <p:attrNameLst>
                                          <p:attrName>style.visibility</p:attrName>
                                        </p:attrNameLst>
                                      </p:cBhvr>
                                      <p:to>
                                        <p:strVal val="visible"/>
                                      </p:to>
                                    </p:set>
                                    <p:animEffect transition="in" filter="wipe(down)">
                                      <p:cBhvr>
                                        <p:cTn id="25" dur="580">
                                          <p:stCondLst>
                                            <p:cond delay="0"/>
                                          </p:stCondLst>
                                        </p:cTn>
                                        <p:tgtEl>
                                          <p:spTgt spid="98307">
                                            <p:txEl>
                                              <p:pRg st="1" end="1"/>
                                            </p:txEl>
                                          </p:spTgt>
                                        </p:tgtEl>
                                      </p:cBhvr>
                                    </p:animEffect>
                                    <p:anim calcmode="lin" valueType="num">
                                      <p:cBhvr>
                                        <p:cTn id="26" dur="1822" tmFilter="0,0; 0.14,0.36; 0.43,0.73; 0.71,0.91; 1.0,1.0">
                                          <p:stCondLst>
                                            <p:cond delay="0"/>
                                          </p:stCondLst>
                                        </p:cTn>
                                        <p:tgtEl>
                                          <p:spTgt spid="9830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830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830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830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830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8307">
                                            <p:txEl>
                                              <p:pRg st="1" end="1"/>
                                            </p:txEl>
                                          </p:spTgt>
                                        </p:tgtEl>
                                      </p:cBhvr>
                                      <p:to x="100000" y="60000"/>
                                    </p:animScale>
                                    <p:animScale>
                                      <p:cBhvr>
                                        <p:cTn id="32" dur="166" decel="50000">
                                          <p:stCondLst>
                                            <p:cond delay="676"/>
                                          </p:stCondLst>
                                        </p:cTn>
                                        <p:tgtEl>
                                          <p:spTgt spid="98307">
                                            <p:txEl>
                                              <p:pRg st="1" end="1"/>
                                            </p:txEl>
                                          </p:spTgt>
                                        </p:tgtEl>
                                      </p:cBhvr>
                                      <p:to x="100000" y="100000"/>
                                    </p:animScale>
                                    <p:animScale>
                                      <p:cBhvr>
                                        <p:cTn id="33" dur="26">
                                          <p:stCondLst>
                                            <p:cond delay="1312"/>
                                          </p:stCondLst>
                                        </p:cTn>
                                        <p:tgtEl>
                                          <p:spTgt spid="98307">
                                            <p:txEl>
                                              <p:pRg st="1" end="1"/>
                                            </p:txEl>
                                          </p:spTgt>
                                        </p:tgtEl>
                                      </p:cBhvr>
                                      <p:to x="100000" y="80000"/>
                                    </p:animScale>
                                    <p:animScale>
                                      <p:cBhvr>
                                        <p:cTn id="34" dur="166" decel="50000">
                                          <p:stCondLst>
                                            <p:cond delay="1338"/>
                                          </p:stCondLst>
                                        </p:cTn>
                                        <p:tgtEl>
                                          <p:spTgt spid="98307">
                                            <p:txEl>
                                              <p:pRg st="1" end="1"/>
                                            </p:txEl>
                                          </p:spTgt>
                                        </p:tgtEl>
                                      </p:cBhvr>
                                      <p:to x="100000" y="100000"/>
                                    </p:animScale>
                                    <p:animScale>
                                      <p:cBhvr>
                                        <p:cTn id="35" dur="26">
                                          <p:stCondLst>
                                            <p:cond delay="1642"/>
                                          </p:stCondLst>
                                        </p:cTn>
                                        <p:tgtEl>
                                          <p:spTgt spid="98307">
                                            <p:txEl>
                                              <p:pRg st="1" end="1"/>
                                            </p:txEl>
                                          </p:spTgt>
                                        </p:tgtEl>
                                      </p:cBhvr>
                                      <p:to x="100000" y="90000"/>
                                    </p:animScale>
                                    <p:animScale>
                                      <p:cBhvr>
                                        <p:cTn id="36" dur="166" decel="50000">
                                          <p:stCondLst>
                                            <p:cond delay="1668"/>
                                          </p:stCondLst>
                                        </p:cTn>
                                        <p:tgtEl>
                                          <p:spTgt spid="98307">
                                            <p:txEl>
                                              <p:pRg st="1" end="1"/>
                                            </p:txEl>
                                          </p:spTgt>
                                        </p:tgtEl>
                                      </p:cBhvr>
                                      <p:to x="100000" y="100000"/>
                                    </p:animScale>
                                    <p:animScale>
                                      <p:cBhvr>
                                        <p:cTn id="37" dur="26">
                                          <p:stCondLst>
                                            <p:cond delay="1808"/>
                                          </p:stCondLst>
                                        </p:cTn>
                                        <p:tgtEl>
                                          <p:spTgt spid="98307">
                                            <p:txEl>
                                              <p:pRg st="1" end="1"/>
                                            </p:txEl>
                                          </p:spTgt>
                                        </p:tgtEl>
                                      </p:cBhvr>
                                      <p:to x="100000" y="95000"/>
                                    </p:animScale>
                                    <p:animScale>
                                      <p:cBhvr>
                                        <p:cTn id="38" dur="166" decel="50000">
                                          <p:stCondLst>
                                            <p:cond delay="1834"/>
                                          </p:stCondLst>
                                        </p:cTn>
                                        <p:tgtEl>
                                          <p:spTgt spid="9830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8307">
                                            <p:txEl>
                                              <p:pRg st="2" end="2"/>
                                            </p:txEl>
                                          </p:spTgt>
                                        </p:tgtEl>
                                        <p:attrNameLst>
                                          <p:attrName>style.visibility</p:attrName>
                                        </p:attrNameLst>
                                      </p:cBhvr>
                                      <p:to>
                                        <p:strVal val="visible"/>
                                      </p:to>
                                    </p:set>
                                    <p:animEffect transition="in" filter="wipe(down)">
                                      <p:cBhvr>
                                        <p:cTn id="43" dur="580">
                                          <p:stCondLst>
                                            <p:cond delay="0"/>
                                          </p:stCondLst>
                                        </p:cTn>
                                        <p:tgtEl>
                                          <p:spTgt spid="98307">
                                            <p:txEl>
                                              <p:pRg st="2" end="2"/>
                                            </p:txEl>
                                          </p:spTgt>
                                        </p:tgtEl>
                                      </p:cBhvr>
                                    </p:animEffect>
                                    <p:anim calcmode="lin" valueType="num">
                                      <p:cBhvr>
                                        <p:cTn id="44" dur="1822" tmFilter="0,0; 0.14,0.36; 0.43,0.73; 0.71,0.91; 1.0,1.0">
                                          <p:stCondLst>
                                            <p:cond delay="0"/>
                                          </p:stCondLst>
                                        </p:cTn>
                                        <p:tgtEl>
                                          <p:spTgt spid="9830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830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830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830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830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8307">
                                            <p:txEl>
                                              <p:pRg st="2" end="2"/>
                                            </p:txEl>
                                          </p:spTgt>
                                        </p:tgtEl>
                                      </p:cBhvr>
                                      <p:to x="100000" y="60000"/>
                                    </p:animScale>
                                    <p:animScale>
                                      <p:cBhvr>
                                        <p:cTn id="50" dur="166" decel="50000">
                                          <p:stCondLst>
                                            <p:cond delay="676"/>
                                          </p:stCondLst>
                                        </p:cTn>
                                        <p:tgtEl>
                                          <p:spTgt spid="98307">
                                            <p:txEl>
                                              <p:pRg st="2" end="2"/>
                                            </p:txEl>
                                          </p:spTgt>
                                        </p:tgtEl>
                                      </p:cBhvr>
                                      <p:to x="100000" y="100000"/>
                                    </p:animScale>
                                    <p:animScale>
                                      <p:cBhvr>
                                        <p:cTn id="51" dur="26">
                                          <p:stCondLst>
                                            <p:cond delay="1312"/>
                                          </p:stCondLst>
                                        </p:cTn>
                                        <p:tgtEl>
                                          <p:spTgt spid="98307">
                                            <p:txEl>
                                              <p:pRg st="2" end="2"/>
                                            </p:txEl>
                                          </p:spTgt>
                                        </p:tgtEl>
                                      </p:cBhvr>
                                      <p:to x="100000" y="80000"/>
                                    </p:animScale>
                                    <p:animScale>
                                      <p:cBhvr>
                                        <p:cTn id="52" dur="166" decel="50000">
                                          <p:stCondLst>
                                            <p:cond delay="1338"/>
                                          </p:stCondLst>
                                        </p:cTn>
                                        <p:tgtEl>
                                          <p:spTgt spid="98307">
                                            <p:txEl>
                                              <p:pRg st="2" end="2"/>
                                            </p:txEl>
                                          </p:spTgt>
                                        </p:tgtEl>
                                      </p:cBhvr>
                                      <p:to x="100000" y="100000"/>
                                    </p:animScale>
                                    <p:animScale>
                                      <p:cBhvr>
                                        <p:cTn id="53" dur="26">
                                          <p:stCondLst>
                                            <p:cond delay="1642"/>
                                          </p:stCondLst>
                                        </p:cTn>
                                        <p:tgtEl>
                                          <p:spTgt spid="98307">
                                            <p:txEl>
                                              <p:pRg st="2" end="2"/>
                                            </p:txEl>
                                          </p:spTgt>
                                        </p:tgtEl>
                                      </p:cBhvr>
                                      <p:to x="100000" y="90000"/>
                                    </p:animScale>
                                    <p:animScale>
                                      <p:cBhvr>
                                        <p:cTn id="54" dur="166" decel="50000">
                                          <p:stCondLst>
                                            <p:cond delay="1668"/>
                                          </p:stCondLst>
                                        </p:cTn>
                                        <p:tgtEl>
                                          <p:spTgt spid="98307">
                                            <p:txEl>
                                              <p:pRg st="2" end="2"/>
                                            </p:txEl>
                                          </p:spTgt>
                                        </p:tgtEl>
                                      </p:cBhvr>
                                      <p:to x="100000" y="100000"/>
                                    </p:animScale>
                                    <p:animScale>
                                      <p:cBhvr>
                                        <p:cTn id="55" dur="26">
                                          <p:stCondLst>
                                            <p:cond delay="1808"/>
                                          </p:stCondLst>
                                        </p:cTn>
                                        <p:tgtEl>
                                          <p:spTgt spid="98307">
                                            <p:txEl>
                                              <p:pRg st="2" end="2"/>
                                            </p:txEl>
                                          </p:spTgt>
                                        </p:tgtEl>
                                      </p:cBhvr>
                                      <p:to x="100000" y="95000"/>
                                    </p:animScale>
                                    <p:animScale>
                                      <p:cBhvr>
                                        <p:cTn id="56" dur="166" decel="50000">
                                          <p:stCondLst>
                                            <p:cond delay="1834"/>
                                          </p:stCondLst>
                                        </p:cTn>
                                        <p:tgtEl>
                                          <p:spTgt spid="9830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98307">
                                            <p:txEl>
                                              <p:pRg st="3" end="3"/>
                                            </p:txEl>
                                          </p:spTgt>
                                        </p:tgtEl>
                                        <p:attrNameLst>
                                          <p:attrName>style.visibility</p:attrName>
                                        </p:attrNameLst>
                                      </p:cBhvr>
                                      <p:to>
                                        <p:strVal val="visible"/>
                                      </p:to>
                                    </p:set>
                                    <p:animEffect transition="in" filter="wipe(down)">
                                      <p:cBhvr>
                                        <p:cTn id="61" dur="580">
                                          <p:stCondLst>
                                            <p:cond delay="0"/>
                                          </p:stCondLst>
                                        </p:cTn>
                                        <p:tgtEl>
                                          <p:spTgt spid="98307">
                                            <p:txEl>
                                              <p:pRg st="3" end="3"/>
                                            </p:txEl>
                                          </p:spTgt>
                                        </p:tgtEl>
                                      </p:cBhvr>
                                    </p:animEffect>
                                    <p:anim calcmode="lin" valueType="num">
                                      <p:cBhvr>
                                        <p:cTn id="62" dur="1822" tmFilter="0,0; 0.14,0.36; 0.43,0.73; 0.71,0.91; 1.0,1.0">
                                          <p:stCondLst>
                                            <p:cond delay="0"/>
                                          </p:stCondLst>
                                        </p:cTn>
                                        <p:tgtEl>
                                          <p:spTgt spid="9830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830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830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830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830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98307">
                                            <p:txEl>
                                              <p:pRg st="3" end="3"/>
                                            </p:txEl>
                                          </p:spTgt>
                                        </p:tgtEl>
                                      </p:cBhvr>
                                      <p:to x="100000" y="60000"/>
                                    </p:animScale>
                                    <p:animScale>
                                      <p:cBhvr>
                                        <p:cTn id="68" dur="166" decel="50000">
                                          <p:stCondLst>
                                            <p:cond delay="676"/>
                                          </p:stCondLst>
                                        </p:cTn>
                                        <p:tgtEl>
                                          <p:spTgt spid="98307">
                                            <p:txEl>
                                              <p:pRg st="3" end="3"/>
                                            </p:txEl>
                                          </p:spTgt>
                                        </p:tgtEl>
                                      </p:cBhvr>
                                      <p:to x="100000" y="100000"/>
                                    </p:animScale>
                                    <p:animScale>
                                      <p:cBhvr>
                                        <p:cTn id="69" dur="26">
                                          <p:stCondLst>
                                            <p:cond delay="1312"/>
                                          </p:stCondLst>
                                        </p:cTn>
                                        <p:tgtEl>
                                          <p:spTgt spid="98307">
                                            <p:txEl>
                                              <p:pRg st="3" end="3"/>
                                            </p:txEl>
                                          </p:spTgt>
                                        </p:tgtEl>
                                      </p:cBhvr>
                                      <p:to x="100000" y="80000"/>
                                    </p:animScale>
                                    <p:animScale>
                                      <p:cBhvr>
                                        <p:cTn id="70" dur="166" decel="50000">
                                          <p:stCondLst>
                                            <p:cond delay="1338"/>
                                          </p:stCondLst>
                                        </p:cTn>
                                        <p:tgtEl>
                                          <p:spTgt spid="98307">
                                            <p:txEl>
                                              <p:pRg st="3" end="3"/>
                                            </p:txEl>
                                          </p:spTgt>
                                        </p:tgtEl>
                                      </p:cBhvr>
                                      <p:to x="100000" y="100000"/>
                                    </p:animScale>
                                    <p:animScale>
                                      <p:cBhvr>
                                        <p:cTn id="71" dur="26">
                                          <p:stCondLst>
                                            <p:cond delay="1642"/>
                                          </p:stCondLst>
                                        </p:cTn>
                                        <p:tgtEl>
                                          <p:spTgt spid="98307">
                                            <p:txEl>
                                              <p:pRg st="3" end="3"/>
                                            </p:txEl>
                                          </p:spTgt>
                                        </p:tgtEl>
                                      </p:cBhvr>
                                      <p:to x="100000" y="90000"/>
                                    </p:animScale>
                                    <p:animScale>
                                      <p:cBhvr>
                                        <p:cTn id="72" dur="166" decel="50000">
                                          <p:stCondLst>
                                            <p:cond delay="1668"/>
                                          </p:stCondLst>
                                        </p:cTn>
                                        <p:tgtEl>
                                          <p:spTgt spid="98307">
                                            <p:txEl>
                                              <p:pRg st="3" end="3"/>
                                            </p:txEl>
                                          </p:spTgt>
                                        </p:tgtEl>
                                      </p:cBhvr>
                                      <p:to x="100000" y="100000"/>
                                    </p:animScale>
                                    <p:animScale>
                                      <p:cBhvr>
                                        <p:cTn id="73" dur="26">
                                          <p:stCondLst>
                                            <p:cond delay="1808"/>
                                          </p:stCondLst>
                                        </p:cTn>
                                        <p:tgtEl>
                                          <p:spTgt spid="98307">
                                            <p:txEl>
                                              <p:pRg st="3" end="3"/>
                                            </p:txEl>
                                          </p:spTgt>
                                        </p:tgtEl>
                                      </p:cBhvr>
                                      <p:to x="100000" y="95000"/>
                                    </p:animScale>
                                    <p:animScale>
                                      <p:cBhvr>
                                        <p:cTn id="74" dur="166" decel="50000">
                                          <p:stCondLst>
                                            <p:cond delay="1834"/>
                                          </p:stCondLst>
                                        </p:cTn>
                                        <p:tgtEl>
                                          <p:spTgt spid="9830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Ma trận quyền truy cập</a:t>
            </a:r>
          </a:p>
        </p:txBody>
      </p:sp>
      <p:sp>
        <p:nvSpPr>
          <p:cNvPr id="99331" name="Rectangle 3"/>
          <p:cNvSpPr>
            <a:spLocks noGrp="1" noChangeArrowheads="1"/>
          </p:cNvSpPr>
          <p:nvPr>
            <p:ph type="body" idx="1"/>
          </p:nvPr>
        </p:nvSpPr>
        <p:spPr>
          <a:xfrm>
            <a:off x="304800" y="1600200"/>
            <a:ext cx="8534400" cy="4868863"/>
          </a:xfrm>
        </p:spPr>
        <p:txBody>
          <a:bodyPr/>
          <a:lstStyle/>
          <a:p>
            <a:pPr algn="just">
              <a:buClr>
                <a:srgbClr val="FF0000"/>
              </a:buClr>
              <a:buSzPct val="150000"/>
              <a:buFontTx/>
              <a:buNone/>
            </a:pPr>
            <a:r>
              <a:rPr lang="en-US">
                <a:effectLst>
                  <a:outerShdw blurRad="38100" dist="38100" dir="2700000" algn="tl">
                    <a:srgbClr val="C0C0C0"/>
                  </a:outerShdw>
                </a:effectLst>
              </a:rPr>
              <a:t>+	</a:t>
            </a:r>
            <a:r>
              <a:rPr lang="en-US" smtClean="0">
                <a:effectLst>
                  <a:outerShdw blurRad="38100" dist="38100" dir="2700000" algn="tl">
                    <a:srgbClr val="C0C0C0"/>
                  </a:outerShdw>
                </a:effectLst>
              </a:rPr>
              <a:t>Khi </a:t>
            </a:r>
            <a:r>
              <a:rPr lang="en-US">
                <a:effectLst>
                  <a:outerShdw blurRad="38100" dist="38100" dir="2700000" algn="tl">
                    <a:srgbClr val="C0C0C0"/>
                  </a:outerShdw>
                </a:effectLst>
              </a:rPr>
              <a:t>thực hiện thao tác M trên khách thể O</a:t>
            </a:r>
            <a:r>
              <a:rPr lang="en-US" baseline="-25000">
                <a:effectLst>
                  <a:outerShdw blurRad="38100" dist="38100" dir="2700000" algn="tl">
                    <a:srgbClr val="C0C0C0"/>
                  </a:outerShdw>
                </a:effectLst>
              </a:rPr>
              <a:t>j </a:t>
            </a:r>
            <a:r>
              <a:rPr lang="en-US">
                <a:effectLst>
                  <a:outerShdw blurRad="38100" dist="38100" dir="2700000" algn="tl">
                    <a:srgbClr val="C0C0C0"/>
                  </a:outerShdw>
                </a:effectLst>
              </a:rPr>
              <a:t>trong miền bảo vệ D</a:t>
            </a:r>
            <a:r>
              <a:rPr lang="en-US" baseline="-25000">
                <a:effectLst>
                  <a:outerShdw blurRad="38100" dist="38100" dir="2700000" algn="tl">
                    <a:srgbClr val="C0C0C0"/>
                  </a:outerShdw>
                </a:effectLst>
              </a:rPr>
              <a:t>i</a:t>
            </a:r>
            <a:r>
              <a:rPr lang="en-US">
                <a:effectLst>
                  <a:outerShdw blurRad="38100" dist="38100" dir="2700000" algn="tl">
                    <a:srgbClr val="C0C0C0"/>
                  </a:outerShdw>
                </a:effectLst>
              </a:rPr>
              <a:t>, cần tìm trong ds quyền truy cập của khách thể O</a:t>
            </a:r>
            <a:r>
              <a:rPr lang="en-US" baseline="-25000">
                <a:effectLst>
                  <a:outerShdw blurRad="38100" dist="38100" dir="2700000" algn="tl">
                    <a:srgbClr val="C0C0C0"/>
                  </a:outerShdw>
                </a:effectLst>
              </a:rPr>
              <a:t>j</a:t>
            </a:r>
            <a:r>
              <a:rPr lang="en-US">
                <a:effectLst>
                  <a:outerShdw blurRad="38100" dist="38100" dir="2700000" algn="tl">
                    <a:srgbClr val="C0C0C0"/>
                  </a:outerShdw>
                </a:effectLst>
              </a:rPr>
              <a:t> một bộ hai &lt; D</a:t>
            </a:r>
            <a:r>
              <a:rPr lang="en-US" baseline="-25000">
                <a:effectLst>
                  <a:outerShdw blurRad="38100" dist="38100" dir="2700000" algn="tl">
                    <a:srgbClr val="C0C0C0"/>
                  </a:outerShdw>
                </a:effectLst>
              </a:rPr>
              <a:t>i</a:t>
            </a:r>
            <a:r>
              <a:rPr lang="en-US">
                <a:effectLst>
                  <a:outerShdw blurRad="38100" dist="38100" dir="2700000" algn="tl">
                    <a:srgbClr val="C0C0C0"/>
                  </a:outerShdw>
                </a:effectLst>
              </a:rPr>
              <a:t>, R</a:t>
            </a:r>
            <a:r>
              <a:rPr lang="en-US" baseline="-25000">
                <a:effectLst>
                  <a:outerShdw blurRad="38100" dist="38100" dir="2700000" algn="tl">
                    <a:srgbClr val="C0C0C0"/>
                  </a:outerShdw>
                </a:effectLst>
              </a:rPr>
              <a:t>k</a:t>
            </a:r>
            <a:r>
              <a:rPr lang="en-US">
                <a:effectLst>
                  <a:outerShdw blurRad="38100" dist="38100" dir="2700000" algn="tl">
                    <a:srgbClr val="C0C0C0"/>
                  </a:outerShdw>
                </a:effectLst>
              </a:rPr>
              <a:t>&gt; mà M thuộc tập các quyền truy cập R</a:t>
            </a:r>
            <a:r>
              <a:rPr lang="en-US" baseline="-25000">
                <a:effectLst>
                  <a:outerShdw blurRad="38100" dist="38100" dir="2700000" algn="tl">
                    <a:srgbClr val="C0C0C0"/>
                  </a:outerShdw>
                </a:effectLst>
              </a:rPr>
              <a:t>k</a:t>
            </a:r>
            <a:r>
              <a:rPr lang="en-US">
                <a:effectLst>
                  <a:outerShdw blurRad="38100" dist="38100" dir="2700000" algn="tl">
                    <a:srgbClr val="C0C0C0"/>
                  </a:outerShdw>
                </a:effectLst>
              </a:rPr>
              <a:t>. </a:t>
            </a:r>
            <a:endParaRPr lang="en-US" smtClean="0">
              <a:effectLst>
                <a:outerShdw blurRad="38100" dist="38100" dir="2700000" algn="tl">
                  <a:srgbClr val="C0C0C0"/>
                </a:outerShdw>
              </a:effectLst>
            </a:endParaRPr>
          </a:p>
          <a:p>
            <a:pPr algn="just">
              <a:buClr>
                <a:srgbClr val="FF0000"/>
              </a:buClr>
              <a:buSzPct val="150000"/>
              <a:buFontTx/>
              <a:buNone/>
            </a:pPr>
            <a:r>
              <a:rPr lang="en-US" smtClean="0">
                <a:effectLst>
                  <a:outerShdw blurRad="38100" dist="38100" dir="2700000" algn="tl">
                    <a:srgbClr val="C0C0C0"/>
                  </a:outerShdw>
                </a:effectLst>
              </a:rPr>
              <a:t>+ Nếu </a:t>
            </a:r>
            <a:r>
              <a:rPr lang="en-US">
                <a:effectLst>
                  <a:outerShdw blurRad="38100" dist="38100" dir="2700000" algn="tl">
                    <a:srgbClr val="C0C0C0"/>
                  </a:outerShdw>
                </a:effectLst>
              </a:rPr>
              <a:t>tìm thấy thì thao tác M được phép thi hành ngược lại xẩy ra lỗi truy cập.</a:t>
            </a:r>
          </a:p>
        </p:txBody>
      </p:sp>
    </p:spTree>
    <p:custDataLst>
      <p:tags r:id="rId1"/>
    </p:custDataLst>
  </p:cSld>
  <p:clrMapOvr>
    <a:masterClrMapping/>
  </p:clrMapOvr>
  <p:transition advTm="3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down)">
                                      <p:cBhvr>
                                        <p:cTn id="7" dur="580">
                                          <p:stCondLst>
                                            <p:cond delay="0"/>
                                          </p:stCondLst>
                                        </p:cTn>
                                        <p:tgtEl>
                                          <p:spTgt spid="99331">
                                            <p:txEl>
                                              <p:pRg st="0" end="0"/>
                                            </p:txEl>
                                          </p:spTgt>
                                        </p:tgtEl>
                                      </p:cBhvr>
                                    </p:animEffect>
                                    <p:anim calcmode="lin" valueType="num">
                                      <p:cBhvr>
                                        <p:cTn id="8" dur="1822" tmFilter="0,0; 0.14,0.36; 0.43,0.73; 0.71,0.91; 1.0,1.0">
                                          <p:stCondLst>
                                            <p:cond delay="0"/>
                                          </p:stCondLst>
                                        </p:cTn>
                                        <p:tgtEl>
                                          <p:spTgt spid="993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93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93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93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93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9331">
                                            <p:txEl>
                                              <p:pRg st="0" end="0"/>
                                            </p:txEl>
                                          </p:spTgt>
                                        </p:tgtEl>
                                      </p:cBhvr>
                                      <p:to x="100000" y="60000"/>
                                    </p:animScale>
                                    <p:animScale>
                                      <p:cBhvr>
                                        <p:cTn id="14" dur="166" decel="50000">
                                          <p:stCondLst>
                                            <p:cond delay="676"/>
                                          </p:stCondLst>
                                        </p:cTn>
                                        <p:tgtEl>
                                          <p:spTgt spid="99331">
                                            <p:txEl>
                                              <p:pRg st="0" end="0"/>
                                            </p:txEl>
                                          </p:spTgt>
                                        </p:tgtEl>
                                      </p:cBhvr>
                                      <p:to x="100000" y="100000"/>
                                    </p:animScale>
                                    <p:animScale>
                                      <p:cBhvr>
                                        <p:cTn id="15" dur="26">
                                          <p:stCondLst>
                                            <p:cond delay="1312"/>
                                          </p:stCondLst>
                                        </p:cTn>
                                        <p:tgtEl>
                                          <p:spTgt spid="99331">
                                            <p:txEl>
                                              <p:pRg st="0" end="0"/>
                                            </p:txEl>
                                          </p:spTgt>
                                        </p:tgtEl>
                                      </p:cBhvr>
                                      <p:to x="100000" y="80000"/>
                                    </p:animScale>
                                    <p:animScale>
                                      <p:cBhvr>
                                        <p:cTn id="16" dur="166" decel="50000">
                                          <p:stCondLst>
                                            <p:cond delay="1338"/>
                                          </p:stCondLst>
                                        </p:cTn>
                                        <p:tgtEl>
                                          <p:spTgt spid="99331">
                                            <p:txEl>
                                              <p:pRg st="0" end="0"/>
                                            </p:txEl>
                                          </p:spTgt>
                                        </p:tgtEl>
                                      </p:cBhvr>
                                      <p:to x="100000" y="100000"/>
                                    </p:animScale>
                                    <p:animScale>
                                      <p:cBhvr>
                                        <p:cTn id="17" dur="26">
                                          <p:stCondLst>
                                            <p:cond delay="1642"/>
                                          </p:stCondLst>
                                        </p:cTn>
                                        <p:tgtEl>
                                          <p:spTgt spid="99331">
                                            <p:txEl>
                                              <p:pRg st="0" end="0"/>
                                            </p:txEl>
                                          </p:spTgt>
                                        </p:tgtEl>
                                      </p:cBhvr>
                                      <p:to x="100000" y="90000"/>
                                    </p:animScale>
                                    <p:animScale>
                                      <p:cBhvr>
                                        <p:cTn id="18" dur="166" decel="50000">
                                          <p:stCondLst>
                                            <p:cond delay="1668"/>
                                          </p:stCondLst>
                                        </p:cTn>
                                        <p:tgtEl>
                                          <p:spTgt spid="99331">
                                            <p:txEl>
                                              <p:pRg st="0" end="0"/>
                                            </p:txEl>
                                          </p:spTgt>
                                        </p:tgtEl>
                                      </p:cBhvr>
                                      <p:to x="100000" y="100000"/>
                                    </p:animScale>
                                    <p:animScale>
                                      <p:cBhvr>
                                        <p:cTn id="19" dur="26">
                                          <p:stCondLst>
                                            <p:cond delay="1808"/>
                                          </p:stCondLst>
                                        </p:cTn>
                                        <p:tgtEl>
                                          <p:spTgt spid="99331">
                                            <p:txEl>
                                              <p:pRg st="0" end="0"/>
                                            </p:txEl>
                                          </p:spTgt>
                                        </p:tgtEl>
                                      </p:cBhvr>
                                      <p:to x="100000" y="95000"/>
                                    </p:animScale>
                                    <p:animScale>
                                      <p:cBhvr>
                                        <p:cTn id="20" dur="166" decel="50000">
                                          <p:stCondLst>
                                            <p:cond delay="1834"/>
                                          </p:stCondLst>
                                        </p:cTn>
                                        <p:tgtEl>
                                          <p:spTgt spid="993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9331">
                                            <p:txEl>
                                              <p:pRg st="1" end="1"/>
                                            </p:txEl>
                                          </p:spTgt>
                                        </p:tgtEl>
                                        <p:attrNameLst>
                                          <p:attrName>style.visibility</p:attrName>
                                        </p:attrNameLst>
                                      </p:cBhvr>
                                      <p:to>
                                        <p:strVal val="visible"/>
                                      </p:to>
                                    </p:set>
                                    <p:animEffect transition="in" filter="wipe(down)">
                                      <p:cBhvr>
                                        <p:cTn id="25" dur="580">
                                          <p:stCondLst>
                                            <p:cond delay="0"/>
                                          </p:stCondLst>
                                        </p:cTn>
                                        <p:tgtEl>
                                          <p:spTgt spid="99331">
                                            <p:txEl>
                                              <p:pRg st="1" end="1"/>
                                            </p:txEl>
                                          </p:spTgt>
                                        </p:tgtEl>
                                      </p:cBhvr>
                                    </p:animEffect>
                                    <p:anim calcmode="lin" valueType="num">
                                      <p:cBhvr>
                                        <p:cTn id="26" dur="1822" tmFilter="0,0; 0.14,0.36; 0.43,0.73; 0.71,0.91; 1.0,1.0">
                                          <p:stCondLst>
                                            <p:cond delay="0"/>
                                          </p:stCondLst>
                                        </p:cTn>
                                        <p:tgtEl>
                                          <p:spTgt spid="993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93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93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93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93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9331">
                                            <p:txEl>
                                              <p:pRg st="1" end="1"/>
                                            </p:txEl>
                                          </p:spTgt>
                                        </p:tgtEl>
                                      </p:cBhvr>
                                      <p:to x="100000" y="60000"/>
                                    </p:animScale>
                                    <p:animScale>
                                      <p:cBhvr>
                                        <p:cTn id="32" dur="166" decel="50000">
                                          <p:stCondLst>
                                            <p:cond delay="676"/>
                                          </p:stCondLst>
                                        </p:cTn>
                                        <p:tgtEl>
                                          <p:spTgt spid="99331">
                                            <p:txEl>
                                              <p:pRg st="1" end="1"/>
                                            </p:txEl>
                                          </p:spTgt>
                                        </p:tgtEl>
                                      </p:cBhvr>
                                      <p:to x="100000" y="100000"/>
                                    </p:animScale>
                                    <p:animScale>
                                      <p:cBhvr>
                                        <p:cTn id="33" dur="26">
                                          <p:stCondLst>
                                            <p:cond delay="1312"/>
                                          </p:stCondLst>
                                        </p:cTn>
                                        <p:tgtEl>
                                          <p:spTgt spid="99331">
                                            <p:txEl>
                                              <p:pRg st="1" end="1"/>
                                            </p:txEl>
                                          </p:spTgt>
                                        </p:tgtEl>
                                      </p:cBhvr>
                                      <p:to x="100000" y="80000"/>
                                    </p:animScale>
                                    <p:animScale>
                                      <p:cBhvr>
                                        <p:cTn id="34" dur="166" decel="50000">
                                          <p:stCondLst>
                                            <p:cond delay="1338"/>
                                          </p:stCondLst>
                                        </p:cTn>
                                        <p:tgtEl>
                                          <p:spTgt spid="99331">
                                            <p:txEl>
                                              <p:pRg st="1" end="1"/>
                                            </p:txEl>
                                          </p:spTgt>
                                        </p:tgtEl>
                                      </p:cBhvr>
                                      <p:to x="100000" y="100000"/>
                                    </p:animScale>
                                    <p:animScale>
                                      <p:cBhvr>
                                        <p:cTn id="35" dur="26">
                                          <p:stCondLst>
                                            <p:cond delay="1642"/>
                                          </p:stCondLst>
                                        </p:cTn>
                                        <p:tgtEl>
                                          <p:spTgt spid="99331">
                                            <p:txEl>
                                              <p:pRg st="1" end="1"/>
                                            </p:txEl>
                                          </p:spTgt>
                                        </p:tgtEl>
                                      </p:cBhvr>
                                      <p:to x="100000" y="90000"/>
                                    </p:animScale>
                                    <p:animScale>
                                      <p:cBhvr>
                                        <p:cTn id="36" dur="166" decel="50000">
                                          <p:stCondLst>
                                            <p:cond delay="1668"/>
                                          </p:stCondLst>
                                        </p:cTn>
                                        <p:tgtEl>
                                          <p:spTgt spid="99331">
                                            <p:txEl>
                                              <p:pRg st="1" end="1"/>
                                            </p:txEl>
                                          </p:spTgt>
                                        </p:tgtEl>
                                      </p:cBhvr>
                                      <p:to x="100000" y="100000"/>
                                    </p:animScale>
                                    <p:animScale>
                                      <p:cBhvr>
                                        <p:cTn id="37" dur="26">
                                          <p:stCondLst>
                                            <p:cond delay="1808"/>
                                          </p:stCondLst>
                                        </p:cTn>
                                        <p:tgtEl>
                                          <p:spTgt spid="99331">
                                            <p:txEl>
                                              <p:pRg st="1" end="1"/>
                                            </p:txEl>
                                          </p:spTgt>
                                        </p:tgtEl>
                                      </p:cBhvr>
                                      <p:to x="100000" y="95000"/>
                                    </p:animScale>
                                    <p:animScale>
                                      <p:cBhvr>
                                        <p:cTn id="38" dur="166" decel="50000">
                                          <p:stCondLst>
                                            <p:cond delay="1834"/>
                                          </p:stCondLst>
                                        </p:cTn>
                                        <p:tgtEl>
                                          <p:spTgt spid="9933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74638"/>
            <a:ext cx="8229600" cy="639762"/>
          </a:xfrm>
        </p:spPr>
        <p:txBody>
          <a:bodyPr/>
          <a:lstStyle/>
          <a:p>
            <a:r>
              <a:rPr lang="en-US" b="1">
                <a:solidFill>
                  <a:srgbClr val="FF0000"/>
                </a:solidFill>
                <a:effectLst>
                  <a:outerShdw blurRad="38100" dist="38100" dir="2700000" algn="tl">
                    <a:srgbClr val="C0C0C0"/>
                  </a:outerShdw>
                </a:effectLst>
              </a:rPr>
              <a:t>Ma trận quyền truy cập</a:t>
            </a:r>
          </a:p>
        </p:txBody>
      </p:sp>
      <p:sp>
        <p:nvSpPr>
          <p:cNvPr id="100355" name="Rectangle 3"/>
          <p:cNvSpPr>
            <a:spLocks noGrp="1" noChangeArrowheads="1"/>
          </p:cNvSpPr>
          <p:nvPr>
            <p:ph type="body" idx="1"/>
          </p:nvPr>
        </p:nvSpPr>
        <p:spPr>
          <a:xfrm>
            <a:off x="182880" y="1291590"/>
            <a:ext cx="8789670" cy="5177473"/>
          </a:xfrm>
        </p:spPr>
        <p:txBody>
          <a:bodyPr/>
          <a:lstStyle/>
          <a:p>
            <a:pPr algn="just">
              <a:buClr>
                <a:srgbClr val="FF0000"/>
              </a:buClr>
              <a:buSzPct val="150000"/>
              <a:buFontTx/>
              <a:buNone/>
            </a:pPr>
            <a:r>
              <a:rPr lang="en-US">
                <a:effectLst>
                  <a:outerShdw blurRad="38100" dist="38100" dir="2700000" algn="tl">
                    <a:srgbClr val="C0C0C0"/>
                  </a:outerShdw>
                </a:effectLst>
              </a:rPr>
              <a:t>3. Danh sách khả năng (Capability List</a:t>
            </a:r>
            <a:r>
              <a:rPr lang="en-US" smtClean="0">
                <a:effectLst>
                  <a:outerShdw blurRad="38100" dist="38100" dir="2700000" algn="tl">
                    <a:srgbClr val="C0C0C0"/>
                  </a:outerShdw>
                </a:effectLst>
              </a:rPr>
              <a:t>):</a:t>
            </a:r>
          </a:p>
          <a:p>
            <a:pPr algn="just">
              <a:buClr>
                <a:srgbClr val="FF0000"/>
              </a:buClr>
              <a:buSzPct val="150000"/>
              <a:buFontTx/>
              <a:buNone/>
            </a:pPr>
            <a:r>
              <a:rPr lang="en-US" smtClean="0">
                <a:effectLst>
                  <a:outerShdw blurRad="38100" dist="38100" dir="2700000" algn="tl">
                    <a:srgbClr val="C0C0C0"/>
                  </a:outerShdw>
                </a:effectLst>
              </a:rPr>
              <a:t> + Mỗi </a:t>
            </a:r>
            <a:r>
              <a:rPr lang="en-US">
                <a:effectLst>
                  <a:outerShdw blurRad="38100" dist="38100" dir="2700000" algn="tl">
                    <a:srgbClr val="C0C0C0"/>
                  </a:outerShdw>
                </a:effectLst>
              </a:rPr>
              <a:t>dòng trong ma trận quyền truy cập tương ứng với một miền bảo vệ là một danh sách các khả năng. </a:t>
            </a:r>
            <a:endParaRPr lang="en-US" smtClean="0">
              <a:effectLst>
                <a:outerShdw blurRad="38100" dist="38100" dir="2700000" algn="tl">
                  <a:srgbClr val="C0C0C0"/>
                </a:outerShdw>
              </a:effectLst>
            </a:endParaRPr>
          </a:p>
          <a:p>
            <a:pPr algn="just">
              <a:buClr>
                <a:srgbClr val="FF0000"/>
              </a:buClr>
              <a:buSzPct val="150000"/>
              <a:buFontTx/>
              <a:buNone/>
            </a:pPr>
            <a:r>
              <a:rPr lang="en-US" smtClean="0">
                <a:effectLst>
                  <a:outerShdw blurRad="38100" dist="38100" dir="2700000" algn="tl">
                    <a:srgbClr val="C0C0C0"/>
                  </a:outerShdw>
                </a:effectLst>
              </a:rPr>
              <a:t>+ Mỗi </a:t>
            </a:r>
            <a:r>
              <a:rPr lang="en-US">
                <a:effectLst>
                  <a:outerShdw blurRad="38100" dist="38100" dir="2700000" algn="tl">
                    <a:srgbClr val="C0C0C0"/>
                  </a:outerShdw>
                </a:effectLst>
              </a:rPr>
              <a:t>danh sách gồm các phần tử là các bộ 2 thành phần &lt; object, các quyền truy cập&gt;, ví dụ:</a:t>
            </a:r>
          </a:p>
          <a:p>
            <a:pPr>
              <a:buClr>
                <a:srgbClr val="FF0000"/>
              </a:buClr>
              <a:buSzPct val="150000"/>
              <a:buFontTx/>
              <a:buNone/>
            </a:pPr>
            <a:r>
              <a:rPr lang="en-US" sz="2800"/>
              <a:t>	</a:t>
            </a:r>
            <a:r>
              <a:rPr lang="en-US" sz="2600">
                <a:effectLst>
                  <a:outerShdw blurRad="38100" dist="38100" dir="2700000" algn="tl">
                    <a:srgbClr val="C0C0C0"/>
                  </a:outerShdw>
                </a:effectLst>
              </a:rPr>
              <a:t>Object 1 – Read;	Object 4 – Read, Write, Execute; Object 5 – Read, Write, Delete, </a:t>
            </a:r>
            <a:r>
              <a:rPr lang="en-US" sz="2600" smtClean="0">
                <a:effectLst>
                  <a:outerShdw blurRad="38100" dist="38100" dir="2700000" algn="tl">
                    <a:srgbClr val="C0C0C0"/>
                  </a:outerShdw>
                </a:effectLst>
              </a:rPr>
              <a:t>Copy.</a:t>
            </a:r>
            <a:endParaRPr lang="en-US" sz="2600">
              <a:effectLst>
                <a:outerShdw blurRad="38100" dist="38100" dir="2700000" algn="tl">
                  <a:srgbClr val="C0C0C0"/>
                </a:outerShdw>
              </a:effectLst>
            </a:endParaRPr>
          </a:p>
          <a:p>
            <a:pPr lvl="3">
              <a:buFontTx/>
              <a:buNone/>
            </a:pPr>
            <a:endParaRPr lang="en-US" sz="3200">
              <a:effectLst>
                <a:outerShdw blurRad="38100" dist="38100" dir="2700000" algn="tl">
                  <a:srgbClr val="C0C0C0"/>
                </a:outerShdw>
              </a:effectLst>
            </a:endParaRPr>
          </a:p>
        </p:txBody>
      </p:sp>
    </p:spTree>
    <p:custDataLst>
      <p:tags r:id="rId1"/>
    </p:custDataLst>
  </p:cSld>
  <p:clrMapOvr>
    <a:masterClrMapping/>
  </p:clrMapOvr>
  <p:transition advTm="6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down)">
                                      <p:cBhvr>
                                        <p:cTn id="7" dur="580">
                                          <p:stCondLst>
                                            <p:cond delay="0"/>
                                          </p:stCondLst>
                                        </p:cTn>
                                        <p:tgtEl>
                                          <p:spTgt spid="100355">
                                            <p:txEl>
                                              <p:pRg st="0" end="0"/>
                                            </p:txEl>
                                          </p:spTgt>
                                        </p:tgtEl>
                                      </p:cBhvr>
                                    </p:animEffect>
                                    <p:anim calcmode="lin" valueType="num">
                                      <p:cBhvr>
                                        <p:cTn id="8" dur="1822" tmFilter="0,0; 0.14,0.36; 0.43,0.73; 0.71,0.91; 1.0,1.0">
                                          <p:stCondLst>
                                            <p:cond delay="0"/>
                                          </p:stCondLst>
                                        </p:cTn>
                                        <p:tgtEl>
                                          <p:spTgt spid="1003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03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03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03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03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0355">
                                            <p:txEl>
                                              <p:pRg st="0" end="0"/>
                                            </p:txEl>
                                          </p:spTgt>
                                        </p:tgtEl>
                                      </p:cBhvr>
                                      <p:to x="100000" y="60000"/>
                                    </p:animScale>
                                    <p:animScale>
                                      <p:cBhvr>
                                        <p:cTn id="14" dur="166" decel="50000">
                                          <p:stCondLst>
                                            <p:cond delay="676"/>
                                          </p:stCondLst>
                                        </p:cTn>
                                        <p:tgtEl>
                                          <p:spTgt spid="100355">
                                            <p:txEl>
                                              <p:pRg st="0" end="0"/>
                                            </p:txEl>
                                          </p:spTgt>
                                        </p:tgtEl>
                                      </p:cBhvr>
                                      <p:to x="100000" y="100000"/>
                                    </p:animScale>
                                    <p:animScale>
                                      <p:cBhvr>
                                        <p:cTn id="15" dur="26">
                                          <p:stCondLst>
                                            <p:cond delay="1312"/>
                                          </p:stCondLst>
                                        </p:cTn>
                                        <p:tgtEl>
                                          <p:spTgt spid="100355">
                                            <p:txEl>
                                              <p:pRg st="0" end="0"/>
                                            </p:txEl>
                                          </p:spTgt>
                                        </p:tgtEl>
                                      </p:cBhvr>
                                      <p:to x="100000" y="80000"/>
                                    </p:animScale>
                                    <p:animScale>
                                      <p:cBhvr>
                                        <p:cTn id="16" dur="166" decel="50000">
                                          <p:stCondLst>
                                            <p:cond delay="1338"/>
                                          </p:stCondLst>
                                        </p:cTn>
                                        <p:tgtEl>
                                          <p:spTgt spid="100355">
                                            <p:txEl>
                                              <p:pRg st="0" end="0"/>
                                            </p:txEl>
                                          </p:spTgt>
                                        </p:tgtEl>
                                      </p:cBhvr>
                                      <p:to x="100000" y="100000"/>
                                    </p:animScale>
                                    <p:animScale>
                                      <p:cBhvr>
                                        <p:cTn id="17" dur="26">
                                          <p:stCondLst>
                                            <p:cond delay="1642"/>
                                          </p:stCondLst>
                                        </p:cTn>
                                        <p:tgtEl>
                                          <p:spTgt spid="100355">
                                            <p:txEl>
                                              <p:pRg st="0" end="0"/>
                                            </p:txEl>
                                          </p:spTgt>
                                        </p:tgtEl>
                                      </p:cBhvr>
                                      <p:to x="100000" y="90000"/>
                                    </p:animScale>
                                    <p:animScale>
                                      <p:cBhvr>
                                        <p:cTn id="18" dur="166" decel="50000">
                                          <p:stCondLst>
                                            <p:cond delay="1668"/>
                                          </p:stCondLst>
                                        </p:cTn>
                                        <p:tgtEl>
                                          <p:spTgt spid="100355">
                                            <p:txEl>
                                              <p:pRg st="0" end="0"/>
                                            </p:txEl>
                                          </p:spTgt>
                                        </p:tgtEl>
                                      </p:cBhvr>
                                      <p:to x="100000" y="100000"/>
                                    </p:animScale>
                                    <p:animScale>
                                      <p:cBhvr>
                                        <p:cTn id="19" dur="26">
                                          <p:stCondLst>
                                            <p:cond delay="1808"/>
                                          </p:stCondLst>
                                        </p:cTn>
                                        <p:tgtEl>
                                          <p:spTgt spid="100355">
                                            <p:txEl>
                                              <p:pRg st="0" end="0"/>
                                            </p:txEl>
                                          </p:spTgt>
                                        </p:tgtEl>
                                      </p:cBhvr>
                                      <p:to x="100000" y="95000"/>
                                    </p:animScale>
                                    <p:animScale>
                                      <p:cBhvr>
                                        <p:cTn id="20" dur="166" decel="50000">
                                          <p:stCondLst>
                                            <p:cond delay="1834"/>
                                          </p:stCondLst>
                                        </p:cTn>
                                        <p:tgtEl>
                                          <p:spTgt spid="10035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0355">
                                            <p:txEl>
                                              <p:pRg st="1" end="1"/>
                                            </p:txEl>
                                          </p:spTgt>
                                        </p:tgtEl>
                                        <p:attrNameLst>
                                          <p:attrName>style.visibility</p:attrName>
                                        </p:attrNameLst>
                                      </p:cBhvr>
                                      <p:to>
                                        <p:strVal val="visible"/>
                                      </p:to>
                                    </p:set>
                                    <p:animEffect transition="in" filter="wipe(down)">
                                      <p:cBhvr>
                                        <p:cTn id="25" dur="580">
                                          <p:stCondLst>
                                            <p:cond delay="0"/>
                                          </p:stCondLst>
                                        </p:cTn>
                                        <p:tgtEl>
                                          <p:spTgt spid="100355">
                                            <p:txEl>
                                              <p:pRg st="1" end="1"/>
                                            </p:txEl>
                                          </p:spTgt>
                                        </p:tgtEl>
                                      </p:cBhvr>
                                    </p:animEffect>
                                    <p:anim calcmode="lin" valueType="num">
                                      <p:cBhvr>
                                        <p:cTn id="26" dur="1822" tmFilter="0,0; 0.14,0.36; 0.43,0.73; 0.71,0.91; 1.0,1.0">
                                          <p:stCondLst>
                                            <p:cond delay="0"/>
                                          </p:stCondLst>
                                        </p:cTn>
                                        <p:tgtEl>
                                          <p:spTgt spid="10035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035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035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035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035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0355">
                                            <p:txEl>
                                              <p:pRg st="1" end="1"/>
                                            </p:txEl>
                                          </p:spTgt>
                                        </p:tgtEl>
                                      </p:cBhvr>
                                      <p:to x="100000" y="60000"/>
                                    </p:animScale>
                                    <p:animScale>
                                      <p:cBhvr>
                                        <p:cTn id="32" dur="166" decel="50000">
                                          <p:stCondLst>
                                            <p:cond delay="676"/>
                                          </p:stCondLst>
                                        </p:cTn>
                                        <p:tgtEl>
                                          <p:spTgt spid="100355">
                                            <p:txEl>
                                              <p:pRg st="1" end="1"/>
                                            </p:txEl>
                                          </p:spTgt>
                                        </p:tgtEl>
                                      </p:cBhvr>
                                      <p:to x="100000" y="100000"/>
                                    </p:animScale>
                                    <p:animScale>
                                      <p:cBhvr>
                                        <p:cTn id="33" dur="26">
                                          <p:stCondLst>
                                            <p:cond delay="1312"/>
                                          </p:stCondLst>
                                        </p:cTn>
                                        <p:tgtEl>
                                          <p:spTgt spid="100355">
                                            <p:txEl>
                                              <p:pRg st="1" end="1"/>
                                            </p:txEl>
                                          </p:spTgt>
                                        </p:tgtEl>
                                      </p:cBhvr>
                                      <p:to x="100000" y="80000"/>
                                    </p:animScale>
                                    <p:animScale>
                                      <p:cBhvr>
                                        <p:cTn id="34" dur="166" decel="50000">
                                          <p:stCondLst>
                                            <p:cond delay="1338"/>
                                          </p:stCondLst>
                                        </p:cTn>
                                        <p:tgtEl>
                                          <p:spTgt spid="100355">
                                            <p:txEl>
                                              <p:pRg st="1" end="1"/>
                                            </p:txEl>
                                          </p:spTgt>
                                        </p:tgtEl>
                                      </p:cBhvr>
                                      <p:to x="100000" y="100000"/>
                                    </p:animScale>
                                    <p:animScale>
                                      <p:cBhvr>
                                        <p:cTn id="35" dur="26">
                                          <p:stCondLst>
                                            <p:cond delay="1642"/>
                                          </p:stCondLst>
                                        </p:cTn>
                                        <p:tgtEl>
                                          <p:spTgt spid="100355">
                                            <p:txEl>
                                              <p:pRg st="1" end="1"/>
                                            </p:txEl>
                                          </p:spTgt>
                                        </p:tgtEl>
                                      </p:cBhvr>
                                      <p:to x="100000" y="90000"/>
                                    </p:animScale>
                                    <p:animScale>
                                      <p:cBhvr>
                                        <p:cTn id="36" dur="166" decel="50000">
                                          <p:stCondLst>
                                            <p:cond delay="1668"/>
                                          </p:stCondLst>
                                        </p:cTn>
                                        <p:tgtEl>
                                          <p:spTgt spid="100355">
                                            <p:txEl>
                                              <p:pRg st="1" end="1"/>
                                            </p:txEl>
                                          </p:spTgt>
                                        </p:tgtEl>
                                      </p:cBhvr>
                                      <p:to x="100000" y="100000"/>
                                    </p:animScale>
                                    <p:animScale>
                                      <p:cBhvr>
                                        <p:cTn id="37" dur="26">
                                          <p:stCondLst>
                                            <p:cond delay="1808"/>
                                          </p:stCondLst>
                                        </p:cTn>
                                        <p:tgtEl>
                                          <p:spTgt spid="100355">
                                            <p:txEl>
                                              <p:pRg st="1" end="1"/>
                                            </p:txEl>
                                          </p:spTgt>
                                        </p:tgtEl>
                                      </p:cBhvr>
                                      <p:to x="100000" y="95000"/>
                                    </p:animScale>
                                    <p:animScale>
                                      <p:cBhvr>
                                        <p:cTn id="38" dur="166" decel="50000">
                                          <p:stCondLst>
                                            <p:cond delay="1834"/>
                                          </p:stCondLst>
                                        </p:cTn>
                                        <p:tgtEl>
                                          <p:spTgt spid="10035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0355">
                                            <p:txEl>
                                              <p:pRg st="2" end="2"/>
                                            </p:txEl>
                                          </p:spTgt>
                                        </p:tgtEl>
                                        <p:attrNameLst>
                                          <p:attrName>style.visibility</p:attrName>
                                        </p:attrNameLst>
                                      </p:cBhvr>
                                      <p:to>
                                        <p:strVal val="visible"/>
                                      </p:to>
                                    </p:set>
                                    <p:animEffect transition="in" filter="wipe(down)">
                                      <p:cBhvr>
                                        <p:cTn id="43" dur="580">
                                          <p:stCondLst>
                                            <p:cond delay="0"/>
                                          </p:stCondLst>
                                        </p:cTn>
                                        <p:tgtEl>
                                          <p:spTgt spid="100355">
                                            <p:txEl>
                                              <p:pRg st="2" end="2"/>
                                            </p:txEl>
                                          </p:spTgt>
                                        </p:tgtEl>
                                      </p:cBhvr>
                                    </p:animEffect>
                                    <p:anim calcmode="lin" valueType="num">
                                      <p:cBhvr>
                                        <p:cTn id="44" dur="1822" tmFilter="0,0; 0.14,0.36; 0.43,0.73; 0.71,0.91; 1.0,1.0">
                                          <p:stCondLst>
                                            <p:cond delay="0"/>
                                          </p:stCondLst>
                                        </p:cTn>
                                        <p:tgtEl>
                                          <p:spTgt spid="10035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035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035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035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035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0355">
                                            <p:txEl>
                                              <p:pRg st="2" end="2"/>
                                            </p:txEl>
                                          </p:spTgt>
                                        </p:tgtEl>
                                      </p:cBhvr>
                                      <p:to x="100000" y="60000"/>
                                    </p:animScale>
                                    <p:animScale>
                                      <p:cBhvr>
                                        <p:cTn id="50" dur="166" decel="50000">
                                          <p:stCondLst>
                                            <p:cond delay="676"/>
                                          </p:stCondLst>
                                        </p:cTn>
                                        <p:tgtEl>
                                          <p:spTgt spid="100355">
                                            <p:txEl>
                                              <p:pRg st="2" end="2"/>
                                            </p:txEl>
                                          </p:spTgt>
                                        </p:tgtEl>
                                      </p:cBhvr>
                                      <p:to x="100000" y="100000"/>
                                    </p:animScale>
                                    <p:animScale>
                                      <p:cBhvr>
                                        <p:cTn id="51" dur="26">
                                          <p:stCondLst>
                                            <p:cond delay="1312"/>
                                          </p:stCondLst>
                                        </p:cTn>
                                        <p:tgtEl>
                                          <p:spTgt spid="100355">
                                            <p:txEl>
                                              <p:pRg st="2" end="2"/>
                                            </p:txEl>
                                          </p:spTgt>
                                        </p:tgtEl>
                                      </p:cBhvr>
                                      <p:to x="100000" y="80000"/>
                                    </p:animScale>
                                    <p:animScale>
                                      <p:cBhvr>
                                        <p:cTn id="52" dur="166" decel="50000">
                                          <p:stCondLst>
                                            <p:cond delay="1338"/>
                                          </p:stCondLst>
                                        </p:cTn>
                                        <p:tgtEl>
                                          <p:spTgt spid="100355">
                                            <p:txEl>
                                              <p:pRg st="2" end="2"/>
                                            </p:txEl>
                                          </p:spTgt>
                                        </p:tgtEl>
                                      </p:cBhvr>
                                      <p:to x="100000" y="100000"/>
                                    </p:animScale>
                                    <p:animScale>
                                      <p:cBhvr>
                                        <p:cTn id="53" dur="26">
                                          <p:stCondLst>
                                            <p:cond delay="1642"/>
                                          </p:stCondLst>
                                        </p:cTn>
                                        <p:tgtEl>
                                          <p:spTgt spid="100355">
                                            <p:txEl>
                                              <p:pRg st="2" end="2"/>
                                            </p:txEl>
                                          </p:spTgt>
                                        </p:tgtEl>
                                      </p:cBhvr>
                                      <p:to x="100000" y="90000"/>
                                    </p:animScale>
                                    <p:animScale>
                                      <p:cBhvr>
                                        <p:cTn id="54" dur="166" decel="50000">
                                          <p:stCondLst>
                                            <p:cond delay="1668"/>
                                          </p:stCondLst>
                                        </p:cTn>
                                        <p:tgtEl>
                                          <p:spTgt spid="100355">
                                            <p:txEl>
                                              <p:pRg st="2" end="2"/>
                                            </p:txEl>
                                          </p:spTgt>
                                        </p:tgtEl>
                                      </p:cBhvr>
                                      <p:to x="100000" y="100000"/>
                                    </p:animScale>
                                    <p:animScale>
                                      <p:cBhvr>
                                        <p:cTn id="55" dur="26">
                                          <p:stCondLst>
                                            <p:cond delay="1808"/>
                                          </p:stCondLst>
                                        </p:cTn>
                                        <p:tgtEl>
                                          <p:spTgt spid="100355">
                                            <p:txEl>
                                              <p:pRg st="2" end="2"/>
                                            </p:txEl>
                                          </p:spTgt>
                                        </p:tgtEl>
                                      </p:cBhvr>
                                      <p:to x="100000" y="95000"/>
                                    </p:animScale>
                                    <p:animScale>
                                      <p:cBhvr>
                                        <p:cTn id="56" dur="166" decel="50000">
                                          <p:stCondLst>
                                            <p:cond delay="1834"/>
                                          </p:stCondLst>
                                        </p:cTn>
                                        <p:tgtEl>
                                          <p:spTgt spid="10035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0355">
                                            <p:txEl>
                                              <p:pRg st="3" end="3"/>
                                            </p:txEl>
                                          </p:spTgt>
                                        </p:tgtEl>
                                        <p:attrNameLst>
                                          <p:attrName>style.visibility</p:attrName>
                                        </p:attrNameLst>
                                      </p:cBhvr>
                                      <p:to>
                                        <p:strVal val="visible"/>
                                      </p:to>
                                    </p:set>
                                    <p:animEffect transition="in" filter="wipe(down)">
                                      <p:cBhvr>
                                        <p:cTn id="61" dur="580">
                                          <p:stCondLst>
                                            <p:cond delay="0"/>
                                          </p:stCondLst>
                                        </p:cTn>
                                        <p:tgtEl>
                                          <p:spTgt spid="100355">
                                            <p:txEl>
                                              <p:pRg st="3" end="3"/>
                                            </p:txEl>
                                          </p:spTgt>
                                        </p:tgtEl>
                                      </p:cBhvr>
                                    </p:animEffect>
                                    <p:anim calcmode="lin" valueType="num">
                                      <p:cBhvr>
                                        <p:cTn id="62" dur="1822" tmFilter="0,0; 0.14,0.36; 0.43,0.73; 0.71,0.91; 1.0,1.0">
                                          <p:stCondLst>
                                            <p:cond delay="0"/>
                                          </p:stCondLst>
                                        </p:cTn>
                                        <p:tgtEl>
                                          <p:spTgt spid="100355">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0355">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0355">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0355">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0355">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0355">
                                            <p:txEl>
                                              <p:pRg st="3" end="3"/>
                                            </p:txEl>
                                          </p:spTgt>
                                        </p:tgtEl>
                                      </p:cBhvr>
                                      <p:to x="100000" y="60000"/>
                                    </p:animScale>
                                    <p:animScale>
                                      <p:cBhvr>
                                        <p:cTn id="68" dur="166" decel="50000">
                                          <p:stCondLst>
                                            <p:cond delay="676"/>
                                          </p:stCondLst>
                                        </p:cTn>
                                        <p:tgtEl>
                                          <p:spTgt spid="100355">
                                            <p:txEl>
                                              <p:pRg st="3" end="3"/>
                                            </p:txEl>
                                          </p:spTgt>
                                        </p:tgtEl>
                                      </p:cBhvr>
                                      <p:to x="100000" y="100000"/>
                                    </p:animScale>
                                    <p:animScale>
                                      <p:cBhvr>
                                        <p:cTn id="69" dur="26">
                                          <p:stCondLst>
                                            <p:cond delay="1312"/>
                                          </p:stCondLst>
                                        </p:cTn>
                                        <p:tgtEl>
                                          <p:spTgt spid="100355">
                                            <p:txEl>
                                              <p:pRg st="3" end="3"/>
                                            </p:txEl>
                                          </p:spTgt>
                                        </p:tgtEl>
                                      </p:cBhvr>
                                      <p:to x="100000" y="80000"/>
                                    </p:animScale>
                                    <p:animScale>
                                      <p:cBhvr>
                                        <p:cTn id="70" dur="166" decel="50000">
                                          <p:stCondLst>
                                            <p:cond delay="1338"/>
                                          </p:stCondLst>
                                        </p:cTn>
                                        <p:tgtEl>
                                          <p:spTgt spid="100355">
                                            <p:txEl>
                                              <p:pRg st="3" end="3"/>
                                            </p:txEl>
                                          </p:spTgt>
                                        </p:tgtEl>
                                      </p:cBhvr>
                                      <p:to x="100000" y="100000"/>
                                    </p:animScale>
                                    <p:animScale>
                                      <p:cBhvr>
                                        <p:cTn id="71" dur="26">
                                          <p:stCondLst>
                                            <p:cond delay="1642"/>
                                          </p:stCondLst>
                                        </p:cTn>
                                        <p:tgtEl>
                                          <p:spTgt spid="100355">
                                            <p:txEl>
                                              <p:pRg st="3" end="3"/>
                                            </p:txEl>
                                          </p:spTgt>
                                        </p:tgtEl>
                                      </p:cBhvr>
                                      <p:to x="100000" y="90000"/>
                                    </p:animScale>
                                    <p:animScale>
                                      <p:cBhvr>
                                        <p:cTn id="72" dur="166" decel="50000">
                                          <p:stCondLst>
                                            <p:cond delay="1668"/>
                                          </p:stCondLst>
                                        </p:cTn>
                                        <p:tgtEl>
                                          <p:spTgt spid="100355">
                                            <p:txEl>
                                              <p:pRg st="3" end="3"/>
                                            </p:txEl>
                                          </p:spTgt>
                                        </p:tgtEl>
                                      </p:cBhvr>
                                      <p:to x="100000" y="100000"/>
                                    </p:animScale>
                                    <p:animScale>
                                      <p:cBhvr>
                                        <p:cTn id="73" dur="26">
                                          <p:stCondLst>
                                            <p:cond delay="1808"/>
                                          </p:stCondLst>
                                        </p:cTn>
                                        <p:tgtEl>
                                          <p:spTgt spid="100355">
                                            <p:txEl>
                                              <p:pRg st="3" end="3"/>
                                            </p:txEl>
                                          </p:spTgt>
                                        </p:tgtEl>
                                      </p:cBhvr>
                                      <p:to x="100000" y="95000"/>
                                    </p:animScale>
                                    <p:animScale>
                                      <p:cBhvr>
                                        <p:cTn id="74" dur="166" decel="50000">
                                          <p:stCondLst>
                                            <p:cond delay="1834"/>
                                          </p:stCondLst>
                                        </p:cTn>
                                        <p:tgtEl>
                                          <p:spTgt spid="10035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74638"/>
            <a:ext cx="8229600" cy="731202"/>
          </a:xfrm>
        </p:spPr>
        <p:txBody>
          <a:bodyPr/>
          <a:lstStyle/>
          <a:p>
            <a:r>
              <a:rPr lang="en-US" b="1">
                <a:solidFill>
                  <a:srgbClr val="FF0000"/>
                </a:solidFill>
                <a:effectLst>
                  <a:outerShdw blurRad="38100" dist="38100" dir="2700000" algn="tl">
                    <a:srgbClr val="C0C0C0"/>
                  </a:outerShdw>
                </a:effectLst>
              </a:rPr>
              <a:t>Ma trận quyền truy cập</a:t>
            </a:r>
          </a:p>
        </p:txBody>
      </p:sp>
      <p:sp>
        <p:nvSpPr>
          <p:cNvPr id="101379" name="Rectangle 3"/>
          <p:cNvSpPr>
            <a:spLocks noGrp="1" noChangeArrowheads="1"/>
          </p:cNvSpPr>
          <p:nvPr>
            <p:ph type="body" idx="1"/>
          </p:nvPr>
        </p:nvSpPr>
        <p:spPr>
          <a:xfrm>
            <a:off x="304800" y="1314450"/>
            <a:ext cx="8534400" cy="5154613"/>
          </a:xfrm>
        </p:spPr>
        <p:txBody>
          <a:bodyPr/>
          <a:lstStyle/>
          <a:p>
            <a:pPr algn="just">
              <a:buClr>
                <a:srgbClr val="FF0000"/>
              </a:buClr>
              <a:buSzPct val="150000"/>
              <a:buFontTx/>
              <a:buNone/>
            </a:pPr>
            <a:r>
              <a:rPr lang="en-US">
                <a:effectLst>
                  <a:outerShdw blurRad="38100" dist="38100" dir="2700000" algn="tl">
                    <a:srgbClr val="C0C0C0"/>
                  </a:outerShdw>
                </a:effectLst>
              </a:rPr>
              <a:t>+	</a:t>
            </a:r>
            <a:r>
              <a:rPr lang="en-US" smtClean="0">
                <a:effectLst>
                  <a:outerShdw blurRad="38100" dist="38100" dir="2700000" algn="tl">
                    <a:srgbClr val="C0C0C0"/>
                  </a:outerShdw>
                </a:effectLst>
              </a:rPr>
              <a:t>Khi </a:t>
            </a:r>
            <a:r>
              <a:rPr lang="en-US">
                <a:effectLst>
                  <a:outerShdw blurRad="38100" dist="38100" dir="2700000" algn="tl">
                    <a:srgbClr val="C0C0C0"/>
                  </a:outerShdw>
                </a:effectLst>
              </a:rPr>
              <a:t>thực hiện thao tác M trên khách thể O</a:t>
            </a:r>
            <a:r>
              <a:rPr lang="en-US" baseline="-25000">
                <a:effectLst>
                  <a:outerShdw blurRad="38100" dist="38100" dir="2700000" algn="tl">
                    <a:srgbClr val="C0C0C0"/>
                  </a:outerShdw>
                </a:effectLst>
              </a:rPr>
              <a:t>j </a:t>
            </a:r>
            <a:r>
              <a:rPr lang="en-US">
                <a:effectLst>
                  <a:outerShdw blurRad="38100" dist="38100" dir="2700000" algn="tl">
                    <a:srgbClr val="C0C0C0"/>
                  </a:outerShdw>
                </a:effectLst>
              </a:rPr>
              <a:t>trong miền bảo vệ D</a:t>
            </a:r>
            <a:r>
              <a:rPr lang="en-US" baseline="-25000">
                <a:effectLst>
                  <a:outerShdw blurRad="38100" dist="38100" dir="2700000" algn="tl">
                    <a:srgbClr val="C0C0C0"/>
                  </a:outerShdw>
                </a:effectLst>
              </a:rPr>
              <a:t>i</a:t>
            </a:r>
            <a:r>
              <a:rPr lang="en-US">
                <a:effectLst>
                  <a:outerShdw blurRad="38100" dist="38100" dir="2700000" algn="tl">
                    <a:srgbClr val="C0C0C0"/>
                  </a:outerShdw>
                </a:effectLst>
              </a:rPr>
              <a:t>,cần tìm trong ds khả năng của D</a:t>
            </a:r>
            <a:r>
              <a:rPr lang="en-US" baseline="-25000">
                <a:effectLst>
                  <a:outerShdw blurRad="38100" dist="38100" dir="2700000" algn="tl">
                    <a:srgbClr val="C0C0C0"/>
                  </a:outerShdw>
                </a:effectLst>
              </a:rPr>
              <a:t>i</a:t>
            </a:r>
            <a:r>
              <a:rPr lang="en-US">
                <a:effectLst>
                  <a:outerShdw blurRad="38100" dist="38100" dir="2700000" algn="tl">
                    <a:srgbClr val="C0C0C0"/>
                  </a:outerShdw>
                </a:effectLst>
              </a:rPr>
              <a:t>, một bộ hai &lt; O</a:t>
            </a:r>
            <a:r>
              <a:rPr lang="en-US" baseline="-25000">
                <a:effectLst>
                  <a:outerShdw blurRad="38100" dist="38100" dir="2700000" algn="tl">
                    <a:srgbClr val="C0C0C0"/>
                  </a:outerShdw>
                </a:effectLst>
              </a:rPr>
              <a:t>j</a:t>
            </a:r>
            <a:r>
              <a:rPr lang="en-US">
                <a:effectLst>
                  <a:outerShdw blurRad="38100" dist="38100" dir="2700000" algn="tl">
                    <a:srgbClr val="C0C0C0"/>
                  </a:outerShdw>
                </a:effectLst>
              </a:rPr>
              <a:t>, R</a:t>
            </a:r>
            <a:r>
              <a:rPr lang="en-US" baseline="-25000">
                <a:effectLst>
                  <a:outerShdw blurRad="38100" dist="38100" dir="2700000" algn="tl">
                    <a:srgbClr val="C0C0C0"/>
                  </a:outerShdw>
                </a:effectLst>
              </a:rPr>
              <a:t>k</a:t>
            </a:r>
            <a:r>
              <a:rPr lang="en-US">
                <a:effectLst>
                  <a:outerShdw blurRad="38100" dist="38100" dir="2700000" algn="tl">
                    <a:srgbClr val="C0C0C0"/>
                  </a:outerShdw>
                </a:effectLst>
              </a:rPr>
              <a:t>&gt; mà M thuộc tập các quyền truy cập R</a:t>
            </a:r>
            <a:r>
              <a:rPr lang="en-US" baseline="-25000">
                <a:effectLst>
                  <a:outerShdw blurRad="38100" dist="38100" dir="2700000" algn="tl">
                    <a:srgbClr val="C0C0C0"/>
                  </a:outerShdw>
                </a:effectLst>
              </a:rPr>
              <a:t>k</a:t>
            </a:r>
            <a:r>
              <a:rPr lang="en-US">
                <a:effectLst>
                  <a:outerShdw blurRad="38100" dist="38100" dir="2700000" algn="tl">
                    <a:srgbClr val="C0C0C0"/>
                  </a:outerShdw>
                </a:effectLst>
              </a:rPr>
              <a:t>. </a:t>
            </a:r>
            <a:endParaRPr lang="en-US" smtClean="0">
              <a:effectLst>
                <a:outerShdw blurRad="38100" dist="38100" dir="2700000" algn="tl">
                  <a:srgbClr val="C0C0C0"/>
                </a:outerShdw>
              </a:effectLst>
            </a:endParaRPr>
          </a:p>
          <a:p>
            <a:pPr algn="just">
              <a:buClr>
                <a:srgbClr val="FF0000"/>
              </a:buClr>
              <a:buSzPct val="150000"/>
              <a:buFontTx/>
              <a:buNone/>
            </a:pPr>
            <a:r>
              <a:rPr lang="en-US" smtClean="0">
                <a:effectLst>
                  <a:outerShdw blurRad="38100" dist="38100" dir="2700000" algn="tl">
                    <a:srgbClr val="C0C0C0"/>
                  </a:outerShdw>
                </a:effectLst>
              </a:rPr>
              <a:t>+ Nếu </a:t>
            </a:r>
            <a:r>
              <a:rPr lang="en-US">
                <a:effectLst>
                  <a:outerShdw blurRad="38100" dist="38100" dir="2700000" algn="tl">
                    <a:srgbClr val="C0C0C0"/>
                  </a:outerShdw>
                </a:effectLst>
              </a:rPr>
              <a:t>tìm thấy thì thao tác M được phép thi hành ngược lại xẩy ra lỗi truy cập.</a:t>
            </a:r>
          </a:p>
          <a:p>
            <a:pPr algn="just">
              <a:buClr>
                <a:srgbClr val="FF0000"/>
              </a:buClr>
              <a:buSzPct val="150000"/>
              <a:buFontTx/>
              <a:buNone/>
            </a:pPr>
            <a:endParaRPr lang="en-US" sz="4400">
              <a:effectLst>
                <a:outerShdw blurRad="38100" dist="38100" dir="2700000" algn="tl">
                  <a:srgbClr val="C0C0C0"/>
                </a:outerShdw>
              </a:effectLst>
            </a:endParaRPr>
          </a:p>
        </p:txBody>
      </p:sp>
    </p:spTree>
    <p:custDataLst>
      <p:tags r:id="rId1"/>
    </p:custDataLst>
  </p:cSld>
  <p:clrMapOvr>
    <a:masterClrMapping/>
  </p:clrMapOvr>
  <p:transition advTm="38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wipe(down)">
                                      <p:cBhvr>
                                        <p:cTn id="7" dur="580">
                                          <p:stCondLst>
                                            <p:cond delay="0"/>
                                          </p:stCondLst>
                                        </p:cTn>
                                        <p:tgtEl>
                                          <p:spTgt spid="101379">
                                            <p:txEl>
                                              <p:pRg st="0" end="0"/>
                                            </p:txEl>
                                          </p:spTgt>
                                        </p:tgtEl>
                                      </p:cBhvr>
                                    </p:animEffect>
                                    <p:anim calcmode="lin" valueType="num">
                                      <p:cBhvr>
                                        <p:cTn id="8" dur="1822" tmFilter="0,0; 0.14,0.36; 0.43,0.73; 0.71,0.91; 1.0,1.0">
                                          <p:stCondLst>
                                            <p:cond delay="0"/>
                                          </p:stCondLst>
                                        </p:cTn>
                                        <p:tgtEl>
                                          <p:spTgt spid="10137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137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137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137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137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1379">
                                            <p:txEl>
                                              <p:pRg st="0" end="0"/>
                                            </p:txEl>
                                          </p:spTgt>
                                        </p:tgtEl>
                                      </p:cBhvr>
                                      <p:to x="100000" y="60000"/>
                                    </p:animScale>
                                    <p:animScale>
                                      <p:cBhvr>
                                        <p:cTn id="14" dur="166" decel="50000">
                                          <p:stCondLst>
                                            <p:cond delay="676"/>
                                          </p:stCondLst>
                                        </p:cTn>
                                        <p:tgtEl>
                                          <p:spTgt spid="101379">
                                            <p:txEl>
                                              <p:pRg st="0" end="0"/>
                                            </p:txEl>
                                          </p:spTgt>
                                        </p:tgtEl>
                                      </p:cBhvr>
                                      <p:to x="100000" y="100000"/>
                                    </p:animScale>
                                    <p:animScale>
                                      <p:cBhvr>
                                        <p:cTn id="15" dur="26">
                                          <p:stCondLst>
                                            <p:cond delay="1312"/>
                                          </p:stCondLst>
                                        </p:cTn>
                                        <p:tgtEl>
                                          <p:spTgt spid="101379">
                                            <p:txEl>
                                              <p:pRg st="0" end="0"/>
                                            </p:txEl>
                                          </p:spTgt>
                                        </p:tgtEl>
                                      </p:cBhvr>
                                      <p:to x="100000" y="80000"/>
                                    </p:animScale>
                                    <p:animScale>
                                      <p:cBhvr>
                                        <p:cTn id="16" dur="166" decel="50000">
                                          <p:stCondLst>
                                            <p:cond delay="1338"/>
                                          </p:stCondLst>
                                        </p:cTn>
                                        <p:tgtEl>
                                          <p:spTgt spid="101379">
                                            <p:txEl>
                                              <p:pRg st="0" end="0"/>
                                            </p:txEl>
                                          </p:spTgt>
                                        </p:tgtEl>
                                      </p:cBhvr>
                                      <p:to x="100000" y="100000"/>
                                    </p:animScale>
                                    <p:animScale>
                                      <p:cBhvr>
                                        <p:cTn id="17" dur="26">
                                          <p:stCondLst>
                                            <p:cond delay="1642"/>
                                          </p:stCondLst>
                                        </p:cTn>
                                        <p:tgtEl>
                                          <p:spTgt spid="101379">
                                            <p:txEl>
                                              <p:pRg st="0" end="0"/>
                                            </p:txEl>
                                          </p:spTgt>
                                        </p:tgtEl>
                                      </p:cBhvr>
                                      <p:to x="100000" y="90000"/>
                                    </p:animScale>
                                    <p:animScale>
                                      <p:cBhvr>
                                        <p:cTn id="18" dur="166" decel="50000">
                                          <p:stCondLst>
                                            <p:cond delay="1668"/>
                                          </p:stCondLst>
                                        </p:cTn>
                                        <p:tgtEl>
                                          <p:spTgt spid="101379">
                                            <p:txEl>
                                              <p:pRg st="0" end="0"/>
                                            </p:txEl>
                                          </p:spTgt>
                                        </p:tgtEl>
                                      </p:cBhvr>
                                      <p:to x="100000" y="100000"/>
                                    </p:animScale>
                                    <p:animScale>
                                      <p:cBhvr>
                                        <p:cTn id="19" dur="26">
                                          <p:stCondLst>
                                            <p:cond delay="1808"/>
                                          </p:stCondLst>
                                        </p:cTn>
                                        <p:tgtEl>
                                          <p:spTgt spid="101379">
                                            <p:txEl>
                                              <p:pRg st="0" end="0"/>
                                            </p:txEl>
                                          </p:spTgt>
                                        </p:tgtEl>
                                      </p:cBhvr>
                                      <p:to x="100000" y="95000"/>
                                    </p:animScale>
                                    <p:animScale>
                                      <p:cBhvr>
                                        <p:cTn id="20" dur="166" decel="50000">
                                          <p:stCondLst>
                                            <p:cond delay="1834"/>
                                          </p:stCondLst>
                                        </p:cTn>
                                        <p:tgtEl>
                                          <p:spTgt spid="10137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1379">
                                            <p:txEl>
                                              <p:pRg st="1" end="1"/>
                                            </p:txEl>
                                          </p:spTgt>
                                        </p:tgtEl>
                                        <p:attrNameLst>
                                          <p:attrName>style.visibility</p:attrName>
                                        </p:attrNameLst>
                                      </p:cBhvr>
                                      <p:to>
                                        <p:strVal val="visible"/>
                                      </p:to>
                                    </p:set>
                                    <p:animEffect transition="in" filter="wipe(down)">
                                      <p:cBhvr>
                                        <p:cTn id="25" dur="580">
                                          <p:stCondLst>
                                            <p:cond delay="0"/>
                                          </p:stCondLst>
                                        </p:cTn>
                                        <p:tgtEl>
                                          <p:spTgt spid="101379">
                                            <p:txEl>
                                              <p:pRg st="1" end="1"/>
                                            </p:txEl>
                                          </p:spTgt>
                                        </p:tgtEl>
                                      </p:cBhvr>
                                    </p:animEffect>
                                    <p:anim calcmode="lin" valueType="num">
                                      <p:cBhvr>
                                        <p:cTn id="26" dur="1822" tmFilter="0,0; 0.14,0.36; 0.43,0.73; 0.71,0.91; 1.0,1.0">
                                          <p:stCondLst>
                                            <p:cond delay="0"/>
                                          </p:stCondLst>
                                        </p:cTn>
                                        <p:tgtEl>
                                          <p:spTgt spid="10137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137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137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137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137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1379">
                                            <p:txEl>
                                              <p:pRg st="1" end="1"/>
                                            </p:txEl>
                                          </p:spTgt>
                                        </p:tgtEl>
                                      </p:cBhvr>
                                      <p:to x="100000" y="60000"/>
                                    </p:animScale>
                                    <p:animScale>
                                      <p:cBhvr>
                                        <p:cTn id="32" dur="166" decel="50000">
                                          <p:stCondLst>
                                            <p:cond delay="676"/>
                                          </p:stCondLst>
                                        </p:cTn>
                                        <p:tgtEl>
                                          <p:spTgt spid="101379">
                                            <p:txEl>
                                              <p:pRg st="1" end="1"/>
                                            </p:txEl>
                                          </p:spTgt>
                                        </p:tgtEl>
                                      </p:cBhvr>
                                      <p:to x="100000" y="100000"/>
                                    </p:animScale>
                                    <p:animScale>
                                      <p:cBhvr>
                                        <p:cTn id="33" dur="26">
                                          <p:stCondLst>
                                            <p:cond delay="1312"/>
                                          </p:stCondLst>
                                        </p:cTn>
                                        <p:tgtEl>
                                          <p:spTgt spid="101379">
                                            <p:txEl>
                                              <p:pRg st="1" end="1"/>
                                            </p:txEl>
                                          </p:spTgt>
                                        </p:tgtEl>
                                      </p:cBhvr>
                                      <p:to x="100000" y="80000"/>
                                    </p:animScale>
                                    <p:animScale>
                                      <p:cBhvr>
                                        <p:cTn id="34" dur="166" decel="50000">
                                          <p:stCondLst>
                                            <p:cond delay="1338"/>
                                          </p:stCondLst>
                                        </p:cTn>
                                        <p:tgtEl>
                                          <p:spTgt spid="101379">
                                            <p:txEl>
                                              <p:pRg st="1" end="1"/>
                                            </p:txEl>
                                          </p:spTgt>
                                        </p:tgtEl>
                                      </p:cBhvr>
                                      <p:to x="100000" y="100000"/>
                                    </p:animScale>
                                    <p:animScale>
                                      <p:cBhvr>
                                        <p:cTn id="35" dur="26">
                                          <p:stCondLst>
                                            <p:cond delay="1642"/>
                                          </p:stCondLst>
                                        </p:cTn>
                                        <p:tgtEl>
                                          <p:spTgt spid="101379">
                                            <p:txEl>
                                              <p:pRg st="1" end="1"/>
                                            </p:txEl>
                                          </p:spTgt>
                                        </p:tgtEl>
                                      </p:cBhvr>
                                      <p:to x="100000" y="90000"/>
                                    </p:animScale>
                                    <p:animScale>
                                      <p:cBhvr>
                                        <p:cTn id="36" dur="166" decel="50000">
                                          <p:stCondLst>
                                            <p:cond delay="1668"/>
                                          </p:stCondLst>
                                        </p:cTn>
                                        <p:tgtEl>
                                          <p:spTgt spid="101379">
                                            <p:txEl>
                                              <p:pRg st="1" end="1"/>
                                            </p:txEl>
                                          </p:spTgt>
                                        </p:tgtEl>
                                      </p:cBhvr>
                                      <p:to x="100000" y="100000"/>
                                    </p:animScale>
                                    <p:animScale>
                                      <p:cBhvr>
                                        <p:cTn id="37" dur="26">
                                          <p:stCondLst>
                                            <p:cond delay="1808"/>
                                          </p:stCondLst>
                                        </p:cTn>
                                        <p:tgtEl>
                                          <p:spTgt spid="101379">
                                            <p:txEl>
                                              <p:pRg st="1" end="1"/>
                                            </p:txEl>
                                          </p:spTgt>
                                        </p:tgtEl>
                                      </p:cBhvr>
                                      <p:to x="100000" y="95000"/>
                                    </p:animScale>
                                    <p:animScale>
                                      <p:cBhvr>
                                        <p:cTn id="38" dur="166" decel="50000">
                                          <p:stCondLst>
                                            <p:cond delay="1834"/>
                                          </p:stCondLst>
                                        </p:cTn>
                                        <p:tgtEl>
                                          <p:spTgt spid="10137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274638"/>
            <a:ext cx="8229600" cy="754062"/>
          </a:xfrm>
        </p:spPr>
        <p:txBody>
          <a:bodyPr/>
          <a:lstStyle/>
          <a:p>
            <a:r>
              <a:rPr lang="en-US" b="1">
                <a:solidFill>
                  <a:srgbClr val="FF0000"/>
                </a:solidFill>
                <a:effectLst>
                  <a:outerShdw blurRad="38100" dist="38100" dir="2700000" algn="tl">
                    <a:srgbClr val="C0C0C0"/>
                  </a:outerShdw>
                </a:effectLst>
              </a:rPr>
              <a:t>Ma trận quyền truy cập</a:t>
            </a:r>
          </a:p>
        </p:txBody>
      </p:sp>
      <p:sp>
        <p:nvSpPr>
          <p:cNvPr id="102403" name="Rectangle 3"/>
          <p:cNvSpPr>
            <a:spLocks noGrp="1" noChangeArrowheads="1"/>
          </p:cNvSpPr>
          <p:nvPr>
            <p:ph type="body" idx="1"/>
          </p:nvPr>
        </p:nvSpPr>
        <p:spPr>
          <a:xfrm>
            <a:off x="304800" y="1223010"/>
            <a:ext cx="8534400" cy="5246053"/>
          </a:xfrm>
        </p:spPr>
        <p:txBody>
          <a:bodyPr/>
          <a:lstStyle/>
          <a:p>
            <a:pPr algn="just">
              <a:buClr>
                <a:srgbClr val="FF0000"/>
              </a:buClr>
              <a:buSzPct val="150000"/>
              <a:buFontTx/>
              <a:buNone/>
            </a:pPr>
            <a:r>
              <a:rPr lang="en-US">
                <a:effectLst>
                  <a:outerShdw blurRad="38100" dist="38100" dir="2700000" algn="tl">
                    <a:srgbClr val="C0C0C0"/>
                  </a:outerShdw>
                </a:effectLst>
              </a:rPr>
              <a:t>4. Cơ chế khóa/chìa khóa (Lock/Key Mechanism): </a:t>
            </a:r>
          </a:p>
          <a:p>
            <a:pPr algn="just">
              <a:buClr>
                <a:srgbClr val="FF0000"/>
              </a:buClr>
              <a:buSzPct val="150000"/>
              <a:buFontTx/>
              <a:buNone/>
            </a:pPr>
            <a:r>
              <a:rPr lang="en-US">
                <a:effectLst>
                  <a:outerShdw blurRad="38100" dist="38100" dir="2700000" algn="tl">
                    <a:srgbClr val="C0C0C0"/>
                  </a:outerShdw>
                </a:effectLst>
              </a:rPr>
              <a:t>+ PP này kết hợp 2 PP DS quyền truy cập và DS khả năng. Mỗi object sở hữu một DS gọi là lock. Mỗi miền sở hữu một DS gọi là key.</a:t>
            </a:r>
          </a:p>
          <a:p>
            <a:pPr algn="just">
              <a:buClr>
                <a:srgbClr val="FF0000"/>
              </a:buClr>
              <a:buSzPct val="150000"/>
              <a:buFontTx/>
              <a:buNone/>
            </a:pPr>
            <a:r>
              <a:rPr lang="en-US">
                <a:effectLst>
                  <a:outerShdw blurRad="38100" dist="38100" dir="2700000" algn="tl">
                    <a:srgbClr val="C0C0C0"/>
                  </a:outerShdw>
                </a:effectLst>
              </a:rPr>
              <a:t>+ Một subject hoạt động trong miền bảo vệ chỉ có thể truy cập tới khách thể nếu miền bảo vệ sở hữu một key tương ứng với một lock trong DS của khách thể.</a:t>
            </a:r>
            <a:endParaRPr lang="en-US" sz="4400">
              <a:effectLst>
                <a:outerShdw blurRad="38100" dist="38100" dir="2700000" algn="tl">
                  <a:srgbClr val="C0C0C0"/>
                </a:outerShdw>
              </a:effectLst>
            </a:endParaRPr>
          </a:p>
        </p:txBody>
      </p:sp>
    </p:spTree>
    <p:custDataLst>
      <p:tags r:id="rId1"/>
    </p:custDataLst>
  </p:cSld>
  <p:clrMapOvr>
    <a:masterClrMapping/>
  </p:clrMapOvr>
  <p:transition advTm="7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down)">
                                      <p:cBhvr>
                                        <p:cTn id="7" dur="580">
                                          <p:stCondLst>
                                            <p:cond delay="0"/>
                                          </p:stCondLst>
                                        </p:cTn>
                                        <p:tgtEl>
                                          <p:spTgt spid="102403">
                                            <p:txEl>
                                              <p:pRg st="0" end="0"/>
                                            </p:txEl>
                                          </p:spTgt>
                                        </p:tgtEl>
                                      </p:cBhvr>
                                    </p:animEffect>
                                    <p:anim calcmode="lin" valueType="num">
                                      <p:cBhvr>
                                        <p:cTn id="8" dur="1822" tmFilter="0,0; 0.14,0.36; 0.43,0.73; 0.71,0.91; 1.0,1.0">
                                          <p:stCondLst>
                                            <p:cond delay="0"/>
                                          </p:stCondLst>
                                        </p:cTn>
                                        <p:tgtEl>
                                          <p:spTgt spid="102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03">
                                            <p:txEl>
                                              <p:pRg st="0" end="0"/>
                                            </p:txEl>
                                          </p:spTgt>
                                        </p:tgtEl>
                                      </p:cBhvr>
                                      <p:to x="100000" y="60000"/>
                                    </p:animScale>
                                    <p:animScale>
                                      <p:cBhvr>
                                        <p:cTn id="14" dur="166" decel="50000">
                                          <p:stCondLst>
                                            <p:cond delay="676"/>
                                          </p:stCondLst>
                                        </p:cTn>
                                        <p:tgtEl>
                                          <p:spTgt spid="102403">
                                            <p:txEl>
                                              <p:pRg st="0" end="0"/>
                                            </p:txEl>
                                          </p:spTgt>
                                        </p:tgtEl>
                                      </p:cBhvr>
                                      <p:to x="100000" y="100000"/>
                                    </p:animScale>
                                    <p:animScale>
                                      <p:cBhvr>
                                        <p:cTn id="15" dur="26">
                                          <p:stCondLst>
                                            <p:cond delay="1312"/>
                                          </p:stCondLst>
                                        </p:cTn>
                                        <p:tgtEl>
                                          <p:spTgt spid="102403">
                                            <p:txEl>
                                              <p:pRg st="0" end="0"/>
                                            </p:txEl>
                                          </p:spTgt>
                                        </p:tgtEl>
                                      </p:cBhvr>
                                      <p:to x="100000" y="80000"/>
                                    </p:animScale>
                                    <p:animScale>
                                      <p:cBhvr>
                                        <p:cTn id="16" dur="166" decel="50000">
                                          <p:stCondLst>
                                            <p:cond delay="1338"/>
                                          </p:stCondLst>
                                        </p:cTn>
                                        <p:tgtEl>
                                          <p:spTgt spid="102403">
                                            <p:txEl>
                                              <p:pRg st="0" end="0"/>
                                            </p:txEl>
                                          </p:spTgt>
                                        </p:tgtEl>
                                      </p:cBhvr>
                                      <p:to x="100000" y="100000"/>
                                    </p:animScale>
                                    <p:animScale>
                                      <p:cBhvr>
                                        <p:cTn id="17" dur="26">
                                          <p:stCondLst>
                                            <p:cond delay="1642"/>
                                          </p:stCondLst>
                                        </p:cTn>
                                        <p:tgtEl>
                                          <p:spTgt spid="102403">
                                            <p:txEl>
                                              <p:pRg st="0" end="0"/>
                                            </p:txEl>
                                          </p:spTgt>
                                        </p:tgtEl>
                                      </p:cBhvr>
                                      <p:to x="100000" y="90000"/>
                                    </p:animScale>
                                    <p:animScale>
                                      <p:cBhvr>
                                        <p:cTn id="18" dur="166" decel="50000">
                                          <p:stCondLst>
                                            <p:cond delay="1668"/>
                                          </p:stCondLst>
                                        </p:cTn>
                                        <p:tgtEl>
                                          <p:spTgt spid="102403">
                                            <p:txEl>
                                              <p:pRg st="0" end="0"/>
                                            </p:txEl>
                                          </p:spTgt>
                                        </p:tgtEl>
                                      </p:cBhvr>
                                      <p:to x="100000" y="100000"/>
                                    </p:animScale>
                                    <p:animScale>
                                      <p:cBhvr>
                                        <p:cTn id="19" dur="26">
                                          <p:stCondLst>
                                            <p:cond delay="1808"/>
                                          </p:stCondLst>
                                        </p:cTn>
                                        <p:tgtEl>
                                          <p:spTgt spid="102403">
                                            <p:txEl>
                                              <p:pRg st="0" end="0"/>
                                            </p:txEl>
                                          </p:spTgt>
                                        </p:tgtEl>
                                      </p:cBhvr>
                                      <p:to x="100000" y="95000"/>
                                    </p:animScale>
                                    <p:animScale>
                                      <p:cBhvr>
                                        <p:cTn id="20" dur="166" decel="50000">
                                          <p:stCondLst>
                                            <p:cond delay="1834"/>
                                          </p:stCondLst>
                                        </p:cTn>
                                        <p:tgtEl>
                                          <p:spTgt spid="1024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2403">
                                            <p:txEl>
                                              <p:pRg st="1" end="1"/>
                                            </p:txEl>
                                          </p:spTgt>
                                        </p:tgtEl>
                                        <p:attrNameLst>
                                          <p:attrName>style.visibility</p:attrName>
                                        </p:attrNameLst>
                                      </p:cBhvr>
                                      <p:to>
                                        <p:strVal val="visible"/>
                                      </p:to>
                                    </p:set>
                                    <p:animEffect transition="in" filter="wipe(down)">
                                      <p:cBhvr>
                                        <p:cTn id="25" dur="580">
                                          <p:stCondLst>
                                            <p:cond delay="0"/>
                                          </p:stCondLst>
                                        </p:cTn>
                                        <p:tgtEl>
                                          <p:spTgt spid="102403">
                                            <p:txEl>
                                              <p:pRg st="1" end="1"/>
                                            </p:txEl>
                                          </p:spTgt>
                                        </p:tgtEl>
                                      </p:cBhvr>
                                    </p:animEffect>
                                    <p:anim calcmode="lin" valueType="num">
                                      <p:cBhvr>
                                        <p:cTn id="26" dur="1822" tmFilter="0,0; 0.14,0.36; 0.43,0.73; 0.71,0.91; 1.0,1.0">
                                          <p:stCondLst>
                                            <p:cond delay="0"/>
                                          </p:stCondLst>
                                        </p:cTn>
                                        <p:tgtEl>
                                          <p:spTgt spid="1024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24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24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24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24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2403">
                                            <p:txEl>
                                              <p:pRg st="1" end="1"/>
                                            </p:txEl>
                                          </p:spTgt>
                                        </p:tgtEl>
                                      </p:cBhvr>
                                      <p:to x="100000" y="60000"/>
                                    </p:animScale>
                                    <p:animScale>
                                      <p:cBhvr>
                                        <p:cTn id="32" dur="166" decel="50000">
                                          <p:stCondLst>
                                            <p:cond delay="676"/>
                                          </p:stCondLst>
                                        </p:cTn>
                                        <p:tgtEl>
                                          <p:spTgt spid="102403">
                                            <p:txEl>
                                              <p:pRg st="1" end="1"/>
                                            </p:txEl>
                                          </p:spTgt>
                                        </p:tgtEl>
                                      </p:cBhvr>
                                      <p:to x="100000" y="100000"/>
                                    </p:animScale>
                                    <p:animScale>
                                      <p:cBhvr>
                                        <p:cTn id="33" dur="26">
                                          <p:stCondLst>
                                            <p:cond delay="1312"/>
                                          </p:stCondLst>
                                        </p:cTn>
                                        <p:tgtEl>
                                          <p:spTgt spid="102403">
                                            <p:txEl>
                                              <p:pRg st="1" end="1"/>
                                            </p:txEl>
                                          </p:spTgt>
                                        </p:tgtEl>
                                      </p:cBhvr>
                                      <p:to x="100000" y="80000"/>
                                    </p:animScale>
                                    <p:animScale>
                                      <p:cBhvr>
                                        <p:cTn id="34" dur="166" decel="50000">
                                          <p:stCondLst>
                                            <p:cond delay="1338"/>
                                          </p:stCondLst>
                                        </p:cTn>
                                        <p:tgtEl>
                                          <p:spTgt spid="102403">
                                            <p:txEl>
                                              <p:pRg st="1" end="1"/>
                                            </p:txEl>
                                          </p:spTgt>
                                        </p:tgtEl>
                                      </p:cBhvr>
                                      <p:to x="100000" y="100000"/>
                                    </p:animScale>
                                    <p:animScale>
                                      <p:cBhvr>
                                        <p:cTn id="35" dur="26">
                                          <p:stCondLst>
                                            <p:cond delay="1642"/>
                                          </p:stCondLst>
                                        </p:cTn>
                                        <p:tgtEl>
                                          <p:spTgt spid="102403">
                                            <p:txEl>
                                              <p:pRg st="1" end="1"/>
                                            </p:txEl>
                                          </p:spTgt>
                                        </p:tgtEl>
                                      </p:cBhvr>
                                      <p:to x="100000" y="90000"/>
                                    </p:animScale>
                                    <p:animScale>
                                      <p:cBhvr>
                                        <p:cTn id="36" dur="166" decel="50000">
                                          <p:stCondLst>
                                            <p:cond delay="1668"/>
                                          </p:stCondLst>
                                        </p:cTn>
                                        <p:tgtEl>
                                          <p:spTgt spid="102403">
                                            <p:txEl>
                                              <p:pRg st="1" end="1"/>
                                            </p:txEl>
                                          </p:spTgt>
                                        </p:tgtEl>
                                      </p:cBhvr>
                                      <p:to x="100000" y="100000"/>
                                    </p:animScale>
                                    <p:animScale>
                                      <p:cBhvr>
                                        <p:cTn id="37" dur="26">
                                          <p:stCondLst>
                                            <p:cond delay="1808"/>
                                          </p:stCondLst>
                                        </p:cTn>
                                        <p:tgtEl>
                                          <p:spTgt spid="102403">
                                            <p:txEl>
                                              <p:pRg st="1" end="1"/>
                                            </p:txEl>
                                          </p:spTgt>
                                        </p:tgtEl>
                                      </p:cBhvr>
                                      <p:to x="100000" y="95000"/>
                                    </p:animScale>
                                    <p:animScale>
                                      <p:cBhvr>
                                        <p:cTn id="38" dur="166" decel="50000">
                                          <p:stCondLst>
                                            <p:cond delay="1834"/>
                                          </p:stCondLst>
                                        </p:cTn>
                                        <p:tgtEl>
                                          <p:spTgt spid="10240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2403">
                                            <p:txEl>
                                              <p:pRg st="2" end="2"/>
                                            </p:txEl>
                                          </p:spTgt>
                                        </p:tgtEl>
                                        <p:attrNameLst>
                                          <p:attrName>style.visibility</p:attrName>
                                        </p:attrNameLst>
                                      </p:cBhvr>
                                      <p:to>
                                        <p:strVal val="visible"/>
                                      </p:to>
                                    </p:set>
                                    <p:animEffect transition="in" filter="wipe(down)">
                                      <p:cBhvr>
                                        <p:cTn id="43" dur="580">
                                          <p:stCondLst>
                                            <p:cond delay="0"/>
                                          </p:stCondLst>
                                        </p:cTn>
                                        <p:tgtEl>
                                          <p:spTgt spid="102403">
                                            <p:txEl>
                                              <p:pRg st="2" end="2"/>
                                            </p:txEl>
                                          </p:spTgt>
                                        </p:tgtEl>
                                      </p:cBhvr>
                                    </p:animEffect>
                                    <p:anim calcmode="lin" valueType="num">
                                      <p:cBhvr>
                                        <p:cTn id="44" dur="1822" tmFilter="0,0; 0.14,0.36; 0.43,0.73; 0.71,0.91; 1.0,1.0">
                                          <p:stCondLst>
                                            <p:cond delay="0"/>
                                          </p:stCondLst>
                                        </p:cTn>
                                        <p:tgtEl>
                                          <p:spTgt spid="10240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240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240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240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240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2403">
                                            <p:txEl>
                                              <p:pRg st="2" end="2"/>
                                            </p:txEl>
                                          </p:spTgt>
                                        </p:tgtEl>
                                      </p:cBhvr>
                                      <p:to x="100000" y="60000"/>
                                    </p:animScale>
                                    <p:animScale>
                                      <p:cBhvr>
                                        <p:cTn id="50" dur="166" decel="50000">
                                          <p:stCondLst>
                                            <p:cond delay="676"/>
                                          </p:stCondLst>
                                        </p:cTn>
                                        <p:tgtEl>
                                          <p:spTgt spid="102403">
                                            <p:txEl>
                                              <p:pRg st="2" end="2"/>
                                            </p:txEl>
                                          </p:spTgt>
                                        </p:tgtEl>
                                      </p:cBhvr>
                                      <p:to x="100000" y="100000"/>
                                    </p:animScale>
                                    <p:animScale>
                                      <p:cBhvr>
                                        <p:cTn id="51" dur="26">
                                          <p:stCondLst>
                                            <p:cond delay="1312"/>
                                          </p:stCondLst>
                                        </p:cTn>
                                        <p:tgtEl>
                                          <p:spTgt spid="102403">
                                            <p:txEl>
                                              <p:pRg st="2" end="2"/>
                                            </p:txEl>
                                          </p:spTgt>
                                        </p:tgtEl>
                                      </p:cBhvr>
                                      <p:to x="100000" y="80000"/>
                                    </p:animScale>
                                    <p:animScale>
                                      <p:cBhvr>
                                        <p:cTn id="52" dur="166" decel="50000">
                                          <p:stCondLst>
                                            <p:cond delay="1338"/>
                                          </p:stCondLst>
                                        </p:cTn>
                                        <p:tgtEl>
                                          <p:spTgt spid="102403">
                                            <p:txEl>
                                              <p:pRg st="2" end="2"/>
                                            </p:txEl>
                                          </p:spTgt>
                                        </p:tgtEl>
                                      </p:cBhvr>
                                      <p:to x="100000" y="100000"/>
                                    </p:animScale>
                                    <p:animScale>
                                      <p:cBhvr>
                                        <p:cTn id="53" dur="26">
                                          <p:stCondLst>
                                            <p:cond delay="1642"/>
                                          </p:stCondLst>
                                        </p:cTn>
                                        <p:tgtEl>
                                          <p:spTgt spid="102403">
                                            <p:txEl>
                                              <p:pRg st="2" end="2"/>
                                            </p:txEl>
                                          </p:spTgt>
                                        </p:tgtEl>
                                      </p:cBhvr>
                                      <p:to x="100000" y="90000"/>
                                    </p:animScale>
                                    <p:animScale>
                                      <p:cBhvr>
                                        <p:cTn id="54" dur="166" decel="50000">
                                          <p:stCondLst>
                                            <p:cond delay="1668"/>
                                          </p:stCondLst>
                                        </p:cTn>
                                        <p:tgtEl>
                                          <p:spTgt spid="102403">
                                            <p:txEl>
                                              <p:pRg st="2" end="2"/>
                                            </p:txEl>
                                          </p:spTgt>
                                        </p:tgtEl>
                                      </p:cBhvr>
                                      <p:to x="100000" y="100000"/>
                                    </p:animScale>
                                    <p:animScale>
                                      <p:cBhvr>
                                        <p:cTn id="55" dur="26">
                                          <p:stCondLst>
                                            <p:cond delay="1808"/>
                                          </p:stCondLst>
                                        </p:cTn>
                                        <p:tgtEl>
                                          <p:spTgt spid="102403">
                                            <p:txEl>
                                              <p:pRg st="2" end="2"/>
                                            </p:txEl>
                                          </p:spTgt>
                                        </p:tgtEl>
                                      </p:cBhvr>
                                      <p:to x="100000" y="95000"/>
                                    </p:animScale>
                                    <p:animScale>
                                      <p:cBhvr>
                                        <p:cTn id="56" dur="166" decel="50000">
                                          <p:stCondLst>
                                            <p:cond delay="1834"/>
                                          </p:stCondLst>
                                        </p:cTn>
                                        <p:tgtEl>
                                          <p:spTgt spid="10240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Thu hồi quyền truy cập</a:t>
            </a:r>
          </a:p>
        </p:txBody>
      </p:sp>
      <p:sp>
        <p:nvSpPr>
          <p:cNvPr id="103427" name="Rectangle 3"/>
          <p:cNvSpPr>
            <a:spLocks noGrp="1" noChangeArrowheads="1"/>
          </p:cNvSpPr>
          <p:nvPr>
            <p:ph type="body" idx="1"/>
          </p:nvPr>
        </p:nvSpPr>
        <p:spPr>
          <a:xfrm>
            <a:off x="304800" y="1600200"/>
            <a:ext cx="8534400" cy="4868863"/>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Trong bảo vệ HT, việc thu hồi một số quyền truy cập trên các </a:t>
            </a:r>
            <a:r>
              <a:rPr lang="en-US" smtClean="0">
                <a:effectLst>
                  <a:outerShdw blurRad="38100" dist="38100" dir="2700000" algn="tl">
                    <a:srgbClr val="C0C0C0"/>
                  </a:outerShdw>
                </a:effectLst>
              </a:rPr>
              <a:t>khách thể </a:t>
            </a:r>
            <a:r>
              <a:rPr lang="en-US">
                <a:effectLst>
                  <a:outerShdw blurRad="38100" dist="38100" dir="2700000" algn="tl">
                    <a:srgbClr val="C0C0C0"/>
                  </a:outerShdw>
                </a:effectLst>
              </a:rPr>
              <a:t>của các </a:t>
            </a:r>
            <a:r>
              <a:rPr lang="en-US" smtClean="0">
                <a:effectLst>
                  <a:outerShdw blurRad="38100" dist="38100" dir="2700000" algn="tl">
                    <a:srgbClr val="C0C0C0"/>
                  </a:outerShdw>
                </a:effectLst>
              </a:rPr>
              <a:t>chủ thể </a:t>
            </a:r>
            <a:r>
              <a:rPr lang="en-US">
                <a:effectLst>
                  <a:outerShdw blurRad="38100" dist="38100" dir="2700000" algn="tl">
                    <a:srgbClr val="C0C0C0"/>
                  </a:outerShdw>
                </a:effectLst>
              </a:rPr>
              <a:t>cũng là một biện pháp bảo vệ.</a:t>
            </a:r>
          </a:p>
          <a:p>
            <a:pPr algn="just">
              <a:buClr>
                <a:srgbClr val="FF0000"/>
              </a:buClr>
              <a:buSzPct val="140000"/>
            </a:pPr>
            <a:r>
              <a:rPr lang="en-US">
                <a:effectLst>
                  <a:outerShdw blurRad="38100" dist="38100" dir="2700000" algn="tl">
                    <a:srgbClr val="C0C0C0"/>
                  </a:outerShdw>
                </a:effectLst>
              </a:rPr>
              <a:t>Đối với bảng toàn cục: Sử dụng con trỏ gián tiếp, mỗi object tồn tại các con trỏ, trỏ đến bảng toàn cục. Khi cần thu hồi quyền truy cập nào, chỉ cần xóa phần tử tương ứng trong bảng.</a:t>
            </a:r>
          </a:p>
          <a:p>
            <a:pPr algn="just">
              <a:buClr>
                <a:srgbClr val="FF0000"/>
              </a:buClr>
              <a:buSzPct val="140000"/>
              <a:buFontTx/>
              <a:buNone/>
            </a:pPr>
            <a:endParaRPr lang="en-US">
              <a:effectLst>
                <a:outerShdw blurRad="38100" dist="38100" dir="2700000" algn="tl">
                  <a:srgbClr val="C0C0C0"/>
                </a:outerShdw>
              </a:effectLst>
            </a:endParaRPr>
          </a:p>
        </p:txBody>
      </p:sp>
    </p:spTree>
    <p:custDataLst>
      <p:tags r:id="rId1"/>
    </p:custDataLst>
  </p:cSld>
  <p:clrMapOvr>
    <a:masterClrMapping/>
  </p:clrMapOvr>
  <p:transition advTm="246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wipe(down)">
                                      <p:cBhvr>
                                        <p:cTn id="7" dur="580">
                                          <p:stCondLst>
                                            <p:cond delay="0"/>
                                          </p:stCondLst>
                                        </p:cTn>
                                        <p:tgtEl>
                                          <p:spTgt spid="103427">
                                            <p:txEl>
                                              <p:pRg st="0" end="0"/>
                                            </p:txEl>
                                          </p:spTgt>
                                        </p:tgtEl>
                                      </p:cBhvr>
                                    </p:animEffect>
                                    <p:anim calcmode="lin" valueType="num">
                                      <p:cBhvr>
                                        <p:cTn id="8" dur="1822" tmFilter="0,0; 0.14,0.36; 0.43,0.73; 0.71,0.91; 1.0,1.0">
                                          <p:stCondLst>
                                            <p:cond delay="0"/>
                                          </p:stCondLst>
                                        </p:cTn>
                                        <p:tgtEl>
                                          <p:spTgt spid="1034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34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34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34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34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3427">
                                            <p:txEl>
                                              <p:pRg st="0" end="0"/>
                                            </p:txEl>
                                          </p:spTgt>
                                        </p:tgtEl>
                                      </p:cBhvr>
                                      <p:to x="100000" y="60000"/>
                                    </p:animScale>
                                    <p:animScale>
                                      <p:cBhvr>
                                        <p:cTn id="14" dur="166" decel="50000">
                                          <p:stCondLst>
                                            <p:cond delay="676"/>
                                          </p:stCondLst>
                                        </p:cTn>
                                        <p:tgtEl>
                                          <p:spTgt spid="103427">
                                            <p:txEl>
                                              <p:pRg st="0" end="0"/>
                                            </p:txEl>
                                          </p:spTgt>
                                        </p:tgtEl>
                                      </p:cBhvr>
                                      <p:to x="100000" y="100000"/>
                                    </p:animScale>
                                    <p:animScale>
                                      <p:cBhvr>
                                        <p:cTn id="15" dur="26">
                                          <p:stCondLst>
                                            <p:cond delay="1312"/>
                                          </p:stCondLst>
                                        </p:cTn>
                                        <p:tgtEl>
                                          <p:spTgt spid="103427">
                                            <p:txEl>
                                              <p:pRg st="0" end="0"/>
                                            </p:txEl>
                                          </p:spTgt>
                                        </p:tgtEl>
                                      </p:cBhvr>
                                      <p:to x="100000" y="80000"/>
                                    </p:animScale>
                                    <p:animScale>
                                      <p:cBhvr>
                                        <p:cTn id="16" dur="166" decel="50000">
                                          <p:stCondLst>
                                            <p:cond delay="1338"/>
                                          </p:stCondLst>
                                        </p:cTn>
                                        <p:tgtEl>
                                          <p:spTgt spid="103427">
                                            <p:txEl>
                                              <p:pRg st="0" end="0"/>
                                            </p:txEl>
                                          </p:spTgt>
                                        </p:tgtEl>
                                      </p:cBhvr>
                                      <p:to x="100000" y="100000"/>
                                    </p:animScale>
                                    <p:animScale>
                                      <p:cBhvr>
                                        <p:cTn id="17" dur="26">
                                          <p:stCondLst>
                                            <p:cond delay="1642"/>
                                          </p:stCondLst>
                                        </p:cTn>
                                        <p:tgtEl>
                                          <p:spTgt spid="103427">
                                            <p:txEl>
                                              <p:pRg st="0" end="0"/>
                                            </p:txEl>
                                          </p:spTgt>
                                        </p:tgtEl>
                                      </p:cBhvr>
                                      <p:to x="100000" y="90000"/>
                                    </p:animScale>
                                    <p:animScale>
                                      <p:cBhvr>
                                        <p:cTn id="18" dur="166" decel="50000">
                                          <p:stCondLst>
                                            <p:cond delay="1668"/>
                                          </p:stCondLst>
                                        </p:cTn>
                                        <p:tgtEl>
                                          <p:spTgt spid="103427">
                                            <p:txEl>
                                              <p:pRg st="0" end="0"/>
                                            </p:txEl>
                                          </p:spTgt>
                                        </p:tgtEl>
                                      </p:cBhvr>
                                      <p:to x="100000" y="100000"/>
                                    </p:animScale>
                                    <p:animScale>
                                      <p:cBhvr>
                                        <p:cTn id="19" dur="26">
                                          <p:stCondLst>
                                            <p:cond delay="1808"/>
                                          </p:stCondLst>
                                        </p:cTn>
                                        <p:tgtEl>
                                          <p:spTgt spid="103427">
                                            <p:txEl>
                                              <p:pRg st="0" end="0"/>
                                            </p:txEl>
                                          </p:spTgt>
                                        </p:tgtEl>
                                      </p:cBhvr>
                                      <p:to x="100000" y="95000"/>
                                    </p:animScale>
                                    <p:animScale>
                                      <p:cBhvr>
                                        <p:cTn id="20" dur="166" decel="50000">
                                          <p:stCondLst>
                                            <p:cond delay="1834"/>
                                          </p:stCondLst>
                                        </p:cTn>
                                        <p:tgtEl>
                                          <p:spTgt spid="10342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3427">
                                            <p:txEl>
                                              <p:pRg st="1" end="1"/>
                                            </p:txEl>
                                          </p:spTgt>
                                        </p:tgtEl>
                                        <p:attrNameLst>
                                          <p:attrName>style.visibility</p:attrName>
                                        </p:attrNameLst>
                                      </p:cBhvr>
                                      <p:to>
                                        <p:strVal val="visible"/>
                                      </p:to>
                                    </p:set>
                                    <p:animEffect transition="in" filter="wipe(down)">
                                      <p:cBhvr>
                                        <p:cTn id="25" dur="580">
                                          <p:stCondLst>
                                            <p:cond delay="0"/>
                                          </p:stCondLst>
                                        </p:cTn>
                                        <p:tgtEl>
                                          <p:spTgt spid="103427">
                                            <p:txEl>
                                              <p:pRg st="1" end="1"/>
                                            </p:txEl>
                                          </p:spTgt>
                                        </p:tgtEl>
                                      </p:cBhvr>
                                    </p:animEffect>
                                    <p:anim calcmode="lin" valueType="num">
                                      <p:cBhvr>
                                        <p:cTn id="26" dur="1822" tmFilter="0,0; 0.14,0.36; 0.43,0.73; 0.71,0.91; 1.0,1.0">
                                          <p:stCondLst>
                                            <p:cond delay="0"/>
                                          </p:stCondLst>
                                        </p:cTn>
                                        <p:tgtEl>
                                          <p:spTgt spid="1034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34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34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34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34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3427">
                                            <p:txEl>
                                              <p:pRg st="1" end="1"/>
                                            </p:txEl>
                                          </p:spTgt>
                                        </p:tgtEl>
                                      </p:cBhvr>
                                      <p:to x="100000" y="60000"/>
                                    </p:animScale>
                                    <p:animScale>
                                      <p:cBhvr>
                                        <p:cTn id="32" dur="166" decel="50000">
                                          <p:stCondLst>
                                            <p:cond delay="676"/>
                                          </p:stCondLst>
                                        </p:cTn>
                                        <p:tgtEl>
                                          <p:spTgt spid="103427">
                                            <p:txEl>
                                              <p:pRg st="1" end="1"/>
                                            </p:txEl>
                                          </p:spTgt>
                                        </p:tgtEl>
                                      </p:cBhvr>
                                      <p:to x="100000" y="100000"/>
                                    </p:animScale>
                                    <p:animScale>
                                      <p:cBhvr>
                                        <p:cTn id="33" dur="26">
                                          <p:stCondLst>
                                            <p:cond delay="1312"/>
                                          </p:stCondLst>
                                        </p:cTn>
                                        <p:tgtEl>
                                          <p:spTgt spid="103427">
                                            <p:txEl>
                                              <p:pRg st="1" end="1"/>
                                            </p:txEl>
                                          </p:spTgt>
                                        </p:tgtEl>
                                      </p:cBhvr>
                                      <p:to x="100000" y="80000"/>
                                    </p:animScale>
                                    <p:animScale>
                                      <p:cBhvr>
                                        <p:cTn id="34" dur="166" decel="50000">
                                          <p:stCondLst>
                                            <p:cond delay="1338"/>
                                          </p:stCondLst>
                                        </p:cTn>
                                        <p:tgtEl>
                                          <p:spTgt spid="103427">
                                            <p:txEl>
                                              <p:pRg st="1" end="1"/>
                                            </p:txEl>
                                          </p:spTgt>
                                        </p:tgtEl>
                                      </p:cBhvr>
                                      <p:to x="100000" y="100000"/>
                                    </p:animScale>
                                    <p:animScale>
                                      <p:cBhvr>
                                        <p:cTn id="35" dur="26">
                                          <p:stCondLst>
                                            <p:cond delay="1642"/>
                                          </p:stCondLst>
                                        </p:cTn>
                                        <p:tgtEl>
                                          <p:spTgt spid="103427">
                                            <p:txEl>
                                              <p:pRg st="1" end="1"/>
                                            </p:txEl>
                                          </p:spTgt>
                                        </p:tgtEl>
                                      </p:cBhvr>
                                      <p:to x="100000" y="90000"/>
                                    </p:animScale>
                                    <p:animScale>
                                      <p:cBhvr>
                                        <p:cTn id="36" dur="166" decel="50000">
                                          <p:stCondLst>
                                            <p:cond delay="1668"/>
                                          </p:stCondLst>
                                        </p:cTn>
                                        <p:tgtEl>
                                          <p:spTgt spid="103427">
                                            <p:txEl>
                                              <p:pRg st="1" end="1"/>
                                            </p:txEl>
                                          </p:spTgt>
                                        </p:tgtEl>
                                      </p:cBhvr>
                                      <p:to x="100000" y="100000"/>
                                    </p:animScale>
                                    <p:animScale>
                                      <p:cBhvr>
                                        <p:cTn id="37" dur="26">
                                          <p:stCondLst>
                                            <p:cond delay="1808"/>
                                          </p:stCondLst>
                                        </p:cTn>
                                        <p:tgtEl>
                                          <p:spTgt spid="103427">
                                            <p:txEl>
                                              <p:pRg st="1" end="1"/>
                                            </p:txEl>
                                          </p:spTgt>
                                        </p:tgtEl>
                                      </p:cBhvr>
                                      <p:to x="100000" y="95000"/>
                                    </p:animScale>
                                    <p:animScale>
                                      <p:cBhvr>
                                        <p:cTn id="38" dur="166" decel="50000">
                                          <p:stCondLst>
                                            <p:cond delay="1834"/>
                                          </p:stCondLst>
                                        </p:cTn>
                                        <p:tgtEl>
                                          <p:spTgt spid="10342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Mục tiêu của bảo vệ hệ thống</a:t>
            </a:r>
          </a:p>
        </p:txBody>
      </p:sp>
      <p:sp>
        <p:nvSpPr>
          <p:cNvPr id="87043" name="Rectangle 3"/>
          <p:cNvSpPr>
            <a:spLocks noGrp="1" noChangeArrowheads="1"/>
          </p:cNvSpPr>
          <p:nvPr>
            <p:ph type="body" idx="1"/>
          </p:nvPr>
        </p:nvSpPr>
        <p:spPr>
          <a:xfrm>
            <a:off x="457200" y="1600200"/>
            <a:ext cx="8359775" cy="4743450"/>
          </a:xfrm>
        </p:spPr>
        <p:txBody>
          <a:bodyPr/>
          <a:lstStyle/>
          <a:p>
            <a:pPr algn="just">
              <a:spcBef>
                <a:spcPct val="5000"/>
              </a:spcBef>
              <a:buClr>
                <a:srgbClr val="FF0000"/>
              </a:buClr>
              <a:buSzPct val="150000"/>
              <a:buFont typeface="Wingdings" pitchFamily="2" charset="2"/>
              <a:buChar char="§"/>
            </a:pPr>
            <a:r>
              <a:rPr lang="en-US">
                <a:effectLst>
                  <a:outerShdw blurRad="38100" dist="38100" dir="2700000" algn="tl">
                    <a:srgbClr val="C0C0C0"/>
                  </a:outerShdw>
                </a:effectLst>
              </a:rPr>
              <a:t>Tài nguyên HT máy tính bao gồm một tập các đối tượng (khách thể), phần cứng hay phần mềm.</a:t>
            </a:r>
          </a:p>
          <a:p>
            <a:pPr algn="just">
              <a:spcBef>
                <a:spcPct val="5000"/>
              </a:spcBef>
              <a:buClr>
                <a:srgbClr val="FF0000"/>
              </a:buClr>
              <a:buSzPct val="150000"/>
              <a:buFont typeface="Wingdings" pitchFamily="2" charset="2"/>
              <a:buChar char="§"/>
            </a:pPr>
            <a:r>
              <a:rPr lang="en-US">
                <a:effectLst>
                  <a:outerShdw blurRad="38100" dist="38100" dir="2700000" algn="tl">
                    <a:srgbClr val="C0C0C0"/>
                  </a:outerShdw>
                </a:effectLst>
              </a:rPr>
              <a:t>Mỗi đối tượng có một tên duy nhất và có thể được truy cập thông qua một tập các thao tác xác định.</a:t>
            </a:r>
          </a:p>
        </p:txBody>
      </p:sp>
    </p:spTree>
    <p:custDataLst>
      <p:tags r:id="rId1"/>
    </p:custDataLst>
  </p:cSld>
  <p:clrMapOvr>
    <a:masterClrMapping/>
  </p:clrMapOvr>
  <p:transition advTm="9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down)">
                                      <p:cBhvr>
                                        <p:cTn id="7" dur="580">
                                          <p:stCondLst>
                                            <p:cond delay="0"/>
                                          </p:stCondLst>
                                        </p:cTn>
                                        <p:tgtEl>
                                          <p:spTgt spid="87043">
                                            <p:txEl>
                                              <p:pRg st="0" end="0"/>
                                            </p:txEl>
                                          </p:spTgt>
                                        </p:tgtEl>
                                      </p:cBhvr>
                                    </p:animEffect>
                                    <p:anim calcmode="lin" valueType="num">
                                      <p:cBhvr>
                                        <p:cTn id="8" dur="1822" tmFilter="0,0; 0.14,0.36; 0.43,0.73; 0.71,0.91; 1.0,1.0">
                                          <p:stCondLst>
                                            <p:cond delay="0"/>
                                          </p:stCondLst>
                                        </p:cTn>
                                        <p:tgtEl>
                                          <p:spTgt spid="8704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04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04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04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04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7043">
                                            <p:txEl>
                                              <p:pRg st="0" end="0"/>
                                            </p:txEl>
                                          </p:spTgt>
                                        </p:tgtEl>
                                      </p:cBhvr>
                                      <p:to x="100000" y="60000"/>
                                    </p:animScale>
                                    <p:animScale>
                                      <p:cBhvr>
                                        <p:cTn id="14" dur="166" decel="50000">
                                          <p:stCondLst>
                                            <p:cond delay="676"/>
                                          </p:stCondLst>
                                        </p:cTn>
                                        <p:tgtEl>
                                          <p:spTgt spid="87043">
                                            <p:txEl>
                                              <p:pRg st="0" end="0"/>
                                            </p:txEl>
                                          </p:spTgt>
                                        </p:tgtEl>
                                      </p:cBhvr>
                                      <p:to x="100000" y="100000"/>
                                    </p:animScale>
                                    <p:animScale>
                                      <p:cBhvr>
                                        <p:cTn id="15" dur="26">
                                          <p:stCondLst>
                                            <p:cond delay="1312"/>
                                          </p:stCondLst>
                                        </p:cTn>
                                        <p:tgtEl>
                                          <p:spTgt spid="87043">
                                            <p:txEl>
                                              <p:pRg st="0" end="0"/>
                                            </p:txEl>
                                          </p:spTgt>
                                        </p:tgtEl>
                                      </p:cBhvr>
                                      <p:to x="100000" y="80000"/>
                                    </p:animScale>
                                    <p:animScale>
                                      <p:cBhvr>
                                        <p:cTn id="16" dur="166" decel="50000">
                                          <p:stCondLst>
                                            <p:cond delay="1338"/>
                                          </p:stCondLst>
                                        </p:cTn>
                                        <p:tgtEl>
                                          <p:spTgt spid="87043">
                                            <p:txEl>
                                              <p:pRg st="0" end="0"/>
                                            </p:txEl>
                                          </p:spTgt>
                                        </p:tgtEl>
                                      </p:cBhvr>
                                      <p:to x="100000" y="100000"/>
                                    </p:animScale>
                                    <p:animScale>
                                      <p:cBhvr>
                                        <p:cTn id="17" dur="26">
                                          <p:stCondLst>
                                            <p:cond delay="1642"/>
                                          </p:stCondLst>
                                        </p:cTn>
                                        <p:tgtEl>
                                          <p:spTgt spid="87043">
                                            <p:txEl>
                                              <p:pRg st="0" end="0"/>
                                            </p:txEl>
                                          </p:spTgt>
                                        </p:tgtEl>
                                      </p:cBhvr>
                                      <p:to x="100000" y="90000"/>
                                    </p:animScale>
                                    <p:animScale>
                                      <p:cBhvr>
                                        <p:cTn id="18" dur="166" decel="50000">
                                          <p:stCondLst>
                                            <p:cond delay="1668"/>
                                          </p:stCondLst>
                                        </p:cTn>
                                        <p:tgtEl>
                                          <p:spTgt spid="87043">
                                            <p:txEl>
                                              <p:pRg st="0" end="0"/>
                                            </p:txEl>
                                          </p:spTgt>
                                        </p:tgtEl>
                                      </p:cBhvr>
                                      <p:to x="100000" y="100000"/>
                                    </p:animScale>
                                    <p:animScale>
                                      <p:cBhvr>
                                        <p:cTn id="19" dur="26">
                                          <p:stCondLst>
                                            <p:cond delay="1808"/>
                                          </p:stCondLst>
                                        </p:cTn>
                                        <p:tgtEl>
                                          <p:spTgt spid="87043">
                                            <p:txEl>
                                              <p:pRg st="0" end="0"/>
                                            </p:txEl>
                                          </p:spTgt>
                                        </p:tgtEl>
                                      </p:cBhvr>
                                      <p:to x="100000" y="95000"/>
                                    </p:animScale>
                                    <p:animScale>
                                      <p:cBhvr>
                                        <p:cTn id="20" dur="166" decel="50000">
                                          <p:stCondLst>
                                            <p:cond delay="1834"/>
                                          </p:stCondLst>
                                        </p:cTn>
                                        <p:tgtEl>
                                          <p:spTgt spid="8704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7043">
                                            <p:txEl>
                                              <p:pRg st="1" end="1"/>
                                            </p:txEl>
                                          </p:spTgt>
                                        </p:tgtEl>
                                        <p:attrNameLst>
                                          <p:attrName>style.visibility</p:attrName>
                                        </p:attrNameLst>
                                      </p:cBhvr>
                                      <p:to>
                                        <p:strVal val="visible"/>
                                      </p:to>
                                    </p:set>
                                    <p:animEffect transition="in" filter="wipe(down)">
                                      <p:cBhvr>
                                        <p:cTn id="25" dur="580">
                                          <p:stCondLst>
                                            <p:cond delay="0"/>
                                          </p:stCondLst>
                                        </p:cTn>
                                        <p:tgtEl>
                                          <p:spTgt spid="87043">
                                            <p:txEl>
                                              <p:pRg st="1" end="1"/>
                                            </p:txEl>
                                          </p:spTgt>
                                        </p:tgtEl>
                                      </p:cBhvr>
                                    </p:animEffect>
                                    <p:anim calcmode="lin" valueType="num">
                                      <p:cBhvr>
                                        <p:cTn id="26" dur="1822" tmFilter="0,0; 0.14,0.36; 0.43,0.73; 0.71,0.91; 1.0,1.0">
                                          <p:stCondLst>
                                            <p:cond delay="0"/>
                                          </p:stCondLst>
                                        </p:cTn>
                                        <p:tgtEl>
                                          <p:spTgt spid="8704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704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704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704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704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87043">
                                            <p:txEl>
                                              <p:pRg st="1" end="1"/>
                                            </p:txEl>
                                          </p:spTgt>
                                        </p:tgtEl>
                                      </p:cBhvr>
                                      <p:to x="100000" y="60000"/>
                                    </p:animScale>
                                    <p:animScale>
                                      <p:cBhvr>
                                        <p:cTn id="32" dur="166" decel="50000">
                                          <p:stCondLst>
                                            <p:cond delay="676"/>
                                          </p:stCondLst>
                                        </p:cTn>
                                        <p:tgtEl>
                                          <p:spTgt spid="87043">
                                            <p:txEl>
                                              <p:pRg st="1" end="1"/>
                                            </p:txEl>
                                          </p:spTgt>
                                        </p:tgtEl>
                                      </p:cBhvr>
                                      <p:to x="100000" y="100000"/>
                                    </p:animScale>
                                    <p:animScale>
                                      <p:cBhvr>
                                        <p:cTn id="33" dur="26">
                                          <p:stCondLst>
                                            <p:cond delay="1312"/>
                                          </p:stCondLst>
                                        </p:cTn>
                                        <p:tgtEl>
                                          <p:spTgt spid="87043">
                                            <p:txEl>
                                              <p:pRg st="1" end="1"/>
                                            </p:txEl>
                                          </p:spTgt>
                                        </p:tgtEl>
                                      </p:cBhvr>
                                      <p:to x="100000" y="80000"/>
                                    </p:animScale>
                                    <p:animScale>
                                      <p:cBhvr>
                                        <p:cTn id="34" dur="166" decel="50000">
                                          <p:stCondLst>
                                            <p:cond delay="1338"/>
                                          </p:stCondLst>
                                        </p:cTn>
                                        <p:tgtEl>
                                          <p:spTgt spid="87043">
                                            <p:txEl>
                                              <p:pRg st="1" end="1"/>
                                            </p:txEl>
                                          </p:spTgt>
                                        </p:tgtEl>
                                      </p:cBhvr>
                                      <p:to x="100000" y="100000"/>
                                    </p:animScale>
                                    <p:animScale>
                                      <p:cBhvr>
                                        <p:cTn id="35" dur="26">
                                          <p:stCondLst>
                                            <p:cond delay="1642"/>
                                          </p:stCondLst>
                                        </p:cTn>
                                        <p:tgtEl>
                                          <p:spTgt spid="87043">
                                            <p:txEl>
                                              <p:pRg st="1" end="1"/>
                                            </p:txEl>
                                          </p:spTgt>
                                        </p:tgtEl>
                                      </p:cBhvr>
                                      <p:to x="100000" y="90000"/>
                                    </p:animScale>
                                    <p:animScale>
                                      <p:cBhvr>
                                        <p:cTn id="36" dur="166" decel="50000">
                                          <p:stCondLst>
                                            <p:cond delay="1668"/>
                                          </p:stCondLst>
                                        </p:cTn>
                                        <p:tgtEl>
                                          <p:spTgt spid="87043">
                                            <p:txEl>
                                              <p:pRg st="1" end="1"/>
                                            </p:txEl>
                                          </p:spTgt>
                                        </p:tgtEl>
                                      </p:cBhvr>
                                      <p:to x="100000" y="100000"/>
                                    </p:animScale>
                                    <p:animScale>
                                      <p:cBhvr>
                                        <p:cTn id="37" dur="26">
                                          <p:stCondLst>
                                            <p:cond delay="1808"/>
                                          </p:stCondLst>
                                        </p:cTn>
                                        <p:tgtEl>
                                          <p:spTgt spid="87043">
                                            <p:txEl>
                                              <p:pRg st="1" end="1"/>
                                            </p:txEl>
                                          </p:spTgt>
                                        </p:tgtEl>
                                      </p:cBhvr>
                                      <p:to x="100000" y="95000"/>
                                    </p:animScale>
                                    <p:animScale>
                                      <p:cBhvr>
                                        <p:cTn id="38" dur="166" decel="50000">
                                          <p:stCondLst>
                                            <p:cond delay="1834"/>
                                          </p:stCondLst>
                                        </p:cTn>
                                        <p:tgtEl>
                                          <p:spTgt spid="8704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Thu hồi quyền truy cập</a:t>
            </a:r>
          </a:p>
        </p:txBody>
      </p:sp>
      <p:sp>
        <p:nvSpPr>
          <p:cNvPr id="107523" name="Rectangle 3"/>
          <p:cNvSpPr>
            <a:spLocks noGrp="1" noChangeArrowheads="1"/>
          </p:cNvSpPr>
          <p:nvPr>
            <p:ph type="body" idx="1"/>
          </p:nvPr>
        </p:nvSpPr>
        <p:spPr>
          <a:xfrm>
            <a:off x="304800" y="1600200"/>
            <a:ext cx="8534400" cy="4868863"/>
          </a:xfrm>
        </p:spPr>
        <p:txBody>
          <a:bodyPr/>
          <a:lstStyle/>
          <a:p>
            <a:pPr algn="just">
              <a:buClr>
                <a:srgbClr val="FF0000"/>
              </a:buClr>
              <a:buSzPct val="140000"/>
            </a:pPr>
            <a:r>
              <a:rPr lang="en-US">
                <a:effectLst>
                  <a:outerShdw blurRad="38100" dist="38100" dir="2700000" algn="tl">
                    <a:srgbClr val="C0C0C0"/>
                  </a:outerShdw>
                </a:effectLst>
              </a:rPr>
              <a:t>Đối với danh sách quyền truy cập, chỉ cần xóa các quyền truy cập từ danh sách.</a:t>
            </a:r>
          </a:p>
          <a:p>
            <a:pPr algn="just">
              <a:buClr>
                <a:srgbClr val="FF0000"/>
              </a:buClr>
              <a:buSzPct val="140000"/>
              <a:buFontTx/>
              <a:buNone/>
            </a:pPr>
            <a:r>
              <a:rPr lang="en-US">
                <a:effectLst>
                  <a:outerShdw blurRad="38100" dist="38100" dir="2700000" algn="tl">
                    <a:srgbClr val="C0C0C0"/>
                  </a:outerShdw>
                </a:effectLst>
              </a:rPr>
              <a:t>	+ Việc thu hồi có thể vĩnh viễn hay tạm thời.</a:t>
            </a:r>
          </a:p>
          <a:p>
            <a:pPr algn="just">
              <a:buClr>
                <a:srgbClr val="FF0000"/>
              </a:buClr>
              <a:buSzPct val="140000"/>
              <a:buFontTx/>
              <a:buNone/>
            </a:pPr>
            <a:r>
              <a:rPr lang="en-US">
                <a:effectLst>
                  <a:outerShdw blurRad="38100" dist="38100" dir="2700000" algn="tl">
                    <a:srgbClr val="C0C0C0"/>
                  </a:outerShdw>
                </a:effectLst>
              </a:rPr>
              <a:t>	+ Việc thu hồi có hiệu lực tức thời.</a:t>
            </a:r>
          </a:p>
          <a:p>
            <a:pPr algn="just">
              <a:buClr>
                <a:srgbClr val="FF0000"/>
              </a:buClr>
              <a:buSzPct val="140000"/>
              <a:buFontTx/>
              <a:buNone/>
            </a:pPr>
            <a:r>
              <a:rPr lang="en-US">
                <a:effectLst>
                  <a:outerShdw blurRad="38100" dist="38100" dir="2700000" algn="tl">
                    <a:srgbClr val="C0C0C0"/>
                  </a:outerShdw>
                </a:effectLst>
              </a:rPr>
              <a:t>	+ Đơn giản.</a:t>
            </a:r>
            <a:endParaRPr lang="en-US"/>
          </a:p>
        </p:txBody>
      </p:sp>
    </p:spTree>
    <p:custDataLst>
      <p:tags r:id="rId1"/>
    </p:custDataLst>
  </p:cSld>
  <p:clrMapOvr>
    <a:masterClrMapping/>
  </p:clrMapOvr>
  <p:transition advTm="21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wipe(down)">
                                      <p:cBhvr>
                                        <p:cTn id="7" dur="580">
                                          <p:stCondLst>
                                            <p:cond delay="0"/>
                                          </p:stCondLst>
                                        </p:cTn>
                                        <p:tgtEl>
                                          <p:spTgt spid="107523">
                                            <p:txEl>
                                              <p:pRg st="0" end="0"/>
                                            </p:txEl>
                                          </p:spTgt>
                                        </p:tgtEl>
                                      </p:cBhvr>
                                    </p:animEffect>
                                    <p:anim calcmode="lin" valueType="num">
                                      <p:cBhvr>
                                        <p:cTn id="8" dur="1822" tmFilter="0,0; 0.14,0.36; 0.43,0.73; 0.71,0.91; 1.0,1.0">
                                          <p:stCondLst>
                                            <p:cond delay="0"/>
                                          </p:stCondLst>
                                        </p:cTn>
                                        <p:tgtEl>
                                          <p:spTgt spid="10752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752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752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752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752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7523">
                                            <p:txEl>
                                              <p:pRg st="0" end="0"/>
                                            </p:txEl>
                                          </p:spTgt>
                                        </p:tgtEl>
                                      </p:cBhvr>
                                      <p:to x="100000" y="60000"/>
                                    </p:animScale>
                                    <p:animScale>
                                      <p:cBhvr>
                                        <p:cTn id="14" dur="166" decel="50000">
                                          <p:stCondLst>
                                            <p:cond delay="676"/>
                                          </p:stCondLst>
                                        </p:cTn>
                                        <p:tgtEl>
                                          <p:spTgt spid="107523">
                                            <p:txEl>
                                              <p:pRg st="0" end="0"/>
                                            </p:txEl>
                                          </p:spTgt>
                                        </p:tgtEl>
                                      </p:cBhvr>
                                      <p:to x="100000" y="100000"/>
                                    </p:animScale>
                                    <p:animScale>
                                      <p:cBhvr>
                                        <p:cTn id="15" dur="26">
                                          <p:stCondLst>
                                            <p:cond delay="1312"/>
                                          </p:stCondLst>
                                        </p:cTn>
                                        <p:tgtEl>
                                          <p:spTgt spid="107523">
                                            <p:txEl>
                                              <p:pRg st="0" end="0"/>
                                            </p:txEl>
                                          </p:spTgt>
                                        </p:tgtEl>
                                      </p:cBhvr>
                                      <p:to x="100000" y="80000"/>
                                    </p:animScale>
                                    <p:animScale>
                                      <p:cBhvr>
                                        <p:cTn id="16" dur="166" decel="50000">
                                          <p:stCondLst>
                                            <p:cond delay="1338"/>
                                          </p:stCondLst>
                                        </p:cTn>
                                        <p:tgtEl>
                                          <p:spTgt spid="107523">
                                            <p:txEl>
                                              <p:pRg st="0" end="0"/>
                                            </p:txEl>
                                          </p:spTgt>
                                        </p:tgtEl>
                                      </p:cBhvr>
                                      <p:to x="100000" y="100000"/>
                                    </p:animScale>
                                    <p:animScale>
                                      <p:cBhvr>
                                        <p:cTn id="17" dur="26">
                                          <p:stCondLst>
                                            <p:cond delay="1642"/>
                                          </p:stCondLst>
                                        </p:cTn>
                                        <p:tgtEl>
                                          <p:spTgt spid="107523">
                                            <p:txEl>
                                              <p:pRg st="0" end="0"/>
                                            </p:txEl>
                                          </p:spTgt>
                                        </p:tgtEl>
                                      </p:cBhvr>
                                      <p:to x="100000" y="90000"/>
                                    </p:animScale>
                                    <p:animScale>
                                      <p:cBhvr>
                                        <p:cTn id="18" dur="166" decel="50000">
                                          <p:stCondLst>
                                            <p:cond delay="1668"/>
                                          </p:stCondLst>
                                        </p:cTn>
                                        <p:tgtEl>
                                          <p:spTgt spid="107523">
                                            <p:txEl>
                                              <p:pRg st="0" end="0"/>
                                            </p:txEl>
                                          </p:spTgt>
                                        </p:tgtEl>
                                      </p:cBhvr>
                                      <p:to x="100000" y="100000"/>
                                    </p:animScale>
                                    <p:animScale>
                                      <p:cBhvr>
                                        <p:cTn id="19" dur="26">
                                          <p:stCondLst>
                                            <p:cond delay="1808"/>
                                          </p:stCondLst>
                                        </p:cTn>
                                        <p:tgtEl>
                                          <p:spTgt spid="107523">
                                            <p:txEl>
                                              <p:pRg st="0" end="0"/>
                                            </p:txEl>
                                          </p:spTgt>
                                        </p:tgtEl>
                                      </p:cBhvr>
                                      <p:to x="100000" y="95000"/>
                                    </p:animScale>
                                    <p:animScale>
                                      <p:cBhvr>
                                        <p:cTn id="20" dur="166" decel="50000">
                                          <p:stCondLst>
                                            <p:cond delay="1834"/>
                                          </p:stCondLst>
                                        </p:cTn>
                                        <p:tgtEl>
                                          <p:spTgt spid="10752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7523">
                                            <p:txEl>
                                              <p:pRg st="1" end="1"/>
                                            </p:txEl>
                                          </p:spTgt>
                                        </p:tgtEl>
                                        <p:attrNameLst>
                                          <p:attrName>style.visibility</p:attrName>
                                        </p:attrNameLst>
                                      </p:cBhvr>
                                      <p:to>
                                        <p:strVal val="visible"/>
                                      </p:to>
                                    </p:set>
                                    <p:animEffect transition="in" filter="wipe(down)">
                                      <p:cBhvr>
                                        <p:cTn id="25" dur="580">
                                          <p:stCondLst>
                                            <p:cond delay="0"/>
                                          </p:stCondLst>
                                        </p:cTn>
                                        <p:tgtEl>
                                          <p:spTgt spid="107523">
                                            <p:txEl>
                                              <p:pRg st="1" end="1"/>
                                            </p:txEl>
                                          </p:spTgt>
                                        </p:tgtEl>
                                      </p:cBhvr>
                                    </p:animEffect>
                                    <p:anim calcmode="lin" valueType="num">
                                      <p:cBhvr>
                                        <p:cTn id="26" dur="1822" tmFilter="0,0; 0.14,0.36; 0.43,0.73; 0.71,0.91; 1.0,1.0">
                                          <p:stCondLst>
                                            <p:cond delay="0"/>
                                          </p:stCondLst>
                                        </p:cTn>
                                        <p:tgtEl>
                                          <p:spTgt spid="10752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752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752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752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752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7523">
                                            <p:txEl>
                                              <p:pRg st="1" end="1"/>
                                            </p:txEl>
                                          </p:spTgt>
                                        </p:tgtEl>
                                      </p:cBhvr>
                                      <p:to x="100000" y="60000"/>
                                    </p:animScale>
                                    <p:animScale>
                                      <p:cBhvr>
                                        <p:cTn id="32" dur="166" decel="50000">
                                          <p:stCondLst>
                                            <p:cond delay="676"/>
                                          </p:stCondLst>
                                        </p:cTn>
                                        <p:tgtEl>
                                          <p:spTgt spid="107523">
                                            <p:txEl>
                                              <p:pRg st="1" end="1"/>
                                            </p:txEl>
                                          </p:spTgt>
                                        </p:tgtEl>
                                      </p:cBhvr>
                                      <p:to x="100000" y="100000"/>
                                    </p:animScale>
                                    <p:animScale>
                                      <p:cBhvr>
                                        <p:cTn id="33" dur="26">
                                          <p:stCondLst>
                                            <p:cond delay="1312"/>
                                          </p:stCondLst>
                                        </p:cTn>
                                        <p:tgtEl>
                                          <p:spTgt spid="107523">
                                            <p:txEl>
                                              <p:pRg st="1" end="1"/>
                                            </p:txEl>
                                          </p:spTgt>
                                        </p:tgtEl>
                                      </p:cBhvr>
                                      <p:to x="100000" y="80000"/>
                                    </p:animScale>
                                    <p:animScale>
                                      <p:cBhvr>
                                        <p:cTn id="34" dur="166" decel="50000">
                                          <p:stCondLst>
                                            <p:cond delay="1338"/>
                                          </p:stCondLst>
                                        </p:cTn>
                                        <p:tgtEl>
                                          <p:spTgt spid="107523">
                                            <p:txEl>
                                              <p:pRg st="1" end="1"/>
                                            </p:txEl>
                                          </p:spTgt>
                                        </p:tgtEl>
                                      </p:cBhvr>
                                      <p:to x="100000" y="100000"/>
                                    </p:animScale>
                                    <p:animScale>
                                      <p:cBhvr>
                                        <p:cTn id="35" dur="26">
                                          <p:stCondLst>
                                            <p:cond delay="1642"/>
                                          </p:stCondLst>
                                        </p:cTn>
                                        <p:tgtEl>
                                          <p:spTgt spid="107523">
                                            <p:txEl>
                                              <p:pRg st="1" end="1"/>
                                            </p:txEl>
                                          </p:spTgt>
                                        </p:tgtEl>
                                      </p:cBhvr>
                                      <p:to x="100000" y="90000"/>
                                    </p:animScale>
                                    <p:animScale>
                                      <p:cBhvr>
                                        <p:cTn id="36" dur="166" decel="50000">
                                          <p:stCondLst>
                                            <p:cond delay="1668"/>
                                          </p:stCondLst>
                                        </p:cTn>
                                        <p:tgtEl>
                                          <p:spTgt spid="107523">
                                            <p:txEl>
                                              <p:pRg st="1" end="1"/>
                                            </p:txEl>
                                          </p:spTgt>
                                        </p:tgtEl>
                                      </p:cBhvr>
                                      <p:to x="100000" y="100000"/>
                                    </p:animScale>
                                    <p:animScale>
                                      <p:cBhvr>
                                        <p:cTn id="37" dur="26">
                                          <p:stCondLst>
                                            <p:cond delay="1808"/>
                                          </p:stCondLst>
                                        </p:cTn>
                                        <p:tgtEl>
                                          <p:spTgt spid="107523">
                                            <p:txEl>
                                              <p:pRg st="1" end="1"/>
                                            </p:txEl>
                                          </p:spTgt>
                                        </p:tgtEl>
                                      </p:cBhvr>
                                      <p:to x="100000" y="95000"/>
                                    </p:animScale>
                                    <p:animScale>
                                      <p:cBhvr>
                                        <p:cTn id="38" dur="166" decel="50000">
                                          <p:stCondLst>
                                            <p:cond delay="1834"/>
                                          </p:stCondLst>
                                        </p:cTn>
                                        <p:tgtEl>
                                          <p:spTgt spid="10752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7523">
                                            <p:txEl>
                                              <p:pRg st="2" end="2"/>
                                            </p:txEl>
                                          </p:spTgt>
                                        </p:tgtEl>
                                        <p:attrNameLst>
                                          <p:attrName>style.visibility</p:attrName>
                                        </p:attrNameLst>
                                      </p:cBhvr>
                                      <p:to>
                                        <p:strVal val="visible"/>
                                      </p:to>
                                    </p:set>
                                    <p:animEffect transition="in" filter="wipe(down)">
                                      <p:cBhvr>
                                        <p:cTn id="43" dur="580">
                                          <p:stCondLst>
                                            <p:cond delay="0"/>
                                          </p:stCondLst>
                                        </p:cTn>
                                        <p:tgtEl>
                                          <p:spTgt spid="107523">
                                            <p:txEl>
                                              <p:pRg st="2" end="2"/>
                                            </p:txEl>
                                          </p:spTgt>
                                        </p:tgtEl>
                                      </p:cBhvr>
                                    </p:animEffect>
                                    <p:anim calcmode="lin" valueType="num">
                                      <p:cBhvr>
                                        <p:cTn id="44" dur="1822" tmFilter="0,0; 0.14,0.36; 0.43,0.73; 0.71,0.91; 1.0,1.0">
                                          <p:stCondLst>
                                            <p:cond delay="0"/>
                                          </p:stCondLst>
                                        </p:cTn>
                                        <p:tgtEl>
                                          <p:spTgt spid="10752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752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752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752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752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7523">
                                            <p:txEl>
                                              <p:pRg st="2" end="2"/>
                                            </p:txEl>
                                          </p:spTgt>
                                        </p:tgtEl>
                                      </p:cBhvr>
                                      <p:to x="100000" y="60000"/>
                                    </p:animScale>
                                    <p:animScale>
                                      <p:cBhvr>
                                        <p:cTn id="50" dur="166" decel="50000">
                                          <p:stCondLst>
                                            <p:cond delay="676"/>
                                          </p:stCondLst>
                                        </p:cTn>
                                        <p:tgtEl>
                                          <p:spTgt spid="107523">
                                            <p:txEl>
                                              <p:pRg st="2" end="2"/>
                                            </p:txEl>
                                          </p:spTgt>
                                        </p:tgtEl>
                                      </p:cBhvr>
                                      <p:to x="100000" y="100000"/>
                                    </p:animScale>
                                    <p:animScale>
                                      <p:cBhvr>
                                        <p:cTn id="51" dur="26">
                                          <p:stCondLst>
                                            <p:cond delay="1312"/>
                                          </p:stCondLst>
                                        </p:cTn>
                                        <p:tgtEl>
                                          <p:spTgt spid="107523">
                                            <p:txEl>
                                              <p:pRg st="2" end="2"/>
                                            </p:txEl>
                                          </p:spTgt>
                                        </p:tgtEl>
                                      </p:cBhvr>
                                      <p:to x="100000" y="80000"/>
                                    </p:animScale>
                                    <p:animScale>
                                      <p:cBhvr>
                                        <p:cTn id="52" dur="166" decel="50000">
                                          <p:stCondLst>
                                            <p:cond delay="1338"/>
                                          </p:stCondLst>
                                        </p:cTn>
                                        <p:tgtEl>
                                          <p:spTgt spid="107523">
                                            <p:txEl>
                                              <p:pRg st="2" end="2"/>
                                            </p:txEl>
                                          </p:spTgt>
                                        </p:tgtEl>
                                      </p:cBhvr>
                                      <p:to x="100000" y="100000"/>
                                    </p:animScale>
                                    <p:animScale>
                                      <p:cBhvr>
                                        <p:cTn id="53" dur="26">
                                          <p:stCondLst>
                                            <p:cond delay="1642"/>
                                          </p:stCondLst>
                                        </p:cTn>
                                        <p:tgtEl>
                                          <p:spTgt spid="107523">
                                            <p:txEl>
                                              <p:pRg st="2" end="2"/>
                                            </p:txEl>
                                          </p:spTgt>
                                        </p:tgtEl>
                                      </p:cBhvr>
                                      <p:to x="100000" y="90000"/>
                                    </p:animScale>
                                    <p:animScale>
                                      <p:cBhvr>
                                        <p:cTn id="54" dur="166" decel="50000">
                                          <p:stCondLst>
                                            <p:cond delay="1668"/>
                                          </p:stCondLst>
                                        </p:cTn>
                                        <p:tgtEl>
                                          <p:spTgt spid="107523">
                                            <p:txEl>
                                              <p:pRg st="2" end="2"/>
                                            </p:txEl>
                                          </p:spTgt>
                                        </p:tgtEl>
                                      </p:cBhvr>
                                      <p:to x="100000" y="100000"/>
                                    </p:animScale>
                                    <p:animScale>
                                      <p:cBhvr>
                                        <p:cTn id="55" dur="26">
                                          <p:stCondLst>
                                            <p:cond delay="1808"/>
                                          </p:stCondLst>
                                        </p:cTn>
                                        <p:tgtEl>
                                          <p:spTgt spid="107523">
                                            <p:txEl>
                                              <p:pRg st="2" end="2"/>
                                            </p:txEl>
                                          </p:spTgt>
                                        </p:tgtEl>
                                      </p:cBhvr>
                                      <p:to x="100000" y="95000"/>
                                    </p:animScale>
                                    <p:animScale>
                                      <p:cBhvr>
                                        <p:cTn id="56" dur="166" decel="50000">
                                          <p:stCondLst>
                                            <p:cond delay="1834"/>
                                          </p:stCondLst>
                                        </p:cTn>
                                        <p:tgtEl>
                                          <p:spTgt spid="10752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7523">
                                            <p:txEl>
                                              <p:pRg st="3" end="3"/>
                                            </p:txEl>
                                          </p:spTgt>
                                        </p:tgtEl>
                                        <p:attrNameLst>
                                          <p:attrName>style.visibility</p:attrName>
                                        </p:attrNameLst>
                                      </p:cBhvr>
                                      <p:to>
                                        <p:strVal val="visible"/>
                                      </p:to>
                                    </p:set>
                                    <p:animEffect transition="in" filter="wipe(down)">
                                      <p:cBhvr>
                                        <p:cTn id="61" dur="580">
                                          <p:stCondLst>
                                            <p:cond delay="0"/>
                                          </p:stCondLst>
                                        </p:cTn>
                                        <p:tgtEl>
                                          <p:spTgt spid="107523">
                                            <p:txEl>
                                              <p:pRg st="3" end="3"/>
                                            </p:txEl>
                                          </p:spTgt>
                                        </p:tgtEl>
                                      </p:cBhvr>
                                    </p:animEffect>
                                    <p:anim calcmode="lin" valueType="num">
                                      <p:cBhvr>
                                        <p:cTn id="62" dur="1822" tmFilter="0,0; 0.14,0.36; 0.43,0.73; 0.71,0.91; 1.0,1.0">
                                          <p:stCondLst>
                                            <p:cond delay="0"/>
                                          </p:stCondLst>
                                        </p:cTn>
                                        <p:tgtEl>
                                          <p:spTgt spid="10752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752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752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752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752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7523">
                                            <p:txEl>
                                              <p:pRg st="3" end="3"/>
                                            </p:txEl>
                                          </p:spTgt>
                                        </p:tgtEl>
                                      </p:cBhvr>
                                      <p:to x="100000" y="60000"/>
                                    </p:animScale>
                                    <p:animScale>
                                      <p:cBhvr>
                                        <p:cTn id="68" dur="166" decel="50000">
                                          <p:stCondLst>
                                            <p:cond delay="676"/>
                                          </p:stCondLst>
                                        </p:cTn>
                                        <p:tgtEl>
                                          <p:spTgt spid="107523">
                                            <p:txEl>
                                              <p:pRg st="3" end="3"/>
                                            </p:txEl>
                                          </p:spTgt>
                                        </p:tgtEl>
                                      </p:cBhvr>
                                      <p:to x="100000" y="100000"/>
                                    </p:animScale>
                                    <p:animScale>
                                      <p:cBhvr>
                                        <p:cTn id="69" dur="26">
                                          <p:stCondLst>
                                            <p:cond delay="1312"/>
                                          </p:stCondLst>
                                        </p:cTn>
                                        <p:tgtEl>
                                          <p:spTgt spid="107523">
                                            <p:txEl>
                                              <p:pRg st="3" end="3"/>
                                            </p:txEl>
                                          </p:spTgt>
                                        </p:tgtEl>
                                      </p:cBhvr>
                                      <p:to x="100000" y="80000"/>
                                    </p:animScale>
                                    <p:animScale>
                                      <p:cBhvr>
                                        <p:cTn id="70" dur="166" decel="50000">
                                          <p:stCondLst>
                                            <p:cond delay="1338"/>
                                          </p:stCondLst>
                                        </p:cTn>
                                        <p:tgtEl>
                                          <p:spTgt spid="107523">
                                            <p:txEl>
                                              <p:pRg st="3" end="3"/>
                                            </p:txEl>
                                          </p:spTgt>
                                        </p:tgtEl>
                                      </p:cBhvr>
                                      <p:to x="100000" y="100000"/>
                                    </p:animScale>
                                    <p:animScale>
                                      <p:cBhvr>
                                        <p:cTn id="71" dur="26">
                                          <p:stCondLst>
                                            <p:cond delay="1642"/>
                                          </p:stCondLst>
                                        </p:cTn>
                                        <p:tgtEl>
                                          <p:spTgt spid="107523">
                                            <p:txEl>
                                              <p:pRg st="3" end="3"/>
                                            </p:txEl>
                                          </p:spTgt>
                                        </p:tgtEl>
                                      </p:cBhvr>
                                      <p:to x="100000" y="90000"/>
                                    </p:animScale>
                                    <p:animScale>
                                      <p:cBhvr>
                                        <p:cTn id="72" dur="166" decel="50000">
                                          <p:stCondLst>
                                            <p:cond delay="1668"/>
                                          </p:stCondLst>
                                        </p:cTn>
                                        <p:tgtEl>
                                          <p:spTgt spid="107523">
                                            <p:txEl>
                                              <p:pRg st="3" end="3"/>
                                            </p:txEl>
                                          </p:spTgt>
                                        </p:tgtEl>
                                      </p:cBhvr>
                                      <p:to x="100000" y="100000"/>
                                    </p:animScale>
                                    <p:animScale>
                                      <p:cBhvr>
                                        <p:cTn id="73" dur="26">
                                          <p:stCondLst>
                                            <p:cond delay="1808"/>
                                          </p:stCondLst>
                                        </p:cTn>
                                        <p:tgtEl>
                                          <p:spTgt spid="107523">
                                            <p:txEl>
                                              <p:pRg st="3" end="3"/>
                                            </p:txEl>
                                          </p:spTgt>
                                        </p:tgtEl>
                                      </p:cBhvr>
                                      <p:to x="100000" y="95000"/>
                                    </p:animScale>
                                    <p:animScale>
                                      <p:cBhvr>
                                        <p:cTn id="74" dur="166" decel="50000">
                                          <p:stCondLst>
                                            <p:cond delay="1834"/>
                                          </p:stCondLst>
                                        </p:cTn>
                                        <p:tgtEl>
                                          <p:spTgt spid="10752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Thu hồi quyền truy cập</a:t>
            </a:r>
          </a:p>
        </p:txBody>
      </p:sp>
      <p:sp>
        <p:nvSpPr>
          <p:cNvPr id="104451" name="Rectangle 3"/>
          <p:cNvSpPr>
            <a:spLocks noGrp="1" noChangeArrowheads="1"/>
          </p:cNvSpPr>
          <p:nvPr>
            <p:ph type="body" idx="1"/>
          </p:nvPr>
        </p:nvSpPr>
        <p:spPr>
          <a:xfrm>
            <a:off x="304800" y="1600200"/>
            <a:ext cx="8534400" cy="4868863"/>
          </a:xfrm>
        </p:spPr>
        <p:txBody>
          <a:bodyPr/>
          <a:lstStyle/>
          <a:p>
            <a:pPr algn="just">
              <a:buClr>
                <a:srgbClr val="FF0000"/>
              </a:buClr>
              <a:buSzPct val="140000"/>
            </a:pPr>
            <a:r>
              <a:rPr lang="en-US">
                <a:effectLst>
                  <a:outerShdw blurRad="38100" dist="38100" dir="2700000" algn="tl">
                    <a:srgbClr val="C0C0C0"/>
                  </a:outerShdw>
                </a:effectLst>
              </a:rPr>
              <a:t>Danh sách khả năng: việc thu hồi gặp khó khăn vì các khả năng được phân tán trên khắp các miền bảo vệ trong HT. Vì vậy phải tìm ra chúng trước khi loại bỏ. Có một số PP sau:</a:t>
            </a:r>
          </a:p>
          <a:p>
            <a:pPr algn="just">
              <a:buClr>
                <a:srgbClr val="FF0000"/>
              </a:buClr>
              <a:buSzPct val="140000"/>
              <a:buFontTx/>
              <a:buNone/>
            </a:pPr>
            <a:r>
              <a:rPr lang="en-US">
                <a:effectLst>
                  <a:outerShdw blurRad="38100" dist="38100" dir="2700000" algn="tl">
                    <a:srgbClr val="C0C0C0"/>
                  </a:outerShdw>
                </a:effectLst>
              </a:rPr>
              <a:t>	1. Tái yêu cầu: Loại bỏ các khả năng ra khỏi miền bảo vệ sau mỗi chu kỳ, nếu miền bảo về cần khả năng nào nó sẽ tái yêu cầu khả năng đó. </a:t>
            </a:r>
          </a:p>
        </p:txBody>
      </p:sp>
    </p:spTree>
    <p:custDataLst>
      <p:tags r:id="rId1"/>
    </p:custDataLst>
  </p:cSld>
  <p:clrMapOvr>
    <a:masterClrMapping/>
  </p:clrMapOvr>
  <p:transition advTm="42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down)">
                                      <p:cBhvr>
                                        <p:cTn id="7" dur="580">
                                          <p:stCondLst>
                                            <p:cond delay="0"/>
                                          </p:stCondLst>
                                        </p:cTn>
                                        <p:tgtEl>
                                          <p:spTgt spid="104451">
                                            <p:txEl>
                                              <p:pRg st="0" end="0"/>
                                            </p:txEl>
                                          </p:spTgt>
                                        </p:tgtEl>
                                      </p:cBhvr>
                                    </p:animEffect>
                                    <p:anim calcmode="lin" valueType="num">
                                      <p:cBhvr>
                                        <p:cTn id="8" dur="1822" tmFilter="0,0; 0.14,0.36; 0.43,0.73; 0.71,0.91; 1.0,1.0">
                                          <p:stCondLst>
                                            <p:cond delay="0"/>
                                          </p:stCondLst>
                                        </p:cTn>
                                        <p:tgtEl>
                                          <p:spTgt spid="1044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4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4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4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4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451">
                                            <p:txEl>
                                              <p:pRg st="0" end="0"/>
                                            </p:txEl>
                                          </p:spTgt>
                                        </p:tgtEl>
                                      </p:cBhvr>
                                      <p:to x="100000" y="60000"/>
                                    </p:animScale>
                                    <p:animScale>
                                      <p:cBhvr>
                                        <p:cTn id="14" dur="166" decel="50000">
                                          <p:stCondLst>
                                            <p:cond delay="676"/>
                                          </p:stCondLst>
                                        </p:cTn>
                                        <p:tgtEl>
                                          <p:spTgt spid="104451">
                                            <p:txEl>
                                              <p:pRg st="0" end="0"/>
                                            </p:txEl>
                                          </p:spTgt>
                                        </p:tgtEl>
                                      </p:cBhvr>
                                      <p:to x="100000" y="100000"/>
                                    </p:animScale>
                                    <p:animScale>
                                      <p:cBhvr>
                                        <p:cTn id="15" dur="26">
                                          <p:stCondLst>
                                            <p:cond delay="1312"/>
                                          </p:stCondLst>
                                        </p:cTn>
                                        <p:tgtEl>
                                          <p:spTgt spid="104451">
                                            <p:txEl>
                                              <p:pRg st="0" end="0"/>
                                            </p:txEl>
                                          </p:spTgt>
                                        </p:tgtEl>
                                      </p:cBhvr>
                                      <p:to x="100000" y="80000"/>
                                    </p:animScale>
                                    <p:animScale>
                                      <p:cBhvr>
                                        <p:cTn id="16" dur="166" decel="50000">
                                          <p:stCondLst>
                                            <p:cond delay="1338"/>
                                          </p:stCondLst>
                                        </p:cTn>
                                        <p:tgtEl>
                                          <p:spTgt spid="104451">
                                            <p:txEl>
                                              <p:pRg st="0" end="0"/>
                                            </p:txEl>
                                          </p:spTgt>
                                        </p:tgtEl>
                                      </p:cBhvr>
                                      <p:to x="100000" y="100000"/>
                                    </p:animScale>
                                    <p:animScale>
                                      <p:cBhvr>
                                        <p:cTn id="17" dur="26">
                                          <p:stCondLst>
                                            <p:cond delay="1642"/>
                                          </p:stCondLst>
                                        </p:cTn>
                                        <p:tgtEl>
                                          <p:spTgt spid="104451">
                                            <p:txEl>
                                              <p:pRg st="0" end="0"/>
                                            </p:txEl>
                                          </p:spTgt>
                                        </p:tgtEl>
                                      </p:cBhvr>
                                      <p:to x="100000" y="90000"/>
                                    </p:animScale>
                                    <p:animScale>
                                      <p:cBhvr>
                                        <p:cTn id="18" dur="166" decel="50000">
                                          <p:stCondLst>
                                            <p:cond delay="1668"/>
                                          </p:stCondLst>
                                        </p:cTn>
                                        <p:tgtEl>
                                          <p:spTgt spid="104451">
                                            <p:txEl>
                                              <p:pRg st="0" end="0"/>
                                            </p:txEl>
                                          </p:spTgt>
                                        </p:tgtEl>
                                      </p:cBhvr>
                                      <p:to x="100000" y="100000"/>
                                    </p:animScale>
                                    <p:animScale>
                                      <p:cBhvr>
                                        <p:cTn id="19" dur="26">
                                          <p:stCondLst>
                                            <p:cond delay="1808"/>
                                          </p:stCondLst>
                                        </p:cTn>
                                        <p:tgtEl>
                                          <p:spTgt spid="104451">
                                            <p:txEl>
                                              <p:pRg st="0" end="0"/>
                                            </p:txEl>
                                          </p:spTgt>
                                        </p:tgtEl>
                                      </p:cBhvr>
                                      <p:to x="100000" y="95000"/>
                                    </p:animScale>
                                    <p:animScale>
                                      <p:cBhvr>
                                        <p:cTn id="20" dur="166" decel="50000">
                                          <p:stCondLst>
                                            <p:cond delay="1834"/>
                                          </p:stCondLst>
                                        </p:cTn>
                                        <p:tgtEl>
                                          <p:spTgt spid="10445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4451">
                                            <p:txEl>
                                              <p:pRg st="1" end="1"/>
                                            </p:txEl>
                                          </p:spTgt>
                                        </p:tgtEl>
                                        <p:attrNameLst>
                                          <p:attrName>style.visibility</p:attrName>
                                        </p:attrNameLst>
                                      </p:cBhvr>
                                      <p:to>
                                        <p:strVal val="visible"/>
                                      </p:to>
                                    </p:set>
                                    <p:animEffect transition="in" filter="wipe(down)">
                                      <p:cBhvr>
                                        <p:cTn id="25" dur="580">
                                          <p:stCondLst>
                                            <p:cond delay="0"/>
                                          </p:stCondLst>
                                        </p:cTn>
                                        <p:tgtEl>
                                          <p:spTgt spid="104451">
                                            <p:txEl>
                                              <p:pRg st="1" end="1"/>
                                            </p:txEl>
                                          </p:spTgt>
                                        </p:tgtEl>
                                      </p:cBhvr>
                                    </p:animEffect>
                                    <p:anim calcmode="lin" valueType="num">
                                      <p:cBhvr>
                                        <p:cTn id="26" dur="1822" tmFilter="0,0; 0.14,0.36; 0.43,0.73; 0.71,0.91; 1.0,1.0">
                                          <p:stCondLst>
                                            <p:cond delay="0"/>
                                          </p:stCondLst>
                                        </p:cTn>
                                        <p:tgtEl>
                                          <p:spTgt spid="10445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445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445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445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445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4451">
                                            <p:txEl>
                                              <p:pRg st="1" end="1"/>
                                            </p:txEl>
                                          </p:spTgt>
                                        </p:tgtEl>
                                      </p:cBhvr>
                                      <p:to x="100000" y="60000"/>
                                    </p:animScale>
                                    <p:animScale>
                                      <p:cBhvr>
                                        <p:cTn id="32" dur="166" decel="50000">
                                          <p:stCondLst>
                                            <p:cond delay="676"/>
                                          </p:stCondLst>
                                        </p:cTn>
                                        <p:tgtEl>
                                          <p:spTgt spid="104451">
                                            <p:txEl>
                                              <p:pRg st="1" end="1"/>
                                            </p:txEl>
                                          </p:spTgt>
                                        </p:tgtEl>
                                      </p:cBhvr>
                                      <p:to x="100000" y="100000"/>
                                    </p:animScale>
                                    <p:animScale>
                                      <p:cBhvr>
                                        <p:cTn id="33" dur="26">
                                          <p:stCondLst>
                                            <p:cond delay="1312"/>
                                          </p:stCondLst>
                                        </p:cTn>
                                        <p:tgtEl>
                                          <p:spTgt spid="104451">
                                            <p:txEl>
                                              <p:pRg st="1" end="1"/>
                                            </p:txEl>
                                          </p:spTgt>
                                        </p:tgtEl>
                                      </p:cBhvr>
                                      <p:to x="100000" y="80000"/>
                                    </p:animScale>
                                    <p:animScale>
                                      <p:cBhvr>
                                        <p:cTn id="34" dur="166" decel="50000">
                                          <p:stCondLst>
                                            <p:cond delay="1338"/>
                                          </p:stCondLst>
                                        </p:cTn>
                                        <p:tgtEl>
                                          <p:spTgt spid="104451">
                                            <p:txEl>
                                              <p:pRg st="1" end="1"/>
                                            </p:txEl>
                                          </p:spTgt>
                                        </p:tgtEl>
                                      </p:cBhvr>
                                      <p:to x="100000" y="100000"/>
                                    </p:animScale>
                                    <p:animScale>
                                      <p:cBhvr>
                                        <p:cTn id="35" dur="26">
                                          <p:stCondLst>
                                            <p:cond delay="1642"/>
                                          </p:stCondLst>
                                        </p:cTn>
                                        <p:tgtEl>
                                          <p:spTgt spid="104451">
                                            <p:txEl>
                                              <p:pRg st="1" end="1"/>
                                            </p:txEl>
                                          </p:spTgt>
                                        </p:tgtEl>
                                      </p:cBhvr>
                                      <p:to x="100000" y="90000"/>
                                    </p:animScale>
                                    <p:animScale>
                                      <p:cBhvr>
                                        <p:cTn id="36" dur="166" decel="50000">
                                          <p:stCondLst>
                                            <p:cond delay="1668"/>
                                          </p:stCondLst>
                                        </p:cTn>
                                        <p:tgtEl>
                                          <p:spTgt spid="104451">
                                            <p:txEl>
                                              <p:pRg st="1" end="1"/>
                                            </p:txEl>
                                          </p:spTgt>
                                        </p:tgtEl>
                                      </p:cBhvr>
                                      <p:to x="100000" y="100000"/>
                                    </p:animScale>
                                    <p:animScale>
                                      <p:cBhvr>
                                        <p:cTn id="37" dur="26">
                                          <p:stCondLst>
                                            <p:cond delay="1808"/>
                                          </p:stCondLst>
                                        </p:cTn>
                                        <p:tgtEl>
                                          <p:spTgt spid="104451">
                                            <p:txEl>
                                              <p:pRg st="1" end="1"/>
                                            </p:txEl>
                                          </p:spTgt>
                                        </p:tgtEl>
                                      </p:cBhvr>
                                      <p:to x="100000" y="95000"/>
                                    </p:animScale>
                                    <p:animScale>
                                      <p:cBhvr>
                                        <p:cTn id="38" dur="166" decel="50000">
                                          <p:stCondLst>
                                            <p:cond delay="1834"/>
                                          </p:stCondLst>
                                        </p:cTn>
                                        <p:tgtEl>
                                          <p:spTgt spid="10445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Thu hồi quyền truy cập</a:t>
            </a:r>
          </a:p>
        </p:txBody>
      </p:sp>
      <p:sp>
        <p:nvSpPr>
          <p:cNvPr id="105475" name="Rectangle 3"/>
          <p:cNvSpPr>
            <a:spLocks noGrp="1" noChangeArrowheads="1"/>
          </p:cNvSpPr>
          <p:nvPr>
            <p:ph type="body" idx="1"/>
          </p:nvPr>
        </p:nvSpPr>
        <p:spPr>
          <a:xfrm>
            <a:off x="304800" y="1600200"/>
            <a:ext cx="8534400" cy="4868863"/>
          </a:xfrm>
        </p:spPr>
        <p:txBody>
          <a:bodyPr/>
          <a:lstStyle/>
          <a:p>
            <a:pPr algn="just">
              <a:buClr>
                <a:srgbClr val="FF0000"/>
              </a:buClr>
              <a:buSzPct val="150000"/>
              <a:buFont typeface="Wingdings" pitchFamily="2" charset="2"/>
              <a:buNone/>
            </a:pPr>
            <a:r>
              <a:rPr lang="en-US">
                <a:effectLst>
                  <a:outerShdw blurRad="38100" dist="38100" dir="2700000" algn="tl">
                    <a:srgbClr val="C0C0C0"/>
                  </a:outerShdw>
                </a:effectLst>
              </a:rPr>
              <a:t>	2. Sử dụng con trỏ ngược: mỗi object tồn tại các con trỏ, trỏ đến các khả năng tương ứng trên nó. Khi cần thu hồi quyền truy cập nào, HT sẽ dựa vào các con trỏ để tìm các khả năng tương ứng.</a:t>
            </a:r>
          </a:p>
          <a:p>
            <a:pPr algn="just">
              <a:buClr>
                <a:srgbClr val="FF0000"/>
              </a:buClr>
              <a:buSzPct val="140000"/>
            </a:pPr>
            <a:r>
              <a:rPr lang="en-US">
                <a:effectLst>
                  <a:outerShdw blurRad="38100" dist="38100" dir="2700000" algn="tl">
                    <a:srgbClr val="C0C0C0"/>
                  </a:outerShdw>
                </a:effectLst>
              </a:rPr>
              <a:t>Cơ chế lock/key: khi thu hồi quyền truy cập, chỉ cần thay đổi khóa và bắt buộc subject yêu cầu chìa khóa mới.</a:t>
            </a:r>
          </a:p>
          <a:p>
            <a:pPr algn="just">
              <a:buClr>
                <a:srgbClr val="FF0000"/>
              </a:buClr>
              <a:buSzPct val="150000"/>
              <a:buFont typeface="Wingdings" pitchFamily="2" charset="2"/>
              <a:buNone/>
            </a:pPr>
            <a:endParaRPr lang="en-US">
              <a:effectLst>
                <a:outerShdw blurRad="38100" dist="38100" dir="2700000" algn="tl">
                  <a:srgbClr val="C0C0C0"/>
                </a:outerShdw>
              </a:effectLst>
            </a:endParaRPr>
          </a:p>
        </p:txBody>
      </p:sp>
    </p:spTree>
    <p:custDataLst>
      <p:tags r:id="rId1"/>
    </p:custDataLst>
  </p:cSld>
  <p:clrMapOvr>
    <a:masterClrMapping/>
  </p:clrMapOvr>
  <p:transition advTm="285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wipe(down)">
                                      <p:cBhvr>
                                        <p:cTn id="7" dur="580">
                                          <p:stCondLst>
                                            <p:cond delay="0"/>
                                          </p:stCondLst>
                                        </p:cTn>
                                        <p:tgtEl>
                                          <p:spTgt spid="105475">
                                            <p:txEl>
                                              <p:pRg st="0" end="0"/>
                                            </p:txEl>
                                          </p:spTgt>
                                        </p:tgtEl>
                                      </p:cBhvr>
                                    </p:animEffect>
                                    <p:anim calcmode="lin" valueType="num">
                                      <p:cBhvr>
                                        <p:cTn id="8" dur="1822" tmFilter="0,0; 0.14,0.36; 0.43,0.73; 0.71,0.91; 1.0,1.0">
                                          <p:stCondLst>
                                            <p:cond delay="0"/>
                                          </p:stCondLst>
                                        </p:cTn>
                                        <p:tgtEl>
                                          <p:spTgt spid="1054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54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54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54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54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5475">
                                            <p:txEl>
                                              <p:pRg st="0" end="0"/>
                                            </p:txEl>
                                          </p:spTgt>
                                        </p:tgtEl>
                                      </p:cBhvr>
                                      <p:to x="100000" y="60000"/>
                                    </p:animScale>
                                    <p:animScale>
                                      <p:cBhvr>
                                        <p:cTn id="14" dur="166" decel="50000">
                                          <p:stCondLst>
                                            <p:cond delay="676"/>
                                          </p:stCondLst>
                                        </p:cTn>
                                        <p:tgtEl>
                                          <p:spTgt spid="105475">
                                            <p:txEl>
                                              <p:pRg st="0" end="0"/>
                                            </p:txEl>
                                          </p:spTgt>
                                        </p:tgtEl>
                                      </p:cBhvr>
                                      <p:to x="100000" y="100000"/>
                                    </p:animScale>
                                    <p:animScale>
                                      <p:cBhvr>
                                        <p:cTn id="15" dur="26">
                                          <p:stCondLst>
                                            <p:cond delay="1312"/>
                                          </p:stCondLst>
                                        </p:cTn>
                                        <p:tgtEl>
                                          <p:spTgt spid="105475">
                                            <p:txEl>
                                              <p:pRg st="0" end="0"/>
                                            </p:txEl>
                                          </p:spTgt>
                                        </p:tgtEl>
                                      </p:cBhvr>
                                      <p:to x="100000" y="80000"/>
                                    </p:animScale>
                                    <p:animScale>
                                      <p:cBhvr>
                                        <p:cTn id="16" dur="166" decel="50000">
                                          <p:stCondLst>
                                            <p:cond delay="1338"/>
                                          </p:stCondLst>
                                        </p:cTn>
                                        <p:tgtEl>
                                          <p:spTgt spid="105475">
                                            <p:txEl>
                                              <p:pRg st="0" end="0"/>
                                            </p:txEl>
                                          </p:spTgt>
                                        </p:tgtEl>
                                      </p:cBhvr>
                                      <p:to x="100000" y="100000"/>
                                    </p:animScale>
                                    <p:animScale>
                                      <p:cBhvr>
                                        <p:cTn id="17" dur="26">
                                          <p:stCondLst>
                                            <p:cond delay="1642"/>
                                          </p:stCondLst>
                                        </p:cTn>
                                        <p:tgtEl>
                                          <p:spTgt spid="105475">
                                            <p:txEl>
                                              <p:pRg st="0" end="0"/>
                                            </p:txEl>
                                          </p:spTgt>
                                        </p:tgtEl>
                                      </p:cBhvr>
                                      <p:to x="100000" y="90000"/>
                                    </p:animScale>
                                    <p:animScale>
                                      <p:cBhvr>
                                        <p:cTn id="18" dur="166" decel="50000">
                                          <p:stCondLst>
                                            <p:cond delay="1668"/>
                                          </p:stCondLst>
                                        </p:cTn>
                                        <p:tgtEl>
                                          <p:spTgt spid="105475">
                                            <p:txEl>
                                              <p:pRg st="0" end="0"/>
                                            </p:txEl>
                                          </p:spTgt>
                                        </p:tgtEl>
                                      </p:cBhvr>
                                      <p:to x="100000" y="100000"/>
                                    </p:animScale>
                                    <p:animScale>
                                      <p:cBhvr>
                                        <p:cTn id="19" dur="26">
                                          <p:stCondLst>
                                            <p:cond delay="1808"/>
                                          </p:stCondLst>
                                        </p:cTn>
                                        <p:tgtEl>
                                          <p:spTgt spid="105475">
                                            <p:txEl>
                                              <p:pRg st="0" end="0"/>
                                            </p:txEl>
                                          </p:spTgt>
                                        </p:tgtEl>
                                      </p:cBhvr>
                                      <p:to x="100000" y="95000"/>
                                    </p:animScale>
                                    <p:animScale>
                                      <p:cBhvr>
                                        <p:cTn id="20" dur="166" decel="50000">
                                          <p:stCondLst>
                                            <p:cond delay="1834"/>
                                          </p:stCondLst>
                                        </p:cTn>
                                        <p:tgtEl>
                                          <p:spTgt spid="1054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5475">
                                            <p:txEl>
                                              <p:pRg st="1" end="1"/>
                                            </p:txEl>
                                          </p:spTgt>
                                        </p:tgtEl>
                                        <p:attrNameLst>
                                          <p:attrName>style.visibility</p:attrName>
                                        </p:attrNameLst>
                                      </p:cBhvr>
                                      <p:to>
                                        <p:strVal val="visible"/>
                                      </p:to>
                                    </p:set>
                                    <p:animEffect transition="in" filter="wipe(down)">
                                      <p:cBhvr>
                                        <p:cTn id="25" dur="580">
                                          <p:stCondLst>
                                            <p:cond delay="0"/>
                                          </p:stCondLst>
                                        </p:cTn>
                                        <p:tgtEl>
                                          <p:spTgt spid="105475">
                                            <p:txEl>
                                              <p:pRg st="1" end="1"/>
                                            </p:txEl>
                                          </p:spTgt>
                                        </p:tgtEl>
                                      </p:cBhvr>
                                    </p:animEffect>
                                    <p:anim calcmode="lin" valueType="num">
                                      <p:cBhvr>
                                        <p:cTn id="26" dur="1822" tmFilter="0,0; 0.14,0.36; 0.43,0.73; 0.71,0.91; 1.0,1.0">
                                          <p:stCondLst>
                                            <p:cond delay="0"/>
                                          </p:stCondLst>
                                        </p:cTn>
                                        <p:tgtEl>
                                          <p:spTgt spid="1054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54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54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54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54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5475">
                                            <p:txEl>
                                              <p:pRg st="1" end="1"/>
                                            </p:txEl>
                                          </p:spTgt>
                                        </p:tgtEl>
                                      </p:cBhvr>
                                      <p:to x="100000" y="60000"/>
                                    </p:animScale>
                                    <p:animScale>
                                      <p:cBhvr>
                                        <p:cTn id="32" dur="166" decel="50000">
                                          <p:stCondLst>
                                            <p:cond delay="676"/>
                                          </p:stCondLst>
                                        </p:cTn>
                                        <p:tgtEl>
                                          <p:spTgt spid="105475">
                                            <p:txEl>
                                              <p:pRg st="1" end="1"/>
                                            </p:txEl>
                                          </p:spTgt>
                                        </p:tgtEl>
                                      </p:cBhvr>
                                      <p:to x="100000" y="100000"/>
                                    </p:animScale>
                                    <p:animScale>
                                      <p:cBhvr>
                                        <p:cTn id="33" dur="26">
                                          <p:stCondLst>
                                            <p:cond delay="1312"/>
                                          </p:stCondLst>
                                        </p:cTn>
                                        <p:tgtEl>
                                          <p:spTgt spid="105475">
                                            <p:txEl>
                                              <p:pRg st="1" end="1"/>
                                            </p:txEl>
                                          </p:spTgt>
                                        </p:tgtEl>
                                      </p:cBhvr>
                                      <p:to x="100000" y="80000"/>
                                    </p:animScale>
                                    <p:animScale>
                                      <p:cBhvr>
                                        <p:cTn id="34" dur="166" decel="50000">
                                          <p:stCondLst>
                                            <p:cond delay="1338"/>
                                          </p:stCondLst>
                                        </p:cTn>
                                        <p:tgtEl>
                                          <p:spTgt spid="105475">
                                            <p:txEl>
                                              <p:pRg st="1" end="1"/>
                                            </p:txEl>
                                          </p:spTgt>
                                        </p:tgtEl>
                                      </p:cBhvr>
                                      <p:to x="100000" y="100000"/>
                                    </p:animScale>
                                    <p:animScale>
                                      <p:cBhvr>
                                        <p:cTn id="35" dur="26">
                                          <p:stCondLst>
                                            <p:cond delay="1642"/>
                                          </p:stCondLst>
                                        </p:cTn>
                                        <p:tgtEl>
                                          <p:spTgt spid="105475">
                                            <p:txEl>
                                              <p:pRg st="1" end="1"/>
                                            </p:txEl>
                                          </p:spTgt>
                                        </p:tgtEl>
                                      </p:cBhvr>
                                      <p:to x="100000" y="90000"/>
                                    </p:animScale>
                                    <p:animScale>
                                      <p:cBhvr>
                                        <p:cTn id="36" dur="166" decel="50000">
                                          <p:stCondLst>
                                            <p:cond delay="1668"/>
                                          </p:stCondLst>
                                        </p:cTn>
                                        <p:tgtEl>
                                          <p:spTgt spid="105475">
                                            <p:txEl>
                                              <p:pRg st="1" end="1"/>
                                            </p:txEl>
                                          </p:spTgt>
                                        </p:tgtEl>
                                      </p:cBhvr>
                                      <p:to x="100000" y="100000"/>
                                    </p:animScale>
                                    <p:animScale>
                                      <p:cBhvr>
                                        <p:cTn id="37" dur="26">
                                          <p:stCondLst>
                                            <p:cond delay="1808"/>
                                          </p:stCondLst>
                                        </p:cTn>
                                        <p:tgtEl>
                                          <p:spTgt spid="105475">
                                            <p:txEl>
                                              <p:pRg st="1" end="1"/>
                                            </p:txEl>
                                          </p:spTgt>
                                        </p:tgtEl>
                                      </p:cBhvr>
                                      <p:to x="100000" y="95000"/>
                                    </p:animScale>
                                    <p:animScale>
                                      <p:cBhvr>
                                        <p:cTn id="38" dur="166" decel="50000">
                                          <p:stCondLst>
                                            <p:cond delay="1834"/>
                                          </p:stCondLst>
                                        </p:cTn>
                                        <p:tgtEl>
                                          <p:spTgt spid="10547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II. An toàn hệ thống</a:t>
            </a:r>
          </a:p>
        </p:txBody>
      </p:sp>
      <p:sp>
        <p:nvSpPr>
          <p:cNvPr id="106499" name="Rectangle 3"/>
          <p:cNvSpPr>
            <a:spLocks noGrp="1" noChangeArrowheads="1"/>
          </p:cNvSpPr>
          <p:nvPr>
            <p:ph type="body" idx="1"/>
          </p:nvPr>
        </p:nvSpPr>
        <p:spPr>
          <a:xfrm>
            <a:off x="304800" y="1600200"/>
            <a:ext cx="8534400" cy="4868863"/>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 </a:t>
            </a:r>
            <a:r>
              <a:rPr lang="en-US">
                <a:solidFill>
                  <a:srgbClr val="FF0000"/>
                </a:solidFill>
                <a:effectLst>
                  <a:outerShdw blurRad="38100" dist="38100" dir="2700000" algn="tl">
                    <a:srgbClr val="C0C0C0"/>
                  </a:outerShdw>
                </a:effectLst>
              </a:rPr>
              <a:t>Khái niệm về an toàn HT</a:t>
            </a:r>
          </a:p>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rPr>
              <a:t> Cơ chế an toàn HT của HĐH</a:t>
            </a:r>
          </a:p>
        </p:txBody>
      </p:sp>
    </p:spTree>
    <p:custDataLst>
      <p:tags r:id="rId1"/>
    </p:custDataLst>
  </p:cSld>
  <p:clrMapOvr>
    <a:masterClrMapping/>
  </p:clrMapOvr>
  <p:transition advTm="15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wipe(down)">
                                      <p:cBhvr>
                                        <p:cTn id="7" dur="580">
                                          <p:stCondLst>
                                            <p:cond delay="0"/>
                                          </p:stCondLst>
                                        </p:cTn>
                                        <p:tgtEl>
                                          <p:spTgt spid="106499">
                                            <p:txEl>
                                              <p:pRg st="0" end="0"/>
                                            </p:txEl>
                                          </p:spTgt>
                                        </p:tgtEl>
                                      </p:cBhvr>
                                    </p:animEffect>
                                    <p:anim calcmode="lin" valueType="num">
                                      <p:cBhvr>
                                        <p:cTn id="8" dur="1822" tmFilter="0,0; 0.14,0.36; 0.43,0.73; 0.71,0.91; 1.0,1.0">
                                          <p:stCondLst>
                                            <p:cond delay="0"/>
                                          </p:stCondLst>
                                        </p:cTn>
                                        <p:tgtEl>
                                          <p:spTgt spid="1064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64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64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64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64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6499">
                                            <p:txEl>
                                              <p:pRg st="0" end="0"/>
                                            </p:txEl>
                                          </p:spTgt>
                                        </p:tgtEl>
                                      </p:cBhvr>
                                      <p:to x="100000" y="60000"/>
                                    </p:animScale>
                                    <p:animScale>
                                      <p:cBhvr>
                                        <p:cTn id="14" dur="166" decel="50000">
                                          <p:stCondLst>
                                            <p:cond delay="676"/>
                                          </p:stCondLst>
                                        </p:cTn>
                                        <p:tgtEl>
                                          <p:spTgt spid="106499">
                                            <p:txEl>
                                              <p:pRg st="0" end="0"/>
                                            </p:txEl>
                                          </p:spTgt>
                                        </p:tgtEl>
                                      </p:cBhvr>
                                      <p:to x="100000" y="100000"/>
                                    </p:animScale>
                                    <p:animScale>
                                      <p:cBhvr>
                                        <p:cTn id="15" dur="26">
                                          <p:stCondLst>
                                            <p:cond delay="1312"/>
                                          </p:stCondLst>
                                        </p:cTn>
                                        <p:tgtEl>
                                          <p:spTgt spid="106499">
                                            <p:txEl>
                                              <p:pRg st="0" end="0"/>
                                            </p:txEl>
                                          </p:spTgt>
                                        </p:tgtEl>
                                      </p:cBhvr>
                                      <p:to x="100000" y="80000"/>
                                    </p:animScale>
                                    <p:animScale>
                                      <p:cBhvr>
                                        <p:cTn id="16" dur="166" decel="50000">
                                          <p:stCondLst>
                                            <p:cond delay="1338"/>
                                          </p:stCondLst>
                                        </p:cTn>
                                        <p:tgtEl>
                                          <p:spTgt spid="106499">
                                            <p:txEl>
                                              <p:pRg st="0" end="0"/>
                                            </p:txEl>
                                          </p:spTgt>
                                        </p:tgtEl>
                                      </p:cBhvr>
                                      <p:to x="100000" y="100000"/>
                                    </p:animScale>
                                    <p:animScale>
                                      <p:cBhvr>
                                        <p:cTn id="17" dur="26">
                                          <p:stCondLst>
                                            <p:cond delay="1642"/>
                                          </p:stCondLst>
                                        </p:cTn>
                                        <p:tgtEl>
                                          <p:spTgt spid="106499">
                                            <p:txEl>
                                              <p:pRg st="0" end="0"/>
                                            </p:txEl>
                                          </p:spTgt>
                                        </p:tgtEl>
                                      </p:cBhvr>
                                      <p:to x="100000" y="90000"/>
                                    </p:animScale>
                                    <p:animScale>
                                      <p:cBhvr>
                                        <p:cTn id="18" dur="166" decel="50000">
                                          <p:stCondLst>
                                            <p:cond delay="1668"/>
                                          </p:stCondLst>
                                        </p:cTn>
                                        <p:tgtEl>
                                          <p:spTgt spid="106499">
                                            <p:txEl>
                                              <p:pRg st="0" end="0"/>
                                            </p:txEl>
                                          </p:spTgt>
                                        </p:tgtEl>
                                      </p:cBhvr>
                                      <p:to x="100000" y="100000"/>
                                    </p:animScale>
                                    <p:animScale>
                                      <p:cBhvr>
                                        <p:cTn id="19" dur="26">
                                          <p:stCondLst>
                                            <p:cond delay="1808"/>
                                          </p:stCondLst>
                                        </p:cTn>
                                        <p:tgtEl>
                                          <p:spTgt spid="106499">
                                            <p:txEl>
                                              <p:pRg st="0" end="0"/>
                                            </p:txEl>
                                          </p:spTgt>
                                        </p:tgtEl>
                                      </p:cBhvr>
                                      <p:to x="100000" y="95000"/>
                                    </p:animScale>
                                    <p:animScale>
                                      <p:cBhvr>
                                        <p:cTn id="20" dur="166" decel="50000">
                                          <p:stCondLst>
                                            <p:cond delay="1834"/>
                                          </p:stCondLst>
                                        </p:cTn>
                                        <p:tgtEl>
                                          <p:spTgt spid="10649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6499">
                                            <p:txEl>
                                              <p:pRg st="1" end="1"/>
                                            </p:txEl>
                                          </p:spTgt>
                                        </p:tgtEl>
                                        <p:attrNameLst>
                                          <p:attrName>style.visibility</p:attrName>
                                        </p:attrNameLst>
                                      </p:cBhvr>
                                      <p:to>
                                        <p:strVal val="visible"/>
                                      </p:to>
                                    </p:set>
                                    <p:animEffect transition="in" filter="wipe(down)">
                                      <p:cBhvr>
                                        <p:cTn id="25" dur="580">
                                          <p:stCondLst>
                                            <p:cond delay="0"/>
                                          </p:stCondLst>
                                        </p:cTn>
                                        <p:tgtEl>
                                          <p:spTgt spid="106499">
                                            <p:txEl>
                                              <p:pRg st="1" end="1"/>
                                            </p:txEl>
                                          </p:spTgt>
                                        </p:tgtEl>
                                      </p:cBhvr>
                                    </p:animEffect>
                                    <p:anim calcmode="lin" valueType="num">
                                      <p:cBhvr>
                                        <p:cTn id="26" dur="1822" tmFilter="0,0; 0.14,0.36; 0.43,0.73; 0.71,0.91; 1.0,1.0">
                                          <p:stCondLst>
                                            <p:cond delay="0"/>
                                          </p:stCondLst>
                                        </p:cTn>
                                        <p:tgtEl>
                                          <p:spTgt spid="10649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649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649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649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649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6499">
                                            <p:txEl>
                                              <p:pRg st="1" end="1"/>
                                            </p:txEl>
                                          </p:spTgt>
                                        </p:tgtEl>
                                      </p:cBhvr>
                                      <p:to x="100000" y="60000"/>
                                    </p:animScale>
                                    <p:animScale>
                                      <p:cBhvr>
                                        <p:cTn id="32" dur="166" decel="50000">
                                          <p:stCondLst>
                                            <p:cond delay="676"/>
                                          </p:stCondLst>
                                        </p:cTn>
                                        <p:tgtEl>
                                          <p:spTgt spid="106499">
                                            <p:txEl>
                                              <p:pRg st="1" end="1"/>
                                            </p:txEl>
                                          </p:spTgt>
                                        </p:tgtEl>
                                      </p:cBhvr>
                                      <p:to x="100000" y="100000"/>
                                    </p:animScale>
                                    <p:animScale>
                                      <p:cBhvr>
                                        <p:cTn id="33" dur="26">
                                          <p:stCondLst>
                                            <p:cond delay="1312"/>
                                          </p:stCondLst>
                                        </p:cTn>
                                        <p:tgtEl>
                                          <p:spTgt spid="106499">
                                            <p:txEl>
                                              <p:pRg st="1" end="1"/>
                                            </p:txEl>
                                          </p:spTgt>
                                        </p:tgtEl>
                                      </p:cBhvr>
                                      <p:to x="100000" y="80000"/>
                                    </p:animScale>
                                    <p:animScale>
                                      <p:cBhvr>
                                        <p:cTn id="34" dur="166" decel="50000">
                                          <p:stCondLst>
                                            <p:cond delay="1338"/>
                                          </p:stCondLst>
                                        </p:cTn>
                                        <p:tgtEl>
                                          <p:spTgt spid="106499">
                                            <p:txEl>
                                              <p:pRg st="1" end="1"/>
                                            </p:txEl>
                                          </p:spTgt>
                                        </p:tgtEl>
                                      </p:cBhvr>
                                      <p:to x="100000" y="100000"/>
                                    </p:animScale>
                                    <p:animScale>
                                      <p:cBhvr>
                                        <p:cTn id="35" dur="26">
                                          <p:stCondLst>
                                            <p:cond delay="1642"/>
                                          </p:stCondLst>
                                        </p:cTn>
                                        <p:tgtEl>
                                          <p:spTgt spid="106499">
                                            <p:txEl>
                                              <p:pRg st="1" end="1"/>
                                            </p:txEl>
                                          </p:spTgt>
                                        </p:tgtEl>
                                      </p:cBhvr>
                                      <p:to x="100000" y="90000"/>
                                    </p:animScale>
                                    <p:animScale>
                                      <p:cBhvr>
                                        <p:cTn id="36" dur="166" decel="50000">
                                          <p:stCondLst>
                                            <p:cond delay="1668"/>
                                          </p:stCondLst>
                                        </p:cTn>
                                        <p:tgtEl>
                                          <p:spTgt spid="106499">
                                            <p:txEl>
                                              <p:pRg st="1" end="1"/>
                                            </p:txEl>
                                          </p:spTgt>
                                        </p:tgtEl>
                                      </p:cBhvr>
                                      <p:to x="100000" y="100000"/>
                                    </p:animScale>
                                    <p:animScale>
                                      <p:cBhvr>
                                        <p:cTn id="37" dur="26">
                                          <p:stCondLst>
                                            <p:cond delay="1808"/>
                                          </p:stCondLst>
                                        </p:cTn>
                                        <p:tgtEl>
                                          <p:spTgt spid="106499">
                                            <p:txEl>
                                              <p:pRg st="1" end="1"/>
                                            </p:txEl>
                                          </p:spTgt>
                                        </p:tgtEl>
                                      </p:cBhvr>
                                      <p:to x="100000" y="95000"/>
                                    </p:animScale>
                                    <p:animScale>
                                      <p:cBhvr>
                                        <p:cTn id="38" dur="166" decel="50000">
                                          <p:stCondLst>
                                            <p:cond delay="1834"/>
                                          </p:stCondLst>
                                        </p:cTn>
                                        <p:tgtEl>
                                          <p:spTgt spid="10649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solidFill>
                  <a:srgbClr val="FF0000"/>
                </a:solidFill>
                <a:effectLst>
                  <a:outerShdw blurRad="38100" dist="38100" dir="2700000" algn="tl">
                    <a:srgbClr val="C0C0C0"/>
                  </a:outerShdw>
                </a:effectLst>
              </a:rPr>
              <a:t>Khái niệm về an toàn hệ thống</a:t>
            </a:r>
          </a:p>
        </p:txBody>
      </p:sp>
      <p:sp>
        <p:nvSpPr>
          <p:cNvPr id="108547" name="Rectangle 3"/>
          <p:cNvSpPr>
            <a:spLocks noGrp="1" noChangeArrowheads="1"/>
          </p:cNvSpPr>
          <p:nvPr>
            <p:ph type="body" idx="1"/>
          </p:nvPr>
        </p:nvSpPr>
        <p:spPr>
          <a:xfrm>
            <a:off x="304800" y="1600200"/>
            <a:ext cx="8534400" cy="4868863"/>
          </a:xfrm>
        </p:spPr>
        <p:txBody>
          <a:bodyPr/>
          <a:lstStyle/>
          <a:p>
            <a:pPr algn="just">
              <a:buClr>
                <a:srgbClr val="FF0000"/>
              </a:buClr>
              <a:buSzPct val="140000"/>
              <a:buFont typeface="Wingdings" pitchFamily="2" charset="2"/>
              <a:buChar char="§"/>
            </a:pPr>
            <a:r>
              <a:rPr lang="en-US" sz="3000">
                <a:effectLst>
                  <a:outerShdw blurRad="38100" dist="38100" dir="2700000" algn="tl">
                    <a:srgbClr val="C0C0C0"/>
                  </a:outerShdw>
                </a:effectLst>
              </a:rPr>
              <a:t>ATHT đề cập tới mức độ tin cậy mà HT cần duy trì liên quan tới vấn đề </a:t>
            </a:r>
            <a:r>
              <a:rPr lang="en-US" sz="3000">
                <a:solidFill>
                  <a:srgbClr val="FFFF00"/>
                </a:solidFill>
                <a:effectLst>
                  <a:outerShdw blurRad="38100" dist="38100" dir="2700000" algn="tl">
                    <a:srgbClr val="C0C0C0"/>
                  </a:outerShdw>
                </a:effectLst>
              </a:rPr>
              <a:t>bảo vệ tài nguyên HT và môi trường bên ngoài HT</a:t>
            </a:r>
            <a:r>
              <a:rPr lang="en-US" sz="3000">
                <a:effectLst>
                  <a:outerShdw blurRad="38100" dist="38100" dir="2700000" algn="tl">
                    <a:srgbClr val="C0C0C0"/>
                  </a:outerShdw>
                </a:effectLst>
              </a:rPr>
              <a:t>.</a:t>
            </a:r>
          </a:p>
          <a:p>
            <a:pPr algn="just">
              <a:buClr>
                <a:srgbClr val="FF0000"/>
              </a:buClr>
              <a:buSzPct val="140000"/>
              <a:buFont typeface="Arial" pitchFamily="34" charset="0"/>
              <a:buChar char="•"/>
            </a:pPr>
            <a:r>
              <a:rPr lang="en-US" sz="3000">
                <a:effectLst>
                  <a:outerShdw blurRad="38100" dist="38100" dir="2700000" algn="tl">
                    <a:srgbClr val="C0C0C0"/>
                  </a:outerShdw>
                </a:effectLst>
              </a:rPr>
              <a:t>HT được coi là an toàn nếu </a:t>
            </a:r>
            <a:r>
              <a:rPr lang="en-US" sz="3000">
                <a:solidFill>
                  <a:srgbClr val="FFFF00"/>
                </a:solidFill>
                <a:effectLst>
                  <a:outerShdw blurRad="38100" dist="38100" dir="2700000" algn="tl">
                    <a:srgbClr val="C0C0C0"/>
                  </a:outerShdw>
                </a:effectLst>
              </a:rPr>
              <a:t>các tài nguyên được sử dụng đúng qui định trong mọi hoàn cảnh</a:t>
            </a:r>
            <a:r>
              <a:rPr lang="en-US" sz="3000">
                <a:effectLst>
                  <a:outerShdw blurRad="38100" dist="38100" dir="2700000" algn="tl">
                    <a:srgbClr val="C0C0C0"/>
                  </a:outerShdw>
                </a:effectLst>
              </a:rPr>
              <a:t>, điều này khó có thể đạt được trong thực tế. </a:t>
            </a:r>
          </a:p>
          <a:p>
            <a:pPr algn="just">
              <a:buClr>
                <a:srgbClr val="FF0000"/>
              </a:buClr>
              <a:buSzPct val="140000"/>
              <a:buFont typeface="Arial" pitchFamily="34" charset="0"/>
              <a:buChar char="•"/>
            </a:pPr>
            <a:r>
              <a:rPr lang="en-US" sz="3000">
                <a:effectLst>
                  <a:outerShdw blurRad="38100" dist="38100" dir="2700000" algn="tl">
                    <a:srgbClr val="C0C0C0"/>
                  </a:outerShdw>
                </a:effectLst>
              </a:rPr>
              <a:t>Cơ chế ATHT bị vi phạm có thể là </a:t>
            </a:r>
            <a:r>
              <a:rPr lang="en-US" sz="3000">
                <a:solidFill>
                  <a:srgbClr val="FFFF00"/>
                </a:solidFill>
                <a:effectLst>
                  <a:outerShdw blurRad="38100" dist="38100" dir="2700000" algn="tl">
                    <a:srgbClr val="C0C0C0"/>
                  </a:outerShdw>
                </a:effectLst>
              </a:rPr>
              <a:t>vô tình hay cố ý</a:t>
            </a:r>
            <a:r>
              <a:rPr lang="en-US" sz="3000">
                <a:effectLst>
                  <a:outerShdw blurRad="38100" dist="38100" dir="2700000" algn="tl">
                    <a:srgbClr val="C0C0C0"/>
                  </a:outerShdw>
                </a:effectLst>
              </a:rPr>
              <a:t>. Việc ngăn chặn sự cố ý là rất khó khăn và khó có thể đạt hiệu quả hoàn toàn.</a:t>
            </a:r>
          </a:p>
        </p:txBody>
      </p:sp>
    </p:spTree>
    <p:custDataLst>
      <p:tags r:id="rId1"/>
    </p:custDataLst>
  </p:cSld>
  <p:clrMapOvr>
    <a:masterClrMapping/>
  </p:clrMapOvr>
  <p:transition advTm="3959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down)">
                                      <p:cBhvr>
                                        <p:cTn id="7" dur="580">
                                          <p:stCondLst>
                                            <p:cond delay="0"/>
                                          </p:stCondLst>
                                        </p:cTn>
                                        <p:tgtEl>
                                          <p:spTgt spid="108547">
                                            <p:txEl>
                                              <p:pRg st="0" end="0"/>
                                            </p:txEl>
                                          </p:spTgt>
                                        </p:tgtEl>
                                      </p:cBhvr>
                                    </p:animEffect>
                                    <p:anim calcmode="lin" valueType="num">
                                      <p:cBhvr>
                                        <p:cTn id="8" dur="1822" tmFilter="0,0; 0.14,0.36; 0.43,0.73; 0.71,0.91; 1.0,1.0">
                                          <p:stCondLst>
                                            <p:cond delay="0"/>
                                          </p:stCondLst>
                                        </p:cTn>
                                        <p:tgtEl>
                                          <p:spTgt spid="1085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85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85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85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85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8547">
                                            <p:txEl>
                                              <p:pRg st="0" end="0"/>
                                            </p:txEl>
                                          </p:spTgt>
                                        </p:tgtEl>
                                      </p:cBhvr>
                                      <p:to x="100000" y="60000"/>
                                    </p:animScale>
                                    <p:animScale>
                                      <p:cBhvr>
                                        <p:cTn id="14" dur="166" decel="50000">
                                          <p:stCondLst>
                                            <p:cond delay="676"/>
                                          </p:stCondLst>
                                        </p:cTn>
                                        <p:tgtEl>
                                          <p:spTgt spid="108547">
                                            <p:txEl>
                                              <p:pRg st="0" end="0"/>
                                            </p:txEl>
                                          </p:spTgt>
                                        </p:tgtEl>
                                      </p:cBhvr>
                                      <p:to x="100000" y="100000"/>
                                    </p:animScale>
                                    <p:animScale>
                                      <p:cBhvr>
                                        <p:cTn id="15" dur="26">
                                          <p:stCondLst>
                                            <p:cond delay="1312"/>
                                          </p:stCondLst>
                                        </p:cTn>
                                        <p:tgtEl>
                                          <p:spTgt spid="108547">
                                            <p:txEl>
                                              <p:pRg st="0" end="0"/>
                                            </p:txEl>
                                          </p:spTgt>
                                        </p:tgtEl>
                                      </p:cBhvr>
                                      <p:to x="100000" y="80000"/>
                                    </p:animScale>
                                    <p:animScale>
                                      <p:cBhvr>
                                        <p:cTn id="16" dur="166" decel="50000">
                                          <p:stCondLst>
                                            <p:cond delay="1338"/>
                                          </p:stCondLst>
                                        </p:cTn>
                                        <p:tgtEl>
                                          <p:spTgt spid="108547">
                                            <p:txEl>
                                              <p:pRg st="0" end="0"/>
                                            </p:txEl>
                                          </p:spTgt>
                                        </p:tgtEl>
                                      </p:cBhvr>
                                      <p:to x="100000" y="100000"/>
                                    </p:animScale>
                                    <p:animScale>
                                      <p:cBhvr>
                                        <p:cTn id="17" dur="26">
                                          <p:stCondLst>
                                            <p:cond delay="1642"/>
                                          </p:stCondLst>
                                        </p:cTn>
                                        <p:tgtEl>
                                          <p:spTgt spid="108547">
                                            <p:txEl>
                                              <p:pRg st="0" end="0"/>
                                            </p:txEl>
                                          </p:spTgt>
                                        </p:tgtEl>
                                      </p:cBhvr>
                                      <p:to x="100000" y="90000"/>
                                    </p:animScale>
                                    <p:animScale>
                                      <p:cBhvr>
                                        <p:cTn id="18" dur="166" decel="50000">
                                          <p:stCondLst>
                                            <p:cond delay="1668"/>
                                          </p:stCondLst>
                                        </p:cTn>
                                        <p:tgtEl>
                                          <p:spTgt spid="108547">
                                            <p:txEl>
                                              <p:pRg st="0" end="0"/>
                                            </p:txEl>
                                          </p:spTgt>
                                        </p:tgtEl>
                                      </p:cBhvr>
                                      <p:to x="100000" y="100000"/>
                                    </p:animScale>
                                    <p:animScale>
                                      <p:cBhvr>
                                        <p:cTn id="19" dur="26">
                                          <p:stCondLst>
                                            <p:cond delay="1808"/>
                                          </p:stCondLst>
                                        </p:cTn>
                                        <p:tgtEl>
                                          <p:spTgt spid="108547">
                                            <p:txEl>
                                              <p:pRg st="0" end="0"/>
                                            </p:txEl>
                                          </p:spTgt>
                                        </p:tgtEl>
                                      </p:cBhvr>
                                      <p:to x="100000" y="95000"/>
                                    </p:animScale>
                                    <p:animScale>
                                      <p:cBhvr>
                                        <p:cTn id="20" dur="166" decel="50000">
                                          <p:stCondLst>
                                            <p:cond delay="1834"/>
                                          </p:stCondLst>
                                        </p:cTn>
                                        <p:tgtEl>
                                          <p:spTgt spid="1085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8547">
                                            <p:txEl>
                                              <p:pRg st="1" end="1"/>
                                            </p:txEl>
                                          </p:spTgt>
                                        </p:tgtEl>
                                        <p:attrNameLst>
                                          <p:attrName>style.visibility</p:attrName>
                                        </p:attrNameLst>
                                      </p:cBhvr>
                                      <p:to>
                                        <p:strVal val="visible"/>
                                      </p:to>
                                    </p:set>
                                    <p:animEffect transition="in" filter="wipe(down)">
                                      <p:cBhvr>
                                        <p:cTn id="25" dur="580">
                                          <p:stCondLst>
                                            <p:cond delay="0"/>
                                          </p:stCondLst>
                                        </p:cTn>
                                        <p:tgtEl>
                                          <p:spTgt spid="108547">
                                            <p:txEl>
                                              <p:pRg st="1" end="1"/>
                                            </p:txEl>
                                          </p:spTgt>
                                        </p:tgtEl>
                                      </p:cBhvr>
                                    </p:animEffect>
                                    <p:anim calcmode="lin" valueType="num">
                                      <p:cBhvr>
                                        <p:cTn id="26" dur="1822" tmFilter="0,0; 0.14,0.36; 0.43,0.73; 0.71,0.91; 1.0,1.0">
                                          <p:stCondLst>
                                            <p:cond delay="0"/>
                                          </p:stCondLst>
                                        </p:cTn>
                                        <p:tgtEl>
                                          <p:spTgt spid="1085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85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85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85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85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8547">
                                            <p:txEl>
                                              <p:pRg st="1" end="1"/>
                                            </p:txEl>
                                          </p:spTgt>
                                        </p:tgtEl>
                                      </p:cBhvr>
                                      <p:to x="100000" y="60000"/>
                                    </p:animScale>
                                    <p:animScale>
                                      <p:cBhvr>
                                        <p:cTn id="32" dur="166" decel="50000">
                                          <p:stCondLst>
                                            <p:cond delay="676"/>
                                          </p:stCondLst>
                                        </p:cTn>
                                        <p:tgtEl>
                                          <p:spTgt spid="108547">
                                            <p:txEl>
                                              <p:pRg st="1" end="1"/>
                                            </p:txEl>
                                          </p:spTgt>
                                        </p:tgtEl>
                                      </p:cBhvr>
                                      <p:to x="100000" y="100000"/>
                                    </p:animScale>
                                    <p:animScale>
                                      <p:cBhvr>
                                        <p:cTn id="33" dur="26">
                                          <p:stCondLst>
                                            <p:cond delay="1312"/>
                                          </p:stCondLst>
                                        </p:cTn>
                                        <p:tgtEl>
                                          <p:spTgt spid="108547">
                                            <p:txEl>
                                              <p:pRg st="1" end="1"/>
                                            </p:txEl>
                                          </p:spTgt>
                                        </p:tgtEl>
                                      </p:cBhvr>
                                      <p:to x="100000" y="80000"/>
                                    </p:animScale>
                                    <p:animScale>
                                      <p:cBhvr>
                                        <p:cTn id="34" dur="166" decel="50000">
                                          <p:stCondLst>
                                            <p:cond delay="1338"/>
                                          </p:stCondLst>
                                        </p:cTn>
                                        <p:tgtEl>
                                          <p:spTgt spid="108547">
                                            <p:txEl>
                                              <p:pRg st="1" end="1"/>
                                            </p:txEl>
                                          </p:spTgt>
                                        </p:tgtEl>
                                      </p:cBhvr>
                                      <p:to x="100000" y="100000"/>
                                    </p:animScale>
                                    <p:animScale>
                                      <p:cBhvr>
                                        <p:cTn id="35" dur="26">
                                          <p:stCondLst>
                                            <p:cond delay="1642"/>
                                          </p:stCondLst>
                                        </p:cTn>
                                        <p:tgtEl>
                                          <p:spTgt spid="108547">
                                            <p:txEl>
                                              <p:pRg st="1" end="1"/>
                                            </p:txEl>
                                          </p:spTgt>
                                        </p:tgtEl>
                                      </p:cBhvr>
                                      <p:to x="100000" y="90000"/>
                                    </p:animScale>
                                    <p:animScale>
                                      <p:cBhvr>
                                        <p:cTn id="36" dur="166" decel="50000">
                                          <p:stCondLst>
                                            <p:cond delay="1668"/>
                                          </p:stCondLst>
                                        </p:cTn>
                                        <p:tgtEl>
                                          <p:spTgt spid="108547">
                                            <p:txEl>
                                              <p:pRg st="1" end="1"/>
                                            </p:txEl>
                                          </p:spTgt>
                                        </p:tgtEl>
                                      </p:cBhvr>
                                      <p:to x="100000" y="100000"/>
                                    </p:animScale>
                                    <p:animScale>
                                      <p:cBhvr>
                                        <p:cTn id="37" dur="26">
                                          <p:stCondLst>
                                            <p:cond delay="1808"/>
                                          </p:stCondLst>
                                        </p:cTn>
                                        <p:tgtEl>
                                          <p:spTgt spid="108547">
                                            <p:txEl>
                                              <p:pRg st="1" end="1"/>
                                            </p:txEl>
                                          </p:spTgt>
                                        </p:tgtEl>
                                      </p:cBhvr>
                                      <p:to x="100000" y="95000"/>
                                    </p:animScale>
                                    <p:animScale>
                                      <p:cBhvr>
                                        <p:cTn id="38" dur="166" decel="50000">
                                          <p:stCondLst>
                                            <p:cond delay="1834"/>
                                          </p:stCondLst>
                                        </p:cTn>
                                        <p:tgtEl>
                                          <p:spTgt spid="10854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8547">
                                            <p:txEl>
                                              <p:pRg st="2" end="2"/>
                                            </p:txEl>
                                          </p:spTgt>
                                        </p:tgtEl>
                                        <p:attrNameLst>
                                          <p:attrName>style.visibility</p:attrName>
                                        </p:attrNameLst>
                                      </p:cBhvr>
                                      <p:to>
                                        <p:strVal val="visible"/>
                                      </p:to>
                                    </p:set>
                                    <p:animEffect transition="in" filter="wipe(down)">
                                      <p:cBhvr>
                                        <p:cTn id="43" dur="580">
                                          <p:stCondLst>
                                            <p:cond delay="0"/>
                                          </p:stCondLst>
                                        </p:cTn>
                                        <p:tgtEl>
                                          <p:spTgt spid="108547">
                                            <p:txEl>
                                              <p:pRg st="2" end="2"/>
                                            </p:txEl>
                                          </p:spTgt>
                                        </p:tgtEl>
                                      </p:cBhvr>
                                    </p:animEffect>
                                    <p:anim calcmode="lin" valueType="num">
                                      <p:cBhvr>
                                        <p:cTn id="44" dur="1822" tmFilter="0,0; 0.14,0.36; 0.43,0.73; 0.71,0.91; 1.0,1.0">
                                          <p:stCondLst>
                                            <p:cond delay="0"/>
                                          </p:stCondLst>
                                        </p:cTn>
                                        <p:tgtEl>
                                          <p:spTgt spid="10854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854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854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854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854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8547">
                                            <p:txEl>
                                              <p:pRg st="2" end="2"/>
                                            </p:txEl>
                                          </p:spTgt>
                                        </p:tgtEl>
                                      </p:cBhvr>
                                      <p:to x="100000" y="60000"/>
                                    </p:animScale>
                                    <p:animScale>
                                      <p:cBhvr>
                                        <p:cTn id="50" dur="166" decel="50000">
                                          <p:stCondLst>
                                            <p:cond delay="676"/>
                                          </p:stCondLst>
                                        </p:cTn>
                                        <p:tgtEl>
                                          <p:spTgt spid="108547">
                                            <p:txEl>
                                              <p:pRg st="2" end="2"/>
                                            </p:txEl>
                                          </p:spTgt>
                                        </p:tgtEl>
                                      </p:cBhvr>
                                      <p:to x="100000" y="100000"/>
                                    </p:animScale>
                                    <p:animScale>
                                      <p:cBhvr>
                                        <p:cTn id="51" dur="26">
                                          <p:stCondLst>
                                            <p:cond delay="1312"/>
                                          </p:stCondLst>
                                        </p:cTn>
                                        <p:tgtEl>
                                          <p:spTgt spid="108547">
                                            <p:txEl>
                                              <p:pRg st="2" end="2"/>
                                            </p:txEl>
                                          </p:spTgt>
                                        </p:tgtEl>
                                      </p:cBhvr>
                                      <p:to x="100000" y="80000"/>
                                    </p:animScale>
                                    <p:animScale>
                                      <p:cBhvr>
                                        <p:cTn id="52" dur="166" decel="50000">
                                          <p:stCondLst>
                                            <p:cond delay="1338"/>
                                          </p:stCondLst>
                                        </p:cTn>
                                        <p:tgtEl>
                                          <p:spTgt spid="108547">
                                            <p:txEl>
                                              <p:pRg st="2" end="2"/>
                                            </p:txEl>
                                          </p:spTgt>
                                        </p:tgtEl>
                                      </p:cBhvr>
                                      <p:to x="100000" y="100000"/>
                                    </p:animScale>
                                    <p:animScale>
                                      <p:cBhvr>
                                        <p:cTn id="53" dur="26">
                                          <p:stCondLst>
                                            <p:cond delay="1642"/>
                                          </p:stCondLst>
                                        </p:cTn>
                                        <p:tgtEl>
                                          <p:spTgt spid="108547">
                                            <p:txEl>
                                              <p:pRg st="2" end="2"/>
                                            </p:txEl>
                                          </p:spTgt>
                                        </p:tgtEl>
                                      </p:cBhvr>
                                      <p:to x="100000" y="90000"/>
                                    </p:animScale>
                                    <p:animScale>
                                      <p:cBhvr>
                                        <p:cTn id="54" dur="166" decel="50000">
                                          <p:stCondLst>
                                            <p:cond delay="1668"/>
                                          </p:stCondLst>
                                        </p:cTn>
                                        <p:tgtEl>
                                          <p:spTgt spid="108547">
                                            <p:txEl>
                                              <p:pRg st="2" end="2"/>
                                            </p:txEl>
                                          </p:spTgt>
                                        </p:tgtEl>
                                      </p:cBhvr>
                                      <p:to x="100000" y="100000"/>
                                    </p:animScale>
                                    <p:animScale>
                                      <p:cBhvr>
                                        <p:cTn id="55" dur="26">
                                          <p:stCondLst>
                                            <p:cond delay="1808"/>
                                          </p:stCondLst>
                                        </p:cTn>
                                        <p:tgtEl>
                                          <p:spTgt spid="108547">
                                            <p:txEl>
                                              <p:pRg st="2" end="2"/>
                                            </p:txEl>
                                          </p:spTgt>
                                        </p:tgtEl>
                                      </p:cBhvr>
                                      <p:to x="100000" y="95000"/>
                                    </p:animScale>
                                    <p:animScale>
                                      <p:cBhvr>
                                        <p:cTn id="56" dur="166" decel="50000">
                                          <p:stCondLst>
                                            <p:cond delay="1834"/>
                                          </p:stCondLst>
                                        </p:cTn>
                                        <p:tgtEl>
                                          <p:spTgt spid="10854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solidFill>
                  <a:srgbClr val="FF0000"/>
                </a:solidFill>
                <a:effectLst>
                  <a:outerShdw blurRad="38100" dist="38100" dir="2700000" algn="tl">
                    <a:srgbClr val="C0C0C0"/>
                  </a:outerShdw>
                </a:effectLst>
              </a:rPr>
              <a:t>Khái niệm về an toàn hệ thống</a:t>
            </a:r>
          </a:p>
        </p:txBody>
      </p:sp>
      <p:sp>
        <p:nvSpPr>
          <p:cNvPr id="109571" name="Rectangle 3"/>
          <p:cNvSpPr>
            <a:spLocks noGrp="1" noChangeArrowheads="1"/>
          </p:cNvSpPr>
          <p:nvPr>
            <p:ph type="body" idx="1"/>
          </p:nvPr>
        </p:nvSpPr>
        <p:spPr>
          <a:xfrm>
            <a:off x="304800" y="1600200"/>
            <a:ext cx="8534400" cy="4868863"/>
          </a:xfrm>
        </p:spPr>
        <p:txBody>
          <a:bodyPr/>
          <a:lstStyle/>
          <a:p>
            <a:pPr algn="just">
              <a:buClr>
                <a:srgbClr val="FF0000"/>
              </a:buClr>
              <a:buSzPct val="140000"/>
              <a:buFont typeface="Arial" pitchFamily="34" charset="0"/>
              <a:buChar char="•"/>
            </a:pPr>
            <a:r>
              <a:rPr lang="en-US" sz="2800">
                <a:effectLst>
                  <a:outerShdw blurRad="38100" dist="38100" dir="2700000" algn="tl">
                    <a:srgbClr val="C0C0C0"/>
                  </a:outerShdw>
                </a:effectLst>
              </a:rPr>
              <a:t>Bảo đảm an toàn hệ thống từ môi trường như là chống lại sự hỏa hoạn, thiên tai, mất điện,...cần được thực hiện ở mức độ vật lí (trang bị các thiết bị đảm bảo an toàn cho HT) và nhân sự (lựa chọn các nhân viên tin cậy).</a:t>
            </a:r>
          </a:p>
          <a:p>
            <a:pPr algn="just">
              <a:buClr>
                <a:srgbClr val="FF0000"/>
              </a:buClr>
              <a:buSzPct val="140000"/>
              <a:buFont typeface="Arial" pitchFamily="34" charset="0"/>
              <a:buChar char="•"/>
            </a:pPr>
            <a:r>
              <a:rPr lang="en-US" sz="2800">
                <a:effectLst>
                  <a:outerShdw blurRad="38100" dist="38100" dir="2700000" algn="tl">
                    <a:srgbClr val="C0C0C0"/>
                  </a:outerShdw>
                </a:effectLst>
              </a:rPr>
              <a:t>Nếu an toàn môi trường được đảm bảo thì sự an toàn của HT sẽ được đảm bảo nhờ cơ chế của HĐH. </a:t>
            </a:r>
          </a:p>
          <a:p>
            <a:pPr algn="just">
              <a:buClr>
                <a:srgbClr val="FF0000"/>
              </a:buClr>
              <a:buSzPct val="140000"/>
              <a:buFont typeface="Arial" pitchFamily="34" charset="0"/>
              <a:buChar char="•"/>
            </a:pPr>
            <a:r>
              <a:rPr lang="en-US" sz="2800">
                <a:effectLst>
                  <a:outerShdw blurRad="38100" dist="38100" dir="2700000" algn="tl">
                    <a:srgbClr val="C0C0C0"/>
                  </a:outerShdw>
                </a:effectLst>
              </a:rPr>
              <a:t>Sự bảo vệ HT có thể đạt 100%, còn cơ chế ATHT chỉ nhằm ngăn chặn bớt các tình huống bất lợi chứ không thể đạt đến độ an toàn tuyệt đối.</a:t>
            </a:r>
          </a:p>
        </p:txBody>
      </p:sp>
    </p:spTree>
  </p:cSld>
  <p:clrMapOvr>
    <a:masterClrMapping/>
  </p:clrMapOvr>
  <p:transition advTm="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wipe(down)">
                                      <p:cBhvr>
                                        <p:cTn id="7" dur="580">
                                          <p:stCondLst>
                                            <p:cond delay="0"/>
                                          </p:stCondLst>
                                        </p:cTn>
                                        <p:tgtEl>
                                          <p:spTgt spid="109571">
                                            <p:txEl>
                                              <p:pRg st="0" end="0"/>
                                            </p:txEl>
                                          </p:spTgt>
                                        </p:tgtEl>
                                      </p:cBhvr>
                                    </p:animEffect>
                                    <p:anim calcmode="lin" valueType="num">
                                      <p:cBhvr>
                                        <p:cTn id="8" dur="1822" tmFilter="0,0; 0.14,0.36; 0.43,0.73; 0.71,0.91; 1.0,1.0">
                                          <p:stCondLst>
                                            <p:cond delay="0"/>
                                          </p:stCondLst>
                                        </p:cTn>
                                        <p:tgtEl>
                                          <p:spTgt spid="1095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95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95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95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95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9571">
                                            <p:txEl>
                                              <p:pRg st="0" end="0"/>
                                            </p:txEl>
                                          </p:spTgt>
                                        </p:tgtEl>
                                      </p:cBhvr>
                                      <p:to x="100000" y="60000"/>
                                    </p:animScale>
                                    <p:animScale>
                                      <p:cBhvr>
                                        <p:cTn id="14" dur="166" decel="50000">
                                          <p:stCondLst>
                                            <p:cond delay="676"/>
                                          </p:stCondLst>
                                        </p:cTn>
                                        <p:tgtEl>
                                          <p:spTgt spid="109571">
                                            <p:txEl>
                                              <p:pRg st="0" end="0"/>
                                            </p:txEl>
                                          </p:spTgt>
                                        </p:tgtEl>
                                      </p:cBhvr>
                                      <p:to x="100000" y="100000"/>
                                    </p:animScale>
                                    <p:animScale>
                                      <p:cBhvr>
                                        <p:cTn id="15" dur="26">
                                          <p:stCondLst>
                                            <p:cond delay="1312"/>
                                          </p:stCondLst>
                                        </p:cTn>
                                        <p:tgtEl>
                                          <p:spTgt spid="109571">
                                            <p:txEl>
                                              <p:pRg st="0" end="0"/>
                                            </p:txEl>
                                          </p:spTgt>
                                        </p:tgtEl>
                                      </p:cBhvr>
                                      <p:to x="100000" y="80000"/>
                                    </p:animScale>
                                    <p:animScale>
                                      <p:cBhvr>
                                        <p:cTn id="16" dur="166" decel="50000">
                                          <p:stCondLst>
                                            <p:cond delay="1338"/>
                                          </p:stCondLst>
                                        </p:cTn>
                                        <p:tgtEl>
                                          <p:spTgt spid="109571">
                                            <p:txEl>
                                              <p:pRg st="0" end="0"/>
                                            </p:txEl>
                                          </p:spTgt>
                                        </p:tgtEl>
                                      </p:cBhvr>
                                      <p:to x="100000" y="100000"/>
                                    </p:animScale>
                                    <p:animScale>
                                      <p:cBhvr>
                                        <p:cTn id="17" dur="26">
                                          <p:stCondLst>
                                            <p:cond delay="1642"/>
                                          </p:stCondLst>
                                        </p:cTn>
                                        <p:tgtEl>
                                          <p:spTgt spid="109571">
                                            <p:txEl>
                                              <p:pRg st="0" end="0"/>
                                            </p:txEl>
                                          </p:spTgt>
                                        </p:tgtEl>
                                      </p:cBhvr>
                                      <p:to x="100000" y="90000"/>
                                    </p:animScale>
                                    <p:animScale>
                                      <p:cBhvr>
                                        <p:cTn id="18" dur="166" decel="50000">
                                          <p:stCondLst>
                                            <p:cond delay="1668"/>
                                          </p:stCondLst>
                                        </p:cTn>
                                        <p:tgtEl>
                                          <p:spTgt spid="109571">
                                            <p:txEl>
                                              <p:pRg st="0" end="0"/>
                                            </p:txEl>
                                          </p:spTgt>
                                        </p:tgtEl>
                                      </p:cBhvr>
                                      <p:to x="100000" y="100000"/>
                                    </p:animScale>
                                    <p:animScale>
                                      <p:cBhvr>
                                        <p:cTn id="19" dur="26">
                                          <p:stCondLst>
                                            <p:cond delay="1808"/>
                                          </p:stCondLst>
                                        </p:cTn>
                                        <p:tgtEl>
                                          <p:spTgt spid="109571">
                                            <p:txEl>
                                              <p:pRg st="0" end="0"/>
                                            </p:txEl>
                                          </p:spTgt>
                                        </p:tgtEl>
                                      </p:cBhvr>
                                      <p:to x="100000" y="95000"/>
                                    </p:animScale>
                                    <p:animScale>
                                      <p:cBhvr>
                                        <p:cTn id="20" dur="166" decel="50000">
                                          <p:stCondLst>
                                            <p:cond delay="1834"/>
                                          </p:stCondLst>
                                        </p:cTn>
                                        <p:tgtEl>
                                          <p:spTgt spid="10957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9571">
                                            <p:txEl>
                                              <p:pRg st="1" end="1"/>
                                            </p:txEl>
                                          </p:spTgt>
                                        </p:tgtEl>
                                        <p:attrNameLst>
                                          <p:attrName>style.visibility</p:attrName>
                                        </p:attrNameLst>
                                      </p:cBhvr>
                                      <p:to>
                                        <p:strVal val="visible"/>
                                      </p:to>
                                    </p:set>
                                    <p:animEffect transition="in" filter="wipe(down)">
                                      <p:cBhvr>
                                        <p:cTn id="25" dur="580">
                                          <p:stCondLst>
                                            <p:cond delay="0"/>
                                          </p:stCondLst>
                                        </p:cTn>
                                        <p:tgtEl>
                                          <p:spTgt spid="109571">
                                            <p:txEl>
                                              <p:pRg st="1" end="1"/>
                                            </p:txEl>
                                          </p:spTgt>
                                        </p:tgtEl>
                                      </p:cBhvr>
                                    </p:animEffect>
                                    <p:anim calcmode="lin" valueType="num">
                                      <p:cBhvr>
                                        <p:cTn id="26" dur="1822" tmFilter="0,0; 0.14,0.36; 0.43,0.73; 0.71,0.91; 1.0,1.0">
                                          <p:stCondLst>
                                            <p:cond delay="0"/>
                                          </p:stCondLst>
                                        </p:cTn>
                                        <p:tgtEl>
                                          <p:spTgt spid="10957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957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957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957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957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9571">
                                            <p:txEl>
                                              <p:pRg st="1" end="1"/>
                                            </p:txEl>
                                          </p:spTgt>
                                        </p:tgtEl>
                                      </p:cBhvr>
                                      <p:to x="100000" y="60000"/>
                                    </p:animScale>
                                    <p:animScale>
                                      <p:cBhvr>
                                        <p:cTn id="32" dur="166" decel="50000">
                                          <p:stCondLst>
                                            <p:cond delay="676"/>
                                          </p:stCondLst>
                                        </p:cTn>
                                        <p:tgtEl>
                                          <p:spTgt spid="109571">
                                            <p:txEl>
                                              <p:pRg st="1" end="1"/>
                                            </p:txEl>
                                          </p:spTgt>
                                        </p:tgtEl>
                                      </p:cBhvr>
                                      <p:to x="100000" y="100000"/>
                                    </p:animScale>
                                    <p:animScale>
                                      <p:cBhvr>
                                        <p:cTn id="33" dur="26">
                                          <p:stCondLst>
                                            <p:cond delay="1312"/>
                                          </p:stCondLst>
                                        </p:cTn>
                                        <p:tgtEl>
                                          <p:spTgt spid="109571">
                                            <p:txEl>
                                              <p:pRg st="1" end="1"/>
                                            </p:txEl>
                                          </p:spTgt>
                                        </p:tgtEl>
                                      </p:cBhvr>
                                      <p:to x="100000" y="80000"/>
                                    </p:animScale>
                                    <p:animScale>
                                      <p:cBhvr>
                                        <p:cTn id="34" dur="166" decel="50000">
                                          <p:stCondLst>
                                            <p:cond delay="1338"/>
                                          </p:stCondLst>
                                        </p:cTn>
                                        <p:tgtEl>
                                          <p:spTgt spid="109571">
                                            <p:txEl>
                                              <p:pRg st="1" end="1"/>
                                            </p:txEl>
                                          </p:spTgt>
                                        </p:tgtEl>
                                      </p:cBhvr>
                                      <p:to x="100000" y="100000"/>
                                    </p:animScale>
                                    <p:animScale>
                                      <p:cBhvr>
                                        <p:cTn id="35" dur="26">
                                          <p:stCondLst>
                                            <p:cond delay="1642"/>
                                          </p:stCondLst>
                                        </p:cTn>
                                        <p:tgtEl>
                                          <p:spTgt spid="109571">
                                            <p:txEl>
                                              <p:pRg st="1" end="1"/>
                                            </p:txEl>
                                          </p:spTgt>
                                        </p:tgtEl>
                                      </p:cBhvr>
                                      <p:to x="100000" y="90000"/>
                                    </p:animScale>
                                    <p:animScale>
                                      <p:cBhvr>
                                        <p:cTn id="36" dur="166" decel="50000">
                                          <p:stCondLst>
                                            <p:cond delay="1668"/>
                                          </p:stCondLst>
                                        </p:cTn>
                                        <p:tgtEl>
                                          <p:spTgt spid="109571">
                                            <p:txEl>
                                              <p:pRg st="1" end="1"/>
                                            </p:txEl>
                                          </p:spTgt>
                                        </p:tgtEl>
                                      </p:cBhvr>
                                      <p:to x="100000" y="100000"/>
                                    </p:animScale>
                                    <p:animScale>
                                      <p:cBhvr>
                                        <p:cTn id="37" dur="26">
                                          <p:stCondLst>
                                            <p:cond delay="1808"/>
                                          </p:stCondLst>
                                        </p:cTn>
                                        <p:tgtEl>
                                          <p:spTgt spid="109571">
                                            <p:txEl>
                                              <p:pRg st="1" end="1"/>
                                            </p:txEl>
                                          </p:spTgt>
                                        </p:tgtEl>
                                      </p:cBhvr>
                                      <p:to x="100000" y="95000"/>
                                    </p:animScale>
                                    <p:animScale>
                                      <p:cBhvr>
                                        <p:cTn id="38" dur="166" decel="50000">
                                          <p:stCondLst>
                                            <p:cond delay="1834"/>
                                          </p:stCondLst>
                                        </p:cTn>
                                        <p:tgtEl>
                                          <p:spTgt spid="10957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9571">
                                            <p:txEl>
                                              <p:pRg st="2" end="2"/>
                                            </p:txEl>
                                          </p:spTgt>
                                        </p:tgtEl>
                                        <p:attrNameLst>
                                          <p:attrName>style.visibility</p:attrName>
                                        </p:attrNameLst>
                                      </p:cBhvr>
                                      <p:to>
                                        <p:strVal val="visible"/>
                                      </p:to>
                                    </p:set>
                                    <p:animEffect transition="in" filter="wipe(down)">
                                      <p:cBhvr>
                                        <p:cTn id="43" dur="580">
                                          <p:stCondLst>
                                            <p:cond delay="0"/>
                                          </p:stCondLst>
                                        </p:cTn>
                                        <p:tgtEl>
                                          <p:spTgt spid="109571">
                                            <p:txEl>
                                              <p:pRg st="2" end="2"/>
                                            </p:txEl>
                                          </p:spTgt>
                                        </p:tgtEl>
                                      </p:cBhvr>
                                    </p:animEffect>
                                    <p:anim calcmode="lin" valueType="num">
                                      <p:cBhvr>
                                        <p:cTn id="44" dur="1822" tmFilter="0,0; 0.14,0.36; 0.43,0.73; 0.71,0.91; 1.0,1.0">
                                          <p:stCondLst>
                                            <p:cond delay="0"/>
                                          </p:stCondLst>
                                        </p:cTn>
                                        <p:tgtEl>
                                          <p:spTgt spid="10957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957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957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957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957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9571">
                                            <p:txEl>
                                              <p:pRg st="2" end="2"/>
                                            </p:txEl>
                                          </p:spTgt>
                                        </p:tgtEl>
                                      </p:cBhvr>
                                      <p:to x="100000" y="60000"/>
                                    </p:animScale>
                                    <p:animScale>
                                      <p:cBhvr>
                                        <p:cTn id="50" dur="166" decel="50000">
                                          <p:stCondLst>
                                            <p:cond delay="676"/>
                                          </p:stCondLst>
                                        </p:cTn>
                                        <p:tgtEl>
                                          <p:spTgt spid="109571">
                                            <p:txEl>
                                              <p:pRg st="2" end="2"/>
                                            </p:txEl>
                                          </p:spTgt>
                                        </p:tgtEl>
                                      </p:cBhvr>
                                      <p:to x="100000" y="100000"/>
                                    </p:animScale>
                                    <p:animScale>
                                      <p:cBhvr>
                                        <p:cTn id="51" dur="26">
                                          <p:stCondLst>
                                            <p:cond delay="1312"/>
                                          </p:stCondLst>
                                        </p:cTn>
                                        <p:tgtEl>
                                          <p:spTgt spid="109571">
                                            <p:txEl>
                                              <p:pRg st="2" end="2"/>
                                            </p:txEl>
                                          </p:spTgt>
                                        </p:tgtEl>
                                      </p:cBhvr>
                                      <p:to x="100000" y="80000"/>
                                    </p:animScale>
                                    <p:animScale>
                                      <p:cBhvr>
                                        <p:cTn id="52" dur="166" decel="50000">
                                          <p:stCondLst>
                                            <p:cond delay="1338"/>
                                          </p:stCondLst>
                                        </p:cTn>
                                        <p:tgtEl>
                                          <p:spTgt spid="109571">
                                            <p:txEl>
                                              <p:pRg st="2" end="2"/>
                                            </p:txEl>
                                          </p:spTgt>
                                        </p:tgtEl>
                                      </p:cBhvr>
                                      <p:to x="100000" y="100000"/>
                                    </p:animScale>
                                    <p:animScale>
                                      <p:cBhvr>
                                        <p:cTn id="53" dur="26">
                                          <p:stCondLst>
                                            <p:cond delay="1642"/>
                                          </p:stCondLst>
                                        </p:cTn>
                                        <p:tgtEl>
                                          <p:spTgt spid="109571">
                                            <p:txEl>
                                              <p:pRg st="2" end="2"/>
                                            </p:txEl>
                                          </p:spTgt>
                                        </p:tgtEl>
                                      </p:cBhvr>
                                      <p:to x="100000" y="90000"/>
                                    </p:animScale>
                                    <p:animScale>
                                      <p:cBhvr>
                                        <p:cTn id="54" dur="166" decel="50000">
                                          <p:stCondLst>
                                            <p:cond delay="1668"/>
                                          </p:stCondLst>
                                        </p:cTn>
                                        <p:tgtEl>
                                          <p:spTgt spid="109571">
                                            <p:txEl>
                                              <p:pRg st="2" end="2"/>
                                            </p:txEl>
                                          </p:spTgt>
                                        </p:tgtEl>
                                      </p:cBhvr>
                                      <p:to x="100000" y="100000"/>
                                    </p:animScale>
                                    <p:animScale>
                                      <p:cBhvr>
                                        <p:cTn id="55" dur="26">
                                          <p:stCondLst>
                                            <p:cond delay="1808"/>
                                          </p:stCondLst>
                                        </p:cTn>
                                        <p:tgtEl>
                                          <p:spTgt spid="109571">
                                            <p:txEl>
                                              <p:pRg st="2" end="2"/>
                                            </p:txEl>
                                          </p:spTgt>
                                        </p:tgtEl>
                                      </p:cBhvr>
                                      <p:to x="100000" y="95000"/>
                                    </p:animScale>
                                    <p:animScale>
                                      <p:cBhvr>
                                        <p:cTn id="56" dur="166" decel="50000">
                                          <p:stCondLst>
                                            <p:cond delay="1834"/>
                                          </p:stCondLst>
                                        </p:cTn>
                                        <p:tgtEl>
                                          <p:spTgt spid="10957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sz="4000">
                <a:solidFill>
                  <a:srgbClr val="FF0000"/>
                </a:solidFill>
                <a:effectLst>
                  <a:outerShdw blurRad="38100" dist="38100" dir="2700000" algn="tl">
                    <a:srgbClr val="C0C0C0"/>
                  </a:outerShdw>
                </a:effectLst>
              </a:rPr>
              <a:t>Các cơ chế ATHT của </a:t>
            </a:r>
            <a:r>
              <a:rPr lang="en-US" sz="4000" smtClean="0">
                <a:solidFill>
                  <a:srgbClr val="FF0000"/>
                </a:solidFill>
                <a:effectLst>
                  <a:outerShdw blurRad="38100" dist="38100" dir="2700000" algn="tl">
                    <a:srgbClr val="C0C0C0"/>
                  </a:outerShdw>
                </a:effectLst>
              </a:rPr>
              <a:t>HĐH</a:t>
            </a:r>
            <a:endParaRPr lang="en-US" sz="4000">
              <a:solidFill>
                <a:srgbClr val="FF0000"/>
              </a:solidFill>
              <a:effectLst>
                <a:outerShdw blurRad="38100" dist="38100" dir="2700000" algn="tl">
                  <a:srgbClr val="C0C0C0"/>
                </a:outerShdw>
              </a:effectLst>
            </a:endParaRPr>
          </a:p>
        </p:txBody>
      </p:sp>
      <p:sp>
        <p:nvSpPr>
          <p:cNvPr id="110595" name="Rectangle 3"/>
          <p:cNvSpPr>
            <a:spLocks noGrp="1" noChangeArrowheads="1"/>
          </p:cNvSpPr>
          <p:nvPr>
            <p:ph type="body" idx="1"/>
          </p:nvPr>
        </p:nvSpPr>
        <p:spPr>
          <a:xfrm>
            <a:off x="304800" y="1600200"/>
            <a:ext cx="8534400" cy="4868863"/>
          </a:xfrm>
        </p:spPr>
        <p:txBody>
          <a:bodyPr/>
          <a:lstStyle/>
          <a:p>
            <a:pPr algn="just">
              <a:buClr>
                <a:srgbClr val="FF0000"/>
              </a:buClr>
              <a:buSzPct val="140000"/>
              <a:buFont typeface="Wingdings" pitchFamily="2" charset="2"/>
              <a:buChar char="§"/>
            </a:pPr>
            <a:r>
              <a:rPr lang="en-US" sz="3000">
                <a:solidFill>
                  <a:srgbClr val="FF0000"/>
                </a:solidFill>
                <a:effectLst>
                  <a:outerShdw blurRad="38100" dist="38100" dir="2700000" algn="tl">
                    <a:srgbClr val="C0C0C0"/>
                  </a:outerShdw>
                </a:effectLst>
              </a:rPr>
              <a:t>Kiểm định danh tính: </a:t>
            </a:r>
          </a:p>
          <a:p>
            <a:pPr algn="just">
              <a:buClr>
                <a:srgbClr val="FF0000"/>
              </a:buClr>
              <a:buSzPct val="140000"/>
            </a:pPr>
            <a:r>
              <a:rPr lang="en-US" sz="3000">
                <a:effectLst>
                  <a:outerShdw blurRad="38100" dist="38100" dir="2700000" algn="tl">
                    <a:srgbClr val="C0C0C0"/>
                  </a:outerShdw>
                </a:effectLst>
              </a:rPr>
              <a:t>Là xác định user đang sử dụng HT để kiểm tra xem user này được phép thao tác trên những tài nguyên nào.</a:t>
            </a:r>
          </a:p>
          <a:p>
            <a:pPr algn="just">
              <a:buClr>
                <a:srgbClr val="FF0000"/>
              </a:buClr>
              <a:buSzPct val="140000"/>
            </a:pPr>
            <a:r>
              <a:rPr lang="en-US" sz="3000">
                <a:effectLst>
                  <a:outerShdw blurRad="38100" dist="38100" dir="2700000" algn="tl">
                    <a:srgbClr val="C0C0C0"/>
                  </a:outerShdw>
                </a:effectLst>
              </a:rPr>
              <a:t>Các tiếp cận phổ biến nhất là dùng mật khẩu để kiểm định danh tính của người sử dụng. Mỗi khi  user muốn sử dụng tài nguyên, HT sẽ so sánh mật khẩu của họ nhập vào với mật khẩu được lưu trữ. Nếu đúng mới được phép sử dụng tài nguyên.</a:t>
            </a:r>
          </a:p>
        </p:txBody>
      </p:sp>
    </p:spTree>
    <p:custDataLst>
      <p:tags r:id="rId1"/>
    </p:custDataLst>
  </p:cSld>
  <p:clrMapOvr>
    <a:masterClrMapping/>
  </p:clrMapOvr>
  <p:transition advTm="411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wipe(down)">
                                      <p:cBhvr>
                                        <p:cTn id="7" dur="580">
                                          <p:stCondLst>
                                            <p:cond delay="0"/>
                                          </p:stCondLst>
                                        </p:cTn>
                                        <p:tgtEl>
                                          <p:spTgt spid="110595">
                                            <p:txEl>
                                              <p:pRg st="0" end="0"/>
                                            </p:txEl>
                                          </p:spTgt>
                                        </p:tgtEl>
                                      </p:cBhvr>
                                    </p:animEffect>
                                    <p:anim calcmode="lin" valueType="num">
                                      <p:cBhvr>
                                        <p:cTn id="8" dur="1822" tmFilter="0,0; 0.14,0.36; 0.43,0.73; 0.71,0.91; 1.0,1.0">
                                          <p:stCondLst>
                                            <p:cond delay="0"/>
                                          </p:stCondLst>
                                        </p:cTn>
                                        <p:tgtEl>
                                          <p:spTgt spid="1105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05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05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05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05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0595">
                                            <p:txEl>
                                              <p:pRg st="0" end="0"/>
                                            </p:txEl>
                                          </p:spTgt>
                                        </p:tgtEl>
                                      </p:cBhvr>
                                      <p:to x="100000" y="60000"/>
                                    </p:animScale>
                                    <p:animScale>
                                      <p:cBhvr>
                                        <p:cTn id="14" dur="166" decel="50000">
                                          <p:stCondLst>
                                            <p:cond delay="676"/>
                                          </p:stCondLst>
                                        </p:cTn>
                                        <p:tgtEl>
                                          <p:spTgt spid="110595">
                                            <p:txEl>
                                              <p:pRg st="0" end="0"/>
                                            </p:txEl>
                                          </p:spTgt>
                                        </p:tgtEl>
                                      </p:cBhvr>
                                      <p:to x="100000" y="100000"/>
                                    </p:animScale>
                                    <p:animScale>
                                      <p:cBhvr>
                                        <p:cTn id="15" dur="26">
                                          <p:stCondLst>
                                            <p:cond delay="1312"/>
                                          </p:stCondLst>
                                        </p:cTn>
                                        <p:tgtEl>
                                          <p:spTgt spid="110595">
                                            <p:txEl>
                                              <p:pRg st="0" end="0"/>
                                            </p:txEl>
                                          </p:spTgt>
                                        </p:tgtEl>
                                      </p:cBhvr>
                                      <p:to x="100000" y="80000"/>
                                    </p:animScale>
                                    <p:animScale>
                                      <p:cBhvr>
                                        <p:cTn id="16" dur="166" decel="50000">
                                          <p:stCondLst>
                                            <p:cond delay="1338"/>
                                          </p:stCondLst>
                                        </p:cTn>
                                        <p:tgtEl>
                                          <p:spTgt spid="110595">
                                            <p:txEl>
                                              <p:pRg st="0" end="0"/>
                                            </p:txEl>
                                          </p:spTgt>
                                        </p:tgtEl>
                                      </p:cBhvr>
                                      <p:to x="100000" y="100000"/>
                                    </p:animScale>
                                    <p:animScale>
                                      <p:cBhvr>
                                        <p:cTn id="17" dur="26">
                                          <p:stCondLst>
                                            <p:cond delay="1642"/>
                                          </p:stCondLst>
                                        </p:cTn>
                                        <p:tgtEl>
                                          <p:spTgt spid="110595">
                                            <p:txEl>
                                              <p:pRg st="0" end="0"/>
                                            </p:txEl>
                                          </p:spTgt>
                                        </p:tgtEl>
                                      </p:cBhvr>
                                      <p:to x="100000" y="90000"/>
                                    </p:animScale>
                                    <p:animScale>
                                      <p:cBhvr>
                                        <p:cTn id="18" dur="166" decel="50000">
                                          <p:stCondLst>
                                            <p:cond delay="1668"/>
                                          </p:stCondLst>
                                        </p:cTn>
                                        <p:tgtEl>
                                          <p:spTgt spid="110595">
                                            <p:txEl>
                                              <p:pRg st="0" end="0"/>
                                            </p:txEl>
                                          </p:spTgt>
                                        </p:tgtEl>
                                      </p:cBhvr>
                                      <p:to x="100000" y="100000"/>
                                    </p:animScale>
                                    <p:animScale>
                                      <p:cBhvr>
                                        <p:cTn id="19" dur="26">
                                          <p:stCondLst>
                                            <p:cond delay="1808"/>
                                          </p:stCondLst>
                                        </p:cTn>
                                        <p:tgtEl>
                                          <p:spTgt spid="110595">
                                            <p:txEl>
                                              <p:pRg st="0" end="0"/>
                                            </p:txEl>
                                          </p:spTgt>
                                        </p:tgtEl>
                                      </p:cBhvr>
                                      <p:to x="100000" y="95000"/>
                                    </p:animScale>
                                    <p:animScale>
                                      <p:cBhvr>
                                        <p:cTn id="20" dur="166" decel="50000">
                                          <p:stCondLst>
                                            <p:cond delay="1834"/>
                                          </p:stCondLst>
                                        </p:cTn>
                                        <p:tgtEl>
                                          <p:spTgt spid="11059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0595">
                                            <p:txEl>
                                              <p:pRg st="1" end="1"/>
                                            </p:txEl>
                                          </p:spTgt>
                                        </p:tgtEl>
                                        <p:attrNameLst>
                                          <p:attrName>style.visibility</p:attrName>
                                        </p:attrNameLst>
                                      </p:cBhvr>
                                      <p:to>
                                        <p:strVal val="visible"/>
                                      </p:to>
                                    </p:set>
                                    <p:animEffect transition="in" filter="wipe(down)">
                                      <p:cBhvr>
                                        <p:cTn id="25" dur="580">
                                          <p:stCondLst>
                                            <p:cond delay="0"/>
                                          </p:stCondLst>
                                        </p:cTn>
                                        <p:tgtEl>
                                          <p:spTgt spid="110595">
                                            <p:txEl>
                                              <p:pRg st="1" end="1"/>
                                            </p:txEl>
                                          </p:spTgt>
                                        </p:tgtEl>
                                      </p:cBhvr>
                                    </p:animEffect>
                                    <p:anim calcmode="lin" valueType="num">
                                      <p:cBhvr>
                                        <p:cTn id="26" dur="1822" tmFilter="0,0; 0.14,0.36; 0.43,0.73; 0.71,0.91; 1.0,1.0">
                                          <p:stCondLst>
                                            <p:cond delay="0"/>
                                          </p:stCondLst>
                                        </p:cTn>
                                        <p:tgtEl>
                                          <p:spTgt spid="11059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059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059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059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059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0595">
                                            <p:txEl>
                                              <p:pRg st="1" end="1"/>
                                            </p:txEl>
                                          </p:spTgt>
                                        </p:tgtEl>
                                      </p:cBhvr>
                                      <p:to x="100000" y="60000"/>
                                    </p:animScale>
                                    <p:animScale>
                                      <p:cBhvr>
                                        <p:cTn id="32" dur="166" decel="50000">
                                          <p:stCondLst>
                                            <p:cond delay="676"/>
                                          </p:stCondLst>
                                        </p:cTn>
                                        <p:tgtEl>
                                          <p:spTgt spid="110595">
                                            <p:txEl>
                                              <p:pRg st="1" end="1"/>
                                            </p:txEl>
                                          </p:spTgt>
                                        </p:tgtEl>
                                      </p:cBhvr>
                                      <p:to x="100000" y="100000"/>
                                    </p:animScale>
                                    <p:animScale>
                                      <p:cBhvr>
                                        <p:cTn id="33" dur="26">
                                          <p:stCondLst>
                                            <p:cond delay="1312"/>
                                          </p:stCondLst>
                                        </p:cTn>
                                        <p:tgtEl>
                                          <p:spTgt spid="110595">
                                            <p:txEl>
                                              <p:pRg st="1" end="1"/>
                                            </p:txEl>
                                          </p:spTgt>
                                        </p:tgtEl>
                                      </p:cBhvr>
                                      <p:to x="100000" y="80000"/>
                                    </p:animScale>
                                    <p:animScale>
                                      <p:cBhvr>
                                        <p:cTn id="34" dur="166" decel="50000">
                                          <p:stCondLst>
                                            <p:cond delay="1338"/>
                                          </p:stCondLst>
                                        </p:cTn>
                                        <p:tgtEl>
                                          <p:spTgt spid="110595">
                                            <p:txEl>
                                              <p:pRg st="1" end="1"/>
                                            </p:txEl>
                                          </p:spTgt>
                                        </p:tgtEl>
                                      </p:cBhvr>
                                      <p:to x="100000" y="100000"/>
                                    </p:animScale>
                                    <p:animScale>
                                      <p:cBhvr>
                                        <p:cTn id="35" dur="26">
                                          <p:stCondLst>
                                            <p:cond delay="1642"/>
                                          </p:stCondLst>
                                        </p:cTn>
                                        <p:tgtEl>
                                          <p:spTgt spid="110595">
                                            <p:txEl>
                                              <p:pRg st="1" end="1"/>
                                            </p:txEl>
                                          </p:spTgt>
                                        </p:tgtEl>
                                      </p:cBhvr>
                                      <p:to x="100000" y="90000"/>
                                    </p:animScale>
                                    <p:animScale>
                                      <p:cBhvr>
                                        <p:cTn id="36" dur="166" decel="50000">
                                          <p:stCondLst>
                                            <p:cond delay="1668"/>
                                          </p:stCondLst>
                                        </p:cTn>
                                        <p:tgtEl>
                                          <p:spTgt spid="110595">
                                            <p:txEl>
                                              <p:pRg st="1" end="1"/>
                                            </p:txEl>
                                          </p:spTgt>
                                        </p:tgtEl>
                                      </p:cBhvr>
                                      <p:to x="100000" y="100000"/>
                                    </p:animScale>
                                    <p:animScale>
                                      <p:cBhvr>
                                        <p:cTn id="37" dur="26">
                                          <p:stCondLst>
                                            <p:cond delay="1808"/>
                                          </p:stCondLst>
                                        </p:cTn>
                                        <p:tgtEl>
                                          <p:spTgt spid="110595">
                                            <p:txEl>
                                              <p:pRg st="1" end="1"/>
                                            </p:txEl>
                                          </p:spTgt>
                                        </p:tgtEl>
                                      </p:cBhvr>
                                      <p:to x="100000" y="95000"/>
                                    </p:animScale>
                                    <p:animScale>
                                      <p:cBhvr>
                                        <p:cTn id="38" dur="166" decel="50000">
                                          <p:stCondLst>
                                            <p:cond delay="1834"/>
                                          </p:stCondLst>
                                        </p:cTn>
                                        <p:tgtEl>
                                          <p:spTgt spid="11059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10595">
                                            <p:txEl>
                                              <p:pRg st="2" end="2"/>
                                            </p:txEl>
                                          </p:spTgt>
                                        </p:tgtEl>
                                        <p:attrNameLst>
                                          <p:attrName>style.visibility</p:attrName>
                                        </p:attrNameLst>
                                      </p:cBhvr>
                                      <p:to>
                                        <p:strVal val="visible"/>
                                      </p:to>
                                    </p:set>
                                    <p:animEffect transition="in" filter="wipe(down)">
                                      <p:cBhvr>
                                        <p:cTn id="43" dur="580">
                                          <p:stCondLst>
                                            <p:cond delay="0"/>
                                          </p:stCondLst>
                                        </p:cTn>
                                        <p:tgtEl>
                                          <p:spTgt spid="110595">
                                            <p:txEl>
                                              <p:pRg st="2" end="2"/>
                                            </p:txEl>
                                          </p:spTgt>
                                        </p:tgtEl>
                                      </p:cBhvr>
                                    </p:animEffect>
                                    <p:anim calcmode="lin" valueType="num">
                                      <p:cBhvr>
                                        <p:cTn id="44" dur="1822" tmFilter="0,0; 0.14,0.36; 0.43,0.73; 0.71,0.91; 1.0,1.0">
                                          <p:stCondLst>
                                            <p:cond delay="0"/>
                                          </p:stCondLst>
                                        </p:cTn>
                                        <p:tgtEl>
                                          <p:spTgt spid="11059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059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059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059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059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10595">
                                            <p:txEl>
                                              <p:pRg st="2" end="2"/>
                                            </p:txEl>
                                          </p:spTgt>
                                        </p:tgtEl>
                                      </p:cBhvr>
                                      <p:to x="100000" y="60000"/>
                                    </p:animScale>
                                    <p:animScale>
                                      <p:cBhvr>
                                        <p:cTn id="50" dur="166" decel="50000">
                                          <p:stCondLst>
                                            <p:cond delay="676"/>
                                          </p:stCondLst>
                                        </p:cTn>
                                        <p:tgtEl>
                                          <p:spTgt spid="110595">
                                            <p:txEl>
                                              <p:pRg st="2" end="2"/>
                                            </p:txEl>
                                          </p:spTgt>
                                        </p:tgtEl>
                                      </p:cBhvr>
                                      <p:to x="100000" y="100000"/>
                                    </p:animScale>
                                    <p:animScale>
                                      <p:cBhvr>
                                        <p:cTn id="51" dur="26">
                                          <p:stCondLst>
                                            <p:cond delay="1312"/>
                                          </p:stCondLst>
                                        </p:cTn>
                                        <p:tgtEl>
                                          <p:spTgt spid="110595">
                                            <p:txEl>
                                              <p:pRg st="2" end="2"/>
                                            </p:txEl>
                                          </p:spTgt>
                                        </p:tgtEl>
                                      </p:cBhvr>
                                      <p:to x="100000" y="80000"/>
                                    </p:animScale>
                                    <p:animScale>
                                      <p:cBhvr>
                                        <p:cTn id="52" dur="166" decel="50000">
                                          <p:stCondLst>
                                            <p:cond delay="1338"/>
                                          </p:stCondLst>
                                        </p:cTn>
                                        <p:tgtEl>
                                          <p:spTgt spid="110595">
                                            <p:txEl>
                                              <p:pRg st="2" end="2"/>
                                            </p:txEl>
                                          </p:spTgt>
                                        </p:tgtEl>
                                      </p:cBhvr>
                                      <p:to x="100000" y="100000"/>
                                    </p:animScale>
                                    <p:animScale>
                                      <p:cBhvr>
                                        <p:cTn id="53" dur="26">
                                          <p:stCondLst>
                                            <p:cond delay="1642"/>
                                          </p:stCondLst>
                                        </p:cTn>
                                        <p:tgtEl>
                                          <p:spTgt spid="110595">
                                            <p:txEl>
                                              <p:pRg st="2" end="2"/>
                                            </p:txEl>
                                          </p:spTgt>
                                        </p:tgtEl>
                                      </p:cBhvr>
                                      <p:to x="100000" y="90000"/>
                                    </p:animScale>
                                    <p:animScale>
                                      <p:cBhvr>
                                        <p:cTn id="54" dur="166" decel="50000">
                                          <p:stCondLst>
                                            <p:cond delay="1668"/>
                                          </p:stCondLst>
                                        </p:cTn>
                                        <p:tgtEl>
                                          <p:spTgt spid="110595">
                                            <p:txEl>
                                              <p:pRg st="2" end="2"/>
                                            </p:txEl>
                                          </p:spTgt>
                                        </p:tgtEl>
                                      </p:cBhvr>
                                      <p:to x="100000" y="100000"/>
                                    </p:animScale>
                                    <p:animScale>
                                      <p:cBhvr>
                                        <p:cTn id="55" dur="26">
                                          <p:stCondLst>
                                            <p:cond delay="1808"/>
                                          </p:stCondLst>
                                        </p:cTn>
                                        <p:tgtEl>
                                          <p:spTgt spid="110595">
                                            <p:txEl>
                                              <p:pRg st="2" end="2"/>
                                            </p:txEl>
                                          </p:spTgt>
                                        </p:tgtEl>
                                      </p:cBhvr>
                                      <p:to x="100000" y="95000"/>
                                    </p:animScale>
                                    <p:animScale>
                                      <p:cBhvr>
                                        <p:cTn id="56" dur="166" decel="50000">
                                          <p:stCondLst>
                                            <p:cond delay="1834"/>
                                          </p:stCondLst>
                                        </p:cTn>
                                        <p:tgtEl>
                                          <p:spTgt spid="11059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solidFill>
                  <a:srgbClr val="FF0000"/>
                </a:solidFill>
                <a:effectLst>
                  <a:outerShdw blurRad="38100" dist="38100" dir="2700000" algn="tl">
                    <a:srgbClr val="C0C0C0"/>
                  </a:outerShdw>
                </a:effectLst>
              </a:rPr>
              <a:t>Các cơ chế ATHT của </a:t>
            </a:r>
            <a:r>
              <a:rPr lang="en-US" smtClean="0">
                <a:solidFill>
                  <a:srgbClr val="FF0000"/>
                </a:solidFill>
                <a:effectLst>
                  <a:outerShdw blurRad="38100" dist="38100" dir="2700000" algn="tl">
                    <a:srgbClr val="C0C0C0"/>
                  </a:outerShdw>
                </a:effectLst>
              </a:rPr>
              <a:t>HĐH</a:t>
            </a:r>
            <a:endParaRPr lang="en-US">
              <a:solidFill>
                <a:srgbClr val="FF0000"/>
              </a:solidFill>
              <a:effectLst>
                <a:outerShdw blurRad="38100" dist="38100" dir="2700000" algn="tl">
                  <a:srgbClr val="C0C0C0"/>
                </a:outerShdw>
              </a:effectLst>
            </a:endParaRPr>
          </a:p>
        </p:txBody>
      </p:sp>
      <p:sp>
        <p:nvSpPr>
          <p:cNvPr id="111619" name="Rectangle 3"/>
          <p:cNvSpPr>
            <a:spLocks noGrp="1" noChangeArrowheads="1"/>
          </p:cNvSpPr>
          <p:nvPr>
            <p:ph type="body" idx="1"/>
          </p:nvPr>
        </p:nvSpPr>
        <p:spPr>
          <a:xfrm>
            <a:off x="304800" y="1600200"/>
            <a:ext cx="8534400" cy="4868863"/>
          </a:xfrm>
        </p:spPr>
        <p:txBody>
          <a:bodyPr/>
          <a:lstStyle/>
          <a:p>
            <a:pPr algn="just">
              <a:buClr>
                <a:srgbClr val="FF0000"/>
              </a:buClr>
              <a:buSzPct val="140000"/>
            </a:pPr>
            <a:r>
              <a:rPr lang="en-US" sz="3000">
                <a:effectLst>
                  <a:outerShdw blurRad="38100" dist="38100" dir="2700000" algn="tl">
                    <a:srgbClr val="C0C0C0"/>
                  </a:outerShdw>
                </a:effectLst>
              </a:rPr>
              <a:t>Mật khẩu có thể được áp dụng để bảo vệ cho từng object trong HT, thậm chí cùng một object sẽ có các mật khẩu khác nhau tương ứng với các quyền truy cập khác nhau.</a:t>
            </a:r>
          </a:p>
          <a:p>
            <a:pPr algn="just">
              <a:buClr>
                <a:srgbClr val="FF0000"/>
              </a:buClr>
              <a:buSzPct val="140000"/>
            </a:pPr>
            <a:r>
              <a:rPr lang="en-US" sz="3000">
                <a:effectLst>
                  <a:outerShdw blurRad="38100" dist="38100" dir="2700000" algn="tl">
                    <a:srgbClr val="C0C0C0"/>
                  </a:outerShdw>
                </a:effectLst>
              </a:rPr>
              <a:t>Cơ chế mật khẩu rất đơn giản và dễ sử dụng, do vậy được các HĐH dùng rộng rãi, nhược điểm là khả năng bảo mật khó đạt sự hoàn hảo. Các tác nhân tiêu cực có thể tìm ra mật khẩu của người khác theo nhiều cách khác nhau.</a:t>
            </a:r>
          </a:p>
        </p:txBody>
      </p:sp>
    </p:spTree>
    <p:custDataLst>
      <p:tags r:id="rId1"/>
    </p:custDataLst>
  </p:cSld>
  <p:clrMapOvr>
    <a:masterClrMapping/>
  </p:clrMapOvr>
  <p:transition advTm="23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wipe(down)">
                                      <p:cBhvr>
                                        <p:cTn id="7" dur="580">
                                          <p:stCondLst>
                                            <p:cond delay="0"/>
                                          </p:stCondLst>
                                        </p:cTn>
                                        <p:tgtEl>
                                          <p:spTgt spid="111619">
                                            <p:txEl>
                                              <p:pRg st="0" end="0"/>
                                            </p:txEl>
                                          </p:spTgt>
                                        </p:tgtEl>
                                      </p:cBhvr>
                                    </p:animEffect>
                                    <p:anim calcmode="lin" valueType="num">
                                      <p:cBhvr>
                                        <p:cTn id="8" dur="1822" tmFilter="0,0; 0.14,0.36; 0.43,0.73; 0.71,0.91; 1.0,1.0">
                                          <p:stCondLst>
                                            <p:cond delay="0"/>
                                          </p:stCondLst>
                                        </p:cTn>
                                        <p:tgtEl>
                                          <p:spTgt spid="1116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16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16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16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16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1619">
                                            <p:txEl>
                                              <p:pRg st="0" end="0"/>
                                            </p:txEl>
                                          </p:spTgt>
                                        </p:tgtEl>
                                      </p:cBhvr>
                                      <p:to x="100000" y="60000"/>
                                    </p:animScale>
                                    <p:animScale>
                                      <p:cBhvr>
                                        <p:cTn id="14" dur="166" decel="50000">
                                          <p:stCondLst>
                                            <p:cond delay="676"/>
                                          </p:stCondLst>
                                        </p:cTn>
                                        <p:tgtEl>
                                          <p:spTgt spid="111619">
                                            <p:txEl>
                                              <p:pRg st="0" end="0"/>
                                            </p:txEl>
                                          </p:spTgt>
                                        </p:tgtEl>
                                      </p:cBhvr>
                                      <p:to x="100000" y="100000"/>
                                    </p:animScale>
                                    <p:animScale>
                                      <p:cBhvr>
                                        <p:cTn id="15" dur="26">
                                          <p:stCondLst>
                                            <p:cond delay="1312"/>
                                          </p:stCondLst>
                                        </p:cTn>
                                        <p:tgtEl>
                                          <p:spTgt spid="111619">
                                            <p:txEl>
                                              <p:pRg st="0" end="0"/>
                                            </p:txEl>
                                          </p:spTgt>
                                        </p:tgtEl>
                                      </p:cBhvr>
                                      <p:to x="100000" y="80000"/>
                                    </p:animScale>
                                    <p:animScale>
                                      <p:cBhvr>
                                        <p:cTn id="16" dur="166" decel="50000">
                                          <p:stCondLst>
                                            <p:cond delay="1338"/>
                                          </p:stCondLst>
                                        </p:cTn>
                                        <p:tgtEl>
                                          <p:spTgt spid="111619">
                                            <p:txEl>
                                              <p:pRg st="0" end="0"/>
                                            </p:txEl>
                                          </p:spTgt>
                                        </p:tgtEl>
                                      </p:cBhvr>
                                      <p:to x="100000" y="100000"/>
                                    </p:animScale>
                                    <p:animScale>
                                      <p:cBhvr>
                                        <p:cTn id="17" dur="26">
                                          <p:stCondLst>
                                            <p:cond delay="1642"/>
                                          </p:stCondLst>
                                        </p:cTn>
                                        <p:tgtEl>
                                          <p:spTgt spid="111619">
                                            <p:txEl>
                                              <p:pRg st="0" end="0"/>
                                            </p:txEl>
                                          </p:spTgt>
                                        </p:tgtEl>
                                      </p:cBhvr>
                                      <p:to x="100000" y="90000"/>
                                    </p:animScale>
                                    <p:animScale>
                                      <p:cBhvr>
                                        <p:cTn id="18" dur="166" decel="50000">
                                          <p:stCondLst>
                                            <p:cond delay="1668"/>
                                          </p:stCondLst>
                                        </p:cTn>
                                        <p:tgtEl>
                                          <p:spTgt spid="111619">
                                            <p:txEl>
                                              <p:pRg st="0" end="0"/>
                                            </p:txEl>
                                          </p:spTgt>
                                        </p:tgtEl>
                                      </p:cBhvr>
                                      <p:to x="100000" y="100000"/>
                                    </p:animScale>
                                    <p:animScale>
                                      <p:cBhvr>
                                        <p:cTn id="19" dur="26">
                                          <p:stCondLst>
                                            <p:cond delay="1808"/>
                                          </p:stCondLst>
                                        </p:cTn>
                                        <p:tgtEl>
                                          <p:spTgt spid="111619">
                                            <p:txEl>
                                              <p:pRg st="0" end="0"/>
                                            </p:txEl>
                                          </p:spTgt>
                                        </p:tgtEl>
                                      </p:cBhvr>
                                      <p:to x="100000" y="95000"/>
                                    </p:animScale>
                                    <p:animScale>
                                      <p:cBhvr>
                                        <p:cTn id="20" dur="166" decel="50000">
                                          <p:stCondLst>
                                            <p:cond delay="1834"/>
                                          </p:stCondLst>
                                        </p:cTn>
                                        <p:tgtEl>
                                          <p:spTgt spid="1116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1619">
                                            <p:txEl>
                                              <p:pRg st="1" end="1"/>
                                            </p:txEl>
                                          </p:spTgt>
                                        </p:tgtEl>
                                        <p:attrNameLst>
                                          <p:attrName>style.visibility</p:attrName>
                                        </p:attrNameLst>
                                      </p:cBhvr>
                                      <p:to>
                                        <p:strVal val="visible"/>
                                      </p:to>
                                    </p:set>
                                    <p:animEffect transition="in" filter="wipe(down)">
                                      <p:cBhvr>
                                        <p:cTn id="25" dur="580">
                                          <p:stCondLst>
                                            <p:cond delay="0"/>
                                          </p:stCondLst>
                                        </p:cTn>
                                        <p:tgtEl>
                                          <p:spTgt spid="111619">
                                            <p:txEl>
                                              <p:pRg st="1" end="1"/>
                                            </p:txEl>
                                          </p:spTgt>
                                        </p:tgtEl>
                                      </p:cBhvr>
                                    </p:animEffect>
                                    <p:anim calcmode="lin" valueType="num">
                                      <p:cBhvr>
                                        <p:cTn id="26" dur="1822" tmFilter="0,0; 0.14,0.36; 0.43,0.73; 0.71,0.91; 1.0,1.0">
                                          <p:stCondLst>
                                            <p:cond delay="0"/>
                                          </p:stCondLst>
                                        </p:cTn>
                                        <p:tgtEl>
                                          <p:spTgt spid="1116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16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16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16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16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1619">
                                            <p:txEl>
                                              <p:pRg st="1" end="1"/>
                                            </p:txEl>
                                          </p:spTgt>
                                        </p:tgtEl>
                                      </p:cBhvr>
                                      <p:to x="100000" y="60000"/>
                                    </p:animScale>
                                    <p:animScale>
                                      <p:cBhvr>
                                        <p:cTn id="32" dur="166" decel="50000">
                                          <p:stCondLst>
                                            <p:cond delay="676"/>
                                          </p:stCondLst>
                                        </p:cTn>
                                        <p:tgtEl>
                                          <p:spTgt spid="111619">
                                            <p:txEl>
                                              <p:pRg st="1" end="1"/>
                                            </p:txEl>
                                          </p:spTgt>
                                        </p:tgtEl>
                                      </p:cBhvr>
                                      <p:to x="100000" y="100000"/>
                                    </p:animScale>
                                    <p:animScale>
                                      <p:cBhvr>
                                        <p:cTn id="33" dur="26">
                                          <p:stCondLst>
                                            <p:cond delay="1312"/>
                                          </p:stCondLst>
                                        </p:cTn>
                                        <p:tgtEl>
                                          <p:spTgt spid="111619">
                                            <p:txEl>
                                              <p:pRg st="1" end="1"/>
                                            </p:txEl>
                                          </p:spTgt>
                                        </p:tgtEl>
                                      </p:cBhvr>
                                      <p:to x="100000" y="80000"/>
                                    </p:animScale>
                                    <p:animScale>
                                      <p:cBhvr>
                                        <p:cTn id="34" dur="166" decel="50000">
                                          <p:stCondLst>
                                            <p:cond delay="1338"/>
                                          </p:stCondLst>
                                        </p:cTn>
                                        <p:tgtEl>
                                          <p:spTgt spid="111619">
                                            <p:txEl>
                                              <p:pRg st="1" end="1"/>
                                            </p:txEl>
                                          </p:spTgt>
                                        </p:tgtEl>
                                      </p:cBhvr>
                                      <p:to x="100000" y="100000"/>
                                    </p:animScale>
                                    <p:animScale>
                                      <p:cBhvr>
                                        <p:cTn id="35" dur="26">
                                          <p:stCondLst>
                                            <p:cond delay="1642"/>
                                          </p:stCondLst>
                                        </p:cTn>
                                        <p:tgtEl>
                                          <p:spTgt spid="111619">
                                            <p:txEl>
                                              <p:pRg st="1" end="1"/>
                                            </p:txEl>
                                          </p:spTgt>
                                        </p:tgtEl>
                                      </p:cBhvr>
                                      <p:to x="100000" y="90000"/>
                                    </p:animScale>
                                    <p:animScale>
                                      <p:cBhvr>
                                        <p:cTn id="36" dur="166" decel="50000">
                                          <p:stCondLst>
                                            <p:cond delay="1668"/>
                                          </p:stCondLst>
                                        </p:cTn>
                                        <p:tgtEl>
                                          <p:spTgt spid="111619">
                                            <p:txEl>
                                              <p:pRg st="1" end="1"/>
                                            </p:txEl>
                                          </p:spTgt>
                                        </p:tgtEl>
                                      </p:cBhvr>
                                      <p:to x="100000" y="100000"/>
                                    </p:animScale>
                                    <p:animScale>
                                      <p:cBhvr>
                                        <p:cTn id="37" dur="26">
                                          <p:stCondLst>
                                            <p:cond delay="1808"/>
                                          </p:stCondLst>
                                        </p:cTn>
                                        <p:tgtEl>
                                          <p:spTgt spid="111619">
                                            <p:txEl>
                                              <p:pRg st="1" end="1"/>
                                            </p:txEl>
                                          </p:spTgt>
                                        </p:tgtEl>
                                      </p:cBhvr>
                                      <p:to x="100000" y="95000"/>
                                    </p:animScale>
                                    <p:animScale>
                                      <p:cBhvr>
                                        <p:cTn id="38" dur="166" decel="50000">
                                          <p:stCondLst>
                                            <p:cond delay="1834"/>
                                          </p:stCondLst>
                                        </p:cTn>
                                        <p:tgtEl>
                                          <p:spTgt spid="11161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solidFill>
                  <a:srgbClr val="FF0000"/>
                </a:solidFill>
                <a:effectLst>
                  <a:outerShdw blurRad="38100" dist="38100" dir="2700000" algn="tl">
                    <a:srgbClr val="C0C0C0"/>
                  </a:outerShdw>
                </a:effectLst>
              </a:rPr>
              <a:t>Các cơ chế ATHT của </a:t>
            </a:r>
            <a:r>
              <a:rPr lang="en-US" smtClean="0">
                <a:solidFill>
                  <a:srgbClr val="FF0000"/>
                </a:solidFill>
                <a:effectLst>
                  <a:outerShdw blurRad="38100" dist="38100" dir="2700000" algn="tl">
                    <a:srgbClr val="C0C0C0"/>
                  </a:outerShdw>
                </a:effectLst>
              </a:rPr>
              <a:t>HĐH</a:t>
            </a:r>
            <a:endParaRPr lang="en-US">
              <a:solidFill>
                <a:srgbClr val="FF0000"/>
              </a:solidFill>
              <a:effectLst>
                <a:outerShdw blurRad="38100" dist="38100" dir="2700000" algn="tl">
                  <a:srgbClr val="C0C0C0"/>
                </a:outerShdw>
              </a:effectLst>
            </a:endParaRPr>
          </a:p>
        </p:txBody>
      </p:sp>
      <p:sp>
        <p:nvSpPr>
          <p:cNvPr id="112643" name="Rectangle 3"/>
          <p:cNvSpPr>
            <a:spLocks noGrp="1" noChangeArrowheads="1"/>
          </p:cNvSpPr>
          <p:nvPr>
            <p:ph type="body" idx="1"/>
          </p:nvPr>
        </p:nvSpPr>
        <p:spPr>
          <a:xfrm>
            <a:off x="304800" y="1600200"/>
            <a:ext cx="8534400" cy="4868863"/>
          </a:xfrm>
        </p:spPr>
        <p:txBody>
          <a:bodyPr/>
          <a:lstStyle/>
          <a:p>
            <a:pPr algn="just">
              <a:buClr>
                <a:srgbClr val="FF0000"/>
              </a:buClr>
              <a:buSzPct val="140000"/>
              <a:buFont typeface="Wingdings" pitchFamily="2" charset="2"/>
              <a:buChar char="§"/>
            </a:pPr>
            <a:r>
              <a:rPr lang="en-US" dirty="0" err="1">
                <a:solidFill>
                  <a:srgbClr val="FF0000"/>
                </a:solidFill>
                <a:effectLst>
                  <a:outerShdw blurRad="38100" dist="38100" dir="2700000" algn="tl">
                    <a:srgbClr val="C0C0C0"/>
                  </a:outerShdw>
                </a:effectLst>
              </a:rPr>
              <a:t>Ngăn</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chặn</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nguyên</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nhân</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từ</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phía</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các</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chương</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trình</a:t>
            </a:r>
            <a:r>
              <a:rPr lang="en-US" dirty="0">
                <a:solidFill>
                  <a:srgbClr val="FF0000"/>
                </a:solidFill>
                <a:effectLst>
                  <a:outerShdw blurRad="38100" dist="38100" dir="2700000" algn="tl">
                    <a:srgbClr val="C0C0C0"/>
                  </a:outerShdw>
                </a:effectLst>
              </a:rPr>
              <a:t>:</a:t>
            </a:r>
          </a:p>
          <a:p>
            <a:pPr algn="just">
              <a:buClr>
                <a:srgbClr val="FF0000"/>
              </a:buClr>
              <a:buSzPct val="140000"/>
            </a:pPr>
            <a:r>
              <a:rPr lang="en-US" dirty="0" err="1">
                <a:effectLst>
                  <a:outerShdw blurRad="38100" dist="38100" dir="2700000" algn="tl">
                    <a:srgbClr val="C0C0C0"/>
                  </a:outerShdw>
                </a:effectLst>
              </a:rPr>
              <a:t>Trong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trường</a:t>
            </a:r>
            <a:r>
              <a:rPr lang="en-US">
                <a:effectLst>
                  <a:outerShdw blurRad="38100" dist="38100" dir="2700000" algn="tl">
                    <a:srgbClr val="C0C0C0"/>
                  </a:outerShdw>
                </a:effectLst>
              </a:rPr>
              <a:t> </a:t>
            </a:r>
            <a:r>
              <a:rPr lang="en-US" smtClean="0">
                <a:effectLst>
                  <a:outerShdw blurRad="38100" dist="38100" dir="2700000" algn="tl">
                    <a:srgbClr val="C0C0C0"/>
                  </a:outerShdw>
                </a:effectLst>
              </a:rPr>
              <a:t>hợp</a:t>
            </a:r>
            <a:r>
              <a:rPr lang="en-US" dirty="0" smtClean="0">
                <a:effectLst>
                  <a:outerShdw blurRad="38100" dist="38100" dir="2700000" algn="tl">
                    <a:srgbClr val="C0C0C0"/>
                  </a:outerShdw>
                </a:effectLst>
              </a:rPr>
              <a:t> </a:t>
            </a:r>
            <a:r>
              <a:rPr lang="en-US" dirty="0" err="1">
                <a:effectLst>
                  <a:outerShdw blurRad="38100" dist="38100" dir="2700000" algn="tl">
                    <a:srgbClr val="C0C0C0"/>
                  </a:outerShdw>
                </a:effectLst>
              </a:rPr>
              <a:t>một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chương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trình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được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tạo</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lập</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lại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được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sử</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dụng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bởi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một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người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khác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rất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có</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thể</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xẩy</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ra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tình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huống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sử</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dụng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sai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chức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năng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Từ</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đó</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dẫn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tới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các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hậu</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quả</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nghiêm</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trọng</a:t>
            </a:r>
            <a:r>
              <a:rPr lang="en-US" dirty="0">
                <a:effectLst>
                  <a:outerShdw blurRad="38100" dist="38100" dir="2700000" algn="tl">
                    <a:srgbClr val="C0C0C0"/>
                  </a:outerShdw>
                </a:effectLst>
              </a:rPr>
              <a:t>.</a:t>
            </a:r>
          </a:p>
        </p:txBody>
      </p:sp>
    </p:spTree>
  </p:cSld>
  <p:clrMapOvr>
    <a:masterClrMapping/>
  </p:clrMapOvr>
  <p:transition advTm="31"/>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274638"/>
            <a:ext cx="8229600" cy="723900"/>
          </a:xfrm>
        </p:spPr>
        <p:txBody>
          <a:bodyPr/>
          <a:lstStyle/>
          <a:p>
            <a:r>
              <a:rPr lang="en-US">
                <a:solidFill>
                  <a:srgbClr val="FF0000"/>
                </a:solidFill>
                <a:effectLst>
                  <a:outerShdw blurRad="38100" dist="38100" dir="2700000" algn="tl">
                    <a:srgbClr val="C0C0C0"/>
                  </a:outerShdw>
                </a:effectLst>
              </a:rPr>
              <a:t>Các cơ chế ATHT của </a:t>
            </a:r>
            <a:r>
              <a:rPr lang="en-US" smtClean="0">
                <a:solidFill>
                  <a:srgbClr val="FF0000"/>
                </a:solidFill>
                <a:effectLst>
                  <a:outerShdw blurRad="38100" dist="38100" dir="2700000" algn="tl">
                    <a:srgbClr val="C0C0C0"/>
                  </a:outerShdw>
                </a:effectLst>
              </a:rPr>
              <a:t>HĐH</a:t>
            </a:r>
            <a:endParaRPr lang="en-US">
              <a:solidFill>
                <a:srgbClr val="FF0000"/>
              </a:solidFill>
              <a:effectLst>
                <a:outerShdw blurRad="38100" dist="38100" dir="2700000" algn="tl">
                  <a:srgbClr val="C0C0C0"/>
                </a:outerShdw>
              </a:effectLst>
            </a:endParaRPr>
          </a:p>
        </p:txBody>
      </p:sp>
      <p:sp>
        <p:nvSpPr>
          <p:cNvPr id="113667" name="Rectangle 3"/>
          <p:cNvSpPr>
            <a:spLocks noGrp="1" noChangeArrowheads="1"/>
          </p:cNvSpPr>
          <p:nvPr>
            <p:ph type="body" idx="1"/>
          </p:nvPr>
        </p:nvSpPr>
        <p:spPr>
          <a:xfrm>
            <a:off x="304800" y="1123950"/>
            <a:ext cx="8534400" cy="5345113"/>
          </a:xfrm>
        </p:spPr>
        <p:txBody>
          <a:bodyPr/>
          <a:lstStyle/>
          <a:p>
            <a:pPr algn="just">
              <a:buClr>
                <a:srgbClr val="FF0000"/>
              </a:buClr>
              <a:buSzPct val="140000"/>
            </a:pPr>
            <a:r>
              <a:rPr lang="en-US" sz="3000">
                <a:effectLst>
                  <a:outerShdw blurRad="38100" dist="38100" dir="2700000" algn="tl">
                    <a:srgbClr val="C0C0C0"/>
                  </a:outerShdw>
                </a:effectLst>
              </a:rPr>
              <a:t>Ví dụ </a:t>
            </a:r>
            <a:r>
              <a:rPr lang="en-US" sz="3000" smtClean="0">
                <a:effectLst>
                  <a:outerShdw blurRad="38100" dist="38100" dir="2700000" algn="tl">
                    <a:srgbClr val="C0C0C0"/>
                  </a:outerShdw>
                </a:effectLst>
              </a:rPr>
              <a:t>1: </a:t>
            </a:r>
            <a:r>
              <a:rPr lang="en-US" sz="3000">
                <a:effectLst>
                  <a:outerShdw blurRad="38100" dist="38100" dir="2700000" algn="tl">
                    <a:srgbClr val="C0C0C0"/>
                  </a:outerShdw>
                </a:effectLst>
              </a:rPr>
              <a:t>A kích hoạt một chương trình do B viết (trong miền bảo vệ được gán). Một số đoạn mã trong CT có thể thao tác trên các tài nguyên mà A có quyền nhưng B thì không. Điều này gây ra sự mất ATHT.</a:t>
            </a:r>
          </a:p>
          <a:p>
            <a:pPr algn="just">
              <a:buClr>
                <a:srgbClr val="FF0000"/>
              </a:buClr>
              <a:buSzPct val="140000"/>
            </a:pPr>
            <a:r>
              <a:rPr lang="en-US" sz="3000">
                <a:effectLst>
                  <a:outerShdw blurRad="38100" dist="38100" dir="2700000" algn="tl">
                    <a:srgbClr val="C0C0C0"/>
                  </a:outerShdw>
                </a:effectLst>
              </a:rPr>
              <a:t>VD 2 (Cánh cửa nhỏ - Trap-door): Khi xây dựng CT, lập trình viên để lại một "trap-door" trong CT để thông qua đó can thiệp vào HT. Chính cánh cửa này đã tạo cơ hội cho các hacker thâm nhập và phá hoại HT. </a:t>
            </a:r>
          </a:p>
          <a:p>
            <a:pPr algn="just">
              <a:buClr>
                <a:srgbClr val="FF0000"/>
              </a:buClr>
              <a:buSzPct val="140000"/>
              <a:buFont typeface="Wingdings" pitchFamily="2" charset="2"/>
              <a:buNone/>
            </a:pPr>
            <a:endParaRPr lang="en-US" sz="3000">
              <a:effectLst>
                <a:outerShdw blurRad="38100" dist="38100" dir="2700000" algn="tl">
                  <a:srgbClr val="C0C0C0"/>
                </a:outerShdw>
              </a:effectLst>
            </a:endParaRPr>
          </a:p>
        </p:txBody>
      </p:sp>
    </p:spTree>
  </p:cSld>
  <p:clrMapOvr>
    <a:masterClrMapping/>
  </p:clrMapOvr>
  <p:transition advTm="14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Mục tiêu của bảo vệ hệ thống</a:t>
            </a:r>
          </a:p>
        </p:txBody>
      </p:sp>
      <p:sp>
        <p:nvSpPr>
          <p:cNvPr id="86019" name="Rectangle 3"/>
          <p:cNvSpPr>
            <a:spLocks noGrp="1" noChangeArrowheads="1"/>
          </p:cNvSpPr>
          <p:nvPr>
            <p:ph type="body" idx="1"/>
          </p:nvPr>
        </p:nvSpPr>
        <p:spPr/>
        <p:txBody>
          <a:bodyPr/>
          <a:lstStyle/>
          <a:p>
            <a:pPr algn="just">
              <a:spcBef>
                <a:spcPct val="5000"/>
              </a:spcBef>
              <a:buClr>
                <a:srgbClr val="FF0000"/>
              </a:buClr>
              <a:buSzPct val="150000"/>
              <a:buFont typeface="Wingdings" pitchFamily="2" charset="2"/>
              <a:buChar char="§"/>
            </a:pPr>
            <a:r>
              <a:rPr lang="en-US">
                <a:effectLst>
                  <a:outerShdw blurRad="38100" dist="38100" dir="2700000" algn="tl">
                    <a:srgbClr val="C0C0C0"/>
                  </a:outerShdw>
                </a:effectLst>
              </a:rPr>
              <a:t>Vấn đề bảo vệ đảm bảo rằng mỗi đối tượng được truy cập một cách đúng đắn và chỉ bởi những tiến trình được phép.</a:t>
            </a:r>
          </a:p>
          <a:p>
            <a:pPr algn="just">
              <a:spcBef>
                <a:spcPct val="5000"/>
              </a:spcBef>
              <a:buClr>
                <a:srgbClr val="FF0000"/>
              </a:buClr>
              <a:buSzPct val="150000"/>
              <a:buFont typeface="Wingdings" pitchFamily="2" charset="2"/>
              <a:buChar char="§"/>
            </a:pPr>
            <a:r>
              <a:rPr lang="en-US">
                <a:effectLst>
                  <a:outerShdw blurRad="38100" dist="38100" dir="2700000" algn="tl">
                    <a:srgbClr val="C0C0C0"/>
                  </a:outerShdw>
                </a:effectLst>
              </a:rPr>
              <a:t>Bảo vệ HT cần phải cung cấp một cơ chế và chiến lược để quản trị việc sử dụng tài nguyên, quyết định những đối tượng nào trong HT được bảo vệ và quy định các thao tác thích hợp trên các đối tượng này.</a:t>
            </a:r>
          </a:p>
        </p:txBody>
      </p:sp>
    </p:spTree>
    <p:custDataLst>
      <p:tags r:id="rId1"/>
    </p:custDataLst>
  </p:cSld>
  <p:clrMapOvr>
    <a:masterClrMapping/>
  </p:clrMapOvr>
  <p:transition advTm="482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down)">
                                      <p:cBhvr>
                                        <p:cTn id="7" dur="580">
                                          <p:stCondLst>
                                            <p:cond delay="0"/>
                                          </p:stCondLst>
                                        </p:cTn>
                                        <p:tgtEl>
                                          <p:spTgt spid="86019">
                                            <p:txEl>
                                              <p:pRg st="0" end="0"/>
                                            </p:txEl>
                                          </p:spTgt>
                                        </p:tgtEl>
                                      </p:cBhvr>
                                    </p:animEffect>
                                    <p:anim calcmode="lin" valueType="num">
                                      <p:cBhvr>
                                        <p:cTn id="8" dur="1822" tmFilter="0,0; 0.14,0.36; 0.43,0.73; 0.71,0.91; 1.0,1.0">
                                          <p:stCondLst>
                                            <p:cond delay="0"/>
                                          </p:stCondLst>
                                        </p:cTn>
                                        <p:tgtEl>
                                          <p:spTgt spid="860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60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60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60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60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6019">
                                            <p:txEl>
                                              <p:pRg st="0" end="0"/>
                                            </p:txEl>
                                          </p:spTgt>
                                        </p:tgtEl>
                                      </p:cBhvr>
                                      <p:to x="100000" y="60000"/>
                                    </p:animScale>
                                    <p:animScale>
                                      <p:cBhvr>
                                        <p:cTn id="14" dur="166" decel="50000">
                                          <p:stCondLst>
                                            <p:cond delay="676"/>
                                          </p:stCondLst>
                                        </p:cTn>
                                        <p:tgtEl>
                                          <p:spTgt spid="86019">
                                            <p:txEl>
                                              <p:pRg st="0" end="0"/>
                                            </p:txEl>
                                          </p:spTgt>
                                        </p:tgtEl>
                                      </p:cBhvr>
                                      <p:to x="100000" y="100000"/>
                                    </p:animScale>
                                    <p:animScale>
                                      <p:cBhvr>
                                        <p:cTn id="15" dur="26">
                                          <p:stCondLst>
                                            <p:cond delay="1312"/>
                                          </p:stCondLst>
                                        </p:cTn>
                                        <p:tgtEl>
                                          <p:spTgt spid="86019">
                                            <p:txEl>
                                              <p:pRg st="0" end="0"/>
                                            </p:txEl>
                                          </p:spTgt>
                                        </p:tgtEl>
                                      </p:cBhvr>
                                      <p:to x="100000" y="80000"/>
                                    </p:animScale>
                                    <p:animScale>
                                      <p:cBhvr>
                                        <p:cTn id="16" dur="166" decel="50000">
                                          <p:stCondLst>
                                            <p:cond delay="1338"/>
                                          </p:stCondLst>
                                        </p:cTn>
                                        <p:tgtEl>
                                          <p:spTgt spid="86019">
                                            <p:txEl>
                                              <p:pRg st="0" end="0"/>
                                            </p:txEl>
                                          </p:spTgt>
                                        </p:tgtEl>
                                      </p:cBhvr>
                                      <p:to x="100000" y="100000"/>
                                    </p:animScale>
                                    <p:animScale>
                                      <p:cBhvr>
                                        <p:cTn id="17" dur="26">
                                          <p:stCondLst>
                                            <p:cond delay="1642"/>
                                          </p:stCondLst>
                                        </p:cTn>
                                        <p:tgtEl>
                                          <p:spTgt spid="86019">
                                            <p:txEl>
                                              <p:pRg st="0" end="0"/>
                                            </p:txEl>
                                          </p:spTgt>
                                        </p:tgtEl>
                                      </p:cBhvr>
                                      <p:to x="100000" y="90000"/>
                                    </p:animScale>
                                    <p:animScale>
                                      <p:cBhvr>
                                        <p:cTn id="18" dur="166" decel="50000">
                                          <p:stCondLst>
                                            <p:cond delay="1668"/>
                                          </p:stCondLst>
                                        </p:cTn>
                                        <p:tgtEl>
                                          <p:spTgt spid="86019">
                                            <p:txEl>
                                              <p:pRg st="0" end="0"/>
                                            </p:txEl>
                                          </p:spTgt>
                                        </p:tgtEl>
                                      </p:cBhvr>
                                      <p:to x="100000" y="100000"/>
                                    </p:animScale>
                                    <p:animScale>
                                      <p:cBhvr>
                                        <p:cTn id="19" dur="26">
                                          <p:stCondLst>
                                            <p:cond delay="1808"/>
                                          </p:stCondLst>
                                        </p:cTn>
                                        <p:tgtEl>
                                          <p:spTgt spid="86019">
                                            <p:txEl>
                                              <p:pRg st="0" end="0"/>
                                            </p:txEl>
                                          </p:spTgt>
                                        </p:tgtEl>
                                      </p:cBhvr>
                                      <p:to x="100000" y="95000"/>
                                    </p:animScale>
                                    <p:animScale>
                                      <p:cBhvr>
                                        <p:cTn id="20" dur="166" decel="50000">
                                          <p:stCondLst>
                                            <p:cond delay="1834"/>
                                          </p:stCondLst>
                                        </p:cTn>
                                        <p:tgtEl>
                                          <p:spTgt spid="860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6019">
                                            <p:txEl>
                                              <p:pRg st="1" end="1"/>
                                            </p:txEl>
                                          </p:spTgt>
                                        </p:tgtEl>
                                        <p:attrNameLst>
                                          <p:attrName>style.visibility</p:attrName>
                                        </p:attrNameLst>
                                      </p:cBhvr>
                                      <p:to>
                                        <p:strVal val="visible"/>
                                      </p:to>
                                    </p:set>
                                    <p:animEffect transition="in" filter="wipe(down)">
                                      <p:cBhvr>
                                        <p:cTn id="25" dur="580">
                                          <p:stCondLst>
                                            <p:cond delay="0"/>
                                          </p:stCondLst>
                                        </p:cTn>
                                        <p:tgtEl>
                                          <p:spTgt spid="86019">
                                            <p:txEl>
                                              <p:pRg st="1" end="1"/>
                                            </p:txEl>
                                          </p:spTgt>
                                        </p:tgtEl>
                                      </p:cBhvr>
                                    </p:animEffect>
                                    <p:anim calcmode="lin" valueType="num">
                                      <p:cBhvr>
                                        <p:cTn id="26" dur="1822" tmFilter="0,0; 0.14,0.36; 0.43,0.73; 0.71,0.91; 1.0,1.0">
                                          <p:stCondLst>
                                            <p:cond delay="0"/>
                                          </p:stCondLst>
                                        </p:cTn>
                                        <p:tgtEl>
                                          <p:spTgt spid="860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60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60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60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60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86019">
                                            <p:txEl>
                                              <p:pRg st="1" end="1"/>
                                            </p:txEl>
                                          </p:spTgt>
                                        </p:tgtEl>
                                      </p:cBhvr>
                                      <p:to x="100000" y="60000"/>
                                    </p:animScale>
                                    <p:animScale>
                                      <p:cBhvr>
                                        <p:cTn id="32" dur="166" decel="50000">
                                          <p:stCondLst>
                                            <p:cond delay="676"/>
                                          </p:stCondLst>
                                        </p:cTn>
                                        <p:tgtEl>
                                          <p:spTgt spid="86019">
                                            <p:txEl>
                                              <p:pRg st="1" end="1"/>
                                            </p:txEl>
                                          </p:spTgt>
                                        </p:tgtEl>
                                      </p:cBhvr>
                                      <p:to x="100000" y="100000"/>
                                    </p:animScale>
                                    <p:animScale>
                                      <p:cBhvr>
                                        <p:cTn id="33" dur="26">
                                          <p:stCondLst>
                                            <p:cond delay="1312"/>
                                          </p:stCondLst>
                                        </p:cTn>
                                        <p:tgtEl>
                                          <p:spTgt spid="86019">
                                            <p:txEl>
                                              <p:pRg st="1" end="1"/>
                                            </p:txEl>
                                          </p:spTgt>
                                        </p:tgtEl>
                                      </p:cBhvr>
                                      <p:to x="100000" y="80000"/>
                                    </p:animScale>
                                    <p:animScale>
                                      <p:cBhvr>
                                        <p:cTn id="34" dur="166" decel="50000">
                                          <p:stCondLst>
                                            <p:cond delay="1338"/>
                                          </p:stCondLst>
                                        </p:cTn>
                                        <p:tgtEl>
                                          <p:spTgt spid="86019">
                                            <p:txEl>
                                              <p:pRg st="1" end="1"/>
                                            </p:txEl>
                                          </p:spTgt>
                                        </p:tgtEl>
                                      </p:cBhvr>
                                      <p:to x="100000" y="100000"/>
                                    </p:animScale>
                                    <p:animScale>
                                      <p:cBhvr>
                                        <p:cTn id="35" dur="26">
                                          <p:stCondLst>
                                            <p:cond delay="1642"/>
                                          </p:stCondLst>
                                        </p:cTn>
                                        <p:tgtEl>
                                          <p:spTgt spid="86019">
                                            <p:txEl>
                                              <p:pRg st="1" end="1"/>
                                            </p:txEl>
                                          </p:spTgt>
                                        </p:tgtEl>
                                      </p:cBhvr>
                                      <p:to x="100000" y="90000"/>
                                    </p:animScale>
                                    <p:animScale>
                                      <p:cBhvr>
                                        <p:cTn id="36" dur="166" decel="50000">
                                          <p:stCondLst>
                                            <p:cond delay="1668"/>
                                          </p:stCondLst>
                                        </p:cTn>
                                        <p:tgtEl>
                                          <p:spTgt spid="86019">
                                            <p:txEl>
                                              <p:pRg st="1" end="1"/>
                                            </p:txEl>
                                          </p:spTgt>
                                        </p:tgtEl>
                                      </p:cBhvr>
                                      <p:to x="100000" y="100000"/>
                                    </p:animScale>
                                    <p:animScale>
                                      <p:cBhvr>
                                        <p:cTn id="37" dur="26">
                                          <p:stCondLst>
                                            <p:cond delay="1808"/>
                                          </p:stCondLst>
                                        </p:cTn>
                                        <p:tgtEl>
                                          <p:spTgt spid="86019">
                                            <p:txEl>
                                              <p:pRg st="1" end="1"/>
                                            </p:txEl>
                                          </p:spTgt>
                                        </p:tgtEl>
                                      </p:cBhvr>
                                      <p:to x="100000" y="95000"/>
                                    </p:animScale>
                                    <p:animScale>
                                      <p:cBhvr>
                                        <p:cTn id="38" dur="166" decel="50000">
                                          <p:stCondLst>
                                            <p:cond delay="1834"/>
                                          </p:stCondLst>
                                        </p:cTn>
                                        <p:tgtEl>
                                          <p:spTgt spid="8601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274638"/>
            <a:ext cx="8229600" cy="723900"/>
          </a:xfrm>
        </p:spPr>
        <p:txBody>
          <a:bodyPr/>
          <a:lstStyle/>
          <a:p>
            <a:r>
              <a:rPr lang="en-US">
                <a:solidFill>
                  <a:srgbClr val="FF0000"/>
                </a:solidFill>
                <a:effectLst>
                  <a:outerShdw blurRad="38100" dist="38100" dir="2700000" algn="tl">
                    <a:srgbClr val="C0C0C0"/>
                  </a:outerShdw>
                </a:effectLst>
              </a:rPr>
              <a:t>Các cơ chế ATHT của </a:t>
            </a:r>
            <a:r>
              <a:rPr lang="en-US" smtClean="0">
                <a:solidFill>
                  <a:srgbClr val="FF0000"/>
                </a:solidFill>
                <a:effectLst>
                  <a:outerShdw blurRad="38100" dist="38100" dir="2700000" algn="tl">
                    <a:srgbClr val="C0C0C0"/>
                  </a:outerShdw>
                </a:effectLst>
              </a:rPr>
              <a:t>HĐH</a:t>
            </a:r>
            <a:endParaRPr lang="en-US">
              <a:solidFill>
                <a:srgbClr val="FF0000"/>
              </a:solidFill>
              <a:effectLst>
                <a:outerShdw blurRad="38100" dist="38100" dir="2700000" algn="tl">
                  <a:srgbClr val="C0C0C0"/>
                </a:outerShdw>
              </a:effectLst>
            </a:endParaRPr>
          </a:p>
        </p:txBody>
      </p:sp>
      <p:sp>
        <p:nvSpPr>
          <p:cNvPr id="114691" name="Rectangle 3"/>
          <p:cNvSpPr>
            <a:spLocks noGrp="1" noChangeArrowheads="1"/>
          </p:cNvSpPr>
          <p:nvPr>
            <p:ph type="body" idx="1"/>
          </p:nvPr>
        </p:nvSpPr>
        <p:spPr>
          <a:xfrm>
            <a:off x="304800" y="1123950"/>
            <a:ext cx="8534400" cy="5345113"/>
          </a:xfrm>
        </p:spPr>
        <p:txBody>
          <a:bodyPr/>
          <a:lstStyle/>
          <a:p>
            <a:pPr algn="just">
              <a:buClr>
                <a:srgbClr val="FF0000"/>
              </a:buClr>
              <a:buSzPct val="140000"/>
              <a:buFont typeface="Wingdings" pitchFamily="2" charset="2"/>
              <a:buChar char="§"/>
            </a:pPr>
            <a:r>
              <a:rPr lang="en-US" sz="3400">
                <a:solidFill>
                  <a:srgbClr val="FF0000"/>
                </a:solidFill>
                <a:effectLst>
                  <a:outerShdw blurRad="38100" dist="38100" dir="2700000" algn="tl">
                    <a:srgbClr val="C0C0C0"/>
                  </a:outerShdw>
                </a:effectLst>
              </a:rPr>
              <a:t>Ngăn chặn nguyên nhân từ phía HT:</a:t>
            </a:r>
          </a:p>
          <a:p>
            <a:pPr algn="just">
              <a:buClr>
                <a:srgbClr val="FF0000"/>
              </a:buClr>
              <a:buSzPct val="140000"/>
            </a:pPr>
            <a:r>
              <a:rPr lang="en-US">
                <a:effectLst>
                  <a:outerShdw blurRad="38100" dist="38100" dir="2700000" algn="tl">
                    <a:srgbClr val="C0C0C0"/>
                  </a:outerShdw>
                </a:effectLst>
              </a:rPr>
              <a:t>Các tiến trình khi thực thi có thể tạo ra các tiến trình con. Trong trường hợp này tài nguyên HT rất dễ bị dùng sai mục đích gây mất an toàn cho HT.</a:t>
            </a:r>
          </a:p>
          <a:p>
            <a:pPr algn="just">
              <a:buClr>
                <a:srgbClr val="FF0000"/>
              </a:buClr>
              <a:buSzPct val="140000"/>
            </a:pPr>
            <a:r>
              <a:rPr lang="en-US" smtClean="0">
                <a:effectLst>
                  <a:outerShdw blurRad="38100" dist="38100" dir="2700000" algn="tl">
                    <a:srgbClr val="C0C0C0"/>
                  </a:outerShdw>
                </a:effectLst>
              </a:rPr>
              <a:t>VD1: </a:t>
            </a:r>
            <a:r>
              <a:rPr lang="en-US">
                <a:effectLst>
                  <a:outerShdw blurRad="38100" dist="38100" dir="2700000" algn="tl">
                    <a:srgbClr val="C0C0C0"/>
                  </a:outerShdw>
                </a:effectLst>
              </a:rPr>
              <a:t>chương </a:t>
            </a:r>
            <a:r>
              <a:rPr lang="en-US" smtClean="0">
                <a:effectLst>
                  <a:outerShdw blurRad="38100" dist="38100" dir="2700000" algn="tl">
                    <a:srgbClr val="C0C0C0"/>
                  </a:outerShdw>
                </a:effectLst>
              </a:rPr>
              <a:t>trình sâu lợi </a:t>
            </a:r>
            <a:r>
              <a:rPr lang="en-US">
                <a:effectLst>
                  <a:outerShdw blurRad="38100" dist="38100" dir="2700000" algn="tl">
                    <a:srgbClr val="C0C0C0"/>
                  </a:outerShdw>
                </a:effectLst>
              </a:rPr>
              <a:t>dụng cơ chế tạo CT con để đánh bại HT bằng cách tự động phát sinh các bản sao trong HT sau đó chiếm dụng tài nguyên </a:t>
            </a:r>
            <a:r>
              <a:rPr lang="en-US" smtClean="0">
                <a:effectLst>
                  <a:outerShdw blurRad="38100" dist="38100" dir="2700000" algn="tl">
                    <a:srgbClr val="C0C0C0"/>
                  </a:outerShdw>
                </a:effectLst>
              </a:rPr>
              <a:t>làm </a:t>
            </a:r>
            <a:r>
              <a:rPr lang="en-US">
                <a:effectLst>
                  <a:outerShdw blurRad="38100" dist="38100" dir="2700000" algn="tl">
                    <a:srgbClr val="C0C0C0"/>
                  </a:outerShdw>
                </a:effectLst>
              </a:rPr>
              <a:t>ngừng trệ các tiến trình khác và toàn HT. </a:t>
            </a:r>
          </a:p>
        </p:txBody>
      </p:sp>
    </p:spTree>
  </p:cSld>
  <p:clrMapOvr>
    <a:masterClrMapping/>
  </p:clrMapOvr>
  <p:transition advTm="39484"/>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274638"/>
            <a:ext cx="8229600" cy="723900"/>
          </a:xfrm>
        </p:spPr>
        <p:txBody>
          <a:bodyPr/>
          <a:lstStyle/>
          <a:p>
            <a:r>
              <a:rPr lang="en-US">
                <a:solidFill>
                  <a:srgbClr val="FF0000"/>
                </a:solidFill>
                <a:effectLst>
                  <a:outerShdw blurRad="38100" dist="38100" dir="2700000" algn="tl">
                    <a:srgbClr val="C0C0C0"/>
                  </a:outerShdw>
                </a:effectLst>
              </a:rPr>
              <a:t>Các cơ chế ATHT của H ĐH</a:t>
            </a:r>
          </a:p>
        </p:txBody>
      </p:sp>
      <p:sp>
        <p:nvSpPr>
          <p:cNvPr id="115715" name="Rectangle 3"/>
          <p:cNvSpPr>
            <a:spLocks noGrp="1" noChangeArrowheads="1"/>
          </p:cNvSpPr>
          <p:nvPr>
            <p:ph type="body" idx="1"/>
          </p:nvPr>
        </p:nvSpPr>
        <p:spPr>
          <a:xfrm>
            <a:off x="304800" y="1123950"/>
            <a:ext cx="8534400" cy="5345113"/>
          </a:xfrm>
        </p:spPr>
        <p:txBody>
          <a:bodyPr/>
          <a:lstStyle/>
          <a:p>
            <a:pPr algn="just">
              <a:buClr>
                <a:srgbClr val="FF0000"/>
              </a:buClr>
              <a:buSzPct val="140000"/>
            </a:pPr>
            <a:r>
              <a:rPr lang="en-US">
                <a:effectLst>
                  <a:outerShdw blurRad="38100" dist="38100" dir="2700000" algn="tl">
                    <a:srgbClr val="C0C0C0"/>
                  </a:outerShdw>
                </a:effectLst>
              </a:rPr>
              <a:t>VD2 </a:t>
            </a:r>
            <a:r>
              <a:rPr lang="en-US" smtClean="0">
                <a:effectLst>
                  <a:outerShdw blurRad="38100" dist="38100" dir="2700000" algn="tl">
                    <a:srgbClr val="C0C0C0"/>
                  </a:outerShdw>
                </a:effectLst>
              </a:rPr>
              <a:t>(virus</a:t>
            </a:r>
            <a:r>
              <a:rPr lang="en-US">
                <a:effectLst>
                  <a:outerShdw blurRad="38100" dist="38100" dir="2700000" algn="tl">
                    <a:srgbClr val="C0C0C0"/>
                  </a:outerShdw>
                </a:effectLst>
              </a:rPr>
              <a:t>): CT sâu là các CT hoàn chỉnh, còn virus chỉ là các đoạn mã có khả năng lây nhiễm vào các CT chính thống và sau đó phá hoạt HT.</a:t>
            </a:r>
          </a:p>
          <a:p>
            <a:pPr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Giám sát các nguyên nhân:</a:t>
            </a:r>
          </a:p>
          <a:p>
            <a:pPr algn="just">
              <a:buClr>
                <a:srgbClr val="FF0000"/>
              </a:buClr>
              <a:buSzPct val="140000"/>
            </a:pPr>
            <a:r>
              <a:rPr lang="en-US">
                <a:effectLst>
                  <a:outerShdw blurRad="38100" dist="38100" dir="2700000" algn="tl">
                    <a:srgbClr val="C0C0C0"/>
                  </a:outerShdw>
                </a:effectLst>
              </a:rPr>
              <a:t>Nhìn chung việc bảo đảm ATHT là rất phức tạp vì liên quan tới yếu tố con người. HĐH chỉ có thể áp dụng các biện pháp để giảm bớt thiệt hại như lập nhật ký sự kiện để ghi nhận các tình huống xẩy ra trong 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wipe(down)">
                                      <p:cBhvr>
                                        <p:cTn id="7" dur="580">
                                          <p:stCondLst>
                                            <p:cond delay="0"/>
                                          </p:stCondLst>
                                        </p:cTn>
                                        <p:tgtEl>
                                          <p:spTgt spid="115715">
                                            <p:txEl>
                                              <p:pRg st="0" end="0"/>
                                            </p:txEl>
                                          </p:spTgt>
                                        </p:tgtEl>
                                      </p:cBhvr>
                                    </p:animEffect>
                                    <p:anim calcmode="lin" valueType="num">
                                      <p:cBhvr>
                                        <p:cTn id="8" dur="1822" tmFilter="0,0; 0.14,0.36; 0.43,0.73; 0.71,0.91; 1.0,1.0">
                                          <p:stCondLst>
                                            <p:cond delay="0"/>
                                          </p:stCondLst>
                                        </p:cTn>
                                        <p:tgtEl>
                                          <p:spTgt spid="1157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57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57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57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57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5715">
                                            <p:txEl>
                                              <p:pRg st="0" end="0"/>
                                            </p:txEl>
                                          </p:spTgt>
                                        </p:tgtEl>
                                      </p:cBhvr>
                                      <p:to x="100000" y="60000"/>
                                    </p:animScale>
                                    <p:animScale>
                                      <p:cBhvr>
                                        <p:cTn id="14" dur="166" decel="50000">
                                          <p:stCondLst>
                                            <p:cond delay="676"/>
                                          </p:stCondLst>
                                        </p:cTn>
                                        <p:tgtEl>
                                          <p:spTgt spid="115715">
                                            <p:txEl>
                                              <p:pRg st="0" end="0"/>
                                            </p:txEl>
                                          </p:spTgt>
                                        </p:tgtEl>
                                      </p:cBhvr>
                                      <p:to x="100000" y="100000"/>
                                    </p:animScale>
                                    <p:animScale>
                                      <p:cBhvr>
                                        <p:cTn id="15" dur="26">
                                          <p:stCondLst>
                                            <p:cond delay="1312"/>
                                          </p:stCondLst>
                                        </p:cTn>
                                        <p:tgtEl>
                                          <p:spTgt spid="115715">
                                            <p:txEl>
                                              <p:pRg st="0" end="0"/>
                                            </p:txEl>
                                          </p:spTgt>
                                        </p:tgtEl>
                                      </p:cBhvr>
                                      <p:to x="100000" y="80000"/>
                                    </p:animScale>
                                    <p:animScale>
                                      <p:cBhvr>
                                        <p:cTn id="16" dur="166" decel="50000">
                                          <p:stCondLst>
                                            <p:cond delay="1338"/>
                                          </p:stCondLst>
                                        </p:cTn>
                                        <p:tgtEl>
                                          <p:spTgt spid="115715">
                                            <p:txEl>
                                              <p:pRg st="0" end="0"/>
                                            </p:txEl>
                                          </p:spTgt>
                                        </p:tgtEl>
                                      </p:cBhvr>
                                      <p:to x="100000" y="100000"/>
                                    </p:animScale>
                                    <p:animScale>
                                      <p:cBhvr>
                                        <p:cTn id="17" dur="26">
                                          <p:stCondLst>
                                            <p:cond delay="1642"/>
                                          </p:stCondLst>
                                        </p:cTn>
                                        <p:tgtEl>
                                          <p:spTgt spid="115715">
                                            <p:txEl>
                                              <p:pRg st="0" end="0"/>
                                            </p:txEl>
                                          </p:spTgt>
                                        </p:tgtEl>
                                      </p:cBhvr>
                                      <p:to x="100000" y="90000"/>
                                    </p:animScale>
                                    <p:animScale>
                                      <p:cBhvr>
                                        <p:cTn id="18" dur="166" decel="50000">
                                          <p:stCondLst>
                                            <p:cond delay="1668"/>
                                          </p:stCondLst>
                                        </p:cTn>
                                        <p:tgtEl>
                                          <p:spTgt spid="115715">
                                            <p:txEl>
                                              <p:pRg st="0" end="0"/>
                                            </p:txEl>
                                          </p:spTgt>
                                        </p:tgtEl>
                                      </p:cBhvr>
                                      <p:to x="100000" y="100000"/>
                                    </p:animScale>
                                    <p:animScale>
                                      <p:cBhvr>
                                        <p:cTn id="19" dur="26">
                                          <p:stCondLst>
                                            <p:cond delay="1808"/>
                                          </p:stCondLst>
                                        </p:cTn>
                                        <p:tgtEl>
                                          <p:spTgt spid="115715">
                                            <p:txEl>
                                              <p:pRg st="0" end="0"/>
                                            </p:txEl>
                                          </p:spTgt>
                                        </p:tgtEl>
                                      </p:cBhvr>
                                      <p:to x="100000" y="95000"/>
                                    </p:animScale>
                                    <p:animScale>
                                      <p:cBhvr>
                                        <p:cTn id="20" dur="166" decel="50000">
                                          <p:stCondLst>
                                            <p:cond delay="1834"/>
                                          </p:stCondLst>
                                        </p:cTn>
                                        <p:tgtEl>
                                          <p:spTgt spid="11571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5715">
                                            <p:txEl>
                                              <p:pRg st="1" end="1"/>
                                            </p:txEl>
                                          </p:spTgt>
                                        </p:tgtEl>
                                        <p:attrNameLst>
                                          <p:attrName>style.visibility</p:attrName>
                                        </p:attrNameLst>
                                      </p:cBhvr>
                                      <p:to>
                                        <p:strVal val="visible"/>
                                      </p:to>
                                    </p:set>
                                    <p:animEffect transition="in" filter="wipe(down)">
                                      <p:cBhvr>
                                        <p:cTn id="25" dur="580">
                                          <p:stCondLst>
                                            <p:cond delay="0"/>
                                          </p:stCondLst>
                                        </p:cTn>
                                        <p:tgtEl>
                                          <p:spTgt spid="115715">
                                            <p:txEl>
                                              <p:pRg st="1" end="1"/>
                                            </p:txEl>
                                          </p:spTgt>
                                        </p:tgtEl>
                                      </p:cBhvr>
                                    </p:animEffect>
                                    <p:anim calcmode="lin" valueType="num">
                                      <p:cBhvr>
                                        <p:cTn id="26" dur="1822" tmFilter="0,0; 0.14,0.36; 0.43,0.73; 0.71,0.91; 1.0,1.0">
                                          <p:stCondLst>
                                            <p:cond delay="0"/>
                                          </p:stCondLst>
                                        </p:cTn>
                                        <p:tgtEl>
                                          <p:spTgt spid="11571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571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571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571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571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5715">
                                            <p:txEl>
                                              <p:pRg st="1" end="1"/>
                                            </p:txEl>
                                          </p:spTgt>
                                        </p:tgtEl>
                                      </p:cBhvr>
                                      <p:to x="100000" y="60000"/>
                                    </p:animScale>
                                    <p:animScale>
                                      <p:cBhvr>
                                        <p:cTn id="32" dur="166" decel="50000">
                                          <p:stCondLst>
                                            <p:cond delay="676"/>
                                          </p:stCondLst>
                                        </p:cTn>
                                        <p:tgtEl>
                                          <p:spTgt spid="115715">
                                            <p:txEl>
                                              <p:pRg st="1" end="1"/>
                                            </p:txEl>
                                          </p:spTgt>
                                        </p:tgtEl>
                                      </p:cBhvr>
                                      <p:to x="100000" y="100000"/>
                                    </p:animScale>
                                    <p:animScale>
                                      <p:cBhvr>
                                        <p:cTn id="33" dur="26">
                                          <p:stCondLst>
                                            <p:cond delay="1312"/>
                                          </p:stCondLst>
                                        </p:cTn>
                                        <p:tgtEl>
                                          <p:spTgt spid="115715">
                                            <p:txEl>
                                              <p:pRg st="1" end="1"/>
                                            </p:txEl>
                                          </p:spTgt>
                                        </p:tgtEl>
                                      </p:cBhvr>
                                      <p:to x="100000" y="80000"/>
                                    </p:animScale>
                                    <p:animScale>
                                      <p:cBhvr>
                                        <p:cTn id="34" dur="166" decel="50000">
                                          <p:stCondLst>
                                            <p:cond delay="1338"/>
                                          </p:stCondLst>
                                        </p:cTn>
                                        <p:tgtEl>
                                          <p:spTgt spid="115715">
                                            <p:txEl>
                                              <p:pRg st="1" end="1"/>
                                            </p:txEl>
                                          </p:spTgt>
                                        </p:tgtEl>
                                      </p:cBhvr>
                                      <p:to x="100000" y="100000"/>
                                    </p:animScale>
                                    <p:animScale>
                                      <p:cBhvr>
                                        <p:cTn id="35" dur="26">
                                          <p:stCondLst>
                                            <p:cond delay="1642"/>
                                          </p:stCondLst>
                                        </p:cTn>
                                        <p:tgtEl>
                                          <p:spTgt spid="115715">
                                            <p:txEl>
                                              <p:pRg st="1" end="1"/>
                                            </p:txEl>
                                          </p:spTgt>
                                        </p:tgtEl>
                                      </p:cBhvr>
                                      <p:to x="100000" y="90000"/>
                                    </p:animScale>
                                    <p:animScale>
                                      <p:cBhvr>
                                        <p:cTn id="36" dur="166" decel="50000">
                                          <p:stCondLst>
                                            <p:cond delay="1668"/>
                                          </p:stCondLst>
                                        </p:cTn>
                                        <p:tgtEl>
                                          <p:spTgt spid="115715">
                                            <p:txEl>
                                              <p:pRg st="1" end="1"/>
                                            </p:txEl>
                                          </p:spTgt>
                                        </p:tgtEl>
                                      </p:cBhvr>
                                      <p:to x="100000" y="100000"/>
                                    </p:animScale>
                                    <p:animScale>
                                      <p:cBhvr>
                                        <p:cTn id="37" dur="26">
                                          <p:stCondLst>
                                            <p:cond delay="1808"/>
                                          </p:stCondLst>
                                        </p:cTn>
                                        <p:tgtEl>
                                          <p:spTgt spid="115715">
                                            <p:txEl>
                                              <p:pRg st="1" end="1"/>
                                            </p:txEl>
                                          </p:spTgt>
                                        </p:tgtEl>
                                      </p:cBhvr>
                                      <p:to x="100000" y="95000"/>
                                    </p:animScale>
                                    <p:animScale>
                                      <p:cBhvr>
                                        <p:cTn id="38" dur="166" decel="50000">
                                          <p:stCondLst>
                                            <p:cond delay="1834"/>
                                          </p:stCondLst>
                                        </p:cTn>
                                        <p:tgtEl>
                                          <p:spTgt spid="11571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15715">
                                            <p:txEl>
                                              <p:pRg st="2" end="2"/>
                                            </p:txEl>
                                          </p:spTgt>
                                        </p:tgtEl>
                                        <p:attrNameLst>
                                          <p:attrName>style.visibility</p:attrName>
                                        </p:attrNameLst>
                                      </p:cBhvr>
                                      <p:to>
                                        <p:strVal val="visible"/>
                                      </p:to>
                                    </p:set>
                                    <p:animEffect transition="in" filter="wipe(down)">
                                      <p:cBhvr>
                                        <p:cTn id="43" dur="580">
                                          <p:stCondLst>
                                            <p:cond delay="0"/>
                                          </p:stCondLst>
                                        </p:cTn>
                                        <p:tgtEl>
                                          <p:spTgt spid="115715">
                                            <p:txEl>
                                              <p:pRg st="2" end="2"/>
                                            </p:txEl>
                                          </p:spTgt>
                                        </p:tgtEl>
                                      </p:cBhvr>
                                    </p:animEffect>
                                    <p:anim calcmode="lin" valueType="num">
                                      <p:cBhvr>
                                        <p:cTn id="44" dur="1822" tmFilter="0,0; 0.14,0.36; 0.43,0.73; 0.71,0.91; 1.0,1.0">
                                          <p:stCondLst>
                                            <p:cond delay="0"/>
                                          </p:stCondLst>
                                        </p:cTn>
                                        <p:tgtEl>
                                          <p:spTgt spid="11571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571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571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571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571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15715">
                                            <p:txEl>
                                              <p:pRg st="2" end="2"/>
                                            </p:txEl>
                                          </p:spTgt>
                                        </p:tgtEl>
                                      </p:cBhvr>
                                      <p:to x="100000" y="60000"/>
                                    </p:animScale>
                                    <p:animScale>
                                      <p:cBhvr>
                                        <p:cTn id="50" dur="166" decel="50000">
                                          <p:stCondLst>
                                            <p:cond delay="676"/>
                                          </p:stCondLst>
                                        </p:cTn>
                                        <p:tgtEl>
                                          <p:spTgt spid="115715">
                                            <p:txEl>
                                              <p:pRg st="2" end="2"/>
                                            </p:txEl>
                                          </p:spTgt>
                                        </p:tgtEl>
                                      </p:cBhvr>
                                      <p:to x="100000" y="100000"/>
                                    </p:animScale>
                                    <p:animScale>
                                      <p:cBhvr>
                                        <p:cTn id="51" dur="26">
                                          <p:stCondLst>
                                            <p:cond delay="1312"/>
                                          </p:stCondLst>
                                        </p:cTn>
                                        <p:tgtEl>
                                          <p:spTgt spid="115715">
                                            <p:txEl>
                                              <p:pRg st="2" end="2"/>
                                            </p:txEl>
                                          </p:spTgt>
                                        </p:tgtEl>
                                      </p:cBhvr>
                                      <p:to x="100000" y="80000"/>
                                    </p:animScale>
                                    <p:animScale>
                                      <p:cBhvr>
                                        <p:cTn id="52" dur="166" decel="50000">
                                          <p:stCondLst>
                                            <p:cond delay="1338"/>
                                          </p:stCondLst>
                                        </p:cTn>
                                        <p:tgtEl>
                                          <p:spTgt spid="115715">
                                            <p:txEl>
                                              <p:pRg st="2" end="2"/>
                                            </p:txEl>
                                          </p:spTgt>
                                        </p:tgtEl>
                                      </p:cBhvr>
                                      <p:to x="100000" y="100000"/>
                                    </p:animScale>
                                    <p:animScale>
                                      <p:cBhvr>
                                        <p:cTn id="53" dur="26">
                                          <p:stCondLst>
                                            <p:cond delay="1642"/>
                                          </p:stCondLst>
                                        </p:cTn>
                                        <p:tgtEl>
                                          <p:spTgt spid="115715">
                                            <p:txEl>
                                              <p:pRg st="2" end="2"/>
                                            </p:txEl>
                                          </p:spTgt>
                                        </p:tgtEl>
                                      </p:cBhvr>
                                      <p:to x="100000" y="90000"/>
                                    </p:animScale>
                                    <p:animScale>
                                      <p:cBhvr>
                                        <p:cTn id="54" dur="166" decel="50000">
                                          <p:stCondLst>
                                            <p:cond delay="1668"/>
                                          </p:stCondLst>
                                        </p:cTn>
                                        <p:tgtEl>
                                          <p:spTgt spid="115715">
                                            <p:txEl>
                                              <p:pRg st="2" end="2"/>
                                            </p:txEl>
                                          </p:spTgt>
                                        </p:tgtEl>
                                      </p:cBhvr>
                                      <p:to x="100000" y="100000"/>
                                    </p:animScale>
                                    <p:animScale>
                                      <p:cBhvr>
                                        <p:cTn id="55" dur="26">
                                          <p:stCondLst>
                                            <p:cond delay="1808"/>
                                          </p:stCondLst>
                                        </p:cTn>
                                        <p:tgtEl>
                                          <p:spTgt spid="115715">
                                            <p:txEl>
                                              <p:pRg st="2" end="2"/>
                                            </p:txEl>
                                          </p:spTgt>
                                        </p:tgtEl>
                                      </p:cBhvr>
                                      <p:to x="100000" y="95000"/>
                                    </p:animScale>
                                    <p:animScale>
                                      <p:cBhvr>
                                        <p:cTn id="56" dur="166" decel="50000">
                                          <p:stCondLst>
                                            <p:cond delay="1834"/>
                                          </p:stCondLst>
                                        </p:cTn>
                                        <p:tgtEl>
                                          <p:spTgt spid="11571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274638"/>
            <a:ext cx="8229600" cy="723900"/>
          </a:xfrm>
        </p:spPr>
        <p:txBody>
          <a:bodyPr/>
          <a:lstStyle/>
          <a:p>
            <a:r>
              <a:rPr lang="en-US">
                <a:solidFill>
                  <a:srgbClr val="FF0000"/>
                </a:solidFill>
                <a:effectLst>
                  <a:outerShdw blurRad="38100" dist="38100" dir="2700000" algn="tl">
                    <a:srgbClr val="C0C0C0"/>
                  </a:outerShdw>
                </a:effectLst>
              </a:rPr>
              <a:t>Các cơ chế ATHT của </a:t>
            </a:r>
            <a:r>
              <a:rPr lang="en-US" smtClean="0">
                <a:solidFill>
                  <a:srgbClr val="FF0000"/>
                </a:solidFill>
                <a:effectLst>
                  <a:outerShdw blurRad="38100" dist="38100" dir="2700000" algn="tl">
                    <a:srgbClr val="C0C0C0"/>
                  </a:outerShdw>
                </a:effectLst>
              </a:rPr>
              <a:t>HĐH</a:t>
            </a:r>
            <a:endParaRPr lang="en-US">
              <a:solidFill>
                <a:srgbClr val="FF0000"/>
              </a:solidFill>
              <a:effectLst>
                <a:outerShdw blurRad="38100" dist="38100" dir="2700000" algn="tl">
                  <a:srgbClr val="C0C0C0"/>
                </a:outerShdw>
              </a:effectLst>
            </a:endParaRPr>
          </a:p>
        </p:txBody>
      </p:sp>
      <p:sp>
        <p:nvSpPr>
          <p:cNvPr id="116739"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pPr>
            <a:r>
              <a:rPr lang="en-US">
                <a:effectLst>
                  <a:outerShdw blurRad="38100" dist="38100" dir="2700000" algn="tl">
                    <a:srgbClr val="C0C0C0"/>
                  </a:outerShdw>
                </a:effectLst>
              </a:rPr>
              <a:t>VD theo </a:t>
            </a:r>
            <a:r>
              <a:rPr lang="en-US" smtClean="0">
                <a:effectLst>
                  <a:outerShdw blurRad="38100" dist="38100" dir="2700000" algn="tl">
                    <a:srgbClr val="C0C0C0"/>
                  </a:outerShdw>
                </a:effectLst>
              </a:rPr>
              <a:t>dõi </a:t>
            </a:r>
            <a:r>
              <a:rPr lang="en-US">
                <a:effectLst>
                  <a:outerShdw blurRad="38100" dist="38100" dir="2700000" algn="tl">
                    <a:srgbClr val="C0C0C0"/>
                  </a:outerShdw>
                </a:effectLst>
              </a:rPr>
              <a:t>các vấn đề sau:</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1. Người dùng cố nhập MK nhiều lần.</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2. Các tiến trình với định danh nghi ngờ không được ủy quyền.</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3. Các tiến trình lạ xuất hiện.</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4. Các tiến trình kéo dài thời gian thi hành đáng ngờ.</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5. Các file và thư mục bị khóa vô lí.</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6. Kích thước các file HT bị thay đổi.</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wipe(down)">
                                      <p:cBhvr>
                                        <p:cTn id="7" dur="580">
                                          <p:stCondLst>
                                            <p:cond delay="0"/>
                                          </p:stCondLst>
                                        </p:cTn>
                                        <p:tgtEl>
                                          <p:spTgt spid="116739">
                                            <p:txEl>
                                              <p:pRg st="0" end="0"/>
                                            </p:txEl>
                                          </p:spTgt>
                                        </p:tgtEl>
                                      </p:cBhvr>
                                    </p:animEffect>
                                    <p:anim calcmode="lin" valueType="num">
                                      <p:cBhvr>
                                        <p:cTn id="8" dur="1822" tmFilter="0,0; 0.14,0.36; 0.43,0.73; 0.71,0.91; 1.0,1.0">
                                          <p:stCondLst>
                                            <p:cond delay="0"/>
                                          </p:stCondLst>
                                        </p:cTn>
                                        <p:tgtEl>
                                          <p:spTgt spid="1167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67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67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67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67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6739">
                                            <p:txEl>
                                              <p:pRg st="0" end="0"/>
                                            </p:txEl>
                                          </p:spTgt>
                                        </p:tgtEl>
                                      </p:cBhvr>
                                      <p:to x="100000" y="60000"/>
                                    </p:animScale>
                                    <p:animScale>
                                      <p:cBhvr>
                                        <p:cTn id="14" dur="166" decel="50000">
                                          <p:stCondLst>
                                            <p:cond delay="676"/>
                                          </p:stCondLst>
                                        </p:cTn>
                                        <p:tgtEl>
                                          <p:spTgt spid="116739">
                                            <p:txEl>
                                              <p:pRg st="0" end="0"/>
                                            </p:txEl>
                                          </p:spTgt>
                                        </p:tgtEl>
                                      </p:cBhvr>
                                      <p:to x="100000" y="100000"/>
                                    </p:animScale>
                                    <p:animScale>
                                      <p:cBhvr>
                                        <p:cTn id="15" dur="26">
                                          <p:stCondLst>
                                            <p:cond delay="1312"/>
                                          </p:stCondLst>
                                        </p:cTn>
                                        <p:tgtEl>
                                          <p:spTgt spid="116739">
                                            <p:txEl>
                                              <p:pRg st="0" end="0"/>
                                            </p:txEl>
                                          </p:spTgt>
                                        </p:tgtEl>
                                      </p:cBhvr>
                                      <p:to x="100000" y="80000"/>
                                    </p:animScale>
                                    <p:animScale>
                                      <p:cBhvr>
                                        <p:cTn id="16" dur="166" decel="50000">
                                          <p:stCondLst>
                                            <p:cond delay="1338"/>
                                          </p:stCondLst>
                                        </p:cTn>
                                        <p:tgtEl>
                                          <p:spTgt spid="116739">
                                            <p:txEl>
                                              <p:pRg st="0" end="0"/>
                                            </p:txEl>
                                          </p:spTgt>
                                        </p:tgtEl>
                                      </p:cBhvr>
                                      <p:to x="100000" y="100000"/>
                                    </p:animScale>
                                    <p:animScale>
                                      <p:cBhvr>
                                        <p:cTn id="17" dur="26">
                                          <p:stCondLst>
                                            <p:cond delay="1642"/>
                                          </p:stCondLst>
                                        </p:cTn>
                                        <p:tgtEl>
                                          <p:spTgt spid="116739">
                                            <p:txEl>
                                              <p:pRg st="0" end="0"/>
                                            </p:txEl>
                                          </p:spTgt>
                                        </p:tgtEl>
                                      </p:cBhvr>
                                      <p:to x="100000" y="90000"/>
                                    </p:animScale>
                                    <p:animScale>
                                      <p:cBhvr>
                                        <p:cTn id="18" dur="166" decel="50000">
                                          <p:stCondLst>
                                            <p:cond delay="1668"/>
                                          </p:stCondLst>
                                        </p:cTn>
                                        <p:tgtEl>
                                          <p:spTgt spid="116739">
                                            <p:txEl>
                                              <p:pRg st="0" end="0"/>
                                            </p:txEl>
                                          </p:spTgt>
                                        </p:tgtEl>
                                      </p:cBhvr>
                                      <p:to x="100000" y="100000"/>
                                    </p:animScale>
                                    <p:animScale>
                                      <p:cBhvr>
                                        <p:cTn id="19" dur="26">
                                          <p:stCondLst>
                                            <p:cond delay="1808"/>
                                          </p:stCondLst>
                                        </p:cTn>
                                        <p:tgtEl>
                                          <p:spTgt spid="116739">
                                            <p:txEl>
                                              <p:pRg st="0" end="0"/>
                                            </p:txEl>
                                          </p:spTgt>
                                        </p:tgtEl>
                                      </p:cBhvr>
                                      <p:to x="100000" y="95000"/>
                                    </p:animScale>
                                    <p:animScale>
                                      <p:cBhvr>
                                        <p:cTn id="20" dur="166" decel="50000">
                                          <p:stCondLst>
                                            <p:cond delay="1834"/>
                                          </p:stCondLst>
                                        </p:cTn>
                                        <p:tgtEl>
                                          <p:spTgt spid="1167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6739">
                                            <p:txEl>
                                              <p:pRg st="1" end="1"/>
                                            </p:txEl>
                                          </p:spTgt>
                                        </p:tgtEl>
                                        <p:attrNameLst>
                                          <p:attrName>style.visibility</p:attrName>
                                        </p:attrNameLst>
                                      </p:cBhvr>
                                      <p:to>
                                        <p:strVal val="visible"/>
                                      </p:to>
                                    </p:set>
                                    <p:animEffect transition="in" filter="wipe(down)">
                                      <p:cBhvr>
                                        <p:cTn id="25" dur="580">
                                          <p:stCondLst>
                                            <p:cond delay="0"/>
                                          </p:stCondLst>
                                        </p:cTn>
                                        <p:tgtEl>
                                          <p:spTgt spid="116739">
                                            <p:txEl>
                                              <p:pRg st="1" end="1"/>
                                            </p:txEl>
                                          </p:spTgt>
                                        </p:tgtEl>
                                      </p:cBhvr>
                                    </p:animEffect>
                                    <p:anim calcmode="lin" valueType="num">
                                      <p:cBhvr>
                                        <p:cTn id="26" dur="1822" tmFilter="0,0; 0.14,0.36; 0.43,0.73; 0.71,0.91; 1.0,1.0">
                                          <p:stCondLst>
                                            <p:cond delay="0"/>
                                          </p:stCondLst>
                                        </p:cTn>
                                        <p:tgtEl>
                                          <p:spTgt spid="11673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673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673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673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673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6739">
                                            <p:txEl>
                                              <p:pRg st="1" end="1"/>
                                            </p:txEl>
                                          </p:spTgt>
                                        </p:tgtEl>
                                      </p:cBhvr>
                                      <p:to x="100000" y="60000"/>
                                    </p:animScale>
                                    <p:animScale>
                                      <p:cBhvr>
                                        <p:cTn id="32" dur="166" decel="50000">
                                          <p:stCondLst>
                                            <p:cond delay="676"/>
                                          </p:stCondLst>
                                        </p:cTn>
                                        <p:tgtEl>
                                          <p:spTgt spid="116739">
                                            <p:txEl>
                                              <p:pRg st="1" end="1"/>
                                            </p:txEl>
                                          </p:spTgt>
                                        </p:tgtEl>
                                      </p:cBhvr>
                                      <p:to x="100000" y="100000"/>
                                    </p:animScale>
                                    <p:animScale>
                                      <p:cBhvr>
                                        <p:cTn id="33" dur="26">
                                          <p:stCondLst>
                                            <p:cond delay="1312"/>
                                          </p:stCondLst>
                                        </p:cTn>
                                        <p:tgtEl>
                                          <p:spTgt spid="116739">
                                            <p:txEl>
                                              <p:pRg st="1" end="1"/>
                                            </p:txEl>
                                          </p:spTgt>
                                        </p:tgtEl>
                                      </p:cBhvr>
                                      <p:to x="100000" y="80000"/>
                                    </p:animScale>
                                    <p:animScale>
                                      <p:cBhvr>
                                        <p:cTn id="34" dur="166" decel="50000">
                                          <p:stCondLst>
                                            <p:cond delay="1338"/>
                                          </p:stCondLst>
                                        </p:cTn>
                                        <p:tgtEl>
                                          <p:spTgt spid="116739">
                                            <p:txEl>
                                              <p:pRg st="1" end="1"/>
                                            </p:txEl>
                                          </p:spTgt>
                                        </p:tgtEl>
                                      </p:cBhvr>
                                      <p:to x="100000" y="100000"/>
                                    </p:animScale>
                                    <p:animScale>
                                      <p:cBhvr>
                                        <p:cTn id="35" dur="26">
                                          <p:stCondLst>
                                            <p:cond delay="1642"/>
                                          </p:stCondLst>
                                        </p:cTn>
                                        <p:tgtEl>
                                          <p:spTgt spid="116739">
                                            <p:txEl>
                                              <p:pRg st="1" end="1"/>
                                            </p:txEl>
                                          </p:spTgt>
                                        </p:tgtEl>
                                      </p:cBhvr>
                                      <p:to x="100000" y="90000"/>
                                    </p:animScale>
                                    <p:animScale>
                                      <p:cBhvr>
                                        <p:cTn id="36" dur="166" decel="50000">
                                          <p:stCondLst>
                                            <p:cond delay="1668"/>
                                          </p:stCondLst>
                                        </p:cTn>
                                        <p:tgtEl>
                                          <p:spTgt spid="116739">
                                            <p:txEl>
                                              <p:pRg st="1" end="1"/>
                                            </p:txEl>
                                          </p:spTgt>
                                        </p:tgtEl>
                                      </p:cBhvr>
                                      <p:to x="100000" y="100000"/>
                                    </p:animScale>
                                    <p:animScale>
                                      <p:cBhvr>
                                        <p:cTn id="37" dur="26">
                                          <p:stCondLst>
                                            <p:cond delay="1808"/>
                                          </p:stCondLst>
                                        </p:cTn>
                                        <p:tgtEl>
                                          <p:spTgt spid="116739">
                                            <p:txEl>
                                              <p:pRg st="1" end="1"/>
                                            </p:txEl>
                                          </p:spTgt>
                                        </p:tgtEl>
                                      </p:cBhvr>
                                      <p:to x="100000" y="95000"/>
                                    </p:animScale>
                                    <p:animScale>
                                      <p:cBhvr>
                                        <p:cTn id="38" dur="166" decel="50000">
                                          <p:stCondLst>
                                            <p:cond delay="1834"/>
                                          </p:stCondLst>
                                        </p:cTn>
                                        <p:tgtEl>
                                          <p:spTgt spid="11673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16739">
                                            <p:txEl>
                                              <p:pRg st="2" end="2"/>
                                            </p:txEl>
                                          </p:spTgt>
                                        </p:tgtEl>
                                        <p:attrNameLst>
                                          <p:attrName>style.visibility</p:attrName>
                                        </p:attrNameLst>
                                      </p:cBhvr>
                                      <p:to>
                                        <p:strVal val="visible"/>
                                      </p:to>
                                    </p:set>
                                    <p:animEffect transition="in" filter="wipe(down)">
                                      <p:cBhvr>
                                        <p:cTn id="43" dur="580">
                                          <p:stCondLst>
                                            <p:cond delay="0"/>
                                          </p:stCondLst>
                                        </p:cTn>
                                        <p:tgtEl>
                                          <p:spTgt spid="116739">
                                            <p:txEl>
                                              <p:pRg st="2" end="2"/>
                                            </p:txEl>
                                          </p:spTgt>
                                        </p:tgtEl>
                                      </p:cBhvr>
                                    </p:animEffect>
                                    <p:anim calcmode="lin" valueType="num">
                                      <p:cBhvr>
                                        <p:cTn id="44" dur="1822" tmFilter="0,0; 0.14,0.36; 0.43,0.73; 0.71,0.91; 1.0,1.0">
                                          <p:stCondLst>
                                            <p:cond delay="0"/>
                                          </p:stCondLst>
                                        </p:cTn>
                                        <p:tgtEl>
                                          <p:spTgt spid="11673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673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673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673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673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16739">
                                            <p:txEl>
                                              <p:pRg st="2" end="2"/>
                                            </p:txEl>
                                          </p:spTgt>
                                        </p:tgtEl>
                                      </p:cBhvr>
                                      <p:to x="100000" y="60000"/>
                                    </p:animScale>
                                    <p:animScale>
                                      <p:cBhvr>
                                        <p:cTn id="50" dur="166" decel="50000">
                                          <p:stCondLst>
                                            <p:cond delay="676"/>
                                          </p:stCondLst>
                                        </p:cTn>
                                        <p:tgtEl>
                                          <p:spTgt spid="116739">
                                            <p:txEl>
                                              <p:pRg st="2" end="2"/>
                                            </p:txEl>
                                          </p:spTgt>
                                        </p:tgtEl>
                                      </p:cBhvr>
                                      <p:to x="100000" y="100000"/>
                                    </p:animScale>
                                    <p:animScale>
                                      <p:cBhvr>
                                        <p:cTn id="51" dur="26">
                                          <p:stCondLst>
                                            <p:cond delay="1312"/>
                                          </p:stCondLst>
                                        </p:cTn>
                                        <p:tgtEl>
                                          <p:spTgt spid="116739">
                                            <p:txEl>
                                              <p:pRg st="2" end="2"/>
                                            </p:txEl>
                                          </p:spTgt>
                                        </p:tgtEl>
                                      </p:cBhvr>
                                      <p:to x="100000" y="80000"/>
                                    </p:animScale>
                                    <p:animScale>
                                      <p:cBhvr>
                                        <p:cTn id="52" dur="166" decel="50000">
                                          <p:stCondLst>
                                            <p:cond delay="1338"/>
                                          </p:stCondLst>
                                        </p:cTn>
                                        <p:tgtEl>
                                          <p:spTgt spid="116739">
                                            <p:txEl>
                                              <p:pRg st="2" end="2"/>
                                            </p:txEl>
                                          </p:spTgt>
                                        </p:tgtEl>
                                      </p:cBhvr>
                                      <p:to x="100000" y="100000"/>
                                    </p:animScale>
                                    <p:animScale>
                                      <p:cBhvr>
                                        <p:cTn id="53" dur="26">
                                          <p:stCondLst>
                                            <p:cond delay="1642"/>
                                          </p:stCondLst>
                                        </p:cTn>
                                        <p:tgtEl>
                                          <p:spTgt spid="116739">
                                            <p:txEl>
                                              <p:pRg st="2" end="2"/>
                                            </p:txEl>
                                          </p:spTgt>
                                        </p:tgtEl>
                                      </p:cBhvr>
                                      <p:to x="100000" y="90000"/>
                                    </p:animScale>
                                    <p:animScale>
                                      <p:cBhvr>
                                        <p:cTn id="54" dur="166" decel="50000">
                                          <p:stCondLst>
                                            <p:cond delay="1668"/>
                                          </p:stCondLst>
                                        </p:cTn>
                                        <p:tgtEl>
                                          <p:spTgt spid="116739">
                                            <p:txEl>
                                              <p:pRg st="2" end="2"/>
                                            </p:txEl>
                                          </p:spTgt>
                                        </p:tgtEl>
                                      </p:cBhvr>
                                      <p:to x="100000" y="100000"/>
                                    </p:animScale>
                                    <p:animScale>
                                      <p:cBhvr>
                                        <p:cTn id="55" dur="26">
                                          <p:stCondLst>
                                            <p:cond delay="1808"/>
                                          </p:stCondLst>
                                        </p:cTn>
                                        <p:tgtEl>
                                          <p:spTgt spid="116739">
                                            <p:txEl>
                                              <p:pRg st="2" end="2"/>
                                            </p:txEl>
                                          </p:spTgt>
                                        </p:tgtEl>
                                      </p:cBhvr>
                                      <p:to x="100000" y="95000"/>
                                    </p:animScale>
                                    <p:animScale>
                                      <p:cBhvr>
                                        <p:cTn id="56" dur="166" decel="50000">
                                          <p:stCondLst>
                                            <p:cond delay="1834"/>
                                          </p:stCondLst>
                                        </p:cTn>
                                        <p:tgtEl>
                                          <p:spTgt spid="11673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16739">
                                            <p:txEl>
                                              <p:pRg st="3" end="3"/>
                                            </p:txEl>
                                          </p:spTgt>
                                        </p:tgtEl>
                                        <p:attrNameLst>
                                          <p:attrName>style.visibility</p:attrName>
                                        </p:attrNameLst>
                                      </p:cBhvr>
                                      <p:to>
                                        <p:strVal val="visible"/>
                                      </p:to>
                                    </p:set>
                                    <p:animEffect transition="in" filter="wipe(down)">
                                      <p:cBhvr>
                                        <p:cTn id="61" dur="580">
                                          <p:stCondLst>
                                            <p:cond delay="0"/>
                                          </p:stCondLst>
                                        </p:cTn>
                                        <p:tgtEl>
                                          <p:spTgt spid="116739">
                                            <p:txEl>
                                              <p:pRg st="3" end="3"/>
                                            </p:txEl>
                                          </p:spTgt>
                                        </p:tgtEl>
                                      </p:cBhvr>
                                    </p:animEffect>
                                    <p:anim calcmode="lin" valueType="num">
                                      <p:cBhvr>
                                        <p:cTn id="62" dur="1822" tmFilter="0,0; 0.14,0.36; 0.43,0.73; 0.71,0.91; 1.0,1.0">
                                          <p:stCondLst>
                                            <p:cond delay="0"/>
                                          </p:stCondLst>
                                        </p:cTn>
                                        <p:tgtEl>
                                          <p:spTgt spid="11673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673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673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673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673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16739">
                                            <p:txEl>
                                              <p:pRg st="3" end="3"/>
                                            </p:txEl>
                                          </p:spTgt>
                                        </p:tgtEl>
                                      </p:cBhvr>
                                      <p:to x="100000" y="60000"/>
                                    </p:animScale>
                                    <p:animScale>
                                      <p:cBhvr>
                                        <p:cTn id="68" dur="166" decel="50000">
                                          <p:stCondLst>
                                            <p:cond delay="676"/>
                                          </p:stCondLst>
                                        </p:cTn>
                                        <p:tgtEl>
                                          <p:spTgt spid="116739">
                                            <p:txEl>
                                              <p:pRg st="3" end="3"/>
                                            </p:txEl>
                                          </p:spTgt>
                                        </p:tgtEl>
                                      </p:cBhvr>
                                      <p:to x="100000" y="100000"/>
                                    </p:animScale>
                                    <p:animScale>
                                      <p:cBhvr>
                                        <p:cTn id="69" dur="26">
                                          <p:stCondLst>
                                            <p:cond delay="1312"/>
                                          </p:stCondLst>
                                        </p:cTn>
                                        <p:tgtEl>
                                          <p:spTgt spid="116739">
                                            <p:txEl>
                                              <p:pRg st="3" end="3"/>
                                            </p:txEl>
                                          </p:spTgt>
                                        </p:tgtEl>
                                      </p:cBhvr>
                                      <p:to x="100000" y="80000"/>
                                    </p:animScale>
                                    <p:animScale>
                                      <p:cBhvr>
                                        <p:cTn id="70" dur="166" decel="50000">
                                          <p:stCondLst>
                                            <p:cond delay="1338"/>
                                          </p:stCondLst>
                                        </p:cTn>
                                        <p:tgtEl>
                                          <p:spTgt spid="116739">
                                            <p:txEl>
                                              <p:pRg st="3" end="3"/>
                                            </p:txEl>
                                          </p:spTgt>
                                        </p:tgtEl>
                                      </p:cBhvr>
                                      <p:to x="100000" y="100000"/>
                                    </p:animScale>
                                    <p:animScale>
                                      <p:cBhvr>
                                        <p:cTn id="71" dur="26">
                                          <p:stCondLst>
                                            <p:cond delay="1642"/>
                                          </p:stCondLst>
                                        </p:cTn>
                                        <p:tgtEl>
                                          <p:spTgt spid="116739">
                                            <p:txEl>
                                              <p:pRg st="3" end="3"/>
                                            </p:txEl>
                                          </p:spTgt>
                                        </p:tgtEl>
                                      </p:cBhvr>
                                      <p:to x="100000" y="90000"/>
                                    </p:animScale>
                                    <p:animScale>
                                      <p:cBhvr>
                                        <p:cTn id="72" dur="166" decel="50000">
                                          <p:stCondLst>
                                            <p:cond delay="1668"/>
                                          </p:stCondLst>
                                        </p:cTn>
                                        <p:tgtEl>
                                          <p:spTgt spid="116739">
                                            <p:txEl>
                                              <p:pRg st="3" end="3"/>
                                            </p:txEl>
                                          </p:spTgt>
                                        </p:tgtEl>
                                      </p:cBhvr>
                                      <p:to x="100000" y="100000"/>
                                    </p:animScale>
                                    <p:animScale>
                                      <p:cBhvr>
                                        <p:cTn id="73" dur="26">
                                          <p:stCondLst>
                                            <p:cond delay="1808"/>
                                          </p:stCondLst>
                                        </p:cTn>
                                        <p:tgtEl>
                                          <p:spTgt spid="116739">
                                            <p:txEl>
                                              <p:pRg st="3" end="3"/>
                                            </p:txEl>
                                          </p:spTgt>
                                        </p:tgtEl>
                                      </p:cBhvr>
                                      <p:to x="100000" y="95000"/>
                                    </p:animScale>
                                    <p:animScale>
                                      <p:cBhvr>
                                        <p:cTn id="74" dur="166" decel="50000">
                                          <p:stCondLst>
                                            <p:cond delay="1834"/>
                                          </p:stCondLst>
                                        </p:cTn>
                                        <p:tgtEl>
                                          <p:spTgt spid="11673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16739">
                                            <p:txEl>
                                              <p:pRg st="4" end="4"/>
                                            </p:txEl>
                                          </p:spTgt>
                                        </p:tgtEl>
                                        <p:attrNameLst>
                                          <p:attrName>style.visibility</p:attrName>
                                        </p:attrNameLst>
                                      </p:cBhvr>
                                      <p:to>
                                        <p:strVal val="visible"/>
                                      </p:to>
                                    </p:set>
                                    <p:animEffect transition="in" filter="wipe(down)">
                                      <p:cBhvr>
                                        <p:cTn id="79" dur="580">
                                          <p:stCondLst>
                                            <p:cond delay="0"/>
                                          </p:stCondLst>
                                        </p:cTn>
                                        <p:tgtEl>
                                          <p:spTgt spid="116739">
                                            <p:txEl>
                                              <p:pRg st="4" end="4"/>
                                            </p:txEl>
                                          </p:spTgt>
                                        </p:tgtEl>
                                      </p:cBhvr>
                                    </p:animEffect>
                                    <p:anim calcmode="lin" valueType="num">
                                      <p:cBhvr>
                                        <p:cTn id="80" dur="1822" tmFilter="0,0; 0.14,0.36; 0.43,0.73; 0.71,0.91; 1.0,1.0">
                                          <p:stCondLst>
                                            <p:cond delay="0"/>
                                          </p:stCondLst>
                                        </p:cTn>
                                        <p:tgtEl>
                                          <p:spTgt spid="11673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1673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1673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1673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1673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16739">
                                            <p:txEl>
                                              <p:pRg st="4" end="4"/>
                                            </p:txEl>
                                          </p:spTgt>
                                        </p:tgtEl>
                                      </p:cBhvr>
                                      <p:to x="100000" y="60000"/>
                                    </p:animScale>
                                    <p:animScale>
                                      <p:cBhvr>
                                        <p:cTn id="86" dur="166" decel="50000">
                                          <p:stCondLst>
                                            <p:cond delay="676"/>
                                          </p:stCondLst>
                                        </p:cTn>
                                        <p:tgtEl>
                                          <p:spTgt spid="116739">
                                            <p:txEl>
                                              <p:pRg st="4" end="4"/>
                                            </p:txEl>
                                          </p:spTgt>
                                        </p:tgtEl>
                                      </p:cBhvr>
                                      <p:to x="100000" y="100000"/>
                                    </p:animScale>
                                    <p:animScale>
                                      <p:cBhvr>
                                        <p:cTn id="87" dur="26">
                                          <p:stCondLst>
                                            <p:cond delay="1312"/>
                                          </p:stCondLst>
                                        </p:cTn>
                                        <p:tgtEl>
                                          <p:spTgt spid="116739">
                                            <p:txEl>
                                              <p:pRg st="4" end="4"/>
                                            </p:txEl>
                                          </p:spTgt>
                                        </p:tgtEl>
                                      </p:cBhvr>
                                      <p:to x="100000" y="80000"/>
                                    </p:animScale>
                                    <p:animScale>
                                      <p:cBhvr>
                                        <p:cTn id="88" dur="166" decel="50000">
                                          <p:stCondLst>
                                            <p:cond delay="1338"/>
                                          </p:stCondLst>
                                        </p:cTn>
                                        <p:tgtEl>
                                          <p:spTgt spid="116739">
                                            <p:txEl>
                                              <p:pRg st="4" end="4"/>
                                            </p:txEl>
                                          </p:spTgt>
                                        </p:tgtEl>
                                      </p:cBhvr>
                                      <p:to x="100000" y="100000"/>
                                    </p:animScale>
                                    <p:animScale>
                                      <p:cBhvr>
                                        <p:cTn id="89" dur="26">
                                          <p:stCondLst>
                                            <p:cond delay="1642"/>
                                          </p:stCondLst>
                                        </p:cTn>
                                        <p:tgtEl>
                                          <p:spTgt spid="116739">
                                            <p:txEl>
                                              <p:pRg st="4" end="4"/>
                                            </p:txEl>
                                          </p:spTgt>
                                        </p:tgtEl>
                                      </p:cBhvr>
                                      <p:to x="100000" y="90000"/>
                                    </p:animScale>
                                    <p:animScale>
                                      <p:cBhvr>
                                        <p:cTn id="90" dur="166" decel="50000">
                                          <p:stCondLst>
                                            <p:cond delay="1668"/>
                                          </p:stCondLst>
                                        </p:cTn>
                                        <p:tgtEl>
                                          <p:spTgt spid="116739">
                                            <p:txEl>
                                              <p:pRg st="4" end="4"/>
                                            </p:txEl>
                                          </p:spTgt>
                                        </p:tgtEl>
                                      </p:cBhvr>
                                      <p:to x="100000" y="100000"/>
                                    </p:animScale>
                                    <p:animScale>
                                      <p:cBhvr>
                                        <p:cTn id="91" dur="26">
                                          <p:stCondLst>
                                            <p:cond delay="1808"/>
                                          </p:stCondLst>
                                        </p:cTn>
                                        <p:tgtEl>
                                          <p:spTgt spid="116739">
                                            <p:txEl>
                                              <p:pRg st="4" end="4"/>
                                            </p:txEl>
                                          </p:spTgt>
                                        </p:tgtEl>
                                      </p:cBhvr>
                                      <p:to x="100000" y="95000"/>
                                    </p:animScale>
                                    <p:animScale>
                                      <p:cBhvr>
                                        <p:cTn id="92" dur="166" decel="50000">
                                          <p:stCondLst>
                                            <p:cond delay="1834"/>
                                          </p:stCondLst>
                                        </p:cTn>
                                        <p:tgtEl>
                                          <p:spTgt spid="116739">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16739">
                                            <p:txEl>
                                              <p:pRg st="5" end="5"/>
                                            </p:txEl>
                                          </p:spTgt>
                                        </p:tgtEl>
                                        <p:attrNameLst>
                                          <p:attrName>style.visibility</p:attrName>
                                        </p:attrNameLst>
                                      </p:cBhvr>
                                      <p:to>
                                        <p:strVal val="visible"/>
                                      </p:to>
                                    </p:set>
                                    <p:animEffect transition="in" filter="wipe(down)">
                                      <p:cBhvr>
                                        <p:cTn id="97" dur="580">
                                          <p:stCondLst>
                                            <p:cond delay="0"/>
                                          </p:stCondLst>
                                        </p:cTn>
                                        <p:tgtEl>
                                          <p:spTgt spid="116739">
                                            <p:txEl>
                                              <p:pRg st="5" end="5"/>
                                            </p:txEl>
                                          </p:spTgt>
                                        </p:tgtEl>
                                      </p:cBhvr>
                                    </p:animEffect>
                                    <p:anim calcmode="lin" valueType="num">
                                      <p:cBhvr>
                                        <p:cTn id="98" dur="1822" tmFilter="0,0; 0.14,0.36; 0.43,0.73; 0.71,0.91; 1.0,1.0">
                                          <p:stCondLst>
                                            <p:cond delay="0"/>
                                          </p:stCondLst>
                                        </p:cTn>
                                        <p:tgtEl>
                                          <p:spTgt spid="116739">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16739">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16739">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16739">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16739">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16739">
                                            <p:txEl>
                                              <p:pRg st="5" end="5"/>
                                            </p:txEl>
                                          </p:spTgt>
                                        </p:tgtEl>
                                      </p:cBhvr>
                                      <p:to x="100000" y="60000"/>
                                    </p:animScale>
                                    <p:animScale>
                                      <p:cBhvr>
                                        <p:cTn id="104" dur="166" decel="50000">
                                          <p:stCondLst>
                                            <p:cond delay="676"/>
                                          </p:stCondLst>
                                        </p:cTn>
                                        <p:tgtEl>
                                          <p:spTgt spid="116739">
                                            <p:txEl>
                                              <p:pRg st="5" end="5"/>
                                            </p:txEl>
                                          </p:spTgt>
                                        </p:tgtEl>
                                      </p:cBhvr>
                                      <p:to x="100000" y="100000"/>
                                    </p:animScale>
                                    <p:animScale>
                                      <p:cBhvr>
                                        <p:cTn id="105" dur="26">
                                          <p:stCondLst>
                                            <p:cond delay="1312"/>
                                          </p:stCondLst>
                                        </p:cTn>
                                        <p:tgtEl>
                                          <p:spTgt spid="116739">
                                            <p:txEl>
                                              <p:pRg st="5" end="5"/>
                                            </p:txEl>
                                          </p:spTgt>
                                        </p:tgtEl>
                                      </p:cBhvr>
                                      <p:to x="100000" y="80000"/>
                                    </p:animScale>
                                    <p:animScale>
                                      <p:cBhvr>
                                        <p:cTn id="106" dur="166" decel="50000">
                                          <p:stCondLst>
                                            <p:cond delay="1338"/>
                                          </p:stCondLst>
                                        </p:cTn>
                                        <p:tgtEl>
                                          <p:spTgt spid="116739">
                                            <p:txEl>
                                              <p:pRg st="5" end="5"/>
                                            </p:txEl>
                                          </p:spTgt>
                                        </p:tgtEl>
                                      </p:cBhvr>
                                      <p:to x="100000" y="100000"/>
                                    </p:animScale>
                                    <p:animScale>
                                      <p:cBhvr>
                                        <p:cTn id="107" dur="26">
                                          <p:stCondLst>
                                            <p:cond delay="1642"/>
                                          </p:stCondLst>
                                        </p:cTn>
                                        <p:tgtEl>
                                          <p:spTgt spid="116739">
                                            <p:txEl>
                                              <p:pRg st="5" end="5"/>
                                            </p:txEl>
                                          </p:spTgt>
                                        </p:tgtEl>
                                      </p:cBhvr>
                                      <p:to x="100000" y="90000"/>
                                    </p:animScale>
                                    <p:animScale>
                                      <p:cBhvr>
                                        <p:cTn id="108" dur="166" decel="50000">
                                          <p:stCondLst>
                                            <p:cond delay="1668"/>
                                          </p:stCondLst>
                                        </p:cTn>
                                        <p:tgtEl>
                                          <p:spTgt spid="116739">
                                            <p:txEl>
                                              <p:pRg st="5" end="5"/>
                                            </p:txEl>
                                          </p:spTgt>
                                        </p:tgtEl>
                                      </p:cBhvr>
                                      <p:to x="100000" y="100000"/>
                                    </p:animScale>
                                    <p:animScale>
                                      <p:cBhvr>
                                        <p:cTn id="109" dur="26">
                                          <p:stCondLst>
                                            <p:cond delay="1808"/>
                                          </p:stCondLst>
                                        </p:cTn>
                                        <p:tgtEl>
                                          <p:spTgt spid="116739">
                                            <p:txEl>
                                              <p:pRg st="5" end="5"/>
                                            </p:txEl>
                                          </p:spTgt>
                                        </p:tgtEl>
                                      </p:cBhvr>
                                      <p:to x="100000" y="95000"/>
                                    </p:animScale>
                                    <p:animScale>
                                      <p:cBhvr>
                                        <p:cTn id="110" dur="166" decel="50000">
                                          <p:stCondLst>
                                            <p:cond delay="1834"/>
                                          </p:stCondLst>
                                        </p:cTn>
                                        <p:tgtEl>
                                          <p:spTgt spid="116739">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16739">
                                            <p:txEl>
                                              <p:pRg st="6" end="6"/>
                                            </p:txEl>
                                          </p:spTgt>
                                        </p:tgtEl>
                                        <p:attrNameLst>
                                          <p:attrName>style.visibility</p:attrName>
                                        </p:attrNameLst>
                                      </p:cBhvr>
                                      <p:to>
                                        <p:strVal val="visible"/>
                                      </p:to>
                                    </p:set>
                                    <p:animEffect transition="in" filter="wipe(down)">
                                      <p:cBhvr>
                                        <p:cTn id="115" dur="580">
                                          <p:stCondLst>
                                            <p:cond delay="0"/>
                                          </p:stCondLst>
                                        </p:cTn>
                                        <p:tgtEl>
                                          <p:spTgt spid="116739">
                                            <p:txEl>
                                              <p:pRg st="6" end="6"/>
                                            </p:txEl>
                                          </p:spTgt>
                                        </p:tgtEl>
                                      </p:cBhvr>
                                    </p:animEffect>
                                    <p:anim calcmode="lin" valueType="num">
                                      <p:cBhvr>
                                        <p:cTn id="116" dur="1822" tmFilter="0,0; 0.14,0.36; 0.43,0.73; 0.71,0.91; 1.0,1.0">
                                          <p:stCondLst>
                                            <p:cond delay="0"/>
                                          </p:stCondLst>
                                        </p:cTn>
                                        <p:tgtEl>
                                          <p:spTgt spid="116739">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16739">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16739">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16739">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16739">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16739">
                                            <p:txEl>
                                              <p:pRg st="6" end="6"/>
                                            </p:txEl>
                                          </p:spTgt>
                                        </p:tgtEl>
                                      </p:cBhvr>
                                      <p:to x="100000" y="60000"/>
                                    </p:animScale>
                                    <p:animScale>
                                      <p:cBhvr>
                                        <p:cTn id="122" dur="166" decel="50000">
                                          <p:stCondLst>
                                            <p:cond delay="676"/>
                                          </p:stCondLst>
                                        </p:cTn>
                                        <p:tgtEl>
                                          <p:spTgt spid="116739">
                                            <p:txEl>
                                              <p:pRg st="6" end="6"/>
                                            </p:txEl>
                                          </p:spTgt>
                                        </p:tgtEl>
                                      </p:cBhvr>
                                      <p:to x="100000" y="100000"/>
                                    </p:animScale>
                                    <p:animScale>
                                      <p:cBhvr>
                                        <p:cTn id="123" dur="26">
                                          <p:stCondLst>
                                            <p:cond delay="1312"/>
                                          </p:stCondLst>
                                        </p:cTn>
                                        <p:tgtEl>
                                          <p:spTgt spid="116739">
                                            <p:txEl>
                                              <p:pRg st="6" end="6"/>
                                            </p:txEl>
                                          </p:spTgt>
                                        </p:tgtEl>
                                      </p:cBhvr>
                                      <p:to x="100000" y="80000"/>
                                    </p:animScale>
                                    <p:animScale>
                                      <p:cBhvr>
                                        <p:cTn id="124" dur="166" decel="50000">
                                          <p:stCondLst>
                                            <p:cond delay="1338"/>
                                          </p:stCondLst>
                                        </p:cTn>
                                        <p:tgtEl>
                                          <p:spTgt spid="116739">
                                            <p:txEl>
                                              <p:pRg st="6" end="6"/>
                                            </p:txEl>
                                          </p:spTgt>
                                        </p:tgtEl>
                                      </p:cBhvr>
                                      <p:to x="100000" y="100000"/>
                                    </p:animScale>
                                    <p:animScale>
                                      <p:cBhvr>
                                        <p:cTn id="125" dur="26">
                                          <p:stCondLst>
                                            <p:cond delay="1642"/>
                                          </p:stCondLst>
                                        </p:cTn>
                                        <p:tgtEl>
                                          <p:spTgt spid="116739">
                                            <p:txEl>
                                              <p:pRg st="6" end="6"/>
                                            </p:txEl>
                                          </p:spTgt>
                                        </p:tgtEl>
                                      </p:cBhvr>
                                      <p:to x="100000" y="90000"/>
                                    </p:animScale>
                                    <p:animScale>
                                      <p:cBhvr>
                                        <p:cTn id="126" dur="166" decel="50000">
                                          <p:stCondLst>
                                            <p:cond delay="1668"/>
                                          </p:stCondLst>
                                        </p:cTn>
                                        <p:tgtEl>
                                          <p:spTgt spid="116739">
                                            <p:txEl>
                                              <p:pRg st="6" end="6"/>
                                            </p:txEl>
                                          </p:spTgt>
                                        </p:tgtEl>
                                      </p:cBhvr>
                                      <p:to x="100000" y="100000"/>
                                    </p:animScale>
                                    <p:animScale>
                                      <p:cBhvr>
                                        <p:cTn id="127" dur="26">
                                          <p:stCondLst>
                                            <p:cond delay="1808"/>
                                          </p:stCondLst>
                                        </p:cTn>
                                        <p:tgtEl>
                                          <p:spTgt spid="116739">
                                            <p:txEl>
                                              <p:pRg st="6" end="6"/>
                                            </p:txEl>
                                          </p:spTgt>
                                        </p:tgtEl>
                                      </p:cBhvr>
                                      <p:to x="100000" y="95000"/>
                                    </p:animScale>
                                    <p:animScale>
                                      <p:cBhvr>
                                        <p:cTn id="128" dur="166" decel="50000">
                                          <p:stCondLst>
                                            <p:cond delay="1834"/>
                                          </p:stCondLst>
                                        </p:cTn>
                                        <p:tgtEl>
                                          <p:spTgt spid="116739">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16739">
                                            <p:txEl>
                                              <p:pRg st="7" end="7"/>
                                            </p:txEl>
                                          </p:spTgt>
                                        </p:tgtEl>
                                        <p:attrNameLst>
                                          <p:attrName>style.visibility</p:attrName>
                                        </p:attrNameLst>
                                      </p:cBhvr>
                                      <p:to>
                                        <p:strVal val="visible"/>
                                      </p:to>
                                    </p:set>
                                    <p:animEffect transition="in" filter="wipe(down)">
                                      <p:cBhvr>
                                        <p:cTn id="133" dur="580">
                                          <p:stCondLst>
                                            <p:cond delay="0"/>
                                          </p:stCondLst>
                                        </p:cTn>
                                        <p:tgtEl>
                                          <p:spTgt spid="116739">
                                            <p:txEl>
                                              <p:pRg st="7" end="7"/>
                                            </p:txEl>
                                          </p:spTgt>
                                        </p:tgtEl>
                                      </p:cBhvr>
                                    </p:animEffect>
                                    <p:anim calcmode="lin" valueType="num">
                                      <p:cBhvr>
                                        <p:cTn id="134" dur="1822" tmFilter="0,0; 0.14,0.36; 0.43,0.73; 0.71,0.91; 1.0,1.0">
                                          <p:stCondLst>
                                            <p:cond delay="0"/>
                                          </p:stCondLst>
                                        </p:cTn>
                                        <p:tgtEl>
                                          <p:spTgt spid="116739">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16739">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16739">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16739">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16739">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16739">
                                            <p:txEl>
                                              <p:pRg st="7" end="7"/>
                                            </p:txEl>
                                          </p:spTgt>
                                        </p:tgtEl>
                                      </p:cBhvr>
                                      <p:to x="100000" y="60000"/>
                                    </p:animScale>
                                    <p:animScale>
                                      <p:cBhvr>
                                        <p:cTn id="140" dur="166" decel="50000">
                                          <p:stCondLst>
                                            <p:cond delay="676"/>
                                          </p:stCondLst>
                                        </p:cTn>
                                        <p:tgtEl>
                                          <p:spTgt spid="116739">
                                            <p:txEl>
                                              <p:pRg st="7" end="7"/>
                                            </p:txEl>
                                          </p:spTgt>
                                        </p:tgtEl>
                                      </p:cBhvr>
                                      <p:to x="100000" y="100000"/>
                                    </p:animScale>
                                    <p:animScale>
                                      <p:cBhvr>
                                        <p:cTn id="141" dur="26">
                                          <p:stCondLst>
                                            <p:cond delay="1312"/>
                                          </p:stCondLst>
                                        </p:cTn>
                                        <p:tgtEl>
                                          <p:spTgt spid="116739">
                                            <p:txEl>
                                              <p:pRg st="7" end="7"/>
                                            </p:txEl>
                                          </p:spTgt>
                                        </p:tgtEl>
                                      </p:cBhvr>
                                      <p:to x="100000" y="80000"/>
                                    </p:animScale>
                                    <p:animScale>
                                      <p:cBhvr>
                                        <p:cTn id="142" dur="166" decel="50000">
                                          <p:stCondLst>
                                            <p:cond delay="1338"/>
                                          </p:stCondLst>
                                        </p:cTn>
                                        <p:tgtEl>
                                          <p:spTgt spid="116739">
                                            <p:txEl>
                                              <p:pRg st="7" end="7"/>
                                            </p:txEl>
                                          </p:spTgt>
                                        </p:tgtEl>
                                      </p:cBhvr>
                                      <p:to x="100000" y="100000"/>
                                    </p:animScale>
                                    <p:animScale>
                                      <p:cBhvr>
                                        <p:cTn id="143" dur="26">
                                          <p:stCondLst>
                                            <p:cond delay="1642"/>
                                          </p:stCondLst>
                                        </p:cTn>
                                        <p:tgtEl>
                                          <p:spTgt spid="116739">
                                            <p:txEl>
                                              <p:pRg st="7" end="7"/>
                                            </p:txEl>
                                          </p:spTgt>
                                        </p:tgtEl>
                                      </p:cBhvr>
                                      <p:to x="100000" y="90000"/>
                                    </p:animScale>
                                    <p:animScale>
                                      <p:cBhvr>
                                        <p:cTn id="144" dur="166" decel="50000">
                                          <p:stCondLst>
                                            <p:cond delay="1668"/>
                                          </p:stCondLst>
                                        </p:cTn>
                                        <p:tgtEl>
                                          <p:spTgt spid="116739">
                                            <p:txEl>
                                              <p:pRg st="7" end="7"/>
                                            </p:txEl>
                                          </p:spTgt>
                                        </p:tgtEl>
                                      </p:cBhvr>
                                      <p:to x="100000" y="100000"/>
                                    </p:animScale>
                                    <p:animScale>
                                      <p:cBhvr>
                                        <p:cTn id="145" dur="26">
                                          <p:stCondLst>
                                            <p:cond delay="1808"/>
                                          </p:stCondLst>
                                        </p:cTn>
                                        <p:tgtEl>
                                          <p:spTgt spid="116739">
                                            <p:txEl>
                                              <p:pRg st="7" end="7"/>
                                            </p:txEl>
                                          </p:spTgt>
                                        </p:tgtEl>
                                      </p:cBhvr>
                                      <p:to x="100000" y="95000"/>
                                    </p:animScale>
                                    <p:animScale>
                                      <p:cBhvr>
                                        <p:cTn id="146" dur="166" decel="50000">
                                          <p:stCondLst>
                                            <p:cond delay="1834"/>
                                          </p:stCondLst>
                                        </p:cTn>
                                        <p:tgtEl>
                                          <p:spTgt spid="116739">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274638"/>
            <a:ext cx="8229600" cy="723900"/>
          </a:xfrm>
        </p:spPr>
        <p:txBody>
          <a:bodyPr/>
          <a:lstStyle/>
          <a:p>
            <a:r>
              <a:rPr lang="en-US" smtClean="0">
                <a:solidFill>
                  <a:srgbClr val="FF0000"/>
                </a:solidFill>
                <a:effectLst>
                  <a:outerShdw blurRad="38100" dist="38100" dir="2700000" algn="tl">
                    <a:srgbClr val="C0C0C0"/>
                  </a:outerShdw>
                </a:effectLst>
              </a:rPr>
              <a:t>Các cơ chế ATHT của HĐH</a:t>
            </a:r>
            <a:endParaRPr lang="en-US">
              <a:solidFill>
                <a:srgbClr val="FF0000"/>
              </a:solidFill>
              <a:effectLst>
                <a:outerShdw blurRad="38100" dist="38100" dir="2700000" algn="tl">
                  <a:srgbClr val="C0C0C0"/>
                </a:outerShdw>
              </a:effectLst>
            </a:endParaRPr>
          </a:p>
        </p:txBody>
      </p:sp>
      <p:sp>
        <p:nvSpPr>
          <p:cNvPr id="117763"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pPr>
            <a:r>
              <a:rPr lang="en-US">
                <a:effectLst>
                  <a:outerShdw blurRad="38100" dist="38100" dir="2700000" algn="tl">
                    <a:srgbClr val="C0C0C0"/>
                  </a:outerShdw>
                </a:effectLst>
              </a:rPr>
              <a:t>Việc kiểm tra thường kỳ và ghi nhận những thông tin trên giúp HT phát hiện kịp thời các nguy cơ, phân tích, dự đoán và tìm cách đối phó.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wipe(down)">
                                      <p:cBhvr>
                                        <p:cTn id="7" dur="580">
                                          <p:stCondLst>
                                            <p:cond delay="0"/>
                                          </p:stCondLst>
                                        </p:cTn>
                                        <p:tgtEl>
                                          <p:spTgt spid="117763">
                                            <p:txEl>
                                              <p:pRg st="0" end="0"/>
                                            </p:txEl>
                                          </p:spTgt>
                                        </p:tgtEl>
                                      </p:cBhvr>
                                    </p:animEffect>
                                    <p:anim calcmode="lin" valueType="num">
                                      <p:cBhvr>
                                        <p:cTn id="8" dur="1822" tmFilter="0,0; 0.14,0.36; 0.43,0.73; 0.71,0.91; 1.0,1.0">
                                          <p:stCondLst>
                                            <p:cond delay="0"/>
                                          </p:stCondLst>
                                        </p:cTn>
                                        <p:tgtEl>
                                          <p:spTgt spid="1177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77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77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77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77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7763">
                                            <p:txEl>
                                              <p:pRg st="0" end="0"/>
                                            </p:txEl>
                                          </p:spTgt>
                                        </p:tgtEl>
                                      </p:cBhvr>
                                      <p:to x="100000" y="60000"/>
                                    </p:animScale>
                                    <p:animScale>
                                      <p:cBhvr>
                                        <p:cTn id="14" dur="166" decel="50000">
                                          <p:stCondLst>
                                            <p:cond delay="676"/>
                                          </p:stCondLst>
                                        </p:cTn>
                                        <p:tgtEl>
                                          <p:spTgt spid="117763">
                                            <p:txEl>
                                              <p:pRg st="0" end="0"/>
                                            </p:txEl>
                                          </p:spTgt>
                                        </p:tgtEl>
                                      </p:cBhvr>
                                      <p:to x="100000" y="100000"/>
                                    </p:animScale>
                                    <p:animScale>
                                      <p:cBhvr>
                                        <p:cTn id="15" dur="26">
                                          <p:stCondLst>
                                            <p:cond delay="1312"/>
                                          </p:stCondLst>
                                        </p:cTn>
                                        <p:tgtEl>
                                          <p:spTgt spid="117763">
                                            <p:txEl>
                                              <p:pRg st="0" end="0"/>
                                            </p:txEl>
                                          </p:spTgt>
                                        </p:tgtEl>
                                      </p:cBhvr>
                                      <p:to x="100000" y="80000"/>
                                    </p:animScale>
                                    <p:animScale>
                                      <p:cBhvr>
                                        <p:cTn id="16" dur="166" decel="50000">
                                          <p:stCondLst>
                                            <p:cond delay="1338"/>
                                          </p:stCondLst>
                                        </p:cTn>
                                        <p:tgtEl>
                                          <p:spTgt spid="117763">
                                            <p:txEl>
                                              <p:pRg st="0" end="0"/>
                                            </p:txEl>
                                          </p:spTgt>
                                        </p:tgtEl>
                                      </p:cBhvr>
                                      <p:to x="100000" y="100000"/>
                                    </p:animScale>
                                    <p:animScale>
                                      <p:cBhvr>
                                        <p:cTn id="17" dur="26">
                                          <p:stCondLst>
                                            <p:cond delay="1642"/>
                                          </p:stCondLst>
                                        </p:cTn>
                                        <p:tgtEl>
                                          <p:spTgt spid="117763">
                                            <p:txEl>
                                              <p:pRg st="0" end="0"/>
                                            </p:txEl>
                                          </p:spTgt>
                                        </p:tgtEl>
                                      </p:cBhvr>
                                      <p:to x="100000" y="90000"/>
                                    </p:animScale>
                                    <p:animScale>
                                      <p:cBhvr>
                                        <p:cTn id="18" dur="166" decel="50000">
                                          <p:stCondLst>
                                            <p:cond delay="1668"/>
                                          </p:stCondLst>
                                        </p:cTn>
                                        <p:tgtEl>
                                          <p:spTgt spid="117763">
                                            <p:txEl>
                                              <p:pRg st="0" end="0"/>
                                            </p:txEl>
                                          </p:spTgt>
                                        </p:tgtEl>
                                      </p:cBhvr>
                                      <p:to x="100000" y="100000"/>
                                    </p:animScale>
                                    <p:animScale>
                                      <p:cBhvr>
                                        <p:cTn id="19" dur="26">
                                          <p:stCondLst>
                                            <p:cond delay="1808"/>
                                          </p:stCondLst>
                                        </p:cTn>
                                        <p:tgtEl>
                                          <p:spTgt spid="117763">
                                            <p:txEl>
                                              <p:pRg st="0" end="0"/>
                                            </p:txEl>
                                          </p:spTgt>
                                        </p:tgtEl>
                                      </p:cBhvr>
                                      <p:to x="100000" y="95000"/>
                                    </p:animScale>
                                    <p:animScale>
                                      <p:cBhvr>
                                        <p:cTn id="20" dur="166" decel="50000">
                                          <p:stCondLst>
                                            <p:cond delay="1834"/>
                                          </p:stCondLst>
                                        </p:cTn>
                                        <p:tgtEl>
                                          <p:spTgt spid="11776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III. Virus máy tính</a:t>
            </a:r>
          </a:p>
        </p:txBody>
      </p:sp>
      <p:sp>
        <p:nvSpPr>
          <p:cNvPr id="118787"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Khái niệm virus</a:t>
            </a:r>
          </a:p>
          <a:p>
            <a:pPr algn="just">
              <a:spcBef>
                <a:spcPct val="1500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Phân loại virus</a:t>
            </a:r>
          </a:p>
          <a:p>
            <a:pPr algn="just">
              <a:spcBef>
                <a:spcPct val="1500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Cơ chế hoạt động của virus</a:t>
            </a:r>
          </a:p>
          <a:p>
            <a:pPr algn="just">
              <a:spcBef>
                <a:spcPct val="1500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Phòng tránh virus</a:t>
            </a:r>
          </a:p>
        </p:txBody>
      </p:sp>
    </p:spTree>
    <p:custDataLst>
      <p:tags r:id="rId1"/>
    </p:custDataLst>
  </p:cSld>
  <p:clrMapOvr>
    <a:masterClrMapping/>
  </p:clrMapOvr>
  <p:transition advTm="79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wipe(down)">
                                      <p:cBhvr>
                                        <p:cTn id="7" dur="580">
                                          <p:stCondLst>
                                            <p:cond delay="0"/>
                                          </p:stCondLst>
                                        </p:cTn>
                                        <p:tgtEl>
                                          <p:spTgt spid="118787">
                                            <p:txEl>
                                              <p:pRg st="0" end="0"/>
                                            </p:txEl>
                                          </p:spTgt>
                                        </p:tgtEl>
                                      </p:cBhvr>
                                    </p:animEffect>
                                    <p:anim calcmode="lin" valueType="num">
                                      <p:cBhvr>
                                        <p:cTn id="8" dur="1822" tmFilter="0,0; 0.14,0.36; 0.43,0.73; 0.71,0.91; 1.0,1.0">
                                          <p:stCondLst>
                                            <p:cond delay="0"/>
                                          </p:stCondLst>
                                        </p:cTn>
                                        <p:tgtEl>
                                          <p:spTgt spid="1187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87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87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87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87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8787">
                                            <p:txEl>
                                              <p:pRg st="0" end="0"/>
                                            </p:txEl>
                                          </p:spTgt>
                                        </p:tgtEl>
                                      </p:cBhvr>
                                      <p:to x="100000" y="60000"/>
                                    </p:animScale>
                                    <p:animScale>
                                      <p:cBhvr>
                                        <p:cTn id="14" dur="166" decel="50000">
                                          <p:stCondLst>
                                            <p:cond delay="676"/>
                                          </p:stCondLst>
                                        </p:cTn>
                                        <p:tgtEl>
                                          <p:spTgt spid="118787">
                                            <p:txEl>
                                              <p:pRg st="0" end="0"/>
                                            </p:txEl>
                                          </p:spTgt>
                                        </p:tgtEl>
                                      </p:cBhvr>
                                      <p:to x="100000" y="100000"/>
                                    </p:animScale>
                                    <p:animScale>
                                      <p:cBhvr>
                                        <p:cTn id="15" dur="26">
                                          <p:stCondLst>
                                            <p:cond delay="1312"/>
                                          </p:stCondLst>
                                        </p:cTn>
                                        <p:tgtEl>
                                          <p:spTgt spid="118787">
                                            <p:txEl>
                                              <p:pRg st="0" end="0"/>
                                            </p:txEl>
                                          </p:spTgt>
                                        </p:tgtEl>
                                      </p:cBhvr>
                                      <p:to x="100000" y="80000"/>
                                    </p:animScale>
                                    <p:animScale>
                                      <p:cBhvr>
                                        <p:cTn id="16" dur="166" decel="50000">
                                          <p:stCondLst>
                                            <p:cond delay="1338"/>
                                          </p:stCondLst>
                                        </p:cTn>
                                        <p:tgtEl>
                                          <p:spTgt spid="118787">
                                            <p:txEl>
                                              <p:pRg st="0" end="0"/>
                                            </p:txEl>
                                          </p:spTgt>
                                        </p:tgtEl>
                                      </p:cBhvr>
                                      <p:to x="100000" y="100000"/>
                                    </p:animScale>
                                    <p:animScale>
                                      <p:cBhvr>
                                        <p:cTn id="17" dur="26">
                                          <p:stCondLst>
                                            <p:cond delay="1642"/>
                                          </p:stCondLst>
                                        </p:cTn>
                                        <p:tgtEl>
                                          <p:spTgt spid="118787">
                                            <p:txEl>
                                              <p:pRg st="0" end="0"/>
                                            </p:txEl>
                                          </p:spTgt>
                                        </p:tgtEl>
                                      </p:cBhvr>
                                      <p:to x="100000" y="90000"/>
                                    </p:animScale>
                                    <p:animScale>
                                      <p:cBhvr>
                                        <p:cTn id="18" dur="166" decel="50000">
                                          <p:stCondLst>
                                            <p:cond delay="1668"/>
                                          </p:stCondLst>
                                        </p:cTn>
                                        <p:tgtEl>
                                          <p:spTgt spid="118787">
                                            <p:txEl>
                                              <p:pRg st="0" end="0"/>
                                            </p:txEl>
                                          </p:spTgt>
                                        </p:tgtEl>
                                      </p:cBhvr>
                                      <p:to x="100000" y="100000"/>
                                    </p:animScale>
                                    <p:animScale>
                                      <p:cBhvr>
                                        <p:cTn id="19" dur="26">
                                          <p:stCondLst>
                                            <p:cond delay="1808"/>
                                          </p:stCondLst>
                                        </p:cTn>
                                        <p:tgtEl>
                                          <p:spTgt spid="118787">
                                            <p:txEl>
                                              <p:pRg st="0" end="0"/>
                                            </p:txEl>
                                          </p:spTgt>
                                        </p:tgtEl>
                                      </p:cBhvr>
                                      <p:to x="100000" y="95000"/>
                                    </p:animScale>
                                    <p:animScale>
                                      <p:cBhvr>
                                        <p:cTn id="20" dur="166" decel="50000">
                                          <p:stCondLst>
                                            <p:cond delay="1834"/>
                                          </p:stCondLst>
                                        </p:cTn>
                                        <p:tgtEl>
                                          <p:spTgt spid="1187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8787">
                                            <p:txEl>
                                              <p:pRg st="1" end="1"/>
                                            </p:txEl>
                                          </p:spTgt>
                                        </p:tgtEl>
                                        <p:attrNameLst>
                                          <p:attrName>style.visibility</p:attrName>
                                        </p:attrNameLst>
                                      </p:cBhvr>
                                      <p:to>
                                        <p:strVal val="visible"/>
                                      </p:to>
                                    </p:set>
                                    <p:animEffect transition="in" filter="wipe(down)">
                                      <p:cBhvr>
                                        <p:cTn id="25" dur="580">
                                          <p:stCondLst>
                                            <p:cond delay="0"/>
                                          </p:stCondLst>
                                        </p:cTn>
                                        <p:tgtEl>
                                          <p:spTgt spid="118787">
                                            <p:txEl>
                                              <p:pRg st="1" end="1"/>
                                            </p:txEl>
                                          </p:spTgt>
                                        </p:tgtEl>
                                      </p:cBhvr>
                                    </p:animEffect>
                                    <p:anim calcmode="lin" valueType="num">
                                      <p:cBhvr>
                                        <p:cTn id="26" dur="1822" tmFilter="0,0; 0.14,0.36; 0.43,0.73; 0.71,0.91; 1.0,1.0">
                                          <p:stCondLst>
                                            <p:cond delay="0"/>
                                          </p:stCondLst>
                                        </p:cTn>
                                        <p:tgtEl>
                                          <p:spTgt spid="1187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87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87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87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87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8787">
                                            <p:txEl>
                                              <p:pRg st="1" end="1"/>
                                            </p:txEl>
                                          </p:spTgt>
                                        </p:tgtEl>
                                      </p:cBhvr>
                                      <p:to x="100000" y="60000"/>
                                    </p:animScale>
                                    <p:animScale>
                                      <p:cBhvr>
                                        <p:cTn id="32" dur="166" decel="50000">
                                          <p:stCondLst>
                                            <p:cond delay="676"/>
                                          </p:stCondLst>
                                        </p:cTn>
                                        <p:tgtEl>
                                          <p:spTgt spid="118787">
                                            <p:txEl>
                                              <p:pRg st="1" end="1"/>
                                            </p:txEl>
                                          </p:spTgt>
                                        </p:tgtEl>
                                      </p:cBhvr>
                                      <p:to x="100000" y="100000"/>
                                    </p:animScale>
                                    <p:animScale>
                                      <p:cBhvr>
                                        <p:cTn id="33" dur="26">
                                          <p:stCondLst>
                                            <p:cond delay="1312"/>
                                          </p:stCondLst>
                                        </p:cTn>
                                        <p:tgtEl>
                                          <p:spTgt spid="118787">
                                            <p:txEl>
                                              <p:pRg st="1" end="1"/>
                                            </p:txEl>
                                          </p:spTgt>
                                        </p:tgtEl>
                                      </p:cBhvr>
                                      <p:to x="100000" y="80000"/>
                                    </p:animScale>
                                    <p:animScale>
                                      <p:cBhvr>
                                        <p:cTn id="34" dur="166" decel="50000">
                                          <p:stCondLst>
                                            <p:cond delay="1338"/>
                                          </p:stCondLst>
                                        </p:cTn>
                                        <p:tgtEl>
                                          <p:spTgt spid="118787">
                                            <p:txEl>
                                              <p:pRg st="1" end="1"/>
                                            </p:txEl>
                                          </p:spTgt>
                                        </p:tgtEl>
                                      </p:cBhvr>
                                      <p:to x="100000" y="100000"/>
                                    </p:animScale>
                                    <p:animScale>
                                      <p:cBhvr>
                                        <p:cTn id="35" dur="26">
                                          <p:stCondLst>
                                            <p:cond delay="1642"/>
                                          </p:stCondLst>
                                        </p:cTn>
                                        <p:tgtEl>
                                          <p:spTgt spid="118787">
                                            <p:txEl>
                                              <p:pRg st="1" end="1"/>
                                            </p:txEl>
                                          </p:spTgt>
                                        </p:tgtEl>
                                      </p:cBhvr>
                                      <p:to x="100000" y="90000"/>
                                    </p:animScale>
                                    <p:animScale>
                                      <p:cBhvr>
                                        <p:cTn id="36" dur="166" decel="50000">
                                          <p:stCondLst>
                                            <p:cond delay="1668"/>
                                          </p:stCondLst>
                                        </p:cTn>
                                        <p:tgtEl>
                                          <p:spTgt spid="118787">
                                            <p:txEl>
                                              <p:pRg st="1" end="1"/>
                                            </p:txEl>
                                          </p:spTgt>
                                        </p:tgtEl>
                                      </p:cBhvr>
                                      <p:to x="100000" y="100000"/>
                                    </p:animScale>
                                    <p:animScale>
                                      <p:cBhvr>
                                        <p:cTn id="37" dur="26">
                                          <p:stCondLst>
                                            <p:cond delay="1808"/>
                                          </p:stCondLst>
                                        </p:cTn>
                                        <p:tgtEl>
                                          <p:spTgt spid="118787">
                                            <p:txEl>
                                              <p:pRg st="1" end="1"/>
                                            </p:txEl>
                                          </p:spTgt>
                                        </p:tgtEl>
                                      </p:cBhvr>
                                      <p:to x="100000" y="95000"/>
                                    </p:animScale>
                                    <p:animScale>
                                      <p:cBhvr>
                                        <p:cTn id="38" dur="166" decel="50000">
                                          <p:stCondLst>
                                            <p:cond delay="1834"/>
                                          </p:stCondLst>
                                        </p:cTn>
                                        <p:tgtEl>
                                          <p:spTgt spid="11878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18787">
                                            <p:txEl>
                                              <p:pRg st="2" end="2"/>
                                            </p:txEl>
                                          </p:spTgt>
                                        </p:tgtEl>
                                        <p:attrNameLst>
                                          <p:attrName>style.visibility</p:attrName>
                                        </p:attrNameLst>
                                      </p:cBhvr>
                                      <p:to>
                                        <p:strVal val="visible"/>
                                      </p:to>
                                    </p:set>
                                    <p:animEffect transition="in" filter="wipe(down)">
                                      <p:cBhvr>
                                        <p:cTn id="43" dur="580">
                                          <p:stCondLst>
                                            <p:cond delay="0"/>
                                          </p:stCondLst>
                                        </p:cTn>
                                        <p:tgtEl>
                                          <p:spTgt spid="118787">
                                            <p:txEl>
                                              <p:pRg st="2" end="2"/>
                                            </p:txEl>
                                          </p:spTgt>
                                        </p:tgtEl>
                                      </p:cBhvr>
                                    </p:animEffect>
                                    <p:anim calcmode="lin" valueType="num">
                                      <p:cBhvr>
                                        <p:cTn id="44" dur="1822" tmFilter="0,0; 0.14,0.36; 0.43,0.73; 0.71,0.91; 1.0,1.0">
                                          <p:stCondLst>
                                            <p:cond delay="0"/>
                                          </p:stCondLst>
                                        </p:cTn>
                                        <p:tgtEl>
                                          <p:spTgt spid="11878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878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878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878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878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18787">
                                            <p:txEl>
                                              <p:pRg st="2" end="2"/>
                                            </p:txEl>
                                          </p:spTgt>
                                        </p:tgtEl>
                                      </p:cBhvr>
                                      <p:to x="100000" y="60000"/>
                                    </p:animScale>
                                    <p:animScale>
                                      <p:cBhvr>
                                        <p:cTn id="50" dur="166" decel="50000">
                                          <p:stCondLst>
                                            <p:cond delay="676"/>
                                          </p:stCondLst>
                                        </p:cTn>
                                        <p:tgtEl>
                                          <p:spTgt spid="118787">
                                            <p:txEl>
                                              <p:pRg st="2" end="2"/>
                                            </p:txEl>
                                          </p:spTgt>
                                        </p:tgtEl>
                                      </p:cBhvr>
                                      <p:to x="100000" y="100000"/>
                                    </p:animScale>
                                    <p:animScale>
                                      <p:cBhvr>
                                        <p:cTn id="51" dur="26">
                                          <p:stCondLst>
                                            <p:cond delay="1312"/>
                                          </p:stCondLst>
                                        </p:cTn>
                                        <p:tgtEl>
                                          <p:spTgt spid="118787">
                                            <p:txEl>
                                              <p:pRg st="2" end="2"/>
                                            </p:txEl>
                                          </p:spTgt>
                                        </p:tgtEl>
                                      </p:cBhvr>
                                      <p:to x="100000" y="80000"/>
                                    </p:animScale>
                                    <p:animScale>
                                      <p:cBhvr>
                                        <p:cTn id="52" dur="166" decel="50000">
                                          <p:stCondLst>
                                            <p:cond delay="1338"/>
                                          </p:stCondLst>
                                        </p:cTn>
                                        <p:tgtEl>
                                          <p:spTgt spid="118787">
                                            <p:txEl>
                                              <p:pRg st="2" end="2"/>
                                            </p:txEl>
                                          </p:spTgt>
                                        </p:tgtEl>
                                      </p:cBhvr>
                                      <p:to x="100000" y="100000"/>
                                    </p:animScale>
                                    <p:animScale>
                                      <p:cBhvr>
                                        <p:cTn id="53" dur="26">
                                          <p:stCondLst>
                                            <p:cond delay="1642"/>
                                          </p:stCondLst>
                                        </p:cTn>
                                        <p:tgtEl>
                                          <p:spTgt spid="118787">
                                            <p:txEl>
                                              <p:pRg st="2" end="2"/>
                                            </p:txEl>
                                          </p:spTgt>
                                        </p:tgtEl>
                                      </p:cBhvr>
                                      <p:to x="100000" y="90000"/>
                                    </p:animScale>
                                    <p:animScale>
                                      <p:cBhvr>
                                        <p:cTn id="54" dur="166" decel="50000">
                                          <p:stCondLst>
                                            <p:cond delay="1668"/>
                                          </p:stCondLst>
                                        </p:cTn>
                                        <p:tgtEl>
                                          <p:spTgt spid="118787">
                                            <p:txEl>
                                              <p:pRg st="2" end="2"/>
                                            </p:txEl>
                                          </p:spTgt>
                                        </p:tgtEl>
                                      </p:cBhvr>
                                      <p:to x="100000" y="100000"/>
                                    </p:animScale>
                                    <p:animScale>
                                      <p:cBhvr>
                                        <p:cTn id="55" dur="26">
                                          <p:stCondLst>
                                            <p:cond delay="1808"/>
                                          </p:stCondLst>
                                        </p:cTn>
                                        <p:tgtEl>
                                          <p:spTgt spid="118787">
                                            <p:txEl>
                                              <p:pRg st="2" end="2"/>
                                            </p:txEl>
                                          </p:spTgt>
                                        </p:tgtEl>
                                      </p:cBhvr>
                                      <p:to x="100000" y="95000"/>
                                    </p:animScale>
                                    <p:animScale>
                                      <p:cBhvr>
                                        <p:cTn id="56" dur="166" decel="50000">
                                          <p:stCondLst>
                                            <p:cond delay="1834"/>
                                          </p:stCondLst>
                                        </p:cTn>
                                        <p:tgtEl>
                                          <p:spTgt spid="11878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18787">
                                            <p:txEl>
                                              <p:pRg st="3" end="3"/>
                                            </p:txEl>
                                          </p:spTgt>
                                        </p:tgtEl>
                                        <p:attrNameLst>
                                          <p:attrName>style.visibility</p:attrName>
                                        </p:attrNameLst>
                                      </p:cBhvr>
                                      <p:to>
                                        <p:strVal val="visible"/>
                                      </p:to>
                                    </p:set>
                                    <p:animEffect transition="in" filter="wipe(down)">
                                      <p:cBhvr>
                                        <p:cTn id="61" dur="580">
                                          <p:stCondLst>
                                            <p:cond delay="0"/>
                                          </p:stCondLst>
                                        </p:cTn>
                                        <p:tgtEl>
                                          <p:spTgt spid="118787">
                                            <p:txEl>
                                              <p:pRg st="3" end="3"/>
                                            </p:txEl>
                                          </p:spTgt>
                                        </p:tgtEl>
                                      </p:cBhvr>
                                    </p:animEffect>
                                    <p:anim calcmode="lin" valueType="num">
                                      <p:cBhvr>
                                        <p:cTn id="62" dur="1822" tmFilter="0,0; 0.14,0.36; 0.43,0.73; 0.71,0.91; 1.0,1.0">
                                          <p:stCondLst>
                                            <p:cond delay="0"/>
                                          </p:stCondLst>
                                        </p:cTn>
                                        <p:tgtEl>
                                          <p:spTgt spid="11878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878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878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878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878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18787">
                                            <p:txEl>
                                              <p:pRg st="3" end="3"/>
                                            </p:txEl>
                                          </p:spTgt>
                                        </p:tgtEl>
                                      </p:cBhvr>
                                      <p:to x="100000" y="60000"/>
                                    </p:animScale>
                                    <p:animScale>
                                      <p:cBhvr>
                                        <p:cTn id="68" dur="166" decel="50000">
                                          <p:stCondLst>
                                            <p:cond delay="676"/>
                                          </p:stCondLst>
                                        </p:cTn>
                                        <p:tgtEl>
                                          <p:spTgt spid="118787">
                                            <p:txEl>
                                              <p:pRg st="3" end="3"/>
                                            </p:txEl>
                                          </p:spTgt>
                                        </p:tgtEl>
                                      </p:cBhvr>
                                      <p:to x="100000" y="100000"/>
                                    </p:animScale>
                                    <p:animScale>
                                      <p:cBhvr>
                                        <p:cTn id="69" dur="26">
                                          <p:stCondLst>
                                            <p:cond delay="1312"/>
                                          </p:stCondLst>
                                        </p:cTn>
                                        <p:tgtEl>
                                          <p:spTgt spid="118787">
                                            <p:txEl>
                                              <p:pRg st="3" end="3"/>
                                            </p:txEl>
                                          </p:spTgt>
                                        </p:tgtEl>
                                      </p:cBhvr>
                                      <p:to x="100000" y="80000"/>
                                    </p:animScale>
                                    <p:animScale>
                                      <p:cBhvr>
                                        <p:cTn id="70" dur="166" decel="50000">
                                          <p:stCondLst>
                                            <p:cond delay="1338"/>
                                          </p:stCondLst>
                                        </p:cTn>
                                        <p:tgtEl>
                                          <p:spTgt spid="118787">
                                            <p:txEl>
                                              <p:pRg st="3" end="3"/>
                                            </p:txEl>
                                          </p:spTgt>
                                        </p:tgtEl>
                                      </p:cBhvr>
                                      <p:to x="100000" y="100000"/>
                                    </p:animScale>
                                    <p:animScale>
                                      <p:cBhvr>
                                        <p:cTn id="71" dur="26">
                                          <p:stCondLst>
                                            <p:cond delay="1642"/>
                                          </p:stCondLst>
                                        </p:cTn>
                                        <p:tgtEl>
                                          <p:spTgt spid="118787">
                                            <p:txEl>
                                              <p:pRg st="3" end="3"/>
                                            </p:txEl>
                                          </p:spTgt>
                                        </p:tgtEl>
                                      </p:cBhvr>
                                      <p:to x="100000" y="90000"/>
                                    </p:animScale>
                                    <p:animScale>
                                      <p:cBhvr>
                                        <p:cTn id="72" dur="166" decel="50000">
                                          <p:stCondLst>
                                            <p:cond delay="1668"/>
                                          </p:stCondLst>
                                        </p:cTn>
                                        <p:tgtEl>
                                          <p:spTgt spid="118787">
                                            <p:txEl>
                                              <p:pRg st="3" end="3"/>
                                            </p:txEl>
                                          </p:spTgt>
                                        </p:tgtEl>
                                      </p:cBhvr>
                                      <p:to x="100000" y="100000"/>
                                    </p:animScale>
                                    <p:animScale>
                                      <p:cBhvr>
                                        <p:cTn id="73" dur="26">
                                          <p:stCondLst>
                                            <p:cond delay="1808"/>
                                          </p:stCondLst>
                                        </p:cTn>
                                        <p:tgtEl>
                                          <p:spTgt spid="118787">
                                            <p:txEl>
                                              <p:pRg st="3" end="3"/>
                                            </p:txEl>
                                          </p:spTgt>
                                        </p:tgtEl>
                                      </p:cBhvr>
                                      <p:to x="100000" y="95000"/>
                                    </p:animScale>
                                    <p:animScale>
                                      <p:cBhvr>
                                        <p:cTn id="74" dur="166" decel="50000">
                                          <p:stCondLst>
                                            <p:cond delay="1834"/>
                                          </p:stCondLst>
                                        </p:cTn>
                                        <p:tgtEl>
                                          <p:spTgt spid="11878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Khái niệm Virus máy tính</a:t>
            </a:r>
          </a:p>
        </p:txBody>
      </p:sp>
      <p:sp>
        <p:nvSpPr>
          <p:cNvPr id="119811" name="Rectangle 3"/>
          <p:cNvSpPr>
            <a:spLocks noGrp="1" noChangeArrowheads="1"/>
          </p:cNvSpPr>
          <p:nvPr>
            <p:ph type="body" idx="1"/>
          </p:nvPr>
        </p:nvSpPr>
        <p:spPr>
          <a:xfrm>
            <a:off x="182880" y="1123950"/>
            <a:ext cx="8789670" cy="5345113"/>
          </a:xfrm>
        </p:spPr>
        <p:txBody>
          <a:bodyPr/>
          <a:lstStyle/>
          <a:p>
            <a:pPr algn="just">
              <a:spcBef>
                <a:spcPct val="15000"/>
              </a:spcBef>
              <a:buClr>
                <a:srgbClr val="FF0000"/>
              </a:buClr>
              <a:buSzPct val="140000"/>
              <a:buFont typeface="Wingdings" pitchFamily="2" charset="2"/>
              <a:buChar char="§"/>
            </a:pPr>
            <a:r>
              <a:rPr lang="en-US">
                <a:effectLst>
                  <a:outerShdw blurRad="38100" dist="38100" dir="2700000" algn="tl">
                    <a:srgbClr val="C0C0C0"/>
                  </a:outerShdw>
                </a:effectLst>
              </a:rPr>
              <a:t>Virus máy tính là một </a:t>
            </a:r>
            <a:r>
              <a:rPr lang="en-US" smtClean="0">
                <a:effectLst>
                  <a:outerShdw blurRad="38100" dist="38100" dir="2700000" algn="tl">
                    <a:srgbClr val="C0C0C0"/>
                  </a:outerShdw>
                </a:effectLst>
              </a:rPr>
              <a:t>đoạn mã lây nhiễm và các CT. Nó </a:t>
            </a:r>
            <a:r>
              <a:rPr lang="en-US">
                <a:effectLst>
                  <a:outerShdw blurRad="38100" dist="38100" dir="2700000" algn="tl">
                    <a:srgbClr val="C0C0C0"/>
                  </a:outerShdw>
                </a:effectLst>
              </a:rPr>
              <a:t>có khả năng gián tiếp tự kích hoạt, tự lan truyền trong môi trường của HT làm thay đổi môi trường HT hoặc cách thực hiện chương trình.</a:t>
            </a:r>
          </a:p>
          <a:p>
            <a:pPr algn="just">
              <a:spcBef>
                <a:spcPct val="15000"/>
              </a:spcBef>
              <a:buClr>
                <a:srgbClr val="FF0000"/>
              </a:buClr>
              <a:buSzPct val="140000"/>
              <a:buFont typeface="Wingdings" pitchFamily="2" charset="2"/>
              <a:buChar char="§"/>
            </a:pPr>
            <a:r>
              <a:rPr lang="en-US">
                <a:effectLst>
                  <a:outerShdw blurRad="38100" dist="38100" dir="2700000" algn="tl">
                    <a:srgbClr val="C0C0C0"/>
                  </a:outerShdw>
                </a:effectLst>
              </a:rPr>
              <a:t>Virus máy tính tự kích hoạt và lan truyền mà người dùng không hề biết. Thông thường Virus máy tính nào cũng mang tính chất phá hoại, nó gây ra lỗi khi thực hiện chương trình dẫn đến chương trình hoặc dữ liệu bị hỏng hay có thể bị xóa.</a:t>
            </a:r>
          </a:p>
        </p:txBody>
      </p:sp>
    </p:spTree>
    <p:custDataLst>
      <p:tags r:id="rId1"/>
    </p:custDataLst>
  </p:cSld>
  <p:clrMapOvr>
    <a:masterClrMapping/>
  </p:clrMapOvr>
  <p:transition advTm="12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wipe(down)">
                                      <p:cBhvr>
                                        <p:cTn id="7" dur="580">
                                          <p:stCondLst>
                                            <p:cond delay="0"/>
                                          </p:stCondLst>
                                        </p:cTn>
                                        <p:tgtEl>
                                          <p:spTgt spid="119811">
                                            <p:txEl>
                                              <p:pRg st="0" end="0"/>
                                            </p:txEl>
                                          </p:spTgt>
                                        </p:tgtEl>
                                      </p:cBhvr>
                                    </p:animEffect>
                                    <p:anim calcmode="lin" valueType="num">
                                      <p:cBhvr>
                                        <p:cTn id="8" dur="1822" tmFilter="0,0; 0.14,0.36; 0.43,0.73; 0.71,0.91; 1.0,1.0">
                                          <p:stCondLst>
                                            <p:cond delay="0"/>
                                          </p:stCondLst>
                                        </p:cTn>
                                        <p:tgtEl>
                                          <p:spTgt spid="1198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98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98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98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98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9811">
                                            <p:txEl>
                                              <p:pRg st="0" end="0"/>
                                            </p:txEl>
                                          </p:spTgt>
                                        </p:tgtEl>
                                      </p:cBhvr>
                                      <p:to x="100000" y="60000"/>
                                    </p:animScale>
                                    <p:animScale>
                                      <p:cBhvr>
                                        <p:cTn id="14" dur="166" decel="50000">
                                          <p:stCondLst>
                                            <p:cond delay="676"/>
                                          </p:stCondLst>
                                        </p:cTn>
                                        <p:tgtEl>
                                          <p:spTgt spid="119811">
                                            <p:txEl>
                                              <p:pRg st="0" end="0"/>
                                            </p:txEl>
                                          </p:spTgt>
                                        </p:tgtEl>
                                      </p:cBhvr>
                                      <p:to x="100000" y="100000"/>
                                    </p:animScale>
                                    <p:animScale>
                                      <p:cBhvr>
                                        <p:cTn id="15" dur="26">
                                          <p:stCondLst>
                                            <p:cond delay="1312"/>
                                          </p:stCondLst>
                                        </p:cTn>
                                        <p:tgtEl>
                                          <p:spTgt spid="119811">
                                            <p:txEl>
                                              <p:pRg st="0" end="0"/>
                                            </p:txEl>
                                          </p:spTgt>
                                        </p:tgtEl>
                                      </p:cBhvr>
                                      <p:to x="100000" y="80000"/>
                                    </p:animScale>
                                    <p:animScale>
                                      <p:cBhvr>
                                        <p:cTn id="16" dur="166" decel="50000">
                                          <p:stCondLst>
                                            <p:cond delay="1338"/>
                                          </p:stCondLst>
                                        </p:cTn>
                                        <p:tgtEl>
                                          <p:spTgt spid="119811">
                                            <p:txEl>
                                              <p:pRg st="0" end="0"/>
                                            </p:txEl>
                                          </p:spTgt>
                                        </p:tgtEl>
                                      </p:cBhvr>
                                      <p:to x="100000" y="100000"/>
                                    </p:animScale>
                                    <p:animScale>
                                      <p:cBhvr>
                                        <p:cTn id="17" dur="26">
                                          <p:stCondLst>
                                            <p:cond delay="1642"/>
                                          </p:stCondLst>
                                        </p:cTn>
                                        <p:tgtEl>
                                          <p:spTgt spid="119811">
                                            <p:txEl>
                                              <p:pRg st="0" end="0"/>
                                            </p:txEl>
                                          </p:spTgt>
                                        </p:tgtEl>
                                      </p:cBhvr>
                                      <p:to x="100000" y="90000"/>
                                    </p:animScale>
                                    <p:animScale>
                                      <p:cBhvr>
                                        <p:cTn id="18" dur="166" decel="50000">
                                          <p:stCondLst>
                                            <p:cond delay="1668"/>
                                          </p:stCondLst>
                                        </p:cTn>
                                        <p:tgtEl>
                                          <p:spTgt spid="119811">
                                            <p:txEl>
                                              <p:pRg st="0" end="0"/>
                                            </p:txEl>
                                          </p:spTgt>
                                        </p:tgtEl>
                                      </p:cBhvr>
                                      <p:to x="100000" y="100000"/>
                                    </p:animScale>
                                    <p:animScale>
                                      <p:cBhvr>
                                        <p:cTn id="19" dur="26">
                                          <p:stCondLst>
                                            <p:cond delay="1808"/>
                                          </p:stCondLst>
                                        </p:cTn>
                                        <p:tgtEl>
                                          <p:spTgt spid="119811">
                                            <p:txEl>
                                              <p:pRg st="0" end="0"/>
                                            </p:txEl>
                                          </p:spTgt>
                                        </p:tgtEl>
                                      </p:cBhvr>
                                      <p:to x="100000" y="95000"/>
                                    </p:animScale>
                                    <p:animScale>
                                      <p:cBhvr>
                                        <p:cTn id="20" dur="166" decel="50000">
                                          <p:stCondLst>
                                            <p:cond delay="1834"/>
                                          </p:stCondLst>
                                        </p:cTn>
                                        <p:tgtEl>
                                          <p:spTgt spid="1198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9811">
                                            <p:txEl>
                                              <p:pRg st="1" end="1"/>
                                            </p:txEl>
                                          </p:spTgt>
                                        </p:tgtEl>
                                        <p:attrNameLst>
                                          <p:attrName>style.visibility</p:attrName>
                                        </p:attrNameLst>
                                      </p:cBhvr>
                                      <p:to>
                                        <p:strVal val="visible"/>
                                      </p:to>
                                    </p:set>
                                    <p:animEffect transition="in" filter="wipe(down)">
                                      <p:cBhvr>
                                        <p:cTn id="25" dur="580">
                                          <p:stCondLst>
                                            <p:cond delay="0"/>
                                          </p:stCondLst>
                                        </p:cTn>
                                        <p:tgtEl>
                                          <p:spTgt spid="119811">
                                            <p:txEl>
                                              <p:pRg st="1" end="1"/>
                                            </p:txEl>
                                          </p:spTgt>
                                        </p:tgtEl>
                                      </p:cBhvr>
                                    </p:animEffect>
                                    <p:anim calcmode="lin" valueType="num">
                                      <p:cBhvr>
                                        <p:cTn id="26" dur="1822" tmFilter="0,0; 0.14,0.36; 0.43,0.73; 0.71,0.91; 1.0,1.0">
                                          <p:stCondLst>
                                            <p:cond delay="0"/>
                                          </p:stCondLst>
                                        </p:cTn>
                                        <p:tgtEl>
                                          <p:spTgt spid="1198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98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98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98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98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9811">
                                            <p:txEl>
                                              <p:pRg st="1" end="1"/>
                                            </p:txEl>
                                          </p:spTgt>
                                        </p:tgtEl>
                                      </p:cBhvr>
                                      <p:to x="100000" y="60000"/>
                                    </p:animScale>
                                    <p:animScale>
                                      <p:cBhvr>
                                        <p:cTn id="32" dur="166" decel="50000">
                                          <p:stCondLst>
                                            <p:cond delay="676"/>
                                          </p:stCondLst>
                                        </p:cTn>
                                        <p:tgtEl>
                                          <p:spTgt spid="119811">
                                            <p:txEl>
                                              <p:pRg st="1" end="1"/>
                                            </p:txEl>
                                          </p:spTgt>
                                        </p:tgtEl>
                                      </p:cBhvr>
                                      <p:to x="100000" y="100000"/>
                                    </p:animScale>
                                    <p:animScale>
                                      <p:cBhvr>
                                        <p:cTn id="33" dur="26">
                                          <p:stCondLst>
                                            <p:cond delay="1312"/>
                                          </p:stCondLst>
                                        </p:cTn>
                                        <p:tgtEl>
                                          <p:spTgt spid="119811">
                                            <p:txEl>
                                              <p:pRg st="1" end="1"/>
                                            </p:txEl>
                                          </p:spTgt>
                                        </p:tgtEl>
                                      </p:cBhvr>
                                      <p:to x="100000" y="80000"/>
                                    </p:animScale>
                                    <p:animScale>
                                      <p:cBhvr>
                                        <p:cTn id="34" dur="166" decel="50000">
                                          <p:stCondLst>
                                            <p:cond delay="1338"/>
                                          </p:stCondLst>
                                        </p:cTn>
                                        <p:tgtEl>
                                          <p:spTgt spid="119811">
                                            <p:txEl>
                                              <p:pRg st="1" end="1"/>
                                            </p:txEl>
                                          </p:spTgt>
                                        </p:tgtEl>
                                      </p:cBhvr>
                                      <p:to x="100000" y="100000"/>
                                    </p:animScale>
                                    <p:animScale>
                                      <p:cBhvr>
                                        <p:cTn id="35" dur="26">
                                          <p:stCondLst>
                                            <p:cond delay="1642"/>
                                          </p:stCondLst>
                                        </p:cTn>
                                        <p:tgtEl>
                                          <p:spTgt spid="119811">
                                            <p:txEl>
                                              <p:pRg st="1" end="1"/>
                                            </p:txEl>
                                          </p:spTgt>
                                        </p:tgtEl>
                                      </p:cBhvr>
                                      <p:to x="100000" y="90000"/>
                                    </p:animScale>
                                    <p:animScale>
                                      <p:cBhvr>
                                        <p:cTn id="36" dur="166" decel="50000">
                                          <p:stCondLst>
                                            <p:cond delay="1668"/>
                                          </p:stCondLst>
                                        </p:cTn>
                                        <p:tgtEl>
                                          <p:spTgt spid="119811">
                                            <p:txEl>
                                              <p:pRg st="1" end="1"/>
                                            </p:txEl>
                                          </p:spTgt>
                                        </p:tgtEl>
                                      </p:cBhvr>
                                      <p:to x="100000" y="100000"/>
                                    </p:animScale>
                                    <p:animScale>
                                      <p:cBhvr>
                                        <p:cTn id="37" dur="26">
                                          <p:stCondLst>
                                            <p:cond delay="1808"/>
                                          </p:stCondLst>
                                        </p:cTn>
                                        <p:tgtEl>
                                          <p:spTgt spid="119811">
                                            <p:txEl>
                                              <p:pRg st="1" end="1"/>
                                            </p:txEl>
                                          </p:spTgt>
                                        </p:tgtEl>
                                      </p:cBhvr>
                                      <p:to x="100000" y="95000"/>
                                    </p:animScale>
                                    <p:animScale>
                                      <p:cBhvr>
                                        <p:cTn id="38" dur="166" decel="50000">
                                          <p:stCondLst>
                                            <p:cond delay="1834"/>
                                          </p:stCondLst>
                                        </p:cTn>
                                        <p:tgtEl>
                                          <p:spTgt spid="11981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Khái niệm Virus máy tính</a:t>
            </a:r>
          </a:p>
        </p:txBody>
      </p:sp>
      <p:sp>
        <p:nvSpPr>
          <p:cNvPr id="120835"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Char char="§"/>
            </a:pPr>
            <a:r>
              <a:rPr lang="en-US">
                <a:effectLst>
                  <a:outerShdw blurRad="38100" dist="38100" dir="2700000" algn="tl">
                    <a:srgbClr val="C0C0C0"/>
                  </a:outerShdw>
                </a:effectLst>
              </a:rPr>
              <a:t>Thuật ngữ "gián tiếp kích </a:t>
            </a:r>
            <a:r>
              <a:rPr lang="en-US" smtClean="0">
                <a:effectLst>
                  <a:outerShdw blurRad="38100" dist="38100" dir="2700000" algn="tl">
                    <a:srgbClr val="C0C0C0"/>
                  </a:outerShdw>
                </a:effectLst>
              </a:rPr>
              <a:t>hoạt“:</a:t>
            </a:r>
          </a:p>
          <a:p>
            <a:pPr marL="0" indent="0" algn="just">
              <a:spcBef>
                <a:spcPct val="15000"/>
              </a:spcBef>
              <a:buClr>
                <a:srgbClr val="FF0000"/>
              </a:buClr>
              <a:buSzPct val="140000"/>
              <a:buNone/>
            </a:pPr>
            <a:r>
              <a:rPr lang="en-US" smtClean="0">
                <a:effectLst>
                  <a:outerShdw blurRad="38100" dist="38100" dir="2700000" algn="tl">
                    <a:srgbClr val="C0C0C0"/>
                  </a:outerShdw>
                </a:effectLst>
              </a:rPr>
              <a:t>+ Người </a:t>
            </a:r>
            <a:r>
              <a:rPr lang="en-US">
                <a:effectLst>
                  <a:outerShdw blurRad="38100" dist="38100" dir="2700000" algn="tl">
                    <a:srgbClr val="C0C0C0"/>
                  </a:outerShdw>
                </a:effectLst>
              </a:rPr>
              <a:t>viết Virus máy tính lần đầu tiên đưa vào HT </a:t>
            </a:r>
            <a:r>
              <a:rPr lang="en-US" smtClean="0">
                <a:effectLst>
                  <a:outerShdw blurRad="38100" dist="38100" dir="2700000" algn="tl">
                    <a:srgbClr val="C0C0C0"/>
                  </a:outerShdw>
                </a:effectLst>
              </a:rPr>
              <a:t>CT có virus </a:t>
            </a:r>
            <a:r>
              <a:rPr lang="en-US">
                <a:effectLst>
                  <a:outerShdw blurRad="38100" dist="38100" dir="2700000" algn="tl">
                    <a:srgbClr val="C0C0C0"/>
                  </a:outerShdw>
                </a:effectLst>
              </a:rPr>
              <a:t>và thực hiện nó. </a:t>
            </a:r>
            <a:endParaRPr lang="en-US" smtClean="0">
              <a:effectLst>
                <a:outerShdw blurRad="38100" dist="38100" dir="2700000" algn="tl">
                  <a:srgbClr val="C0C0C0"/>
                </a:outerShdw>
              </a:effectLst>
            </a:endParaRPr>
          </a:p>
          <a:p>
            <a:pPr marL="0" indent="0" algn="just">
              <a:spcBef>
                <a:spcPct val="15000"/>
              </a:spcBef>
              <a:buClr>
                <a:srgbClr val="FF0000"/>
              </a:buClr>
              <a:buSzPct val="140000"/>
              <a:buNone/>
            </a:pPr>
            <a:r>
              <a:rPr lang="en-US" smtClean="0">
                <a:effectLst>
                  <a:outerShdw blurRad="38100" dist="38100" dir="2700000" algn="tl">
                    <a:srgbClr val="C0C0C0"/>
                  </a:outerShdw>
                </a:effectLst>
              </a:rPr>
              <a:t>+ Những </a:t>
            </a:r>
            <a:r>
              <a:rPr lang="en-US">
                <a:effectLst>
                  <a:outerShdw blurRad="38100" dist="38100" dir="2700000" algn="tl">
                    <a:srgbClr val="C0C0C0"/>
                  </a:outerShdw>
                </a:effectLst>
              </a:rPr>
              <a:t>người sử dụng khác chỉ nạp CT của mình, nếu CT này bị nhiễm virus thì virus sẽ chiếm quyền điều khiển trước, tiến hành lây lan và sửa đổi CT sau đó mới trả quyền điều khiển cho CT được gọi. </a:t>
            </a:r>
          </a:p>
        </p:txBody>
      </p:sp>
    </p:spTree>
    <p:custDataLst>
      <p:tags r:id="rId1"/>
    </p:custDataLst>
  </p:cSld>
  <p:clrMapOvr>
    <a:masterClrMapping/>
  </p:clrMapOvr>
  <p:transition advTm="976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wipe(down)">
                                      <p:cBhvr>
                                        <p:cTn id="7" dur="580">
                                          <p:stCondLst>
                                            <p:cond delay="0"/>
                                          </p:stCondLst>
                                        </p:cTn>
                                        <p:tgtEl>
                                          <p:spTgt spid="120835">
                                            <p:txEl>
                                              <p:pRg st="0" end="0"/>
                                            </p:txEl>
                                          </p:spTgt>
                                        </p:tgtEl>
                                      </p:cBhvr>
                                    </p:animEffect>
                                    <p:anim calcmode="lin" valueType="num">
                                      <p:cBhvr>
                                        <p:cTn id="8" dur="1822" tmFilter="0,0; 0.14,0.36; 0.43,0.73; 0.71,0.91; 1.0,1.0">
                                          <p:stCondLst>
                                            <p:cond delay="0"/>
                                          </p:stCondLst>
                                        </p:cTn>
                                        <p:tgtEl>
                                          <p:spTgt spid="1208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08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08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08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08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0835">
                                            <p:txEl>
                                              <p:pRg st="0" end="0"/>
                                            </p:txEl>
                                          </p:spTgt>
                                        </p:tgtEl>
                                      </p:cBhvr>
                                      <p:to x="100000" y="60000"/>
                                    </p:animScale>
                                    <p:animScale>
                                      <p:cBhvr>
                                        <p:cTn id="14" dur="166" decel="50000">
                                          <p:stCondLst>
                                            <p:cond delay="676"/>
                                          </p:stCondLst>
                                        </p:cTn>
                                        <p:tgtEl>
                                          <p:spTgt spid="120835">
                                            <p:txEl>
                                              <p:pRg st="0" end="0"/>
                                            </p:txEl>
                                          </p:spTgt>
                                        </p:tgtEl>
                                      </p:cBhvr>
                                      <p:to x="100000" y="100000"/>
                                    </p:animScale>
                                    <p:animScale>
                                      <p:cBhvr>
                                        <p:cTn id="15" dur="26">
                                          <p:stCondLst>
                                            <p:cond delay="1312"/>
                                          </p:stCondLst>
                                        </p:cTn>
                                        <p:tgtEl>
                                          <p:spTgt spid="120835">
                                            <p:txEl>
                                              <p:pRg st="0" end="0"/>
                                            </p:txEl>
                                          </p:spTgt>
                                        </p:tgtEl>
                                      </p:cBhvr>
                                      <p:to x="100000" y="80000"/>
                                    </p:animScale>
                                    <p:animScale>
                                      <p:cBhvr>
                                        <p:cTn id="16" dur="166" decel="50000">
                                          <p:stCondLst>
                                            <p:cond delay="1338"/>
                                          </p:stCondLst>
                                        </p:cTn>
                                        <p:tgtEl>
                                          <p:spTgt spid="120835">
                                            <p:txEl>
                                              <p:pRg st="0" end="0"/>
                                            </p:txEl>
                                          </p:spTgt>
                                        </p:tgtEl>
                                      </p:cBhvr>
                                      <p:to x="100000" y="100000"/>
                                    </p:animScale>
                                    <p:animScale>
                                      <p:cBhvr>
                                        <p:cTn id="17" dur="26">
                                          <p:stCondLst>
                                            <p:cond delay="1642"/>
                                          </p:stCondLst>
                                        </p:cTn>
                                        <p:tgtEl>
                                          <p:spTgt spid="120835">
                                            <p:txEl>
                                              <p:pRg st="0" end="0"/>
                                            </p:txEl>
                                          </p:spTgt>
                                        </p:tgtEl>
                                      </p:cBhvr>
                                      <p:to x="100000" y="90000"/>
                                    </p:animScale>
                                    <p:animScale>
                                      <p:cBhvr>
                                        <p:cTn id="18" dur="166" decel="50000">
                                          <p:stCondLst>
                                            <p:cond delay="1668"/>
                                          </p:stCondLst>
                                        </p:cTn>
                                        <p:tgtEl>
                                          <p:spTgt spid="120835">
                                            <p:txEl>
                                              <p:pRg st="0" end="0"/>
                                            </p:txEl>
                                          </p:spTgt>
                                        </p:tgtEl>
                                      </p:cBhvr>
                                      <p:to x="100000" y="100000"/>
                                    </p:animScale>
                                    <p:animScale>
                                      <p:cBhvr>
                                        <p:cTn id="19" dur="26">
                                          <p:stCondLst>
                                            <p:cond delay="1808"/>
                                          </p:stCondLst>
                                        </p:cTn>
                                        <p:tgtEl>
                                          <p:spTgt spid="120835">
                                            <p:txEl>
                                              <p:pRg st="0" end="0"/>
                                            </p:txEl>
                                          </p:spTgt>
                                        </p:tgtEl>
                                      </p:cBhvr>
                                      <p:to x="100000" y="95000"/>
                                    </p:animScale>
                                    <p:animScale>
                                      <p:cBhvr>
                                        <p:cTn id="20" dur="166" decel="50000">
                                          <p:stCondLst>
                                            <p:cond delay="1834"/>
                                          </p:stCondLst>
                                        </p:cTn>
                                        <p:tgtEl>
                                          <p:spTgt spid="1208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0835">
                                            <p:txEl>
                                              <p:pRg st="1" end="1"/>
                                            </p:txEl>
                                          </p:spTgt>
                                        </p:tgtEl>
                                        <p:attrNameLst>
                                          <p:attrName>style.visibility</p:attrName>
                                        </p:attrNameLst>
                                      </p:cBhvr>
                                      <p:to>
                                        <p:strVal val="visible"/>
                                      </p:to>
                                    </p:set>
                                    <p:animEffect transition="in" filter="wipe(down)">
                                      <p:cBhvr>
                                        <p:cTn id="25" dur="580">
                                          <p:stCondLst>
                                            <p:cond delay="0"/>
                                          </p:stCondLst>
                                        </p:cTn>
                                        <p:tgtEl>
                                          <p:spTgt spid="120835">
                                            <p:txEl>
                                              <p:pRg st="1" end="1"/>
                                            </p:txEl>
                                          </p:spTgt>
                                        </p:tgtEl>
                                      </p:cBhvr>
                                    </p:animEffect>
                                    <p:anim calcmode="lin" valueType="num">
                                      <p:cBhvr>
                                        <p:cTn id="26" dur="1822" tmFilter="0,0; 0.14,0.36; 0.43,0.73; 0.71,0.91; 1.0,1.0">
                                          <p:stCondLst>
                                            <p:cond delay="0"/>
                                          </p:stCondLst>
                                        </p:cTn>
                                        <p:tgtEl>
                                          <p:spTgt spid="1208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08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08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08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08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0835">
                                            <p:txEl>
                                              <p:pRg st="1" end="1"/>
                                            </p:txEl>
                                          </p:spTgt>
                                        </p:tgtEl>
                                      </p:cBhvr>
                                      <p:to x="100000" y="60000"/>
                                    </p:animScale>
                                    <p:animScale>
                                      <p:cBhvr>
                                        <p:cTn id="32" dur="166" decel="50000">
                                          <p:stCondLst>
                                            <p:cond delay="676"/>
                                          </p:stCondLst>
                                        </p:cTn>
                                        <p:tgtEl>
                                          <p:spTgt spid="120835">
                                            <p:txEl>
                                              <p:pRg st="1" end="1"/>
                                            </p:txEl>
                                          </p:spTgt>
                                        </p:tgtEl>
                                      </p:cBhvr>
                                      <p:to x="100000" y="100000"/>
                                    </p:animScale>
                                    <p:animScale>
                                      <p:cBhvr>
                                        <p:cTn id="33" dur="26">
                                          <p:stCondLst>
                                            <p:cond delay="1312"/>
                                          </p:stCondLst>
                                        </p:cTn>
                                        <p:tgtEl>
                                          <p:spTgt spid="120835">
                                            <p:txEl>
                                              <p:pRg st="1" end="1"/>
                                            </p:txEl>
                                          </p:spTgt>
                                        </p:tgtEl>
                                      </p:cBhvr>
                                      <p:to x="100000" y="80000"/>
                                    </p:animScale>
                                    <p:animScale>
                                      <p:cBhvr>
                                        <p:cTn id="34" dur="166" decel="50000">
                                          <p:stCondLst>
                                            <p:cond delay="1338"/>
                                          </p:stCondLst>
                                        </p:cTn>
                                        <p:tgtEl>
                                          <p:spTgt spid="120835">
                                            <p:txEl>
                                              <p:pRg st="1" end="1"/>
                                            </p:txEl>
                                          </p:spTgt>
                                        </p:tgtEl>
                                      </p:cBhvr>
                                      <p:to x="100000" y="100000"/>
                                    </p:animScale>
                                    <p:animScale>
                                      <p:cBhvr>
                                        <p:cTn id="35" dur="26">
                                          <p:stCondLst>
                                            <p:cond delay="1642"/>
                                          </p:stCondLst>
                                        </p:cTn>
                                        <p:tgtEl>
                                          <p:spTgt spid="120835">
                                            <p:txEl>
                                              <p:pRg st="1" end="1"/>
                                            </p:txEl>
                                          </p:spTgt>
                                        </p:tgtEl>
                                      </p:cBhvr>
                                      <p:to x="100000" y="90000"/>
                                    </p:animScale>
                                    <p:animScale>
                                      <p:cBhvr>
                                        <p:cTn id="36" dur="166" decel="50000">
                                          <p:stCondLst>
                                            <p:cond delay="1668"/>
                                          </p:stCondLst>
                                        </p:cTn>
                                        <p:tgtEl>
                                          <p:spTgt spid="120835">
                                            <p:txEl>
                                              <p:pRg st="1" end="1"/>
                                            </p:txEl>
                                          </p:spTgt>
                                        </p:tgtEl>
                                      </p:cBhvr>
                                      <p:to x="100000" y="100000"/>
                                    </p:animScale>
                                    <p:animScale>
                                      <p:cBhvr>
                                        <p:cTn id="37" dur="26">
                                          <p:stCondLst>
                                            <p:cond delay="1808"/>
                                          </p:stCondLst>
                                        </p:cTn>
                                        <p:tgtEl>
                                          <p:spTgt spid="120835">
                                            <p:txEl>
                                              <p:pRg st="1" end="1"/>
                                            </p:txEl>
                                          </p:spTgt>
                                        </p:tgtEl>
                                      </p:cBhvr>
                                      <p:to x="100000" y="95000"/>
                                    </p:animScale>
                                    <p:animScale>
                                      <p:cBhvr>
                                        <p:cTn id="38" dur="166" decel="50000">
                                          <p:stCondLst>
                                            <p:cond delay="1834"/>
                                          </p:stCondLst>
                                        </p:cTn>
                                        <p:tgtEl>
                                          <p:spTgt spid="12083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0835">
                                            <p:txEl>
                                              <p:pRg st="2" end="2"/>
                                            </p:txEl>
                                          </p:spTgt>
                                        </p:tgtEl>
                                        <p:attrNameLst>
                                          <p:attrName>style.visibility</p:attrName>
                                        </p:attrNameLst>
                                      </p:cBhvr>
                                      <p:to>
                                        <p:strVal val="visible"/>
                                      </p:to>
                                    </p:set>
                                    <p:animEffect transition="in" filter="wipe(down)">
                                      <p:cBhvr>
                                        <p:cTn id="43" dur="580">
                                          <p:stCondLst>
                                            <p:cond delay="0"/>
                                          </p:stCondLst>
                                        </p:cTn>
                                        <p:tgtEl>
                                          <p:spTgt spid="120835">
                                            <p:txEl>
                                              <p:pRg st="2" end="2"/>
                                            </p:txEl>
                                          </p:spTgt>
                                        </p:tgtEl>
                                      </p:cBhvr>
                                    </p:animEffect>
                                    <p:anim calcmode="lin" valueType="num">
                                      <p:cBhvr>
                                        <p:cTn id="44" dur="1822" tmFilter="0,0; 0.14,0.36; 0.43,0.73; 0.71,0.91; 1.0,1.0">
                                          <p:stCondLst>
                                            <p:cond delay="0"/>
                                          </p:stCondLst>
                                        </p:cTn>
                                        <p:tgtEl>
                                          <p:spTgt spid="12083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083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083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083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083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0835">
                                            <p:txEl>
                                              <p:pRg st="2" end="2"/>
                                            </p:txEl>
                                          </p:spTgt>
                                        </p:tgtEl>
                                      </p:cBhvr>
                                      <p:to x="100000" y="60000"/>
                                    </p:animScale>
                                    <p:animScale>
                                      <p:cBhvr>
                                        <p:cTn id="50" dur="166" decel="50000">
                                          <p:stCondLst>
                                            <p:cond delay="676"/>
                                          </p:stCondLst>
                                        </p:cTn>
                                        <p:tgtEl>
                                          <p:spTgt spid="120835">
                                            <p:txEl>
                                              <p:pRg st="2" end="2"/>
                                            </p:txEl>
                                          </p:spTgt>
                                        </p:tgtEl>
                                      </p:cBhvr>
                                      <p:to x="100000" y="100000"/>
                                    </p:animScale>
                                    <p:animScale>
                                      <p:cBhvr>
                                        <p:cTn id="51" dur="26">
                                          <p:stCondLst>
                                            <p:cond delay="1312"/>
                                          </p:stCondLst>
                                        </p:cTn>
                                        <p:tgtEl>
                                          <p:spTgt spid="120835">
                                            <p:txEl>
                                              <p:pRg st="2" end="2"/>
                                            </p:txEl>
                                          </p:spTgt>
                                        </p:tgtEl>
                                      </p:cBhvr>
                                      <p:to x="100000" y="80000"/>
                                    </p:animScale>
                                    <p:animScale>
                                      <p:cBhvr>
                                        <p:cTn id="52" dur="166" decel="50000">
                                          <p:stCondLst>
                                            <p:cond delay="1338"/>
                                          </p:stCondLst>
                                        </p:cTn>
                                        <p:tgtEl>
                                          <p:spTgt spid="120835">
                                            <p:txEl>
                                              <p:pRg st="2" end="2"/>
                                            </p:txEl>
                                          </p:spTgt>
                                        </p:tgtEl>
                                      </p:cBhvr>
                                      <p:to x="100000" y="100000"/>
                                    </p:animScale>
                                    <p:animScale>
                                      <p:cBhvr>
                                        <p:cTn id="53" dur="26">
                                          <p:stCondLst>
                                            <p:cond delay="1642"/>
                                          </p:stCondLst>
                                        </p:cTn>
                                        <p:tgtEl>
                                          <p:spTgt spid="120835">
                                            <p:txEl>
                                              <p:pRg st="2" end="2"/>
                                            </p:txEl>
                                          </p:spTgt>
                                        </p:tgtEl>
                                      </p:cBhvr>
                                      <p:to x="100000" y="90000"/>
                                    </p:animScale>
                                    <p:animScale>
                                      <p:cBhvr>
                                        <p:cTn id="54" dur="166" decel="50000">
                                          <p:stCondLst>
                                            <p:cond delay="1668"/>
                                          </p:stCondLst>
                                        </p:cTn>
                                        <p:tgtEl>
                                          <p:spTgt spid="120835">
                                            <p:txEl>
                                              <p:pRg st="2" end="2"/>
                                            </p:txEl>
                                          </p:spTgt>
                                        </p:tgtEl>
                                      </p:cBhvr>
                                      <p:to x="100000" y="100000"/>
                                    </p:animScale>
                                    <p:animScale>
                                      <p:cBhvr>
                                        <p:cTn id="55" dur="26">
                                          <p:stCondLst>
                                            <p:cond delay="1808"/>
                                          </p:stCondLst>
                                        </p:cTn>
                                        <p:tgtEl>
                                          <p:spTgt spid="120835">
                                            <p:txEl>
                                              <p:pRg st="2" end="2"/>
                                            </p:txEl>
                                          </p:spTgt>
                                        </p:tgtEl>
                                      </p:cBhvr>
                                      <p:to x="100000" y="95000"/>
                                    </p:animScale>
                                    <p:animScale>
                                      <p:cBhvr>
                                        <p:cTn id="56" dur="166" decel="50000">
                                          <p:stCondLst>
                                            <p:cond delay="1834"/>
                                          </p:stCondLst>
                                        </p:cTn>
                                        <p:tgtEl>
                                          <p:spTgt spid="12083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Khái niệm Virus máy tính</a:t>
            </a:r>
          </a:p>
        </p:txBody>
      </p:sp>
      <p:sp>
        <p:nvSpPr>
          <p:cNvPr id="121859"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Char char="§"/>
            </a:pPr>
            <a:r>
              <a:rPr lang="en-US">
                <a:effectLst>
                  <a:outerShdw blurRad="38100" dist="38100" dir="2700000" algn="tl">
                    <a:srgbClr val="C0C0C0"/>
                  </a:outerShdw>
                </a:effectLst>
              </a:rPr>
              <a:t>Một số biểu hiện của máy tính bị nhiễm virus:</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1. HT hoạt động không ổn định.</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2. Các chương trình ứng dụng không hoạt động hoặc hoạt động sai chức năng.</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3. DL bị sai lệch.</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4. Kích thước các file tăng.</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5. Xuất hiện các file lạ trên đĩa.</a:t>
            </a:r>
          </a:p>
        </p:txBody>
      </p:sp>
    </p:spTree>
    <p:custDataLst>
      <p:tags r:id="rId1"/>
    </p:custDataLst>
  </p:cSld>
  <p:clrMapOvr>
    <a:masterClrMapping/>
  </p:clrMapOvr>
  <p:transition advTm="28512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wipe(down)">
                                      <p:cBhvr>
                                        <p:cTn id="7" dur="580">
                                          <p:stCondLst>
                                            <p:cond delay="0"/>
                                          </p:stCondLst>
                                        </p:cTn>
                                        <p:tgtEl>
                                          <p:spTgt spid="121859">
                                            <p:txEl>
                                              <p:pRg st="0" end="0"/>
                                            </p:txEl>
                                          </p:spTgt>
                                        </p:tgtEl>
                                      </p:cBhvr>
                                    </p:animEffect>
                                    <p:anim calcmode="lin" valueType="num">
                                      <p:cBhvr>
                                        <p:cTn id="8" dur="1822" tmFilter="0,0; 0.14,0.36; 0.43,0.73; 0.71,0.91; 1.0,1.0">
                                          <p:stCondLst>
                                            <p:cond delay="0"/>
                                          </p:stCondLst>
                                        </p:cTn>
                                        <p:tgtEl>
                                          <p:spTgt spid="1218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18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18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18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18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1859">
                                            <p:txEl>
                                              <p:pRg st="0" end="0"/>
                                            </p:txEl>
                                          </p:spTgt>
                                        </p:tgtEl>
                                      </p:cBhvr>
                                      <p:to x="100000" y="60000"/>
                                    </p:animScale>
                                    <p:animScale>
                                      <p:cBhvr>
                                        <p:cTn id="14" dur="166" decel="50000">
                                          <p:stCondLst>
                                            <p:cond delay="676"/>
                                          </p:stCondLst>
                                        </p:cTn>
                                        <p:tgtEl>
                                          <p:spTgt spid="121859">
                                            <p:txEl>
                                              <p:pRg st="0" end="0"/>
                                            </p:txEl>
                                          </p:spTgt>
                                        </p:tgtEl>
                                      </p:cBhvr>
                                      <p:to x="100000" y="100000"/>
                                    </p:animScale>
                                    <p:animScale>
                                      <p:cBhvr>
                                        <p:cTn id="15" dur="26">
                                          <p:stCondLst>
                                            <p:cond delay="1312"/>
                                          </p:stCondLst>
                                        </p:cTn>
                                        <p:tgtEl>
                                          <p:spTgt spid="121859">
                                            <p:txEl>
                                              <p:pRg st="0" end="0"/>
                                            </p:txEl>
                                          </p:spTgt>
                                        </p:tgtEl>
                                      </p:cBhvr>
                                      <p:to x="100000" y="80000"/>
                                    </p:animScale>
                                    <p:animScale>
                                      <p:cBhvr>
                                        <p:cTn id="16" dur="166" decel="50000">
                                          <p:stCondLst>
                                            <p:cond delay="1338"/>
                                          </p:stCondLst>
                                        </p:cTn>
                                        <p:tgtEl>
                                          <p:spTgt spid="121859">
                                            <p:txEl>
                                              <p:pRg st="0" end="0"/>
                                            </p:txEl>
                                          </p:spTgt>
                                        </p:tgtEl>
                                      </p:cBhvr>
                                      <p:to x="100000" y="100000"/>
                                    </p:animScale>
                                    <p:animScale>
                                      <p:cBhvr>
                                        <p:cTn id="17" dur="26">
                                          <p:stCondLst>
                                            <p:cond delay="1642"/>
                                          </p:stCondLst>
                                        </p:cTn>
                                        <p:tgtEl>
                                          <p:spTgt spid="121859">
                                            <p:txEl>
                                              <p:pRg st="0" end="0"/>
                                            </p:txEl>
                                          </p:spTgt>
                                        </p:tgtEl>
                                      </p:cBhvr>
                                      <p:to x="100000" y="90000"/>
                                    </p:animScale>
                                    <p:animScale>
                                      <p:cBhvr>
                                        <p:cTn id="18" dur="166" decel="50000">
                                          <p:stCondLst>
                                            <p:cond delay="1668"/>
                                          </p:stCondLst>
                                        </p:cTn>
                                        <p:tgtEl>
                                          <p:spTgt spid="121859">
                                            <p:txEl>
                                              <p:pRg st="0" end="0"/>
                                            </p:txEl>
                                          </p:spTgt>
                                        </p:tgtEl>
                                      </p:cBhvr>
                                      <p:to x="100000" y="100000"/>
                                    </p:animScale>
                                    <p:animScale>
                                      <p:cBhvr>
                                        <p:cTn id="19" dur="26">
                                          <p:stCondLst>
                                            <p:cond delay="1808"/>
                                          </p:stCondLst>
                                        </p:cTn>
                                        <p:tgtEl>
                                          <p:spTgt spid="121859">
                                            <p:txEl>
                                              <p:pRg st="0" end="0"/>
                                            </p:txEl>
                                          </p:spTgt>
                                        </p:tgtEl>
                                      </p:cBhvr>
                                      <p:to x="100000" y="95000"/>
                                    </p:animScale>
                                    <p:animScale>
                                      <p:cBhvr>
                                        <p:cTn id="20" dur="166" decel="50000">
                                          <p:stCondLst>
                                            <p:cond delay="1834"/>
                                          </p:stCondLst>
                                        </p:cTn>
                                        <p:tgtEl>
                                          <p:spTgt spid="1218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1859">
                                            <p:txEl>
                                              <p:pRg st="1" end="1"/>
                                            </p:txEl>
                                          </p:spTgt>
                                        </p:tgtEl>
                                        <p:attrNameLst>
                                          <p:attrName>style.visibility</p:attrName>
                                        </p:attrNameLst>
                                      </p:cBhvr>
                                      <p:to>
                                        <p:strVal val="visible"/>
                                      </p:to>
                                    </p:set>
                                    <p:animEffect transition="in" filter="wipe(down)">
                                      <p:cBhvr>
                                        <p:cTn id="25" dur="580">
                                          <p:stCondLst>
                                            <p:cond delay="0"/>
                                          </p:stCondLst>
                                        </p:cTn>
                                        <p:tgtEl>
                                          <p:spTgt spid="121859">
                                            <p:txEl>
                                              <p:pRg st="1" end="1"/>
                                            </p:txEl>
                                          </p:spTgt>
                                        </p:tgtEl>
                                      </p:cBhvr>
                                    </p:animEffect>
                                    <p:anim calcmode="lin" valueType="num">
                                      <p:cBhvr>
                                        <p:cTn id="26" dur="1822" tmFilter="0,0; 0.14,0.36; 0.43,0.73; 0.71,0.91; 1.0,1.0">
                                          <p:stCondLst>
                                            <p:cond delay="0"/>
                                          </p:stCondLst>
                                        </p:cTn>
                                        <p:tgtEl>
                                          <p:spTgt spid="1218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18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18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18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18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1859">
                                            <p:txEl>
                                              <p:pRg st="1" end="1"/>
                                            </p:txEl>
                                          </p:spTgt>
                                        </p:tgtEl>
                                      </p:cBhvr>
                                      <p:to x="100000" y="60000"/>
                                    </p:animScale>
                                    <p:animScale>
                                      <p:cBhvr>
                                        <p:cTn id="32" dur="166" decel="50000">
                                          <p:stCondLst>
                                            <p:cond delay="676"/>
                                          </p:stCondLst>
                                        </p:cTn>
                                        <p:tgtEl>
                                          <p:spTgt spid="121859">
                                            <p:txEl>
                                              <p:pRg st="1" end="1"/>
                                            </p:txEl>
                                          </p:spTgt>
                                        </p:tgtEl>
                                      </p:cBhvr>
                                      <p:to x="100000" y="100000"/>
                                    </p:animScale>
                                    <p:animScale>
                                      <p:cBhvr>
                                        <p:cTn id="33" dur="26">
                                          <p:stCondLst>
                                            <p:cond delay="1312"/>
                                          </p:stCondLst>
                                        </p:cTn>
                                        <p:tgtEl>
                                          <p:spTgt spid="121859">
                                            <p:txEl>
                                              <p:pRg st="1" end="1"/>
                                            </p:txEl>
                                          </p:spTgt>
                                        </p:tgtEl>
                                      </p:cBhvr>
                                      <p:to x="100000" y="80000"/>
                                    </p:animScale>
                                    <p:animScale>
                                      <p:cBhvr>
                                        <p:cTn id="34" dur="166" decel="50000">
                                          <p:stCondLst>
                                            <p:cond delay="1338"/>
                                          </p:stCondLst>
                                        </p:cTn>
                                        <p:tgtEl>
                                          <p:spTgt spid="121859">
                                            <p:txEl>
                                              <p:pRg st="1" end="1"/>
                                            </p:txEl>
                                          </p:spTgt>
                                        </p:tgtEl>
                                      </p:cBhvr>
                                      <p:to x="100000" y="100000"/>
                                    </p:animScale>
                                    <p:animScale>
                                      <p:cBhvr>
                                        <p:cTn id="35" dur="26">
                                          <p:stCondLst>
                                            <p:cond delay="1642"/>
                                          </p:stCondLst>
                                        </p:cTn>
                                        <p:tgtEl>
                                          <p:spTgt spid="121859">
                                            <p:txEl>
                                              <p:pRg st="1" end="1"/>
                                            </p:txEl>
                                          </p:spTgt>
                                        </p:tgtEl>
                                      </p:cBhvr>
                                      <p:to x="100000" y="90000"/>
                                    </p:animScale>
                                    <p:animScale>
                                      <p:cBhvr>
                                        <p:cTn id="36" dur="166" decel="50000">
                                          <p:stCondLst>
                                            <p:cond delay="1668"/>
                                          </p:stCondLst>
                                        </p:cTn>
                                        <p:tgtEl>
                                          <p:spTgt spid="121859">
                                            <p:txEl>
                                              <p:pRg st="1" end="1"/>
                                            </p:txEl>
                                          </p:spTgt>
                                        </p:tgtEl>
                                      </p:cBhvr>
                                      <p:to x="100000" y="100000"/>
                                    </p:animScale>
                                    <p:animScale>
                                      <p:cBhvr>
                                        <p:cTn id="37" dur="26">
                                          <p:stCondLst>
                                            <p:cond delay="1808"/>
                                          </p:stCondLst>
                                        </p:cTn>
                                        <p:tgtEl>
                                          <p:spTgt spid="121859">
                                            <p:txEl>
                                              <p:pRg st="1" end="1"/>
                                            </p:txEl>
                                          </p:spTgt>
                                        </p:tgtEl>
                                      </p:cBhvr>
                                      <p:to x="100000" y="95000"/>
                                    </p:animScale>
                                    <p:animScale>
                                      <p:cBhvr>
                                        <p:cTn id="38" dur="166" decel="50000">
                                          <p:stCondLst>
                                            <p:cond delay="1834"/>
                                          </p:stCondLst>
                                        </p:cTn>
                                        <p:tgtEl>
                                          <p:spTgt spid="1218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1859">
                                            <p:txEl>
                                              <p:pRg st="2" end="2"/>
                                            </p:txEl>
                                          </p:spTgt>
                                        </p:tgtEl>
                                        <p:attrNameLst>
                                          <p:attrName>style.visibility</p:attrName>
                                        </p:attrNameLst>
                                      </p:cBhvr>
                                      <p:to>
                                        <p:strVal val="visible"/>
                                      </p:to>
                                    </p:set>
                                    <p:animEffect transition="in" filter="wipe(down)">
                                      <p:cBhvr>
                                        <p:cTn id="43" dur="580">
                                          <p:stCondLst>
                                            <p:cond delay="0"/>
                                          </p:stCondLst>
                                        </p:cTn>
                                        <p:tgtEl>
                                          <p:spTgt spid="121859">
                                            <p:txEl>
                                              <p:pRg st="2" end="2"/>
                                            </p:txEl>
                                          </p:spTgt>
                                        </p:tgtEl>
                                      </p:cBhvr>
                                    </p:animEffect>
                                    <p:anim calcmode="lin" valueType="num">
                                      <p:cBhvr>
                                        <p:cTn id="44" dur="1822" tmFilter="0,0; 0.14,0.36; 0.43,0.73; 0.71,0.91; 1.0,1.0">
                                          <p:stCondLst>
                                            <p:cond delay="0"/>
                                          </p:stCondLst>
                                        </p:cTn>
                                        <p:tgtEl>
                                          <p:spTgt spid="1218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18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18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18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18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1859">
                                            <p:txEl>
                                              <p:pRg st="2" end="2"/>
                                            </p:txEl>
                                          </p:spTgt>
                                        </p:tgtEl>
                                      </p:cBhvr>
                                      <p:to x="100000" y="60000"/>
                                    </p:animScale>
                                    <p:animScale>
                                      <p:cBhvr>
                                        <p:cTn id="50" dur="166" decel="50000">
                                          <p:stCondLst>
                                            <p:cond delay="676"/>
                                          </p:stCondLst>
                                        </p:cTn>
                                        <p:tgtEl>
                                          <p:spTgt spid="121859">
                                            <p:txEl>
                                              <p:pRg st="2" end="2"/>
                                            </p:txEl>
                                          </p:spTgt>
                                        </p:tgtEl>
                                      </p:cBhvr>
                                      <p:to x="100000" y="100000"/>
                                    </p:animScale>
                                    <p:animScale>
                                      <p:cBhvr>
                                        <p:cTn id="51" dur="26">
                                          <p:stCondLst>
                                            <p:cond delay="1312"/>
                                          </p:stCondLst>
                                        </p:cTn>
                                        <p:tgtEl>
                                          <p:spTgt spid="121859">
                                            <p:txEl>
                                              <p:pRg st="2" end="2"/>
                                            </p:txEl>
                                          </p:spTgt>
                                        </p:tgtEl>
                                      </p:cBhvr>
                                      <p:to x="100000" y="80000"/>
                                    </p:animScale>
                                    <p:animScale>
                                      <p:cBhvr>
                                        <p:cTn id="52" dur="166" decel="50000">
                                          <p:stCondLst>
                                            <p:cond delay="1338"/>
                                          </p:stCondLst>
                                        </p:cTn>
                                        <p:tgtEl>
                                          <p:spTgt spid="121859">
                                            <p:txEl>
                                              <p:pRg st="2" end="2"/>
                                            </p:txEl>
                                          </p:spTgt>
                                        </p:tgtEl>
                                      </p:cBhvr>
                                      <p:to x="100000" y="100000"/>
                                    </p:animScale>
                                    <p:animScale>
                                      <p:cBhvr>
                                        <p:cTn id="53" dur="26">
                                          <p:stCondLst>
                                            <p:cond delay="1642"/>
                                          </p:stCondLst>
                                        </p:cTn>
                                        <p:tgtEl>
                                          <p:spTgt spid="121859">
                                            <p:txEl>
                                              <p:pRg st="2" end="2"/>
                                            </p:txEl>
                                          </p:spTgt>
                                        </p:tgtEl>
                                      </p:cBhvr>
                                      <p:to x="100000" y="90000"/>
                                    </p:animScale>
                                    <p:animScale>
                                      <p:cBhvr>
                                        <p:cTn id="54" dur="166" decel="50000">
                                          <p:stCondLst>
                                            <p:cond delay="1668"/>
                                          </p:stCondLst>
                                        </p:cTn>
                                        <p:tgtEl>
                                          <p:spTgt spid="121859">
                                            <p:txEl>
                                              <p:pRg st="2" end="2"/>
                                            </p:txEl>
                                          </p:spTgt>
                                        </p:tgtEl>
                                      </p:cBhvr>
                                      <p:to x="100000" y="100000"/>
                                    </p:animScale>
                                    <p:animScale>
                                      <p:cBhvr>
                                        <p:cTn id="55" dur="26">
                                          <p:stCondLst>
                                            <p:cond delay="1808"/>
                                          </p:stCondLst>
                                        </p:cTn>
                                        <p:tgtEl>
                                          <p:spTgt spid="121859">
                                            <p:txEl>
                                              <p:pRg st="2" end="2"/>
                                            </p:txEl>
                                          </p:spTgt>
                                        </p:tgtEl>
                                      </p:cBhvr>
                                      <p:to x="100000" y="95000"/>
                                    </p:animScale>
                                    <p:animScale>
                                      <p:cBhvr>
                                        <p:cTn id="56" dur="166" decel="50000">
                                          <p:stCondLst>
                                            <p:cond delay="1834"/>
                                          </p:stCondLst>
                                        </p:cTn>
                                        <p:tgtEl>
                                          <p:spTgt spid="12185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1859">
                                            <p:txEl>
                                              <p:pRg st="3" end="3"/>
                                            </p:txEl>
                                          </p:spTgt>
                                        </p:tgtEl>
                                        <p:attrNameLst>
                                          <p:attrName>style.visibility</p:attrName>
                                        </p:attrNameLst>
                                      </p:cBhvr>
                                      <p:to>
                                        <p:strVal val="visible"/>
                                      </p:to>
                                    </p:set>
                                    <p:animEffect transition="in" filter="wipe(down)">
                                      <p:cBhvr>
                                        <p:cTn id="61" dur="580">
                                          <p:stCondLst>
                                            <p:cond delay="0"/>
                                          </p:stCondLst>
                                        </p:cTn>
                                        <p:tgtEl>
                                          <p:spTgt spid="121859">
                                            <p:txEl>
                                              <p:pRg st="3" end="3"/>
                                            </p:txEl>
                                          </p:spTgt>
                                        </p:tgtEl>
                                      </p:cBhvr>
                                    </p:animEffect>
                                    <p:anim calcmode="lin" valueType="num">
                                      <p:cBhvr>
                                        <p:cTn id="62" dur="1822" tmFilter="0,0; 0.14,0.36; 0.43,0.73; 0.71,0.91; 1.0,1.0">
                                          <p:stCondLst>
                                            <p:cond delay="0"/>
                                          </p:stCondLst>
                                        </p:cTn>
                                        <p:tgtEl>
                                          <p:spTgt spid="12185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185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185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185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185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21859">
                                            <p:txEl>
                                              <p:pRg st="3" end="3"/>
                                            </p:txEl>
                                          </p:spTgt>
                                        </p:tgtEl>
                                      </p:cBhvr>
                                      <p:to x="100000" y="60000"/>
                                    </p:animScale>
                                    <p:animScale>
                                      <p:cBhvr>
                                        <p:cTn id="68" dur="166" decel="50000">
                                          <p:stCondLst>
                                            <p:cond delay="676"/>
                                          </p:stCondLst>
                                        </p:cTn>
                                        <p:tgtEl>
                                          <p:spTgt spid="121859">
                                            <p:txEl>
                                              <p:pRg st="3" end="3"/>
                                            </p:txEl>
                                          </p:spTgt>
                                        </p:tgtEl>
                                      </p:cBhvr>
                                      <p:to x="100000" y="100000"/>
                                    </p:animScale>
                                    <p:animScale>
                                      <p:cBhvr>
                                        <p:cTn id="69" dur="26">
                                          <p:stCondLst>
                                            <p:cond delay="1312"/>
                                          </p:stCondLst>
                                        </p:cTn>
                                        <p:tgtEl>
                                          <p:spTgt spid="121859">
                                            <p:txEl>
                                              <p:pRg st="3" end="3"/>
                                            </p:txEl>
                                          </p:spTgt>
                                        </p:tgtEl>
                                      </p:cBhvr>
                                      <p:to x="100000" y="80000"/>
                                    </p:animScale>
                                    <p:animScale>
                                      <p:cBhvr>
                                        <p:cTn id="70" dur="166" decel="50000">
                                          <p:stCondLst>
                                            <p:cond delay="1338"/>
                                          </p:stCondLst>
                                        </p:cTn>
                                        <p:tgtEl>
                                          <p:spTgt spid="121859">
                                            <p:txEl>
                                              <p:pRg st="3" end="3"/>
                                            </p:txEl>
                                          </p:spTgt>
                                        </p:tgtEl>
                                      </p:cBhvr>
                                      <p:to x="100000" y="100000"/>
                                    </p:animScale>
                                    <p:animScale>
                                      <p:cBhvr>
                                        <p:cTn id="71" dur="26">
                                          <p:stCondLst>
                                            <p:cond delay="1642"/>
                                          </p:stCondLst>
                                        </p:cTn>
                                        <p:tgtEl>
                                          <p:spTgt spid="121859">
                                            <p:txEl>
                                              <p:pRg st="3" end="3"/>
                                            </p:txEl>
                                          </p:spTgt>
                                        </p:tgtEl>
                                      </p:cBhvr>
                                      <p:to x="100000" y="90000"/>
                                    </p:animScale>
                                    <p:animScale>
                                      <p:cBhvr>
                                        <p:cTn id="72" dur="166" decel="50000">
                                          <p:stCondLst>
                                            <p:cond delay="1668"/>
                                          </p:stCondLst>
                                        </p:cTn>
                                        <p:tgtEl>
                                          <p:spTgt spid="121859">
                                            <p:txEl>
                                              <p:pRg st="3" end="3"/>
                                            </p:txEl>
                                          </p:spTgt>
                                        </p:tgtEl>
                                      </p:cBhvr>
                                      <p:to x="100000" y="100000"/>
                                    </p:animScale>
                                    <p:animScale>
                                      <p:cBhvr>
                                        <p:cTn id="73" dur="26">
                                          <p:stCondLst>
                                            <p:cond delay="1808"/>
                                          </p:stCondLst>
                                        </p:cTn>
                                        <p:tgtEl>
                                          <p:spTgt spid="121859">
                                            <p:txEl>
                                              <p:pRg st="3" end="3"/>
                                            </p:txEl>
                                          </p:spTgt>
                                        </p:tgtEl>
                                      </p:cBhvr>
                                      <p:to x="100000" y="95000"/>
                                    </p:animScale>
                                    <p:animScale>
                                      <p:cBhvr>
                                        <p:cTn id="74" dur="166" decel="50000">
                                          <p:stCondLst>
                                            <p:cond delay="1834"/>
                                          </p:stCondLst>
                                        </p:cTn>
                                        <p:tgtEl>
                                          <p:spTgt spid="12185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21859">
                                            <p:txEl>
                                              <p:pRg st="4" end="4"/>
                                            </p:txEl>
                                          </p:spTgt>
                                        </p:tgtEl>
                                        <p:attrNameLst>
                                          <p:attrName>style.visibility</p:attrName>
                                        </p:attrNameLst>
                                      </p:cBhvr>
                                      <p:to>
                                        <p:strVal val="visible"/>
                                      </p:to>
                                    </p:set>
                                    <p:animEffect transition="in" filter="wipe(down)">
                                      <p:cBhvr>
                                        <p:cTn id="79" dur="580">
                                          <p:stCondLst>
                                            <p:cond delay="0"/>
                                          </p:stCondLst>
                                        </p:cTn>
                                        <p:tgtEl>
                                          <p:spTgt spid="121859">
                                            <p:txEl>
                                              <p:pRg st="4" end="4"/>
                                            </p:txEl>
                                          </p:spTgt>
                                        </p:tgtEl>
                                      </p:cBhvr>
                                    </p:animEffect>
                                    <p:anim calcmode="lin" valueType="num">
                                      <p:cBhvr>
                                        <p:cTn id="80" dur="1822" tmFilter="0,0; 0.14,0.36; 0.43,0.73; 0.71,0.91; 1.0,1.0">
                                          <p:stCondLst>
                                            <p:cond delay="0"/>
                                          </p:stCondLst>
                                        </p:cTn>
                                        <p:tgtEl>
                                          <p:spTgt spid="12185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185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185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185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185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21859">
                                            <p:txEl>
                                              <p:pRg st="4" end="4"/>
                                            </p:txEl>
                                          </p:spTgt>
                                        </p:tgtEl>
                                      </p:cBhvr>
                                      <p:to x="100000" y="60000"/>
                                    </p:animScale>
                                    <p:animScale>
                                      <p:cBhvr>
                                        <p:cTn id="86" dur="166" decel="50000">
                                          <p:stCondLst>
                                            <p:cond delay="676"/>
                                          </p:stCondLst>
                                        </p:cTn>
                                        <p:tgtEl>
                                          <p:spTgt spid="121859">
                                            <p:txEl>
                                              <p:pRg st="4" end="4"/>
                                            </p:txEl>
                                          </p:spTgt>
                                        </p:tgtEl>
                                      </p:cBhvr>
                                      <p:to x="100000" y="100000"/>
                                    </p:animScale>
                                    <p:animScale>
                                      <p:cBhvr>
                                        <p:cTn id="87" dur="26">
                                          <p:stCondLst>
                                            <p:cond delay="1312"/>
                                          </p:stCondLst>
                                        </p:cTn>
                                        <p:tgtEl>
                                          <p:spTgt spid="121859">
                                            <p:txEl>
                                              <p:pRg st="4" end="4"/>
                                            </p:txEl>
                                          </p:spTgt>
                                        </p:tgtEl>
                                      </p:cBhvr>
                                      <p:to x="100000" y="80000"/>
                                    </p:animScale>
                                    <p:animScale>
                                      <p:cBhvr>
                                        <p:cTn id="88" dur="166" decel="50000">
                                          <p:stCondLst>
                                            <p:cond delay="1338"/>
                                          </p:stCondLst>
                                        </p:cTn>
                                        <p:tgtEl>
                                          <p:spTgt spid="121859">
                                            <p:txEl>
                                              <p:pRg st="4" end="4"/>
                                            </p:txEl>
                                          </p:spTgt>
                                        </p:tgtEl>
                                      </p:cBhvr>
                                      <p:to x="100000" y="100000"/>
                                    </p:animScale>
                                    <p:animScale>
                                      <p:cBhvr>
                                        <p:cTn id="89" dur="26">
                                          <p:stCondLst>
                                            <p:cond delay="1642"/>
                                          </p:stCondLst>
                                        </p:cTn>
                                        <p:tgtEl>
                                          <p:spTgt spid="121859">
                                            <p:txEl>
                                              <p:pRg st="4" end="4"/>
                                            </p:txEl>
                                          </p:spTgt>
                                        </p:tgtEl>
                                      </p:cBhvr>
                                      <p:to x="100000" y="90000"/>
                                    </p:animScale>
                                    <p:animScale>
                                      <p:cBhvr>
                                        <p:cTn id="90" dur="166" decel="50000">
                                          <p:stCondLst>
                                            <p:cond delay="1668"/>
                                          </p:stCondLst>
                                        </p:cTn>
                                        <p:tgtEl>
                                          <p:spTgt spid="121859">
                                            <p:txEl>
                                              <p:pRg st="4" end="4"/>
                                            </p:txEl>
                                          </p:spTgt>
                                        </p:tgtEl>
                                      </p:cBhvr>
                                      <p:to x="100000" y="100000"/>
                                    </p:animScale>
                                    <p:animScale>
                                      <p:cBhvr>
                                        <p:cTn id="91" dur="26">
                                          <p:stCondLst>
                                            <p:cond delay="1808"/>
                                          </p:stCondLst>
                                        </p:cTn>
                                        <p:tgtEl>
                                          <p:spTgt spid="121859">
                                            <p:txEl>
                                              <p:pRg st="4" end="4"/>
                                            </p:txEl>
                                          </p:spTgt>
                                        </p:tgtEl>
                                      </p:cBhvr>
                                      <p:to x="100000" y="95000"/>
                                    </p:animScale>
                                    <p:animScale>
                                      <p:cBhvr>
                                        <p:cTn id="92" dur="166" decel="50000">
                                          <p:stCondLst>
                                            <p:cond delay="1834"/>
                                          </p:stCondLst>
                                        </p:cTn>
                                        <p:tgtEl>
                                          <p:spTgt spid="121859">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21859">
                                            <p:txEl>
                                              <p:pRg st="5" end="5"/>
                                            </p:txEl>
                                          </p:spTgt>
                                        </p:tgtEl>
                                        <p:attrNameLst>
                                          <p:attrName>style.visibility</p:attrName>
                                        </p:attrNameLst>
                                      </p:cBhvr>
                                      <p:to>
                                        <p:strVal val="visible"/>
                                      </p:to>
                                    </p:set>
                                    <p:animEffect transition="in" filter="wipe(down)">
                                      <p:cBhvr>
                                        <p:cTn id="97" dur="580">
                                          <p:stCondLst>
                                            <p:cond delay="0"/>
                                          </p:stCondLst>
                                        </p:cTn>
                                        <p:tgtEl>
                                          <p:spTgt spid="121859">
                                            <p:txEl>
                                              <p:pRg st="5" end="5"/>
                                            </p:txEl>
                                          </p:spTgt>
                                        </p:tgtEl>
                                      </p:cBhvr>
                                    </p:animEffect>
                                    <p:anim calcmode="lin" valueType="num">
                                      <p:cBhvr>
                                        <p:cTn id="98" dur="1822" tmFilter="0,0; 0.14,0.36; 0.43,0.73; 0.71,0.91; 1.0,1.0">
                                          <p:stCondLst>
                                            <p:cond delay="0"/>
                                          </p:stCondLst>
                                        </p:cTn>
                                        <p:tgtEl>
                                          <p:spTgt spid="121859">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21859">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21859">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21859">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21859">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21859">
                                            <p:txEl>
                                              <p:pRg st="5" end="5"/>
                                            </p:txEl>
                                          </p:spTgt>
                                        </p:tgtEl>
                                      </p:cBhvr>
                                      <p:to x="100000" y="60000"/>
                                    </p:animScale>
                                    <p:animScale>
                                      <p:cBhvr>
                                        <p:cTn id="104" dur="166" decel="50000">
                                          <p:stCondLst>
                                            <p:cond delay="676"/>
                                          </p:stCondLst>
                                        </p:cTn>
                                        <p:tgtEl>
                                          <p:spTgt spid="121859">
                                            <p:txEl>
                                              <p:pRg st="5" end="5"/>
                                            </p:txEl>
                                          </p:spTgt>
                                        </p:tgtEl>
                                      </p:cBhvr>
                                      <p:to x="100000" y="100000"/>
                                    </p:animScale>
                                    <p:animScale>
                                      <p:cBhvr>
                                        <p:cTn id="105" dur="26">
                                          <p:stCondLst>
                                            <p:cond delay="1312"/>
                                          </p:stCondLst>
                                        </p:cTn>
                                        <p:tgtEl>
                                          <p:spTgt spid="121859">
                                            <p:txEl>
                                              <p:pRg st="5" end="5"/>
                                            </p:txEl>
                                          </p:spTgt>
                                        </p:tgtEl>
                                      </p:cBhvr>
                                      <p:to x="100000" y="80000"/>
                                    </p:animScale>
                                    <p:animScale>
                                      <p:cBhvr>
                                        <p:cTn id="106" dur="166" decel="50000">
                                          <p:stCondLst>
                                            <p:cond delay="1338"/>
                                          </p:stCondLst>
                                        </p:cTn>
                                        <p:tgtEl>
                                          <p:spTgt spid="121859">
                                            <p:txEl>
                                              <p:pRg st="5" end="5"/>
                                            </p:txEl>
                                          </p:spTgt>
                                        </p:tgtEl>
                                      </p:cBhvr>
                                      <p:to x="100000" y="100000"/>
                                    </p:animScale>
                                    <p:animScale>
                                      <p:cBhvr>
                                        <p:cTn id="107" dur="26">
                                          <p:stCondLst>
                                            <p:cond delay="1642"/>
                                          </p:stCondLst>
                                        </p:cTn>
                                        <p:tgtEl>
                                          <p:spTgt spid="121859">
                                            <p:txEl>
                                              <p:pRg st="5" end="5"/>
                                            </p:txEl>
                                          </p:spTgt>
                                        </p:tgtEl>
                                      </p:cBhvr>
                                      <p:to x="100000" y="90000"/>
                                    </p:animScale>
                                    <p:animScale>
                                      <p:cBhvr>
                                        <p:cTn id="108" dur="166" decel="50000">
                                          <p:stCondLst>
                                            <p:cond delay="1668"/>
                                          </p:stCondLst>
                                        </p:cTn>
                                        <p:tgtEl>
                                          <p:spTgt spid="121859">
                                            <p:txEl>
                                              <p:pRg st="5" end="5"/>
                                            </p:txEl>
                                          </p:spTgt>
                                        </p:tgtEl>
                                      </p:cBhvr>
                                      <p:to x="100000" y="100000"/>
                                    </p:animScale>
                                    <p:animScale>
                                      <p:cBhvr>
                                        <p:cTn id="109" dur="26">
                                          <p:stCondLst>
                                            <p:cond delay="1808"/>
                                          </p:stCondLst>
                                        </p:cTn>
                                        <p:tgtEl>
                                          <p:spTgt spid="121859">
                                            <p:txEl>
                                              <p:pRg st="5" end="5"/>
                                            </p:txEl>
                                          </p:spTgt>
                                        </p:tgtEl>
                                      </p:cBhvr>
                                      <p:to x="100000" y="95000"/>
                                    </p:animScale>
                                    <p:animScale>
                                      <p:cBhvr>
                                        <p:cTn id="110" dur="166" decel="50000">
                                          <p:stCondLst>
                                            <p:cond delay="1834"/>
                                          </p:stCondLst>
                                        </p:cTn>
                                        <p:tgtEl>
                                          <p:spTgt spid="121859">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Phân loại Virus máy tính</a:t>
            </a:r>
          </a:p>
        </p:txBody>
      </p:sp>
      <p:sp>
        <p:nvSpPr>
          <p:cNvPr id="122883"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Char char="§"/>
            </a:pPr>
            <a:r>
              <a:rPr lang="en-US">
                <a:effectLst>
                  <a:outerShdw blurRad="38100" dist="38100" dir="2700000" algn="tl">
                    <a:srgbClr val="C0C0C0"/>
                  </a:outerShdw>
                </a:effectLst>
              </a:rPr>
              <a:t>Có nhiều cách phân loại, ở đây trình bày cách phân loại theo cơ chế lây lan:</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1. Boot virus (B-virus): loại này chỉ lây lan vào các boot sector hoặc master boot record của các đĩa.</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2. File virus (F-virus): là virus lây lan vào các file chương trình (.com, .exe).</a:t>
            </a: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3. Virus lưỡng tính (B/F-virus): lây vào cả các boot sector hoặc master boot record và các file CT. </a:t>
            </a:r>
          </a:p>
        </p:txBody>
      </p:sp>
    </p:spTree>
    <p:custDataLst>
      <p:tags r:id="rId1"/>
    </p:custDataLst>
  </p:cSld>
  <p:clrMapOvr>
    <a:masterClrMapping/>
  </p:clrMapOvr>
  <p:transition advTm="58186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down)">
                                      <p:cBhvr>
                                        <p:cTn id="7" dur="580">
                                          <p:stCondLst>
                                            <p:cond delay="0"/>
                                          </p:stCondLst>
                                        </p:cTn>
                                        <p:tgtEl>
                                          <p:spTgt spid="122883">
                                            <p:txEl>
                                              <p:pRg st="0" end="0"/>
                                            </p:txEl>
                                          </p:spTgt>
                                        </p:tgtEl>
                                      </p:cBhvr>
                                    </p:animEffect>
                                    <p:anim calcmode="lin" valueType="num">
                                      <p:cBhvr>
                                        <p:cTn id="8" dur="1822" tmFilter="0,0; 0.14,0.36; 0.43,0.73; 0.71,0.91; 1.0,1.0">
                                          <p:stCondLst>
                                            <p:cond delay="0"/>
                                          </p:stCondLst>
                                        </p:cTn>
                                        <p:tgtEl>
                                          <p:spTgt spid="1228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28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28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28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28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2883">
                                            <p:txEl>
                                              <p:pRg st="0" end="0"/>
                                            </p:txEl>
                                          </p:spTgt>
                                        </p:tgtEl>
                                      </p:cBhvr>
                                      <p:to x="100000" y="60000"/>
                                    </p:animScale>
                                    <p:animScale>
                                      <p:cBhvr>
                                        <p:cTn id="14" dur="166" decel="50000">
                                          <p:stCondLst>
                                            <p:cond delay="676"/>
                                          </p:stCondLst>
                                        </p:cTn>
                                        <p:tgtEl>
                                          <p:spTgt spid="122883">
                                            <p:txEl>
                                              <p:pRg st="0" end="0"/>
                                            </p:txEl>
                                          </p:spTgt>
                                        </p:tgtEl>
                                      </p:cBhvr>
                                      <p:to x="100000" y="100000"/>
                                    </p:animScale>
                                    <p:animScale>
                                      <p:cBhvr>
                                        <p:cTn id="15" dur="26">
                                          <p:stCondLst>
                                            <p:cond delay="1312"/>
                                          </p:stCondLst>
                                        </p:cTn>
                                        <p:tgtEl>
                                          <p:spTgt spid="122883">
                                            <p:txEl>
                                              <p:pRg st="0" end="0"/>
                                            </p:txEl>
                                          </p:spTgt>
                                        </p:tgtEl>
                                      </p:cBhvr>
                                      <p:to x="100000" y="80000"/>
                                    </p:animScale>
                                    <p:animScale>
                                      <p:cBhvr>
                                        <p:cTn id="16" dur="166" decel="50000">
                                          <p:stCondLst>
                                            <p:cond delay="1338"/>
                                          </p:stCondLst>
                                        </p:cTn>
                                        <p:tgtEl>
                                          <p:spTgt spid="122883">
                                            <p:txEl>
                                              <p:pRg st="0" end="0"/>
                                            </p:txEl>
                                          </p:spTgt>
                                        </p:tgtEl>
                                      </p:cBhvr>
                                      <p:to x="100000" y="100000"/>
                                    </p:animScale>
                                    <p:animScale>
                                      <p:cBhvr>
                                        <p:cTn id="17" dur="26">
                                          <p:stCondLst>
                                            <p:cond delay="1642"/>
                                          </p:stCondLst>
                                        </p:cTn>
                                        <p:tgtEl>
                                          <p:spTgt spid="122883">
                                            <p:txEl>
                                              <p:pRg st="0" end="0"/>
                                            </p:txEl>
                                          </p:spTgt>
                                        </p:tgtEl>
                                      </p:cBhvr>
                                      <p:to x="100000" y="90000"/>
                                    </p:animScale>
                                    <p:animScale>
                                      <p:cBhvr>
                                        <p:cTn id="18" dur="166" decel="50000">
                                          <p:stCondLst>
                                            <p:cond delay="1668"/>
                                          </p:stCondLst>
                                        </p:cTn>
                                        <p:tgtEl>
                                          <p:spTgt spid="122883">
                                            <p:txEl>
                                              <p:pRg st="0" end="0"/>
                                            </p:txEl>
                                          </p:spTgt>
                                        </p:tgtEl>
                                      </p:cBhvr>
                                      <p:to x="100000" y="100000"/>
                                    </p:animScale>
                                    <p:animScale>
                                      <p:cBhvr>
                                        <p:cTn id="19" dur="26">
                                          <p:stCondLst>
                                            <p:cond delay="1808"/>
                                          </p:stCondLst>
                                        </p:cTn>
                                        <p:tgtEl>
                                          <p:spTgt spid="122883">
                                            <p:txEl>
                                              <p:pRg st="0" end="0"/>
                                            </p:txEl>
                                          </p:spTgt>
                                        </p:tgtEl>
                                      </p:cBhvr>
                                      <p:to x="100000" y="95000"/>
                                    </p:animScale>
                                    <p:animScale>
                                      <p:cBhvr>
                                        <p:cTn id="20" dur="166" decel="50000">
                                          <p:stCondLst>
                                            <p:cond delay="1834"/>
                                          </p:stCondLst>
                                        </p:cTn>
                                        <p:tgtEl>
                                          <p:spTgt spid="1228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2883">
                                            <p:txEl>
                                              <p:pRg st="1" end="1"/>
                                            </p:txEl>
                                          </p:spTgt>
                                        </p:tgtEl>
                                        <p:attrNameLst>
                                          <p:attrName>style.visibility</p:attrName>
                                        </p:attrNameLst>
                                      </p:cBhvr>
                                      <p:to>
                                        <p:strVal val="visible"/>
                                      </p:to>
                                    </p:set>
                                    <p:animEffect transition="in" filter="wipe(down)">
                                      <p:cBhvr>
                                        <p:cTn id="25" dur="580">
                                          <p:stCondLst>
                                            <p:cond delay="0"/>
                                          </p:stCondLst>
                                        </p:cTn>
                                        <p:tgtEl>
                                          <p:spTgt spid="122883">
                                            <p:txEl>
                                              <p:pRg st="1" end="1"/>
                                            </p:txEl>
                                          </p:spTgt>
                                        </p:tgtEl>
                                      </p:cBhvr>
                                    </p:animEffect>
                                    <p:anim calcmode="lin" valueType="num">
                                      <p:cBhvr>
                                        <p:cTn id="26" dur="1822" tmFilter="0,0; 0.14,0.36; 0.43,0.73; 0.71,0.91; 1.0,1.0">
                                          <p:stCondLst>
                                            <p:cond delay="0"/>
                                          </p:stCondLst>
                                        </p:cTn>
                                        <p:tgtEl>
                                          <p:spTgt spid="1228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28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28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28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28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2883">
                                            <p:txEl>
                                              <p:pRg st="1" end="1"/>
                                            </p:txEl>
                                          </p:spTgt>
                                        </p:tgtEl>
                                      </p:cBhvr>
                                      <p:to x="100000" y="60000"/>
                                    </p:animScale>
                                    <p:animScale>
                                      <p:cBhvr>
                                        <p:cTn id="32" dur="166" decel="50000">
                                          <p:stCondLst>
                                            <p:cond delay="676"/>
                                          </p:stCondLst>
                                        </p:cTn>
                                        <p:tgtEl>
                                          <p:spTgt spid="122883">
                                            <p:txEl>
                                              <p:pRg st="1" end="1"/>
                                            </p:txEl>
                                          </p:spTgt>
                                        </p:tgtEl>
                                      </p:cBhvr>
                                      <p:to x="100000" y="100000"/>
                                    </p:animScale>
                                    <p:animScale>
                                      <p:cBhvr>
                                        <p:cTn id="33" dur="26">
                                          <p:stCondLst>
                                            <p:cond delay="1312"/>
                                          </p:stCondLst>
                                        </p:cTn>
                                        <p:tgtEl>
                                          <p:spTgt spid="122883">
                                            <p:txEl>
                                              <p:pRg st="1" end="1"/>
                                            </p:txEl>
                                          </p:spTgt>
                                        </p:tgtEl>
                                      </p:cBhvr>
                                      <p:to x="100000" y="80000"/>
                                    </p:animScale>
                                    <p:animScale>
                                      <p:cBhvr>
                                        <p:cTn id="34" dur="166" decel="50000">
                                          <p:stCondLst>
                                            <p:cond delay="1338"/>
                                          </p:stCondLst>
                                        </p:cTn>
                                        <p:tgtEl>
                                          <p:spTgt spid="122883">
                                            <p:txEl>
                                              <p:pRg st="1" end="1"/>
                                            </p:txEl>
                                          </p:spTgt>
                                        </p:tgtEl>
                                      </p:cBhvr>
                                      <p:to x="100000" y="100000"/>
                                    </p:animScale>
                                    <p:animScale>
                                      <p:cBhvr>
                                        <p:cTn id="35" dur="26">
                                          <p:stCondLst>
                                            <p:cond delay="1642"/>
                                          </p:stCondLst>
                                        </p:cTn>
                                        <p:tgtEl>
                                          <p:spTgt spid="122883">
                                            <p:txEl>
                                              <p:pRg st="1" end="1"/>
                                            </p:txEl>
                                          </p:spTgt>
                                        </p:tgtEl>
                                      </p:cBhvr>
                                      <p:to x="100000" y="90000"/>
                                    </p:animScale>
                                    <p:animScale>
                                      <p:cBhvr>
                                        <p:cTn id="36" dur="166" decel="50000">
                                          <p:stCondLst>
                                            <p:cond delay="1668"/>
                                          </p:stCondLst>
                                        </p:cTn>
                                        <p:tgtEl>
                                          <p:spTgt spid="122883">
                                            <p:txEl>
                                              <p:pRg st="1" end="1"/>
                                            </p:txEl>
                                          </p:spTgt>
                                        </p:tgtEl>
                                      </p:cBhvr>
                                      <p:to x="100000" y="100000"/>
                                    </p:animScale>
                                    <p:animScale>
                                      <p:cBhvr>
                                        <p:cTn id="37" dur="26">
                                          <p:stCondLst>
                                            <p:cond delay="1808"/>
                                          </p:stCondLst>
                                        </p:cTn>
                                        <p:tgtEl>
                                          <p:spTgt spid="122883">
                                            <p:txEl>
                                              <p:pRg st="1" end="1"/>
                                            </p:txEl>
                                          </p:spTgt>
                                        </p:tgtEl>
                                      </p:cBhvr>
                                      <p:to x="100000" y="95000"/>
                                    </p:animScale>
                                    <p:animScale>
                                      <p:cBhvr>
                                        <p:cTn id="38" dur="166" decel="50000">
                                          <p:stCondLst>
                                            <p:cond delay="1834"/>
                                          </p:stCondLst>
                                        </p:cTn>
                                        <p:tgtEl>
                                          <p:spTgt spid="12288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2883">
                                            <p:txEl>
                                              <p:pRg st="2" end="2"/>
                                            </p:txEl>
                                          </p:spTgt>
                                        </p:tgtEl>
                                        <p:attrNameLst>
                                          <p:attrName>style.visibility</p:attrName>
                                        </p:attrNameLst>
                                      </p:cBhvr>
                                      <p:to>
                                        <p:strVal val="visible"/>
                                      </p:to>
                                    </p:set>
                                    <p:animEffect transition="in" filter="wipe(down)">
                                      <p:cBhvr>
                                        <p:cTn id="43" dur="580">
                                          <p:stCondLst>
                                            <p:cond delay="0"/>
                                          </p:stCondLst>
                                        </p:cTn>
                                        <p:tgtEl>
                                          <p:spTgt spid="122883">
                                            <p:txEl>
                                              <p:pRg st="2" end="2"/>
                                            </p:txEl>
                                          </p:spTgt>
                                        </p:tgtEl>
                                      </p:cBhvr>
                                    </p:animEffect>
                                    <p:anim calcmode="lin" valueType="num">
                                      <p:cBhvr>
                                        <p:cTn id="44" dur="1822" tmFilter="0,0; 0.14,0.36; 0.43,0.73; 0.71,0.91; 1.0,1.0">
                                          <p:stCondLst>
                                            <p:cond delay="0"/>
                                          </p:stCondLst>
                                        </p:cTn>
                                        <p:tgtEl>
                                          <p:spTgt spid="12288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288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288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288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288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2883">
                                            <p:txEl>
                                              <p:pRg st="2" end="2"/>
                                            </p:txEl>
                                          </p:spTgt>
                                        </p:tgtEl>
                                      </p:cBhvr>
                                      <p:to x="100000" y="60000"/>
                                    </p:animScale>
                                    <p:animScale>
                                      <p:cBhvr>
                                        <p:cTn id="50" dur="166" decel="50000">
                                          <p:stCondLst>
                                            <p:cond delay="676"/>
                                          </p:stCondLst>
                                        </p:cTn>
                                        <p:tgtEl>
                                          <p:spTgt spid="122883">
                                            <p:txEl>
                                              <p:pRg st="2" end="2"/>
                                            </p:txEl>
                                          </p:spTgt>
                                        </p:tgtEl>
                                      </p:cBhvr>
                                      <p:to x="100000" y="100000"/>
                                    </p:animScale>
                                    <p:animScale>
                                      <p:cBhvr>
                                        <p:cTn id="51" dur="26">
                                          <p:stCondLst>
                                            <p:cond delay="1312"/>
                                          </p:stCondLst>
                                        </p:cTn>
                                        <p:tgtEl>
                                          <p:spTgt spid="122883">
                                            <p:txEl>
                                              <p:pRg st="2" end="2"/>
                                            </p:txEl>
                                          </p:spTgt>
                                        </p:tgtEl>
                                      </p:cBhvr>
                                      <p:to x="100000" y="80000"/>
                                    </p:animScale>
                                    <p:animScale>
                                      <p:cBhvr>
                                        <p:cTn id="52" dur="166" decel="50000">
                                          <p:stCondLst>
                                            <p:cond delay="1338"/>
                                          </p:stCondLst>
                                        </p:cTn>
                                        <p:tgtEl>
                                          <p:spTgt spid="122883">
                                            <p:txEl>
                                              <p:pRg st="2" end="2"/>
                                            </p:txEl>
                                          </p:spTgt>
                                        </p:tgtEl>
                                      </p:cBhvr>
                                      <p:to x="100000" y="100000"/>
                                    </p:animScale>
                                    <p:animScale>
                                      <p:cBhvr>
                                        <p:cTn id="53" dur="26">
                                          <p:stCondLst>
                                            <p:cond delay="1642"/>
                                          </p:stCondLst>
                                        </p:cTn>
                                        <p:tgtEl>
                                          <p:spTgt spid="122883">
                                            <p:txEl>
                                              <p:pRg st="2" end="2"/>
                                            </p:txEl>
                                          </p:spTgt>
                                        </p:tgtEl>
                                      </p:cBhvr>
                                      <p:to x="100000" y="90000"/>
                                    </p:animScale>
                                    <p:animScale>
                                      <p:cBhvr>
                                        <p:cTn id="54" dur="166" decel="50000">
                                          <p:stCondLst>
                                            <p:cond delay="1668"/>
                                          </p:stCondLst>
                                        </p:cTn>
                                        <p:tgtEl>
                                          <p:spTgt spid="122883">
                                            <p:txEl>
                                              <p:pRg st="2" end="2"/>
                                            </p:txEl>
                                          </p:spTgt>
                                        </p:tgtEl>
                                      </p:cBhvr>
                                      <p:to x="100000" y="100000"/>
                                    </p:animScale>
                                    <p:animScale>
                                      <p:cBhvr>
                                        <p:cTn id="55" dur="26">
                                          <p:stCondLst>
                                            <p:cond delay="1808"/>
                                          </p:stCondLst>
                                        </p:cTn>
                                        <p:tgtEl>
                                          <p:spTgt spid="122883">
                                            <p:txEl>
                                              <p:pRg st="2" end="2"/>
                                            </p:txEl>
                                          </p:spTgt>
                                        </p:tgtEl>
                                      </p:cBhvr>
                                      <p:to x="100000" y="95000"/>
                                    </p:animScale>
                                    <p:animScale>
                                      <p:cBhvr>
                                        <p:cTn id="56" dur="166" decel="50000">
                                          <p:stCondLst>
                                            <p:cond delay="1834"/>
                                          </p:stCondLst>
                                        </p:cTn>
                                        <p:tgtEl>
                                          <p:spTgt spid="12288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2883">
                                            <p:txEl>
                                              <p:pRg st="3" end="3"/>
                                            </p:txEl>
                                          </p:spTgt>
                                        </p:tgtEl>
                                        <p:attrNameLst>
                                          <p:attrName>style.visibility</p:attrName>
                                        </p:attrNameLst>
                                      </p:cBhvr>
                                      <p:to>
                                        <p:strVal val="visible"/>
                                      </p:to>
                                    </p:set>
                                    <p:animEffect transition="in" filter="wipe(down)">
                                      <p:cBhvr>
                                        <p:cTn id="61" dur="580">
                                          <p:stCondLst>
                                            <p:cond delay="0"/>
                                          </p:stCondLst>
                                        </p:cTn>
                                        <p:tgtEl>
                                          <p:spTgt spid="122883">
                                            <p:txEl>
                                              <p:pRg st="3" end="3"/>
                                            </p:txEl>
                                          </p:spTgt>
                                        </p:tgtEl>
                                      </p:cBhvr>
                                    </p:animEffect>
                                    <p:anim calcmode="lin" valueType="num">
                                      <p:cBhvr>
                                        <p:cTn id="62" dur="1822" tmFilter="0,0; 0.14,0.36; 0.43,0.73; 0.71,0.91; 1.0,1.0">
                                          <p:stCondLst>
                                            <p:cond delay="0"/>
                                          </p:stCondLst>
                                        </p:cTn>
                                        <p:tgtEl>
                                          <p:spTgt spid="12288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288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288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288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288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22883">
                                            <p:txEl>
                                              <p:pRg st="3" end="3"/>
                                            </p:txEl>
                                          </p:spTgt>
                                        </p:tgtEl>
                                      </p:cBhvr>
                                      <p:to x="100000" y="60000"/>
                                    </p:animScale>
                                    <p:animScale>
                                      <p:cBhvr>
                                        <p:cTn id="68" dur="166" decel="50000">
                                          <p:stCondLst>
                                            <p:cond delay="676"/>
                                          </p:stCondLst>
                                        </p:cTn>
                                        <p:tgtEl>
                                          <p:spTgt spid="122883">
                                            <p:txEl>
                                              <p:pRg st="3" end="3"/>
                                            </p:txEl>
                                          </p:spTgt>
                                        </p:tgtEl>
                                      </p:cBhvr>
                                      <p:to x="100000" y="100000"/>
                                    </p:animScale>
                                    <p:animScale>
                                      <p:cBhvr>
                                        <p:cTn id="69" dur="26">
                                          <p:stCondLst>
                                            <p:cond delay="1312"/>
                                          </p:stCondLst>
                                        </p:cTn>
                                        <p:tgtEl>
                                          <p:spTgt spid="122883">
                                            <p:txEl>
                                              <p:pRg st="3" end="3"/>
                                            </p:txEl>
                                          </p:spTgt>
                                        </p:tgtEl>
                                      </p:cBhvr>
                                      <p:to x="100000" y="80000"/>
                                    </p:animScale>
                                    <p:animScale>
                                      <p:cBhvr>
                                        <p:cTn id="70" dur="166" decel="50000">
                                          <p:stCondLst>
                                            <p:cond delay="1338"/>
                                          </p:stCondLst>
                                        </p:cTn>
                                        <p:tgtEl>
                                          <p:spTgt spid="122883">
                                            <p:txEl>
                                              <p:pRg st="3" end="3"/>
                                            </p:txEl>
                                          </p:spTgt>
                                        </p:tgtEl>
                                      </p:cBhvr>
                                      <p:to x="100000" y="100000"/>
                                    </p:animScale>
                                    <p:animScale>
                                      <p:cBhvr>
                                        <p:cTn id="71" dur="26">
                                          <p:stCondLst>
                                            <p:cond delay="1642"/>
                                          </p:stCondLst>
                                        </p:cTn>
                                        <p:tgtEl>
                                          <p:spTgt spid="122883">
                                            <p:txEl>
                                              <p:pRg st="3" end="3"/>
                                            </p:txEl>
                                          </p:spTgt>
                                        </p:tgtEl>
                                      </p:cBhvr>
                                      <p:to x="100000" y="90000"/>
                                    </p:animScale>
                                    <p:animScale>
                                      <p:cBhvr>
                                        <p:cTn id="72" dur="166" decel="50000">
                                          <p:stCondLst>
                                            <p:cond delay="1668"/>
                                          </p:stCondLst>
                                        </p:cTn>
                                        <p:tgtEl>
                                          <p:spTgt spid="122883">
                                            <p:txEl>
                                              <p:pRg st="3" end="3"/>
                                            </p:txEl>
                                          </p:spTgt>
                                        </p:tgtEl>
                                      </p:cBhvr>
                                      <p:to x="100000" y="100000"/>
                                    </p:animScale>
                                    <p:animScale>
                                      <p:cBhvr>
                                        <p:cTn id="73" dur="26">
                                          <p:stCondLst>
                                            <p:cond delay="1808"/>
                                          </p:stCondLst>
                                        </p:cTn>
                                        <p:tgtEl>
                                          <p:spTgt spid="122883">
                                            <p:txEl>
                                              <p:pRg st="3" end="3"/>
                                            </p:txEl>
                                          </p:spTgt>
                                        </p:tgtEl>
                                      </p:cBhvr>
                                      <p:to x="100000" y="95000"/>
                                    </p:animScale>
                                    <p:animScale>
                                      <p:cBhvr>
                                        <p:cTn id="74" dur="166" decel="50000">
                                          <p:stCondLst>
                                            <p:cond delay="1834"/>
                                          </p:stCondLst>
                                        </p:cTn>
                                        <p:tgtEl>
                                          <p:spTgt spid="12288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Phân loại Virus máy tính</a:t>
            </a:r>
          </a:p>
        </p:txBody>
      </p:sp>
      <p:sp>
        <p:nvSpPr>
          <p:cNvPr id="123907"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None/>
            </a:pPr>
            <a:r>
              <a:rPr lang="en-US" sz="3600">
                <a:effectLst>
                  <a:outerShdw blurRad="38100" dist="38100" dir="2700000" algn="tl">
                    <a:srgbClr val="C0C0C0"/>
                  </a:outerShdw>
                </a:effectLst>
              </a:rPr>
              <a:t>4. Macro virus: các virus này được viết bằng các lệnh macro, chúng thường lây nhiễm vào các file văn bản, bảng tính.</a:t>
            </a:r>
          </a:p>
          <a:p>
            <a:pPr algn="just">
              <a:spcBef>
                <a:spcPct val="15000"/>
              </a:spcBef>
              <a:buClr>
                <a:srgbClr val="FF0000"/>
              </a:buClr>
              <a:buSzPct val="140000"/>
              <a:buFont typeface="Wingdings" pitchFamily="2" charset="2"/>
              <a:buNone/>
            </a:pPr>
            <a:r>
              <a:rPr lang="en-US" sz="3600">
                <a:effectLst>
                  <a:outerShdw blurRad="38100" dist="38100" dir="2700000" algn="tl">
                    <a:srgbClr val="C0C0C0"/>
                  </a:outerShdw>
                </a:effectLst>
              </a:rPr>
              <a:t>5. Troyjan virus (Troyjan Horse): các virus nằm tiềm ẩn trong các HT máy tính dưới dạng các CT ứng dụng. Nhưng khi được kích hoạt, các lệnh phá hoại sẽ hoạt động. </a:t>
            </a:r>
          </a:p>
        </p:txBody>
      </p:sp>
    </p:spTree>
    <p:custDataLst>
      <p:tags r:id="rId1"/>
    </p:custDataLst>
  </p:cSld>
  <p:clrMapOvr>
    <a:masterClrMapping/>
  </p:clrMapOvr>
  <p:transition advTm="75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down)">
                                      <p:cBhvr>
                                        <p:cTn id="7" dur="580">
                                          <p:stCondLst>
                                            <p:cond delay="0"/>
                                          </p:stCondLst>
                                        </p:cTn>
                                        <p:tgtEl>
                                          <p:spTgt spid="123907">
                                            <p:txEl>
                                              <p:pRg st="0" end="0"/>
                                            </p:txEl>
                                          </p:spTgt>
                                        </p:tgtEl>
                                      </p:cBhvr>
                                    </p:animEffect>
                                    <p:anim calcmode="lin" valueType="num">
                                      <p:cBhvr>
                                        <p:cTn id="8" dur="1822" tmFilter="0,0; 0.14,0.36; 0.43,0.73; 0.71,0.91; 1.0,1.0">
                                          <p:stCondLst>
                                            <p:cond delay="0"/>
                                          </p:stCondLst>
                                        </p:cTn>
                                        <p:tgtEl>
                                          <p:spTgt spid="1239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39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39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39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39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3907">
                                            <p:txEl>
                                              <p:pRg st="0" end="0"/>
                                            </p:txEl>
                                          </p:spTgt>
                                        </p:tgtEl>
                                      </p:cBhvr>
                                      <p:to x="100000" y="60000"/>
                                    </p:animScale>
                                    <p:animScale>
                                      <p:cBhvr>
                                        <p:cTn id="14" dur="166" decel="50000">
                                          <p:stCondLst>
                                            <p:cond delay="676"/>
                                          </p:stCondLst>
                                        </p:cTn>
                                        <p:tgtEl>
                                          <p:spTgt spid="123907">
                                            <p:txEl>
                                              <p:pRg st="0" end="0"/>
                                            </p:txEl>
                                          </p:spTgt>
                                        </p:tgtEl>
                                      </p:cBhvr>
                                      <p:to x="100000" y="100000"/>
                                    </p:animScale>
                                    <p:animScale>
                                      <p:cBhvr>
                                        <p:cTn id="15" dur="26">
                                          <p:stCondLst>
                                            <p:cond delay="1312"/>
                                          </p:stCondLst>
                                        </p:cTn>
                                        <p:tgtEl>
                                          <p:spTgt spid="123907">
                                            <p:txEl>
                                              <p:pRg st="0" end="0"/>
                                            </p:txEl>
                                          </p:spTgt>
                                        </p:tgtEl>
                                      </p:cBhvr>
                                      <p:to x="100000" y="80000"/>
                                    </p:animScale>
                                    <p:animScale>
                                      <p:cBhvr>
                                        <p:cTn id="16" dur="166" decel="50000">
                                          <p:stCondLst>
                                            <p:cond delay="1338"/>
                                          </p:stCondLst>
                                        </p:cTn>
                                        <p:tgtEl>
                                          <p:spTgt spid="123907">
                                            <p:txEl>
                                              <p:pRg st="0" end="0"/>
                                            </p:txEl>
                                          </p:spTgt>
                                        </p:tgtEl>
                                      </p:cBhvr>
                                      <p:to x="100000" y="100000"/>
                                    </p:animScale>
                                    <p:animScale>
                                      <p:cBhvr>
                                        <p:cTn id="17" dur="26">
                                          <p:stCondLst>
                                            <p:cond delay="1642"/>
                                          </p:stCondLst>
                                        </p:cTn>
                                        <p:tgtEl>
                                          <p:spTgt spid="123907">
                                            <p:txEl>
                                              <p:pRg st="0" end="0"/>
                                            </p:txEl>
                                          </p:spTgt>
                                        </p:tgtEl>
                                      </p:cBhvr>
                                      <p:to x="100000" y="90000"/>
                                    </p:animScale>
                                    <p:animScale>
                                      <p:cBhvr>
                                        <p:cTn id="18" dur="166" decel="50000">
                                          <p:stCondLst>
                                            <p:cond delay="1668"/>
                                          </p:stCondLst>
                                        </p:cTn>
                                        <p:tgtEl>
                                          <p:spTgt spid="123907">
                                            <p:txEl>
                                              <p:pRg st="0" end="0"/>
                                            </p:txEl>
                                          </p:spTgt>
                                        </p:tgtEl>
                                      </p:cBhvr>
                                      <p:to x="100000" y="100000"/>
                                    </p:animScale>
                                    <p:animScale>
                                      <p:cBhvr>
                                        <p:cTn id="19" dur="26">
                                          <p:stCondLst>
                                            <p:cond delay="1808"/>
                                          </p:stCondLst>
                                        </p:cTn>
                                        <p:tgtEl>
                                          <p:spTgt spid="123907">
                                            <p:txEl>
                                              <p:pRg st="0" end="0"/>
                                            </p:txEl>
                                          </p:spTgt>
                                        </p:tgtEl>
                                      </p:cBhvr>
                                      <p:to x="100000" y="95000"/>
                                    </p:animScale>
                                    <p:animScale>
                                      <p:cBhvr>
                                        <p:cTn id="20" dur="166" decel="50000">
                                          <p:stCondLst>
                                            <p:cond delay="1834"/>
                                          </p:stCondLst>
                                        </p:cTn>
                                        <p:tgtEl>
                                          <p:spTgt spid="12390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3907">
                                            <p:txEl>
                                              <p:pRg st="1" end="1"/>
                                            </p:txEl>
                                          </p:spTgt>
                                        </p:tgtEl>
                                        <p:attrNameLst>
                                          <p:attrName>style.visibility</p:attrName>
                                        </p:attrNameLst>
                                      </p:cBhvr>
                                      <p:to>
                                        <p:strVal val="visible"/>
                                      </p:to>
                                    </p:set>
                                    <p:animEffect transition="in" filter="wipe(down)">
                                      <p:cBhvr>
                                        <p:cTn id="25" dur="580">
                                          <p:stCondLst>
                                            <p:cond delay="0"/>
                                          </p:stCondLst>
                                        </p:cTn>
                                        <p:tgtEl>
                                          <p:spTgt spid="123907">
                                            <p:txEl>
                                              <p:pRg st="1" end="1"/>
                                            </p:txEl>
                                          </p:spTgt>
                                        </p:tgtEl>
                                      </p:cBhvr>
                                    </p:animEffect>
                                    <p:anim calcmode="lin" valueType="num">
                                      <p:cBhvr>
                                        <p:cTn id="26" dur="1822" tmFilter="0,0; 0.14,0.36; 0.43,0.73; 0.71,0.91; 1.0,1.0">
                                          <p:stCondLst>
                                            <p:cond delay="0"/>
                                          </p:stCondLst>
                                        </p:cTn>
                                        <p:tgtEl>
                                          <p:spTgt spid="12390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390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390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390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390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3907">
                                            <p:txEl>
                                              <p:pRg st="1" end="1"/>
                                            </p:txEl>
                                          </p:spTgt>
                                        </p:tgtEl>
                                      </p:cBhvr>
                                      <p:to x="100000" y="60000"/>
                                    </p:animScale>
                                    <p:animScale>
                                      <p:cBhvr>
                                        <p:cTn id="32" dur="166" decel="50000">
                                          <p:stCondLst>
                                            <p:cond delay="676"/>
                                          </p:stCondLst>
                                        </p:cTn>
                                        <p:tgtEl>
                                          <p:spTgt spid="123907">
                                            <p:txEl>
                                              <p:pRg st="1" end="1"/>
                                            </p:txEl>
                                          </p:spTgt>
                                        </p:tgtEl>
                                      </p:cBhvr>
                                      <p:to x="100000" y="100000"/>
                                    </p:animScale>
                                    <p:animScale>
                                      <p:cBhvr>
                                        <p:cTn id="33" dur="26">
                                          <p:stCondLst>
                                            <p:cond delay="1312"/>
                                          </p:stCondLst>
                                        </p:cTn>
                                        <p:tgtEl>
                                          <p:spTgt spid="123907">
                                            <p:txEl>
                                              <p:pRg st="1" end="1"/>
                                            </p:txEl>
                                          </p:spTgt>
                                        </p:tgtEl>
                                      </p:cBhvr>
                                      <p:to x="100000" y="80000"/>
                                    </p:animScale>
                                    <p:animScale>
                                      <p:cBhvr>
                                        <p:cTn id="34" dur="166" decel="50000">
                                          <p:stCondLst>
                                            <p:cond delay="1338"/>
                                          </p:stCondLst>
                                        </p:cTn>
                                        <p:tgtEl>
                                          <p:spTgt spid="123907">
                                            <p:txEl>
                                              <p:pRg st="1" end="1"/>
                                            </p:txEl>
                                          </p:spTgt>
                                        </p:tgtEl>
                                      </p:cBhvr>
                                      <p:to x="100000" y="100000"/>
                                    </p:animScale>
                                    <p:animScale>
                                      <p:cBhvr>
                                        <p:cTn id="35" dur="26">
                                          <p:stCondLst>
                                            <p:cond delay="1642"/>
                                          </p:stCondLst>
                                        </p:cTn>
                                        <p:tgtEl>
                                          <p:spTgt spid="123907">
                                            <p:txEl>
                                              <p:pRg st="1" end="1"/>
                                            </p:txEl>
                                          </p:spTgt>
                                        </p:tgtEl>
                                      </p:cBhvr>
                                      <p:to x="100000" y="90000"/>
                                    </p:animScale>
                                    <p:animScale>
                                      <p:cBhvr>
                                        <p:cTn id="36" dur="166" decel="50000">
                                          <p:stCondLst>
                                            <p:cond delay="1668"/>
                                          </p:stCondLst>
                                        </p:cTn>
                                        <p:tgtEl>
                                          <p:spTgt spid="123907">
                                            <p:txEl>
                                              <p:pRg st="1" end="1"/>
                                            </p:txEl>
                                          </p:spTgt>
                                        </p:tgtEl>
                                      </p:cBhvr>
                                      <p:to x="100000" y="100000"/>
                                    </p:animScale>
                                    <p:animScale>
                                      <p:cBhvr>
                                        <p:cTn id="37" dur="26">
                                          <p:stCondLst>
                                            <p:cond delay="1808"/>
                                          </p:stCondLst>
                                        </p:cTn>
                                        <p:tgtEl>
                                          <p:spTgt spid="123907">
                                            <p:txEl>
                                              <p:pRg st="1" end="1"/>
                                            </p:txEl>
                                          </p:spTgt>
                                        </p:tgtEl>
                                      </p:cBhvr>
                                      <p:to x="100000" y="95000"/>
                                    </p:animScale>
                                    <p:animScale>
                                      <p:cBhvr>
                                        <p:cTn id="38" dur="166" decel="50000">
                                          <p:stCondLst>
                                            <p:cond delay="1834"/>
                                          </p:stCondLst>
                                        </p:cTn>
                                        <p:tgtEl>
                                          <p:spTgt spid="12390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Mục tiêu của bảo vệ hệ thống</a:t>
            </a:r>
          </a:p>
        </p:txBody>
      </p:sp>
      <p:sp>
        <p:nvSpPr>
          <p:cNvPr id="88067" name="Rectangle 3"/>
          <p:cNvSpPr>
            <a:spLocks noGrp="1" noChangeArrowheads="1"/>
          </p:cNvSpPr>
          <p:nvPr>
            <p:ph type="body" idx="1"/>
          </p:nvPr>
        </p:nvSpPr>
        <p:spPr/>
        <p:txBody>
          <a:bodyPr/>
          <a:lstStyle/>
          <a:p>
            <a:pPr algn="just">
              <a:spcBef>
                <a:spcPct val="5000"/>
              </a:spcBef>
              <a:buClr>
                <a:srgbClr val="FF0000"/>
              </a:buClr>
              <a:buSzPct val="150000"/>
              <a:buFont typeface="Wingdings" pitchFamily="2" charset="2"/>
              <a:buChar char="§"/>
            </a:pPr>
            <a:r>
              <a:rPr lang="en-US">
                <a:effectLst>
                  <a:outerShdw blurRad="38100" dist="38100" dir="2700000" algn="tl">
                    <a:srgbClr val="C0C0C0"/>
                  </a:outerShdw>
                </a:effectLst>
              </a:rPr>
              <a:t>Khi các tiến trình hoạt động đồng thời trong HT, một tiến trình gặp lỗi có thể ảnh hưởng đến các tiến trình khác và toàn HT.</a:t>
            </a:r>
          </a:p>
          <a:p>
            <a:pPr algn="just">
              <a:spcBef>
                <a:spcPct val="5000"/>
              </a:spcBef>
              <a:buClr>
                <a:srgbClr val="FF0000"/>
              </a:buClr>
              <a:buSzPct val="150000"/>
              <a:buFont typeface="Wingdings" pitchFamily="2" charset="2"/>
              <a:buChar char="§"/>
            </a:pPr>
            <a:r>
              <a:rPr lang="en-US">
                <a:effectLst>
                  <a:outerShdw blurRad="38100" dist="38100" dir="2700000" algn="tl">
                    <a:srgbClr val="C0C0C0"/>
                  </a:outerShdw>
                </a:effectLst>
              </a:rPr>
              <a:t> Bảo vệ HT phải phát hiện và ngăn chặn không cho lỗi lan truyền và đặc biệt là phải phát hiện các lỗi tiềm ẩn trong HT để tăng cường độ tin cậy của HT. </a:t>
            </a:r>
            <a:endParaRPr lang="en-US">
              <a:effectLst>
                <a:outerShdw blurRad="38100" dist="38100" dir="2700000" algn="tl">
                  <a:srgbClr val="C0C0C0"/>
                </a:outerShdw>
              </a:effectLst>
              <a:latin typeface="Courier New" pitchFamily="49" charset="0"/>
            </a:endParaRPr>
          </a:p>
          <a:p>
            <a:pPr>
              <a:spcBef>
                <a:spcPct val="5000"/>
              </a:spcBef>
            </a:pPr>
            <a:endParaRPr lang="en-US">
              <a:effectLst>
                <a:outerShdw blurRad="38100" dist="38100" dir="2700000" algn="tl">
                  <a:srgbClr val="C0C0C0"/>
                </a:outerShdw>
              </a:effectLst>
            </a:endParaRPr>
          </a:p>
        </p:txBody>
      </p:sp>
    </p:spTree>
    <p:custDataLst>
      <p:tags r:id="rId1"/>
    </p:custDataLst>
  </p:cSld>
  <p:clrMapOvr>
    <a:masterClrMapping/>
  </p:clrMapOvr>
  <p:transition advTm="556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down)">
                                      <p:cBhvr>
                                        <p:cTn id="7" dur="580">
                                          <p:stCondLst>
                                            <p:cond delay="0"/>
                                          </p:stCondLst>
                                        </p:cTn>
                                        <p:tgtEl>
                                          <p:spTgt spid="88067">
                                            <p:txEl>
                                              <p:pRg st="0" end="0"/>
                                            </p:txEl>
                                          </p:spTgt>
                                        </p:tgtEl>
                                      </p:cBhvr>
                                    </p:animEffect>
                                    <p:anim calcmode="lin" valueType="num">
                                      <p:cBhvr>
                                        <p:cTn id="8" dur="1822" tmFilter="0,0; 0.14,0.36; 0.43,0.73; 0.71,0.91; 1.0,1.0">
                                          <p:stCondLst>
                                            <p:cond delay="0"/>
                                          </p:stCondLst>
                                        </p:cTn>
                                        <p:tgtEl>
                                          <p:spTgt spid="880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80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80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80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80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8067">
                                            <p:txEl>
                                              <p:pRg st="0" end="0"/>
                                            </p:txEl>
                                          </p:spTgt>
                                        </p:tgtEl>
                                      </p:cBhvr>
                                      <p:to x="100000" y="60000"/>
                                    </p:animScale>
                                    <p:animScale>
                                      <p:cBhvr>
                                        <p:cTn id="14" dur="166" decel="50000">
                                          <p:stCondLst>
                                            <p:cond delay="676"/>
                                          </p:stCondLst>
                                        </p:cTn>
                                        <p:tgtEl>
                                          <p:spTgt spid="88067">
                                            <p:txEl>
                                              <p:pRg st="0" end="0"/>
                                            </p:txEl>
                                          </p:spTgt>
                                        </p:tgtEl>
                                      </p:cBhvr>
                                      <p:to x="100000" y="100000"/>
                                    </p:animScale>
                                    <p:animScale>
                                      <p:cBhvr>
                                        <p:cTn id="15" dur="26">
                                          <p:stCondLst>
                                            <p:cond delay="1312"/>
                                          </p:stCondLst>
                                        </p:cTn>
                                        <p:tgtEl>
                                          <p:spTgt spid="88067">
                                            <p:txEl>
                                              <p:pRg st="0" end="0"/>
                                            </p:txEl>
                                          </p:spTgt>
                                        </p:tgtEl>
                                      </p:cBhvr>
                                      <p:to x="100000" y="80000"/>
                                    </p:animScale>
                                    <p:animScale>
                                      <p:cBhvr>
                                        <p:cTn id="16" dur="166" decel="50000">
                                          <p:stCondLst>
                                            <p:cond delay="1338"/>
                                          </p:stCondLst>
                                        </p:cTn>
                                        <p:tgtEl>
                                          <p:spTgt spid="88067">
                                            <p:txEl>
                                              <p:pRg st="0" end="0"/>
                                            </p:txEl>
                                          </p:spTgt>
                                        </p:tgtEl>
                                      </p:cBhvr>
                                      <p:to x="100000" y="100000"/>
                                    </p:animScale>
                                    <p:animScale>
                                      <p:cBhvr>
                                        <p:cTn id="17" dur="26">
                                          <p:stCondLst>
                                            <p:cond delay="1642"/>
                                          </p:stCondLst>
                                        </p:cTn>
                                        <p:tgtEl>
                                          <p:spTgt spid="88067">
                                            <p:txEl>
                                              <p:pRg st="0" end="0"/>
                                            </p:txEl>
                                          </p:spTgt>
                                        </p:tgtEl>
                                      </p:cBhvr>
                                      <p:to x="100000" y="90000"/>
                                    </p:animScale>
                                    <p:animScale>
                                      <p:cBhvr>
                                        <p:cTn id="18" dur="166" decel="50000">
                                          <p:stCondLst>
                                            <p:cond delay="1668"/>
                                          </p:stCondLst>
                                        </p:cTn>
                                        <p:tgtEl>
                                          <p:spTgt spid="88067">
                                            <p:txEl>
                                              <p:pRg st="0" end="0"/>
                                            </p:txEl>
                                          </p:spTgt>
                                        </p:tgtEl>
                                      </p:cBhvr>
                                      <p:to x="100000" y="100000"/>
                                    </p:animScale>
                                    <p:animScale>
                                      <p:cBhvr>
                                        <p:cTn id="19" dur="26">
                                          <p:stCondLst>
                                            <p:cond delay="1808"/>
                                          </p:stCondLst>
                                        </p:cTn>
                                        <p:tgtEl>
                                          <p:spTgt spid="88067">
                                            <p:txEl>
                                              <p:pRg st="0" end="0"/>
                                            </p:txEl>
                                          </p:spTgt>
                                        </p:tgtEl>
                                      </p:cBhvr>
                                      <p:to x="100000" y="95000"/>
                                    </p:animScale>
                                    <p:animScale>
                                      <p:cBhvr>
                                        <p:cTn id="20" dur="166" decel="50000">
                                          <p:stCondLst>
                                            <p:cond delay="1834"/>
                                          </p:stCondLst>
                                        </p:cTn>
                                        <p:tgtEl>
                                          <p:spTgt spid="880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8067">
                                            <p:txEl>
                                              <p:pRg st="1" end="1"/>
                                            </p:txEl>
                                          </p:spTgt>
                                        </p:tgtEl>
                                        <p:attrNameLst>
                                          <p:attrName>style.visibility</p:attrName>
                                        </p:attrNameLst>
                                      </p:cBhvr>
                                      <p:to>
                                        <p:strVal val="visible"/>
                                      </p:to>
                                    </p:set>
                                    <p:animEffect transition="in" filter="wipe(down)">
                                      <p:cBhvr>
                                        <p:cTn id="25" dur="580">
                                          <p:stCondLst>
                                            <p:cond delay="0"/>
                                          </p:stCondLst>
                                        </p:cTn>
                                        <p:tgtEl>
                                          <p:spTgt spid="88067">
                                            <p:txEl>
                                              <p:pRg st="1" end="1"/>
                                            </p:txEl>
                                          </p:spTgt>
                                        </p:tgtEl>
                                      </p:cBhvr>
                                    </p:animEffect>
                                    <p:anim calcmode="lin" valueType="num">
                                      <p:cBhvr>
                                        <p:cTn id="26" dur="1822" tmFilter="0,0; 0.14,0.36; 0.43,0.73; 0.71,0.91; 1.0,1.0">
                                          <p:stCondLst>
                                            <p:cond delay="0"/>
                                          </p:stCondLst>
                                        </p:cTn>
                                        <p:tgtEl>
                                          <p:spTgt spid="880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80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80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80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80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88067">
                                            <p:txEl>
                                              <p:pRg st="1" end="1"/>
                                            </p:txEl>
                                          </p:spTgt>
                                        </p:tgtEl>
                                      </p:cBhvr>
                                      <p:to x="100000" y="60000"/>
                                    </p:animScale>
                                    <p:animScale>
                                      <p:cBhvr>
                                        <p:cTn id="32" dur="166" decel="50000">
                                          <p:stCondLst>
                                            <p:cond delay="676"/>
                                          </p:stCondLst>
                                        </p:cTn>
                                        <p:tgtEl>
                                          <p:spTgt spid="88067">
                                            <p:txEl>
                                              <p:pRg st="1" end="1"/>
                                            </p:txEl>
                                          </p:spTgt>
                                        </p:tgtEl>
                                      </p:cBhvr>
                                      <p:to x="100000" y="100000"/>
                                    </p:animScale>
                                    <p:animScale>
                                      <p:cBhvr>
                                        <p:cTn id="33" dur="26">
                                          <p:stCondLst>
                                            <p:cond delay="1312"/>
                                          </p:stCondLst>
                                        </p:cTn>
                                        <p:tgtEl>
                                          <p:spTgt spid="88067">
                                            <p:txEl>
                                              <p:pRg st="1" end="1"/>
                                            </p:txEl>
                                          </p:spTgt>
                                        </p:tgtEl>
                                      </p:cBhvr>
                                      <p:to x="100000" y="80000"/>
                                    </p:animScale>
                                    <p:animScale>
                                      <p:cBhvr>
                                        <p:cTn id="34" dur="166" decel="50000">
                                          <p:stCondLst>
                                            <p:cond delay="1338"/>
                                          </p:stCondLst>
                                        </p:cTn>
                                        <p:tgtEl>
                                          <p:spTgt spid="88067">
                                            <p:txEl>
                                              <p:pRg st="1" end="1"/>
                                            </p:txEl>
                                          </p:spTgt>
                                        </p:tgtEl>
                                      </p:cBhvr>
                                      <p:to x="100000" y="100000"/>
                                    </p:animScale>
                                    <p:animScale>
                                      <p:cBhvr>
                                        <p:cTn id="35" dur="26">
                                          <p:stCondLst>
                                            <p:cond delay="1642"/>
                                          </p:stCondLst>
                                        </p:cTn>
                                        <p:tgtEl>
                                          <p:spTgt spid="88067">
                                            <p:txEl>
                                              <p:pRg st="1" end="1"/>
                                            </p:txEl>
                                          </p:spTgt>
                                        </p:tgtEl>
                                      </p:cBhvr>
                                      <p:to x="100000" y="90000"/>
                                    </p:animScale>
                                    <p:animScale>
                                      <p:cBhvr>
                                        <p:cTn id="36" dur="166" decel="50000">
                                          <p:stCondLst>
                                            <p:cond delay="1668"/>
                                          </p:stCondLst>
                                        </p:cTn>
                                        <p:tgtEl>
                                          <p:spTgt spid="88067">
                                            <p:txEl>
                                              <p:pRg st="1" end="1"/>
                                            </p:txEl>
                                          </p:spTgt>
                                        </p:tgtEl>
                                      </p:cBhvr>
                                      <p:to x="100000" y="100000"/>
                                    </p:animScale>
                                    <p:animScale>
                                      <p:cBhvr>
                                        <p:cTn id="37" dur="26">
                                          <p:stCondLst>
                                            <p:cond delay="1808"/>
                                          </p:stCondLst>
                                        </p:cTn>
                                        <p:tgtEl>
                                          <p:spTgt spid="88067">
                                            <p:txEl>
                                              <p:pRg st="1" end="1"/>
                                            </p:txEl>
                                          </p:spTgt>
                                        </p:tgtEl>
                                      </p:cBhvr>
                                      <p:to x="100000" y="95000"/>
                                    </p:animScale>
                                    <p:animScale>
                                      <p:cBhvr>
                                        <p:cTn id="38" dur="166" decel="50000">
                                          <p:stCondLst>
                                            <p:cond delay="1834"/>
                                          </p:stCondLst>
                                        </p:cTn>
                                        <p:tgtEl>
                                          <p:spTgt spid="8806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Phân loại Virus máy tính</a:t>
            </a:r>
          </a:p>
        </p:txBody>
      </p:sp>
      <p:sp>
        <p:nvSpPr>
          <p:cNvPr id="124931"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None/>
            </a:pPr>
            <a:r>
              <a:rPr lang="en-US" sz="3600" smtClean="0">
                <a:effectLst>
                  <a:outerShdw blurRad="38100" dist="38100" dir="2700000" algn="tl">
                    <a:srgbClr val="C0C0C0"/>
                  </a:outerShdw>
                </a:effectLst>
              </a:rPr>
              <a:t>6. </a:t>
            </a:r>
            <a:r>
              <a:rPr lang="en-US" sz="3600">
                <a:effectLst>
                  <a:outerShdw blurRad="38100" dist="38100" dir="2700000" algn="tl">
                    <a:srgbClr val="C0C0C0"/>
                  </a:outerShdw>
                </a:effectLst>
              </a:rPr>
              <a:t>Virus sâu (worm): không gây tác hại cho phần mềm hoặc phần cứng. Sâu di chuyển từ máy này qua máy khác thông qua mạng. Chúng có nhiệm vụ thu tập thông tin cá nhân của người dùng (mật khẩu, tài khoản, các thông tin quan trọng, tài liệu mật,...), để chuyển về một địa chỉ xác định cho người điều khiển.</a:t>
            </a:r>
          </a:p>
        </p:txBody>
      </p:sp>
    </p:spTree>
    <p:custDataLst>
      <p:tags r:id="rId1"/>
    </p:custDataLst>
  </p:cSld>
  <p:clrMapOvr>
    <a:masterClrMapping/>
  </p:clrMapOvr>
  <p:transition advTm="6183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wipe(down)">
                                      <p:cBhvr>
                                        <p:cTn id="7" dur="580">
                                          <p:stCondLst>
                                            <p:cond delay="0"/>
                                          </p:stCondLst>
                                        </p:cTn>
                                        <p:tgtEl>
                                          <p:spTgt spid="124931">
                                            <p:txEl>
                                              <p:pRg st="0" end="0"/>
                                            </p:txEl>
                                          </p:spTgt>
                                        </p:tgtEl>
                                      </p:cBhvr>
                                    </p:animEffect>
                                    <p:anim calcmode="lin" valueType="num">
                                      <p:cBhvr>
                                        <p:cTn id="8" dur="1822" tmFilter="0,0; 0.14,0.36; 0.43,0.73; 0.71,0.91; 1.0,1.0">
                                          <p:stCondLst>
                                            <p:cond delay="0"/>
                                          </p:stCondLst>
                                        </p:cTn>
                                        <p:tgtEl>
                                          <p:spTgt spid="1249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49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49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49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49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4931">
                                            <p:txEl>
                                              <p:pRg st="0" end="0"/>
                                            </p:txEl>
                                          </p:spTgt>
                                        </p:tgtEl>
                                      </p:cBhvr>
                                      <p:to x="100000" y="60000"/>
                                    </p:animScale>
                                    <p:animScale>
                                      <p:cBhvr>
                                        <p:cTn id="14" dur="166" decel="50000">
                                          <p:stCondLst>
                                            <p:cond delay="676"/>
                                          </p:stCondLst>
                                        </p:cTn>
                                        <p:tgtEl>
                                          <p:spTgt spid="124931">
                                            <p:txEl>
                                              <p:pRg st="0" end="0"/>
                                            </p:txEl>
                                          </p:spTgt>
                                        </p:tgtEl>
                                      </p:cBhvr>
                                      <p:to x="100000" y="100000"/>
                                    </p:animScale>
                                    <p:animScale>
                                      <p:cBhvr>
                                        <p:cTn id="15" dur="26">
                                          <p:stCondLst>
                                            <p:cond delay="1312"/>
                                          </p:stCondLst>
                                        </p:cTn>
                                        <p:tgtEl>
                                          <p:spTgt spid="124931">
                                            <p:txEl>
                                              <p:pRg st="0" end="0"/>
                                            </p:txEl>
                                          </p:spTgt>
                                        </p:tgtEl>
                                      </p:cBhvr>
                                      <p:to x="100000" y="80000"/>
                                    </p:animScale>
                                    <p:animScale>
                                      <p:cBhvr>
                                        <p:cTn id="16" dur="166" decel="50000">
                                          <p:stCondLst>
                                            <p:cond delay="1338"/>
                                          </p:stCondLst>
                                        </p:cTn>
                                        <p:tgtEl>
                                          <p:spTgt spid="124931">
                                            <p:txEl>
                                              <p:pRg st="0" end="0"/>
                                            </p:txEl>
                                          </p:spTgt>
                                        </p:tgtEl>
                                      </p:cBhvr>
                                      <p:to x="100000" y="100000"/>
                                    </p:animScale>
                                    <p:animScale>
                                      <p:cBhvr>
                                        <p:cTn id="17" dur="26">
                                          <p:stCondLst>
                                            <p:cond delay="1642"/>
                                          </p:stCondLst>
                                        </p:cTn>
                                        <p:tgtEl>
                                          <p:spTgt spid="124931">
                                            <p:txEl>
                                              <p:pRg st="0" end="0"/>
                                            </p:txEl>
                                          </p:spTgt>
                                        </p:tgtEl>
                                      </p:cBhvr>
                                      <p:to x="100000" y="90000"/>
                                    </p:animScale>
                                    <p:animScale>
                                      <p:cBhvr>
                                        <p:cTn id="18" dur="166" decel="50000">
                                          <p:stCondLst>
                                            <p:cond delay="1668"/>
                                          </p:stCondLst>
                                        </p:cTn>
                                        <p:tgtEl>
                                          <p:spTgt spid="124931">
                                            <p:txEl>
                                              <p:pRg st="0" end="0"/>
                                            </p:txEl>
                                          </p:spTgt>
                                        </p:tgtEl>
                                      </p:cBhvr>
                                      <p:to x="100000" y="100000"/>
                                    </p:animScale>
                                    <p:animScale>
                                      <p:cBhvr>
                                        <p:cTn id="19" dur="26">
                                          <p:stCondLst>
                                            <p:cond delay="1808"/>
                                          </p:stCondLst>
                                        </p:cTn>
                                        <p:tgtEl>
                                          <p:spTgt spid="124931">
                                            <p:txEl>
                                              <p:pRg st="0" end="0"/>
                                            </p:txEl>
                                          </p:spTgt>
                                        </p:tgtEl>
                                      </p:cBhvr>
                                      <p:to x="100000" y="95000"/>
                                    </p:animScale>
                                    <p:animScale>
                                      <p:cBhvr>
                                        <p:cTn id="20" dur="166" decel="50000">
                                          <p:stCondLst>
                                            <p:cond delay="1834"/>
                                          </p:stCondLst>
                                        </p:cTn>
                                        <p:tgtEl>
                                          <p:spTgt spid="12493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Cơ chế hoạt động của Virus</a:t>
            </a:r>
          </a:p>
        </p:txBody>
      </p:sp>
      <p:sp>
        <p:nvSpPr>
          <p:cNvPr id="125955"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Cơ chế lây lan</a:t>
            </a:r>
            <a:r>
              <a:rPr lang="en-US" smtClean="0">
                <a:solidFill>
                  <a:srgbClr val="FF0000"/>
                </a:solidFill>
                <a:effectLst>
                  <a:outerShdw blurRad="38100" dist="38100" dir="2700000" algn="tl">
                    <a:srgbClr val="C0C0C0"/>
                  </a:outerShdw>
                </a:effectLst>
              </a:rPr>
              <a:t>: (DD)</a:t>
            </a:r>
            <a:endParaRPr lang="en-US">
              <a:solidFill>
                <a:srgbClr val="FF0000"/>
              </a:solidFill>
              <a:effectLst>
                <a:outerShdw blurRad="38100" dist="38100" dir="2700000" algn="tl">
                  <a:srgbClr val="C0C0C0"/>
                </a:outerShdw>
              </a:effectLst>
            </a:endParaRPr>
          </a:p>
          <a:p>
            <a:pPr algn="just">
              <a:spcBef>
                <a:spcPct val="15000"/>
              </a:spcBef>
              <a:buClr>
                <a:srgbClr val="FF0000"/>
              </a:buClr>
              <a:buSzPct val="140000"/>
            </a:pPr>
            <a:r>
              <a:rPr lang="en-US">
                <a:effectLst>
                  <a:outerShdw blurRad="38100" dist="38100" dir="2700000" algn="tl">
                    <a:srgbClr val="C0C0C0"/>
                  </a:outerShdw>
                </a:effectLst>
              </a:rPr>
              <a:t>Khi đọc đĩa hoặc thi hành một CT bị nhiễm virus, virus sẽ tạo ra một bản sao đoạn mã của mình và nằm thường trú trong bộ nhớ chính.</a:t>
            </a:r>
          </a:p>
          <a:p>
            <a:pPr algn="just">
              <a:spcBef>
                <a:spcPct val="15000"/>
              </a:spcBef>
              <a:buClr>
                <a:srgbClr val="FF0000"/>
              </a:buClr>
              <a:buSzPct val="140000"/>
            </a:pPr>
            <a:r>
              <a:rPr lang="en-US">
                <a:effectLst>
                  <a:outerShdw blurRad="38100" dist="38100" dir="2700000" algn="tl">
                    <a:srgbClr val="C0C0C0"/>
                  </a:outerShdw>
                </a:effectLst>
              </a:rPr>
              <a:t>Khi đọc một đĩa hoặc thực hiện một chương trình khác, đoạn mã virus nằm trong bộ nhớ sẽ kiểm tra xem chúng đã chứa đoạn mã virus chưa? Nếu chưa thì tạo ra một bản sao để lây nhiễm cho chúng.</a:t>
            </a:r>
          </a:p>
        </p:txBody>
      </p:sp>
    </p:spTree>
    <p:custDataLst>
      <p:tags r:id="rId1"/>
    </p:custDataLst>
  </p:cSld>
  <p:clrMapOvr>
    <a:masterClrMapping/>
  </p:clrMapOvr>
  <p:transition advTm="307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wipe(down)">
                                      <p:cBhvr>
                                        <p:cTn id="7" dur="580">
                                          <p:stCondLst>
                                            <p:cond delay="0"/>
                                          </p:stCondLst>
                                        </p:cTn>
                                        <p:tgtEl>
                                          <p:spTgt spid="125955">
                                            <p:txEl>
                                              <p:pRg st="0" end="0"/>
                                            </p:txEl>
                                          </p:spTgt>
                                        </p:tgtEl>
                                      </p:cBhvr>
                                    </p:animEffect>
                                    <p:anim calcmode="lin" valueType="num">
                                      <p:cBhvr>
                                        <p:cTn id="8" dur="1822" tmFilter="0,0; 0.14,0.36; 0.43,0.73; 0.71,0.91; 1.0,1.0">
                                          <p:stCondLst>
                                            <p:cond delay="0"/>
                                          </p:stCondLst>
                                        </p:cTn>
                                        <p:tgtEl>
                                          <p:spTgt spid="1259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59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59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59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59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5955">
                                            <p:txEl>
                                              <p:pRg st="0" end="0"/>
                                            </p:txEl>
                                          </p:spTgt>
                                        </p:tgtEl>
                                      </p:cBhvr>
                                      <p:to x="100000" y="60000"/>
                                    </p:animScale>
                                    <p:animScale>
                                      <p:cBhvr>
                                        <p:cTn id="14" dur="166" decel="50000">
                                          <p:stCondLst>
                                            <p:cond delay="676"/>
                                          </p:stCondLst>
                                        </p:cTn>
                                        <p:tgtEl>
                                          <p:spTgt spid="125955">
                                            <p:txEl>
                                              <p:pRg st="0" end="0"/>
                                            </p:txEl>
                                          </p:spTgt>
                                        </p:tgtEl>
                                      </p:cBhvr>
                                      <p:to x="100000" y="100000"/>
                                    </p:animScale>
                                    <p:animScale>
                                      <p:cBhvr>
                                        <p:cTn id="15" dur="26">
                                          <p:stCondLst>
                                            <p:cond delay="1312"/>
                                          </p:stCondLst>
                                        </p:cTn>
                                        <p:tgtEl>
                                          <p:spTgt spid="125955">
                                            <p:txEl>
                                              <p:pRg st="0" end="0"/>
                                            </p:txEl>
                                          </p:spTgt>
                                        </p:tgtEl>
                                      </p:cBhvr>
                                      <p:to x="100000" y="80000"/>
                                    </p:animScale>
                                    <p:animScale>
                                      <p:cBhvr>
                                        <p:cTn id="16" dur="166" decel="50000">
                                          <p:stCondLst>
                                            <p:cond delay="1338"/>
                                          </p:stCondLst>
                                        </p:cTn>
                                        <p:tgtEl>
                                          <p:spTgt spid="125955">
                                            <p:txEl>
                                              <p:pRg st="0" end="0"/>
                                            </p:txEl>
                                          </p:spTgt>
                                        </p:tgtEl>
                                      </p:cBhvr>
                                      <p:to x="100000" y="100000"/>
                                    </p:animScale>
                                    <p:animScale>
                                      <p:cBhvr>
                                        <p:cTn id="17" dur="26">
                                          <p:stCondLst>
                                            <p:cond delay="1642"/>
                                          </p:stCondLst>
                                        </p:cTn>
                                        <p:tgtEl>
                                          <p:spTgt spid="125955">
                                            <p:txEl>
                                              <p:pRg st="0" end="0"/>
                                            </p:txEl>
                                          </p:spTgt>
                                        </p:tgtEl>
                                      </p:cBhvr>
                                      <p:to x="100000" y="90000"/>
                                    </p:animScale>
                                    <p:animScale>
                                      <p:cBhvr>
                                        <p:cTn id="18" dur="166" decel="50000">
                                          <p:stCondLst>
                                            <p:cond delay="1668"/>
                                          </p:stCondLst>
                                        </p:cTn>
                                        <p:tgtEl>
                                          <p:spTgt spid="125955">
                                            <p:txEl>
                                              <p:pRg st="0" end="0"/>
                                            </p:txEl>
                                          </p:spTgt>
                                        </p:tgtEl>
                                      </p:cBhvr>
                                      <p:to x="100000" y="100000"/>
                                    </p:animScale>
                                    <p:animScale>
                                      <p:cBhvr>
                                        <p:cTn id="19" dur="26">
                                          <p:stCondLst>
                                            <p:cond delay="1808"/>
                                          </p:stCondLst>
                                        </p:cTn>
                                        <p:tgtEl>
                                          <p:spTgt spid="125955">
                                            <p:txEl>
                                              <p:pRg st="0" end="0"/>
                                            </p:txEl>
                                          </p:spTgt>
                                        </p:tgtEl>
                                      </p:cBhvr>
                                      <p:to x="100000" y="95000"/>
                                    </p:animScale>
                                    <p:animScale>
                                      <p:cBhvr>
                                        <p:cTn id="20" dur="166" decel="50000">
                                          <p:stCondLst>
                                            <p:cond delay="1834"/>
                                          </p:stCondLst>
                                        </p:cTn>
                                        <p:tgtEl>
                                          <p:spTgt spid="12595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5955">
                                            <p:txEl>
                                              <p:pRg st="1" end="1"/>
                                            </p:txEl>
                                          </p:spTgt>
                                        </p:tgtEl>
                                        <p:attrNameLst>
                                          <p:attrName>style.visibility</p:attrName>
                                        </p:attrNameLst>
                                      </p:cBhvr>
                                      <p:to>
                                        <p:strVal val="visible"/>
                                      </p:to>
                                    </p:set>
                                    <p:animEffect transition="in" filter="wipe(down)">
                                      <p:cBhvr>
                                        <p:cTn id="25" dur="580">
                                          <p:stCondLst>
                                            <p:cond delay="0"/>
                                          </p:stCondLst>
                                        </p:cTn>
                                        <p:tgtEl>
                                          <p:spTgt spid="125955">
                                            <p:txEl>
                                              <p:pRg st="1" end="1"/>
                                            </p:txEl>
                                          </p:spTgt>
                                        </p:tgtEl>
                                      </p:cBhvr>
                                    </p:animEffect>
                                    <p:anim calcmode="lin" valueType="num">
                                      <p:cBhvr>
                                        <p:cTn id="26" dur="1822" tmFilter="0,0; 0.14,0.36; 0.43,0.73; 0.71,0.91; 1.0,1.0">
                                          <p:stCondLst>
                                            <p:cond delay="0"/>
                                          </p:stCondLst>
                                        </p:cTn>
                                        <p:tgtEl>
                                          <p:spTgt spid="12595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595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595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595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595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5955">
                                            <p:txEl>
                                              <p:pRg st="1" end="1"/>
                                            </p:txEl>
                                          </p:spTgt>
                                        </p:tgtEl>
                                      </p:cBhvr>
                                      <p:to x="100000" y="60000"/>
                                    </p:animScale>
                                    <p:animScale>
                                      <p:cBhvr>
                                        <p:cTn id="32" dur="166" decel="50000">
                                          <p:stCondLst>
                                            <p:cond delay="676"/>
                                          </p:stCondLst>
                                        </p:cTn>
                                        <p:tgtEl>
                                          <p:spTgt spid="125955">
                                            <p:txEl>
                                              <p:pRg st="1" end="1"/>
                                            </p:txEl>
                                          </p:spTgt>
                                        </p:tgtEl>
                                      </p:cBhvr>
                                      <p:to x="100000" y="100000"/>
                                    </p:animScale>
                                    <p:animScale>
                                      <p:cBhvr>
                                        <p:cTn id="33" dur="26">
                                          <p:stCondLst>
                                            <p:cond delay="1312"/>
                                          </p:stCondLst>
                                        </p:cTn>
                                        <p:tgtEl>
                                          <p:spTgt spid="125955">
                                            <p:txEl>
                                              <p:pRg st="1" end="1"/>
                                            </p:txEl>
                                          </p:spTgt>
                                        </p:tgtEl>
                                      </p:cBhvr>
                                      <p:to x="100000" y="80000"/>
                                    </p:animScale>
                                    <p:animScale>
                                      <p:cBhvr>
                                        <p:cTn id="34" dur="166" decel="50000">
                                          <p:stCondLst>
                                            <p:cond delay="1338"/>
                                          </p:stCondLst>
                                        </p:cTn>
                                        <p:tgtEl>
                                          <p:spTgt spid="125955">
                                            <p:txEl>
                                              <p:pRg st="1" end="1"/>
                                            </p:txEl>
                                          </p:spTgt>
                                        </p:tgtEl>
                                      </p:cBhvr>
                                      <p:to x="100000" y="100000"/>
                                    </p:animScale>
                                    <p:animScale>
                                      <p:cBhvr>
                                        <p:cTn id="35" dur="26">
                                          <p:stCondLst>
                                            <p:cond delay="1642"/>
                                          </p:stCondLst>
                                        </p:cTn>
                                        <p:tgtEl>
                                          <p:spTgt spid="125955">
                                            <p:txEl>
                                              <p:pRg st="1" end="1"/>
                                            </p:txEl>
                                          </p:spTgt>
                                        </p:tgtEl>
                                      </p:cBhvr>
                                      <p:to x="100000" y="90000"/>
                                    </p:animScale>
                                    <p:animScale>
                                      <p:cBhvr>
                                        <p:cTn id="36" dur="166" decel="50000">
                                          <p:stCondLst>
                                            <p:cond delay="1668"/>
                                          </p:stCondLst>
                                        </p:cTn>
                                        <p:tgtEl>
                                          <p:spTgt spid="125955">
                                            <p:txEl>
                                              <p:pRg st="1" end="1"/>
                                            </p:txEl>
                                          </p:spTgt>
                                        </p:tgtEl>
                                      </p:cBhvr>
                                      <p:to x="100000" y="100000"/>
                                    </p:animScale>
                                    <p:animScale>
                                      <p:cBhvr>
                                        <p:cTn id="37" dur="26">
                                          <p:stCondLst>
                                            <p:cond delay="1808"/>
                                          </p:stCondLst>
                                        </p:cTn>
                                        <p:tgtEl>
                                          <p:spTgt spid="125955">
                                            <p:txEl>
                                              <p:pRg st="1" end="1"/>
                                            </p:txEl>
                                          </p:spTgt>
                                        </p:tgtEl>
                                      </p:cBhvr>
                                      <p:to x="100000" y="95000"/>
                                    </p:animScale>
                                    <p:animScale>
                                      <p:cBhvr>
                                        <p:cTn id="38" dur="166" decel="50000">
                                          <p:stCondLst>
                                            <p:cond delay="1834"/>
                                          </p:stCondLst>
                                        </p:cTn>
                                        <p:tgtEl>
                                          <p:spTgt spid="12595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5955">
                                            <p:txEl>
                                              <p:pRg st="2" end="2"/>
                                            </p:txEl>
                                          </p:spTgt>
                                        </p:tgtEl>
                                        <p:attrNameLst>
                                          <p:attrName>style.visibility</p:attrName>
                                        </p:attrNameLst>
                                      </p:cBhvr>
                                      <p:to>
                                        <p:strVal val="visible"/>
                                      </p:to>
                                    </p:set>
                                    <p:animEffect transition="in" filter="wipe(down)">
                                      <p:cBhvr>
                                        <p:cTn id="43" dur="580">
                                          <p:stCondLst>
                                            <p:cond delay="0"/>
                                          </p:stCondLst>
                                        </p:cTn>
                                        <p:tgtEl>
                                          <p:spTgt spid="125955">
                                            <p:txEl>
                                              <p:pRg st="2" end="2"/>
                                            </p:txEl>
                                          </p:spTgt>
                                        </p:tgtEl>
                                      </p:cBhvr>
                                    </p:animEffect>
                                    <p:anim calcmode="lin" valueType="num">
                                      <p:cBhvr>
                                        <p:cTn id="44" dur="1822" tmFilter="0,0; 0.14,0.36; 0.43,0.73; 0.71,0.91; 1.0,1.0">
                                          <p:stCondLst>
                                            <p:cond delay="0"/>
                                          </p:stCondLst>
                                        </p:cTn>
                                        <p:tgtEl>
                                          <p:spTgt spid="12595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595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595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595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595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5955">
                                            <p:txEl>
                                              <p:pRg st="2" end="2"/>
                                            </p:txEl>
                                          </p:spTgt>
                                        </p:tgtEl>
                                      </p:cBhvr>
                                      <p:to x="100000" y="60000"/>
                                    </p:animScale>
                                    <p:animScale>
                                      <p:cBhvr>
                                        <p:cTn id="50" dur="166" decel="50000">
                                          <p:stCondLst>
                                            <p:cond delay="676"/>
                                          </p:stCondLst>
                                        </p:cTn>
                                        <p:tgtEl>
                                          <p:spTgt spid="125955">
                                            <p:txEl>
                                              <p:pRg st="2" end="2"/>
                                            </p:txEl>
                                          </p:spTgt>
                                        </p:tgtEl>
                                      </p:cBhvr>
                                      <p:to x="100000" y="100000"/>
                                    </p:animScale>
                                    <p:animScale>
                                      <p:cBhvr>
                                        <p:cTn id="51" dur="26">
                                          <p:stCondLst>
                                            <p:cond delay="1312"/>
                                          </p:stCondLst>
                                        </p:cTn>
                                        <p:tgtEl>
                                          <p:spTgt spid="125955">
                                            <p:txEl>
                                              <p:pRg st="2" end="2"/>
                                            </p:txEl>
                                          </p:spTgt>
                                        </p:tgtEl>
                                      </p:cBhvr>
                                      <p:to x="100000" y="80000"/>
                                    </p:animScale>
                                    <p:animScale>
                                      <p:cBhvr>
                                        <p:cTn id="52" dur="166" decel="50000">
                                          <p:stCondLst>
                                            <p:cond delay="1338"/>
                                          </p:stCondLst>
                                        </p:cTn>
                                        <p:tgtEl>
                                          <p:spTgt spid="125955">
                                            <p:txEl>
                                              <p:pRg st="2" end="2"/>
                                            </p:txEl>
                                          </p:spTgt>
                                        </p:tgtEl>
                                      </p:cBhvr>
                                      <p:to x="100000" y="100000"/>
                                    </p:animScale>
                                    <p:animScale>
                                      <p:cBhvr>
                                        <p:cTn id="53" dur="26">
                                          <p:stCondLst>
                                            <p:cond delay="1642"/>
                                          </p:stCondLst>
                                        </p:cTn>
                                        <p:tgtEl>
                                          <p:spTgt spid="125955">
                                            <p:txEl>
                                              <p:pRg st="2" end="2"/>
                                            </p:txEl>
                                          </p:spTgt>
                                        </p:tgtEl>
                                      </p:cBhvr>
                                      <p:to x="100000" y="90000"/>
                                    </p:animScale>
                                    <p:animScale>
                                      <p:cBhvr>
                                        <p:cTn id="54" dur="166" decel="50000">
                                          <p:stCondLst>
                                            <p:cond delay="1668"/>
                                          </p:stCondLst>
                                        </p:cTn>
                                        <p:tgtEl>
                                          <p:spTgt spid="125955">
                                            <p:txEl>
                                              <p:pRg st="2" end="2"/>
                                            </p:txEl>
                                          </p:spTgt>
                                        </p:tgtEl>
                                      </p:cBhvr>
                                      <p:to x="100000" y="100000"/>
                                    </p:animScale>
                                    <p:animScale>
                                      <p:cBhvr>
                                        <p:cTn id="55" dur="26">
                                          <p:stCondLst>
                                            <p:cond delay="1808"/>
                                          </p:stCondLst>
                                        </p:cTn>
                                        <p:tgtEl>
                                          <p:spTgt spid="125955">
                                            <p:txEl>
                                              <p:pRg st="2" end="2"/>
                                            </p:txEl>
                                          </p:spTgt>
                                        </p:tgtEl>
                                      </p:cBhvr>
                                      <p:to x="100000" y="95000"/>
                                    </p:animScale>
                                    <p:animScale>
                                      <p:cBhvr>
                                        <p:cTn id="56" dur="166" decel="50000">
                                          <p:stCondLst>
                                            <p:cond delay="1834"/>
                                          </p:stCondLst>
                                        </p:cTn>
                                        <p:tgtEl>
                                          <p:spTgt spid="12595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Cơ chế hoạt động của Virus</a:t>
            </a:r>
          </a:p>
        </p:txBody>
      </p:sp>
      <p:sp>
        <p:nvSpPr>
          <p:cNvPr id="126979"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None/>
            </a:pPr>
            <a:endParaRPr lang="en-US">
              <a:effectLst>
                <a:outerShdw blurRad="38100" dist="38100" dir="2700000" algn="tl">
                  <a:srgbClr val="C0C0C0"/>
                </a:outerShdw>
              </a:effectLst>
            </a:endParaRPr>
          </a:p>
          <a:p>
            <a:pPr algn="just">
              <a:spcBef>
                <a:spcPct val="15000"/>
              </a:spcBef>
              <a:buClr>
                <a:srgbClr val="FF0000"/>
              </a:buClr>
              <a:buSzPct val="140000"/>
              <a:buFont typeface="Wingdings" pitchFamily="2" charset="2"/>
              <a:buNone/>
            </a:pPr>
            <a:r>
              <a:rPr lang="en-US">
                <a:effectLst>
                  <a:outerShdw blurRad="38100" dist="38100" dir="2700000" algn="tl">
                    <a:srgbClr val="C0C0C0"/>
                  </a:outerShdw>
                </a:effectLst>
              </a:rPr>
              <a:t>                   </a:t>
            </a:r>
            <a:r>
              <a:rPr lang="en-US" sz="2800">
                <a:effectLst>
                  <a:outerShdw blurRad="38100" dist="38100" dir="2700000" algn="tl">
                    <a:srgbClr val="C0C0C0"/>
                  </a:outerShdw>
                </a:effectLst>
              </a:rPr>
              <a:t>KT đĩa/file</a:t>
            </a:r>
          </a:p>
          <a:p>
            <a:pPr algn="just">
              <a:spcBef>
                <a:spcPct val="15000"/>
              </a:spcBef>
              <a:buClr>
                <a:srgbClr val="FF0000"/>
              </a:buClr>
              <a:buSzPct val="140000"/>
              <a:buFont typeface="Wingdings" pitchFamily="2" charset="2"/>
              <a:buNone/>
            </a:pPr>
            <a:endParaRPr lang="en-US" sz="2800">
              <a:effectLst>
                <a:outerShdw blurRad="38100" dist="38100" dir="2700000" algn="tl">
                  <a:srgbClr val="C0C0C0"/>
                </a:outerShdw>
              </a:effectLst>
            </a:endParaRPr>
          </a:p>
          <a:p>
            <a:pPr algn="just">
              <a:spcBef>
                <a:spcPct val="15000"/>
              </a:spcBef>
              <a:buClr>
                <a:srgbClr val="FF0000"/>
              </a:buClr>
              <a:buSzPct val="140000"/>
              <a:buFont typeface="Wingdings" pitchFamily="2" charset="2"/>
              <a:buNone/>
            </a:pPr>
            <a:r>
              <a:rPr lang="en-US" sz="2800">
                <a:effectLst>
                  <a:outerShdw blurRad="38100" dist="38100" dir="2700000" algn="tl">
                    <a:srgbClr val="C0C0C0"/>
                  </a:outerShdw>
                </a:effectLst>
              </a:rPr>
              <a:t>  </a:t>
            </a:r>
          </a:p>
          <a:p>
            <a:pPr algn="just">
              <a:spcBef>
                <a:spcPct val="40000"/>
              </a:spcBef>
              <a:buClr>
                <a:srgbClr val="FF0000"/>
              </a:buClr>
              <a:buSzPct val="140000"/>
              <a:buFont typeface="Wingdings" pitchFamily="2" charset="2"/>
              <a:buNone/>
            </a:pPr>
            <a:r>
              <a:rPr lang="en-US" sz="2800">
                <a:effectLst>
                  <a:outerShdw blurRad="38100" dist="38100" dir="2700000" algn="tl">
                    <a:srgbClr val="C0C0C0"/>
                  </a:outerShdw>
                </a:effectLst>
              </a:rPr>
              <a:t>                    Có đoạn mã?          </a:t>
            </a:r>
          </a:p>
          <a:p>
            <a:pPr algn="just">
              <a:lnSpc>
                <a:spcPct val="70000"/>
              </a:lnSpc>
              <a:spcBef>
                <a:spcPct val="0"/>
              </a:spcBef>
              <a:buClr>
                <a:srgbClr val="FF0000"/>
              </a:buClr>
              <a:buSzPct val="140000"/>
              <a:buFont typeface="Wingdings" pitchFamily="2" charset="2"/>
              <a:buNone/>
            </a:pPr>
            <a:r>
              <a:rPr lang="en-US" sz="2800">
                <a:effectLst>
                  <a:outerShdw blurRad="38100" dist="38100" dir="2700000" algn="tl">
                    <a:srgbClr val="C0C0C0"/>
                  </a:outerShdw>
                </a:effectLst>
              </a:rPr>
              <a:t>						Có</a:t>
            </a:r>
          </a:p>
          <a:p>
            <a:pPr algn="just">
              <a:spcBef>
                <a:spcPct val="15000"/>
              </a:spcBef>
              <a:buClr>
                <a:srgbClr val="FF0000"/>
              </a:buClr>
              <a:buSzPct val="140000"/>
              <a:buFont typeface="Wingdings" pitchFamily="2" charset="2"/>
              <a:buNone/>
            </a:pPr>
            <a:r>
              <a:rPr lang="en-US" sz="2800">
                <a:effectLst>
                  <a:outerShdw blurRad="38100" dist="38100" dir="2700000" algn="tl">
                    <a:srgbClr val="C0C0C0"/>
                  </a:outerShdw>
                </a:effectLst>
              </a:rPr>
              <a:t>			              Chưa</a:t>
            </a:r>
          </a:p>
          <a:p>
            <a:pPr algn="just">
              <a:spcBef>
                <a:spcPct val="15000"/>
              </a:spcBef>
              <a:buClr>
                <a:srgbClr val="FF0000"/>
              </a:buClr>
              <a:buSzPct val="140000"/>
              <a:buFont typeface="Wingdings" pitchFamily="2" charset="2"/>
              <a:buNone/>
            </a:pPr>
            <a:r>
              <a:rPr lang="en-US" sz="2800">
                <a:effectLst>
                  <a:outerShdw blurRad="38100" dist="38100" dir="2700000" algn="tl">
                    <a:srgbClr val="C0C0C0"/>
                  </a:outerShdw>
                </a:effectLst>
              </a:rPr>
              <a:t>   </a:t>
            </a:r>
          </a:p>
          <a:p>
            <a:pPr algn="just">
              <a:spcBef>
                <a:spcPct val="15000"/>
              </a:spcBef>
              <a:buClr>
                <a:srgbClr val="FF0000"/>
              </a:buClr>
              <a:buSzPct val="140000"/>
              <a:buFont typeface="Wingdings" pitchFamily="2" charset="2"/>
              <a:buNone/>
            </a:pPr>
            <a:r>
              <a:rPr lang="en-US" sz="2800">
                <a:effectLst>
                  <a:outerShdw blurRad="38100" dist="38100" dir="2700000" algn="tl">
                    <a:srgbClr val="C0C0C0"/>
                  </a:outerShdw>
                </a:effectLst>
              </a:rPr>
              <a:t>                      Lây nhiễm                  Thoát</a:t>
            </a:r>
          </a:p>
          <a:p>
            <a:pPr algn="just">
              <a:spcBef>
                <a:spcPct val="15000"/>
              </a:spcBef>
              <a:buClr>
                <a:srgbClr val="FF0000"/>
              </a:buClr>
              <a:buSzPct val="140000"/>
              <a:buFont typeface="Wingdings" pitchFamily="2" charset="2"/>
              <a:buNone/>
            </a:pPr>
            <a:endParaRPr lang="en-US" sz="2800">
              <a:effectLst>
                <a:outerShdw blurRad="38100" dist="38100" dir="2700000" algn="tl">
                  <a:srgbClr val="C0C0C0"/>
                </a:outerShdw>
              </a:effectLst>
            </a:endParaRPr>
          </a:p>
          <a:p>
            <a:pPr algn="ctr">
              <a:spcBef>
                <a:spcPct val="15000"/>
              </a:spcBef>
              <a:buClr>
                <a:srgbClr val="FF0000"/>
              </a:buClr>
              <a:buSzPct val="140000"/>
              <a:buFont typeface="Wingdings" pitchFamily="2" charset="2"/>
              <a:buNone/>
            </a:pPr>
            <a:r>
              <a:rPr lang="en-US" sz="2800">
                <a:effectLst>
                  <a:outerShdw blurRad="38100" dist="38100" dir="2700000" algn="tl">
                    <a:srgbClr val="C0C0C0"/>
                  </a:outerShdw>
                </a:effectLst>
              </a:rPr>
              <a:t>Cơ chế lây nhiễm của virus</a:t>
            </a:r>
          </a:p>
        </p:txBody>
      </p:sp>
      <p:grpSp>
        <p:nvGrpSpPr>
          <p:cNvPr id="126984" name="Group 8"/>
          <p:cNvGrpSpPr>
            <a:grpSpLocks/>
          </p:cNvGrpSpPr>
          <p:nvPr/>
        </p:nvGrpSpPr>
        <p:grpSpPr bwMode="auto">
          <a:xfrm>
            <a:off x="2019300" y="1257300"/>
            <a:ext cx="5695950" cy="4648200"/>
            <a:chOff x="1848" y="996"/>
            <a:chExt cx="3588" cy="2472"/>
          </a:xfrm>
        </p:grpSpPr>
        <p:sp>
          <p:nvSpPr>
            <p:cNvPr id="126980" name="Rectangle 4"/>
            <p:cNvSpPr>
              <a:spLocks noChangeArrowheads="1"/>
            </p:cNvSpPr>
            <p:nvPr/>
          </p:nvSpPr>
          <p:spPr bwMode="auto">
            <a:xfrm>
              <a:off x="1872" y="996"/>
              <a:ext cx="1632" cy="516"/>
            </a:xfrm>
            <a:prstGeom prst="rect">
              <a:avLst/>
            </a:prstGeom>
            <a:noFill/>
            <a:ln w="9525">
              <a:solidFill>
                <a:schemeClr val="tx1"/>
              </a:solidFill>
              <a:miter lim="800000"/>
              <a:headEnd/>
              <a:tailEnd/>
            </a:ln>
            <a:effectLst/>
          </p:spPr>
          <p:txBody>
            <a:bodyPr wrap="none" anchor="ctr"/>
            <a:lstStyle/>
            <a:p>
              <a:endParaRPr lang="en-US"/>
            </a:p>
          </p:txBody>
        </p:sp>
        <p:sp>
          <p:nvSpPr>
            <p:cNvPr id="126981" name="AutoShape 5"/>
            <p:cNvSpPr>
              <a:spLocks noChangeArrowheads="1"/>
            </p:cNvSpPr>
            <p:nvPr/>
          </p:nvSpPr>
          <p:spPr bwMode="auto">
            <a:xfrm>
              <a:off x="1848" y="1932"/>
              <a:ext cx="1764" cy="600"/>
            </a:xfrm>
            <a:prstGeom prst="flowChartDecision">
              <a:avLst/>
            </a:prstGeom>
            <a:noFill/>
            <a:ln w="9525">
              <a:solidFill>
                <a:schemeClr val="tx1"/>
              </a:solidFill>
              <a:miter lim="800000"/>
              <a:headEnd/>
              <a:tailEnd/>
            </a:ln>
            <a:effectLst/>
          </p:spPr>
          <p:txBody>
            <a:bodyPr wrap="none" anchor="ctr"/>
            <a:lstStyle/>
            <a:p>
              <a:endParaRPr lang="en-US"/>
            </a:p>
          </p:txBody>
        </p:sp>
        <p:sp>
          <p:nvSpPr>
            <p:cNvPr id="126982" name="Rectangle 6"/>
            <p:cNvSpPr>
              <a:spLocks noChangeArrowheads="1"/>
            </p:cNvSpPr>
            <p:nvPr/>
          </p:nvSpPr>
          <p:spPr bwMode="auto">
            <a:xfrm>
              <a:off x="1872" y="2952"/>
              <a:ext cx="1632" cy="516"/>
            </a:xfrm>
            <a:prstGeom prst="rect">
              <a:avLst/>
            </a:prstGeom>
            <a:noFill/>
            <a:ln w="9525">
              <a:solidFill>
                <a:schemeClr val="tx1"/>
              </a:solidFill>
              <a:miter lim="800000"/>
              <a:headEnd/>
              <a:tailEnd/>
            </a:ln>
            <a:effectLst/>
          </p:spPr>
          <p:txBody>
            <a:bodyPr wrap="none" anchor="ctr"/>
            <a:lstStyle/>
            <a:p>
              <a:endParaRPr lang="en-US"/>
            </a:p>
          </p:txBody>
        </p:sp>
        <p:sp>
          <p:nvSpPr>
            <p:cNvPr id="126983" name="Rectangle 7"/>
            <p:cNvSpPr>
              <a:spLocks noChangeArrowheads="1"/>
            </p:cNvSpPr>
            <p:nvPr/>
          </p:nvSpPr>
          <p:spPr bwMode="auto">
            <a:xfrm>
              <a:off x="3804" y="2952"/>
              <a:ext cx="1632" cy="516"/>
            </a:xfrm>
            <a:prstGeom prst="rect">
              <a:avLst/>
            </a:prstGeom>
            <a:noFill/>
            <a:ln w="9525">
              <a:solidFill>
                <a:schemeClr val="tx1"/>
              </a:solidFill>
              <a:miter lim="800000"/>
              <a:headEnd/>
              <a:tailEnd/>
            </a:ln>
            <a:effectLst/>
          </p:spPr>
          <p:txBody>
            <a:bodyPr wrap="none" anchor="ctr"/>
            <a:lstStyle/>
            <a:p>
              <a:endParaRPr lang="en-US"/>
            </a:p>
          </p:txBody>
        </p:sp>
      </p:grpSp>
      <p:sp>
        <p:nvSpPr>
          <p:cNvPr id="126985" name="Line 9"/>
          <p:cNvSpPr>
            <a:spLocks noChangeShapeType="1"/>
          </p:cNvSpPr>
          <p:nvPr/>
        </p:nvSpPr>
        <p:spPr bwMode="auto">
          <a:xfrm>
            <a:off x="3390900" y="2247900"/>
            <a:ext cx="0" cy="781050"/>
          </a:xfrm>
          <a:prstGeom prst="line">
            <a:avLst/>
          </a:prstGeom>
          <a:noFill/>
          <a:ln w="9525">
            <a:solidFill>
              <a:schemeClr val="tx1"/>
            </a:solidFill>
            <a:round/>
            <a:headEnd/>
            <a:tailEnd type="triangle" w="med" len="med"/>
          </a:ln>
          <a:effectLst/>
        </p:spPr>
        <p:txBody>
          <a:bodyPr wrap="none"/>
          <a:lstStyle/>
          <a:p>
            <a:endParaRPr lang="en-US"/>
          </a:p>
        </p:txBody>
      </p:sp>
      <p:sp>
        <p:nvSpPr>
          <p:cNvPr id="126986" name="Line 10"/>
          <p:cNvSpPr>
            <a:spLocks noChangeShapeType="1"/>
          </p:cNvSpPr>
          <p:nvPr/>
        </p:nvSpPr>
        <p:spPr bwMode="auto">
          <a:xfrm>
            <a:off x="3409950" y="4133850"/>
            <a:ext cx="0" cy="838200"/>
          </a:xfrm>
          <a:prstGeom prst="line">
            <a:avLst/>
          </a:prstGeom>
          <a:noFill/>
          <a:ln w="9525">
            <a:solidFill>
              <a:schemeClr val="tx1"/>
            </a:solidFill>
            <a:round/>
            <a:headEnd/>
            <a:tailEnd type="triangle" w="med" len="med"/>
          </a:ln>
          <a:effectLst/>
        </p:spPr>
        <p:txBody>
          <a:bodyPr wrap="none"/>
          <a:lstStyle/>
          <a:p>
            <a:endParaRPr lang="en-US"/>
          </a:p>
        </p:txBody>
      </p:sp>
      <p:sp>
        <p:nvSpPr>
          <p:cNvPr id="126987" name="Freeform 11"/>
          <p:cNvSpPr>
            <a:spLocks/>
          </p:cNvSpPr>
          <p:nvPr/>
        </p:nvSpPr>
        <p:spPr bwMode="auto">
          <a:xfrm>
            <a:off x="4800600" y="3562350"/>
            <a:ext cx="1543050" cy="1409700"/>
          </a:xfrm>
          <a:custGeom>
            <a:avLst/>
            <a:gdLst/>
            <a:ahLst/>
            <a:cxnLst>
              <a:cxn ang="0">
                <a:pos x="0" y="0"/>
              </a:cxn>
              <a:cxn ang="0">
                <a:pos x="972" y="0"/>
              </a:cxn>
              <a:cxn ang="0">
                <a:pos x="960" y="888"/>
              </a:cxn>
            </a:cxnLst>
            <a:rect l="0" t="0" r="r" b="b"/>
            <a:pathLst>
              <a:path w="972" h="888">
                <a:moveTo>
                  <a:pt x="0" y="0"/>
                </a:moveTo>
                <a:lnTo>
                  <a:pt x="972" y="0"/>
                </a:lnTo>
                <a:lnTo>
                  <a:pt x="960" y="888"/>
                </a:lnTo>
              </a:path>
            </a:pathLst>
          </a:custGeom>
          <a:noFill/>
          <a:ln w="9525" cap="flat" cmpd="sng">
            <a:solidFill>
              <a:schemeClr val="tx1"/>
            </a:solidFill>
            <a:prstDash val="solid"/>
            <a:round/>
            <a:headEnd type="none" w="med" len="med"/>
            <a:tailEnd type="triangle" w="med" len="med"/>
          </a:ln>
          <a:effectLst/>
        </p:spPr>
        <p:txBody>
          <a:bodyPr wrap="none"/>
          <a:lstStyle/>
          <a:p>
            <a:endParaRPr lang="en-US"/>
          </a:p>
        </p:txBody>
      </p:sp>
    </p:spTree>
  </p:cSld>
  <p:clrMapOvr>
    <a:masterClrMapping/>
  </p:clrMapOvr>
  <p:transition advTm="43914"/>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Cơ chế hoạt động của Virus</a:t>
            </a:r>
          </a:p>
        </p:txBody>
      </p:sp>
      <p:sp>
        <p:nvSpPr>
          <p:cNvPr id="128003"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VD về cơ chế chiếm quyền điều khiển của B-virus:</a:t>
            </a:r>
            <a:r>
              <a:rPr lang="en-US">
                <a:effectLst>
                  <a:outerShdw blurRad="38100" dist="38100" dir="2700000" algn="tl">
                    <a:srgbClr val="C0C0C0"/>
                  </a:outerShdw>
                </a:effectLst>
              </a:rPr>
              <a:t> </a:t>
            </a:r>
          </a:p>
          <a:p>
            <a:pPr algn="just">
              <a:spcBef>
                <a:spcPct val="15000"/>
              </a:spcBef>
              <a:buClr>
                <a:srgbClr val="FF0000"/>
              </a:buClr>
              <a:buSzPct val="140000"/>
            </a:pPr>
            <a:r>
              <a:rPr lang="en-US">
                <a:effectLst>
                  <a:outerShdw blurRad="38100" dist="38100" dir="2700000" algn="tl">
                    <a:srgbClr val="C0C0C0"/>
                  </a:outerShdw>
                </a:effectLst>
              </a:rPr>
              <a:t>Khi máy tính bắt đầu hoạt động, mọi thanh ghi bị xóa, các thanh ghi đoạn được gán giá trị 0FFFh, khi đó CS:IP trỏ đến địa chỉ 0FFFh:0. Tại địa chỉ này một lệnh JMP FAR chuyển điều khiển đến một đoạn CT trong ROM BIOS. Đoạn CT này thực hiện quá trình POST.</a:t>
            </a:r>
          </a:p>
        </p:txBody>
      </p:sp>
    </p:spTree>
    <p:custDataLst>
      <p:tags r:id="rId1"/>
    </p:custDataLst>
  </p:cSld>
  <p:clrMapOvr>
    <a:masterClrMapping/>
  </p:clrMapOvr>
  <p:transition advTm="2101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down)">
                                      <p:cBhvr>
                                        <p:cTn id="7" dur="580">
                                          <p:stCondLst>
                                            <p:cond delay="0"/>
                                          </p:stCondLst>
                                        </p:cTn>
                                        <p:tgtEl>
                                          <p:spTgt spid="128003">
                                            <p:txEl>
                                              <p:pRg st="0" end="0"/>
                                            </p:txEl>
                                          </p:spTgt>
                                        </p:tgtEl>
                                      </p:cBhvr>
                                    </p:animEffect>
                                    <p:anim calcmode="lin" valueType="num">
                                      <p:cBhvr>
                                        <p:cTn id="8" dur="1822" tmFilter="0,0; 0.14,0.36; 0.43,0.73; 0.71,0.91; 1.0,1.0">
                                          <p:stCondLst>
                                            <p:cond delay="0"/>
                                          </p:stCondLst>
                                        </p:cTn>
                                        <p:tgtEl>
                                          <p:spTgt spid="1280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80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80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80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80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8003">
                                            <p:txEl>
                                              <p:pRg st="0" end="0"/>
                                            </p:txEl>
                                          </p:spTgt>
                                        </p:tgtEl>
                                      </p:cBhvr>
                                      <p:to x="100000" y="60000"/>
                                    </p:animScale>
                                    <p:animScale>
                                      <p:cBhvr>
                                        <p:cTn id="14" dur="166" decel="50000">
                                          <p:stCondLst>
                                            <p:cond delay="676"/>
                                          </p:stCondLst>
                                        </p:cTn>
                                        <p:tgtEl>
                                          <p:spTgt spid="128003">
                                            <p:txEl>
                                              <p:pRg st="0" end="0"/>
                                            </p:txEl>
                                          </p:spTgt>
                                        </p:tgtEl>
                                      </p:cBhvr>
                                      <p:to x="100000" y="100000"/>
                                    </p:animScale>
                                    <p:animScale>
                                      <p:cBhvr>
                                        <p:cTn id="15" dur="26">
                                          <p:stCondLst>
                                            <p:cond delay="1312"/>
                                          </p:stCondLst>
                                        </p:cTn>
                                        <p:tgtEl>
                                          <p:spTgt spid="128003">
                                            <p:txEl>
                                              <p:pRg st="0" end="0"/>
                                            </p:txEl>
                                          </p:spTgt>
                                        </p:tgtEl>
                                      </p:cBhvr>
                                      <p:to x="100000" y="80000"/>
                                    </p:animScale>
                                    <p:animScale>
                                      <p:cBhvr>
                                        <p:cTn id="16" dur="166" decel="50000">
                                          <p:stCondLst>
                                            <p:cond delay="1338"/>
                                          </p:stCondLst>
                                        </p:cTn>
                                        <p:tgtEl>
                                          <p:spTgt spid="128003">
                                            <p:txEl>
                                              <p:pRg st="0" end="0"/>
                                            </p:txEl>
                                          </p:spTgt>
                                        </p:tgtEl>
                                      </p:cBhvr>
                                      <p:to x="100000" y="100000"/>
                                    </p:animScale>
                                    <p:animScale>
                                      <p:cBhvr>
                                        <p:cTn id="17" dur="26">
                                          <p:stCondLst>
                                            <p:cond delay="1642"/>
                                          </p:stCondLst>
                                        </p:cTn>
                                        <p:tgtEl>
                                          <p:spTgt spid="128003">
                                            <p:txEl>
                                              <p:pRg st="0" end="0"/>
                                            </p:txEl>
                                          </p:spTgt>
                                        </p:tgtEl>
                                      </p:cBhvr>
                                      <p:to x="100000" y="90000"/>
                                    </p:animScale>
                                    <p:animScale>
                                      <p:cBhvr>
                                        <p:cTn id="18" dur="166" decel="50000">
                                          <p:stCondLst>
                                            <p:cond delay="1668"/>
                                          </p:stCondLst>
                                        </p:cTn>
                                        <p:tgtEl>
                                          <p:spTgt spid="128003">
                                            <p:txEl>
                                              <p:pRg st="0" end="0"/>
                                            </p:txEl>
                                          </p:spTgt>
                                        </p:tgtEl>
                                      </p:cBhvr>
                                      <p:to x="100000" y="100000"/>
                                    </p:animScale>
                                    <p:animScale>
                                      <p:cBhvr>
                                        <p:cTn id="19" dur="26">
                                          <p:stCondLst>
                                            <p:cond delay="1808"/>
                                          </p:stCondLst>
                                        </p:cTn>
                                        <p:tgtEl>
                                          <p:spTgt spid="128003">
                                            <p:txEl>
                                              <p:pRg st="0" end="0"/>
                                            </p:txEl>
                                          </p:spTgt>
                                        </p:tgtEl>
                                      </p:cBhvr>
                                      <p:to x="100000" y="95000"/>
                                    </p:animScale>
                                    <p:animScale>
                                      <p:cBhvr>
                                        <p:cTn id="20" dur="166" decel="50000">
                                          <p:stCondLst>
                                            <p:cond delay="1834"/>
                                          </p:stCondLst>
                                        </p:cTn>
                                        <p:tgtEl>
                                          <p:spTgt spid="1280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8003">
                                            <p:txEl>
                                              <p:pRg st="1" end="1"/>
                                            </p:txEl>
                                          </p:spTgt>
                                        </p:tgtEl>
                                        <p:attrNameLst>
                                          <p:attrName>style.visibility</p:attrName>
                                        </p:attrNameLst>
                                      </p:cBhvr>
                                      <p:to>
                                        <p:strVal val="visible"/>
                                      </p:to>
                                    </p:set>
                                    <p:animEffect transition="in" filter="wipe(down)">
                                      <p:cBhvr>
                                        <p:cTn id="25" dur="580">
                                          <p:stCondLst>
                                            <p:cond delay="0"/>
                                          </p:stCondLst>
                                        </p:cTn>
                                        <p:tgtEl>
                                          <p:spTgt spid="128003">
                                            <p:txEl>
                                              <p:pRg st="1" end="1"/>
                                            </p:txEl>
                                          </p:spTgt>
                                        </p:tgtEl>
                                      </p:cBhvr>
                                    </p:animEffect>
                                    <p:anim calcmode="lin" valueType="num">
                                      <p:cBhvr>
                                        <p:cTn id="26" dur="1822" tmFilter="0,0; 0.14,0.36; 0.43,0.73; 0.71,0.91; 1.0,1.0">
                                          <p:stCondLst>
                                            <p:cond delay="0"/>
                                          </p:stCondLst>
                                        </p:cTn>
                                        <p:tgtEl>
                                          <p:spTgt spid="1280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80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80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80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80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8003">
                                            <p:txEl>
                                              <p:pRg st="1" end="1"/>
                                            </p:txEl>
                                          </p:spTgt>
                                        </p:tgtEl>
                                      </p:cBhvr>
                                      <p:to x="100000" y="60000"/>
                                    </p:animScale>
                                    <p:animScale>
                                      <p:cBhvr>
                                        <p:cTn id="32" dur="166" decel="50000">
                                          <p:stCondLst>
                                            <p:cond delay="676"/>
                                          </p:stCondLst>
                                        </p:cTn>
                                        <p:tgtEl>
                                          <p:spTgt spid="128003">
                                            <p:txEl>
                                              <p:pRg st="1" end="1"/>
                                            </p:txEl>
                                          </p:spTgt>
                                        </p:tgtEl>
                                      </p:cBhvr>
                                      <p:to x="100000" y="100000"/>
                                    </p:animScale>
                                    <p:animScale>
                                      <p:cBhvr>
                                        <p:cTn id="33" dur="26">
                                          <p:stCondLst>
                                            <p:cond delay="1312"/>
                                          </p:stCondLst>
                                        </p:cTn>
                                        <p:tgtEl>
                                          <p:spTgt spid="128003">
                                            <p:txEl>
                                              <p:pRg st="1" end="1"/>
                                            </p:txEl>
                                          </p:spTgt>
                                        </p:tgtEl>
                                      </p:cBhvr>
                                      <p:to x="100000" y="80000"/>
                                    </p:animScale>
                                    <p:animScale>
                                      <p:cBhvr>
                                        <p:cTn id="34" dur="166" decel="50000">
                                          <p:stCondLst>
                                            <p:cond delay="1338"/>
                                          </p:stCondLst>
                                        </p:cTn>
                                        <p:tgtEl>
                                          <p:spTgt spid="128003">
                                            <p:txEl>
                                              <p:pRg st="1" end="1"/>
                                            </p:txEl>
                                          </p:spTgt>
                                        </p:tgtEl>
                                      </p:cBhvr>
                                      <p:to x="100000" y="100000"/>
                                    </p:animScale>
                                    <p:animScale>
                                      <p:cBhvr>
                                        <p:cTn id="35" dur="26">
                                          <p:stCondLst>
                                            <p:cond delay="1642"/>
                                          </p:stCondLst>
                                        </p:cTn>
                                        <p:tgtEl>
                                          <p:spTgt spid="128003">
                                            <p:txEl>
                                              <p:pRg st="1" end="1"/>
                                            </p:txEl>
                                          </p:spTgt>
                                        </p:tgtEl>
                                      </p:cBhvr>
                                      <p:to x="100000" y="90000"/>
                                    </p:animScale>
                                    <p:animScale>
                                      <p:cBhvr>
                                        <p:cTn id="36" dur="166" decel="50000">
                                          <p:stCondLst>
                                            <p:cond delay="1668"/>
                                          </p:stCondLst>
                                        </p:cTn>
                                        <p:tgtEl>
                                          <p:spTgt spid="128003">
                                            <p:txEl>
                                              <p:pRg st="1" end="1"/>
                                            </p:txEl>
                                          </p:spTgt>
                                        </p:tgtEl>
                                      </p:cBhvr>
                                      <p:to x="100000" y="100000"/>
                                    </p:animScale>
                                    <p:animScale>
                                      <p:cBhvr>
                                        <p:cTn id="37" dur="26">
                                          <p:stCondLst>
                                            <p:cond delay="1808"/>
                                          </p:stCondLst>
                                        </p:cTn>
                                        <p:tgtEl>
                                          <p:spTgt spid="128003">
                                            <p:txEl>
                                              <p:pRg st="1" end="1"/>
                                            </p:txEl>
                                          </p:spTgt>
                                        </p:tgtEl>
                                      </p:cBhvr>
                                      <p:to x="100000" y="95000"/>
                                    </p:animScale>
                                    <p:animScale>
                                      <p:cBhvr>
                                        <p:cTn id="38" dur="166" decel="50000">
                                          <p:stCondLst>
                                            <p:cond delay="1834"/>
                                          </p:stCondLst>
                                        </p:cTn>
                                        <p:tgtEl>
                                          <p:spTgt spid="12800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Cơ chế hoạt động của Virus</a:t>
            </a:r>
          </a:p>
        </p:txBody>
      </p:sp>
      <p:sp>
        <p:nvSpPr>
          <p:cNvPr id="129027"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pPr>
            <a:r>
              <a:rPr lang="en-US">
                <a:effectLst>
                  <a:outerShdw blurRad="38100" dist="38100" dir="2700000" algn="tl">
                    <a:srgbClr val="C0C0C0"/>
                  </a:outerShdw>
                </a:effectLst>
              </a:rPr>
              <a:t>Sau khi POST hoàn thành, một CT trong ROM BIOS đọc boot sector từ đĩa vật lý đầu tiên vào RAM. Nếu đọc thành công thì quyền điều khiển sẽ trao cho đoạn mã trong boot sector vừa đọc vào.</a:t>
            </a:r>
          </a:p>
          <a:p>
            <a:pPr algn="just">
              <a:spcBef>
                <a:spcPct val="15000"/>
              </a:spcBef>
              <a:buClr>
                <a:srgbClr val="FF0000"/>
              </a:buClr>
              <a:buSzPct val="140000"/>
            </a:pPr>
            <a:r>
              <a:rPr lang="en-US">
                <a:effectLst>
                  <a:outerShdw blurRad="38100" dist="38100" dir="2700000" algn="tl">
                    <a:srgbClr val="C0C0C0"/>
                  </a:outerShdw>
                </a:effectLst>
              </a:rPr>
              <a:t>Như vậy, dù đoạn mã trong boot sector là gì thì quyền điều khiển vẫn được trao cho nó. Lợi dụng sơ hở này, B-virus sẽ tấn công vào boot sector, nó thay đoạn mã trong boot sector bằng đoạn mã của mình và chiếm quyền điều khiển máy tính. </a:t>
            </a:r>
          </a:p>
        </p:txBody>
      </p:sp>
    </p:spTree>
    <p:custDataLst>
      <p:tags r:id="rId1"/>
    </p:custDataLst>
  </p:cSld>
  <p:clrMapOvr>
    <a:masterClrMapping/>
  </p:clrMapOvr>
  <p:transition advTm="1918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wipe(down)">
                                      <p:cBhvr>
                                        <p:cTn id="7" dur="580">
                                          <p:stCondLst>
                                            <p:cond delay="0"/>
                                          </p:stCondLst>
                                        </p:cTn>
                                        <p:tgtEl>
                                          <p:spTgt spid="129027">
                                            <p:txEl>
                                              <p:pRg st="0" end="0"/>
                                            </p:txEl>
                                          </p:spTgt>
                                        </p:tgtEl>
                                      </p:cBhvr>
                                    </p:animEffect>
                                    <p:anim calcmode="lin" valueType="num">
                                      <p:cBhvr>
                                        <p:cTn id="8" dur="1822" tmFilter="0,0; 0.14,0.36; 0.43,0.73; 0.71,0.91; 1.0,1.0">
                                          <p:stCondLst>
                                            <p:cond delay="0"/>
                                          </p:stCondLst>
                                        </p:cTn>
                                        <p:tgtEl>
                                          <p:spTgt spid="1290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90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90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90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90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9027">
                                            <p:txEl>
                                              <p:pRg st="0" end="0"/>
                                            </p:txEl>
                                          </p:spTgt>
                                        </p:tgtEl>
                                      </p:cBhvr>
                                      <p:to x="100000" y="60000"/>
                                    </p:animScale>
                                    <p:animScale>
                                      <p:cBhvr>
                                        <p:cTn id="14" dur="166" decel="50000">
                                          <p:stCondLst>
                                            <p:cond delay="676"/>
                                          </p:stCondLst>
                                        </p:cTn>
                                        <p:tgtEl>
                                          <p:spTgt spid="129027">
                                            <p:txEl>
                                              <p:pRg st="0" end="0"/>
                                            </p:txEl>
                                          </p:spTgt>
                                        </p:tgtEl>
                                      </p:cBhvr>
                                      <p:to x="100000" y="100000"/>
                                    </p:animScale>
                                    <p:animScale>
                                      <p:cBhvr>
                                        <p:cTn id="15" dur="26">
                                          <p:stCondLst>
                                            <p:cond delay="1312"/>
                                          </p:stCondLst>
                                        </p:cTn>
                                        <p:tgtEl>
                                          <p:spTgt spid="129027">
                                            <p:txEl>
                                              <p:pRg st="0" end="0"/>
                                            </p:txEl>
                                          </p:spTgt>
                                        </p:tgtEl>
                                      </p:cBhvr>
                                      <p:to x="100000" y="80000"/>
                                    </p:animScale>
                                    <p:animScale>
                                      <p:cBhvr>
                                        <p:cTn id="16" dur="166" decel="50000">
                                          <p:stCondLst>
                                            <p:cond delay="1338"/>
                                          </p:stCondLst>
                                        </p:cTn>
                                        <p:tgtEl>
                                          <p:spTgt spid="129027">
                                            <p:txEl>
                                              <p:pRg st="0" end="0"/>
                                            </p:txEl>
                                          </p:spTgt>
                                        </p:tgtEl>
                                      </p:cBhvr>
                                      <p:to x="100000" y="100000"/>
                                    </p:animScale>
                                    <p:animScale>
                                      <p:cBhvr>
                                        <p:cTn id="17" dur="26">
                                          <p:stCondLst>
                                            <p:cond delay="1642"/>
                                          </p:stCondLst>
                                        </p:cTn>
                                        <p:tgtEl>
                                          <p:spTgt spid="129027">
                                            <p:txEl>
                                              <p:pRg st="0" end="0"/>
                                            </p:txEl>
                                          </p:spTgt>
                                        </p:tgtEl>
                                      </p:cBhvr>
                                      <p:to x="100000" y="90000"/>
                                    </p:animScale>
                                    <p:animScale>
                                      <p:cBhvr>
                                        <p:cTn id="18" dur="166" decel="50000">
                                          <p:stCondLst>
                                            <p:cond delay="1668"/>
                                          </p:stCondLst>
                                        </p:cTn>
                                        <p:tgtEl>
                                          <p:spTgt spid="129027">
                                            <p:txEl>
                                              <p:pRg st="0" end="0"/>
                                            </p:txEl>
                                          </p:spTgt>
                                        </p:tgtEl>
                                      </p:cBhvr>
                                      <p:to x="100000" y="100000"/>
                                    </p:animScale>
                                    <p:animScale>
                                      <p:cBhvr>
                                        <p:cTn id="19" dur="26">
                                          <p:stCondLst>
                                            <p:cond delay="1808"/>
                                          </p:stCondLst>
                                        </p:cTn>
                                        <p:tgtEl>
                                          <p:spTgt spid="129027">
                                            <p:txEl>
                                              <p:pRg st="0" end="0"/>
                                            </p:txEl>
                                          </p:spTgt>
                                        </p:tgtEl>
                                      </p:cBhvr>
                                      <p:to x="100000" y="95000"/>
                                    </p:animScale>
                                    <p:animScale>
                                      <p:cBhvr>
                                        <p:cTn id="20" dur="166" decel="50000">
                                          <p:stCondLst>
                                            <p:cond delay="1834"/>
                                          </p:stCondLst>
                                        </p:cTn>
                                        <p:tgtEl>
                                          <p:spTgt spid="12902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9027">
                                            <p:txEl>
                                              <p:pRg st="1" end="1"/>
                                            </p:txEl>
                                          </p:spTgt>
                                        </p:tgtEl>
                                        <p:attrNameLst>
                                          <p:attrName>style.visibility</p:attrName>
                                        </p:attrNameLst>
                                      </p:cBhvr>
                                      <p:to>
                                        <p:strVal val="visible"/>
                                      </p:to>
                                    </p:set>
                                    <p:animEffect transition="in" filter="wipe(down)">
                                      <p:cBhvr>
                                        <p:cTn id="25" dur="580">
                                          <p:stCondLst>
                                            <p:cond delay="0"/>
                                          </p:stCondLst>
                                        </p:cTn>
                                        <p:tgtEl>
                                          <p:spTgt spid="129027">
                                            <p:txEl>
                                              <p:pRg st="1" end="1"/>
                                            </p:txEl>
                                          </p:spTgt>
                                        </p:tgtEl>
                                      </p:cBhvr>
                                    </p:animEffect>
                                    <p:anim calcmode="lin" valueType="num">
                                      <p:cBhvr>
                                        <p:cTn id="26" dur="1822" tmFilter="0,0; 0.14,0.36; 0.43,0.73; 0.71,0.91; 1.0,1.0">
                                          <p:stCondLst>
                                            <p:cond delay="0"/>
                                          </p:stCondLst>
                                        </p:cTn>
                                        <p:tgtEl>
                                          <p:spTgt spid="1290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90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90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90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90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9027">
                                            <p:txEl>
                                              <p:pRg st="1" end="1"/>
                                            </p:txEl>
                                          </p:spTgt>
                                        </p:tgtEl>
                                      </p:cBhvr>
                                      <p:to x="100000" y="60000"/>
                                    </p:animScale>
                                    <p:animScale>
                                      <p:cBhvr>
                                        <p:cTn id="32" dur="166" decel="50000">
                                          <p:stCondLst>
                                            <p:cond delay="676"/>
                                          </p:stCondLst>
                                        </p:cTn>
                                        <p:tgtEl>
                                          <p:spTgt spid="129027">
                                            <p:txEl>
                                              <p:pRg st="1" end="1"/>
                                            </p:txEl>
                                          </p:spTgt>
                                        </p:tgtEl>
                                      </p:cBhvr>
                                      <p:to x="100000" y="100000"/>
                                    </p:animScale>
                                    <p:animScale>
                                      <p:cBhvr>
                                        <p:cTn id="33" dur="26">
                                          <p:stCondLst>
                                            <p:cond delay="1312"/>
                                          </p:stCondLst>
                                        </p:cTn>
                                        <p:tgtEl>
                                          <p:spTgt spid="129027">
                                            <p:txEl>
                                              <p:pRg st="1" end="1"/>
                                            </p:txEl>
                                          </p:spTgt>
                                        </p:tgtEl>
                                      </p:cBhvr>
                                      <p:to x="100000" y="80000"/>
                                    </p:animScale>
                                    <p:animScale>
                                      <p:cBhvr>
                                        <p:cTn id="34" dur="166" decel="50000">
                                          <p:stCondLst>
                                            <p:cond delay="1338"/>
                                          </p:stCondLst>
                                        </p:cTn>
                                        <p:tgtEl>
                                          <p:spTgt spid="129027">
                                            <p:txEl>
                                              <p:pRg st="1" end="1"/>
                                            </p:txEl>
                                          </p:spTgt>
                                        </p:tgtEl>
                                      </p:cBhvr>
                                      <p:to x="100000" y="100000"/>
                                    </p:animScale>
                                    <p:animScale>
                                      <p:cBhvr>
                                        <p:cTn id="35" dur="26">
                                          <p:stCondLst>
                                            <p:cond delay="1642"/>
                                          </p:stCondLst>
                                        </p:cTn>
                                        <p:tgtEl>
                                          <p:spTgt spid="129027">
                                            <p:txEl>
                                              <p:pRg st="1" end="1"/>
                                            </p:txEl>
                                          </p:spTgt>
                                        </p:tgtEl>
                                      </p:cBhvr>
                                      <p:to x="100000" y="90000"/>
                                    </p:animScale>
                                    <p:animScale>
                                      <p:cBhvr>
                                        <p:cTn id="36" dur="166" decel="50000">
                                          <p:stCondLst>
                                            <p:cond delay="1668"/>
                                          </p:stCondLst>
                                        </p:cTn>
                                        <p:tgtEl>
                                          <p:spTgt spid="129027">
                                            <p:txEl>
                                              <p:pRg st="1" end="1"/>
                                            </p:txEl>
                                          </p:spTgt>
                                        </p:tgtEl>
                                      </p:cBhvr>
                                      <p:to x="100000" y="100000"/>
                                    </p:animScale>
                                    <p:animScale>
                                      <p:cBhvr>
                                        <p:cTn id="37" dur="26">
                                          <p:stCondLst>
                                            <p:cond delay="1808"/>
                                          </p:stCondLst>
                                        </p:cTn>
                                        <p:tgtEl>
                                          <p:spTgt spid="129027">
                                            <p:txEl>
                                              <p:pRg st="1" end="1"/>
                                            </p:txEl>
                                          </p:spTgt>
                                        </p:tgtEl>
                                      </p:cBhvr>
                                      <p:to x="100000" y="95000"/>
                                    </p:animScale>
                                    <p:animScale>
                                      <p:cBhvr>
                                        <p:cTn id="38" dur="166" decel="50000">
                                          <p:stCondLst>
                                            <p:cond delay="1834"/>
                                          </p:stCondLst>
                                        </p:cTn>
                                        <p:tgtEl>
                                          <p:spTgt spid="12902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274638"/>
            <a:ext cx="8229600" cy="723900"/>
          </a:xfrm>
        </p:spPr>
        <p:txBody>
          <a:bodyPr/>
          <a:lstStyle/>
          <a:p>
            <a:r>
              <a:rPr lang="en-US" b="1">
                <a:solidFill>
                  <a:srgbClr val="FF0000"/>
                </a:solidFill>
                <a:effectLst>
                  <a:outerShdw blurRad="38100" dist="38100" dir="2700000" algn="tl">
                    <a:srgbClr val="C0C0C0"/>
                  </a:outerShdw>
                </a:effectLst>
              </a:rPr>
              <a:t>Phòng tránh Virus</a:t>
            </a:r>
          </a:p>
        </p:txBody>
      </p:sp>
      <p:sp>
        <p:nvSpPr>
          <p:cNvPr id="130051" name="Rectangle 3"/>
          <p:cNvSpPr>
            <a:spLocks noGrp="1" noChangeArrowheads="1"/>
          </p:cNvSpPr>
          <p:nvPr>
            <p:ph type="body" idx="1"/>
          </p:nvPr>
        </p:nvSpPr>
        <p:spPr>
          <a:xfrm>
            <a:off x="304800" y="1123950"/>
            <a:ext cx="8534400" cy="5345113"/>
          </a:xfrm>
        </p:spPr>
        <p:txBody>
          <a:bodyPr/>
          <a:lstStyle/>
          <a:p>
            <a:pPr algn="just">
              <a:spcBef>
                <a:spcPct val="1500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Các chương trình phòng chống virus:</a:t>
            </a:r>
          </a:p>
          <a:p>
            <a:pPr algn="just">
              <a:spcBef>
                <a:spcPct val="15000"/>
              </a:spcBef>
              <a:buClr>
                <a:srgbClr val="FF0000"/>
              </a:buClr>
              <a:buSzPct val="140000"/>
            </a:pPr>
            <a:r>
              <a:rPr lang="en-US">
                <a:effectLst>
                  <a:outerShdw blurRad="38100" dist="38100" dir="2700000" algn="tl">
                    <a:srgbClr val="C0C0C0"/>
                  </a:outerShdw>
                </a:effectLst>
              </a:rPr>
              <a:t>Cần phải trang bị cho HT phần mềm phòng chống virus, như cần lưu ý rằng: virus có trước, phần mềm có sau.</a:t>
            </a:r>
          </a:p>
          <a:p>
            <a:pPr algn="just">
              <a:spcBef>
                <a:spcPct val="15000"/>
              </a:spcBef>
              <a:buClr>
                <a:srgbClr val="FF0000"/>
              </a:buClr>
              <a:buSzPct val="140000"/>
            </a:pPr>
            <a:r>
              <a:rPr lang="en-US">
                <a:effectLst>
                  <a:outerShdw blurRad="38100" dist="38100" dir="2700000" algn="tl">
                    <a:srgbClr val="C0C0C0"/>
                  </a:outerShdw>
                </a:effectLst>
              </a:rPr>
              <a:t>Nếu một virus mới xuất hiện thì nó miễm dịch với tất cả các phần mềm chống virus hiện có.</a:t>
            </a:r>
          </a:p>
          <a:p>
            <a:pPr algn="just">
              <a:spcBef>
                <a:spcPct val="15000"/>
              </a:spcBef>
              <a:buClr>
                <a:srgbClr val="FF0000"/>
              </a:buClr>
              <a:buSzPct val="140000"/>
            </a:pPr>
            <a:r>
              <a:rPr lang="en-US">
                <a:effectLst>
                  <a:outerShdw blurRad="38100" dist="38100" dir="2700000" algn="tl">
                    <a:srgbClr val="C0C0C0"/>
                  </a:outerShdw>
                </a:effectLst>
              </a:rPr>
              <a:t>Các phần mềm chống virus chia thành hai loại: các CT phòng ngừa và các CT phát hiện. </a:t>
            </a:r>
          </a:p>
        </p:txBody>
      </p:sp>
    </p:spTree>
    <p:custDataLst>
      <p:tags r:id="rId1"/>
    </p:custDataLst>
  </p:cSld>
  <p:clrMapOvr>
    <a:masterClrMapping/>
  </p:clrMapOvr>
  <p:transition advTm="2764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wipe(down)">
                                      <p:cBhvr>
                                        <p:cTn id="7" dur="580">
                                          <p:stCondLst>
                                            <p:cond delay="0"/>
                                          </p:stCondLst>
                                        </p:cTn>
                                        <p:tgtEl>
                                          <p:spTgt spid="130051">
                                            <p:txEl>
                                              <p:pRg st="0" end="0"/>
                                            </p:txEl>
                                          </p:spTgt>
                                        </p:tgtEl>
                                      </p:cBhvr>
                                    </p:animEffect>
                                    <p:anim calcmode="lin" valueType="num">
                                      <p:cBhvr>
                                        <p:cTn id="8" dur="1822" tmFilter="0,0; 0.14,0.36; 0.43,0.73; 0.71,0.91; 1.0,1.0">
                                          <p:stCondLst>
                                            <p:cond delay="0"/>
                                          </p:stCondLst>
                                        </p:cTn>
                                        <p:tgtEl>
                                          <p:spTgt spid="1300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00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00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00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00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0051">
                                            <p:txEl>
                                              <p:pRg st="0" end="0"/>
                                            </p:txEl>
                                          </p:spTgt>
                                        </p:tgtEl>
                                      </p:cBhvr>
                                      <p:to x="100000" y="60000"/>
                                    </p:animScale>
                                    <p:animScale>
                                      <p:cBhvr>
                                        <p:cTn id="14" dur="166" decel="50000">
                                          <p:stCondLst>
                                            <p:cond delay="676"/>
                                          </p:stCondLst>
                                        </p:cTn>
                                        <p:tgtEl>
                                          <p:spTgt spid="130051">
                                            <p:txEl>
                                              <p:pRg st="0" end="0"/>
                                            </p:txEl>
                                          </p:spTgt>
                                        </p:tgtEl>
                                      </p:cBhvr>
                                      <p:to x="100000" y="100000"/>
                                    </p:animScale>
                                    <p:animScale>
                                      <p:cBhvr>
                                        <p:cTn id="15" dur="26">
                                          <p:stCondLst>
                                            <p:cond delay="1312"/>
                                          </p:stCondLst>
                                        </p:cTn>
                                        <p:tgtEl>
                                          <p:spTgt spid="130051">
                                            <p:txEl>
                                              <p:pRg st="0" end="0"/>
                                            </p:txEl>
                                          </p:spTgt>
                                        </p:tgtEl>
                                      </p:cBhvr>
                                      <p:to x="100000" y="80000"/>
                                    </p:animScale>
                                    <p:animScale>
                                      <p:cBhvr>
                                        <p:cTn id="16" dur="166" decel="50000">
                                          <p:stCondLst>
                                            <p:cond delay="1338"/>
                                          </p:stCondLst>
                                        </p:cTn>
                                        <p:tgtEl>
                                          <p:spTgt spid="130051">
                                            <p:txEl>
                                              <p:pRg st="0" end="0"/>
                                            </p:txEl>
                                          </p:spTgt>
                                        </p:tgtEl>
                                      </p:cBhvr>
                                      <p:to x="100000" y="100000"/>
                                    </p:animScale>
                                    <p:animScale>
                                      <p:cBhvr>
                                        <p:cTn id="17" dur="26">
                                          <p:stCondLst>
                                            <p:cond delay="1642"/>
                                          </p:stCondLst>
                                        </p:cTn>
                                        <p:tgtEl>
                                          <p:spTgt spid="130051">
                                            <p:txEl>
                                              <p:pRg st="0" end="0"/>
                                            </p:txEl>
                                          </p:spTgt>
                                        </p:tgtEl>
                                      </p:cBhvr>
                                      <p:to x="100000" y="90000"/>
                                    </p:animScale>
                                    <p:animScale>
                                      <p:cBhvr>
                                        <p:cTn id="18" dur="166" decel="50000">
                                          <p:stCondLst>
                                            <p:cond delay="1668"/>
                                          </p:stCondLst>
                                        </p:cTn>
                                        <p:tgtEl>
                                          <p:spTgt spid="130051">
                                            <p:txEl>
                                              <p:pRg st="0" end="0"/>
                                            </p:txEl>
                                          </p:spTgt>
                                        </p:tgtEl>
                                      </p:cBhvr>
                                      <p:to x="100000" y="100000"/>
                                    </p:animScale>
                                    <p:animScale>
                                      <p:cBhvr>
                                        <p:cTn id="19" dur="26">
                                          <p:stCondLst>
                                            <p:cond delay="1808"/>
                                          </p:stCondLst>
                                        </p:cTn>
                                        <p:tgtEl>
                                          <p:spTgt spid="130051">
                                            <p:txEl>
                                              <p:pRg st="0" end="0"/>
                                            </p:txEl>
                                          </p:spTgt>
                                        </p:tgtEl>
                                      </p:cBhvr>
                                      <p:to x="100000" y="95000"/>
                                    </p:animScale>
                                    <p:animScale>
                                      <p:cBhvr>
                                        <p:cTn id="20" dur="166" decel="50000">
                                          <p:stCondLst>
                                            <p:cond delay="1834"/>
                                          </p:stCondLst>
                                        </p:cTn>
                                        <p:tgtEl>
                                          <p:spTgt spid="13005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0051">
                                            <p:txEl>
                                              <p:pRg st="1" end="1"/>
                                            </p:txEl>
                                          </p:spTgt>
                                        </p:tgtEl>
                                        <p:attrNameLst>
                                          <p:attrName>style.visibility</p:attrName>
                                        </p:attrNameLst>
                                      </p:cBhvr>
                                      <p:to>
                                        <p:strVal val="visible"/>
                                      </p:to>
                                    </p:set>
                                    <p:animEffect transition="in" filter="wipe(down)">
                                      <p:cBhvr>
                                        <p:cTn id="25" dur="580">
                                          <p:stCondLst>
                                            <p:cond delay="0"/>
                                          </p:stCondLst>
                                        </p:cTn>
                                        <p:tgtEl>
                                          <p:spTgt spid="130051">
                                            <p:txEl>
                                              <p:pRg st="1" end="1"/>
                                            </p:txEl>
                                          </p:spTgt>
                                        </p:tgtEl>
                                      </p:cBhvr>
                                    </p:animEffect>
                                    <p:anim calcmode="lin" valueType="num">
                                      <p:cBhvr>
                                        <p:cTn id="26" dur="1822" tmFilter="0,0; 0.14,0.36; 0.43,0.73; 0.71,0.91; 1.0,1.0">
                                          <p:stCondLst>
                                            <p:cond delay="0"/>
                                          </p:stCondLst>
                                        </p:cTn>
                                        <p:tgtEl>
                                          <p:spTgt spid="13005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005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005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005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005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0051">
                                            <p:txEl>
                                              <p:pRg st="1" end="1"/>
                                            </p:txEl>
                                          </p:spTgt>
                                        </p:tgtEl>
                                      </p:cBhvr>
                                      <p:to x="100000" y="60000"/>
                                    </p:animScale>
                                    <p:animScale>
                                      <p:cBhvr>
                                        <p:cTn id="32" dur="166" decel="50000">
                                          <p:stCondLst>
                                            <p:cond delay="676"/>
                                          </p:stCondLst>
                                        </p:cTn>
                                        <p:tgtEl>
                                          <p:spTgt spid="130051">
                                            <p:txEl>
                                              <p:pRg st="1" end="1"/>
                                            </p:txEl>
                                          </p:spTgt>
                                        </p:tgtEl>
                                      </p:cBhvr>
                                      <p:to x="100000" y="100000"/>
                                    </p:animScale>
                                    <p:animScale>
                                      <p:cBhvr>
                                        <p:cTn id="33" dur="26">
                                          <p:stCondLst>
                                            <p:cond delay="1312"/>
                                          </p:stCondLst>
                                        </p:cTn>
                                        <p:tgtEl>
                                          <p:spTgt spid="130051">
                                            <p:txEl>
                                              <p:pRg st="1" end="1"/>
                                            </p:txEl>
                                          </p:spTgt>
                                        </p:tgtEl>
                                      </p:cBhvr>
                                      <p:to x="100000" y="80000"/>
                                    </p:animScale>
                                    <p:animScale>
                                      <p:cBhvr>
                                        <p:cTn id="34" dur="166" decel="50000">
                                          <p:stCondLst>
                                            <p:cond delay="1338"/>
                                          </p:stCondLst>
                                        </p:cTn>
                                        <p:tgtEl>
                                          <p:spTgt spid="130051">
                                            <p:txEl>
                                              <p:pRg st="1" end="1"/>
                                            </p:txEl>
                                          </p:spTgt>
                                        </p:tgtEl>
                                      </p:cBhvr>
                                      <p:to x="100000" y="100000"/>
                                    </p:animScale>
                                    <p:animScale>
                                      <p:cBhvr>
                                        <p:cTn id="35" dur="26">
                                          <p:stCondLst>
                                            <p:cond delay="1642"/>
                                          </p:stCondLst>
                                        </p:cTn>
                                        <p:tgtEl>
                                          <p:spTgt spid="130051">
                                            <p:txEl>
                                              <p:pRg st="1" end="1"/>
                                            </p:txEl>
                                          </p:spTgt>
                                        </p:tgtEl>
                                      </p:cBhvr>
                                      <p:to x="100000" y="90000"/>
                                    </p:animScale>
                                    <p:animScale>
                                      <p:cBhvr>
                                        <p:cTn id="36" dur="166" decel="50000">
                                          <p:stCondLst>
                                            <p:cond delay="1668"/>
                                          </p:stCondLst>
                                        </p:cTn>
                                        <p:tgtEl>
                                          <p:spTgt spid="130051">
                                            <p:txEl>
                                              <p:pRg st="1" end="1"/>
                                            </p:txEl>
                                          </p:spTgt>
                                        </p:tgtEl>
                                      </p:cBhvr>
                                      <p:to x="100000" y="100000"/>
                                    </p:animScale>
                                    <p:animScale>
                                      <p:cBhvr>
                                        <p:cTn id="37" dur="26">
                                          <p:stCondLst>
                                            <p:cond delay="1808"/>
                                          </p:stCondLst>
                                        </p:cTn>
                                        <p:tgtEl>
                                          <p:spTgt spid="130051">
                                            <p:txEl>
                                              <p:pRg st="1" end="1"/>
                                            </p:txEl>
                                          </p:spTgt>
                                        </p:tgtEl>
                                      </p:cBhvr>
                                      <p:to x="100000" y="95000"/>
                                    </p:animScale>
                                    <p:animScale>
                                      <p:cBhvr>
                                        <p:cTn id="38" dur="166" decel="50000">
                                          <p:stCondLst>
                                            <p:cond delay="1834"/>
                                          </p:stCondLst>
                                        </p:cTn>
                                        <p:tgtEl>
                                          <p:spTgt spid="13005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0051">
                                            <p:txEl>
                                              <p:pRg st="2" end="2"/>
                                            </p:txEl>
                                          </p:spTgt>
                                        </p:tgtEl>
                                        <p:attrNameLst>
                                          <p:attrName>style.visibility</p:attrName>
                                        </p:attrNameLst>
                                      </p:cBhvr>
                                      <p:to>
                                        <p:strVal val="visible"/>
                                      </p:to>
                                    </p:set>
                                    <p:animEffect transition="in" filter="wipe(down)">
                                      <p:cBhvr>
                                        <p:cTn id="43" dur="580">
                                          <p:stCondLst>
                                            <p:cond delay="0"/>
                                          </p:stCondLst>
                                        </p:cTn>
                                        <p:tgtEl>
                                          <p:spTgt spid="130051">
                                            <p:txEl>
                                              <p:pRg st="2" end="2"/>
                                            </p:txEl>
                                          </p:spTgt>
                                        </p:tgtEl>
                                      </p:cBhvr>
                                    </p:animEffect>
                                    <p:anim calcmode="lin" valueType="num">
                                      <p:cBhvr>
                                        <p:cTn id="44" dur="1822" tmFilter="0,0; 0.14,0.36; 0.43,0.73; 0.71,0.91; 1.0,1.0">
                                          <p:stCondLst>
                                            <p:cond delay="0"/>
                                          </p:stCondLst>
                                        </p:cTn>
                                        <p:tgtEl>
                                          <p:spTgt spid="13005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005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005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005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005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0051">
                                            <p:txEl>
                                              <p:pRg st="2" end="2"/>
                                            </p:txEl>
                                          </p:spTgt>
                                        </p:tgtEl>
                                      </p:cBhvr>
                                      <p:to x="100000" y="60000"/>
                                    </p:animScale>
                                    <p:animScale>
                                      <p:cBhvr>
                                        <p:cTn id="50" dur="166" decel="50000">
                                          <p:stCondLst>
                                            <p:cond delay="676"/>
                                          </p:stCondLst>
                                        </p:cTn>
                                        <p:tgtEl>
                                          <p:spTgt spid="130051">
                                            <p:txEl>
                                              <p:pRg st="2" end="2"/>
                                            </p:txEl>
                                          </p:spTgt>
                                        </p:tgtEl>
                                      </p:cBhvr>
                                      <p:to x="100000" y="100000"/>
                                    </p:animScale>
                                    <p:animScale>
                                      <p:cBhvr>
                                        <p:cTn id="51" dur="26">
                                          <p:stCondLst>
                                            <p:cond delay="1312"/>
                                          </p:stCondLst>
                                        </p:cTn>
                                        <p:tgtEl>
                                          <p:spTgt spid="130051">
                                            <p:txEl>
                                              <p:pRg st="2" end="2"/>
                                            </p:txEl>
                                          </p:spTgt>
                                        </p:tgtEl>
                                      </p:cBhvr>
                                      <p:to x="100000" y="80000"/>
                                    </p:animScale>
                                    <p:animScale>
                                      <p:cBhvr>
                                        <p:cTn id="52" dur="166" decel="50000">
                                          <p:stCondLst>
                                            <p:cond delay="1338"/>
                                          </p:stCondLst>
                                        </p:cTn>
                                        <p:tgtEl>
                                          <p:spTgt spid="130051">
                                            <p:txEl>
                                              <p:pRg st="2" end="2"/>
                                            </p:txEl>
                                          </p:spTgt>
                                        </p:tgtEl>
                                      </p:cBhvr>
                                      <p:to x="100000" y="100000"/>
                                    </p:animScale>
                                    <p:animScale>
                                      <p:cBhvr>
                                        <p:cTn id="53" dur="26">
                                          <p:stCondLst>
                                            <p:cond delay="1642"/>
                                          </p:stCondLst>
                                        </p:cTn>
                                        <p:tgtEl>
                                          <p:spTgt spid="130051">
                                            <p:txEl>
                                              <p:pRg st="2" end="2"/>
                                            </p:txEl>
                                          </p:spTgt>
                                        </p:tgtEl>
                                      </p:cBhvr>
                                      <p:to x="100000" y="90000"/>
                                    </p:animScale>
                                    <p:animScale>
                                      <p:cBhvr>
                                        <p:cTn id="54" dur="166" decel="50000">
                                          <p:stCondLst>
                                            <p:cond delay="1668"/>
                                          </p:stCondLst>
                                        </p:cTn>
                                        <p:tgtEl>
                                          <p:spTgt spid="130051">
                                            <p:txEl>
                                              <p:pRg st="2" end="2"/>
                                            </p:txEl>
                                          </p:spTgt>
                                        </p:tgtEl>
                                      </p:cBhvr>
                                      <p:to x="100000" y="100000"/>
                                    </p:animScale>
                                    <p:animScale>
                                      <p:cBhvr>
                                        <p:cTn id="55" dur="26">
                                          <p:stCondLst>
                                            <p:cond delay="1808"/>
                                          </p:stCondLst>
                                        </p:cTn>
                                        <p:tgtEl>
                                          <p:spTgt spid="130051">
                                            <p:txEl>
                                              <p:pRg st="2" end="2"/>
                                            </p:txEl>
                                          </p:spTgt>
                                        </p:tgtEl>
                                      </p:cBhvr>
                                      <p:to x="100000" y="95000"/>
                                    </p:animScale>
                                    <p:animScale>
                                      <p:cBhvr>
                                        <p:cTn id="56" dur="166" decel="50000">
                                          <p:stCondLst>
                                            <p:cond delay="1834"/>
                                          </p:stCondLst>
                                        </p:cTn>
                                        <p:tgtEl>
                                          <p:spTgt spid="13005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0051">
                                            <p:txEl>
                                              <p:pRg st="3" end="3"/>
                                            </p:txEl>
                                          </p:spTgt>
                                        </p:tgtEl>
                                        <p:attrNameLst>
                                          <p:attrName>style.visibility</p:attrName>
                                        </p:attrNameLst>
                                      </p:cBhvr>
                                      <p:to>
                                        <p:strVal val="visible"/>
                                      </p:to>
                                    </p:set>
                                    <p:animEffect transition="in" filter="wipe(down)">
                                      <p:cBhvr>
                                        <p:cTn id="61" dur="580">
                                          <p:stCondLst>
                                            <p:cond delay="0"/>
                                          </p:stCondLst>
                                        </p:cTn>
                                        <p:tgtEl>
                                          <p:spTgt spid="130051">
                                            <p:txEl>
                                              <p:pRg st="3" end="3"/>
                                            </p:txEl>
                                          </p:spTgt>
                                        </p:tgtEl>
                                      </p:cBhvr>
                                    </p:animEffect>
                                    <p:anim calcmode="lin" valueType="num">
                                      <p:cBhvr>
                                        <p:cTn id="62" dur="1822" tmFilter="0,0; 0.14,0.36; 0.43,0.73; 0.71,0.91; 1.0,1.0">
                                          <p:stCondLst>
                                            <p:cond delay="0"/>
                                          </p:stCondLst>
                                        </p:cTn>
                                        <p:tgtEl>
                                          <p:spTgt spid="13005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005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005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005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005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0051">
                                            <p:txEl>
                                              <p:pRg st="3" end="3"/>
                                            </p:txEl>
                                          </p:spTgt>
                                        </p:tgtEl>
                                      </p:cBhvr>
                                      <p:to x="100000" y="60000"/>
                                    </p:animScale>
                                    <p:animScale>
                                      <p:cBhvr>
                                        <p:cTn id="68" dur="166" decel="50000">
                                          <p:stCondLst>
                                            <p:cond delay="676"/>
                                          </p:stCondLst>
                                        </p:cTn>
                                        <p:tgtEl>
                                          <p:spTgt spid="130051">
                                            <p:txEl>
                                              <p:pRg st="3" end="3"/>
                                            </p:txEl>
                                          </p:spTgt>
                                        </p:tgtEl>
                                      </p:cBhvr>
                                      <p:to x="100000" y="100000"/>
                                    </p:animScale>
                                    <p:animScale>
                                      <p:cBhvr>
                                        <p:cTn id="69" dur="26">
                                          <p:stCondLst>
                                            <p:cond delay="1312"/>
                                          </p:stCondLst>
                                        </p:cTn>
                                        <p:tgtEl>
                                          <p:spTgt spid="130051">
                                            <p:txEl>
                                              <p:pRg st="3" end="3"/>
                                            </p:txEl>
                                          </p:spTgt>
                                        </p:tgtEl>
                                      </p:cBhvr>
                                      <p:to x="100000" y="80000"/>
                                    </p:animScale>
                                    <p:animScale>
                                      <p:cBhvr>
                                        <p:cTn id="70" dur="166" decel="50000">
                                          <p:stCondLst>
                                            <p:cond delay="1338"/>
                                          </p:stCondLst>
                                        </p:cTn>
                                        <p:tgtEl>
                                          <p:spTgt spid="130051">
                                            <p:txEl>
                                              <p:pRg st="3" end="3"/>
                                            </p:txEl>
                                          </p:spTgt>
                                        </p:tgtEl>
                                      </p:cBhvr>
                                      <p:to x="100000" y="100000"/>
                                    </p:animScale>
                                    <p:animScale>
                                      <p:cBhvr>
                                        <p:cTn id="71" dur="26">
                                          <p:stCondLst>
                                            <p:cond delay="1642"/>
                                          </p:stCondLst>
                                        </p:cTn>
                                        <p:tgtEl>
                                          <p:spTgt spid="130051">
                                            <p:txEl>
                                              <p:pRg st="3" end="3"/>
                                            </p:txEl>
                                          </p:spTgt>
                                        </p:tgtEl>
                                      </p:cBhvr>
                                      <p:to x="100000" y="90000"/>
                                    </p:animScale>
                                    <p:animScale>
                                      <p:cBhvr>
                                        <p:cTn id="72" dur="166" decel="50000">
                                          <p:stCondLst>
                                            <p:cond delay="1668"/>
                                          </p:stCondLst>
                                        </p:cTn>
                                        <p:tgtEl>
                                          <p:spTgt spid="130051">
                                            <p:txEl>
                                              <p:pRg st="3" end="3"/>
                                            </p:txEl>
                                          </p:spTgt>
                                        </p:tgtEl>
                                      </p:cBhvr>
                                      <p:to x="100000" y="100000"/>
                                    </p:animScale>
                                    <p:animScale>
                                      <p:cBhvr>
                                        <p:cTn id="73" dur="26">
                                          <p:stCondLst>
                                            <p:cond delay="1808"/>
                                          </p:stCondLst>
                                        </p:cTn>
                                        <p:tgtEl>
                                          <p:spTgt spid="130051">
                                            <p:txEl>
                                              <p:pRg st="3" end="3"/>
                                            </p:txEl>
                                          </p:spTgt>
                                        </p:tgtEl>
                                      </p:cBhvr>
                                      <p:to x="100000" y="95000"/>
                                    </p:animScale>
                                    <p:animScale>
                                      <p:cBhvr>
                                        <p:cTn id="74" dur="166" decel="50000">
                                          <p:stCondLst>
                                            <p:cond delay="1834"/>
                                          </p:stCondLst>
                                        </p:cTn>
                                        <p:tgtEl>
                                          <p:spTgt spid="13005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31075" name="Rectangle 3"/>
          <p:cNvSpPr>
            <a:spLocks noGrp="1" noChangeArrowheads="1"/>
          </p:cNvSpPr>
          <p:nvPr>
            <p:ph type="body" idx="1"/>
          </p:nvPr>
        </p:nvSpPr>
        <p:spPr/>
        <p:txBody>
          <a:bodyPr/>
          <a:lstStyle/>
          <a:p>
            <a:pPr algn="just">
              <a:buFontTx/>
              <a:buNone/>
            </a:pPr>
            <a:r>
              <a:rPr lang="en-US">
                <a:effectLst>
                  <a:outerShdw blurRad="38100" dist="38100" dir="2700000" algn="tl">
                    <a:srgbClr val="C0C0C0"/>
                  </a:outerShdw>
                </a:effectLst>
              </a:rPr>
              <a:t>1. Các CT phòng ngừa: các CT này thường trú trong bộ nhớ RAM, chúng thường xuyên giám sát các ngắt để phát hiện và ngăn chặn các yêu cầu được điều khiển bằng phần mềm như: nạp CT, ghi thông tin vào đĩa,...  </a:t>
            </a:r>
          </a:p>
        </p:txBody>
      </p:sp>
    </p:spTree>
    <p:custDataLst>
      <p:tags r:id="rId1"/>
    </p:custDataLst>
  </p:cSld>
  <p:clrMapOvr>
    <a:masterClrMapping/>
  </p:clrMapOvr>
  <p:transition advTm="17314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down)">
                                      <p:cBhvr>
                                        <p:cTn id="7" dur="580">
                                          <p:stCondLst>
                                            <p:cond delay="0"/>
                                          </p:stCondLst>
                                        </p:cTn>
                                        <p:tgtEl>
                                          <p:spTgt spid="131075">
                                            <p:txEl>
                                              <p:pRg st="0" end="0"/>
                                            </p:txEl>
                                          </p:spTgt>
                                        </p:tgtEl>
                                      </p:cBhvr>
                                    </p:animEffect>
                                    <p:anim calcmode="lin" valueType="num">
                                      <p:cBhvr>
                                        <p:cTn id="8" dur="1822" tmFilter="0,0; 0.14,0.36; 0.43,0.73; 0.71,0.91; 1.0,1.0">
                                          <p:stCondLst>
                                            <p:cond delay="0"/>
                                          </p:stCondLst>
                                        </p:cTn>
                                        <p:tgtEl>
                                          <p:spTgt spid="1310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10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10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10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10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1075">
                                            <p:txEl>
                                              <p:pRg st="0" end="0"/>
                                            </p:txEl>
                                          </p:spTgt>
                                        </p:tgtEl>
                                      </p:cBhvr>
                                      <p:to x="100000" y="60000"/>
                                    </p:animScale>
                                    <p:animScale>
                                      <p:cBhvr>
                                        <p:cTn id="14" dur="166" decel="50000">
                                          <p:stCondLst>
                                            <p:cond delay="676"/>
                                          </p:stCondLst>
                                        </p:cTn>
                                        <p:tgtEl>
                                          <p:spTgt spid="131075">
                                            <p:txEl>
                                              <p:pRg st="0" end="0"/>
                                            </p:txEl>
                                          </p:spTgt>
                                        </p:tgtEl>
                                      </p:cBhvr>
                                      <p:to x="100000" y="100000"/>
                                    </p:animScale>
                                    <p:animScale>
                                      <p:cBhvr>
                                        <p:cTn id="15" dur="26">
                                          <p:stCondLst>
                                            <p:cond delay="1312"/>
                                          </p:stCondLst>
                                        </p:cTn>
                                        <p:tgtEl>
                                          <p:spTgt spid="131075">
                                            <p:txEl>
                                              <p:pRg st="0" end="0"/>
                                            </p:txEl>
                                          </p:spTgt>
                                        </p:tgtEl>
                                      </p:cBhvr>
                                      <p:to x="100000" y="80000"/>
                                    </p:animScale>
                                    <p:animScale>
                                      <p:cBhvr>
                                        <p:cTn id="16" dur="166" decel="50000">
                                          <p:stCondLst>
                                            <p:cond delay="1338"/>
                                          </p:stCondLst>
                                        </p:cTn>
                                        <p:tgtEl>
                                          <p:spTgt spid="131075">
                                            <p:txEl>
                                              <p:pRg st="0" end="0"/>
                                            </p:txEl>
                                          </p:spTgt>
                                        </p:tgtEl>
                                      </p:cBhvr>
                                      <p:to x="100000" y="100000"/>
                                    </p:animScale>
                                    <p:animScale>
                                      <p:cBhvr>
                                        <p:cTn id="17" dur="26">
                                          <p:stCondLst>
                                            <p:cond delay="1642"/>
                                          </p:stCondLst>
                                        </p:cTn>
                                        <p:tgtEl>
                                          <p:spTgt spid="131075">
                                            <p:txEl>
                                              <p:pRg st="0" end="0"/>
                                            </p:txEl>
                                          </p:spTgt>
                                        </p:tgtEl>
                                      </p:cBhvr>
                                      <p:to x="100000" y="90000"/>
                                    </p:animScale>
                                    <p:animScale>
                                      <p:cBhvr>
                                        <p:cTn id="18" dur="166" decel="50000">
                                          <p:stCondLst>
                                            <p:cond delay="1668"/>
                                          </p:stCondLst>
                                        </p:cTn>
                                        <p:tgtEl>
                                          <p:spTgt spid="131075">
                                            <p:txEl>
                                              <p:pRg st="0" end="0"/>
                                            </p:txEl>
                                          </p:spTgt>
                                        </p:tgtEl>
                                      </p:cBhvr>
                                      <p:to x="100000" y="100000"/>
                                    </p:animScale>
                                    <p:animScale>
                                      <p:cBhvr>
                                        <p:cTn id="19" dur="26">
                                          <p:stCondLst>
                                            <p:cond delay="1808"/>
                                          </p:stCondLst>
                                        </p:cTn>
                                        <p:tgtEl>
                                          <p:spTgt spid="131075">
                                            <p:txEl>
                                              <p:pRg st="0" end="0"/>
                                            </p:txEl>
                                          </p:spTgt>
                                        </p:tgtEl>
                                      </p:cBhvr>
                                      <p:to x="100000" y="95000"/>
                                    </p:animScale>
                                    <p:animScale>
                                      <p:cBhvr>
                                        <p:cTn id="20" dur="166" decel="50000">
                                          <p:stCondLst>
                                            <p:cond delay="1834"/>
                                          </p:stCondLst>
                                        </p:cTn>
                                        <p:tgtEl>
                                          <p:spTgt spid="13107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32099" name="Rectangle 3"/>
          <p:cNvSpPr>
            <a:spLocks noGrp="1" noChangeArrowheads="1"/>
          </p:cNvSpPr>
          <p:nvPr>
            <p:ph type="body" idx="1"/>
          </p:nvPr>
        </p:nvSpPr>
        <p:spPr/>
        <p:txBody>
          <a:bodyPr/>
          <a:lstStyle/>
          <a:p>
            <a:pPr algn="just">
              <a:buFontTx/>
              <a:buNone/>
            </a:pPr>
            <a:r>
              <a:rPr lang="en-US">
                <a:effectLst>
                  <a:outerShdw blurRad="38100" dist="38100" dir="2700000" algn="tl">
                    <a:srgbClr val="C0C0C0"/>
                  </a:outerShdw>
                </a:effectLst>
              </a:rPr>
              <a:t>	+ VD, một CT được nạp và bí mật yêu cầu HĐH cho phép ghi đè lên các boot sector,... Khi đó các CT phòng ngừa phải báo động ngay và lập tức nhắc người dùng về khả năng bị phá hỏng HT, người dùng phải tự quyết định có ngăn chặn hay không. </a:t>
            </a:r>
          </a:p>
          <a:p>
            <a:pPr algn="just">
              <a:buFontTx/>
              <a:buNone/>
            </a:pPr>
            <a:endParaRPr lang="en-US">
              <a:effectLst>
                <a:outerShdw blurRad="38100" dist="38100" dir="2700000" algn="tl">
                  <a:srgbClr val="C0C0C0"/>
                </a:outerShdw>
              </a:effectLst>
            </a:endParaRPr>
          </a:p>
          <a:p>
            <a:pPr>
              <a:buFontTx/>
              <a:buNone/>
            </a:pPr>
            <a:endParaRPr lang="en-US"/>
          </a:p>
        </p:txBody>
      </p:sp>
    </p:spTree>
    <p:custDataLst>
      <p:tags r:id="rId1"/>
    </p:custDataLst>
  </p:cSld>
  <p:clrMapOvr>
    <a:masterClrMapping/>
  </p:clrMapOvr>
  <p:transition advTm="110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wipe(down)">
                                      <p:cBhvr>
                                        <p:cTn id="7" dur="580">
                                          <p:stCondLst>
                                            <p:cond delay="0"/>
                                          </p:stCondLst>
                                        </p:cTn>
                                        <p:tgtEl>
                                          <p:spTgt spid="132099">
                                            <p:txEl>
                                              <p:pRg st="0" end="0"/>
                                            </p:txEl>
                                          </p:spTgt>
                                        </p:tgtEl>
                                      </p:cBhvr>
                                    </p:animEffect>
                                    <p:anim calcmode="lin" valueType="num">
                                      <p:cBhvr>
                                        <p:cTn id="8" dur="1822" tmFilter="0,0; 0.14,0.36; 0.43,0.73; 0.71,0.91; 1.0,1.0">
                                          <p:stCondLst>
                                            <p:cond delay="0"/>
                                          </p:stCondLst>
                                        </p:cTn>
                                        <p:tgtEl>
                                          <p:spTgt spid="1320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20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20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20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20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2099">
                                            <p:txEl>
                                              <p:pRg st="0" end="0"/>
                                            </p:txEl>
                                          </p:spTgt>
                                        </p:tgtEl>
                                      </p:cBhvr>
                                      <p:to x="100000" y="60000"/>
                                    </p:animScale>
                                    <p:animScale>
                                      <p:cBhvr>
                                        <p:cTn id="14" dur="166" decel="50000">
                                          <p:stCondLst>
                                            <p:cond delay="676"/>
                                          </p:stCondLst>
                                        </p:cTn>
                                        <p:tgtEl>
                                          <p:spTgt spid="132099">
                                            <p:txEl>
                                              <p:pRg st="0" end="0"/>
                                            </p:txEl>
                                          </p:spTgt>
                                        </p:tgtEl>
                                      </p:cBhvr>
                                      <p:to x="100000" y="100000"/>
                                    </p:animScale>
                                    <p:animScale>
                                      <p:cBhvr>
                                        <p:cTn id="15" dur="26">
                                          <p:stCondLst>
                                            <p:cond delay="1312"/>
                                          </p:stCondLst>
                                        </p:cTn>
                                        <p:tgtEl>
                                          <p:spTgt spid="132099">
                                            <p:txEl>
                                              <p:pRg st="0" end="0"/>
                                            </p:txEl>
                                          </p:spTgt>
                                        </p:tgtEl>
                                      </p:cBhvr>
                                      <p:to x="100000" y="80000"/>
                                    </p:animScale>
                                    <p:animScale>
                                      <p:cBhvr>
                                        <p:cTn id="16" dur="166" decel="50000">
                                          <p:stCondLst>
                                            <p:cond delay="1338"/>
                                          </p:stCondLst>
                                        </p:cTn>
                                        <p:tgtEl>
                                          <p:spTgt spid="132099">
                                            <p:txEl>
                                              <p:pRg st="0" end="0"/>
                                            </p:txEl>
                                          </p:spTgt>
                                        </p:tgtEl>
                                      </p:cBhvr>
                                      <p:to x="100000" y="100000"/>
                                    </p:animScale>
                                    <p:animScale>
                                      <p:cBhvr>
                                        <p:cTn id="17" dur="26">
                                          <p:stCondLst>
                                            <p:cond delay="1642"/>
                                          </p:stCondLst>
                                        </p:cTn>
                                        <p:tgtEl>
                                          <p:spTgt spid="132099">
                                            <p:txEl>
                                              <p:pRg st="0" end="0"/>
                                            </p:txEl>
                                          </p:spTgt>
                                        </p:tgtEl>
                                      </p:cBhvr>
                                      <p:to x="100000" y="90000"/>
                                    </p:animScale>
                                    <p:animScale>
                                      <p:cBhvr>
                                        <p:cTn id="18" dur="166" decel="50000">
                                          <p:stCondLst>
                                            <p:cond delay="1668"/>
                                          </p:stCondLst>
                                        </p:cTn>
                                        <p:tgtEl>
                                          <p:spTgt spid="132099">
                                            <p:txEl>
                                              <p:pRg st="0" end="0"/>
                                            </p:txEl>
                                          </p:spTgt>
                                        </p:tgtEl>
                                      </p:cBhvr>
                                      <p:to x="100000" y="100000"/>
                                    </p:animScale>
                                    <p:animScale>
                                      <p:cBhvr>
                                        <p:cTn id="19" dur="26">
                                          <p:stCondLst>
                                            <p:cond delay="1808"/>
                                          </p:stCondLst>
                                        </p:cTn>
                                        <p:tgtEl>
                                          <p:spTgt spid="132099">
                                            <p:txEl>
                                              <p:pRg st="0" end="0"/>
                                            </p:txEl>
                                          </p:spTgt>
                                        </p:tgtEl>
                                      </p:cBhvr>
                                      <p:to x="100000" y="95000"/>
                                    </p:animScale>
                                    <p:animScale>
                                      <p:cBhvr>
                                        <p:cTn id="20" dur="166" decel="50000">
                                          <p:stCondLst>
                                            <p:cond delay="1834"/>
                                          </p:stCondLst>
                                        </p:cTn>
                                        <p:tgtEl>
                                          <p:spTgt spid="13209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33123" name="Rectangle 3"/>
          <p:cNvSpPr>
            <a:spLocks noGrp="1" noChangeArrowheads="1"/>
          </p:cNvSpPr>
          <p:nvPr>
            <p:ph type="body" idx="1"/>
          </p:nvPr>
        </p:nvSpPr>
        <p:spPr/>
        <p:txBody>
          <a:bodyPr/>
          <a:lstStyle/>
          <a:p>
            <a:pPr algn="just">
              <a:buFontTx/>
              <a:buNone/>
            </a:pPr>
            <a:r>
              <a:rPr lang="en-US"/>
              <a:t>	</a:t>
            </a:r>
            <a:r>
              <a:rPr lang="en-US">
                <a:effectLst>
                  <a:outerShdw blurRad="38100" dist="38100" dir="2700000" algn="tl">
                    <a:srgbClr val="C0C0C0"/>
                  </a:outerShdw>
                </a:effectLst>
              </a:rPr>
              <a:t>+ Ưu điểm: Ở một chừng mực nhất định, các CT phòng ngừa cung cấp một lá chắn cơ bản để ngăn chặn một số loại virus đơn giản.</a:t>
            </a:r>
          </a:p>
          <a:p>
            <a:pPr algn="just">
              <a:buFontTx/>
              <a:buNone/>
            </a:pPr>
            <a:r>
              <a:rPr lang="en-US">
                <a:effectLst>
                  <a:outerShdw blurRad="38100" dist="38100" dir="2700000" algn="tl">
                    <a:srgbClr val="C0C0C0"/>
                  </a:outerShdw>
                </a:effectLst>
              </a:rPr>
              <a:t>	+ Nhược điểm: </a:t>
            </a:r>
          </a:p>
          <a:p>
            <a:pPr algn="just">
              <a:buFontTx/>
              <a:buNone/>
            </a:pPr>
            <a:r>
              <a:rPr lang="en-US">
                <a:effectLst>
                  <a:outerShdw blurRad="38100" dist="38100" dir="2700000" algn="tl">
                    <a:srgbClr val="C0C0C0"/>
                  </a:outerShdw>
                </a:effectLst>
              </a:rPr>
              <a:t>	- Không thể cảnh báo chính xác và hiệu quả cho người dùng.</a:t>
            </a:r>
          </a:p>
          <a:p>
            <a:pPr algn="just">
              <a:buFontTx/>
              <a:buNone/>
            </a:pPr>
            <a:r>
              <a:rPr lang="en-US">
                <a:effectLst>
                  <a:outerShdw blurRad="38100" dist="38100" dir="2700000" algn="tl">
                    <a:srgbClr val="C0C0C0"/>
                  </a:outerShdw>
                </a:effectLst>
              </a:rPr>
              <a:t>	- Chiếm không gian RAM. </a:t>
            </a:r>
          </a:p>
        </p:txBody>
      </p:sp>
    </p:spTree>
    <p:custDataLst>
      <p:tags r:id="rId1"/>
    </p:custDataLst>
  </p:cSld>
  <p:clrMapOvr>
    <a:masterClrMapping/>
  </p:clrMapOvr>
  <p:transition advTm="100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down)">
                                      <p:cBhvr>
                                        <p:cTn id="7" dur="580">
                                          <p:stCondLst>
                                            <p:cond delay="0"/>
                                          </p:stCondLst>
                                        </p:cTn>
                                        <p:tgtEl>
                                          <p:spTgt spid="133123">
                                            <p:txEl>
                                              <p:pRg st="0" end="0"/>
                                            </p:txEl>
                                          </p:spTgt>
                                        </p:tgtEl>
                                      </p:cBhvr>
                                    </p:animEffect>
                                    <p:anim calcmode="lin" valueType="num">
                                      <p:cBhvr>
                                        <p:cTn id="8" dur="1822" tmFilter="0,0; 0.14,0.36; 0.43,0.73; 0.71,0.91; 1.0,1.0">
                                          <p:stCondLst>
                                            <p:cond delay="0"/>
                                          </p:stCondLst>
                                        </p:cTn>
                                        <p:tgtEl>
                                          <p:spTgt spid="13312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2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2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2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2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23">
                                            <p:txEl>
                                              <p:pRg st="0" end="0"/>
                                            </p:txEl>
                                          </p:spTgt>
                                        </p:tgtEl>
                                      </p:cBhvr>
                                      <p:to x="100000" y="60000"/>
                                    </p:animScale>
                                    <p:animScale>
                                      <p:cBhvr>
                                        <p:cTn id="14" dur="166" decel="50000">
                                          <p:stCondLst>
                                            <p:cond delay="676"/>
                                          </p:stCondLst>
                                        </p:cTn>
                                        <p:tgtEl>
                                          <p:spTgt spid="133123">
                                            <p:txEl>
                                              <p:pRg st="0" end="0"/>
                                            </p:txEl>
                                          </p:spTgt>
                                        </p:tgtEl>
                                      </p:cBhvr>
                                      <p:to x="100000" y="100000"/>
                                    </p:animScale>
                                    <p:animScale>
                                      <p:cBhvr>
                                        <p:cTn id="15" dur="26">
                                          <p:stCondLst>
                                            <p:cond delay="1312"/>
                                          </p:stCondLst>
                                        </p:cTn>
                                        <p:tgtEl>
                                          <p:spTgt spid="133123">
                                            <p:txEl>
                                              <p:pRg st="0" end="0"/>
                                            </p:txEl>
                                          </p:spTgt>
                                        </p:tgtEl>
                                      </p:cBhvr>
                                      <p:to x="100000" y="80000"/>
                                    </p:animScale>
                                    <p:animScale>
                                      <p:cBhvr>
                                        <p:cTn id="16" dur="166" decel="50000">
                                          <p:stCondLst>
                                            <p:cond delay="1338"/>
                                          </p:stCondLst>
                                        </p:cTn>
                                        <p:tgtEl>
                                          <p:spTgt spid="133123">
                                            <p:txEl>
                                              <p:pRg st="0" end="0"/>
                                            </p:txEl>
                                          </p:spTgt>
                                        </p:tgtEl>
                                      </p:cBhvr>
                                      <p:to x="100000" y="100000"/>
                                    </p:animScale>
                                    <p:animScale>
                                      <p:cBhvr>
                                        <p:cTn id="17" dur="26">
                                          <p:stCondLst>
                                            <p:cond delay="1642"/>
                                          </p:stCondLst>
                                        </p:cTn>
                                        <p:tgtEl>
                                          <p:spTgt spid="133123">
                                            <p:txEl>
                                              <p:pRg st="0" end="0"/>
                                            </p:txEl>
                                          </p:spTgt>
                                        </p:tgtEl>
                                      </p:cBhvr>
                                      <p:to x="100000" y="90000"/>
                                    </p:animScale>
                                    <p:animScale>
                                      <p:cBhvr>
                                        <p:cTn id="18" dur="166" decel="50000">
                                          <p:stCondLst>
                                            <p:cond delay="1668"/>
                                          </p:stCondLst>
                                        </p:cTn>
                                        <p:tgtEl>
                                          <p:spTgt spid="133123">
                                            <p:txEl>
                                              <p:pRg st="0" end="0"/>
                                            </p:txEl>
                                          </p:spTgt>
                                        </p:tgtEl>
                                      </p:cBhvr>
                                      <p:to x="100000" y="100000"/>
                                    </p:animScale>
                                    <p:animScale>
                                      <p:cBhvr>
                                        <p:cTn id="19" dur="26">
                                          <p:stCondLst>
                                            <p:cond delay="1808"/>
                                          </p:stCondLst>
                                        </p:cTn>
                                        <p:tgtEl>
                                          <p:spTgt spid="133123">
                                            <p:txEl>
                                              <p:pRg st="0" end="0"/>
                                            </p:txEl>
                                          </p:spTgt>
                                        </p:tgtEl>
                                      </p:cBhvr>
                                      <p:to x="100000" y="95000"/>
                                    </p:animScale>
                                    <p:animScale>
                                      <p:cBhvr>
                                        <p:cTn id="20" dur="166" decel="50000">
                                          <p:stCondLst>
                                            <p:cond delay="1834"/>
                                          </p:stCondLst>
                                        </p:cTn>
                                        <p:tgtEl>
                                          <p:spTgt spid="13312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3123">
                                            <p:txEl>
                                              <p:pRg st="1" end="1"/>
                                            </p:txEl>
                                          </p:spTgt>
                                        </p:tgtEl>
                                        <p:attrNameLst>
                                          <p:attrName>style.visibility</p:attrName>
                                        </p:attrNameLst>
                                      </p:cBhvr>
                                      <p:to>
                                        <p:strVal val="visible"/>
                                      </p:to>
                                    </p:set>
                                    <p:animEffect transition="in" filter="wipe(down)">
                                      <p:cBhvr>
                                        <p:cTn id="25" dur="580">
                                          <p:stCondLst>
                                            <p:cond delay="0"/>
                                          </p:stCondLst>
                                        </p:cTn>
                                        <p:tgtEl>
                                          <p:spTgt spid="133123">
                                            <p:txEl>
                                              <p:pRg st="1" end="1"/>
                                            </p:txEl>
                                          </p:spTgt>
                                        </p:tgtEl>
                                      </p:cBhvr>
                                    </p:animEffect>
                                    <p:anim calcmode="lin" valueType="num">
                                      <p:cBhvr>
                                        <p:cTn id="26" dur="1822" tmFilter="0,0; 0.14,0.36; 0.43,0.73; 0.71,0.91; 1.0,1.0">
                                          <p:stCondLst>
                                            <p:cond delay="0"/>
                                          </p:stCondLst>
                                        </p:cTn>
                                        <p:tgtEl>
                                          <p:spTgt spid="13312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312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312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312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312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3123">
                                            <p:txEl>
                                              <p:pRg st="1" end="1"/>
                                            </p:txEl>
                                          </p:spTgt>
                                        </p:tgtEl>
                                      </p:cBhvr>
                                      <p:to x="100000" y="60000"/>
                                    </p:animScale>
                                    <p:animScale>
                                      <p:cBhvr>
                                        <p:cTn id="32" dur="166" decel="50000">
                                          <p:stCondLst>
                                            <p:cond delay="676"/>
                                          </p:stCondLst>
                                        </p:cTn>
                                        <p:tgtEl>
                                          <p:spTgt spid="133123">
                                            <p:txEl>
                                              <p:pRg st="1" end="1"/>
                                            </p:txEl>
                                          </p:spTgt>
                                        </p:tgtEl>
                                      </p:cBhvr>
                                      <p:to x="100000" y="100000"/>
                                    </p:animScale>
                                    <p:animScale>
                                      <p:cBhvr>
                                        <p:cTn id="33" dur="26">
                                          <p:stCondLst>
                                            <p:cond delay="1312"/>
                                          </p:stCondLst>
                                        </p:cTn>
                                        <p:tgtEl>
                                          <p:spTgt spid="133123">
                                            <p:txEl>
                                              <p:pRg st="1" end="1"/>
                                            </p:txEl>
                                          </p:spTgt>
                                        </p:tgtEl>
                                      </p:cBhvr>
                                      <p:to x="100000" y="80000"/>
                                    </p:animScale>
                                    <p:animScale>
                                      <p:cBhvr>
                                        <p:cTn id="34" dur="166" decel="50000">
                                          <p:stCondLst>
                                            <p:cond delay="1338"/>
                                          </p:stCondLst>
                                        </p:cTn>
                                        <p:tgtEl>
                                          <p:spTgt spid="133123">
                                            <p:txEl>
                                              <p:pRg st="1" end="1"/>
                                            </p:txEl>
                                          </p:spTgt>
                                        </p:tgtEl>
                                      </p:cBhvr>
                                      <p:to x="100000" y="100000"/>
                                    </p:animScale>
                                    <p:animScale>
                                      <p:cBhvr>
                                        <p:cTn id="35" dur="26">
                                          <p:stCondLst>
                                            <p:cond delay="1642"/>
                                          </p:stCondLst>
                                        </p:cTn>
                                        <p:tgtEl>
                                          <p:spTgt spid="133123">
                                            <p:txEl>
                                              <p:pRg st="1" end="1"/>
                                            </p:txEl>
                                          </p:spTgt>
                                        </p:tgtEl>
                                      </p:cBhvr>
                                      <p:to x="100000" y="90000"/>
                                    </p:animScale>
                                    <p:animScale>
                                      <p:cBhvr>
                                        <p:cTn id="36" dur="166" decel="50000">
                                          <p:stCondLst>
                                            <p:cond delay="1668"/>
                                          </p:stCondLst>
                                        </p:cTn>
                                        <p:tgtEl>
                                          <p:spTgt spid="133123">
                                            <p:txEl>
                                              <p:pRg st="1" end="1"/>
                                            </p:txEl>
                                          </p:spTgt>
                                        </p:tgtEl>
                                      </p:cBhvr>
                                      <p:to x="100000" y="100000"/>
                                    </p:animScale>
                                    <p:animScale>
                                      <p:cBhvr>
                                        <p:cTn id="37" dur="26">
                                          <p:stCondLst>
                                            <p:cond delay="1808"/>
                                          </p:stCondLst>
                                        </p:cTn>
                                        <p:tgtEl>
                                          <p:spTgt spid="133123">
                                            <p:txEl>
                                              <p:pRg st="1" end="1"/>
                                            </p:txEl>
                                          </p:spTgt>
                                        </p:tgtEl>
                                      </p:cBhvr>
                                      <p:to x="100000" y="95000"/>
                                    </p:animScale>
                                    <p:animScale>
                                      <p:cBhvr>
                                        <p:cTn id="38" dur="166" decel="50000">
                                          <p:stCondLst>
                                            <p:cond delay="1834"/>
                                          </p:stCondLst>
                                        </p:cTn>
                                        <p:tgtEl>
                                          <p:spTgt spid="13312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3123">
                                            <p:txEl>
                                              <p:pRg st="2" end="2"/>
                                            </p:txEl>
                                          </p:spTgt>
                                        </p:tgtEl>
                                        <p:attrNameLst>
                                          <p:attrName>style.visibility</p:attrName>
                                        </p:attrNameLst>
                                      </p:cBhvr>
                                      <p:to>
                                        <p:strVal val="visible"/>
                                      </p:to>
                                    </p:set>
                                    <p:animEffect transition="in" filter="wipe(down)">
                                      <p:cBhvr>
                                        <p:cTn id="43" dur="580">
                                          <p:stCondLst>
                                            <p:cond delay="0"/>
                                          </p:stCondLst>
                                        </p:cTn>
                                        <p:tgtEl>
                                          <p:spTgt spid="133123">
                                            <p:txEl>
                                              <p:pRg st="2" end="2"/>
                                            </p:txEl>
                                          </p:spTgt>
                                        </p:tgtEl>
                                      </p:cBhvr>
                                    </p:animEffect>
                                    <p:anim calcmode="lin" valueType="num">
                                      <p:cBhvr>
                                        <p:cTn id="44" dur="1822" tmFilter="0,0; 0.14,0.36; 0.43,0.73; 0.71,0.91; 1.0,1.0">
                                          <p:stCondLst>
                                            <p:cond delay="0"/>
                                          </p:stCondLst>
                                        </p:cTn>
                                        <p:tgtEl>
                                          <p:spTgt spid="13312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312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312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312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312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3123">
                                            <p:txEl>
                                              <p:pRg st="2" end="2"/>
                                            </p:txEl>
                                          </p:spTgt>
                                        </p:tgtEl>
                                      </p:cBhvr>
                                      <p:to x="100000" y="60000"/>
                                    </p:animScale>
                                    <p:animScale>
                                      <p:cBhvr>
                                        <p:cTn id="50" dur="166" decel="50000">
                                          <p:stCondLst>
                                            <p:cond delay="676"/>
                                          </p:stCondLst>
                                        </p:cTn>
                                        <p:tgtEl>
                                          <p:spTgt spid="133123">
                                            <p:txEl>
                                              <p:pRg st="2" end="2"/>
                                            </p:txEl>
                                          </p:spTgt>
                                        </p:tgtEl>
                                      </p:cBhvr>
                                      <p:to x="100000" y="100000"/>
                                    </p:animScale>
                                    <p:animScale>
                                      <p:cBhvr>
                                        <p:cTn id="51" dur="26">
                                          <p:stCondLst>
                                            <p:cond delay="1312"/>
                                          </p:stCondLst>
                                        </p:cTn>
                                        <p:tgtEl>
                                          <p:spTgt spid="133123">
                                            <p:txEl>
                                              <p:pRg st="2" end="2"/>
                                            </p:txEl>
                                          </p:spTgt>
                                        </p:tgtEl>
                                      </p:cBhvr>
                                      <p:to x="100000" y="80000"/>
                                    </p:animScale>
                                    <p:animScale>
                                      <p:cBhvr>
                                        <p:cTn id="52" dur="166" decel="50000">
                                          <p:stCondLst>
                                            <p:cond delay="1338"/>
                                          </p:stCondLst>
                                        </p:cTn>
                                        <p:tgtEl>
                                          <p:spTgt spid="133123">
                                            <p:txEl>
                                              <p:pRg st="2" end="2"/>
                                            </p:txEl>
                                          </p:spTgt>
                                        </p:tgtEl>
                                      </p:cBhvr>
                                      <p:to x="100000" y="100000"/>
                                    </p:animScale>
                                    <p:animScale>
                                      <p:cBhvr>
                                        <p:cTn id="53" dur="26">
                                          <p:stCondLst>
                                            <p:cond delay="1642"/>
                                          </p:stCondLst>
                                        </p:cTn>
                                        <p:tgtEl>
                                          <p:spTgt spid="133123">
                                            <p:txEl>
                                              <p:pRg st="2" end="2"/>
                                            </p:txEl>
                                          </p:spTgt>
                                        </p:tgtEl>
                                      </p:cBhvr>
                                      <p:to x="100000" y="90000"/>
                                    </p:animScale>
                                    <p:animScale>
                                      <p:cBhvr>
                                        <p:cTn id="54" dur="166" decel="50000">
                                          <p:stCondLst>
                                            <p:cond delay="1668"/>
                                          </p:stCondLst>
                                        </p:cTn>
                                        <p:tgtEl>
                                          <p:spTgt spid="133123">
                                            <p:txEl>
                                              <p:pRg st="2" end="2"/>
                                            </p:txEl>
                                          </p:spTgt>
                                        </p:tgtEl>
                                      </p:cBhvr>
                                      <p:to x="100000" y="100000"/>
                                    </p:animScale>
                                    <p:animScale>
                                      <p:cBhvr>
                                        <p:cTn id="55" dur="26">
                                          <p:stCondLst>
                                            <p:cond delay="1808"/>
                                          </p:stCondLst>
                                        </p:cTn>
                                        <p:tgtEl>
                                          <p:spTgt spid="133123">
                                            <p:txEl>
                                              <p:pRg st="2" end="2"/>
                                            </p:txEl>
                                          </p:spTgt>
                                        </p:tgtEl>
                                      </p:cBhvr>
                                      <p:to x="100000" y="95000"/>
                                    </p:animScale>
                                    <p:animScale>
                                      <p:cBhvr>
                                        <p:cTn id="56" dur="166" decel="50000">
                                          <p:stCondLst>
                                            <p:cond delay="1834"/>
                                          </p:stCondLst>
                                        </p:cTn>
                                        <p:tgtEl>
                                          <p:spTgt spid="13312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3123">
                                            <p:txEl>
                                              <p:pRg st="3" end="3"/>
                                            </p:txEl>
                                          </p:spTgt>
                                        </p:tgtEl>
                                        <p:attrNameLst>
                                          <p:attrName>style.visibility</p:attrName>
                                        </p:attrNameLst>
                                      </p:cBhvr>
                                      <p:to>
                                        <p:strVal val="visible"/>
                                      </p:to>
                                    </p:set>
                                    <p:animEffect transition="in" filter="wipe(down)">
                                      <p:cBhvr>
                                        <p:cTn id="61" dur="580">
                                          <p:stCondLst>
                                            <p:cond delay="0"/>
                                          </p:stCondLst>
                                        </p:cTn>
                                        <p:tgtEl>
                                          <p:spTgt spid="133123">
                                            <p:txEl>
                                              <p:pRg st="3" end="3"/>
                                            </p:txEl>
                                          </p:spTgt>
                                        </p:tgtEl>
                                      </p:cBhvr>
                                    </p:animEffect>
                                    <p:anim calcmode="lin" valueType="num">
                                      <p:cBhvr>
                                        <p:cTn id="62" dur="1822" tmFilter="0,0; 0.14,0.36; 0.43,0.73; 0.71,0.91; 1.0,1.0">
                                          <p:stCondLst>
                                            <p:cond delay="0"/>
                                          </p:stCondLst>
                                        </p:cTn>
                                        <p:tgtEl>
                                          <p:spTgt spid="13312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312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312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312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312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3123">
                                            <p:txEl>
                                              <p:pRg st="3" end="3"/>
                                            </p:txEl>
                                          </p:spTgt>
                                        </p:tgtEl>
                                      </p:cBhvr>
                                      <p:to x="100000" y="60000"/>
                                    </p:animScale>
                                    <p:animScale>
                                      <p:cBhvr>
                                        <p:cTn id="68" dur="166" decel="50000">
                                          <p:stCondLst>
                                            <p:cond delay="676"/>
                                          </p:stCondLst>
                                        </p:cTn>
                                        <p:tgtEl>
                                          <p:spTgt spid="133123">
                                            <p:txEl>
                                              <p:pRg st="3" end="3"/>
                                            </p:txEl>
                                          </p:spTgt>
                                        </p:tgtEl>
                                      </p:cBhvr>
                                      <p:to x="100000" y="100000"/>
                                    </p:animScale>
                                    <p:animScale>
                                      <p:cBhvr>
                                        <p:cTn id="69" dur="26">
                                          <p:stCondLst>
                                            <p:cond delay="1312"/>
                                          </p:stCondLst>
                                        </p:cTn>
                                        <p:tgtEl>
                                          <p:spTgt spid="133123">
                                            <p:txEl>
                                              <p:pRg st="3" end="3"/>
                                            </p:txEl>
                                          </p:spTgt>
                                        </p:tgtEl>
                                      </p:cBhvr>
                                      <p:to x="100000" y="80000"/>
                                    </p:animScale>
                                    <p:animScale>
                                      <p:cBhvr>
                                        <p:cTn id="70" dur="166" decel="50000">
                                          <p:stCondLst>
                                            <p:cond delay="1338"/>
                                          </p:stCondLst>
                                        </p:cTn>
                                        <p:tgtEl>
                                          <p:spTgt spid="133123">
                                            <p:txEl>
                                              <p:pRg st="3" end="3"/>
                                            </p:txEl>
                                          </p:spTgt>
                                        </p:tgtEl>
                                      </p:cBhvr>
                                      <p:to x="100000" y="100000"/>
                                    </p:animScale>
                                    <p:animScale>
                                      <p:cBhvr>
                                        <p:cTn id="71" dur="26">
                                          <p:stCondLst>
                                            <p:cond delay="1642"/>
                                          </p:stCondLst>
                                        </p:cTn>
                                        <p:tgtEl>
                                          <p:spTgt spid="133123">
                                            <p:txEl>
                                              <p:pRg st="3" end="3"/>
                                            </p:txEl>
                                          </p:spTgt>
                                        </p:tgtEl>
                                      </p:cBhvr>
                                      <p:to x="100000" y="90000"/>
                                    </p:animScale>
                                    <p:animScale>
                                      <p:cBhvr>
                                        <p:cTn id="72" dur="166" decel="50000">
                                          <p:stCondLst>
                                            <p:cond delay="1668"/>
                                          </p:stCondLst>
                                        </p:cTn>
                                        <p:tgtEl>
                                          <p:spTgt spid="133123">
                                            <p:txEl>
                                              <p:pRg st="3" end="3"/>
                                            </p:txEl>
                                          </p:spTgt>
                                        </p:tgtEl>
                                      </p:cBhvr>
                                      <p:to x="100000" y="100000"/>
                                    </p:animScale>
                                    <p:animScale>
                                      <p:cBhvr>
                                        <p:cTn id="73" dur="26">
                                          <p:stCondLst>
                                            <p:cond delay="1808"/>
                                          </p:stCondLst>
                                        </p:cTn>
                                        <p:tgtEl>
                                          <p:spTgt spid="133123">
                                            <p:txEl>
                                              <p:pRg st="3" end="3"/>
                                            </p:txEl>
                                          </p:spTgt>
                                        </p:tgtEl>
                                      </p:cBhvr>
                                      <p:to x="100000" y="95000"/>
                                    </p:animScale>
                                    <p:animScale>
                                      <p:cBhvr>
                                        <p:cTn id="74" dur="166" decel="50000">
                                          <p:stCondLst>
                                            <p:cond delay="1834"/>
                                          </p:stCondLst>
                                        </p:cTn>
                                        <p:tgtEl>
                                          <p:spTgt spid="13312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34147" name="Rectangle 3"/>
          <p:cNvSpPr>
            <a:spLocks noGrp="1" noChangeArrowheads="1"/>
          </p:cNvSpPr>
          <p:nvPr>
            <p:ph type="body" idx="1"/>
          </p:nvPr>
        </p:nvSpPr>
        <p:spPr/>
        <p:txBody>
          <a:bodyPr/>
          <a:lstStyle/>
          <a:p>
            <a:pPr algn="just">
              <a:buFontTx/>
              <a:buNone/>
            </a:pPr>
            <a:r>
              <a:rPr lang="en-US"/>
              <a:t>	</a:t>
            </a:r>
            <a:r>
              <a:rPr lang="en-US">
                <a:effectLst>
                  <a:outerShdw blurRad="38100" dist="38100" dir="2700000" algn="tl">
                    <a:srgbClr val="C0C0C0"/>
                  </a:outerShdw>
                </a:effectLst>
              </a:rPr>
              <a:t>- Thông báo các ý đồ nạp CT, đọc/ghi đĩa là những hoạt động thường xuyên trong HT. Điều này gây phiền toái cho người dùng.</a:t>
            </a:r>
          </a:p>
          <a:p>
            <a:pPr algn="just">
              <a:buFontTx/>
              <a:buNone/>
            </a:pPr>
            <a:r>
              <a:rPr lang="en-US">
                <a:effectLst>
                  <a:outerShdw blurRad="38100" dist="38100" dir="2700000" algn="tl">
                    <a:srgbClr val="C0C0C0"/>
                  </a:outerShdw>
                </a:effectLst>
              </a:rPr>
              <a:t>2. Các chương trình phát hiện: </a:t>
            </a:r>
          </a:p>
          <a:p>
            <a:pPr algn="just">
              <a:buFontTx/>
              <a:buNone/>
            </a:pPr>
            <a:r>
              <a:rPr lang="en-US">
                <a:effectLst>
                  <a:outerShdw blurRad="38100" dist="38100" dir="2700000" algn="tl">
                    <a:srgbClr val="C0C0C0"/>
                  </a:outerShdw>
                </a:effectLst>
              </a:rPr>
              <a:t>	+ Các CT này kiểm tra mã CT trước khi nó được thực hiện.</a:t>
            </a:r>
          </a:p>
          <a:p>
            <a:pPr algn="just">
              <a:buFontTx/>
              <a:buNone/>
            </a:pPr>
            <a:r>
              <a:rPr lang="en-US">
                <a:effectLst>
                  <a:outerShdw blurRad="38100" dist="38100" dir="2700000" algn="tl">
                    <a:srgbClr val="C0C0C0"/>
                  </a:outerShdw>
                </a:effectLst>
              </a:rPr>
              <a:t>	</a:t>
            </a:r>
          </a:p>
        </p:txBody>
      </p:sp>
    </p:spTree>
    <p:custDataLst>
      <p:tags r:id="rId1"/>
    </p:custDataLst>
  </p:cSld>
  <p:clrMapOvr>
    <a:masterClrMapping/>
  </p:clrMapOvr>
  <p:transition advTm="45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wipe(down)">
                                      <p:cBhvr>
                                        <p:cTn id="7" dur="580">
                                          <p:stCondLst>
                                            <p:cond delay="0"/>
                                          </p:stCondLst>
                                        </p:cTn>
                                        <p:tgtEl>
                                          <p:spTgt spid="134147">
                                            <p:txEl>
                                              <p:pRg st="0" end="0"/>
                                            </p:txEl>
                                          </p:spTgt>
                                        </p:tgtEl>
                                      </p:cBhvr>
                                    </p:animEffect>
                                    <p:anim calcmode="lin" valueType="num">
                                      <p:cBhvr>
                                        <p:cTn id="8" dur="1822" tmFilter="0,0; 0.14,0.36; 0.43,0.73; 0.71,0.91; 1.0,1.0">
                                          <p:stCondLst>
                                            <p:cond delay="0"/>
                                          </p:stCondLst>
                                        </p:cTn>
                                        <p:tgtEl>
                                          <p:spTgt spid="1341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41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41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41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41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4147">
                                            <p:txEl>
                                              <p:pRg st="0" end="0"/>
                                            </p:txEl>
                                          </p:spTgt>
                                        </p:tgtEl>
                                      </p:cBhvr>
                                      <p:to x="100000" y="60000"/>
                                    </p:animScale>
                                    <p:animScale>
                                      <p:cBhvr>
                                        <p:cTn id="14" dur="166" decel="50000">
                                          <p:stCondLst>
                                            <p:cond delay="676"/>
                                          </p:stCondLst>
                                        </p:cTn>
                                        <p:tgtEl>
                                          <p:spTgt spid="134147">
                                            <p:txEl>
                                              <p:pRg st="0" end="0"/>
                                            </p:txEl>
                                          </p:spTgt>
                                        </p:tgtEl>
                                      </p:cBhvr>
                                      <p:to x="100000" y="100000"/>
                                    </p:animScale>
                                    <p:animScale>
                                      <p:cBhvr>
                                        <p:cTn id="15" dur="26">
                                          <p:stCondLst>
                                            <p:cond delay="1312"/>
                                          </p:stCondLst>
                                        </p:cTn>
                                        <p:tgtEl>
                                          <p:spTgt spid="134147">
                                            <p:txEl>
                                              <p:pRg st="0" end="0"/>
                                            </p:txEl>
                                          </p:spTgt>
                                        </p:tgtEl>
                                      </p:cBhvr>
                                      <p:to x="100000" y="80000"/>
                                    </p:animScale>
                                    <p:animScale>
                                      <p:cBhvr>
                                        <p:cTn id="16" dur="166" decel="50000">
                                          <p:stCondLst>
                                            <p:cond delay="1338"/>
                                          </p:stCondLst>
                                        </p:cTn>
                                        <p:tgtEl>
                                          <p:spTgt spid="134147">
                                            <p:txEl>
                                              <p:pRg st="0" end="0"/>
                                            </p:txEl>
                                          </p:spTgt>
                                        </p:tgtEl>
                                      </p:cBhvr>
                                      <p:to x="100000" y="100000"/>
                                    </p:animScale>
                                    <p:animScale>
                                      <p:cBhvr>
                                        <p:cTn id="17" dur="26">
                                          <p:stCondLst>
                                            <p:cond delay="1642"/>
                                          </p:stCondLst>
                                        </p:cTn>
                                        <p:tgtEl>
                                          <p:spTgt spid="134147">
                                            <p:txEl>
                                              <p:pRg st="0" end="0"/>
                                            </p:txEl>
                                          </p:spTgt>
                                        </p:tgtEl>
                                      </p:cBhvr>
                                      <p:to x="100000" y="90000"/>
                                    </p:animScale>
                                    <p:animScale>
                                      <p:cBhvr>
                                        <p:cTn id="18" dur="166" decel="50000">
                                          <p:stCondLst>
                                            <p:cond delay="1668"/>
                                          </p:stCondLst>
                                        </p:cTn>
                                        <p:tgtEl>
                                          <p:spTgt spid="134147">
                                            <p:txEl>
                                              <p:pRg st="0" end="0"/>
                                            </p:txEl>
                                          </p:spTgt>
                                        </p:tgtEl>
                                      </p:cBhvr>
                                      <p:to x="100000" y="100000"/>
                                    </p:animScale>
                                    <p:animScale>
                                      <p:cBhvr>
                                        <p:cTn id="19" dur="26">
                                          <p:stCondLst>
                                            <p:cond delay="1808"/>
                                          </p:stCondLst>
                                        </p:cTn>
                                        <p:tgtEl>
                                          <p:spTgt spid="134147">
                                            <p:txEl>
                                              <p:pRg st="0" end="0"/>
                                            </p:txEl>
                                          </p:spTgt>
                                        </p:tgtEl>
                                      </p:cBhvr>
                                      <p:to x="100000" y="95000"/>
                                    </p:animScale>
                                    <p:animScale>
                                      <p:cBhvr>
                                        <p:cTn id="20" dur="166" decel="50000">
                                          <p:stCondLst>
                                            <p:cond delay="1834"/>
                                          </p:stCondLst>
                                        </p:cTn>
                                        <p:tgtEl>
                                          <p:spTgt spid="1341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4147">
                                            <p:txEl>
                                              <p:pRg st="1" end="1"/>
                                            </p:txEl>
                                          </p:spTgt>
                                        </p:tgtEl>
                                        <p:attrNameLst>
                                          <p:attrName>style.visibility</p:attrName>
                                        </p:attrNameLst>
                                      </p:cBhvr>
                                      <p:to>
                                        <p:strVal val="visible"/>
                                      </p:to>
                                    </p:set>
                                    <p:animEffect transition="in" filter="wipe(down)">
                                      <p:cBhvr>
                                        <p:cTn id="25" dur="580">
                                          <p:stCondLst>
                                            <p:cond delay="0"/>
                                          </p:stCondLst>
                                        </p:cTn>
                                        <p:tgtEl>
                                          <p:spTgt spid="134147">
                                            <p:txEl>
                                              <p:pRg st="1" end="1"/>
                                            </p:txEl>
                                          </p:spTgt>
                                        </p:tgtEl>
                                      </p:cBhvr>
                                    </p:animEffect>
                                    <p:anim calcmode="lin" valueType="num">
                                      <p:cBhvr>
                                        <p:cTn id="26" dur="1822" tmFilter="0,0; 0.14,0.36; 0.43,0.73; 0.71,0.91; 1.0,1.0">
                                          <p:stCondLst>
                                            <p:cond delay="0"/>
                                          </p:stCondLst>
                                        </p:cTn>
                                        <p:tgtEl>
                                          <p:spTgt spid="1341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41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41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41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41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4147">
                                            <p:txEl>
                                              <p:pRg st="1" end="1"/>
                                            </p:txEl>
                                          </p:spTgt>
                                        </p:tgtEl>
                                      </p:cBhvr>
                                      <p:to x="100000" y="60000"/>
                                    </p:animScale>
                                    <p:animScale>
                                      <p:cBhvr>
                                        <p:cTn id="32" dur="166" decel="50000">
                                          <p:stCondLst>
                                            <p:cond delay="676"/>
                                          </p:stCondLst>
                                        </p:cTn>
                                        <p:tgtEl>
                                          <p:spTgt spid="134147">
                                            <p:txEl>
                                              <p:pRg st="1" end="1"/>
                                            </p:txEl>
                                          </p:spTgt>
                                        </p:tgtEl>
                                      </p:cBhvr>
                                      <p:to x="100000" y="100000"/>
                                    </p:animScale>
                                    <p:animScale>
                                      <p:cBhvr>
                                        <p:cTn id="33" dur="26">
                                          <p:stCondLst>
                                            <p:cond delay="1312"/>
                                          </p:stCondLst>
                                        </p:cTn>
                                        <p:tgtEl>
                                          <p:spTgt spid="134147">
                                            <p:txEl>
                                              <p:pRg st="1" end="1"/>
                                            </p:txEl>
                                          </p:spTgt>
                                        </p:tgtEl>
                                      </p:cBhvr>
                                      <p:to x="100000" y="80000"/>
                                    </p:animScale>
                                    <p:animScale>
                                      <p:cBhvr>
                                        <p:cTn id="34" dur="166" decel="50000">
                                          <p:stCondLst>
                                            <p:cond delay="1338"/>
                                          </p:stCondLst>
                                        </p:cTn>
                                        <p:tgtEl>
                                          <p:spTgt spid="134147">
                                            <p:txEl>
                                              <p:pRg st="1" end="1"/>
                                            </p:txEl>
                                          </p:spTgt>
                                        </p:tgtEl>
                                      </p:cBhvr>
                                      <p:to x="100000" y="100000"/>
                                    </p:animScale>
                                    <p:animScale>
                                      <p:cBhvr>
                                        <p:cTn id="35" dur="26">
                                          <p:stCondLst>
                                            <p:cond delay="1642"/>
                                          </p:stCondLst>
                                        </p:cTn>
                                        <p:tgtEl>
                                          <p:spTgt spid="134147">
                                            <p:txEl>
                                              <p:pRg st="1" end="1"/>
                                            </p:txEl>
                                          </p:spTgt>
                                        </p:tgtEl>
                                      </p:cBhvr>
                                      <p:to x="100000" y="90000"/>
                                    </p:animScale>
                                    <p:animScale>
                                      <p:cBhvr>
                                        <p:cTn id="36" dur="166" decel="50000">
                                          <p:stCondLst>
                                            <p:cond delay="1668"/>
                                          </p:stCondLst>
                                        </p:cTn>
                                        <p:tgtEl>
                                          <p:spTgt spid="134147">
                                            <p:txEl>
                                              <p:pRg st="1" end="1"/>
                                            </p:txEl>
                                          </p:spTgt>
                                        </p:tgtEl>
                                      </p:cBhvr>
                                      <p:to x="100000" y="100000"/>
                                    </p:animScale>
                                    <p:animScale>
                                      <p:cBhvr>
                                        <p:cTn id="37" dur="26">
                                          <p:stCondLst>
                                            <p:cond delay="1808"/>
                                          </p:stCondLst>
                                        </p:cTn>
                                        <p:tgtEl>
                                          <p:spTgt spid="134147">
                                            <p:txEl>
                                              <p:pRg st="1" end="1"/>
                                            </p:txEl>
                                          </p:spTgt>
                                        </p:tgtEl>
                                      </p:cBhvr>
                                      <p:to x="100000" y="95000"/>
                                    </p:animScale>
                                    <p:animScale>
                                      <p:cBhvr>
                                        <p:cTn id="38" dur="166" decel="50000">
                                          <p:stCondLst>
                                            <p:cond delay="1834"/>
                                          </p:stCondLst>
                                        </p:cTn>
                                        <p:tgtEl>
                                          <p:spTgt spid="13414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4147">
                                            <p:txEl>
                                              <p:pRg st="2" end="2"/>
                                            </p:txEl>
                                          </p:spTgt>
                                        </p:tgtEl>
                                        <p:attrNameLst>
                                          <p:attrName>style.visibility</p:attrName>
                                        </p:attrNameLst>
                                      </p:cBhvr>
                                      <p:to>
                                        <p:strVal val="visible"/>
                                      </p:to>
                                    </p:set>
                                    <p:animEffect transition="in" filter="wipe(down)">
                                      <p:cBhvr>
                                        <p:cTn id="43" dur="580">
                                          <p:stCondLst>
                                            <p:cond delay="0"/>
                                          </p:stCondLst>
                                        </p:cTn>
                                        <p:tgtEl>
                                          <p:spTgt spid="134147">
                                            <p:txEl>
                                              <p:pRg st="2" end="2"/>
                                            </p:txEl>
                                          </p:spTgt>
                                        </p:tgtEl>
                                      </p:cBhvr>
                                    </p:animEffect>
                                    <p:anim calcmode="lin" valueType="num">
                                      <p:cBhvr>
                                        <p:cTn id="44" dur="1822" tmFilter="0,0; 0.14,0.36; 0.43,0.73; 0.71,0.91; 1.0,1.0">
                                          <p:stCondLst>
                                            <p:cond delay="0"/>
                                          </p:stCondLst>
                                        </p:cTn>
                                        <p:tgtEl>
                                          <p:spTgt spid="13414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414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414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414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414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4147">
                                            <p:txEl>
                                              <p:pRg st="2" end="2"/>
                                            </p:txEl>
                                          </p:spTgt>
                                        </p:tgtEl>
                                      </p:cBhvr>
                                      <p:to x="100000" y="60000"/>
                                    </p:animScale>
                                    <p:animScale>
                                      <p:cBhvr>
                                        <p:cTn id="50" dur="166" decel="50000">
                                          <p:stCondLst>
                                            <p:cond delay="676"/>
                                          </p:stCondLst>
                                        </p:cTn>
                                        <p:tgtEl>
                                          <p:spTgt spid="134147">
                                            <p:txEl>
                                              <p:pRg st="2" end="2"/>
                                            </p:txEl>
                                          </p:spTgt>
                                        </p:tgtEl>
                                      </p:cBhvr>
                                      <p:to x="100000" y="100000"/>
                                    </p:animScale>
                                    <p:animScale>
                                      <p:cBhvr>
                                        <p:cTn id="51" dur="26">
                                          <p:stCondLst>
                                            <p:cond delay="1312"/>
                                          </p:stCondLst>
                                        </p:cTn>
                                        <p:tgtEl>
                                          <p:spTgt spid="134147">
                                            <p:txEl>
                                              <p:pRg st="2" end="2"/>
                                            </p:txEl>
                                          </p:spTgt>
                                        </p:tgtEl>
                                      </p:cBhvr>
                                      <p:to x="100000" y="80000"/>
                                    </p:animScale>
                                    <p:animScale>
                                      <p:cBhvr>
                                        <p:cTn id="52" dur="166" decel="50000">
                                          <p:stCondLst>
                                            <p:cond delay="1338"/>
                                          </p:stCondLst>
                                        </p:cTn>
                                        <p:tgtEl>
                                          <p:spTgt spid="134147">
                                            <p:txEl>
                                              <p:pRg st="2" end="2"/>
                                            </p:txEl>
                                          </p:spTgt>
                                        </p:tgtEl>
                                      </p:cBhvr>
                                      <p:to x="100000" y="100000"/>
                                    </p:animScale>
                                    <p:animScale>
                                      <p:cBhvr>
                                        <p:cTn id="53" dur="26">
                                          <p:stCondLst>
                                            <p:cond delay="1642"/>
                                          </p:stCondLst>
                                        </p:cTn>
                                        <p:tgtEl>
                                          <p:spTgt spid="134147">
                                            <p:txEl>
                                              <p:pRg st="2" end="2"/>
                                            </p:txEl>
                                          </p:spTgt>
                                        </p:tgtEl>
                                      </p:cBhvr>
                                      <p:to x="100000" y="90000"/>
                                    </p:animScale>
                                    <p:animScale>
                                      <p:cBhvr>
                                        <p:cTn id="54" dur="166" decel="50000">
                                          <p:stCondLst>
                                            <p:cond delay="1668"/>
                                          </p:stCondLst>
                                        </p:cTn>
                                        <p:tgtEl>
                                          <p:spTgt spid="134147">
                                            <p:txEl>
                                              <p:pRg st="2" end="2"/>
                                            </p:txEl>
                                          </p:spTgt>
                                        </p:tgtEl>
                                      </p:cBhvr>
                                      <p:to x="100000" y="100000"/>
                                    </p:animScale>
                                    <p:animScale>
                                      <p:cBhvr>
                                        <p:cTn id="55" dur="26">
                                          <p:stCondLst>
                                            <p:cond delay="1808"/>
                                          </p:stCondLst>
                                        </p:cTn>
                                        <p:tgtEl>
                                          <p:spTgt spid="134147">
                                            <p:txEl>
                                              <p:pRg st="2" end="2"/>
                                            </p:txEl>
                                          </p:spTgt>
                                        </p:tgtEl>
                                      </p:cBhvr>
                                      <p:to x="100000" y="95000"/>
                                    </p:animScale>
                                    <p:animScale>
                                      <p:cBhvr>
                                        <p:cTn id="56" dur="166" decel="50000">
                                          <p:stCondLst>
                                            <p:cond delay="1834"/>
                                          </p:stCondLst>
                                        </p:cTn>
                                        <p:tgtEl>
                                          <p:spTgt spid="13414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4147">
                                            <p:txEl>
                                              <p:pRg st="3" end="3"/>
                                            </p:txEl>
                                          </p:spTgt>
                                        </p:tgtEl>
                                        <p:attrNameLst>
                                          <p:attrName>style.visibility</p:attrName>
                                        </p:attrNameLst>
                                      </p:cBhvr>
                                      <p:to>
                                        <p:strVal val="visible"/>
                                      </p:to>
                                    </p:set>
                                    <p:animEffect transition="in" filter="wipe(down)">
                                      <p:cBhvr>
                                        <p:cTn id="61" dur="580">
                                          <p:stCondLst>
                                            <p:cond delay="0"/>
                                          </p:stCondLst>
                                        </p:cTn>
                                        <p:tgtEl>
                                          <p:spTgt spid="134147">
                                            <p:txEl>
                                              <p:pRg st="3" end="3"/>
                                            </p:txEl>
                                          </p:spTgt>
                                        </p:tgtEl>
                                      </p:cBhvr>
                                    </p:animEffect>
                                    <p:anim calcmode="lin" valueType="num">
                                      <p:cBhvr>
                                        <p:cTn id="62" dur="1822" tmFilter="0,0; 0.14,0.36; 0.43,0.73; 0.71,0.91; 1.0,1.0">
                                          <p:stCondLst>
                                            <p:cond delay="0"/>
                                          </p:stCondLst>
                                        </p:cTn>
                                        <p:tgtEl>
                                          <p:spTgt spid="13414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414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414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414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414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4147">
                                            <p:txEl>
                                              <p:pRg st="3" end="3"/>
                                            </p:txEl>
                                          </p:spTgt>
                                        </p:tgtEl>
                                      </p:cBhvr>
                                      <p:to x="100000" y="60000"/>
                                    </p:animScale>
                                    <p:animScale>
                                      <p:cBhvr>
                                        <p:cTn id="68" dur="166" decel="50000">
                                          <p:stCondLst>
                                            <p:cond delay="676"/>
                                          </p:stCondLst>
                                        </p:cTn>
                                        <p:tgtEl>
                                          <p:spTgt spid="134147">
                                            <p:txEl>
                                              <p:pRg st="3" end="3"/>
                                            </p:txEl>
                                          </p:spTgt>
                                        </p:tgtEl>
                                      </p:cBhvr>
                                      <p:to x="100000" y="100000"/>
                                    </p:animScale>
                                    <p:animScale>
                                      <p:cBhvr>
                                        <p:cTn id="69" dur="26">
                                          <p:stCondLst>
                                            <p:cond delay="1312"/>
                                          </p:stCondLst>
                                        </p:cTn>
                                        <p:tgtEl>
                                          <p:spTgt spid="134147">
                                            <p:txEl>
                                              <p:pRg st="3" end="3"/>
                                            </p:txEl>
                                          </p:spTgt>
                                        </p:tgtEl>
                                      </p:cBhvr>
                                      <p:to x="100000" y="80000"/>
                                    </p:animScale>
                                    <p:animScale>
                                      <p:cBhvr>
                                        <p:cTn id="70" dur="166" decel="50000">
                                          <p:stCondLst>
                                            <p:cond delay="1338"/>
                                          </p:stCondLst>
                                        </p:cTn>
                                        <p:tgtEl>
                                          <p:spTgt spid="134147">
                                            <p:txEl>
                                              <p:pRg st="3" end="3"/>
                                            </p:txEl>
                                          </p:spTgt>
                                        </p:tgtEl>
                                      </p:cBhvr>
                                      <p:to x="100000" y="100000"/>
                                    </p:animScale>
                                    <p:animScale>
                                      <p:cBhvr>
                                        <p:cTn id="71" dur="26">
                                          <p:stCondLst>
                                            <p:cond delay="1642"/>
                                          </p:stCondLst>
                                        </p:cTn>
                                        <p:tgtEl>
                                          <p:spTgt spid="134147">
                                            <p:txEl>
                                              <p:pRg st="3" end="3"/>
                                            </p:txEl>
                                          </p:spTgt>
                                        </p:tgtEl>
                                      </p:cBhvr>
                                      <p:to x="100000" y="90000"/>
                                    </p:animScale>
                                    <p:animScale>
                                      <p:cBhvr>
                                        <p:cTn id="72" dur="166" decel="50000">
                                          <p:stCondLst>
                                            <p:cond delay="1668"/>
                                          </p:stCondLst>
                                        </p:cTn>
                                        <p:tgtEl>
                                          <p:spTgt spid="134147">
                                            <p:txEl>
                                              <p:pRg st="3" end="3"/>
                                            </p:txEl>
                                          </p:spTgt>
                                        </p:tgtEl>
                                      </p:cBhvr>
                                      <p:to x="100000" y="100000"/>
                                    </p:animScale>
                                    <p:animScale>
                                      <p:cBhvr>
                                        <p:cTn id="73" dur="26">
                                          <p:stCondLst>
                                            <p:cond delay="1808"/>
                                          </p:stCondLst>
                                        </p:cTn>
                                        <p:tgtEl>
                                          <p:spTgt spid="134147">
                                            <p:txEl>
                                              <p:pRg st="3" end="3"/>
                                            </p:txEl>
                                          </p:spTgt>
                                        </p:tgtEl>
                                      </p:cBhvr>
                                      <p:to x="100000" y="95000"/>
                                    </p:animScale>
                                    <p:animScale>
                                      <p:cBhvr>
                                        <p:cTn id="74" dur="166" decel="50000">
                                          <p:stCondLst>
                                            <p:cond delay="1834"/>
                                          </p:stCondLst>
                                        </p:cTn>
                                        <p:tgtEl>
                                          <p:spTgt spid="13414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Miền bảo vệ</a:t>
            </a:r>
          </a:p>
        </p:txBody>
      </p:sp>
      <p:sp>
        <p:nvSpPr>
          <p:cNvPr id="39939" name="Rectangle 3"/>
          <p:cNvSpPr>
            <a:spLocks noGrp="1" noChangeArrowheads="1"/>
          </p:cNvSpPr>
          <p:nvPr>
            <p:ph type="body" idx="1"/>
          </p:nvPr>
        </p:nvSpPr>
        <p:spPr/>
        <p:txBody>
          <a:bodyPr/>
          <a:lstStyle/>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rPr>
              <a:t>Các khái niệm cơ bản</a:t>
            </a:r>
          </a:p>
          <a:p>
            <a:pPr algn="just">
              <a:buClr>
                <a:srgbClr val="FF0000"/>
              </a:buClr>
              <a:buSzPct val="150000"/>
            </a:pPr>
            <a:r>
              <a:rPr lang="en-US">
                <a:effectLst>
                  <a:outerShdw blurRad="38100" dist="38100" dir="2700000" algn="tl">
                    <a:srgbClr val="C0C0C0"/>
                  </a:outerShdw>
                </a:effectLst>
              </a:rPr>
              <a:t>HT máy tính = chủ thể (các tiến trình và users) + khách thể (tài nguyên).</a:t>
            </a:r>
          </a:p>
          <a:p>
            <a:pPr algn="just">
              <a:buClr>
                <a:srgbClr val="FF0000"/>
              </a:buClr>
              <a:buSzPct val="150000"/>
            </a:pPr>
            <a:r>
              <a:rPr lang="en-US">
                <a:effectLst>
                  <a:outerShdw blurRad="38100" dist="38100" dir="2700000" algn="tl">
                    <a:srgbClr val="C0C0C0"/>
                  </a:outerShdw>
                </a:effectLst>
              </a:rPr>
              <a:t>Để kiểm soát việc sử dụng tài nguyên HT, HĐH chỉ cho phép các chủ thể truy cập tới các khách thể mà nó được phân quyền sử dụng và tại những thời điểm cần thiết (tránh tranh chấp). </a:t>
            </a:r>
          </a:p>
        </p:txBody>
      </p:sp>
    </p:spTree>
    <p:custDataLst>
      <p:tags r:id="rId1"/>
    </p:custDataLst>
  </p:cSld>
  <p:clrMapOvr>
    <a:masterClrMapping/>
  </p:clrMapOvr>
  <p:transition advTm="41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down)">
                                      <p:cBhvr>
                                        <p:cTn id="7" dur="580">
                                          <p:stCondLst>
                                            <p:cond delay="0"/>
                                          </p:stCondLst>
                                        </p:cTn>
                                        <p:tgtEl>
                                          <p:spTgt spid="39939">
                                            <p:txEl>
                                              <p:pRg st="0" end="0"/>
                                            </p:txEl>
                                          </p:spTgt>
                                        </p:tgtEl>
                                      </p:cBhvr>
                                    </p:animEffect>
                                    <p:anim calcmode="lin" valueType="num">
                                      <p:cBhvr>
                                        <p:cTn id="8" dur="1822" tmFilter="0,0; 0.14,0.36; 0.43,0.73; 0.71,0.91; 1.0,1.0">
                                          <p:stCondLst>
                                            <p:cond delay="0"/>
                                          </p:stCondLst>
                                        </p:cTn>
                                        <p:tgtEl>
                                          <p:spTgt spid="399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99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99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99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99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9939">
                                            <p:txEl>
                                              <p:pRg st="0" end="0"/>
                                            </p:txEl>
                                          </p:spTgt>
                                        </p:tgtEl>
                                      </p:cBhvr>
                                      <p:to x="100000" y="60000"/>
                                    </p:animScale>
                                    <p:animScale>
                                      <p:cBhvr>
                                        <p:cTn id="14" dur="166" decel="50000">
                                          <p:stCondLst>
                                            <p:cond delay="676"/>
                                          </p:stCondLst>
                                        </p:cTn>
                                        <p:tgtEl>
                                          <p:spTgt spid="39939">
                                            <p:txEl>
                                              <p:pRg st="0" end="0"/>
                                            </p:txEl>
                                          </p:spTgt>
                                        </p:tgtEl>
                                      </p:cBhvr>
                                      <p:to x="100000" y="100000"/>
                                    </p:animScale>
                                    <p:animScale>
                                      <p:cBhvr>
                                        <p:cTn id="15" dur="26">
                                          <p:stCondLst>
                                            <p:cond delay="1312"/>
                                          </p:stCondLst>
                                        </p:cTn>
                                        <p:tgtEl>
                                          <p:spTgt spid="39939">
                                            <p:txEl>
                                              <p:pRg st="0" end="0"/>
                                            </p:txEl>
                                          </p:spTgt>
                                        </p:tgtEl>
                                      </p:cBhvr>
                                      <p:to x="100000" y="80000"/>
                                    </p:animScale>
                                    <p:animScale>
                                      <p:cBhvr>
                                        <p:cTn id="16" dur="166" decel="50000">
                                          <p:stCondLst>
                                            <p:cond delay="1338"/>
                                          </p:stCondLst>
                                        </p:cTn>
                                        <p:tgtEl>
                                          <p:spTgt spid="39939">
                                            <p:txEl>
                                              <p:pRg st="0" end="0"/>
                                            </p:txEl>
                                          </p:spTgt>
                                        </p:tgtEl>
                                      </p:cBhvr>
                                      <p:to x="100000" y="100000"/>
                                    </p:animScale>
                                    <p:animScale>
                                      <p:cBhvr>
                                        <p:cTn id="17" dur="26">
                                          <p:stCondLst>
                                            <p:cond delay="1642"/>
                                          </p:stCondLst>
                                        </p:cTn>
                                        <p:tgtEl>
                                          <p:spTgt spid="39939">
                                            <p:txEl>
                                              <p:pRg st="0" end="0"/>
                                            </p:txEl>
                                          </p:spTgt>
                                        </p:tgtEl>
                                      </p:cBhvr>
                                      <p:to x="100000" y="90000"/>
                                    </p:animScale>
                                    <p:animScale>
                                      <p:cBhvr>
                                        <p:cTn id="18" dur="166" decel="50000">
                                          <p:stCondLst>
                                            <p:cond delay="1668"/>
                                          </p:stCondLst>
                                        </p:cTn>
                                        <p:tgtEl>
                                          <p:spTgt spid="39939">
                                            <p:txEl>
                                              <p:pRg st="0" end="0"/>
                                            </p:txEl>
                                          </p:spTgt>
                                        </p:tgtEl>
                                      </p:cBhvr>
                                      <p:to x="100000" y="100000"/>
                                    </p:animScale>
                                    <p:animScale>
                                      <p:cBhvr>
                                        <p:cTn id="19" dur="26">
                                          <p:stCondLst>
                                            <p:cond delay="1808"/>
                                          </p:stCondLst>
                                        </p:cTn>
                                        <p:tgtEl>
                                          <p:spTgt spid="39939">
                                            <p:txEl>
                                              <p:pRg st="0" end="0"/>
                                            </p:txEl>
                                          </p:spTgt>
                                        </p:tgtEl>
                                      </p:cBhvr>
                                      <p:to x="100000" y="95000"/>
                                    </p:animScale>
                                    <p:animScale>
                                      <p:cBhvr>
                                        <p:cTn id="20" dur="166" decel="50000">
                                          <p:stCondLst>
                                            <p:cond delay="1834"/>
                                          </p:stCondLst>
                                        </p:cTn>
                                        <p:tgtEl>
                                          <p:spTgt spid="399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9939">
                                            <p:txEl>
                                              <p:pRg st="1" end="1"/>
                                            </p:txEl>
                                          </p:spTgt>
                                        </p:tgtEl>
                                        <p:attrNameLst>
                                          <p:attrName>style.visibility</p:attrName>
                                        </p:attrNameLst>
                                      </p:cBhvr>
                                      <p:to>
                                        <p:strVal val="visible"/>
                                      </p:to>
                                    </p:set>
                                    <p:animEffect transition="in" filter="wipe(down)">
                                      <p:cBhvr>
                                        <p:cTn id="25" dur="580">
                                          <p:stCondLst>
                                            <p:cond delay="0"/>
                                          </p:stCondLst>
                                        </p:cTn>
                                        <p:tgtEl>
                                          <p:spTgt spid="39939">
                                            <p:txEl>
                                              <p:pRg st="1" end="1"/>
                                            </p:txEl>
                                          </p:spTgt>
                                        </p:tgtEl>
                                      </p:cBhvr>
                                    </p:animEffect>
                                    <p:anim calcmode="lin" valueType="num">
                                      <p:cBhvr>
                                        <p:cTn id="26" dur="1822" tmFilter="0,0; 0.14,0.36; 0.43,0.73; 0.71,0.91; 1.0,1.0">
                                          <p:stCondLst>
                                            <p:cond delay="0"/>
                                          </p:stCondLst>
                                        </p:cTn>
                                        <p:tgtEl>
                                          <p:spTgt spid="3993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993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993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993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993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9939">
                                            <p:txEl>
                                              <p:pRg st="1" end="1"/>
                                            </p:txEl>
                                          </p:spTgt>
                                        </p:tgtEl>
                                      </p:cBhvr>
                                      <p:to x="100000" y="60000"/>
                                    </p:animScale>
                                    <p:animScale>
                                      <p:cBhvr>
                                        <p:cTn id="32" dur="166" decel="50000">
                                          <p:stCondLst>
                                            <p:cond delay="676"/>
                                          </p:stCondLst>
                                        </p:cTn>
                                        <p:tgtEl>
                                          <p:spTgt spid="39939">
                                            <p:txEl>
                                              <p:pRg st="1" end="1"/>
                                            </p:txEl>
                                          </p:spTgt>
                                        </p:tgtEl>
                                      </p:cBhvr>
                                      <p:to x="100000" y="100000"/>
                                    </p:animScale>
                                    <p:animScale>
                                      <p:cBhvr>
                                        <p:cTn id="33" dur="26">
                                          <p:stCondLst>
                                            <p:cond delay="1312"/>
                                          </p:stCondLst>
                                        </p:cTn>
                                        <p:tgtEl>
                                          <p:spTgt spid="39939">
                                            <p:txEl>
                                              <p:pRg st="1" end="1"/>
                                            </p:txEl>
                                          </p:spTgt>
                                        </p:tgtEl>
                                      </p:cBhvr>
                                      <p:to x="100000" y="80000"/>
                                    </p:animScale>
                                    <p:animScale>
                                      <p:cBhvr>
                                        <p:cTn id="34" dur="166" decel="50000">
                                          <p:stCondLst>
                                            <p:cond delay="1338"/>
                                          </p:stCondLst>
                                        </p:cTn>
                                        <p:tgtEl>
                                          <p:spTgt spid="39939">
                                            <p:txEl>
                                              <p:pRg st="1" end="1"/>
                                            </p:txEl>
                                          </p:spTgt>
                                        </p:tgtEl>
                                      </p:cBhvr>
                                      <p:to x="100000" y="100000"/>
                                    </p:animScale>
                                    <p:animScale>
                                      <p:cBhvr>
                                        <p:cTn id="35" dur="26">
                                          <p:stCondLst>
                                            <p:cond delay="1642"/>
                                          </p:stCondLst>
                                        </p:cTn>
                                        <p:tgtEl>
                                          <p:spTgt spid="39939">
                                            <p:txEl>
                                              <p:pRg st="1" end="1"/>
                                            </p:txEl>
                                          </p:spTgt>
                                        </p:tgtEl>
                                      </p:cBhvr>
                                      <p:to x="100000" y="90000"/>
                                    </p:animScale>
                                    <p:animScale>
                                      <p:cBhvr>
                                        <p:cTn id="36" dur="166" decel="50000">
                                          <p:stCondLst>
                                            <p:cond delay="1668"/>
                                          </p:stCondLst>
                                        </p:cTn>
                                        <p:tgtEl>
                                          <p:spTgt spid="39939">
                                            <p:txEl>
                                              <p:pRg st="1" end="1"/>
                                            </p:txEl>
                                          </p:spTgt>
                                        </p:tgtEl>
                                      </p:cBhvr>
                                      <p:to x="100000" y="100000"/>
                                    </p:animScale>
                                    <p:animScale>
                                      <p:cBhvr>
                                        <p:cTn id="37" dur="26">
                                          <p:stCondLst>
                                            <p:cond delay="1808"/>
                                          </p:stCondLst>
                                        </p:cTn>
                                        <p:tgtEl>
                                          <p:spTgt spid="39939">
                                            <p:txEl>
                                              <p:pRg st="1" end="1"/>
                                            </p:txEl>
                                          </p:spTgt>
                                        </p:tgtEl>
                                      </p:cBhvr>
                                      <p:to x="100000" y="95000"/>
                                    </p:animScale>
                                    <p:animScale>
                                      <p:cBhvr>
                                        <p:cTn id="38" dur="166" decel="50000">
                                          <p:stCondLst>
                                            <p:cond delay="1834"/>
                                          </p:stCondLst>
                                        </p:cTn>
                                        <p:tgtEl>
                                          <p:spTgt spid="3993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9939">
                                            <p:txEl>
                                              <p:pRg st="2" end="2"/>
                                            </p:txEl>
                                          </p:spTgt>
                                        </p:tgtEl>
                                        <p:attrNameLst>
                                          <p:attrName>style.visibility</p:attrName>
                                        </p:attrNameLst>
                                      </p:cBhvr>
                                      <p:to>
                                        <p:strVal val="visible"/>
                                      </p:to>
                                    </p:set>
                                    <p:animEffect transition="in" filter="wipe(down)">
                                      <p:cBhvr>
                                        <p:cTn id="43" dur="580">
                                          <p:stCondLst>
                                            <p:cond delay="0"/>
                                          </p:stCondLst>
                                        </p:cTn>
                                        <p:tgtEl>
                                          <p:spTgt spid="39939">
                                            <p:txEl>
                                              <p:pRg st="2" end="2"/>
                                            </p:txEl>
                                          </p:spTgt>
                                        </p:tgtEl>
                                      </p:cBhvr>
                                    </p:animEffect>
                                    <p:anim calcmode="lin" valueType="num">
                                      <p:cBhvr>
                                        <p:cTn id="44" dur="1822" tmFilter="0,0; 0.14,0.36; 0.43,0.73; 0.71,0.91; 1.0,1.0">
                                          <p:stCondLst>
                                            <p:cond delay="0"/>
                                          </p:stCondLst>
                                        </p:cTn>
                                        <p:tgtEl>
                                          <p:spTgt spid="3993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993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993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993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993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9939">
                                            <p:txEl>
                                              <p:pRg st="2" end="2"/>
                                            </p:txEl>
                                          </p:spTgt>
                                        </p:tgtEl>
                                      </p:cBhvr>
                                      <p:to x="100000" y="60000"/>
                                    </p:animScale>
                                    <p:animScale>
                                      <p:cBhvr>
                                        <p:cTn id="50" dur="166" decel="50000">
                                          <p:stCondLst>
                                            <p:cond delay="676"/>
                                          </p:stCondLst>
                                        </p:cTn>
                                        <p:tgtEl>
                                          <p:spTgt spid="39939">
                                            <p:txEl>
                                              <p:pRg st="2" end="2"/>
                                            </p:txEl>
                                          </p:spTgt>
                                        </p:tgtEl>
                                      </p:cBhvr>
                                      <p:to x="100000" y="100000"/>
                                    </p:animScale>
                                    <p:animScale>
                                      <p:cBhvr>
                                        <p:cTn id="51" dur="26">
                                          <p:stCondLst>
                                            <p:cond delay="1312"/>
                                          </p:stCondLst>
                                        </p:cTn>
                                        <p:tgtEl>
                                          <p:spTgt spid="39939">
                                            <p:txEl>
                                              <p:pRg st="2" end="2"/>
                                            </p:txEl>
                                          </p:spTgt>
                                        </p:tgtEl>
                                      </p:cBhvr>
                                      <p:to x="100000" y="80000"/>
                                    </p:animScale>
                                    <p:animScale>
                                      <p:cBhvr>
                                        <p:cTn id="52" dur="166" decel="50000">
                                          <p:stCondLst>
                                            <p:cond delay="1338"/>
                                          </p:stCondLst>
                                        </p:cTn>
                                        <p:tgtEl>
                                          <p:spTgt spid="39939">
                                            <p:txEl>
                                              <p:pRg st="2" end="2"/>
                                            </p:txEl>
                                          </p:spTgt>
                                        </p:tgtEl>
                                      </p:cBhvr>
                                      <p:to x="100000" y="100000"/>
                                    </p:animScale>
                                    <p:animScale>
                                      <p:cBhvr>
                                        <p:cTn id="53" dur="26">
                                          <p:stCondLst>
                                            <p:cond delay="1642"/>
                                          </p:stCondLst>
                                        </p:cTn>
                                        <p:tgtEl>
                                          <p:spTgt spid="39939">
                                            <p:txEl>
                                              <p:pRg st="2" end="2"/>
                                            </p:txEl>
                                          </p:spTgt>
                                        </p:tgtEl>
                                      </p:cBhvr>
                                      <p:to x="100000" y="90000"/>
                                    </p:animScale>
                                    <p:animScale>
                                      <p:cBhvr>
                                        <p:cTn id="54" dur="166" decel="50000">
                                          <p:stCondLst>
                                            <p:cond delay="1668"/>
                                          </p:stCondLst>
                                        </p:cTn>
                                        <p:tgtEl>
                                          <p:spTgt spid="39939">
                                            <p:txEl>
                                              <p:pRg st="2" end="2"/>
                                            </p:txEl>
                                          </p:spTgt>
                                        </p:tgtEl>
                                      </p:cBhvr>
                                      <p:to x="100000" y="100000"/>
                                    </p:animScale>
                                    <p:animScale>
                                      <p:cBhvr>
                                        <p:cTn id="55" dur="26">
                                          <p:stCondLst>
                                            <p:cond delay="1808"/>
                                          </p:stCondLst>
                                        </p:cTn>
                                        <p:tgtEl>
                                          <p:spTgt spid="39939">
                                            <p:txEl>
                                              <p:pRg st="2" end="2"/>
                                            </p:txEl>
                                          </p:spTgt>
                                        </p:tgtEl>
                                      </p:cBhvr>
                                      <p:to x="100000" y="95000"/>
                                    </p:animScale>
                                    <p:animScale>
                                      <p:cBhvr>
                                        <p:cTn id="56" dur="166" decel="50000">
                                          <p:stCondLst>
                                            <p:cond delay="1834"/>
                                          </p:stCondLst>
                                        </p:cTn>
                                        <p:tgtEl>
                                          <p:spTgt spid="3993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35171" name="Rectangle 3"/>
          <p:cNvSpPr>
            <a:spLocks noGrp="1" noChangeArrowheads="1"/>
          </p:cNvSpPr>
          <p:nvPr>
            <p:ph type="body" idx="1"/>
          </p:nvPr>
        </p:nvSpPr>
        <p:spPr/>
        <p:txBody>
          <a:bodyPr/>
          <a:lstStyle/>
          <a:p>
            <a:pPr algn="just">
              <a:buFontTx/>
              <a:buNone/>
            </a:pPr>
            <a:r>
              <a:rPr lang="en-US"/>
              <a:t>	</a:t>
            </a:r>
            <a:r>
              <a:rPr lang="en-US">
                <a:effectLst>
                  <a:outerShdw blurRad="38100" dist="38100" dir="2700000" algn="tl">
                    <a:srgbClr val="C0C0C0"/>
                  </a:outerShdw>
                </a:effectLst>
              </a:rPr>
              <a:t>+ Người dùng khi được nhắc về mối nguy hiểm khi có mã lạ trong CT thì phải tự quyết định xem có dùng CT phát hiện virus để loại bỏ hay không.</a:t>
            </a:r>
          </a:p>
          <a:p>
            <a:pPr algn="just">
              <a:buFontTx/>
              <a:buNone/>
            </a:pPr>
            <a:r>
              <a:rPr lang="en-US">
                <a:effectLst>
                  <a:outerShdw blurRad="38100" dist="38100" dir="2700000" algn="tl">
                    <a:srgbClr val="C0C0C0"/>
                  </a:outerShdw>
                </a:effectLst>
              </a:rPr>
              <a:t>	+ Các CT phát hiện được nạp, thực hiện và thoát ra tương tự các CT ứng dụng khác.</a:t>
            </a:r>
          </a:p>
        </p:txBody>
      </p:sp>
    </p:spTree>
    <p:custDataLst>
      <p:tags r:id="rId1"/>
    </p:custDataLst>
  </p:cSld>
  <p:clrMapOvr>
    <a:masterClrMapping/>
  </p:clrMapOvr>
  <p:transition advTm="4160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down)">
                                      <p:cBhvr>
                                        <p:cTn id="7" dur="580">
                                          <p:stCondLst>
                                            <p:cond delay="0"/>
                                          </p:stCondLst>
                                        </p:cTn>
                                        <p:tgtEl>
                                          <p:spTgt spid="135171">
                                            <p:txEl>
                                              <p:pRg st="0" end="0"/>
                                            </p:txEl>
                                          </p:spTgt>
                                        </p:tgtEl>
                                      </p:cBhvr>
                                    </p:animEffect>
                                    <p:anim calcmode="lin" valueType="num">
                                      <p:cBhvr>
                                        <p:cTn id="8" dur="1822" tmFilter="0,0; 0.14,0.36; 0.43,0.73; 0.71,0.91; 1.0,1.0">
                                          <p:stCondLst>
                                            <p:cond delay="0"/>
                                          </p:stCondLst>
                                        </p:cTn>
                                        <p:tgtEl>
                                          <p:spTgt spid="1351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51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51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51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51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5171">
                                            <p:txEl>
                                              <p:pRg st="0" end="0"/>
                                            </p:txEl>
                                          </p:spTgt>
                                        </p:tgtEl>
                                      </p:cBhvr>
                                      <p:to x="100000" y="60000"/>
                                    </p:animScale>
                                    <p:animScale>
                                      <p:cBhvr>
                                        <p:cTn id="14" dur="166" decel="50000">
                                          <p:stCondLst>
                                            <p:cond delay="676"/>
                                          </p:stCondLst>
                                        </p:cTn>
                                        <p:tgtEl>
                                          <p:spTgt spid="135171">
                                            <p:txEl>
                                              <p:pRg st="0" end="0"/>
                                            </p:txEl>
                                          </p:spTgt>
                                        </p:tgtEl>
                                      </p:cBhvr>
                                      <p:to x="100000" y="100000"/>
                                    </p:animScale>
                                    <p:animScale>
                                      <p:cBhvr>
                                        <p:cTn id="15" dur="26">
                                          <p:stCondLst>
                                            <p:cond delay="1312"/>
                                          </p:stCondLst>
                                        </p:cTn>
                                        <p:tgtEl>
                                          <p:spTgt spid="135171">
                                            <p:txEl>
                                              <p:pRg st="0" end="0"/>
                                            </p:txEl>
                                          </p:spTgt>
                                        </p:tgtEl>
                                      </p:cBhvr>
                                      <p:to x="100000" y="80000"/>
                                    </p:animScale>
                                    <p:animScale>
                                      <p:cBhvr>
                                        <p:cTn id="16" dur="166" decel="50000">
                                          <p:stCondLst>
                                            <p:cond delay="1338"/>
                                          </p:stCondLst>
                                        </p:cTn>
                                        <p:tgtEl>
                                          <p:spTgt spid="135171">
                                            <p:txEl>
                                              <p:pRg st="0" end="0"/>
                                            </p:txEl>
                                          </p:spTgt>
                                        </p:tgtEl>
                                      </p:cBhvr>
                                      <p:to x="100000" y="100000"/>
                                    </p:animScale>
                                    <p:animScale>
                                      <p:cBhvr>
                                        <p:cTn id="17" dur="26">
                                          <p:stCondLst>
                                            <p:cond delay="1642"/>
                                          </p:stCondLst>
                                        </p:cTn>
                                        <p:tgtEl>
                                          <p:spTgt spid="135171">
                                            <p:txEl>
                                              <p:pRg st="0" end="0"/>
                                            </p:txEl>
                                          </p:spTgt>
                                        </p:tgtEl>
                                      </p:cBhvr>
                                      <p:to x="100000" y="90000"/>
                                    </p:animScale>
                                    <p:animScale>
                                      <p:cBhvr>
                                        <p:cTn id="18" dur="166" decel="50000">
                                          <p:stCondLst>
                                            <p:cond delay="1668"/>
                                          </p:stCondLst>
                                        </p:cTn>
                                        <p:tgtEl>
                                          <p:spTgt spid="135171">
                                            <p:txEl>
                                              <p:pRg st="0" end="0"/>
                                            </p:txEl>
                                          </p:spTgt>
                                        </p:tgtEl>
                                      </p:cBhvr>
                                      <p:to x="100000" y="100000"/>
                                    </p:animScale>
                                    <p:animScale>
                                      <p:cBhvr>
                                        <p:cTn id="19" dur="26">
                                          <p:stCondLst>
                                            <p:cond delay="1808"/>
                                          </p:stCondLst>
                                        </p:cTn>
                                        <p:tgtEl>
                                          <p:spTgt spid="135171">
                                            <p:txEl>
                                              <p:pRg st="0" end="0"/>
                                            </p:txEl>
                                          </p:spTgt>
                                        </p:tgtEl>
                                      </p:cBhvr>
                                      <p:to x="100000" y="95000"/>
                                    </p:animScale>
                                    <p:animScale>
                                      <p:cBhvr>
                                        <p:cTn id="20" dur="166" decel="50000">
                                          <p:stCondLst>
                                            <p:cond delay="1834"/>
                                          </p:stCondLst>
                                        </p:cTn>
                                        <p:tgtEl>
                                          <p:spTgt spid="13517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5171">
                                            <p:txEl>
                                              <p:pRg st="1" end="1"/>
                                            </p:txEl>
                                          </p:spTgt>
                                        </p:tgtEl>
                                        <p:attrNameLst>
                                          <p:attrName>style.visibility</p:attrName>
                                        </p:attrNameLst>
                                      </p:cBhvr>
                                      <p:to>
                                        <p:strVal val="visible"/>
                                      </p:to>
                                    </p:set>
                                    <p:animEffect transition="in" filter="wipe(down)">
                                      <p:cBhvr>
                                        <p:cTn id="25" dur="580">
                                          <p:stCondLst>
                                            <p:cond delay="0"/>
                                          </p:stCondLst>
                                        </p:cTn>
                                        <p:tgtEl>
                                          <p:spTgt spid="135171">
                                            <p:txEl>
                                              <p:pRg st="1" end="1"/>
                                            </p:txEl>
                                          </p:spTgt>
                                        </p:tgtEl>
                                      </p:cBhvr>
                                    </p:animEffect>
                                    <p:anim calcmode="lin" valueType="num">
                                      <p:cBhvr>
                                        <p:cTn id="26" dur="1822" tmFilter="0,0; 0.14,0.36; 0.43,0.73; 0.71,0.91; 1.0,1.0">
                                          <p:stCondLst>
                                            <p:cond delay="0"/>
                                          </p:stCondLst>
                                        </p:cTn>
                                        <p:tgtEl>
                                          <p:spTgt spid="13517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517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517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517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517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5171">
                                            <p:txEl>
                                              <p:pRg st="1" end="1"/>
                                            </p:txEl>
                                          </p:spTgt>
                                        </p:tgtEl>
                                      </p:cBhvr>
                                      <p:to x="100000" y="60000"/>
                                    </p:animScale>
                                    <p:animScale>
                                      <p:cBhvr>
                                        <p:cTn id="32" dur="166" decel="50000">
                                          <p:stCondLst>
                                            <p:cond delay="676"/>
                                          </p:stCondLst>
                                        </p:cTn>
                                        <p:tgtEl>
                                          <p:spTgt spid="135171">
                                            <p:txEl>
                                              <p:pRg st="1" end="1"/>
                                            </p:txEl>
                                          </p:spTgt>
                                        </p:tgtEl>
                                      </p:cBhvr>
                                      <p:to x="100000" y="100000"/>
                                    </p:animScale>
                                    <p:animScale>
                                      <p:cBhvr>
                                        <p:cTn id="33" dur="26">
                                          <p:stCondLst>
                                            <p:cond delay="1312"/>
                                          </p:stCondLst>
                                        </p:cTn>
                                        <p:tgtEl>
                                          <p:spTgt spid="135171">
                                            <p:txEl>
                                              <p:pRg st="1" end="1"/>
                                            </p:txEl>
                                          </p:spTgt>
                                        </p:tgtEl>
                                      </p:cBhvr>
                                      <p:to x="100000" y="80000"/>
                                    </p:animScale>
                                    <p:animScale>
                                      <p:cBhvr>
                                        <p:cTn id="34" dur="166" decel="50000">
                                          <p:stCondLst>
                                            <p:cond delay="1338"/>
                                          </p:stCondLst>
                                        </p:cTn>
                                        <p:tgtEl>
                                          <p:spTgt spid="135171">
                                            <p:txEl>
                                              <p:pRg st="1" end="1"/>
                                            </p:txEl>
                                          </p:spTgt>
                                        </p:tgtEl>
                                      </p:cBhvr>
                                      <p:to x="100000" y="100000"/>
                                    </p:animScale>
                                    <p:animScale>
                                      <p:cBhvr>
                                        <p:cTn id="35" dur="26">
                                          <p:stCondLst>
                                            <p:cond delay="1642"/>
                                          </p:stCondLst>
                                        </p:cTn>
                                        <p:tgtEl>
                                          <p:spTgt spid="135171">
                                            <p:txEl>
                                              <p:pRg st="1" end="1"/>
                                            </p:txEl>
                                          </p:spTgt>
                                        </p:tgtEl>
                                      </p:cBhvr>
                                      <p:to x="100000" y="90000"/>
                                    </p:animScale>
                                    <p:animScale>
                                      <p:cBhvr>
                                        <p:cTn id="36" dur="166" decel="50000">
                                          <p:stCondLst>
                                            <p:cond delay="1668"/>
                                          </p:stCondLst>
                                        </p:cTn>
                                        <p:tgtEl>
                                          <p:spTgt spid="135171">
                                            <p:txEl>
                                              <p:pRg st="1" end="1"/>
                                            </p:txEl>
                                          </p:spTgt>
                                        </p:tgtEl>
                                      </p:cBhvr>
                                      <p:to x="100000" y="100000"/>
                                    </p:animScale>
                                    <p:animScale>
                                      <p:cBhvr>
                                        <p:cTn id="37" dur="26">
                                          <p:stCondLst>
                                            <p:cond delay="1808"/>
                                          </p:stCondLst>
                                        </p:cTn>
                                        <p:tgtEl>
                                          <p:spTgt spid="135171">
                                            <p:txEl>
                                              <p:pRg st="1" end="1"/>
                                            </p:txEl>
                                          </p:spTgt>
                                        </p:tgtEl>
                                      </p:cBhvr>
                                      <p:to x="100000" y="95000"/>
                                    </p:animScale>
                                    <p:animScale>
                                      <p:cBhvr>
                                        <p:cTn id="38" dur="166" decel="50000">
                                          <p:stCondLst>
                                            <p:cond delay="1834"/>
                                          </p:stCondLst>
                                        </p:cTn>
                                        <p:tgtEl>
                                          <p:spTgt spid="13517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36195" name="Rectangle 3"/>
          <p:cNvSpPr>
            <a:spLocks noGrp="1" noChangeArrowheads="1"/>
          </p:cNvSpPr>
          <p:nvPr>
            <p:ph type="body" idx="1"/>
          </p:nvPr>
        </p:nvSpPr>
        <p:spPr/>
        <p:txBody>
          <a:bodyPr/>
          <a:lstStyle/>
          <a:p>
            <a:pPr algn="just">
              <a:buFontTx/>
              <a:buNone/>
            </a:pPr>
            <a:r>
              <a:rPr lang="en-US"/>
              <a:t>	</a:t>
            </a:r>
            <a:r>
              <a:rPr lang="en-US">
                <a:effectLst>
                  <a:outerShdw blurRad="38100" dist="38100" dir="2700000" algn="tl">
                    <a:srgbClr val="C0C0C0"/>
                  </a:outerShdw>
                </a:effectLst>
              </a:rPr>
              <a:t>+ Ưu điểm: Chúng không thường trú, không chặn và ngắt các CT của người dùng.</a:t>
            </a:r>
          </a:p>
          <a:p>
            <a:pPr algn="just">
              <a:buFontTx/>
              <a:buNone/>
            </a:pPr>
            <a:r>
              <a:rPr lang="en-US">
                <a:effectLst>
                  <a:outerShdw blurRad="38100" dist="38100" dir="2700000" algn="tl">
                    <a:srgbClr val="C0C0C0"/>
                  </a:outerShdw>
                </a:effectLst>
              </a:rPr>
              <a:t>	+ Nhược điểm: cần phải tuân thủ theo những qui tắc nhất định trong quá trình kiểm tra và phát hiện virus.</a:t>
            </a:r>
          </a:p>
          <a:p>
            <a:pPr algn="just">
              <a:buFontTx/>
              <a:buNone/>
            </a:pPr>
            <a:endParaRPr lang="en-US">
              <a:effectLst>
                <a:outerShdw blurRad="38100" dist="38100" dir="2700000" algn="tl">
                  <a:srgbClr val="C0C0C0"/>
                </a:outerShdw>
              </a:effectLst>
            </a:endParaRPr>
          </a:p>
        </p:txBody>
      </p:sp>
    </p:spTree>
    <p:custDataLst>
      <p:tags r:id="rId1"/>
    </p:custDataLst>
  </p:cSld>
  <p:clrMapOvr>
    <a:masterClrMapping/>
  </p:clrMapOvr>
  <p:transition advTm="16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wipe(down)">
                                      <p:cBhvr>
                                        <p:cTn id="7" dur="580">
                                          <p:stCondLst>
                                            <p:cond delay="0"/>
                                          </p:stCondLst>
                                        </p:cTn>
                                        <p:tgtEl>
                                          <p:spTgt spid="136195">
                                            <p:txEl>
                                              <p:pRg st="0" end="0"/>
                                            </p:txEl>
                                          </p:spTgt>
                                        </p:tgtEl>
                                      </p:cBhvr>
                                    </p:animEffect>
                                    <p:anim calcmode="lin" valueType="num">
                                      <p:cBhvr>
                                        <p:cTn id="8" dur="1822" tmFilter="0,0; 0.14,0.36; 0.43,0.73; 0.71,0.91; 1.0,1.0">
                                          <p:stCondLst>
                                            <p:cond delay="0"/>
                                          </p:stCondLst>
                                        </p:cTn>
                                        <p:tgtEl>
                                          <p:spTgt spid="1361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61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61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61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61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6195">
                                            <p:txEl>
                                              <p:pRg st="0" end="0"/>
                                            </p:txEl>
                                          </p:spTgt>
                                        </p:tgtEl>
                                      </p:cBhvr>
                                      <p:to x="100000" y="60000"/>
                                    </p:animScale>
                                    <p:animScale>
                                      <p:cBhvr>
                                        <p:cTn id="14" dur="166" decel="50000">
                                          <p:stCondLst>
                                            <p:cond delay="676"/>
                                          </p:stCondLst>
                                        </p:cTn>
                                        <p:tgtEl>
                                          <p:spTgt spid="136195">
                                            <p:txEl>
                                              <p:pRg st="0" end="0"/>
                                            </p:txEl>
                                          </p:spTgt>
                                        </p:tgtEl>
                                      </p:cBhvr>
                                      <p:to x="100000" y="100000"/>
                                    </p:animScale>
                                    <p:animScale>
                                      <p:cBhvr>
                                        <p:cTn id="15" dur="26">
                                          <p:stCondLst>
                                            <p:cond delay="1312"/>
                                          </p:stCondLst>
                                        </p:cTn>
                                        <p:tgtEl>
                                          <p:spTgt spid="136195">
                                            <p:txEl>
                                              <p:pRg st="0" end="0"/>
                                            </p:txEl>
                                          </p:spTgt>
                                        </p:tgtEl>
                                      </p:cBhvr>
                                      <p:to x="100000" y="80000"/>
                                    </p:animScale>
                                    <p:animScale>
                                      <p:cBhvr>
                                        <p:cTn id="16" dur="166" decel="50000">
                                          <p:stCondLst>
                                            <p:cond delay="1338"/>
                                          </p:stCondLst>
                                        </p:cTn>
                                        <p:tgtEl>
                                          <p:spTgt spid="136195">
                                            <p:txEl>
                                              <p:pRg st="0" end="0"/>
                                            </p:txEl>
                                          </p:spTgt>
                                        </p:tgtEl>
                                      </p:cBhvr>
                                      <p:to x="100000" y="100000"/>
                                    </p:animScale>
                                    <p:animScale>
                                      <p:cBhvr>
                                        <p:cTn id="17" dur="26">
                                          <p:stCondLst>
                                            <p:cond delay="1642"/>
                                          </p:stCondLst>
                                        </p:cTn>
                                        <p:tgtEl>
                                          <p:spTgt spid="136195">
                                            <p:txEl>
                                              <p:pRg st="0" end="0"/>
                                            </p:txEl>
                                          </p:spTgt>
                                        </p:tgtEl>
                                      </p:cBhvr>
                                      <p:to x="100000" y="90000"/>
                                    </p:animScale>
                                    <p:animScale>
                                      <p:cBhvr>
                                        <p:cTn id="18" dur="166" decel="50000">
                                          <p:stCondLst>
                                            <p:cond delay="1668"/>
                                          </p:stCondLst>
                                        </p:cTn>
                                        <p:tgtEl>
                                          <p:spTgt spid="136195">
                                            <p:txEl>
                                              <p:pRg st="0" end="0"/>
                                            </p:txEl>
                                          </p:spTgt>
                                        </p:tgtEl>
                                      </p:cBhvr>
                                      <p:to x="100000" y="100000"/>
                                    </p:animScale>
                                    <p:animScale>
                                      <p:cBhvr>
                                        <p:cTn id="19" dur="26">
                                          <p:stCondLst>
                                            <p:cond delay="1808"/>
                                          </p:stCondLst>
                                        </p:cTn>
                                        <p:tgtEl>
                                          <p:spTgt spid="136195">
                                            <p:txEl>
                                              <p:pRg st="0" end="0"/>
                                            </p:txEl>
                                          </p:spTgt>
                                        </p:tgtEl>
                                      </p:cBhvr>
                                      <p:to x="100000" y="95000"/>
                                    </p:animScale>
                                    <p:animScale>
                                      <p:cBhvr>
                                        <p:cTn id="20" dur="166" decel="50000">
                                          <p:stCondLst>
                                            <p:cond delay="1834"/>
                                          </p:stCondLst>
                                        </p:cTn>
                                        <p:tgtEl>
                                          <p:spTgt spid="13619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6195">
                                            <p:txEl>
                                              <p:pRg st="1" end="1"/>
                                            </p:txEl>
                                          </p:spTgt>
                                        </p:tgtEl>
                                        <p:attrNameLst>
                                          <p:attrName>style.visibility</p:attrName>
                                        </p:attrNameLst>
                                      </p:cBhvr>
                                      <p:to>
                                        <p:strVal val="visible"/>
                                      </p:to>
                                    </p:set>
                                    <p:animEffect transition="in" filter="wipe(down)">
                                      <p:cBhvr>
                                        <p:cTn id="25" dur="580">
                                          <p:stCondLst>
                                            <p:cond delay="0"/>
                                          </p:stCondLst>
                                        </p:cTn>
                                        <p:tgtEl>
                                          <p:spTgt spid="136195">
                                            <p:txEl>
                                              <p:pRg st="1" end="1"/>
                                            </p:txEl>
                                          </p:spTgt>
                                        </p:tgtEl>
                                      </p:cBhvr>
                                    </p:animEffect>
                                    <p:anim calcmode="lin" valueType="num">
                                      <p:cBhvr>
                                        <p:cTn id="26" dur="1822" tmFilter="0,0; 0.14,0.36; 0.43,0.73; 0.71,0.91; 1.0,1.0">
                                          <p:stCondLst>
                                            <p:cond delay="0"/>
                                          </p:stCondLst>
                                        </p:cTn>
                                        <p:tgtEl>
                                          <p:spTgt spid="13619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619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619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619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619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6195">
                                            <p:txEl>
                                              <p:pRg st="1" end="1"/>
                                            </p:txEl>
                                          </p:spTgt>
                                        </p:tgtEl>
                                      </p:cBhvr>
                                      <p:to x="100000" y="60000"/>
                                    </p:animScale>
                                    <p:animScale>
                                      <p:cBhvr>
                                        <p:cTn id="32" dur="166" decel="50000">
                                          <p:stCondLst>
                                            <p:cond delay="676"/>
                                          </p:stCondLst>
                                        </p:cTn>
                                        <p:tgtEl>
                                          <p:spTgt spid="136195">
                                            <p:txEl>
                                              <p:pRg st="1" end="1"/>
                                            </p:txEl>
                                          </p:spTgt>
                                        </p:tgtEl>
                                      </p:cBhvr>
                                      <p:to x="100000" y="100000"/>
                                    </p:animScale>
                                    <p:animScale>
                                      <p:cBhvr>
                                        <p:cTn id="33" dur="26">
                                          <p:stCondLst>
                                            <p:cond delay="1312"/>
                                          </p:stCondLst>
                                        </p:cTn>
                                        <p:tgtEl>
                                          <p:spTgt spid="136195">
                                            <p:txEl>
                                              <p:pRg st="1" end="1"/>
                                            </p:txEl>
                                          </p:spTgt>
                                        </p:tgtEl>
                                      </p:cBhvr>
                                      <p:to x="100000" y="80000"/>
                                    </p:animScale>
                                    <p:animScale>
                                      <p:cBhvr>
                                        <p:cTn id="34" dur="166" decel="50000">
                                          <p:stCondLst>
                                            <p:cond delay="1338"/>
                                          </p:stCondLst>
                                        </p:cTn>
                                        <p:tgtEl>
                                          <p:spTgt spid="136195">
                                            <p:txEl>
                                              <p:pRg st="1" end="1"/>
                                            </p:txEl>
                                          </p:spTgt>
                                        </p:tgtEl>
                                      </p:cBhvr>
                                      <p:to x="100000" y="100000"/>
                                    </p:animScale>
                                    <p:animScale>
                                      <p:cBhvr>
                                        <p:cTn id="35" dur="26">
                                          <p:stCondLst>
                                            <p:cond delay="1642"/>
                                          </p:stCondLst>
                                        </p:cTn>
                                        <p:tgtEl>
                                          <p:spTgt spid="136195">
                                            <p:txEl>
                                              <p:pRg st="1" end="1"/>
                                            </p:txEl>
                                          </p:spTgt>
                                        </p:tgtEl>
                                      </p:cBhvr>
                                      <p:to x="100000" y="90000"/>
                                    </p:animScale>
                                    <p:animScale>
                                      <p:cBhvr>
                                        <p:cTn id="36" dur="166" decel="50000">
                                          <p:stCondLst>
                                            <p:cond delay="1668"/>
                                          </p:stCondLst>
                                        </p:cTn>
                                        <p:tgtEl>
                                          <p:spTgt spid="136195">
                                            <p:txEl>
                                              <p:pRg st="1" end="1"/>
                                            </p:txEl>
                                          </p:spTgt>
                                        </p:tgtEl>
                                      </p:cBhvr>
                                      <p:to x="100000" y="100000"/>
                                    </p:animScale>
                                    <p:animScale>
                                      <p:cBhvr>
                                        <p:cTn id="37" dur="26">
                                          <p:stCondLst>
                                            <p:cond delay="1808"/>
                                          </p:stCondLst>
                                        </p:cTn>
                                        <p:tgtEl>
                                          <p:spTgt spid="136195">
                                            <p:txEl>
                                              <p:pRg st="1" end="1"/>
                                            </p:txEl>
                                          </p:spTgt>
                                        </p:tgtEl>
                                      </p:cBhvr>
                                      <p:to x="100000" y="95000"/>
                                    </p:animScale>
                                    <p:animScale>
                                      <p:cBhvr>
                                        <p:cTn id="38" dur="166" decel="50000">
                                          <p:stCondLst>
                                            <p:cond delay="1834"/>
                                          </p:stCondLst>
                                        </p:cTn>
                                        <p:tgtEl>
                                          <p:spTgt spid="13619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37219" name="Rectangle 3"/>
          <p:cNvSpPr>
            <a:spLocks noGrp="1" noChangeArrowheads="1"/>
          </p:cNvSpPr>
          <p:nvPr>
            <p:ph type="body" idx="1"/>
          </p:nvPr>
        </p:nvSpPr>
        <p:spPr/>
        <p:txBody>
          <a:bodyPr/>
          <a:lstStyle/>
          <a:p>
            <a:pPr algn="just">
              <a:buClr>
                <a:srgbClr val="FF0000"/>
              </a:buClr>
              <a:buSzPct val="140000"/>
              <a:buFont typeface="Wingdings" pitchFamily="2" charset="2"/>
              <a:buChar char="§"/>
            </a:pPr>
            <a:r>
              <a:rPr lang="en-US" dirty="0" err="1">
                <a:solidFill>
                  <a:srgbClr val="FF0000"/>
                </a:solidFill>
                <a:effectLst>
                  <a:outerShdw blurRad="38100" dist="38100" dir="2700000" algn="tl">
                    <a:srgbClr val="C0C0C0"/>
                  </a:outerShdw>
                </a:effectLst>
              </a:rPr>
              <a:t>Một</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số</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biện</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pháp</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phòng</a:t>
            </a:r>
            <a:r>
              <a:rPr lang="en-US" dirty="0">
                <a:solidFill>
                  <a:srgbClr val="FF0000"/>
                </a:solidFill>
                <a:effectLst>
                  <a:outerShdw blurRad="38100" dist="38100" dir="2700000" algn="tl">
                    <a:srgbClr val="C0C0C0"/>
                  </a:outerShdw>
                </a:effectLst>
              </a:rPr>
              <a:t> </a:t>
            </a:r>
            <a:r>
              <a:rPr lang="en-US" dirty="0" err="1">
                <a:solidFill>
                  <a:srgbClr val="FF0000"/>
                </a:solidFill>
                <a:effectLst>
                  <a:outerShdw blurRad="38100" dist="38100" dir="2700000" algn="tl">
                    <a:srgbClr val="C0C0C0"/>
                  </a:outerShdw>
                </a:effectLst>
              </a:rPr>
              <a:t>tránh</a:t>
            </a:r>
            <a:r>
              <a:rPr lang="en-US" dirty="0">
                <a:solidFill>
                  <a:srgbClr val="FF0000"/>
                </a:solidFill>
                <a:effectLst>
                  <a:outerShdw blurRad="38100" dist="38100" dir="2700000" algn="tl">
                    <a:srgbClr val="C0C0C0"/>
                  </a:outerShdw>
                </a:effectLst>
              </a:rPr>
              <a:t>:</a:t>
            </a:r>
          </a:p>
          <a:p>
            <a:pPr algn="just">
              <a:buClr>
                <a:srgbClr val="FF0000"/>
              </a:buClr>
              <a:buSzPct val="140000"/>
            </a:pPr>
            <a:r>
              <a:rPr lang="en-US" dirty="0">
                <a:effectLst>
                  <a:outerShdw blurRad="38100" dist="38100" dir="2700000" algn="tl">
                    <a:srgbClr val="C0C0C0"/>
                  </a:outerShdw>
                </a:effectLst>
              </a:rPr>
              <a:t>Virus </a:t>
            </a:r>
            <a:r>
              <a:rPr lang="en-US" dirty="0" err="1">
                <a:effectLst>
                  <a:outerShdw blurRad="38100" dist="38100" dir="2700000" algn="tl">
                    <a:srgbClr val="C0C0C0"/>
                  </a:outerShdw>
                </a:effectLst>
              </a:rPr>
              <a:t>là</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sản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phẩn</a:t>
            </a:r>
            <a:r>
              <a:rPr lang="en-US" dirty="0">
                <a:effectLst>
                  <a:outerShdw blurRad="38100" dist="38100" dir="2700000" algn="tl">
                    <a:srgbClr val="C0C0C0"/>
                  </a:outerShdw>
                </a:effectLst>
              </a:rPr>
              <a:t> do con </a:t>
            </a:r>
            <a:r>
              <a:rPr lang="en-US" dirty="0" err="1">
                <a:effectLst>
                  <a:outerShdw blurRad="38100" dist="38100" dir="2700000" algn="tl">
                    <a:srgbClr val="C0C0C0"/>
                  </a:outerShdw>
                </a:effectLst>
              </a:rPr>
              <a:t>người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tạo</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ra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nên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không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có</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biện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pháp</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phòng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chống</a:t>
            </a:r>
            <a:r>
              <a:rPr lang="en-US" dirty="0">
                <a:effectLst>
                  <a:outerShdw blurRad="38100" dist="38100" dir="2700000" algn="tl">
                    <a:srgbClr val="C0C0C0"/>
                  </a:outerShdw>
                </a:effectLst>
              </a:rPr>
              <a:t> </a:t>
            </a:r>
            <a:r>
              <a:rPr lang="en-US" smtClean="0">
                <a:effectLst>
                  <a:outerShdw blurRad="38100" dist="38100" dir="2700000" algn="tl">
                    <a:srgbClr val="C0C0C0"/>
                  </a:outerShdw>
                </a:effectLst>
              </a:rPr>
              <a:t>tuyệt</a:t>
            </a:r>
            <a:r>
              <a:rPr lang="en-US" dirty="0" smtClean="0">
                <a:effectLst>
                  <a:outerShdw blurRad="38100" dist="38100" dir="2700000" algn="tl">
                    <a:srgbClr val="C0C0C0"/>
                  </a:outerShdw>
                </a:effectLst>
              </a:rPr>
              <a:t> </a:t>
            </a:r>
            <a:r>
              <a:rPr lang="en-US" dirty="0" err="1">
                <a:effectLst>
                  <a:outerShdw blurRad="38100" dist="38100" dir="2700000" algn="tl">
                    <a:srgbClr val="C0C0C0"/>
                  </a:outerShdw>
                </a:effectLst>
              </a:rPr>
              <a:t>đối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Nguyên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tắc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chung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là</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tạo</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ra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một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hàng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rào</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ngăn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chặn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bất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cứ</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một</a:t>
            </a:r>
            <a:r>
              <a:rPr lang="en-US" dirty="0">
                <a:effectLst>
                  <a:outerShdw blurRad="38100" dist="38100" dir="2700000" algn="tl">
                    <a:srgbClr val="C0C0C0"/>
                  </a:outerShdw>
                </a:effectLst>
              </a:rPr>
              <a:t> CT </a:t>
            </a:r>
            <a:r>
              <a:rPr lang="en-US" dirty="0" err="1">
                <a:effectLst>
                  <a:outerShdw blurRad="38100" dist="38100" dir="2700000" algn="tl">
                    <a:srgbClr val="C0C0C0"/>
                  </a:outerShdw>
                </a:effectLst>
              </a:rPr>
              <a:t>lạ</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nào</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muốn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thâm</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nhập</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và</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phá</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hoại</a:t>
            </a:r>
            <a:r>
              <a:rPr lang="en-US" dirty="0">
                <a:effectLst>
                  <a:outerShdw blurRad="38100" dist="38100" dir="2700000" algn="tl">
                    <a:srgbClr val="C0C0C0"/>
                  </a:outerShdw>
                </a:effectLst>
              </a:rPr>
              <a:t> HT.</a:t>
            </a:r>
          </a:p>
        </p:txBody>
      </p:sp>
    </p:spTree>
    <p:custDataLst>
      <p:tags r:id="rId1"/>
    </p:custDataLst>
  </p:cSld>
  <p:clrMapOvr>
    <a:masterClrMapping/>
  </p:clrMapOvr>
  <p:transition advTm="154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down)">
                                      <p:cBhvr>
                                        <p:cTn id="7" dur="580">
                                          <p:stCondLst>
                                            <p:cond delay="0"/>
                                          </p:stCondLst>
                                        </p:cTn>
                                        <p:tgtEl>
                                          <p:spTgt spid="137219">
                                            <p:txEl>
                                              <p:pRg st="0" end="0"/>
                                            </p:txEl>
                                          </p:spTgt>
                                        </p:tgtEl>
                                      </p:cBhvr>
                                    </p:animEffect>
                                    <p:anim calcmode="lin" valueType="num">
                                      <p:cBhvr>
                                        <p:cTn id="8" dur="1822" tmFilter="0,0; 0.14,0.36; 0.43,0.73; 0.71,0.91; 1.0,1.0">
                                          <p:stCondLst>
                                            <p:cond delay="0"/>
                                          </p:stCondLst>
                                        </p:cTn>
                                        <p:tgtEl>
                                          <p:spTgt spid="1372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72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72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72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72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7219">
                                            <p:txEl>
                                              <p:pRg st="0" end="0"/>
                                            </p:txEl>
                                          </p:spTgt>
                                        </p:tgtEl>
                                      </p:cBhvr>
                                      <p:to x="100000" y="60000"/>
                                    </p:animScale>
                                    <p:animScale>
                                      <p:cBhvr>
                                        <p:cTn id="14" dur="166" decel="50000">
                                          <p:stCondLst>
                                            <p:cond delay="676"/>
                                          </p:stCondLst>
                                        </p:cTn>
                                        <p:tgtEl>
                                          <p:spTgt spid="137219">
                                            <p:txEl>
                                              <p:pRg st="0" end="0"/>
                                            </p:txEl>
                                          </p:spTgt>
                                        </p:tgtEl>
                                      </p:cBhvr>
                                      <p:to x="100000" y="100000"/>
                                    </p:animScale>
                                    <p:animScale>
                                      <p:cBhvr>
                                        <p:cTn id="15" dur="26">
                                          <p:stCondLst>
                                            <p:cond delay="1312"/>
                                          </p:stCondLst>
                                        </p:cTn>
                                        <p:tgtEl>
                                          <p:spTgt spid="137219">
                                            <p:txEl>
                                              <p:pRg st="0" end="0"/>
                                            </p:txEl>
                                          </p:spTgt>
                                        </p:tgtEl>
                                      </p:cBhvr>
                                      <p:to x="100000" y="80000"/>
                                    </p:animScale>
                                    <p:animScale>
                                      <p:cBhvr>
                                        <p:cTn id="16" dur="166" decel="50000">
                                          <p:stCondLst>
                                            <p:cond delay="1338"/>
                                          </p:stCondLst>
                                        </p:cTn>
                                        <p:tgtEl>
                                          <p:spTgt spid="137219">
                                            <p:txEl>
                                              <p:pRg st="0" end="0"/>
                                            </p:txEl>
                                          </p:spTgt>
                                        </p:tgtEl>
                                      </p:cBhvr>
                                      <p:to x="100000" y="100000"/>
                                    </p:animScale>
                                    <p:animScale>
                                      <p:cBhvr>
                                        <p:cTn id="17" dur="26">
                                          <p:stCondLst>
                                            <p:cond delay="1642"/>
                                          </p:stCondLst>
                                        </p:cTn>
                                        <p:tgtEl>
                                          <p:spTgt spid="137219">
                                            <p:txEl>
                                              <p:pRg st="0" end="0"/>
                                            </p:txEl>
                                          </p:spTgt>
                                        </p:tgtEl>
                                      </p:cBhvr>
                                      <p:to x="100000" y="90000"/>
                                    </p:animScale>
                                    <p:animScale>
                                      <p:cBhvr>
                                        <p:cTn id="18" dur="166" decel="50000">
                                          <p:stCondLst>
                                            <p:cond delay="1668"/>
                                          </p:stCondLst>
                                        </p:cTn>
                                        <p:tgtEl>
                                          <p:spTgt spid="137219">
                                            <p:txEl>
                                              <p:pRg st="0" end="0"/>
                                            </p:txEl>
                                          </p:spTgt>
                                        </p:tgtEl>
                                      </p:cBhvr>
                                      <p:to x="100000" y="100000"/>
                                    </p:animScale>
                                    <p:animScale>
                                      <p:cBhvr>
                                        <p:cTn id="19" dur="26">
                                          <p:stCondLst>
                                            <p:cond delay="1808"/>
                                          </p:stCondLst>
                                        </p:cTn>
                                        <p:tgtEl>
                                          <p:spTgt spid="137219">
                                            <p:txEl>
                                              <p:pRg st="0" end="0"/>
                                            </p:txEl>
                                          </p:spTgt>
                                        </p:tgtEl>
                                      </p:cBhvr>
                                      <p:to x="100000" y="95000"/>
                                    </p:animScale>
                                    <p:animScale>
                                      <p:cBhvr>
                                        <p:cTn id="20" dur="166" decel="50000">
                                          <p:stCondLst>
                                            <p:cond delay="1834"/>
                                          </p:stCondLst>
                                        </p:cTn>
                                        <p:tgtEl>
                                          <p:spTgt spid="1372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7219">
                                            <p:txEl>
                                              <p:pRg st="1" end="1"/>
                                            </p:txEl>
                                          </p:spTgt>
                                        </p:tgtEl>
                                        <p:attrNameLst>
                                          <p:attrName>style.visibility</p:attrName>
                                        </p:attrNameLst>
                                      </p:cBhvr>
                                      <p:to>
                                        <p:strVal val="visible"/>
                                      </p:to>
                                    </p:set>
                                    <p:animEffect transition="in" filter="wipe(down)">
                                      <p:cBhvr>
                                        <p:cTn id="25" dur="580">
                                          <p:stCondLst>
                                            <p:cond delay="0"/>
                                          </p:stCondLst>
                                        </p:cTn>
                                        <p:tgtEl>
                                          <p:spTgt spid="137219">
                                            <p:txEl>
                                              <p:pRg st="1" end="1"/>
                                            </p:txEl>
                                          </p:spTgt>
                                        </p:tgtEl>
                                      </p:cBhvr>
                                    </p:animEffect>
                                    <p:anim calcmode="lin" valueType="num">
                                      <p:cBhvr>
                                        <p:cTn id="26" dur="1822" tmFilter="0,0; 0.14,0.36; 0.43,0.73; 0.71,0.91; 1.0,1.0">
                                          <p:stCondLst>
                                            <p:cond delay="0"/>
                                          </p:stCondLst>
                                        </p:cTn>
                                        <p:tgtEl>
                                          <p:spTgt spid="1372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72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72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72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72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7219">
                                            <p:txEl>
                                              <p:pRg st="1" end="1"/>
                                            </p:txEl>
                                          </p:spTgt>
                                        </p:tgtEl>
                                      </p:cBhvr>
                                      <p:to x="100000" y="60000"/>
                                    </p:animScale>
                                    <p:animScale>
                                      <p:cBhvr>
                                        <p:cTn id="32" dur="166" decel="50000">
                                          <p:stCondLst>
                                            <p:cond delay="676"/>
                                          </p:stCondLst>
                                        </p:cTn>
                                        <p:tgtEl>
                                          <p:spTgt spid="137219">
                                            <p:txEl>
                                              <p:pRg st="1" end="1"/>
                                            </p:txEl>
                                          </p:spTgt>
                                        </p:tgtEl>
                                      </p:cBhvr>
                                      <p:to x="100000" y="100000"/>
                                    </p:animScale>
                                    <p:animScale>
                                      <p:cBhvr>
                                        <p:cTn id="33" dur="26">
                                          <p:stCondLst>
                                            <p:cond delay="1312"/>
                                          </p:stCondLst>
                                        </p:cTn>
                                        <p:tgtEl>
                                          <p:spTgt spid="137219">
                                            <p:txEl>
                                              <p:pRg st="1" end="1"/>
                                            </p:txEl>
                                          </p:spTgt>
                                        </p:tgtEl>
                                      </p:cBhvr>
                                      <p:to x="100000" y="80000"/>
                                    </p:animScale>
                                    <p:animScale>
                                      <p:cBhvr>
                                        <p:cTn id="34" dur="166" decel="50000">
                                          <p:stCondLst>
                                            <p:cond delay="1338"/>
                                          </p:stCondLst>
                                        </p:cTn>
                                        <p:tgtEl>
                                          <p:spTgt spid="137219">
                                            <p:txEl>
                                              <p:pRg st="1" end="1"/>
                                            </p:txEl>
                                          </p:spTgt>
                                        </p:tgtEl>
                                      </p:cBhvr>
                                      <p:to x="100000" y="100000"/>
                                    </p:animScale>
                                    <p:animScale>
                                      <p:cBhvr>
                                        <p:cTn id="35" dur="26">
                                          <p:stCondLst>
                                            <p:cond delay="1642"/>
                                          </p:stCondLst>
                                        </p:cTn>
                                        <p:tgtEl>
                                          <p:spTgt spid="137219">
                                            <p:txEl>
                                              <p:pRg st="1" end="1"/>
                                            </p:txEl>
                                          </p:spTgt>
                                        </p:tgtEl>
                                      </p:cBhvr>
                                      <p:to x="100000" y="90000"/>
                                    </p:animScale>
                                    <p:animScale>
                                      <p:cBhvr>
                                        <p:cTn id="36" dur="166" decel="50000">
                                          <p:stCondLst>
                                            <p:cond delay="1668"/>
                                          </p:stCondLst>
                                        </p:cTn>
                                        <p:tgtEl>
                                          <p:spTgt spid="137219">
                                            <p:txEl>
                                              <p:pRg st="1" end="1"/>
                                            </p:txEl>
                                          </p:spTgt>
                                        </p:tgtEl>
                                      </p:cBhvr>
                                      <p:to x="100000" y="100000"/>
                                    </p:animScale>
                                    <p:animScale>
                                      <p:cBhvr>
                                        <p:cTn id="37" dur="26">
                                          <p:stCondLst>
                                            <p:cond delay="1808"/>
                                          </p:stCondLst>
                                        </p:cTn>
                                        <p:tgtEl>
                                          <p:spTgt spid="137219">
                                            <p:txEl>
                                              <p:pRg st="1" end="1"/>
                                            </p:txEl>
                                          </p:spTgt>
                                        </p:tgtEl>
                                      </p:cBhvr>
                                      <p:to x="100000" y="95000"/>
                                    </p:animScale>
                                    <p:animScale>
                                      <p:cBhvr>
                                        <p:cTn id="38" dur="166" decel="50000">
                                          <p:stCondLst>
                                            <p:cond delay="1834"/>
                                          </p:stCondLst>
                                        </p:cTn>
                                        <p:tgtEl>
                                          <p:spTgt spid="13721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38243" name="Rectangle 3"/>
          <p:cNvSpPr>
            <a:spLocks noGrp="1" noChangeArrowheads="1"/>
          </p:cNvSpPr>
          <p:nvPr>
            <p:ph type="body" idx="1"/>
          </p:nvPr>
        </p:nvSpPr>
        <p:spPr/>
        <p:txBody>
          <a:bodyPr/>
          <a:lstStyle/>
          <a:p>
            <a:pPr algn="just">
              <a:buClr>
                <a:srgbClr val="FF0000"/>
              </a:buClr>
              <a:buSzPct val="140000"/>
            </a:pPr>
            <a:r>
              <a:rPr lang="en-US">
                <a:effectLst>
                  <a:outerShdw blurRad="38100" dist="38100" dir="2700000" algn="tl">
                    <a:srgbClr val="C0C0C0"/>
                  </a:outerShdw>
                </a:effectLst>
              </a:rPr>
              <a:t>Một số biện pháp:</a:t>
            </a:r>
          </a:p>
          <a:p>
            <a:pPr algn="just">
              <a:buClr>
                <a:srgbClr val="FF0000"/>
              </a:buClr>
              <a:buSzPct val="140000"/>
              <a:buFontTx/>
              <a:buNone/>
            </a:pPr>
            <a:r>
              <a:rPr lang="en-US">
                <a:effectLst>
                  <a:outerShdw blurRad="38100" dist="38100" dir="2700000" algn="tl">
                    <a:srgbClr val="C0C0C0"/>
                  </a:outerShdw>
                </a:effectLst>
              </a:rPr>
              <a:t>1. Hạn chế trao đổi DL (thông qua: đĩa mềm, flash dick, CD-ROM,..., mạng). Khi cần thiết trao đổi thông tin thì phải kiểm tra độ an toàn trước khi trao đổi.</a:t>
            </a:r>
          </a:p>
          <a:p>
            <a:pPr algn="just">
              <a:buClr>
                <a:srgbClr val="FF0000"/>
              </a:buClr>
              <a:buSzPct val="140000"/>
              <a:buFontTx/>
              <a:buNone/>
            </a:pPr>
            <a:r>
              <a:rPr lang="en-US">
                <a:effectLst>
                  <a:outerShdw blurRad="38100" dist="38100" dir="2700000" algn="tl">
                    <a:srgbClr val="C0C0C0"/>
                  </a:outerShdw>
                </a:effectLst>
              </a:rPr>
              <a:t>2. Hạn chế sử dụng các phần mềm phá khóa và các phần mềm không rõ nguồn gốc. Các phần mềm này có thể bị cài virus vào để phát tán. </a:t>
            </a:r>
          </a:p>
        </p:txBody>
      </p:sp>
    </p:spTree>
    <p:custDataLst>
      <p:tags r:id="rId1"/>
    </p:custDataLst>
  </p:cSld>
  <p:clrMapOvr>
    <a:masterClrMapping/>
  </p:clrMapOvr>
  <p:transition advTm="39872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down)">
                                      <p:cBhvr>
                                        <p:cTn id="7" dur="580">
                                          <p:stCondLst>
                                            <p:cond delay="0"/>
                                          </p:stCondLst>
                                        </p:cTn>
                                        <p:tgtEl>
                                          <p:spTgt spid="138243">
                                            <p:txEl>
                                              <p:pRg st="0" end="0"/>
                                            </p:txEl>
                                          </p:spTgt>
                                        </p:tgtEl>
                                      </p:cBhvr>
                                    </p:animEffect>
                                    <p:anim calcmode="lin" valueType="num">
                                      <p:cBhvr>
                                        <p:cTn id="8" dur="1822" tmFilter="0,0; 0.14,0.36; 0.43,0.73; 0.71,0.91; 1.0,1.0">
                                          <p:stCondLst>
                                            <p:cond delay="0"/>
                                          </p:stCondLst>
                                        </p:cTn>
                                        <p:tgtEl>
                                          <p:spTgt spid="13824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824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824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824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824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8243">
                                            <p:txEl>
                                              <p:pRg st="0" end="0"/>
                                            </p:txEl>
                                          </p:spTgt>
                                        </p:tgtEl>
                                      </p:cBhvr>
                                      <p:to x="100000" y="60000"/>
                                    </p:animScale>
                                    <p:animScale>
                                      <p:cBhvr>
                                        <p:cTn id="14" dur="166" decel="50000">
                                          <p:stCondLst>
                                            <p:cond delay="676"/>
                                          </p:stCondLst>
                                        </p:cTn>
                                        <p:tgtEl>
                                          <p:spTgt spid="138243">
                                            <p:txEl>
                                              <p:pRg st="0" end="0"/>
                                            </p:txEl>
                                          </p:spTgt>
                                        </p:tgtEl>
                                      </p:cBhvr>
                                      <p:to x="100000" y="100000"/>
                                    </p:animScale>
                                    <p:animScale>
                                      <p:cBhvr>
                                        <p:cTn id="15" dur="26">
                                          <p:stCondLst>
                                            <p:cond delay="1312"/>
                                          </p:stCondLst>
                                        </p:cTn>
                                        <p:tgtEl>
                                          <p:spTgt spid="138243">
                                            <p:txEl>
                                              <p:pRg st="0" end="0"/>
                                            </p:txEl>
                                          </p:spTgt>
                                        </p:tgtEl>
                                      </p:cBhvr>
                                      <p:to x="100000" y="80000"/>
                                    </p:animScale>
                                    <p:animScale>
                                      <p:cBhvr>
                                        <p:cTn id="16" dur="166" decel="50000">
                                          <p:stCondLst>
                                            <p:cond delay="1338"/>
                                          </p:stCondLst>
                                        </p:cTn>
                                        <p:tgtEl>
                                          <p:spTgt spid="138243">
                                            <p:txEl>
                                              <p:pRg st="0" end="0"/>
                                            </p:txEl>
                                          </p:spTgt>
                                        </p:tgtEl>
                                      </p:cBhvr>
                                      <p:to x="100000" y="100000"/>
                                    </p:animScale>
                                    <p:animScale>
                                      <p:cBhvr>
                                        <p:cTn id="17" dur="26">
                                          <p:stCondLst>
                                            <p:cond delay="1642"/>
                                          </p:stCondLst>
                                        </p:cTn>
                                        <p:tgtEl>
                                          <p:spTgt spid="138243">
                                            <p:txEl>
                                              <p:pRg st="0" end="0"/>
                                            </p:txEl>
                                          </p:spTgt>
                                        </p:tgtEl>
                                      </p:cBhvr>
                                      <p:to x="100000" y="90000"/>
                                    </p:animScale>
                                    <p:animScale>
                                      <p:cBhvr>
                                        <p:cTn id="18" dur="166" decel="50000">
                                          <p:stCondLst>
                                            <p:cond delay="1668"/>
                                          </p:stCondLst>
                                        </p:cTn>
                                        <p:tgtEl>
                                          <p:spTgt spid="138243">
                                            <p:txEl>
                                              <p:pRg st="0" end="0"/>
                                            </p:txEl>
                                          </p:spTgt>
                                        </p:tgtEl>
                                      </p:cBhvr>
                                      <p:to x="100000" y="100000"/>
                                    </p:animScale>
                                    <p:animScale>
                                      <p:cBhvr>
                                        <p:cTn id="19" dur="26">
                                          <p:stCondLst>
                                            <p:cond delay="1808"/>
                                          </p:stCondLst>
                                        </p:cTn>
                                        <p:tgtEl>
                                          <p:spTgt spid="138243">
                                            <p:txEl>
                                              <p:pRg st="0" end="0"/>
                                            </p:txEl>
                                          </p:spTgt>
                                        </p:tgtEl>
                                      </p:cBhvr>
                                      <p:to x="100000" y="95000"/>
                                    </p:animScale>
                                    <p:animScale>
                                      <p:cBhvr>
                                        <p:cTn id="20" dur="166" decel="50000">
                                          <p:stCondLst>
                                            <p:cond delay="1834"/>
                                          </p:stCondLst>
                                        </p:cTn>
                                        <p:tgtEl>
                                          <p:spTgt spid="13824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8243">
                                            <p:txEl>
                                              <p:pRg st="1" end="1"/>
                                            </p:txEl>
                                          </p:spTgt>
                                        </p:tgtEl>
                                        <p:attrNameLst>
                                          <p:attrName>style.visibility</p:attrName>
                                        </p:attrNameLst>
                                      </p:cBhvr>
                                      <p:to>
                                        <p:strVal val="visible"/>
                                      </p:to>
                                    </p:set>
                                    <p:animEffect transition="in" filter="wipe(down)">
                                      <p:cBhvr>
                                        <p:cTn id="25" dur="580">
                                          <p:stCondLst>
                                            <p:cond delay="0"/>
                                          </p:stCondLst>
                                        </p:cTn>
                                        <p:tgtEl>
                                          <p:spTgt spid="138243">
                                            <p:txEl>
                                              <p:pRg st="1" end="1"/>
                                            </p:txEl>
                                          </p:spTgt>
                                        </p:tgtEl>
                                      </p:cBhvr>
                                    </p:animEffect>
                                    <p:anim calcmode="lin" valueType="num">
                                      <p:cBhvr>
                                        <p:cTn id="26" dur="1822" tmFilter="0,0; 0.14,0.36; 0.43,0.73; 0.71,0.91; 1.0,1.0">
                                          <p:stCondLst>
                                            <p:cond delay="0"/>
                                          </p:stCondLst>
                                        </p:cTn>
                                        <p:tgtEl>
                                          <p:spTgt spid="13824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824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824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824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824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8243">
                                            <p:txEl>
                                              <p:pRg st="1" end="1"/>
                                            </p:txEl>
                                          </p:spTgt>
                                        </p:tgtEl>
                                      </p:cBhvr>
                                      <p:to x="100000" y="60000"/>
                                    </p:animScale>
                                    <p:animScale>
                                      <p:cBhvr>
                                        <p:cTn id="32" dur="166" decel="50000">
                                          <p:stCondLst>
                                            <p:cond delay="676"/>
                                          </p:stCondLst>
                                        </p:cTn>
                                        <p:tgtEl>
                                          <p:spTgt spid="138243">
                                            <p:txEl>
                                              <p:pRg st="1" end="1"/>
                                            </p:txEl>
                                          </p:spTgt>
                                        </p:tgtEl>
                                      </p:cBhvr>
                                      <p:to x="100000" y="100000"/>
                                    </p:animScale>
                                    <p:animScale>
                                      <p:cBhvr>
                                        <p:cTn id="33" dur="26">
                                          <p:stCondLst>
                                            <p:cond delay="1312"/>
                                          </p:stCondLst>
                                        </p:cTn>
                                        <p:tgtEl>
                                          <p:spTgt spid="138243">
                                            <p:txEl>
                                              <p:pRg st="1" end="1"/>
                                            </p:txEl>
                                          </p:spTgt>
                                        </p:tgtEl>
                                      </p:cBhvr>
                                      <p:to x="100000" y="80000"/>
                                    </p:animScale>
                                    <p:animScale>
                                      <p:cBhvr>
                                        <p:cTn id="34" dur="166" decel="50000">
                                          <p:stCondLst>
                                            <p:cond delay="1338"/>
                                          </p:stCondLst>
                                        </p:cTn>
                                        <p:tgtEl>
                                          <p:spTgt spid="138243">
                                            <p:txEl>
                                              <p:pRg st="1" end="1"/>
                                            </p:txEl>
                                          </p:spTgt>
                                        </p:tgtEl>
                                      </p:cBhvr>
                                      <p:to x="100000" y="100000"/>
                                    </p:animScale>
                                    <p:animScale>
                                      <p:cBhvr>
                                        <p:cTn id="35" dur="26">
                                          <p:stCondLst>
                                            <p:cond delay="1642"/>
                                          </p:stCondLst>
                                        </p:cTn>
                                        <p:tgtEl>
                                          <p:spTgt spid="138243">
                                            <p:txEl>
                                              <p:pRg st="1" end="1"/>
                                            </p:txEl>
                                          </p:spTgt>
                                        </p:tgtEl>
                                      </p:cBhvr>
                                      <p:to x="100000" y="90000"/>
                                    </p:animScale>
                                    <p:animScale>
                                      <p:cBhvr>
                                        <p:cTn id="36" dur="166" decel="50000">
                                          <p:stCondLst>
                                            <p:cond delay="1668"/>
                                          </p:stCondLst>
                                        </p:cTn>
                                        <p:tgtEl>
                                          <p:spTgt spid="138243">
                                            <p:txEl>
                                              <p:pRg st="1" end="1"/>
                                            </p:txEl>
                                          </p:spTgt>
                                        </p:tgtEl>
                                      </p:cBhvr>
                                      <p:to x="100000" y="100000"/>
                                    </p:animScale>
                                    <p:animScale>
                                      <p:cBhvr>
                                        <p:cTn id="37" dur="26">
                                          <p:stCondLst>
                                            <p:cond delay="1808"/>
                                          </p:stCondLst>
                                        </p:cTn>
                                        <p:tgtEl>
                                          <p:spTgt spid="138243">
                                            <p:txEl>
                                              <p:pRg st="1" end="1"/>
                                            </p:txEl>
                                          </p:spTgt>
                                        </p:tgtEl>
                                      </p:cBhvr>
                                      <p:to x="100000" y="95000"/>
                                    </p:animScale>
                                    <p:animScale>
                                      <p:cBhvr>
                                        <p:cTn id="38" dur="166" decel="50000">
                                          <p:stCondLst>
                                            <p:cond delay="1834"/>
                                          </p:stCondLst>
                                        </p:cTn>
                                        <p:tgtEl>
                                          <p:spTgt spid="13824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8243">
                                            <p:txEl>
                                              <p:pRg st="2" end="2"/>
                                            </p:txEl>
                                          </p:spTgt>
                                        </p:tgtEl>
                                        <p:attrNameLst>
                                          <p:attrName>style.visibility</p:attrName>
                                        </p:attrNameLst>
                                      </p:cBhvr>
                                      <p:to>
                                        <p:strVal val="visible"/>
                                      </p:to>
                                    </p:set>
                                    <p:animEffect transition="in" filter="wipe(down)">
                                      <p:cBhvr>
                                        <p:cTn id="43" dur="580">
                                          <p:stCondLst>
                                            <p:cond delay="0"/>
                                          </p:stCondLst>
                                        </p:cTn>
                                        <p:tgtEl>
                                          <p:spTgt spid="138243">
                                            <p:txEl>
                                              <p:pRg st="2" end="2"/>
                                            </p:txEl>
                                          </p:spTgt>
                                        </p:tgtEl>
                                      </p:cBhvr>
                                    </p:animEffect>
                                    <p:anim calcmode="lin" valueType="num">
                                      <p:cBhvr>
                                        <p:cTn id="44" dur="1822" tmFilter="0,0; 0.14,0.36; 0.43,0.73; 0.71,0.91; 1.0,1.0">
                                          <p:stCondLst>
                                            <p:cond delay="0"/>
                                          </p:stCondLst>
                                        </p:cTn>
                                        <p:tgtEl>
                                          <p:spTgt spid="13824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824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824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824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824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8243">
                                            <p:txEl>
                                              <p:pRg st="2" end="2"/>
                                            </p:txEl>
                                          </p:spTgt>
                                        </p:tgtEl>
                                      </p:cBhvr>
                                      <p:to x="100000" y="60000"/>
                                    </p:animScale>
                                    <p:animScale>
                                      <p:cBhvr>
                                        <p:cTn id="50" dur="166" decel="50000">
                                          <p:stCondLst>
                                            <p:cond delay="676"/>
                                          </p:stCondLst>
                                        </p:cTn>
                                        <p:tgtEl>
                                          <p:spTgt spid="138243">
                                            <p:txEl>
                                              <p:pRg st="2" end="2"/>
                                            </p:txEl>
                                          </p:spTgt>
                                        </p:tgtEl>
                                      </p:cBhvr>
                                      <p:to x="100000" y="100000"/>
                                    </p:animScale>
                                    <p:animScale>
                                      <p:cBhvr>
                                        <p:cTn id="51" dur="26">
                                          <p:stCondLst>
                                            <p:cond delay="1312"/>
                                          </p:stCondLst>
                                        </p:cTn>
                                        <p:tgtEl>
                                          <p:spTgt spid="138243">
                                            <p:txEl>
                                              <p:pRg st="2" end="2"/>
                                            </p:txEl>
                                          </p:spTgt>
                                        </p:tgtEl>
                                      </p:cBhvr>
                                      <p:to x="100000" y="80000"/>
                                    </p:animScale>
                                    <p:animScale>
                                      <p:cBhvr>
                                        <p:cTn id="52" dur="166" decel="50000">
                                          <p:stCondLst>
                                            <p:cond delay="1338"/>
                                          </p:stCondLst>
                                        </p:cTn>
                                        <p:tgtEl>
                                          <p:spTgt spid="138243">
                                            <p:txEl>
                                              <p:pRg st="2" end="2"/>
                                            </p:txEl>
                                          </p:spTgt>
                                        </p:tgtEl>
                                      </p:cBhvr>
                                      <p:to x="100000" y="100000"/>
                                    </p:animScale>
                                    <p:animScale>
                                      <p:cBhvr>
                                        <p:cTn id="53" dur="26">
                                          <p:stCondLst>
                                            <p:cond delay="1642"/>
                                          </p:stCondLst>
                                        </p:cTn>
                                        <p:tgtEl>
                                          <p:spTgt spid="138243">
                                            <p:txEl>
                                              <p:pRg st="2" end="2"/>
                                            </p:txEl>
                                          </p:spTgt>
                                        </p:tgtEl>
                                      </p:cBhvr>
                                      <p:to x="100000" y="90000"/>
                                    </p:animScale>
                                    <p:animScale>
                                      <p:cBhvr>
                                        <p:cTn id="54" dur="166" decel="50000">
                                          <p:stCondLst>
                                            <p:cond delay="1668"/>
                                          </p:stCondLst>
                                        </p:cTn>
                                        <p:tgtEl>
                                          <p:spTgt spid="138243">
                                            <p:txEl>
                                              <p:pRg st="2" end="2"/>
                                            </p:txEl>
                                          </p:spTgt>
                                        </p:tgtEl>
                                      </p:cBhvr>
                                      <p:to x="100000" y="100000"/>
                                    </p:animScale>
                                    <p:animScale>
                                      <p:cBhvr>
                                        <p:cTn id="55" dur="26">
                                          <p:stCondLst>
                                            <p:cond delay="1808"/>
                                          </p:stCondLst>
                                        </p:cTn>
                                        <p:tgtEl>
                                          <p:spTgt spid="138243">
                                            <p:txEl>
                                              <p:pRg st="2" end="2"/>
                                            </p:txEl>
                                          </p:spTgt>
                                        </p:tgtEl>
                                      </p:cBhvr>
                                      <p:to x="100000" y="95000"/>
                                    </p:animScale>
                                    <p:animScale>
                                      <p:cBhvr>
                                        <p:cTn id="56" dur="166" decel="50000">
                                          <p:stCondLst>
                                            <p:cond delay="1834"/>
                                          </p:stCondLst>
                                        </p:cTn>
                                        <p:tgtEl>
                                          <p:spTgt spid="13824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39267" name="Rectangle 3"/>
          <p:cNvSpPr>
            <a:spLocks noGrp="1" noChangeArrowheads="1"/>
          </p:cNvSpPr>
          <p:nvPr>
            <p:ph type="body" idx="1"/>
          </p:nvPr>
        </p:nvSpPr>
        <p:spPr>
          <a:xfrm>
            <a:off x="285750" y="1600200"/>
            <a:ext cx="8648700" cy="4792663"/>
          </a:xfrm>
        </p:spPr>
        <p:txBody>
          <a:bodyPr/>
          <a:lstStyle/>
          <a:p>
            <a:pPr algn="just">
              <a:buClr>
                <a:srgbClr val="FF0000"/>
              </a:buClr>
              <a:buSzPct val="140000"/>
              <a:buFontTx/>
              <a:buNone/>
            </a:pPr>
            <a:r>
              <a:rPr lang="en-US" sz="3000">
                <a:effectLst>
                  <a:outerShdw blurRad="38100" dist="38100" dir="2700000" algn="tl">
                    <a:srgbClr val="C0C0C0"/>
                  </a:outerShdw>
                </a:effectLst>
              </a:rPr>
              <a:t>3. Sử dụng các phần mềm phòng ngừa và phát hiện virus.</a:t>
            </a:r>
          </a:p>
          <a:p>
            <a:pPr algn="just">
              <a:buClr>
                <a:srgbClr val="FF0000"/>
              </a:buClr>
              <a:buSzPct val="140000"/>
              <a:buFontTx/>
              <a:buNone/>
            </a:pPr>
            <a:r>
              <a:rPr lang="en-US" sz="3000">
                <a:effectLst>
                  <a:outerShdw blurRad="38100" dist="38100" dir="2700000" algn="tl">
                    <a:srgbClr val="C0C0C0"/>
                  </a:outerShdw>
                </a:effectLst>
              </a:rPr>
              <a:t>4. Thay đổi các thuộc tính của file: chỉ đọc, ẩn, hệ thống, lưu trữ,... để hạn chế tác hại của virus.</a:t>
            </a:r>
          </a:p>
          <a:p>
            <a:pPr algn="just">
              <a:buClr>
                <a:srgbClr val="FF0000"/>
              </a:buClr>
              <a:buSzPct val="140000"/>
              <a:buFontTx/>
              <a:buNone/>
            </a:pPr>
            <a:r>
              <a:rPr lang="en-US" sz="3000">
                <a:effectLst>
                  <a:outerShdw blurRad="38100" dist="38100" dir="2700000" algn="tl">
                    <a:srgbClr val="C0C0C0"/>
                  </a:outerShdw>
                </a:effectLst>
              </a:rPr>
              <a:t>5. Đổi phần mở rộng của các file chương trình: với mỗi kiểu file khác nhau, virus có cơ chế lây nhiễm khác nhau. Vì vậy, nếu  HĐH cho phép chúng ta có thể đổi các file .com thành .exe và ngược lại. </a:t>
            </a:r>
          </a:p>
        </p:txBody>
      </p:sp>
    </p:spTree>
    <p:custDataLst>
      <p:tags r:id="rId1"/>
    </p:custDataLst>
  </p:cSld>
  <p:clrMapOvr>
    <a:masterClrMapping/>
  </p:clrMapOvr>
  <p:transition advTm="311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down)">
                                      <p:cBhvr>
                                        <p:cTn id="7" dur="580">
                                          <p:stCondLst>
                                            <p:cond delay="0"/>
                                          </p:stCondLst>
                                        </p:cTn>
                                        <p:tgtEl>
                                          <p:spTgt spid="139267">
                                            <p:txEl>
                                              <p:pRg st="0" end="0"/>
                                            </p:txEl>
                                          </p:spTgt>
                                        </p:tgtEl>
                                      </p:cBhvr>
                                    </p:animEffect>
                                    <p:anim calcmode="lin" valueType="num">
                                      <p:cBhvr>
                                        <p:cTn id="8" dur="1822" tmFilter="0,0; 0.14,0.36; 0.43,0.73; 0.71,0.91; 1.0,1.0">
                                          <p:stCondLst>
                                            <p:cond delay="0"/>
                                          </p:stCondLst>
                                        </p:cTn>
                                        <p:tgtEl>
                                          <p:spTgt spid="1392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92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92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92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92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9267">
                                            <p:txEl>
                                              <p:pRg st="0" end="0"/>
                                            </p:txEl>
                                          </p:spTgt>
                                        </p:tgtEl>
                                      </p:cBhvr>
                                      <p:to x="100000" y="60000"/>
                                    </p:animScale>
                                    <p:animScale>
                                      <p:cBhvr>
                                        <p:cTn id="14" dur="166" decel="50000">
                                          <p:stCondLst>
                                            <p:cond delay="676"/>
                                          </p:stCondLst>
                                        </p:cTn>
                                        <p:tgtEl>
                                          <p:spTgt spid="139267">
                                            <p:txEl>
                                              <p:pRg st="0" end="0"/>
                                            </p:txEl>
                                          </p:spTgt>
                                        </p:tgtEl>
                                      </p:cBhvr>
                                      <p:to x="100000" y="100000"/>
                                    </p:animScale>
                                    <p:animScale>
                                      <p:cBhvr>
                                        <p:cTn id="15" dur="26">
                                          <p:stCondLst>
                                            <p:cond delay="1312"/>
                                          </p:stCondLst>
                                        </p:cTn>
                                        <p:tgtEl>
                                          <p:spTgt spid="139267">
                                            <p:txEl>
                                              <p:pRg st="0" end="0"/>
                                            </p:txEl>
                                          </p:spTgt>
                                        </p:tgtEl>
                                      </p:cBhvr>
                                      <p:to x="100000" y="80000"/>
                                    </p:animScale>
                                    <p:animScale>
                                      <p:cBhvr>
                                        <p:cTn id="16" dur="166" decel="50000">
                                          <p:stCondLst>
                                            <p:cond delay="1338"/>
                                          </p:stCondLst>
                                        </p:cTn>
                                        <p:tgtEl>
                                          <p:spTgt spid="139267">
                                            <p:txEl>
                                              <p:pRg st="0" end="0"/>
                                            </p:txEl>
                                          </p:spTgt>
                                        </p:tgtEl>
                                      </p:cBhvr>
                                      <p:to x="100000" y="100000"/>
                                    </p:animScale>
                                    <p:animScale>
                                      <p:cBhvr>
                                        <p:cTn id="17" dur="26">
                                          <p:stCondLst>
                                            <p:cond delay="1642"/>
                                          </p:stCondLst>
                                        </p:cTn>
                                        <p:tgtEl>
                                          <p:spTgt spid="139267">
                                            <p:txEl>
                                              <p:pRg st="0" end="0"/>
                                            </p:txEl>
                                          </p:spTgt>
                                        </p:tgtEl>
                                      </p:cBhvr>
                                      <p:to x="100000" y="90000"/>
                                    </p:animScale>
                                    <p:animScale>
                                      <p:cBhvr>
                                        <p:cTn id="18" dur="166" decel="50000">
                                          <p:stCondLst>
                                            <p:cond delay="1668"/>
                                          </p:stCondLst>
                                        </p:cTn>
                                        <p:tgtEl>
                                          <p:spTgt spid="139267">
                                            <p:txEl>
                                              <p:pRg st="0" end="0"/>
                                            </p:txEl>
                                          </p:spTgt>
                                        </p:tgtEl>
                                      </p:cBhvr>
                                      <p:to x="100000" y="100000"/>
                                    </p:animScale>
                                    <p:animScale>
                                      <p:cBhvr>
                                        <p:cTn id="19" dur="26">
                                          <p:stCondLst>
                                            <p:cond delay="1808"/>
                                          </p:stCondLst>
                                        </p:cTn>
                                        <p:tgtEl>
                                          <p:spTgt spid="139267">
                                            <p:txEl>
                                              <p:pRg st="0" end="0"/>
                                            </p:txEl>
                                          </p:spTgt>
                                        </p:tgtEl>
                                      </p:cBhvr>
                                      <p:to x="100000" y="95000"/>
                                    </p:animScale>
                                    <p:animScale>
                                      <p:cBhvr>
                                        <p:cTn id="20" dur="166" decel="50000">
                                          <p:stCondLst>
                                            <p:cond delay="1834"/>
                                          </p:stCondLst>
                                        </p:cTn>
                                        <p:tgtEl>
                                          <p:spTgt spid="1392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9267">
                                            <p:txEl>
                                              <p:pRg st="1" end="1"/>
                                            </p:txEl>
                                          </p:spTgt>
                                        </p:tgtEl>
                                        <p:attrNameLst>
                                          <p:attrName>style.visibility</p:attrName>
                                        </p:attrNameLst>
                                      </p:cBhvr>
                                      <p:to>
                                        <p:strVal val="visible"/>
                                      </p:to>
                                    </p:set>
                                    <p:animEffect transition="in" filter="wipe(down)">
                                      <p:cBhvr>
                                        <p:cTn id="25" dur="580">
                                          <p:stCondLst>
                                            <p:cond delay="0"/>
                                          </p:stCondLst>
                                        </p:cTn>
                                        <p:tgtEl>
                                          <p:spTgt spid="139267">
                                            <p:txEl>
                                              <p:pRg st="1" end="1"/>
                                            </p:txEl>
                                          </p:spTgt>
                                        </p:tgtEl>
                                      </p:cBhvr>
                                    </p:animEffect>
                                    <p:anim calcmode="lin" valueType="num">
                                      <p:cBhvr>
                                        <p:cTn id="26" dur="1822" tmFilter="0,0; 0.14,0.36; 0.43,0.73; 0.71,0.91; 1.0,1.0">
                                          <p:stCondLst>
                                            <p:cond delay="0"/>
                                          </p:stCondLst>
                                        </p:cTn>
                                        <p:tgtEl>
                                          <p:spTgt spid="1392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92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92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92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92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9267">
                                            <p:txEl>
                                              <p:pRg st="1" end="1"/>
                                            </p:txEl>
                                          </p:spTgt>
                                        </p:tgtEl>
                                      </p:cBhvr>
                                      <p:to x="100000" y="60000"/>
                                    </p:animScale>
                                    <p:animScale>
                                      <p:cBhvr>
                                        <p:cTn id="32" dur="166" decel="50000">
                                          <p:stCondLst>
                                            <p:cond delay="676"/>
                                          </p:stCondLst>
                                        </p:cTn>
                                        <p:tgtEl>
                                          <p:spTgt spid="139267">
                                            <p:txEl>
                                              <p:pRg st="1" end="1"/>
                                            </p:txEl>
                                          </p:spTgt>
                                        </p:tgtEl>
                                      </p:cBhvr>
                                      <p:to x="100000" y="100000"/>
                                    </p:animScale>
                                    <p:animScale>
                                      <p:cBhvr>
                                        <p:cTn id="33" dur="26">
                                          <p:stCondLst>
                                            <p:cond delay="1312"/>
                                          </p:stCondLst>
                                        </p:cTn>
                                        <p:tgtEl>
                                          <p:spTgt spid="139267">
                                            <p:txEl>
                                              <p:pRg st="1" end="1"/>
                                            </p:txEl>
                                          </p:spTgt>
                                        </p:tgtEl>
                                      </p:cBhvr>
                                      <p:to x="100000" y="80000"/>
                                    </p:animScale>
                                    <p:animScale>
                                      <p:cBhvr>
                                        <p:cTn id="34" dur="166" decel="50000">
                                          <p:stCondLst>
                                            <p:cond delay="1338"/>
                                          </p:stCondLst>
                                        </p:cTn>
                                        <p:tgtEl>
                                          <p:spTgt spid="139267">
                                            <p:txEl>
                                              <p:pRg st="1" end="1"/>
                                            </p:txEl>
                                          </p:spTgt>
                                        </p:tgtEl>
                                      </p:cBhvr>
                                      <p:to x="100000" y="100000"/>
                                    </p:animScale>
                                    <p:animScale>
                                      <p:cBhvr>
                                        <p:cTn id="35" dur="26">
                                          <p:stCondLst>
                                            <p:cond delay="1642"/>
                                          </p:stCondLst>
                                        </p:cTn>
                                        <p:tgtEl>
                                          <p:spTgt spid="139267">
                                            <p:txEl>
                                              <p:pRg st="1" end="1"/>
                                            </p:txEl>
                                          </p:spTgt>
                                        </p:tgtEl>
                                      </p:cBhvr>
                                      <p:to x="100000" y="90000"/>
                                    </p:animScale>
                                    <p:animScale>
                                      <p:cBhvr>
                                        <p:cTn id="36" dur="166" decel="50000">
                                          <p:stCondLst>
                                            <p:cond delay="1668"/>
                                          </p:stCondLst>
                                        </p:cTn>
                                        <p:tgtEl>
                                          <p:spTgt spid="139267">
                                            <p:txEl>
                                              <p:pRg st="1" end="1"/>
                                            </p:txEl>
                                          </p:spTgt>
                                        </p:tgtEl>
                                      </p:cBhvr>
                                      <p:to x="100000" y="100000"/>
                                    </p:animScale>
                                    <p:animScale>
                                      <p:cBhvr>
                                        <p:cTn id="37" dur="26">
                                          <p:stCondLst>
                                            <p:cond delay="1808"/>
                                          </p:stCondLst>
                                        </p:cTn>
                                        <p:tgtEl>
                                          <p:spTgt spid="139267">
                                            <p:txEl>
                                              <p:pRg st="1" end="1"/>
                                            </p:txEl>
                                          </p:spTgt>
                                        </p:tgtEl>
                                      </p:cBhvr>
                                      <p:to x="100000" y="95000"/>
                                    </p:animScale>
                                    <p:animScale>
                                      <p:cBhvr>
                                        <p:cTn id="38" dur="166" decel="50000">
                                          <p:stCondLst>
                                            <p:cond delay="1834"/>
                                          </p:stCondLst>
                                        </p:cTn>
                                        <p:tgtEl>
                                          <p:spTgt spid="13926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9267">
                                            <p:txEl>
                                              <p:pRg st="2" end="2"/>
                                            </p:txEl>
                                          </p:spTgt>
                                        </p:tgtEl>
                                        <p:attrNameLst>
                                          <p:attrName>style.visibility</p:attrName>
                                        </p:attrNameLst>
                                      </p:cBhvr>
                                      <p:to>
                                        <p:strVal val="visible"/>
                                      </p:to>
                                    </p:set>
                                    <p:animEffect transition="in" filter="wipe(down)">
                                      <p:cBhvr>
                                        <p:cTn id="43" dur="580">
                                          <p:stCondLst>
                                            <p:cond delay="0"/>
                                          </p:stCondLst>
                                        </p:cTn>
                                        <p:tgtEl>
                                          <p:spTgt spid="139267">
                                            <p:txEl>
                                              <p:pRg st="2" end="2"/>
                                            </p:txEl>
                                          </p:spTgt>
                                        </p:tgtEl>
                                      </p:cBhvr>
                                    </p:animEffect>
                                    <p:anim calcmode="lin" valueType="num">
                                      <p:cBhvr>
                                        <p:cTn id="44" dur="1822" tmFilter="0,0; 0.14,0.36; 0.43,0.73; 0.71,0.91; 1.0,1.0">
                                          <p:stCondLst>
                                            <p:cond delay="0"/>
                                          </p:stCondLst>
                                        </p:cTn>
                                        <p:tgtEl>
                                          <p:spTgt spid="13926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926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926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926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926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9267">
                                            <p:txEl>
                                              <p:pRg st="2" end="2"/>
                                            </p:txEl>
                                          </p:spTgt>
                                        </p:tgtEl>
                                      </p:cBhvr>
                                      <p:to x="100000" y="60000"/>
                                    </p:animScale>
                                    <p:animScale>
                                      <p:cBhvr>
                                        <p:cTn id="50" dur="166" decel="50000">
                                          <p:stCondLst>
                                            <p:cond delay="676"/>
                                          </p:stCondLst>
                                        </p:cTn>
                                        <p:tgtEl>
                                          <p:spTgt spid="139267">
                                            <p:txEl>
                                              <p:pRg st="2" end="2"/>
                                            </p:txEl>
                                          </p:spTgt>
                                        </p:tgtEl>
                                      </p:cBhvr>
                                      <p:to x="100000" y="100000"/>
                                    </p:animScale>
                                    <p:animScale>
                                      <p:cBhvr>
                                        <p:cTn id="51" dur="26">
                                          <p:stCondLst>
                                            <p:cond delay="1312"/>
                                          </p:stCondLst>
                                        </p:cTn>
                                        <p:tgtEl>
                                          <p:spTgt spid="139267">
                                            <p:txEl>
                                              <p:pRg st="2" end="2"/>
                                            </p:txEl>
                                          </p:spTgt>
                                        </p:tgtEl>
                                      </p:cBhvr>
                                      <p:to x="100000" y="80000"/>
                                    </p:animScale>
                                    <p:animScale>
                                      <p:cBhvr>
                                        <p:cTn id="52" dur="166" decel="50000">
                                          <p:stCondLst>
                                            <p:cond delay="1338"/>
                                          </p:stCondLst>
                                        </p:cTn>
                                        <p:tgtEl>
                                          <p:spTgt spid="139267">
                                            <p:txEl>
                                              <p:pRg st="2" end="2"/>
                                            </p:txEl>
                                          </p:spTgt>
                                        </p:tgtEl>
                                      </p:cBhvr>
                                      <p:to x="100000" y="100000"/>
                                    </p:animScale>
                                    <p:animScale>
                                      <p:cBhvr>
                                        <p:cTn id="53" dur="26">
                                          <p:stCondLst>
                                            <p:cond delay="1642"/>
                                          </p:stCondLst>
                                        </p:cTn>
                                        <p:tgtEl>
                                          <p:spTgt spid="139267">
                                            <p:txEl>
                                              <p:pRg st="2" end="2"/>
                                            </p:txEl>
                                          </p:spTgt>
                                        </p:tgtEl>
                                      </p:cBhvr>
                                      <p:to x="100000" y="90000"/>
                                    </p:animScale>
                                    <p:animScale>
                                      <p:cBhvr>
                                        <p:cTn id="54" dur="166" decel="50000">
                                          <p:stCondLst>
                                            <p:cond delay="1668"/>
                                          </p:stCondLst>
                                        </p:cTn>
                                        <p:tgtEl>
                                          <p:spTgt spid="139267">
                                            <p:txEl>
                                              <p:pRg st="2" end="2"/>
                                            </p:txEl>
                                          </p:spTgt>
                                        </p:tgtEl>
                                      </p:cBhvr>
                                      <p:to x="100000" y="100000"/>
                                    </p:animScale>
                                    <p:animScale>
                                      <p:cBhvr>
                                        <p:cTn id="55" dur="26">
                                          <p:stCondLst>
                                            <p:cond delay="1808"/>
                                          </p:stCondLst>
                                        </p:cTn>
                                        <p:tgtEl>
                                          <p:spTgt spid="139267">
                                            <p:txEl>
                                              <p:pRg st="2" end="2"/>
                                            </p:txEl>
                                          </p:spTgt>
                                        </p:tgtEl>
                                      </p:cBhvr>
                                      <p:to x="100000" y="95000"/>
                                    </p:animScale>
                                    <p:animScale>
                                      <p:cBhvr>
                                        <p:cTn id="56" dur="166" decel="50000">
                                          <p:stCondLst>
                                            <p:cond delay="1834"/>
                                          </p:stCondLst>
                                        </p:cTn>
                                        <p:tgtEl>
                                          <p:spTgt spid="13926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40291" name="Rectangle 3"/>
          <p:cNvSpPr>
            <a:spLocks noGrp="1" noChangeArrowheads="1"/>
          </p:cNvSpPr>
          <p:nvPr>
            <p:ph type="body" idx="1"/>
          </p:nvPr>
        </p:nvSpPr>
        <p:spPr>
          <a:xfrm>
            <a:off x="266700" y="1600200"/>
            <a:ext cx="8553450" cy="4773613"/>
          </a:xfrm>
        </p:spPr>
        <p:txBody>
          <a:bodyPr/>
          <a:lstStyle/>
          <a:p>
            <a:pPr algn="just">
              <a:buClr>
                <a:srgbClr val="FF0000"/>
              </a:buClr>
              <a:buSzPct val="140000"/>
              <a:buFontTx/>
              <a:buNone/>
            </a:pPr>
            <a:r>
              <a:rPr lang="en-US">
                <a:effectLst>
                  <a:outerShdw blurRad="38100" dist="38100" dir="2700000" algn="tl">
                    <a:srgbClr val="C0C0C0"/>
                  </a:outerShdw>
                </a:effectLst>
              </a:rPr>
              <a:t>6. Cài đặt lại các CT ứng dụng: nếu cảm thấy có vấn đề chúng ta nên cài lại các CT ứng dụng từ đĩa gốc.</a:t>
            </a:r>
          </a:p>
          <a:p>
            <a:pPr algn="just">
              <a:buClr>
                <a:srgbClr val="FF0000"/>
              </a:buClr>
              <a:buSzPct val="140000"/>
              <a:buFontTx/>
              <a:buNone/>
            </a:pPr>
            <a:r>
              <a:rPr lang="en-US">
                <a:effectLst>
                  <a:outerShdw blurRad="38100" dist="38100" dir="2700000" algn="tl">
                    <a:srgbClr val="C0C0C0"/>
                  </a:outerShdw>
                </a:effectLst>
              </a:rPr>
              <a:t>7. Cài đặt lại HT: thiết lập lại HĐH từ đĩa gốc. </a:t>
            </a:r>
          </a:p>
          <a:p>
            <a:pPr algn="just">
              <a:buClr>
                <a:srgbClr val="FF0000"/>
              </a:buClr>
              <a:buSzPct val="140000"/>
              <a:buFontTx/>
              <a:buNone/>
            </a:pPr>
            <a:r>
              <a:rPr lang="en-US">
                <a:effectLst>
                  <a:outerShdw blurRad="38100" dist="38100" dir="2700000" algn="tl">
                    <a:srgbClr val="C0C0C0"/>
                  </a:outerShdw>
                </a:effectLst>
              </a:rPr>
              <a:t>8. Tạo lại khuôn dạng đĩa từ: một số loại virus cất đoạn mã của mình trong các boot sector và các sector này được đánh dấu là bad hoặc không dùng được. Khi đó phải format lại đĩa để làm sạch các vùng này.</a:t>
            </a:r>
          </a:p>
        </p:txBody>
      </p:sp>
    </p:spTree>
    <p:custDataLst>
      <p:tags r:id="rId1"/>
    </p:custDataLst>
  </p:cSld>
  <p:clrMapOvr>
    <a:masterClrMapping/>
  </p:clrMapOvr>
  <p:transition advTm="5525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wipe(down)">
                                      <p:cBhvr>
                                        <p:cTn id="7" dur="580">
                                          <p:stCondLst>
                                            <p:cond delay="0"/>
                                          </p:stCondLst>
                                        </p:cTn>
                                        <p:tgtEl>
                                          <p:spTgt spid="140291">
                                            <p:txEl>
                                              <p:pRg st="0" end="0"/>
                                            </p:txEl>
                                          </p:spTgt>
                                        </p:tgtEl>
                                      </p:cBhvr>
                                    </p:animEffect>
                                    <p:anim calcmode="lin" valueType="num">
                                      <p:cBhvr>
                                        <p:cTn id="8" dur="1822" tmFilter="0,0; 0.14,0.36; 0.43,0.73; 0.71,0.91; 1.0,1.0">
                                          <p:stCondLst>
                                            <p:cond delay="0"/>
                                          </p:stCondLst>
                                        </p:cTn>
                                        <p:tgtEl>
                                          <p:spTgt spid="14029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029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029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029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029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0291">
                                            <p:txEl>
                                              <p:pRg st="0" end="0"/>
                                            </p:txEl>
                                          </p:spTgt>
                                        </p:tgtEl>
                                      </p:cBhvr>
                                      <p:to x="100000" y="60000"/>
                                    </p:animScale>
                                    <p:animScale>
                                      <p:cBhvr>
                                        <p:cTn id="14" dur="166" decel="50000">
                                          <p:stCondLst>
                                            <p:cond delay="676"/>
                                          </p:stCondLst>
                                        </p:cTn>
                                        <p:tgtEl>
                                          <p:spTgt spid="140291">
                                            <p:txEl>
                                              <p:pRg st="0" end="0"/>
                                            </p:txEl>
                                          </p:spTgt>
                                        </p:tgtEl>
                                      </p:cBhvr>
                                      <p:to x="100000" y="100000"/>
                                    </p:animScale>
                                    <p:animScale>
                                      <p:cBhvr>
                                        <p:cTn id="15" dur="26">
                                          <p:stCondLst>
                                            <p:cond delay="1312"/>
                                          </p:stCondLst>
                                        </p:cTn>
                                        <p:tgtEl>
                                          <p:spTgt spid="140291">
                                            <p:txEl>
                                              <p:pRg st="0" end="0"/>
                                            </p:txEl>
                                          </p:spTgt>
                                        </p:tgtEl>
                                      </p:cBhvr>
                                      <p:to x="100000" y="80000"/>
                                    </p:animScale>
                                    <p:animScale>
                                      <p:cBhvr>
                                        <p:cTn id="16" dur="166" decel="50000">
                                          <p:stCondLst>
                                            <p:cond delay="1338"/>
                                          </p:stCondLst>
                                        </p:cTn>
                                        <p:tgtEl>
                                          <p:spTgt spid="140291">
                                            <p:txEl>
                                              <p:pRg st="0" end="0"/>
                                            </p:txEl>
                                          </p:spTgt>
                                        </p:tgtEl>
                                      </p:cBhvr>
                                      <p:to x="100000" y="100000"/>
                                    </p:animScale>
                                    <p:animScale>
                                      <p:cBhvr>
                                        <p:cTn id="17" dur="26">
                                          <p:stCondLst>
                                            <p:cond delay="1642"/>
                                          </p:stCondLst>
                                        </p:cTn>
                                        <p:tgtEl>
                                          <p:spTgt spid="140291">
                                            <p:txEl>
                                              <p:pRg st="0" end="0"/>
                                            </p:txEl>
                                          </p:spTgt>
                                        </p:tgtEl>
                                      </p:cBhvr>
                                      <p:to x="100000" y="90000"/>
                                    </p:animScale>
                                    <p:animScale>
                                      <p:cBhvr>
                                        <p:cTn id="18" dur="166" decel="50000">
                                          <p:stCondLst>
                                            <p:cond delay="1668"/>
                                          </p:stCondLst>
                                        </p:cTn>
                                        <p:tgtEl>
                                          <p:spTgt spid="140291">
                                            <p:txEl>
                                              <p:pRg st="0" end="0"/>
                                            </p:txEl>
                                          </p:spTgt>
                                        </p:tgtEl>
                                      </p:cBhvr>
                                      <p:to x="100000" y="100000"/>
                                    </p:animScale>
                                    <p:animScale>
                                      <p:cBhvr>
                                        <p:cTn id="19" dur="26">
                                          <p:stCondLst>
                                            <p:cond delay="1808"/>
                                          </p:stCondLst>
                                        </p:cTn>
                                        <p:tgtEl>
                                          <p:spTgt spid="140291">
                                            <p:txEl>
                                              <p:pRg st="0" end="0"/>
                                            </p:txEl>
                                          </p:spTgt>
                                        </p:tgtEl>
                                      </p:cBhvr>
                                      <p:to x="100000" y="95000"/>
                                    </p:animScale>
                                    <p:animScale>
                                      <p:cBhvr>
                                        <p:cTn id="20" dur="166" decel="50000">
                                          <p:stCondLst>
                                            <p:cond delay="1834"/>
                                          </p:stCondLst>
                                        </p:cTn>
                                        <p:tgtEl>
                                          <p:spTgt spid="14029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0291">
                                            <p:txEl>
                                              <p:pRg st="1" end="1"/>
                                            </p:txEl>
                                          </p:spTgt>
                                        </p:tgtEl>
                                        <p:attrNameLst>
                                          <p:attrName>style.visibility</p:attrName>
                                        </p:attrNameLst>
                                      </p:cBhvr>
                                      <p:to>
                                        <p:strVal val="visible"/>
                                      </p:to>
                                    </p:set>
                                    <p:animEffect transition="in" filter="wipe(down)">
                                      <p:cBhvr>
                                        <p:cTn id="25" dur="580">
                                          <p:stCondLst>
                                            <p:cond delay="0"/>
                                          </p:stCondLst>
                                        </p:cTn>
                                        <p:tgtEl>
                                          <p:spTgt spid="140291">
                                            <p:txEl>
                                              <p:pRg st="1" end="1"/>
                                            </p:txEl>
                                          </p:spTgt>
                                        </p:tgtEl>
                                      </p:cBhvr>
                                    </p:animEffect>
                                    <p:anim calcmode="lin" valueType="num">
                                      <p:cBhvr>
                                        <p:cTn id="26" dur="1822" tmFilter="0,0; 0.14,0.36; 0.43,0.73; 0.71,0.91; 1.0,1.0">
                                          <p:stCondLst>
                                            <p:cond delay="0"/>
                                          </p:stCondLst>
                                        </p:cTn>
                                        <p:tgtEl>
                                          <p:spTgt spid="14029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029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029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029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029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0291">
                                            <p:txEl>
                                              <p:pRg st="1" end="1"/>
                                            </p:txEl>
                                          </p:spTgt>
                                        </p:tgtEl>
                                      </p:cBhvr>
                                      <p:to x="100000" y="60000"/>
                                    </p:animScale>
                                    <p:animScale>
                                      <p:cBhvr>
                                        <p:cTn id="32" dur="166" decel="50000">
                                          <p:stCondLst>
                                            <p:cond delay="676"/>
                                          </p:stCondLst>
                                        </p:cTn>
                                        <p:tgtEl>
                                          <p:spTgt spid="140291">
                                            <p:txEl>
                                              <p:pRg st="1" end="1"/>
                                            </p:txEl>
                                          </p:spTgt>
                                        </p:tgtEl>
                                      </p:cBhvr>
                                      <p:to x="100000" y="100000"/>
                                    </p:animScale>
                                    <p:animScale>
                                      <p:cBhvr>
                                        <p:cTn id="33" dur="26">
                                          <p:stCondLst>
                                            <p:cond delay="1312"/>
                                          </p:stCondLst>
                                        </p:cTn>
                                        <p:tgtEl>
                                          <p:spTgt spid="140291">
                                            <p:txEl>
                                              <p:pRg st="1" end="1"/>
                                            </p:txEl>
                                          </p:spTgt>
                                        </p:tgtEl>
                                      </p:cBhvr>
                                      <p:to x="100000" y="80000"/>
                                    </p:animScale>
                                    <p:animScale>
                                      <p:cBhvr>
                                        <p:cTn id="34" dur="166" decel="50000">
                                          <p:stCondLst>
                                            <p:cond delay="1338"/>
                                          </p:stCondLst>
                                        </p:cTn>
                                        <p:tgtEl>
                                          <p:spTgt spid="140291">
                                            <p:txEl>
                                              <p:pRg st="1" end="1"/>
                                            </p:txEl>
                                          </p:spTgt>
                                        </p:tgtEl>
                                      </p:cBhvr>
                                      <p:to x="100000" y="100000"/>
                                    </p:animScale>
                                    <p:animScale>
                                      <p:cBhvr>
                                        <p:cTn id="35" dur="26">
                                          <p:stCondLst>
                                            <p:cond delay="1642"/>
                                          </p:stCondLst>
                                        </p:cTn>
                                        <p:tgtEl>
                                          <p:spTgt spid="140291">
                                            <p:txEl>
                                              <p:pRg st="1" end="1"/>
                                            </p:txEl>
                                          </p:spTgt>
                                        </p:tgtEl>
                                      </p:cBhvr>
                                      <p:to x="100000" y="90000"/>
                                    </p:animScale>
                                    <p:animScale>
                                      <p:cBhvr>
                                        <p:cTn id="36" dur="166" decel="50000">
                                          <p:stCondLst>
                                            <p:cond delay="1668"/>
                                          </p:stCondLst>
                                        </p:cTn>
                                        <p:tgtEl>
                                          <p:spTgt spid="140291">
                                            <p:txEl>
                                              <p:pRg st="1" end="1"/>
                                            </p:txEl>
                                          </p:spTgt>
                                        </p:tgtEl>
                                      </p:cBhvr>
                                      <p:to x="100000" y="100000"/>
                                    </p:animScale>
                                    <p:animScale>
                                      <p:cBhvr>
                                        <p:cTn id="37" dur="26">
                                          <p:stCondLst>
                                            <p:cond delay="1808"/>
                                          </p:stCondLst>
                                        </p:cTn>
                                        <p:tgtEl>
                                          <p:spTgt spid="140291">
                                            <p:txEl>
                                              <p:pRg st="1" end="1"/>
                                            </p:txEl>
                                          </p:spTgt>
                                        </p:tgtEl>
                                      </p:cBhvr>
                                      <p:to x="100000" y="95000"/>
                                    </p:animScale>
                                    <p:animScale>
                                      <p:cBhvr>
                                        <p:cTn id="38" dur="166" decel="50000">
                                          <p:stCondLst>
                                            <p:cond delay="1834"/>
                                          </p:stCondLst>
                                        </p:cTn>
                                        <p:tgtEl>
                                          <p:spTgt spid="14029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0291">
                                            <p:txEl>
                                              <p:pRg st="2" end="2"/>
                                            </p:txEl>
                                          </p:spTgt>
                                        </p:tgtEl>
                                        <p:attrNameLst>
                                          <p:attrName>style.visibility</p:attrName>
                                        </p:attrNameLst>
                                      </p:cBhvr>
                                      <p:to>
                                        <p:strVal val="visible"/>
                                      </p:to>
                                    </p:set>
                                    <p:animEffect transition="in" filter="wipe(down)">
                                      <p:cBhvr>
                                        <p:cTn id="43" dur="580">
                                          <p:stCondLst>
                                            <p:cond delay="0"/>
                                          </p:stCondLst>
                                        </p:cTn>
                                        <p:tgtEl>
                                          <p:spTgt spid="140291">
                                            <p:txEl>
                                              <p:pRg st="2" end="2"/>
                                            </p:txEl>
                                          </p:spTgt>
                                        </p:tgtEl>
                                      </p:cBhvr>
                                    </p:animEffect>
                                    <p:anim calcmode="lin" valueType="num">
                                      <p:cBhvr>
                                        <p:cTn id="44" dur="1822" tmFilter="0,0; 0.14,0.36; 0.43,0.73; 0.71,0.91; 1.0,1.0">
                                          <p:stCondLst>
                                            <p:cond delay="0"/>
                                          </p:stCondLst>
                                        </p:cTn>
                                        <p:tgtEl>
                                          <p:spTgt spid="14029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029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029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029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029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0291">
                                            <p:txEl>
                                              <p:pRg st="2" end="2"/>
                                            </p:txEl>
                                          </p:spTgt>
                                        </p:tgtEl>
                                      </p:cBhvr>
                                      <p:to x="100000" y="60000"/>
                                    </p:animScale>
                                    <p:animScale>
                                      <p:cBhvr>
                                        <p:cTn id="50" dur="166" decel="50000">
                                          <p:stCondLst>
                                            <p:cond delay="676"/>
                                          </p:stCondLst>
                                        </p:cTn>
                                        <p:tgtEl>
                                          <p:spTgt spid="140291">
                                            <p:txEl>
                                              <p:pRg st="2" end="2"/>
                                            </p:txEl>
                                          </p:spTgt>
                                        </p:tgtEl>
                                      </p:cBhvr>
                                      <p:to x="100000" y="100000"/>
                                    </p:animScale>
                                    <p:animScale>
                                      <p:cBhvr>
                                        <p:cTn id="51" dur="26">
                                          <p:stCondLst>
                                            <p:cond delay="1312"/>
                                          </p:stCondLst>
                                        </p:cTn>
                                        <p:tgtEl>
                                          <p:spTgt spid="140291">
                                            <p:txEl>
                                              <p:pRg st="2" end="2"/>
                                            </p:txEl>
                                          </p:spTgt>
                                        </p:tgtEl>
                                      </p:cBhvr>
                                      <p:to x="100000" y="80000"/>
                                    </p:animScale>
                                    <p:animScale>
                                      <p:cBhvr>
                                        <p:cTn id="52" dur="166" decel="50000">
                                          <p:stCondLst>
                                            <p:cond delay="1338"/>
                                          </p:stCondLst>
                                        </p:cTn>
                                        <p:tgtEl>
                                          <p:spTgt spid="140291">
                                            <p:txEl>
                                              <p:pRg st="2" end="2"/>
                                            </p:txEl>
                                          </p:spTgt>
                                        </p:tgtEl>
                                      </p:cBhvr>
                                      <p:to x="100000" y="100000"/>
                                    </p:animScale>
                                    <p:animScale>
                                      <p:cBhvr>
                                        <p:cTn id="53" dur="26">
                                          <p:stCondLst>
                                            <p:cond delay="1642"/>
                                          </p:stCondLst>
                                        </p:cTn>
                                        <p:tgtEl>
                                          <p:spTgt spid="140291">
                                            <p:txEl>
                                              <p:pRg st="2" end="2"/>
                                            </p:txEl>
                                          </p:spTgt>
                                        </p:tgtEl>
                                      </p:cBhvr>
                                      <p:to x="100000" y="90000"/>
                                    </p:animScale>
                                    <p:animScale>
                                      <p:cBhvr>
                                        <p:cTn id="54" dur="166" decel="50000">
                                          <p:stCondLst>
                                            <p:cond delay="1668"/>
                                          </p:stCondLst>
                                        </p:cTn>
                                        <p:tgtEl>
                                          <p:spTgt spid="140291">
                                            <p:txEl>
                                              <p:pRg st="2" end="2"/>
                                            </p:txEl>
                                          </p:spTgt>
                                        </p:tgtEl>
                                      </p:cBhvr>
                                      <p:to x="100000" y="100000"/>
                                    </p:animScale>
                                    <p:animScale>
                                      <p:cBhvr>
                                        <p:cTn id="55" dur="26">
                                          <p:stCondLst>
                                            <p:cond delay="1808"/>
                                          </p:stCondLst>
                                        </p:cTn>
                                        <p:tgtEl>
                                          <p:spTgt spid="140291">
                                            <p:txEl>
                                              <p:pRg st="2" end="2"/>
                                            </p:txEl>
                                          </p:spTgt>
                                        </p:tgtEl>
                                      </p:cBhvr>
                                      <p:to x="100000" y="95000"/>
                                    </p:animScale>
                                    <p:animScale>
                                      <p:cBhvr>
                                        <p:cTn id="56" dur="166" decel="50000">
                                          <p:stCondLst>
                                            <p:cond delay="1834"/>
                                          </p:stCondLst>
                                        </p:cTn>
                                        <p:tgtEl>
                                          <p:spTgt spid="14029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Phòng tránh Virus</a:t>
            </a:r>
          </a:p>
        </p:txBody>
      </p:sp>
      <p:sp>
        <p:nvSpPr>
          <p:cNvPr id="141315" name="Rectangle 3"/>
          <p:cNvSpPr>
            <a:spLocks noGrp="1" noChangeArrowheads="1"/>
          </p:cNvSpPr>
          <p:nvPr>
            <p:ph type="body" idx="1"/>
          </p:nvPr>
        </p:nvSpPr>
        <p:spPr>
          <a:xfrm>
            <a:off x="266700" y="1600200"/>
            <a:ext cx="8553450" cy="4773613"/>
          </a:xfrm>
        </p:spPr>
        <p:txBody>
          <a:bodyPr/>
          <a:lstStyle/>
          <a:p>
            <a:pPr algn="just">
              <a:buClr>
                <a:srgbClr val="FF0000"/>
              </a:buClr>
              <a:buSzPct val="140000"/>
              <a:buFontTx/>
              <a:buNone/>
            </a:pPr>
            <a:r>
              <a:rPr lang="en-US" dirty="0">
                <a:effectLst>
                  <a:outerShdw blurRad="38100" dist="38100" dir="2700000" algn="tl">
                    <a:srgbClr val="C0C0C0"/>
                  </a:outerShdw>
                </a:effectLst>
              </a:rPr>
              <a:t>9. </a:t>
            </a:r>
            <a:r>
              <a:rPr lang="en-US" dirty="0" err="1">
                <a:effectLst>
                  <a:outerShdw blurRad="38100" dist="38100" dir="2700000" algn="tl">
                    <a:srgbClr val="C0C0C0"/>
                  </a:outerShdw>
                </a:effectLst>
              </a:rPr>
              <a:t>Thường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xuyên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sao</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lưu</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dự</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phòng</a:t>
            </a:r>
            <a:r>
              <a:rPr lang="en-US" dirty="0">
                <a:effectLst>
                  <a:outerShdw blurRad="38100" dist="38100" dir="2700000" algn="tl">
                    <a:srgbClr val="C0C0C0"/>
                  </a:outerShdw>
                </a:effectLst>
              </a:rPr>
              <a:t> DL </a:t>
            </a:r>
            <a:r>
              <a:rPr lang="en-US" dirty="0" err="1">
                <a:effectLst>
                  <a:outerShdw blurRad="38100" dist="38100" dir="2700000" algn="tl">
                    <a:srgbClr val="C0C0C0"/>
                  </a:outerShdw>
                </a:effectLst>
              </a:rPr>
              <a:t>để</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phục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hồi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khi</a:t>
            </a:r>
            <a:r>
              <a:rPr lang="en-US" dirty="0">
                <a:effectLst>
                  <a:outerShdw blurRad="38100" dist="38100" dir="2700000" algn="tl">
                    <a:srgbClr val="C0C0C0"/>
                  </a:outerShdw>
                </a:effectLst>
              </a:rPr>
              <a:t> HT </a:t>
            </a:r>
            <a:r>
              <a:rPr lang="en-US" dirty="0" err="1">
                <a:effectLst>
                  <a:outerShdw blurRad="38100" dist="38100" dir="2700000" algn="tl">
                    <a:srgbClr val="C0C0C0"/>
                  </a:outerShdw>
                </a:effectLst>
              </a:rPr>
              <a:t>gặp</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sự</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cố</a:t>
            </a:r>
            <a:r>
              <a:rPr lang="en-US" dirty="0">
                <a:effectLst>
                  <a:outerShdw blurRad="38100" dist="38100" dir="2700000" algn="tl">
                    <a:srgbClr val="C0C0C0"/>
                  </a:outerShdw>
                </a:effectLst>
              </a:rPr>
              <a:t>. 	 </a:t>
            </a:r>
          </a:p>
          <a:p>
            <a:pPr algn="ctr">
              <a:buClr>
                <a:srgbClr val="FF0000"/>
              </a:buClr>
              <a:buSzPct val="140000"/>
              <a:buFontTx/>
              <a:buNone/>
            </a:pPr>
            <a:endParaRPr lang="en-US" dirty="0">
              <a:effectLst>
                <a:outerShdw blurRad="38100" dist="38100" dir="2700000" algn="tl">
                  <a:srgbClr val="C0C0C0"/>
                </a:outerShdw>
              </a:effectLst>
            </a:endParaRPr>
          </a:p>
          <a:p>
            <a:pPr algn="ctr">
              <a:buClr>
                <a:srgbClr val="FF0000"/>
              </a:buClr>
              <a:buSzPct val="140000"/>
              <a:buFontTx/>
              <a:buNone/>
            </a:pPr>
            <a:r>
              <a:rPr lang="en-US" sz="4400">
                <a:solidFill>
                  <a:srgbClr val="FF0000"/>
                </a:solidFill>
                <a:effectLst>
                  <a:outerShdw blurRad="38100" dist="38100" dir="2700000" algn="tl">
                    <a:srgbClr val="C0C0C0"/>
                  </a:outerShdw>
                </a:effectLst>
              </a:rPr>
              <a:t>End of Chapter </a:t>
            </a:r>
            <a:r>
              <a:rPr lang="en-US" sz="4400" smtClean="0">
                <a:solidFill>
                  <a:srgbClr val="FF0000"/>
                </a:solidFill>
                <a:effectLst>
                  <a:outerShdw blurRad="38100" dist="38100" dir="2700000" algn="tl">
                    <a:srgbClr val="C0C0C0"/>
                  </a:outerShdw>
                </a:effectLst>
              </a:rPr>
              <a:t>8</a:t>
            </a:r>
            <a:endParaRPr lang="en-US" sz="4400">
              <a:solidFill>
                <a:srgbClr val="FF0000"/>
              </a:solidFill>
              <a:effectLst>
                <a:outerShdw blurRad="38100" dist="38100" dir="2700000" algn="tl">
                  <a:srgbClr val="C0C0C0"/>
                </a:outerShdw>
              </a:effectLst>
            </a:endParaRPr>
          </a:p>
        </p:txBody>
      </p:sp>
    </p:spTree>
    <p:custDataLst>
      <p:tags r:id="rId1"/>
    </p:custDataLst>
  </p:cSld>
  <p:clrMapOvr>
    <a:masterClrMapping/>
  </p:clrMapOvr>
  <p:transition advTm="77729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down)">
                                      <p:cBhvr>
                                        <p:cTn id="7" dur="580">
                                          <p:stCondLst>
                                            <p:cond delay="0"/>
                                          </p:stCondLst>
                                        </p:cTn>
                                        <p:tgtEl>
                                          <p:spTgt spid="141315">
                                            <p:txEl>
                                              <p:pRg st="0" end="0"/>
                                            </p:txEl>
                                          </p:spTgt>
                                        </p:tgtEl>
                                      </p:cBhvr>
                                    </p:animEffect>
                                    <p:anim calcmode="lin" valueType="num">
                                      <p:cBhvr>
                                        <p:cTn id="8" dur="1822" tmFilter="0,0; 0.14,0.36; 0.43,0.73; 0.71,0.91; 1.0,1.0">
                                          <p:stCondLst>
                                            <p:cond delay="0"/>
                                          </p:stCondLst>
                                        </p:cTn>
                                        <p:tgtEl>
                                          <p:spTgt spid="1413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13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13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13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13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1315">
                                            <p:txEl>
                                              <p:pRg st="0" end="0"/>
                                            </p:txEl>
                                          </p:spTgt>
                                        </p:tgtEl>
                                      </p:cBhvr>
                                      <p:to x="100000" y="60000"/>
                                    </p:animScale>
                                    <p:animScale>
                                      <p:cBhvr>
                                        <p:cTn id="14" dur="166" decel="50000">
                                          <p:stCondLst>
                                            <p:cond delay="676"/>
                                          </p:stCondLst>
                                        </p:cTn>
                                        <p:tgtEl>
                                          <p:spTgt spid="141315">
                                            <p:txEl>
                                              <p:pRg st="0" end="0"/>
                                            </p:txEl>
                                          </p:spTgt>
                                        </p:tgtEl>
                                      </p:cBhvr>
                                      <p:to x="100000" y="100000"/>
                                    </p:animScale>
                                    <p:animScale>
                                      <p:cBhvr>
                                        <p:cTn id="15" dur="26">
                                          <p:stCondLst>
                                            <p:cond delay="1312"/>
                                          </p:stCondLst>
                                        </p:cTn>
                                        <p:tgtEl>
                                          <p:spTgt spid="141315">
                                            <p:txEl>
                                              <p:pRg st="0" end="0"/>
                                            </p:txEl>
                                          </p:spTgt>
                                        </p:tgtEl>
                                      </p:cBhvr>
                                      <p:to x="100000" y="80000"/>
                                    </p:animScale>
                                    <p:animScale>
                                      <p:cBhvr>
                                        <p:cTn id="16" dur="166" decel="50000">
                                          <p:stCondLst>
                                            <p:cond delay="1338"/>
                                          </p:stCondLst>
                                        </p:cTn>
                                        <p:tgtEl>
                                          <p:spTgt spid="141315">
                                            <p:txEl>
                                              <p:pRg st="0" end="0"/>
                                            </p:txEl>
                                          </p:spTgt>
                                        </p:tgtEl>
                                      </p:cBhvr>
                                      <p:to x="100000" y="100000"/>
                                    </p:animScale>
                                    <p:animScale>
                                      <p:cBhvr>
                                        <p:cTn id="17" dur="26">
                                          <p:stCondLst>
                                            <p:cond delay="1642"/>
                                          </p:stCondLst>
                                        </p:cTn>
                                        <p:tgtEl>
                                          <p:spTgt spid="141315">
                                            <p:txEl>
                                              <p:pRg st="0" end="0"/>
                                            </p:txEl>
                                          </p:spTgt>
                                        </p:tgtEl>
                                      </p:cBhvr>
                                      <p:to x="100000" y="90000"/>
                                    </p:animScale>
                                    <p:animScale>
                                      <p:cBhvr>
                                        <p:cTn id="18" dur="166" decel="50000">
                                          <p:stCondLst>
                                            <p:cond delay="1668"/>
                                          </p:stCondLst>
                                        </p:cTn>
                                        <p:tgtEl>
                                          <p:spTgt spid="141315">
                                            <p:txEl>
                                              <p:pRg st="0" end="0"/>
                                            </p:txEl>
                                          </p:spTgt>
                                        </p:tgtEl>
                                      </p:cBhvr>
                                      <p:to x="100000" y="100000"/>
                                    </p:animScale>
                                    <p:animScale>
                                      <p:cBhvr>
                                        <p:cTn id="19" dur="26">
                                          <p:stCondLst>
                                            <p:cond delay="1808"/>
                                          </p:stCondLst>
                                        </p:cTn>
                                        <p:tgtEl>
                                          <p:spTgt spid="141315">
                                            <p:txEl>
                                              <p:pRg st="0" end="0"/>
                                            </p:txEl>
                                          </p:spTgt>
                                        </p:tgtEl>
                                      </p:cBhvr>
                                      <p:to x="100000" y="95000"/>
                                    </p:animScale>
                                    <p:animScale>
                                      <p:cBhvr>
                                        <p:cTn id="20" dur="166" decel="50000">
                                          <p:stCondLst>
                                            <p:cond delay="1834"/>
                                          </p:stCondLst>
                                        </p:cTn>
                                        <p:tgtEl>
                                          <p:spTgt spid="14131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1315">
                                            <p:txEl>
                                              <p:pRg st="2" end="2"/>
                                            </p:txEl>
                                          </p:spTgt>
                                        </p:tgtEl>
                                        <p:attrNameLst>
                                          <p:attrName>style.visibility</p:attrName>
                                        </p:attrNameLst>
                                      </p:cBhvr>
                                      <p:to>
                                        <p:strVal val="visible"/>
                                      </p:to>
                                    </p:set>
                                    <p:animEffect transition="in" filter="wipe(down)">
                                      <p:cBhvr>
                                        <p:cTn id="25" dur="580">
                                          <p:stCondLst>
                                            <p:cond delay="0"/>
                                          </p:stCondLst>
                                        </p:cTn>
                                        <p:tgtEl>
                                          <p:spTgt spid="141315">
                                            <p:txEl>
                                              <p:pRg st="2" end="2"/>
                                            </p:txEl>
                                          </p:spTgt>
                                        </p:tgtEl>
                                      </p:cBhvr>
                                    </p:animEffect>
                                    <p:anim calcmode="lin" valueType="num">
                                      <p:cBhvr>
                                        <p:cTn id="26" dur="1822" tmFilter="0,0; 0.14,0.36; 0.43,0.73; 0.71,0.91; 1.0,1.0">
                                          <p:stCondLst>
                                            <p:cond delay="0"/>
                                          </p:stCondLst>
                                        </p:cTn>
                                        <p:tgtEl>
                                          <p:spTgt spid="141315">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1315">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1315">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1315">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1315">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1315">
                                            <p:txEl>
                                              <p:pRg st="2" end="2"/>
                                            </p:txEl>
                                          </p:spTgt>
                                        </p:tgtEl>
                                      </p:cBhvr>
                                      <p:to x="100000" y="60000"/>
                                    </p:animScale>
                                    <p:animScale>
                                      <p:cBhvr>
                                        <p:cTn id="32" dur="166" decel="50000">
                                          <p:stCondLst>
                                            <p:cond delay="676"/>
                                          </p:stCondLst>
                                        </p:cTn>
                                        <p:tgtEl>
                                          <p:spTgt spid="141315">
                                            <p:txEl>
                                              <p:pRg st="2" end="2"/>
                                            </p:txEl>
                                          </p:spTgt>
                                        </p:tgtEl>
                                      </p:cBhvr>
                                      <p:to x="100000" y="100000"/>
                                    </p:animScale>
                                    <p:animScale>
                                      <p:cBhvr>
                                        <p:cTn id="33" dur="26">
                                          <p:stCondLst>
                                            <p:cond delay="1312"/>
                                          </p:stCondLst>
                                        </p:cTn>
                                        <p:tgtEl>
                                          <p:spTgt spid="141315">
                                            <p:txEl>
                                              <p:pRg st="2" end="2"/>
                                            </p:txEl>
                                          </p:spTgt>
                                        </p:tgtEl>
                                      </p:cBhvr>
                                      <p:to x="100000" y="80000"/>
                                    </p:animScale>
                                    <p:animScale>
                                      <p:cBhvr>
                                        <p:cTn id="34" dur="166" decel="50000">
                                          <p:stCondLst>
                                            <p:cond delay="1338"/>
                                          </p:stCondLst>
                                        </p:cTn>
                                        <p:tgtEl>
                                          <p:spTgt spid="141315">
                                            <p:txEl>
                                              <p:pRg st="2" end="2"/>
                                            </p:txEl>
                                          </p:spTgt>
                                        </p:tgtEl>
                                      </p:cBhvr>
                                      <p:to x="100000" y="100000"/>
                                    </p:animScale>
                                    <p:animScale>
                                      <p:cBhvr>
                                        <p:cTn id="35" dur="26">
                                          <p:stCondLst>
                                            <p:cond delay="1642"/>
                                          </p:stCondLst>
                                        </p:cTn>
                                        <p:tgtEl>
                                          <p:spTgt spid="141315">
                                            <p:txEl>
                                              <p:pRg st="2" end="2"/>
                                            </p:txEl>
                                          </p:spTgt>
                                        </p:tgtEl>
                                      </p:cBhvr>
                                      <p:to x="100000" y="90000"/>
                                    </p:animScale>
                                    <p:animScale>
                                      <p:cBhvr>
                                        <p:cTn id="36" dur="166" decel="50000">
                                          <p:stCondLst>
                                            <p:cond delay="1668"/>
                                          </p:stCondLst>
                                        </p:cTn>
                                        <p:tgtEl>
                                          <p:spTgt spid="141315">
                                            <p:txEl>
                                              <p:pRg st="2" end="2"/>
                                            </p:txEl>
                                          </p:spTgt>
                                        </p:tgtEl>
                                      </p:cBhvr>
                                      <p:to x="100000" y="100000"/>
                                    </p:animScale>
                                    <p:animScale>
                                      <p:cBhvr>
                                        <p:cTn id="37" dur="26">
                                          <p:stCondLst>
                                            <p:cond delay="1808"/>
                                          </p:stCondLst>
                                        </p:cTn>
                                        <p:tgtEl>
                                          <p:spTgt spid="141315">
                                            <p:txEl>
                                              <p:pRg st="2" end="2"/>
                                            </p:txEl>
                                          </p:spTgt>
                                        </p:tgtEl>
                                      </p:cBhvr>
                                      <p:to x="100000" y="95000"/>
                                    </p:animScale>
                                    <p:animScale>
                                      <p:cBhvr>
                                        <p:cTn id="38" dur="166" decel="50000">
                                          <p:stCondLst>
                                            <p:cond delay="1834"/>
                                          </p:stCondLst>
                                        </p:cTn>
                                        <p:tgtEl>
                                          <p:spTgt spid="14131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Miền bảo vệ</a:t>
            </a:r>
          </a:p>
        </p:txBody>
      </p:sp>
      <p:sp>
        <p:nvSpPr>
          <p:cNvPr id="90115" name="Rectangle 3"/>
          <p:cNvSpPr>
            <a:spLocks noGrp="1" noChangeArrowheads="1"/>
          </p:cNvSpPr>
          <p:nvPr>
            <p:ph type="body" idx="1"/>
          </p:nvPr>
        </p:nvSpPr>
        <p:spPr/>
        <p:txBody>
          <a:bodyPr/>
          <a:lstStyle/>
          <a:p>
            <a:pPr algn="just">
              <a:buClr>
                <a:srgbClr val="FF0000"/>
              </a:buClr>
              <a:buSzPct val="150000"/>
            </a:pPr>
            <a:r>
              <a:rPr lang="en-US">
                <a:effectLst>
                  <a:outerShdw blurRad="38100" dist="38100" dir="2700000" algn="tl">
                    <a:srgbClr val="C0C0C0"/>
                  </a:outerShdw>
                </a:effectLst>
              </a:rPr>
              <a:t>Mỗi chủ thể sẽ hoạt động trong một miền bảo vệ nào đó. Một miền bảo vệ sẽ xác định các khách thể mà chủ thể trong miền đó được phép truy cập và thực hiện các thao tác.</a:t>
            </a:r>
          </a:p>
        </p:txBody>
      </p:sp>
    </p:spTree>
    <p:custDataLst>
      <p:tags r:id="rId1"/>
    </p:custDataLst>
  </p:cSld>
  <p:clrMapOvr>
    <a:masterClrMapping/>
  </p:clrMapOvr>
  <p:transition advTm="13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down)">
                                      <p:cBhvr>
                                        <p:cTn id="7" dur="580">
                                          <p:stCondLst>
                                            <p:cond delay="0"/>
                                          </p:stCondLst>
                                        </p:cTn>
                                        <p:tgtEl>
                                          <p:spTgt spid="90115">
                                            <p:txEl>
                                              <p:pRg st="0" end="0"/>
                                            </p:txEl>
                                          </p:spTgt>
                                        </p:tgtEl>
                                      </p:cBhvr>
                                    </p:animEffect>
                                    <p:anim calcmode="lin" valueType="num">
                                      <p:cBhvr>
                                        <p:cTn id="8" dur="1822" tmFilter="0,0; 0.14,0.36; 0.43,0.73; 0.71,0.91; 1.0,1.0">
                                          <p:stCondLst>
                                            <p:cond delay="0"/>
                                          </p:stCondLst>
                                        </p:cTn>
                                        <p:tgtEl>
                                          <p:spTgt spid="901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01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01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01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01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0115">
                                            <p:txEl>
                                              <p:pRg st="0" end="0"/>
                                            </p:txEl>
                                          </p:spTgt>
                                        </p:tgtEl>
                                      </p:cBhvr>
                                      <p:to x="100000" y="60000"/>
                                    </p:animScale>
                                    <p:animScale>
                                      <p:cBhvr>
                                        <p:cTn id="14" dur="166" decel="50000">
                                          <p:stCondLst>
                                            <p:cond delay="676"/>
                                          </p:stCondLst>
                                        </p:cTn>
                                        <p:tgtEl>
                                          <p:spTgt spid="90115">
                                            <p:txEl>
                                              <p:pRg st="0" end="0"/>
                                            </p:txEl>
                                          </p:spTgt>
                                        </p:tgtEl>
                                      </p:cBhvr>
                                      <p:to x="100000" y="100000"/>
                                    </p:animScale>
                                    <p:animScale>
                                      <p:cBhvr>
                                        <p:cTn id="15" dur="26">
                                          <p:stCondLst>
                                            <p:cond delay="1312"/>
                                          </p:stCondLst>
                                        </p:cTn>
                                        <p:tgtEl>
                                          <p:spTgt spid="90115">
                                            <p:txEl>
                                              <p:pRg st="0" end="0"/>
                                            </p:txEl>
                                          </p:spTgt>
                                        </p:tgtEl>
                                      </p:cBhvr>
                                      <p:to x="100000" y="80000"/>
                                    </p:animScale>
                                    <p:animScale>
                                      <p:cBhvr>
                                        <p:cTn id="16" dur="166" decel="50000">
                                          <p:stCondLst>
                                            <p:cond delay="1338"/>
                                          </p:stCondLst>
                                        </p:cTn>
                                        <p:tgtEl>
                                          <p:spTgt spid="90115">
                                            <p:txEl>
                                              <p:pRg st="0" end="0"/>
                                            </p:txEl>
                                          </p:spTgt>
                                        </p:tgtEl>
                                      </p:cBhvr>
                                      <p:to x="100000" y="100000"/>
                                    </p:animScale>
                                    <p:animScale>
                                      <p:cBhvr>
                                        <p:cTn id="17" dur="26">
                                          <p:stCondLst>
                                            <p:cond delay="1642"/>
                                          </p:stCondLst>
                                        </p:cTn>
                                        <p:tgtEl>
                                          <p:spTgt spid="90115">
                                            <p:txEl>
                                              <p:pRg st="0" end="0"/>
                                            </p:txEl>
                                          </p:spTgt>
                                        </p:tgtEl>
                                      </p:cBhvr>
                                      <p:to x="100000" y="90000"/>
                                    </p:animScale>
                                    <p:animScale>
                                      <p:cBhvr>
                                        <p:cTn id="18" dur="166" decel="50000">
                                          <p:stCondLst>
                                            <p:cond delay="1668"/>
                                          </p:stCondLst>
                                        </p:cTn>
                                        <p:tgtEl>
                                          <p:spTgt spid="90115">
                                            <p:txEl>
                                              <p:pRg st="0" end="0"/>
                                            </p:txEl>
                                          </p:spTgt>
                                        </p:tgtEl>
                                      </p:cBhvr>
                                      <p:to x="100000" y="100000"/>
                                    </p:animScale>
                                    <p:animScale>
                                      <p:cBhvr>
                                        <p:cTn id="19" dur="26">
                                          <p:stCondLst>
                                            <p:cond delay="1808"/>
                                          </p:stCondLst>
                                        </p:cTn>
                                        <p:tgtEl>
                                          <p:spTgt spid="90115">
                                            <p:txEl>
                                              <p:pRg st="0" end="0"/>
                                            </p:txEl>
                                          </p:spTgt>
                                        </p:tgtEl>
                                      </p:cBhvr>
                                      <p:to x="100000" y="95000"/>
                                    </p:animScale>
                                    <p:animScale>
                                      <p:cBhvr>
                                        <p:cTn id="20" dur="166" decel="50000">
                                          <p:stCondLst>
                                            <p:cond delay="1834"/>
                                          </p:stCondLst>
                                        </p:cTn>
                                        <p:tgtEl>
                                          <p:spTgt spid="9011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Miền bảo vệ</a:t>
            </a:r>
          </a:p>
        </p:txBody>
      </p:sp>
      <p:sp>
        <p:nvSpPr>
          <p:cNvPr id="91139" name="Rectangle 3"/>
          <p:cNvSpPr>
            <a:spLocks noGrp="1" noChangeArrowheads="1"/>
          </p:cNvSpPr>
          <p:nvPr>
            <p:ph type="body" idx="1"/>
          </p:nvPr>
        </p:nvSpPr>
        <p:spPr/>
        <p:txBody>
          <a:bodyPr/>
          <a:lstStyle/>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rPr>
              <a:t>Cấu trúc miền bảo vệ:</a:t>
            </a:r>
            <a:r>
              <a:rPr lang="en-US"/>
              <a:t> </a:t>
            </a:r>
          </a:p>
          <a:p>
            <a:pPr algn="just">
              <a:buClr>
                <a:srgbClr val="FF0000"/>
              </a:buClr>
              <a:buSzPct val="150000"/>
            </a:pPr>
            <a:r>
              <a:rPr lang="en-US">
                <a:effectLst>
                  <a:outerShdw blurRad="38100" dist="38100" dir="2700000" algn="tl">
                    <a:srgbClr val="C0C0C0"/>
                  </a:outerShdw>
                </a:effectLst>
              </a:rPr>
              <a:t>Quyền truy cập: Access-right = &lt;</a:t>
            </a:r>
            <a:r>
              <a:rPr lang="en-US" i="1">
                <a:effectLst>
                  <a:outerShdw blurRad="38100" dist="38100" dir="2700000" algn="tl">
                    <a:srgbClr val="C0C0C0"/>
                  </a:outerShdw>
                </a:effectLst>
              </a:rPr>
              <a:t>object-name</a:t>
            </a:r>
            <a:r>
              <a:rPr lang="en-US">
                <a:effectLst>
                  <a:outerShdw blurRad="38100" dist="38100" dir="2700000" algn="tl">
                    <a:srgbClr val="C0C0C0"/>
                  </a:outerShdw>
                </a:effectLst>
              </a:rPr>
              <a:t>, </a:t>
            </a:r>
            <a:r>
              <a:rPr lang="en-US" i="1">
                <a:effectLst>
                  <a:outerShdw blurRad="38100" dist="38100" dir="2700000" algn="tl">
                    <a:srgbClr val="C0C0C0"/>
                  </a:outerShdw>
                </a:effectLst>
              </a:rPr>
              <a:t>rights-set</a:t>
            </a:r>
            <a:r>
              <a:rPr lang="en-US">
                <a:effectLst>
                  <a:outerShdw blurRad="38100" dist="38100" dir="2700000" algn="tl">
                    <a:srgbClr val="C0C0C0"/>
                  </a:outerShdw>
                </a:effectLst>
              </a:rPr>
              <a:t>&gt;.</a:t>
            </a:r>
          </a:p>
          <a:p>
            <a:pPr algn="just">
              <a:buClr>
                <a:srgbClr val="FF0000"/>
              </a:buClr>
              <a:buSzPct val="150000"/>
              <a:buFontTx/>
              <a:buNone/>
            </a:pPr>
            <a:r>
              <a:rPr lang="en-US">
                <a:effectLst>
                  <a:outerShdw blurRad="38100" dist="38100" dir="2700000" algn="tl">
                    <a:srgbClr val="C0C0C0"/>
                  </a:outerShdw>
                </a:effectLst>
              </a:rPr>
              <a:t>	Các khả năng thao tác (</a:t>
            </a:r>
            <a:r>
              <a:rPr lang="en-US" i="1">
                <a:effectLst>
                  <a:outerShdw blurRad="38100" dist="38100" dir="2700000" algn="tl">
                    <a:srgbClr val="C0C0C0"/>
                  </a:outerShdw>
                </a:effectLst>
              </a:rPr>
              <a:t>rights-set)</a:t>
            </a:r>
            <a:r>
              <a:rPr lang="en-US">
                <a:effectLst>
                  <a:outerShdw blurRad="38100" dist="38100" dir="2700000" algn="tl">
                    <a:srgbClr val="C0C0C0"/>
                  </a:outerShdw>
                </a:effectLst>
              </a:rPr>
              <a:t> mà chủ thể có thể thực hiện trên một khách thể (</a:t>
            </a:r>
            <a:r>
              <a:rPr lang="en-US" i="1">
                <a:effectLst>
                  <a:outerShdw blurRad="38100" dist="38100" dir="2700000" algn="tl">
                    <a:srgbClr val="C0C0C0"/>
                  </a:outerShdw>
                </a:effectLst>
              </a:rPr>
              <a:t>object-name)</a:t>
            </a:r>
            <a:r>
              <a:rPr lang="en-US">
                <a:effectLst>
                  <a:outerShdw blurRad="38100" dist="38100" dir="2700000" algn="tl">
                    <a:srgbClr val="C0C0C0"/>
                  </a:outerShdw>
                </a:effectLst>
              </a:rPr>
              <a:t> được gọi là quyền truy cập.</a:t>
            </a:r>
          </a:p>
        </p:txBody>
      </p:sp>
    </p:spTree>
    <p:custDataLst>
      <p:tags r:id="rId1"/>
    </p:custDataLst>
  </p:cSld>
  <p:clrMapOvr>
    <a:masterClrMapping/>
  </p:clrMapOvr>
  <p:transition advTm="283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down)">
                                      <p:cBhvr>
                                        <p:cTn id="7" dur="580">
                                          <p:stCondLst>
                                            <p:cond delay="0"/>
                                          </p:stCondLst>
                                        </p:cTn>
                                        <p:tgtEl>
                                          <p:spTgt spid="91139">
                                            <p:txEl>
                                              <p:pRg st="0" end="0"/>
                                            </p:txEl>
                                          </p:spTgt>
                                        </p:tgtEl>
                                      </p:cBhvr>
                                    </p:animEffect>
                                    <p:anim calcmode="lin" valueType="num">
                                      <p:cBhvr>
                                        <p:cTn id="8" dur="1822" tmFilter="0,0; 0.14,0.36; 0.43,0.73; 0.71,0.91; 1.0,1.0">
                                          <p:stCondLst>
                                            <p:cond delay="0"/>
                                          </p:stCondLst>
                                        </p:cTn>
                                        <p:tgtEl>
                                          <p:spTgt spid="911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11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11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11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11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1139">
                                            <p:txEl>
                                              <p:pRg st="0" end="0"/>
                                            </p:txEl>
                                          </p:spTgt>
                                        </p:tgtEl>
                                      </p:cBhvr>
                                      <p:to x="100000" y="60000"/>
                                    </p:animScale>
                                    <p:animScale>
                                      <p:cBhvr>
                                        <p:cTn id="14" dur="166" decel="50000">
                                          <p:stCondLst>
                                            <p:cond delay="676"/>
                                          </p:stCondLst>
                                        </p:cTn>
                                        <p:tgtEl>
                                          <p:spTgt spid="91139">
                                            <p:txEl>
                                              <p:pRg st="0" end="0"/>
                                            </p:txEl>
                                          </p:spTgt>
                                        </p:tgtEl>
                                      </p:cBhvr>
                                      <p:to x="100000" y="100000"/>
                                    </p:animScale>
                                    <p:animScale>
                                      <p:cBhvr>
                                        <p:cTn id="15" dur="26">
                                          <p:stCondLst>
                                            <p:cond delay="1312"/>
                                          </p:stCondLst>
                                        </p:cTn>
                                        <p:tgtEl>
                                          <p:spTgt spid="91139">
                                            <p:txEl>
                                              <p:pRg st="0" end="0"/>
                                            </p:txEl>
                                          </p:spTgt>
                                        </p:tgtEl>
                                      </p:cBhvr>
                                      <p:to x="100000" y="80000"/>
                                    </p:animScale>
                                    <p:animScale>
                                      <p:cBhvr>
                                        <p:cTn id="16" dur="166" decel="50000">
                                          <p:stCondLst>
                                            <p:cond delay="1338"/>
                                          </p:stCondLst>
                                        </p:cTn>
                                        <p:tgtEl>
                                          <p:spTgt spid="91139">
                                            <p:txEl>
                                              <p:pRg st="0" end="0"/>
                                            </p:txEl>
                                          </p:spTgt>
                                        </p:tgtEl>
                                      </p:cBhvr>
                                      <p:to x="100000" y="100000"/>
                                    </p:animScale>
                                    <p:animScale>
                                      <p:cBhvr>
                                        <p:cTn id="17" dur="26">
                                          <p:stCondLst>
                                            <p:cond delay="1642"/>
                                          </p:stCondLst>
                                        </p:cTn>
                                        <p:tgtEl>
                                          <p:spTgt spid="91139">
                                            <p:txEl>
                                              <p:pRg st="0" end="0"/>
                                            </p:txEl>
                                          </p:spTgt>
                                        </p:tgtEl>
                                      </p:cBhvr>
                                      <p:to x="100000" y="90000"/>
                                    </p:animScale>
                                    <p:animScale>
                                      <p:cBhvr>
                                        <p:cTn id="18" dur="166" decel="50000">
                                          <p:stCondLst>
                                            <p:cond delay="1668"/>
                                          </p:stCondLst>
                                        </p:cTn>
                                        <p:tgtEl>
                                          <p:spTgt spid="91139">
                                            <p:txEl>
                                              <p:pRg st="0" end="0"/>
                                            </p:txEl>
                                          </p:spTgt>
                                        </p:tgtEl>
                                      </p:cBhvr>
                                      <p:to x="100000" y="100000"/>
                                    </p:animScale>
                                    <p:animScale>
                                      <p:cBhvr>
                                        <p:cTn id="19" dur="26">
                                          <p:stCondLst>
                                            <p:cond delay="1808"/>
                                          </p:stCondLst>
                                        </p:cTn>
                                        <p:tgtEl>
                                          <p:spTgt spid="91139">
                                            <p:txEl>
                                              <p:pRg st="0" end="0"/>
                                            </p:txEl>
                                          </p:spTgt>
                                        </p:tgtEl>
                                      </p:cBhvr>
                                      <p:to x="100000" y="95000"/>
                                    </p:animScale>
                                    <p:animScale>
                                      <p:cBhvr>
                                        <p:cTn id="20" dur="166" decel="50000">
                                          <p:stCondLst>
                                            <p:cond delay="1834"/>
                                          </p:stCondLst>
                                        </p:cTn>
                                        <p:tgtEl>
                                          <p:spTgt spid="911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1139">
                                            <p:txEl>
                                              <p:pRg st="1" end="1"/>
                                            </p:txEl>
                                          </p:spTgt>
                                        </p:tgtEl>
                                        <p:attrNameLst>
                                          <p:attrName>style.visibility</p:attrName>
                                        </p:attrNameLst>
                                      </p:cBhvr>
                                      <p:to>
                                        <p:strVal val="visible"/>
                                      </p:to>
                                    </p:set>
                                    <p:animEffect transition="in" filter="wipe(down)">
                                      <p:cBhvr>
                                        <p:cTn id="25" dur="580">
                                          <p:stCondLst>
                                            <p:cond delay="0"/>
                                          </p:stCondLst>
                                        </p:cTn>
                                        <p:tgtEl>
                                          <p:spTgt spid="91139">
                                            <p:txEl>
                                              <p:pRg st="1" end="1"/>
                                            </p:txEl>
                                          </p:spTgt>
                                        </p:tgtEl>
                                      </p:cBhvr>
                                    </p:animEffect>
                                    <p:anim calcmode="lin" valueType="num">
                                      <p:cBhvr>
                                        <p:cTn id="26" dur="1822" tmFilter="0,0; 0.14,0.36; 0.43,0.73; 0.71,0.91; 1.0,1.0">
                                          <p:stCondLst>
                                            <p:cond delay="0"/>
                                          </p:stCondLst>
                                        </p:cTn>
                                        <p:tgtEl>
                                          <p:spTgt spid="9113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113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113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113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113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1139">
                                            <p:txEl>
                                              <p:pRg st="1" end="1"/>
                                            </p:txEl>
                                          </p:spTgt>
                                        </p:tgtEl>
                                      </p:cBhvr>
                                      <p:to x="100000" y="60000"/>
                                    </p:animScale>
                                    <p:animScale>
                                      <p:cBhvr>
                                        <p:cTn id="32" dur="166" decel="50000">
                                          <p:stCondLst>
                                            <p:cond delay="676"/>
                                          </p:stCondLst>
                                        </p:cTn>
                                        <p:tgtEl>
                                          <p:spTgt spid="91139">
                                            <p:txEl>
                                              <p:pRg st="1" end="1"/>
                                            </p:txEl>
                                          </p:spTgt>
                                        </p:tgtEl>
                                      </p:cBhvr>
                                      <p:to x="100000" y="100000"/>
                                    </p:animScale>
                                    <p:animScale>
                                      <p:cBhvr>
                                        <p:cTn id="33" dur="26">
                                          <p:stCondLst>
                                            <p:cond delay="1312"/>
                                          </p:stCondLst>
                                        </p:cTn>
                                        <p:tgtEl>
                                          <p:spTgt spid="91139">
                                            <p:txEl>
                                              <p:pRg st="1" end="1"/>
                                            </p:txEl>
                                          </p:spTgt>
                                        </p:tgtEl>
                                      </p:cBhvr>
                                      <p:to x="100000" y="80000"/>
                                    </p:animScale>
                                    <p:animScale>
                                      <p:cBhvr>
                                        <p:cTn id="34" dur="166" decel="50000">
                                          <p:stCondLst>
                                            <p:cond delay="1338"/>
                                          </p:stCondLst>
                                        </p:cTn>
                                        <p:tgtEl>
                                          <p:spTgt spid="91139">
                                            <p:txEl>
                                              <p:pRg st="1" end="1"/>
                                            </p:txEl>
                                          </p:spTgt>
                                        </p:tgtEl>
                                      </p:cBhvr>
                                      <p:to x="100000" y="100000"/>
                                    </p:animScale>
                                    <p:animScale>
                                      <p:cBhvr>
                                        <p:cTn id="35" dur="26">
                                          <p:stCondLst>
                                            <p:cond delay="1642"/>
                                          </p:stCondLst>
                                        </p:cTn>
                                        <p:tgtEl>
                                          <p:spTgt spid="91139">
                                            <p:txEl>
                                              <p:pRg st="1" end="1"/>
                                            </p:txEl>
                                          </p:spTgt>
                                        </p:tgtEl>
                                      </p:cBhvr>
                                      <p:to x="100000" y="90000"/>
                                    </p:animScale>
                                    <p:animScale>
                                      <p:cBhvr>
                                        <p:cTn id="36" dur="166" decel="50000">
                                          <p:stCondLst>
                                            <p:cond delay="1668"/>
                                          </p:stCondLst>
                                        </p:cTn>
                                        <p:tgtEl>
                                          <p:spTgt spid="91139">
                                            <p:txEl>
                                              <p:pRg st="1" end="1"/>
                                            </p:txEl>
                                          </p:spTgt>
                                        </p:tgtEl>
                                      </p:cBhvr>
                                      <p:to x="100000" y="100000"/>
                                    </p:animScale>
                                    <p:animScale>
                                      <p:cBhvr>
                                        <p:cTn id="37" dur="26">
                                          <p:stCondLst>
                                            <p:cond delay="1808"/>
                                          </p:stCondLst>
                                        </p:cTn>
                                        <p:tgtEl>
                                          <p:spTgt spid="91139">
                                            <p:txEl>
                                              <p:pRg st="1" end="1"/>
                                            </p:txEl>
                                          </p:spTgt>
                                        </p:tgtEl>
                                      </p:cBhvr>
                                      <p:to x="100000" y="95000"/>
                                    </p:animScale>
                                    <p:animScale>
                                      <p:cBhvr>
                                        <p:cTn id="38" dur="166" decel="50000">
                                          <p:stCondLst>
                                            <p:cond delay="1834"/>
                                          </p:stCondLst>
                                        </p:cTn>
                                        <p:tgtEl>
                                          <p:spTgt spid="9113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1139">
                                            <p:txEl>
                                              <p:pRg st="2" end="2"/>
                                            </p:txEl>
                                          </p:spTgt>
                                        </p:tgtEl>
                                        <p:attrNameLst>
                                          <p:attrName>style.visibility</p:attrName>
                                        </p:attrNameLst>
                                      </p:cBhvr>
                                      <p:to>
                                        <p:strVal val="visible"/>
                                      </p:to>
                                    </p:set>
                                    <p:animEffect transition="in" filter="wipe(down)">
                                      <p:cBhvr>
                                        <p:cTn id="43" dur="580">
                                          <p:stCondLst>
                                            <p:cond delay="0"/>
                                          </p:stCondLst>
                                        </p:cTn>
                                        <p:tgtEl>
                                          <p:spTgt spid="91139">
                                            <p:txEl>
                                              <p:pRg st="2" end="2"/>
                                            </p:txEl>
                                          </p:spTgt>
                                        </p:tgtEl>
                                      </p:cBhvr>
                                    </p:animEffect>
                                    <p:anim calcmode="lin" valueType="num">
                                      <p:cBhvr>
                                        <p:cTn id="44" dur="1822" tmFilter="0,0; 0.14,0.36; 0.43,0.73; 0.71,0.91; 1.0,1.0">
                                          <p:stCondLst>
                                            <p:cond delay="0"/>
                                          </p:stCondLst>
                                        </p:cTn>
                                        <p:tgtEl>
                                          <p:spTgt spid="9113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113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113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113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113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1139">
                                            <p:txEl>
                                              <p:pRg st="2" end="2"/>
                                            </p:txEl>
                                          </p:spTgt>
                                        </p:tgtEl>
                                      </p:cBhvr>
                                      <p:to x="100000" y="60000"/>
                                    </p:animScale>
                                    <p:animScale>
                                      <p:cBhvr>
                                        <p:cTn id="50" dur="166" decel="50000">
                                          <p:stCondLst>
                                            <p:cond delay="676"/>
                                          </p:stCondLst>
                                        </p:cTn>
                                        <p:tgtEl>
                                          <p:spTgt spid="91139">
                                            <p:txEl>
                                              <p:pRg st="2" end="2"/>
                                            </p:txEl>
                                          </p:spTgt>
                                        </p:tgtEl>
                                      </p:cBhvr>
                                      <p:to x="100000" y="100000"/>
                                    </p:animScale>
                                    <p:animScale>
                                      <p:cBhvr>
                                        <p:cTn id="51" dur="26">
                                          <p:stCondLst>
                                            <p:cond delay="1312"/>
                                          </p:stCondLst>
                                        </p:cTn>
                                        <p:tgtEl>
                                          <p:spTgt spid="91139">
                                            <p:txEl>
                                              <p:pRg st="2" end="2"/>
                                            </p:txEl>
                                          </p:spTgt>
                                        </p:tgtEl>
                                      </p:cBhvr>
                                      <p:to x="100000" y="80000"/>
                                    </p:animScale>
                                    <p:animScale>
                                      <p:cBhvr>
                                        <p:cTn id="52" dur="166" decel="50000">
                                          <p:stCondLst>
                                            <p:cond delay="1338"/>
                                          </p:stCondLst>
                                        </p:cTn>
                                        <p:tgtEl>
                                          <p:spTgt spid="91139">
                                            <p:txEl>
                                              <p:pRg st="2" end="2"/>
                                            </p:txEl>
                                          </p:spTgt>
                                        </p:tgtEl>
                                      </p:cBhvr>
                                      <p:to x="100000" y="100000"/>
                                    </p:animScale>
                                    <p:animScale>
                                      <p:cBhvr>
                                        <p:cTn id="53" dur="26">
                                          <p:stCondLst>
                                            <p:cond delay="1642"/>
                                          </p:stCondLst>
                                        </p:cTn>
                                        <p:tgtEl>
                                          <p:spTgt spid="91139">
                                            <p:txEl>
                                              <p:pRg st="2" end="2"/>
                                            </p:txEl>
                                          </p:spTgt>
                                        </p:tgtEl>
                                      </p:cBhvr>
                                      <p:to x="100000" y="90000"/>
                                    </p:animScale>
                                    <p:animScale>
                                      <p:cBhvr>
                                        <p:cTn id="54" dur="166" decel="50000">
                                          <p:stCondLst>
                                            <p:cond delay="1668"/>
                                          </p:stCondLst>
                                        </p:cTn>
                                        <p:tgtEl>
                                          <p:spTgt spid="91139">
                                            <p:txEl>
                                              <p:pRg st="2" end="2"/>
                                            </p:txEl>
                                          </p:spTgt>
                                        </p:tgtEl>
                                      </p:cBhvr>
                                      <p:to x="100000" y="100000"/>
                                    </p:animScale>
                                    <p:animScale>
                                      <p:cBhvr>
                                        <p:cTn id="55" dur="26">
                                          <p:stCondLst>
                                            <p:cond delay="1808"/>
                                          </p:stCondLst>
                                        </p:cTn>
                                        <p:tgtEl>
                                          <p:spTgt spid="91139">
                                            <p:txEl>
                                              <p:pRg st="2" end="2"/>
                                            </p:txEl>
                                          </p:spTgt>
                                        </p:tgtEl>
                                      </p:cBhvr>
                                      <p:to x="100000" y="95000"/>
                                    </p:animScale>
                                    <p:animScale>
                                      <p:cBhvr>
                                        <p:cTn id="56" dur="166" decel="50000">
                                          <p:stCondLst>
                                            <p:cond delay="1834"/>
                                          </p:stCondLst>
                                        </p:cTn>
                                        <p:tgtEl>
                                          <p:spTgt spid="9113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Miền bảo vệ</a:t>
            </a:r>
          </a:p>
        </p:txBody>
      </p:sp>
      <p:sp>
        <p:nvSpPr>
          <p:cNvPr id="92163" name="Rectangle 3"/>
          <p:cNvSpPr>
            <a:spLocks noGrp="1" noChangeArrowheads="1"/>
          </p:cNvSpPr>
          <p:nvPr>
            <p:ph type="body" idx="1"/>
          </p:nvPr>
        </p:nvSpPr>
        <p:spPr>
          <a:xfrm>
            <a:off x="457200" y="1600200"/>
            <a:ext cx="8229600" cy="3001963"/>
          </a:xfrm>
        </p:spPr>
        <p:txBody>
          <a:bodyPr/>
          <a:lstStyle/>
          <a:p>
            <a:pPr algn="just">
              <a:buClr>
                <a:srgbClr val="FF0000"/>
              </a:buClr>
              <a:buSzPct val="150000"/>
            </a:pPr>
            <a:r>
              <a:rPr lang="en-US">
                <a:effectLst>
                  <a:outerShdw blurRad="38100" dist="38100" dir="2700000" algn="tl">
                    <a:srgbClr val="C0C0C0"/>
                  </a:outerShdw>
                </a:effectLst>
              </a:rPr>
              <a:t>Domain = set of access-rights</a:t>
            </a:r>
          </a:p>
          <a:p>
            <a:pPr algn="just">
              <a:buClr>
                <a:srgbClr val="FF0000"/>
              </a:buClr>
              <a:buSzPct val="150000"/>
              <a:buFont typeface="Wingdings" pitchFamily="2" charset="2"/>
              <a:buNone/>
            </a:pPr>
            <a:r>
              <a:rPr lang="en-US"/>
              <a:t>	M</a:t>
            </a:r>
            <a:r>
              <a:rPr lang="en-US">
                <a:effectLst>
                  <a:outerShdw blurRad="38100" dist="38100" dir="2700000" algn="tl">
                    <a:srgbClr val="C0C0C0"/>
                  </a:outerShdw>
                </a:effectLst>
              </a:rPr>
              <a:t>iền bảo vệ là tập hợp các quyền truy cập, xác định các thao tác mà chủ thể có thể thực hiện trên các khách thể. Các miền bảo vệ khác nhau có thể giao nhau một số quyền truy cập</a:t>
            </a:r>
          </a:p>
          <a:p>
            <a:pPr algn="just">
              <a:buClr>
                <a:srgbClr val="FF0000"/>
              </a:buClr>
              <a:buSzPct val="150000"/>
              <a:buFont typeface="Wingdings" pitchFamily="2" charset="2"/>
              <a:buNone/>
            </a:pPr>
            <a:endParaRPr lang="en-US">
              <a:effectLst>
                <a:outerShdw blurRad="38100" dist="38100" dir="2700000" algn="tl">
                  <a:srgbClr val="C0C0C0"/>
                </a:outerShdw>
              </a:effectLst>
            </a:endParaRPr>
          </a:p>
        </p:txBody>
      </p:sp>
      <p:pic>
        <p:nvPicPr>
          <p:cNvPr id="92164" name="Picture 4"/>
          <p:cNvPicPr>
            <a:picLocks noChangeAspect="1" noChangeArrowheads="1"/>
          </p:cNvPicPr>
          <p:nvPr/>
        </p:nvPicPr>
        <p:blipFill>
          <a:blip r:embed="rId3"/>
          <a:srcRect l="407" t="35739" r="430" b="35739"/>
          <a:stretch>
            <a:fillRect/>
          </a:stretch>
        </p:blipFill>
        <p:spPr bwMode="auto">
          <a:xfrm>
            <a:off x="258763" y="4764088"/>
            <a:ext cx="8605837" cy="1581150"/>
          </a:xfrm>
          <a:prstGeom prst="rect">
            <a:avLst/>
          </a:prstGeom>
          <a:noFill/>
          <a:ln w="38100" cmpd="dbl">
            <a:solidFill>
              <a:srgbClr val="CC6600"/>
            </a:solidFill>
            <a:miter lim="800000"/>
            <a:headEnd/>
            <a:tailEnd/>
          </a:ln>
          <a:effectLst/>
        </p:spPr>
      </p:pic>
    </p:spTree>
    <p:custDataLst>
      <p:tags r:id="rId1"/>
    </p:custDataLst>
  </p:cSld>
  <p:clrMapOvr>
    <a:masterClrMapping/>
  </p:clrMapOvr>
  <p:transition advTm="254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wipe(down)">
                                      <p:cBhvr>
                                        <p:cTn id="7" dur="580">
                                          <p:stCondLst>
                                            <p:cond delay="0"/>
                                          </p:stCondLst>
                                        </p:cTn>
                                        <p:tgtEl>
                                          <p:spTgt spid="92163">
                                            <p:txEl>
                                              <p:pRg st="0" end="0"/>
                                            </p:txEl>
                                          </p:spTgt>
                                        </p:tgtEl>
                                      </p:cBhvr>
                                    </p:animEffect>
                                    <p:anim calcmode="lin" valueType="num">
                                      <p:cBhvr>
                                        <p:cTn id="8" dur="1822" tmFilter="0,0; 0.14,0.36; 0.43,0.73; 0.71,0.91; 1.0,1.0">
                                          <p:stCondLst>
                                            <p:cond delay="0"/>
                                          </p:stCondLst>
                                        </p:cTn>
                                        <p:tgtEl>
                                          <p:spTgt spid="921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63">
                                            <p:txEl>
                                              <p:pRg st="0" end="0"/>
                                            </p:txEl>
                                          </p:spTgt>
                                        </p:tgtEl>
                                      </p:cBhvr>
                                      <p:to x="100000" y="60000"/>
                                    </p:animScale>
                                    <p:animScale>
                                      <p:cBhvr>
                                        <p:cTn id="14" dur="166" decel="50000">
                                          <p:stCondLst>
                                            <p:cond delay="676"/>
                                          </p:stCondLst>
                                        </p:cTn>
                                        <p:tgtEl>
                                          <p:spTgt spid="92163">
                                            <p:txEl>
                                              <p:pRg st="0" end="0"/>
                                            </p:txEl>
                                          </p:spTgt>
                                        </p:tgtEl>
                                      </p:cBhvr>
                                      <p:to x="100000" y="100000"/>
                                    </p:animScale>
                                    <p:animScale>
                                      <p:cBhvr>
                                        <p:cTn id="15" dur="26">
                                          <p:stCondLst>
                                            <p:cond delay="1312"/>
                                          </p:stCondLst>
                                        </p:cTn>
                                        <p:tgtEl>
                                          <p:spTgt spid="92163">
                                            <p:txEl>
                                              <p:pRg st="0" end="0"/>
                                            </p:txEl>
                                          </p:spTgt>
                                        </p:tgtEl>
                                      </p:cBhvr>
                                      <p:to x="100000" y="80000"/>
                                    </p:animScale>
                                    <p:animScale>
                                      <p:cBhvr>
                                        <p:cTn id="16" dur="166" decel="50000">
                                          <p:stCondLst>
                                            <p:cond delay="1338"/>
                                          </p:stCondLst>
                                        </p:cTn>
                                        <p:tgtEl>
                                          <p:spTgt spid="92163">
                                            <p:txEl>
                                              <p:pRg st="0" end="0"/>
                                            </p:txEl>
                                          </p:spTgt>
                                        </p:tgtEl>
                                      </p:cBhvr>
                                      <p:to x="100000" y="100000"/>
                                    </p:animScale>
                                    <p:animScale>
                                      <p:cBhvr>
                                        <p:cTn id="17" dur="26">
                                          <p:stCondLst>
                                            <p:cond delay="1642"/>
                                          </p:stCondLst>
                                        </p:cTn>
                                        <p:tgtEl>
                                          <p:spTgt spid="92163">
                                            <p:txEl>
                                              <p:pRg st="0" end="0"/>
                                            </p:txEl>
                                          </p:spTgt>
                                        </p:tgtEl>
                                      </p:cBhvr>
                                      <p:to x="100000" y="90000"/>
                                    </p:animScale>
                                    <p:animScale>
                                      <p:cBhvr>
                                        <p:cTn id="18" dur="166" decel="50000">
                                          <p:stCondLst>
                                            <p:cond delay="1668"/>
                                          </p:stCondLst>
                                        </p:cTn>
                                        <p:tgtEl>
                                          <p:spTgt spid="92163">
                                            <p:txEl>
                                              <p:pRg st="0" end="0"/>
                                            </p:txEl>
                                          </p:spTgt>
                                        </p:tgtEl>
                                      </p:cBhvr>
                                      <p:to x="100000" y="100000"/>
                                    </p:animScale>
                                    <p:animScale>
                                      <p:cBhvr>
                                        <p:cTn id="19" dur="26">
                                          <p:stCondLst>
                                            <p:cond delay="1808"/>
                                          </p:stCondLst>
                                        </p:cTn>
                                        <p:tgtEl>
                                          <p:spTgt spid="92163">
                                            <p:txEl>
                                              <p:pRg st="0" end="0"/>
                                            </p:txEl>
                                          </p:spTgt>
                                        </p:tgtEl>
                                      </p:cBhvr>
                                      <p:to x="100000" y="95000"/>
                                    </p:animScale>
                                    <p:animScale>
                                      <p:cBhvr>
                                        <p:cTn id="20" dur="166" decel="50000">
                                          <p:stCondLst>
                                            <p:cond delay="1834"/>
                                          </p:stCondLst>
                                        </p:cTn>
                                        <p:tgtEl>
                                          <p:spTgt spid="9216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2163">
                                            <p:txEl>
                                              <p:pRg st="1" end="1"/>
                                            </p:txEl>
                                          </p:spTgt>
                                        </p:tgtEl>
                                        <p:attrNameLst>
                                          <p:attrName>style.visibility</p:attrName>
                                        </p:attrNameLst>
                                      </p:cBhvr>
                                      <p:to>
                                        <p:strVal val="visible"/>
                                      </p:to>
                                    </p:set>
                                    <p:animEffect transition="in" filter="wipe(down)">
                                      <p:cBhvr>
                                        <p:cTn id="25" dur="580">
                                          <p:stCondLst>
                                            <p:cond delay="0"/>
                                          </p:stCondLst>
                                        </p:cTn>
                                        <p:tgtEl>
                                          <p:spTgt spid="92163">
                                            <p:txEl>
                                              <p:pRg st="1" end="1"/>
                                            </p:txEl>
                                          </p:spTgt>
                                        </p:tgtEl>
                                      </p:cBhvr>
                                    </p:animEffect>
                                    <p:anim calcmode="lin" valueType="num">
                                      <p:cBhvr>
                                        <p:cTn id="26" dur="1822" tmFilter="0,0; 0.14,0.36; 0.43,0.73; 0.71,0.91; 1.0,1.0">
                                          <p:stCondLst>
                                            <p:cond delay="0"/>
                                          </p:stCondLst>
                                        </p:cTn>
                                        <p:tgtEl>
                                          <p:spTgt spid="9216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216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216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216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216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2163">
                                            <p:txEl>
                                              <p:pRg st="1" end="1"/>
                                            </p:txEl>
                                          </p:spTgt>
                                        </p:tgtEl>
                                      </p:cBhvr>
                                      <p:to x="100000" y="60000"/>
                                    </p:animScale>
                                    <p:animScale>
                                      <p:cBhvr>
                                        <p:cTn id="32" dur="166" decel="50000">
                                          <p:stCondLst>
                                            <p:cond delay="676"/>
                                          </p:stCondLst>
                                        </p:cTn>
                                        <p:tgtEl>
                                          <p:spTgt spid="92163">
                                            <p:txEl>
                                              <p:pRg st="1" end="1"/>
                                            </p:txEl>
                                          </p:spTgt>
                                        </p:tgtEl>
                                      </p:cBhvr>
                                      <p:to x="100000" y="100000"/>
                                    </p:animScale>
                                    <p:animScale>
                                      <p:cBhvr>
                                        <p:cTn id="33" dur="26">
                                          <p:stCondLst>
                                            <p:cond delay="1312"/>
                                          </p:stCondLst>
                                        </p:cTn>
                                        <p:tgtEl>
                                          <p:spTgt spid="92163">
                                            <p:txEl>
                                              <p:pRg st="1" end="1"/>
                                            </p:txEl>
                                          </p:spTgt>
                                        </p:tgtEl>
                                      </p:cBhvr>
                                      <p:to x="100000" y="80000"/>
                                    </p:animScale>
                                    <p:animScale>
                                      <p:cBhvr>
                                        <p:cTn id="34" dur="166" decel="50000">
                                          <p:stCondLst>
                                            <p:cond delay="1338"/>
                                          </p:stCondLst>
                                        </p:cTn>
                                        <p:tgtEl>
                                          <p:spTgt spid="92163">
                                            <p:txEl>
                                              <p:pRg st="1" end="1"/>
                                            </p:txEl>
                                          </p:spTgt>
                                        </p:tgtEl>
                                      </p:cBhvr>
                                      <p:to x="100000" y="100000"/>
                                    </p:animScale>
                                    <p:animScale>
                                      <p:cBhvr>
                                        <p:cTn id="35" dur="26">
                                          <p:stCondLst>
                                            <p:cond delay="1642"/>
                                          </p:stCondLst>
                                        </p:cTn>
                                        <p:tgtEl>
                                          <p:spTgt spid="92163">
                                            <p:txEl>
                                              <p:pRg st="1" end="1"/>
                                            </p:txEl>
                                          </p:spTgt>
                                        </p:tgtEl>
                                      </p:cBhvr>
                                      <p:to x="100000" y="90000"/>
                                    </p:animScale>
                                    <p:animScale>
                                      <p:cBhvr>
                                        <p:cTn id="36" dur="166" decel="50000">
                                          <p:stCondLst>
                                            <p:cond delay="1668"/>
                                          </p:stCondLst>
                                        </p:cTn>
                                        <p:tgtEl>
                                          <p:spTgt spid="92163">
                                            <p:txEl>
                                              <p:pRg st="1" end="1"/>
                                            </p:txEl>
                                          </p:spTgt>
                                        </p:tgtEl>
                                      </p:cBhvr>
                                      <p:to x="100000" y="100000"/>
                                    </p:animScale>
                                    <p:animScale>
                                      <p:cBhvr>
                                        <p:cTn id="37" dur="26">
                                          <p:stCondLst>
                                            <p:cond delay="1808"/>
                                          </p:stCondLst>
                                        </p:cTn>
                                        <p:tgtEl>
                                          <p:spTgt spid="92163">
                                            <p:txEl>
                                              <p:pRg st="1" end="1"/>
                                            </p:txEl>
                                          </p:spTgt>
                                        </p:tgtEl>
                                      </p:cBhvr>
                                      <p:to x="100000" y="95000"/>
                                    </p:animScale>
                                    <p:animScale>
                                      <p:cBhvr>
                                        <p:cTn id="38" dur="166" decel="50000">
                                          <p:stCondLst>
                                            <p:cond delay="1834"/>
                                          </p:stCondLst>
                                        </p:cTn>
                                        <p:tgtEl>
                                          <p:spTgt spid="9216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b="1">
                <a:solidFill>
                  <a:srgbClr val="FF0000"/>
                </a:solidFill>
                <a:effectLst>
                  <a:outerShdw blurRad="38100" dist="38100" dir="2700000" algn="tl">
                    <a:srgbClr val="C0C0C0"/>
                  </a:outerShdw>
                </a:effectLst>
              </a:rPr>
              <a:t>Miền bảo vệ</a:t>
            </a:r>
          </a:p>
        </p:txBody>
      </p:sp>
      <p:sp>
        <p:nvSpPr>
          <p:cNvPr id="93187" name="Rectangle 3"/>
          <p:cNvSpPr>
            <a:spLocks noGrp="1" noChangeArrowheads="1"/>
          </p:cNvSpPr>
          <p:nvPr>
            <p:ph type="body" idx="1"/>
          </p:nvPr>
        </p:nvSpPr>
        <p:spPr/>
        <p:txBody>
          <a:bodyPr/>
          <a:lstStyle/>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rPr>
              <a:t>Liên kết tĩnh: </a:t>
            </a:r>
          </a:p>
          <a:p>
            <a:pPr algn="just">
              <a:buClr>
                <a:srgbClr val="FF0000"/>
              </a:buClr>
              <a:buSzPct val="150000"/>
            </a:pPr>
            <a:r>
              <a:rPr lang="en-US">
                <a:effectLst>
                  <a:outerShdw blurRad="38100" dist="38100" dir="2700000" algn="tl">
                    <a:srgbClr val="C0C0C0"/>
                  </a:outerShdw>
                </a:effectLst>
              </a:rPr>
              <a:t>Trong quá trình thực hiện một tiến trình, có thể phải trải qua các giai đoạn xử lí khác nhau. Tại mỗi giai đoạn, tiến trình có thể thao tác trên những tập tài nguyên khác nhau.</a:t>
            </a:r>
          </a:p>
          <a:p>
            <a:pPr algn="just">
              <a:buClr>
                <a:srgbClr val="FF0000"/>
              </a:buClr>
              <a:buSzPct val="150000"/>
            </a:pPr>
            <a:r>
              <a:rPr lang="en-US">
                <a:effectLst>
                  <a:outerShdw blurRad="38100" dist="38100" dir="2700000" algn="tl">
                    <a:srgbClr val="C0C0C0"/>
                  </a:outerShdw>
                </a:effectLst>
              </a:rPr>
              <a:t>Trong liên kết tĩnh, miền bảo vệ phải xác định ngay từ đầu các quyền truy cập cho tiến trình trong tất cả các giai đoạn xử lí.</a:t>
            </a:r>
            <a:r>
              <a:rPr lang="en-US"/>
              <a:t> </a:t>
            </a:r>
          </a:p>
        </p:txBody>
      </p:sp>
    </p:spTree>
    <p:custDataLst>
      <p:tags r:id="rId1"/>
    </p:custDataLst>
  </p:cSld>
  <p:clrMapOvr>
    <a:masterClrMapping/>
  </p:clrMapOvr>
  <p:transition advTm="180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wipe(down)">
                                      <p:cBhvr>
                                        <p:cTn id="7" dur="580">
                                          <p:stCondLst>
                                            <p:cond delay="0"/>
                                          </p:stCondLst>
                                        </p:cTn>
                                        <p:tgtEl>
                                          <p:spTgt spid="93187">
                                            <p:txEl>
                                              <p:pRg st="0" end="0"/>
                                            </p:txEl>
                                          </p:spTgt>
                                        </p:tgtEl>
                                      </p:cBhvr>
                                    </p:animEffect>
                                    <p:anim calcmode="lin" valueType="num">
                                      <p:cBhvr>
                                        <p:cTn id="8" dur="1822" tmFilter="0,0; 0.14,0.36; 0.43,0.73; 0.71,0.91; 1.0,1.0">
                                          <p:stCondLst>
                                            <p:cond delay="0"/>
                                          </p:stCondLst>
                                        </p:cTn>
                                        <p:tgtEl>
                                          <p:spTgt spid="931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31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31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31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31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3187">
                                            <p:txEl>
                                              <p:pRg st="0" end="0"/>
                                            </p:txEl>
                                          </p:spTgt>
                                        </p:tgtEl>
                                      </p:cBhvr>
                                      <p:to x="100000" y="60000"/>
                                    </p:animScale>
                                    <p:animScale>
                                      <p:cBhvr>
                                        <p:cTn id="14" dur="166" decel="50000">
                                          <p:stCondLst>
                                            <p:cond delay="676"/>
                                          </p:stCondLst>
                                        </p:cTn>
                                        <p:tgtEl>
                                          <p:spTgt spid="93187">
                                            <p:txEl>
                                              <p:pRg st="0" end="0"/>
                                            </p:txEl>
                                          </p:spTgt>
                                        </p:tgtEl>
                                      </p:cBhvr>
                                      <p:to x="100000" y="100000"/>
                                    </p:animScale>
                                    <p:animScale>
                                      <p:cBhvr>
                                        <p:cTn id="15" dur="26">
                                          <p:stCondLst>
                                            <p:cond delay="1312"/>
                                          </p:stCondLst>
                                        </p:cTn>
                                        <p:tgtEl>
                                          <p:spTgt spid="93187">
                                            <p:txEl>
                                              <p:pRg st="0" end="0"/>
                                            </p:txEl>
                                          </p:spTgt>
                                        </p:tgtEl>
                                      </p:cBhvr>
                                      <p:to x="100000" y="80000"/>
                                    </p:animScale>
                                    <p:animScale>
                                      <p:cBhvr>
                                        <p:cTn id="16" dur="166" decel="50000">
                                          <p:stCondLst>
                                            <p:cond delay="1338"/>
                                          </p:stCondLst>
                                        </p:cTn>
                                        <p:tgtEl>
                                          <p:spTgt spid="93187">
                                            <p:txEl>
                                              <p:pRg st="0" end="0"/>
                                            </p:txEl>
                                          </p:spTgt>
                                        </p:tgtEl>
                                      </p:cBhvr>
                                      <p:to x="100000" y="100000"/>
                                    </p:animScale>
                                    <p:animScale>
                                      <p:cBhvr>
                                        <p:cTn id="17" dur="26">
                                          <p:stCondLst>
                                            <p:cond delay="1642"/>
                                          </p:stCondLst>
                                        </p:cTn>
                                        <p:tgtEl>
                                          <p:spTgt spid="93187">
                                            <p:txEl>
                                              <p:pRg st="0" end="0"/>
                                            </p:txEl>
                                          </p:spTgt>
                                        </p:tgtEl>
                                      </p:cBhvr>
                                      <p:to x="100000" y="90000"/>
                                    </p:animScale>
                                    <p:animScale>
                                      <p:cBhvr>
                                        <p:cTn id="18" dur="166" decel="50000">
                                          <p:stCondLst>
                                            <p:cond delay="1668"/>
                                          </p:stCondLst>
                                        </p:cTn>
                                        <p:tgtEl>
                                          <p:spTgt spid="93187">
                                            <p:txEl>
                                              <p:pRg st="0" end="0"/>
                                            </p:txEl>
                                          </p:spTgt>
                                        </p:tgtEl>
                                      </p:cBhvr>
                                      <p:to x="100000" y="100000"/>
                                    </p:animScale>
                                    <p:animScale>
                                      <p:cBhvr>
                                        <p:cTn id="19" dur="26">
                                          <p:stCondLst>
                                            <p:cond delay="1808"/>
                                          </p:stCondLst>
                                        </p:cTn>
                                        <p:tgtEl>
                                          <p:spTgt spid="93187">
                                            <p:txEl>
                                              <p:pRg st="0" end="0"/>
                                            </p:txEl>
                                          </p:spTgt>
                                        </p:tgtEl>
                                      </p:cBhvr>
                                      <p:to x="100000" y="95000"/>
                                    </p:animScale>
                                    <p:animScale>
                                      <p:cBhvr>
                                        <p:cTn id="20" dur="166" decel="50000">
                                          <p:stCondLst>
                                            <p:cond delay="1834"/>
                                          </p:stCondLst>
                                        </p:cTn>
                                        <p:tgtEl>
                                          <p:spTgt spid="931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3187">
                                            <p:txEl>
                                              <p:pRg st="1" end="1"/>
                                            </p:txEl>
                                          </p:spTgt>
                                        </p:tgtEl>
                                        <p:attrNameLst>
                                          <p:attrName>style.visibility</p:attrName>
                                        </p:attrNameLst>
                                      </p:cBhvr>
                                      <p:to>
                                        <p:strVal val="visible"/>
                                      </p:to>
                                    </p:set>
                                    <p:animEffect transition="in" filter="wipe(down)">
                                      <p:cBhvr>
                                        <p:cTn id="25" dur="580">
                                          <p:stCondLst>
                                            <p:cond delay="0"/>
                                          </p:stCondLst>
                                        </p:cTn>
                                        <p:tgtEl>
                                          <p:spTgt spid="93187">
                                            <p:txEl>
                                              <p:pRg st="1" end="1"/>
                                            </p:txEl>
                                          </p:spTgt>
                                        </p:tgtEl>
                                      </p:cBhvr>
                                    </p:animEffect>
                                    <p:anim calcmode="lin" valueType="num">
                                      <p:cBhvr>
                                        <p:cTn id="26" dur="1822" tmFilter="0,0; 0.14,0.36; 0.43,0.73; 0.71,0.91; 1.0,1.0">
                                          <p:stCondLst>
                                            <p:cond delay="0"/>
                                          </p:stCondLst>
                                        </p:cTn>
                                        <p:tgtEl>
                                          <p:spTgt spid="931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31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31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31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31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3187">
                                            <p:txEl>
                                              <p:pRg st="1" end="1"/>
                                            </p:txEl>
                                          </p:spTgt>
                                        </p:tgtEl>
                                      </p:cBhvr>
                                      <p:to x="100000" y="60000"/>
                                    </p:animScale>
                                    <p:animScale>
                                      <p:cBhvr>
                                        <p:cTn id="32" dur="166" decel="50000">
                                          <p:stCondLst>
                                            <p:cond delay="676"/>
                                          </p:stCondLst>
                                        </p:cTn>
                                        <p:tgtEl>
                                          <p:spTgt spid="93187">
                                            <p:txEl>
                                              <p:pRg st="1" end="1"/>
                                            </p:txEl>
                                          </p:spTgt>
                                        </p:tgtEl>
                                      </p:cBhvr>
                                      <p:to x="100000" y="100000"/>
                                    </p:animScale>
                                    <p:animScale>
                                      <p:cBhvr>
                                        <p:cTn id="33" dur="26">
                                          <p:stCondLst>
                                            <p:cond delay="1312"/>
                                          </p:stCondLst>
                                        </p:cTn>
                                        <p:tgtEl>
                                          <p:spTgt spid="93187">
                                            <p:txEl>
                                              <p:pRg st="1" end="1"/>
                                            </p:txEl>
                                          </p:spTgt>
                                        </p:tgtEl>
                                      </p:cBhvr>
                                      <p:to x="100000" y="80000"/>
                                    </p:animScale>
                                    <p:animScale>
                                      <p:cBhvr>
                                        <p:cTn id="34" dur="166" decel="50000">
                                          <p:stCondLst>
                                            <p:cond delay="1338"/>
                                          </p:stCondLst>
                                        </p:cTn>
                                        <p:tgtEl>
                                          <p:spTgt spid="93187">
                                            <p:txEl>
                                              <p:pRg st="1" end="1"/>
                                            </p:txEl>
                                          </p:spTgt>
                                        </p:tgtEl>
                                      </p:cBhvr>
                                      <p:to x="100000" y="100000"/>
                                    </p:animScale>
                                    <p:animScale>
                                      <p:cBhvr>
                                        <p:cTn id="35" dur="26">
                                          <p:stCondLst>
                                            <p:cond delay="1642"/>
                                          </p:stCondLst>
                                        </p:cTn>
                                        <p:tgtEl>
                                          <p:spTgt spid="93187">
                                            <p:txEl>
                                              <p:pRg st="1" end="1"/>
                                            </p:txEl>
                                          </p:spTgt>
                                        </p:tgtEl>
                                      </p:cBhvr>
                                      <p:to x="100000" y="90000"/>
                                    </p:animScale>
                                    <p:animScale>
                                      <p:cBhvr>
                                        <p:cTn id="36" dur="166" decel="50000">
                                          <p:stCondLst>
                                            <p:cond delay="1668"/>
                                          </p:stCondLst>
                                        </p:cTn>
                                        <p:tgtEl>
                                          <p:spTgt spid="93187">
                                            <p:txEl>
                                              <p:pRg st="1" end="1"/>
                                            </p:txEl>
                                          </p:spTgt>
                                        </p:tgtEl>
                                      </p:cBhvr>
                                      <p:to x="100000" y="100000"/>
                                    </p:animScale>
                                    <p:animScale>
                                      <p:cBhvr>
                                        <p:cTn id="37" dur="26">
                                          <p:stCondLst>
                                            <p:cond delay="1808"/>
                                          </p:stCondLst>
                                        </p:cTn>
                                        <p:tgtEl>
                                          <p:spTgt spid="93187">
                                            <p:txEl>
                                              <p:pRg st="1" end="1"/>
                                            </p:txEl>
                                          </p:spTgt>
                                        </p:tgtEl>
                                      </p:cBhvr>
                                      <p:to x="100000" y="95000"/>
                                    </p:animScale>
                                    <p:animScale>
                                      <p:cBhvr>
                                        <p:cTn id="38" dur="166" decel="50000">
                                          <p:stCondLst>
                                            <p:cond delay="1834"/>
                                          </p:stCondLst>
                                        </p:cTn>
                                        <p:tgtEl>
                                          <p:spTgt spid="9318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3187">
                                            <p:txEl>
                                              <p:pRg st="2" end="2"/>
                                            </p:txEl>
                                          </p:spTgt>
                                        </p:tgtEl>
                                        <p:attrNameLst>
                                          <p:attrName>style.visibility</p:attrName>
                                        </p:attrNameLst>
                                      </p:cBhvr>
                                      <p:to>
                                        <p:strVal val="visible"/>
                                      </p:to>
                                    </p:set>
                                    <p:animEffect transition="in" filter="wipe(down)">
                                      <p:cBhvr>
                                        <p:cTn id="43" dur="580">
                                          <p:stCondLst>
                                            <p:cond delay="0"/>
                                          </p:stCondLst>
                                        </p:cTn>
                                        <p:tgtEl>
                                          <p:spTgt spid="93187">
                                            <p:txEl>
                                              <p:pRg st="2" end="2"/>
                                            </p:txEl>
                                          </p:spTgt>
                                        </p:tgtEl>
                                      </p:cBhvr>
                                    </p:animEffect>
                                    <p:anim calcmode="lin" valueType="num">
                                      <p:cBhvr>
                                        <p:cTn id="44" dur="1822" tmFilter="0,0; 0.14,0.36; 0.43,0.73; 0.71,0.91; 1.0,1.0">
                                          <p:stCondLst>
                                            <p:cond delay="0"/>
                                          </p:stCondLst>
                                        </p:cTn>
                                        <p:tgtEl>
                                          <p:spTgt spid="9318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318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318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318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318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3187">
                                            <p:txEl>
                                              <p:pRg st="2" end="2"/>
                                            </p:txEl>
                                          </p:spTgt>
                                        </p:tgtEl>
                                      </p:cBhvr>
                                      <p:to x="100000" y="60000"/>
                                    </p:animScale>
                                    <p:animScale>
                                      <p:cBhvr>
                                        <p:cTn id="50" dur="166" decel="50000">
                                          <p:stCondLst>
                                            <p:cond delay="676"/>
                                          </p:stCondLst>
                                        </p:cTn>
                                        <p:tgtEl>
                                          <p:spTgt spid="93187">
                                            <p:txEl>
                                              <p:pRg st="2" end="2"/>
                                            </p:txEl>
                                          </p:spTgt>
                                        </p:tgtEl>
                                      </p:cBhvr>
                                      <p:to x="100000" y="100000"/>
                                    </p:animScale>
                                    <p:animScale>
                                      <p:cBhvr>
                                        <p:cTn id="51" dur="26">
                                          <p:stCondLst>
                                            <p:cond delay="1312"/>
                                          </p:stCondLst>
                                        </p:cTn>
                                        <p:tgtEl>
                                          <p:spTgt spid="93187">
                                            <p:txEl>
                                              <p:pRg st="2" end="2"/>
                                            </p:txEl>
                                          </p:spTgt>
                                        </p:tgtEl>
                                      </p:cBhvr>
                                      <p:to x="100000" y="80000"/>
                                    </p:animScale>
                                    <p:animScale>
                                      <p:cBhvr>
                                        <p:cTn id="52" dur="166" decel="50000">
                                          <p:stCondLst>
                                            <p:cond delay="1338"/>
                                          </p:stCondLst>
                                        </p:cTn>
                                        <p:tgtEl>
                                          <p:spTgt spid="93187">
                                            <p:txEl>
                                              <p:pRg st="2" end="2"/>
                                            </p:txEl>
                                          </p:spTgt>
                                        </p:tgtEl>
                                      </p:cBhvr>
                                      <p:to x="100000" y="100000"/>
                                    </p:animScale>
                                    <p:animScale>
                                      <p:cBhvr>
                                        <p:cTn id="53" dur="26">
                                          <p:stCondLst>
                                            <p:cond delay="1642"/>
                                          </p:stCondLst>
                                        </p:cTn>
                                        <p:tgtEl>
                                          <p:spTgt spid="93187">
                                            <p:txEl>
                                              <p:pRg st="2" end="2"/>
                                            </p:txEl>
                                          </p:spTgt>
                                        </p:tgtEl>
                                      </p:cBhvr>
                                      <p:to x="100000" y="90000"/>
                                    </p:animScale>
                                    <p:animScale>
                                      <p:cBhvr>
                                        <p:cTn id="54" dur="166" decel="50000">
                                          <p:stCondLst>
                                            <p:cond delay="1668"/>
                                          </p:stCondLst>
                                        </p:cTn>
                                        <p:tgtEl>
                                          <p:spTgt spid="93187">
                                            <p:txEl>
                                              <p:pRg st="2" end="2"/>
                                            </p:txEl>
                                          </p:spTgt>
                                        </p:tgtEl>
                                      </p:cBhvr>
                                      <p:to x="100000" y="100000"/>
                                    </p:animScale>
                                    <p:animScale>
                                      <p:cBhvr>
                                        <p:cTn id="55" dur="26">
                                          <p:stCondLst>
                                            <p:cond delay="1808"/>
                                          </p:stCondLst>
                                        </p:cTn>
                                        <p:tgtEl>
                                          <p:spTgt spid="93187">
                                            <p:txEl>
                                              <p:pRg st="2" end="2"/>
                                            </p:txEl>
                                          </p:spTgt>
                                        </p:tgtEl>
                                      </p:cBhvr>
                                      <p:to x="100000" y="95000"/>
                                    </p:animScale>
                                    <p:animScale>
                                      <p:cBhvr>
                                        <p:cTn id="56" dur="166" decel="50000">
                                          <p:stCondLst>
                                            <p:cond delay="1834"/>
                                          </p:stCondLst>
                                        </p:cTn>
                                        <p:tgtEl>
                                          <p:spTgt spid="9318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33fc833f9bac8e68a8fd7c672eceb6191cc78"/>
</p:tagLst>
</file>

<file path=ppt/tags/tag10.xml><?xml version="1.0" encoding="utf-8"?>
<p:tagLst xmlns:a="http://schemas.openxmlformats.org/drawingml/2006/main" xmlns:r="http://schemas.openxmlformats.org/officeDocument/2006/relationships" xmlns:p="http://schemas.openxmlformats.org/presentationml/2006/main">
  <p:tag name="TIMING" val="|0|0.2|1.8|0"/>
</p:tagLst>
</file>

<file path=ppt/tags/tag11.xml><?xml version="1.0" encoding="utf-8"?>
<p:tagLst xmlns:a="http://schemas.openxmlformats.org/drawingml/2006/main" xmlns:r="http://schemas.openxmlformats.org/officeDocument/2006/relationships" xmlns:p="http://schemas.openxmlformats.org/presentationml/2006/main">
  <p:tag name="TIMING" val="|0|0.2|0.5|1.4|0.7"/>
</p:tagLst>
</file>

<file path=ppt/tags/tag12.xml><?xml version="1.0" encoding="utf-8"?>
<p:tagLst xmlns:a="http://schemas.openxmlformats.org/drawingml/2006/main" xmlns:r="http://schemas.openxmlformats.org/officeDocument/2006/relationships" xmlns:p="http://schemas.openxmlformats.org/presentationml/2006/main">
  <p:tag name="TIMING" val="|0|0.6|0.6|0.1|0"/>
</p:tagLst>
</file>

<file path=ppt/tags/tag13.xml><?xml version="1.0" encoding="utf-8"?>
<p:tagLst xmlns:a="http://schemas.openxmlformats.org/drawingml/2006/main" xmlns:r="http://schemas.openxmlformats.org/officeDocument/2006/relationships" xmlns:p="http://schemas.openxmlformats.org/presentationml/2006/main">
  <p:tag name="TIMING" val="|0|0.2|0.4|0.1"/>
</p:tagLst>
</file>

<file path=ppt/tags/tag14.xml><?xml version="1.0" encoding="utf-8"?>
<p:tagLst xmlns:a="http://schemas.openxmlformats.org/drawingml/2006/main" xmlns:r="http://schemas.openxmlformats.org/officeDocument/2006/relationships" xmlns:p="http://schemas.openxmlformats.org/presentationml/2006/main">
  <p:tag name="TIMING" val="|0|0.2"/>
</p:tagLst>
</file>

<file path=ppt/tags/tag15.xml><?xml version="1.0" encoding="utf-8"?>
<p:tagLst xmlns:a="http://schemas.openxmlformats.org/drawingml/2006/main" xmlns:r="http://schemas.openxmlformats.org/officeDocument/2006/relationships" xmlns:p="http://schemas.openxmlformats.org/presentationml/2006/main">
  <p:tag name="TIMING" val="|0|0.2|0"/>
</p:tagLst>
</file>

<file path=ppt/tags/tag16.xml><?xml version="1.0" encoding="utf-8"?>
<p:tagLst xmlns:a="http://schemas.openxmlformats.org/drawingml/2006/main" xmlns:r="http://schemas.openxmlformats.org/officeDocument/2006/relationships" xmlns:p="http://schemas.openxmlformats.org/presentationml/2006/main">
  <p:tag name="TIMING" val="|0|0"/>
</p:tagLst>
</file>

<file path=ppt/tags/tag17.xml><?xml version="1.0" encoding="utf-8"?>
<p:tagLst xmlns:a="http://schemas.openxmlformats.org/drawingml/2006/main" xmlns:r="http://schemas.openxmlformats.org/officeDocument/2006/relationships" xmlns:p="http://schemas.openxmlformats.org/presentationml/2006/main">
  <p:tag name="TIMING" val="|0|0.2|0|0"/>
</p:tagLst>
</file>

<file path=ppt/tags/tag18.xml><?xml version="1.0" encoding="utf-8"?>
<p:tagLst xmlns:a="http://schemas.openxmlformats.org/drawingml/2006/main" xmlns:r="http://schemas.openxmlformats.org/officeDocument/2006/relationships" xmlns:p="http://schemas.openxmlformats.org/presentationml/2006/main">
  <p:tag name="TIMING" val="|0|0|0"/>
</p:tagLst>
</file>

<file path=ppt/tags/tag19.xml><?xml version="1.0" encoding="utf-8"?>
<p:tagLst xmlns:a="http://schemas.openxmlformats.org/drawingml/2006/main" xmlns:r="http://schemas.openxmlformats.org/officeDocument/2006/relationships" xmlns:p="http://schemas.openxmlformats.org/presentationml/2006/main">
  <p:tag name="TIMING" val="|0.1|0.4|0.3|0.3|0.3"/>
</p:tagLst>
</file>

<file path=ppt/tags/tag2.xml><?xml version="1.0" encoding="utf-8"?>
<p:tagLst xmlns:a="http://schemas.openxmlformats.org/drawingml/2006/main" xmlns:r="http://schemas.openxmlformats.org/officeDocument/2006/relationships" xmlns:p="http://schemas.openxmlformats.org/presentationml/2006/main">
  <p:tag name="TIMING" val="|0|0.3|0.1"/>
</p:tagLst>
</file>

<file path=ppt/tags/tag20.xml><?xml version="1.0" encoding="utf-8"?>
<p:tagLst xmlns:a="http://schemas.openxmlformats.org/drawingml/2006/main" xmlns:r="http://schemas.openxmlformats.org/officeDocument/2006/relationships" xmlns:p="http://schemas.openxmlformats.org/presentationml/2006/main">
  <p:tag name="TIMING" val="|0|1.7"/>
</p:tagLst>
</file>

<file path=ppt/tags/tag21.xml><?xml version="1.0" encoding="utf-8"?>
<p:tagLst xmlns:a="http://schemas.openxmlformats.org/drawingml/2006/main" xmlns:r="http://schemas.openxmlformats.org/officeDocument/2006/relationships" xmlns:p="http://schemas.openxmlformats.org/presentationml/2006/main">
  <p:tag name="TIMING" val="|0|2.2|0.3"/>
</p:tagLst>
</file>

<file path=ppt/tags/tag22.xml><?xml version="1.0" encoding="utf-8"?>
<p:tagLst xmlns:a="http://schemas.openxmlformats.org/drawingml/2006/main" xmlns:r="http://schemas.openxmlformats.org/officeDocument/2006/relationships" xmlns:p="http://schemas.openxmlformats.org/presentationml/2006/main">
  <p:tag name="TIMING" val="|0|0.2|0.7"/>
</p:tagLst>
</file>

<file path=ppt/tags/tag23.xml><?xml version="1.0" encoding="utf-8"?>
<p:tagLst xmlns:a="http://schemas.openxmlformats.org/drawingml/2006/main" xmlns:r="http://schemas.openxmlformats.org/officeDocument/2006/relationships" xmlns:p="http://schemas.openxmlformats.org/presentationml/2006/main">
  <p:tag name="TIMING" val="|0|2.8|0.4"/>
</p:tagLst>
</file>

<file path=ppt/tags/tag24.xml><?xml version="1.0" encoding="utf-8"?>
<p:tagLst xmlns:a="http://schemas.openxmlformats.org/drawingml/2006/main" xmlns:r="http://schemas.openxmlformats.org/officeDocument/2006/relationships" xmlns:p="http://schemas.openxmlformats.org/presentationml/2006/main">
  <p:tag name="TIMING" val="|0|1.3|0.5|1.8"/>
</p:tagLst>
</file>

<file path=ppt/tags/tag25.xml><?xml version="1.0" encoding="utf-8"?>
<p:tagLst xmlns:a="http://schemas.openxmlformats.org/drawingml/2006/main" xmlns:r="http://schemas.openxmlformats.org/officeDocument/2006/relationships" xmlns:p="http://schemas.openxmlformats.org/presentationml/2006/main">
  <p:tag name="TIMING" val="|0|0.3|1.1"/>
</p:tagLst>
</file>

<file path=ppt/tags/tag26.xml><?xml version="1.0" encoding="utf-8"?>
<p:tagLst xmlns:a="http://schemas.openxmlformats.org/drawingml/2006/main" xmlns:r="http://schemas.openxmlformats.org/officeDocument/2006/relationships" xmlns:p="http://schemas.openxmlformats.org/presentationml/2006/main">
  <p:tag name="TIMING" val="|6.3|0.4|0.3|0.2|0.1"/>
</p:tagLst>
</file>

<file path=ppt/tags/tag27.xml><?xml version="1.0" encoding="utf-8"?>
<p:tagLst xmlns:a="http://schemas.openxmlformats.org/drawingml/2006/main" xmlns:r="http://schemas.openxmlformats.org/officeDocument/2006/relationships" xmlns:p="http://schemas.openxmlformats.org/presentationml/2006/main">
  <p:tag name="TIMING" val="|0|0|0"/>
</p:tagLst>
</file>

<file path=ppt/tags/tag28.xml><?xml version="1.0" encoding="utf-8"?>
<p:tagLst xmlns:a="http://schemas.openxmlformats.org/drawingml/2006/main" xmlns:r="http://schemas.openxmlformats.org/officeDocument/2006/relationships" xmlns:p="http://schemas.openxmlformats.org/presentationml/2006/main">
  <p:tag name="TIMING" val="|0.6"/>
</p:tagLst>
</file>

<file path=ppt/tags/tag29.xml><?xml version="1.0" encoding="utf-8"?>
<p:tagLst xmlns:a="http://schemas.openxmlformats.org/drawingml/2006/main" xmlns:r="http://schemas.openxmlformats.org/officeDocument/2006/relationships" xmlns:p="http://schemas.openxmlformats.org/presentationml/2006/main">
  <p:tag name="TIMING" val="|0.1|6.2|0.3|0.3|0.3|0.7|1.5"/>
</p:tagLst>
</file>

<file path=ppt/tags/tag3.xml><?xml version="1.0" encoding="utf-8"?>
<p:tagLst xmlns:a="http://schemas.openxmlformats.org/drawingml/2006/main" xmlns:r="http://schemas.openxmlformats.org/officeDocument/2006/relationships" xmlns:p="http://schemas.openxmlformats.org/presentationml/2006/main">
  <p:tag name="TIMING" val="|0|0|0"/>
</p:tagLst>
</file>

<file path=ppt/tags/tag30.xml><?xml version="1.0" encoding="utf-8"?>
<p:tagLst xmlns:a="http://schemas.openxmlformats.org/drawingml/2006/main" xmlns:r="http://schemas.openxmlformats.org/officeDocument/2006/relationships" xmlns:p="http://schemas.openxmlformats.org/presentationml/2006/main">
  <p:tag name="TIMING" val="|0|5.6|0.4|7.5"/>
</p:tagLst>
</file>

<file path=ppt/tags/tag31.xml><?xml version="1.0" encoding="utf-8"?>
<p:tagLst xmlns:a="http://schemas.openxmlformats.org/drawingml/2006/main" xmlns:r="http://schemas.openxmlformats.org/officeDocument/2006/relationships" xmlns:p="http://schemas.openxmlformats.org/presentationml/2006/main">
  <p:tag name="TIMING" val="|0.2|34.3"/>
</p:tagLst>
</file>

<file path=ppt/tags/tag32.xml><?xml version="1.0" encoding="utf-8"?>
<p:tagLst xmlns:a="http://schemas.openxmlformats.org/drawingml/2006/main" xmlns:r="http://schemas.openxmlformats.org/officeDocument/2006/relationships" xmlns:p="http://schemas.openxmlformats.org/presentationml/2006/main">
  <p:tag name="TIMING" val="|0"/>
</p:tagLst>
</file>

<file path=ppt/tags/tag33.xml><?xml version="1.0" encoding="utf-8"?>
<p:tagLst xmlns:a="http://schemas.openxmlformats.org/drawingml/2006/main" xmlns:r="http://schemas.openxmlformats.org/officeDocument/2006/relationships" xmlns:p="http://schemas.openxmlformats.org/presentationml/2006/main">
  <p:tag name="TIMING" val="|0|1.5|0.3|0"/>
</p:tagLst>
</file>

<file path=ppt/tags/tag34.xml><?xml version="1.0" encoding="utf-8"?>
<p:tagLst xmlns:a="http://schemas.openxmlformats.org/drawingml/2006/main" xmlns:r="http://schemas.openxmlformats.org/officeDocument/2006/relationships" xmlns:p="http://schemas.openxmlformats.org/presentationml/2006/main">
  <p:tag name="TIMING" val="|0|3.6"/>
</p:tagLst>
</file>

<file path=ppt/tags/tag35.xml><?xml version="1.0" encoding="utf-8"?>
<p:tagLst xmlns:a="http://schemas.openxmlformats.org/drawingml/2006/main" xmlns:r="http://schemas.openxmlformats.org/officeDocument/2006/relationships" xmlns:p="http://schemas.openxmlformats.org/presentationml/2006/main">
  <p:tag name="TIMING" val="|0|2.6"/>
</p:tagLst>
</file>

<file path=ppt/tags/tag36.xml><?xml version="1.0" encoding="utf-8"?>
<p:tagLst xmlns:a="http://schemas.openxmlformats.org/drawingml/2006/main" xmlns:r="http://schemas.openxmlformats.org/officeDocument/2006/relationships" xmlns:p="http://schemas.openxmlformats.org/presentationml/2006/main">
  <p:tag name="TIMING" val="|0|2|0.7|1.8"/>
</p:tagLst>
</file>

<file path=ppt/tags/tag37.xml><?xml version="1.0" encoding="utf-8"?>
<p:tagLst xmlns:a="http://schemas.openxmlformats.org/drawingml/2006/main" xmlns:r="http://schemas.openxmlformats.org/officeDocument/2006/relationships" xmlns:p="http://schemas.openxmlformats.org/presentationml/2006/main">
  <p:tag name="TIMING" val="|0"/>
</p:tagLst>
</file>

<file path=ppt/tags/tag38.xml><?xml version="1.0" encoding="utf-8"?>
<p:tagLst xmlns:a="http://schemas.openxmlformats.org/drawingml/2006/main" xmlns:r="http://schemas.openxmlformats.org/officeDocument/2006/relationships" xmlns:p="http://schemas.openxmlformats.org/presentationml/2006/main">
  <p:tag name="TIMING" val="|0"/>
</p:tagLst>
</file>

<file path=ppt/tags/tag39.xml><?xml version="1.0" encoding="utf-8"?>
<p:tagLst xmlns:a="http://schemas.openxmlformats.org/drawingml/2006/main" xmlns:r="http://schemas.openxmlformats.org/officeDocument/2006/relationships" xmlns:p="http://schemas.openxmlformats.org/presentationml/2006/main">
  <p:tag name="TIMING" val="|0.4|7.2|0.8|0.3|0.2"/>
</p:tagLst>
</file>

<file path=ppt/tags/tag4.xml><?xml version="1.0" encoding="utf-8"?>
<p:tagLst xmlns:a="http://schemas.openxmlformats.org/drawingml/2006/main" xmlns:r="http://schemas.openxmlformats.org/officeDocument/2006/relationships" xmlns:p="http://schemas.openxmlformats.org/presentationml/2006/main">
  <p:tag name="TIMING" val="|0|0.1|0"/>
</p:tagLst>
</file>

<file path=ppt/tags/tag40.xml><?xml version="1.0" encoding="utf-8"?>
<p:tagLst xmlns:a="http://schemas.openxmlformats.org/drawingml/2006/main" xmlns:r="http://schemas.openxmlformats.org/officeDocument/2006/relationships" xmlns:p="http://schemas.openxmlformats.org/presentationml/2006/main">
  <p:tag name="TIMING" val="|0|0.2|2.2|0.5|0.9"/>
</p:tagLst>
</file>

<file path=ppt/tags/tag41.xml><?xml version="1.0" encoding="utf-8"?>
<p:tagLst xmlns:a="http://schemas.openxmlformats.org/drawingml/2006/main" xmlns:r="http://schemas.openxmlformats.org/officeDocument/2006/relationships" xmlns:p="http://schemas.openxmlformats.org/presentationml/2006/main">
  <p:tag name="TIMING" val="|0|39"/>
</p:tagLst>
</file>

<file path=ppt/tags/tag42.xml><?xml version="1.0" encoding="utf-8"?>
<p:tagLst xmlns:a="http://schemas.openxmlformats.org/drawingml/2006/main" xmlns:r="http://schemas.openxmlformats.org/officeDocument/2006/relationships" xmlns:p="http://schemas.openxmlformats.org/presentationml/2006/main">
  <p:tag name="TIMING" val="|0|0.3|0.8"/>
</p:tagLst>
</file>

<file path=ppt/tags/tag43.xml><?xml version="1.0" encoding="utf-8"?>
<p:tagLst xmlns:a="http://schemas.openxmlformats.org/drawingml/2006/main" xmlns:r="http://schemas.openxmlformats.org/officeDocument/2006/relationships" xmlns:p="http://schemas.openxmlformats.org/presentationml/2006/main">
  <p:tag name="TIMING" val="|0|4.4|0.4"/>
</p:tagLst>
</file>

<file path=ppt/tags/tag44.xml><?xml version="1.0" encoding="utf-8"?>
<p:tagLst xmlns:a="http://schemas.openxmlformats.org/drawingml/2006/main" xmlns:r="http://schemas.openxmlformats.org/officeDocument/2006/relationships" xmlns:p="http://schemas.openxmlformats.org/presentationml/2006/main">
  <p:tag name="TIMING" val="|0|1.4|258.8"/>
</p:tagLst>
</file>

<file path=ppt/tags/tag45.xml><?xml version="1.0" encoding="utf-8"?>
<p:tagLst xmlns:a="http://schemas.openxmlformats.org/drawingml/2006/main" xmlns:r="http://schemas.openxmlformats.org/officeDocument/2006/relationships" xmlns:p="http://schemas.openxmlformats.org/presentationml/2006/main">
  <p:tag name="TIMING" val="|0|5.2|2.8"/>
</p:tagLst>
</file>

<file path=ppt/tags/tag46.xml><?xml version="1.0" encoding="utf-8"?>
<p:tagLst xmlns:a="http://schemas.openxmlformats.org/drawingml/2006/main" xmlns:r="http://schemas.openxmlformats.org/officeDocument/2006/relationships" xmlns:p="http://schemas.openxmlformats.org/presentationml/2006/main">
  <p:tag name="TIMING" val="|0|83.3|2.1"/>
</p:tagLst>
</file>

<file path=ppt/tags/tag47.xml><?xml version="1.0" encoding="utf-8"?>
<p:tagLst xmlns:a="http://schemas.openxmlformats.org/drawingml/2006/main" xmlns:r="http://schemas.openxmlformats.org/officeDocument/2006/relationships" xmlns:p="http://schemas.openxmlformats.org/presentationml/2006/main">
  <p:tag name="TIMING" val="|0.4|764"/>
</p:tagLst>
</file>

<file path=ppt/tags/tag5.xml><?xml version="1.0" encoding="utf-8"?>
<p:tagLst xmlns:a="http://schemas.openxmlformats.org/drawingml/2006/main" xmlns:r="http://schemas.openxmlformats.org/officeDocument/2006/relationships" xmlns:p="http://schemas.openxmlformats.org/presentationml/2006/main">
  <p:tag name="TIMING" val="|0|0.3|0.6"/>
</p:tagLst>
</file>

<file path=ppt/tags/tag6.xml><?xml version="1.0" encoding="utf-8"?>
<p:tagLst xmlns:a="http://schemas.openxmlformats.org/drawingml/2006/main" xmlns:r="http://schemas.openxmlformats.org/officeDocument/2006/relationships" xmlns:p="http://schemas.openxmlformats.org/presentationml/2006/main">
  <p:tag name="TIMING" val="|0.1|0.4"/>
</p:tagLst>
</file>

<file path=ppt/tags/tag7.xml><?xml version="1.0" encoding="utf-8"?>
<p:tagLst xmlns:a="http://schemas.openxmlformats.org/drawingml/2006/main" xmlns:r="http://schemas.openxmlformats.org/officeDocument/2006/relationships" xmlns:p="http://schemas.openxmlformats.org/presentationml/2006/main">
  <p:tag name="TIMING" val="|0|0.4|1.8|0"/>
</p:tagLst>
</file>

<file path=ppt/tags/tag8.xml><?xml version="1.0" encoding="utf-8"?>
<p:tagLst xmlns:a="http://schemas.openxmlformats.org/drawingml/2006/main" xmlns:r="http://schemas.openxmlformats.org/officeDocument/2006/relationships" xmlns:p="http://schemas.openxmlformats.org/presentationml/2006/main">
  <p:tag name="TIMING" val="|0.4|0.4|0.4"/>
</p:tagLst>
</file>

<file path=ppt/tags/tag9.xml><?xml version="1.0" encoding="utf-8"?>
<p:tagLst xmlns:a="http://schemas.openxmlformats.org/drawingml/2006/main" xmlns:r="http://schemas.openxmlformats.org/officeDocument/2006/relationships" xmlns:p="http://schemas.openxmlformats.org/presentationml/2006/main">
  <p:tag name="TIMING" val="|0|0|1.5|0"/>
</p:tagLst>
</file>

<file path=ppt/theme/theme1.xml><?xml version="1.0" encoding="utf-8"?>
<a:theme xmlns:a="http://schemas.openxmlformats.org/drawingml/2006/main" name="chuong-07">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chuong-07</Template>
  <TotalTime>28</TotalTime>
  <Words>3120</Words>
  <Application>Microsoft Office PowerPoint</Application>
  <PresentationFormat>On-screen Show (4:3)</PresentationFormat>
  <Paragraphs>220</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Courier New</vt:lpstr>
      <vt:lpstr>Helvetica</vt:lpstr>
      <vt:lpstr>Times New Roman</vt:lpstr>
      <vt:lpstr>Wingdings</vt:lpstr>
      <vt:lpstr>chuong-07</vt:lpstr>
      <vt:lpstr>I. Bảo vệ Hệ thống</vt:lpstr>
      <vt:lpstr>Mục tiêu của bảo vệ hệ thống</vt:lpstr>
      <vt:lpstr>Mục tiêu của bảo vệ hệ thống</vt:lpstr>
      <vt:lpstr>Mục tiêu của bảo vệ hệ thống</vt:lpstr>
      <vt:lpstr>Miền bảo vệ</vt:lpstr>
      <vt:lpstr>Miền bảo vệ</vt:lpstr>
      <vt:lpstr>Miền bảo vệ</vt:lpstr>
      <vt:lpstr>Miền bảo vệ</vt:lpstr>
      <vt:lpstr>Miền bảo vệ</vt:lpstr>
      <vt:lpstr>Miền bảo vệ</vt:lpstr>
      <vt:lpstr>Ma trận quyền truy cập</vt:lpstr>
      <vt:lpstr>Ma trận quyền truy cập</vt:lpstr>
      <vt:lpstr>Ma trận quyền truy cập</vt:lpstr>
      <vt:lpstr>Ma trận quyền truy cập</vt:lpstr>
      <vt:lpstr>Ma trận quyền truy cập</vt:lpstr>
      <vt:lpstr>Ma trận quyền truy cập</vt:lpstr>
      <vt:lpstr>Ma trận quyền truy cập</vt:lpstr>
      <vt:lpstr>Ma trận quyền truy cập</vt:lpstr>
      <vt:lpstr>Thu hồi quyền truy cập</vt:lpstr>
      <vt:lpstr>Thu hồi quyền truy cập</vt:lpstr>
      <vt:lpstr>Thu hồi quyền truy cập</vt:lpstr>
      <vt:lpstr>Thu hồi quyền truy cập</vt:lpstr>
      <vt:lpstr>II. An toàn hệ thống</vt:lpstr>
      <vt:lpstr>Khái niệm về an toàn hệ thống</vt:lpstr>
      <vt:lpstr>Khái niệm về an toàn hệ thống</vt:lpstr>
      <vt:lpstr>Các cơ chế ATHT của HĐH</vt:lpstr>
      <vt:lpstr>Các cơ chế ATHT của HĐH</vt:lpstr>
      <vt:lpstr>Các cơ chế ATHT của HĐH</vt:lpstr>
      <vt:lpstr>Các cơ chế ATHT của HĐH</vt:lpstr>
      <vt:lpstr>Các cơ chế ATHT của HĐH</vt:lpstr>
      <vt:lpstr>Các cơ chế ATHT của H ĐH</vt:lpstr>
      <vt:lpstr>Các cơ chế ATHT của HĐH</vt:lpstr>
      <vt:lpstr>Các cơ chế ATHT của HĐH</vt:lpstr>
      <vt:lpstr>III. Virus máy tính</vt:lpstr>
      <vt:lpstr>Khái niệm Virus máy tính</vt:lpstr>
      <vt:lpstr>Khái niệm Virus máy tính</vt:lpstr>
      <vt:lpstr>Khái niệm Virus máy tính</vt:lpstr>
      <vt:lpstr>Phân loại Virus máy tính</vt:lpstr>
      <vt:lpstr>Phân loại Virus máy tính</vt:lpstr>
      <vt:lpstr>Phân loại Virus máy tính</vt:lpstr>
      <vt:lpstr>Cơ chế hoạt động của Virus</vt:lpstr>
      <vt:lpstr>Cơ chế hoạt động của Virus</vt:lpstr>
      <vt:lpstr>Cơ chế hoạt động của Virus</vt:lpstr>
      <vt:lpstr>Cơ chế hoạt động của Virus</vt:lpstr>
      <vt:lpstr>Phòng tránh Virus</vt:lpstr>
      <vt:lpstr>Phòng tránh Virus</vt:lpstr>
      <vt:lpstr>Phòng tránh Virus</vt:lpstr>
      <vt:lpstr>Phòng tránh Virus</vt:lpstr>
      <vt:lpstr>Phòng tránh Virus</vt:lpstr>
      <vt:lpstr>Phòng tránh Virus</vt:lpstr>
      <vt:lpstr>Phòng tránh Virus</vt:lpstr>
      <vt:lpstr>Phòng tránh Virus</vt:lpstr>
      <vt:lpstr>Phòng tránh Virus</vt:lpstr>
      <vt:lpstr>Phòng tránh Virus</vt:lpstr>
      <vt:lpstr>Phòng tránh Virus</vt:lpstr>
      <vt:lpstr>Phòng tránh Virus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Bảo vệ Hệ thống</dc:title>
  <dc:creator>Mui-DHSPHN</dc:creator>
  <cp:lastModifiedBy>lethanhtan</cp:lastModifiedBy>
  <cp:revision>7</cp:revision>
  <cp:lastPrinted>2001-07-05T20:35:38Z</cp:lastPrinted>
  <dcterms:created xsi:type="dcterms:W3CDTF">2017-02-02T07:53:11Z</dcterms:created>
  <dcterms:modified xsi:type="dcterms:W3CDTF">2021-04-14T21:53:27Z</dcterms:modified>
</cp:coreProperties>
</file>