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61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3" autoAdjust="0"/>
    <p:restoredTop sz="94684" autoAdjust="0"/>
  </p:normalViewPr>
  <p:slideViewPr>
    <p:cSldViewPr>
      <p:cViewPr>
        <p:scale>
          <a:sx n="125" d="100"/>
          <a:sy n="125" d="100"/>
        </p:scale>
        <p:origin x="-34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11D28-EF46-4A34-B1C1-EB99A7BED6CE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469DE-1C8C-4B7C-8710-9A44C682AC0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64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469DE-1C8C-4B7C-8710-9A44C682AC0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158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CCA9-770D-4E27-8DEA-C51CF20FC429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5A43-A542-4CB1-BD8B-E59B945B258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24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CCA9-770D-4E27-8DEA-C51CF20FC429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5A43-A542-4CB1-BD8B-E59B945B258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18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CCA9-770D-4E27-8DEA-C51CF20FC429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5A43-A542-4CB1-BD8B-E59B945B258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69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CCA9-770D-4E27-8DEA-C51CF20FC429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5A43-A542-4CB1-BD8B-E59B945B258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37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CCA9-770D-4E27-8DEA-C51CF20FC429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5A43-A542-4CB1-BD8B-E59B945B258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80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CCA9-770D-4E27-8DEA-C51CF20FC429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5A43-A542-4CB1-BD8B-E59B945B258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74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CCA9-770D-4E27-8DEA-C51CF20FC429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5A43-A542-4CB1-BD8B-E59B945B258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51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CCA9-770D-4E27-8DEA-C51CF20FC429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5A43-A542-4CB1-BD8B-E59B945B258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0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CCA9-770D-4E27-8DEA-C51CF20FC429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5A43-A542-4CB1-BD8B-E59B945B258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47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CCA9-770D-4E27-8DEA-C51CF20FC429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5A43-A542-4CB1-BD8B-E59B945B258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63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CCA9-770D-4E27-8DEA-C51CF20FC429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5A43-A542-4CB1-BD8B-E59B945B258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25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bg1">
                <a:lumMod val="95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2CCA9-770D-4E27-8DEA-C51CF20FC429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5A43-A542-4CB1-BD8B-E59B945B258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92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601685"/>
              </p:ext>
            </p:extLst>
          </p:nvPr>
        </p:nvGraphicFramePr>
        <p:xfrm>
          <a:off x="831406" y="2276872"/>
          <a:ext cx="8133082" cy="2199640"/>
        </p:xfrm>
        <a:graphic>
          <a:graphicData uri="http://schemas.openxmlformats.org/drawingml/2006/table">
            <a:tbl>
              <a:tblPr firstRow="1" firstCol="1" bandRow="1"/>
              <a:tblGrid>
                <a:gridCol w="1050147"/>
                <a:gridCol w="664403"/>
                <a:gridCol w="820001"/>
                <a:gridCol w="792088"/>
                <a:gridCol w="936104"/>
                <a:gridCol w="648072"/>
                <a:gridCol w="773995"/>
                <a:gridCol w="1080120"/>
                <a:gridCol w="936104"/>
                <a:gridCol w="432048"/>
              </a:tblGrid>
              <a:tr h="2559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Project Title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Researcher 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Sample Processing</a:t>
                      </a:r>
                      <a:endParaRPr lang="en-GB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Sample Delivery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Protocol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Data Processing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Repositories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Link</a:t>
                      </a:r>
                      <a:endParaRPr lang="en-GB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59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Group 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7" grid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7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9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Size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9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905">
                <a:tc>
                  <a:txBody>
                    <a:bodyPr/>
                    <a:lstStyle/>
                    <a:p>
                      <a:pPr algn="ctr"/>
                      <a:r>
                        <a:rPr lang="en-GB" sz="1200" b="1" smtClean="0">
                          <a:effectLst/>
                          <a:latin typeface="Calibri"/>
                        </a:rPr>
                        <a:t>Age </a:t>
                      </a:r>
                      <a:endParaRPr lang="en-GB" sz="1200" b="1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9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9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9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9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oxygen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9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9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drugs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9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59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survival rate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9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sella di testo 236"/>
          <p:cNvSpPr txBox="1">
            <a:spLocks noChangeArrowheads="1"/>
          </p:cNvSpPr>
          <p:nvPr/>
        </p:nvSpPr>
        <p:spPr bwMode="auto">
          <a:xfrm rot="16200000">
            <a:off x="-504564" y="3248980"/>
            <a:ext cx="1800200" cy="720079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97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 scaled="0"/>
          </a:gradFill>
          <a:ln w="38100">
            <a:solidFill>
              <a:srgbClr val="4F81B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it-IT" sz="2400" b="1">
                <a:ea typeface="Calibri"/>
                <a:cs typeface="Times New Roman"/>
              </a:rPr>
              <a:t>Group </a:t>
            </a:r>
            <a:r>
              <a:rPr lang="it-IT" sz="2400" b="1" err="1">
                <a:ea typeface="Calibri"/>
                <a:cs typeface="Times New Roman"/>
              </a:rPr>
              <a:t>Descriptor</a:t>
            </a:r>
            <a:endParaRPr lang="en-GB" sz="2400">
              <a:ea typeface="Calibri"/>
              <a:cs typeface="Times New Roman"/>
            </a:endParaRPr>
          </a:p>
        </p:txBody>
      </p:sp>
      <p:sp>
        <p:nvSpPr>
          <p:cNvPr id="6" name="Casella di testo 421"/>
          <p:cNvSpPr txBox="1"/>
          <p:nvPr/>
        </p:nvSpPr>
        <p:spPr>
          <a:xfrm>
            <a:off x="1907704" y="1412776"/>
            <a:ext cx="7056784" cy="793363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  <a:gs pos="99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400" b="1">
                <a:effectLst/>
                <a:ea typeface="Calibri"/>
                <a:cs typeface="Times New Roman"/>
              </a:rPr>
              <a:t>Project </a:t>
            </a:r>
            <a:endParaRPr lang="it-IT" sz="2400" b="1" smtClean="0">
              <a:effectLst/>
              <a:ea typeface="Calibri"/>
              <a:cs typeface="Times New Roman"/>
            </a:endParaRPr>
          </a:p>
          <a:p>
            <a:pPr algn="ctr"/>
            <a:r>
              <a:rPr lang="it-IT" sz="2400" b="1" smtClean="0">
                <a:effectLst/>
                <a:ea typeface="Calibri"/>
                <a:cs typeface="Times New Roman"/>
              </a:rPr>
              <a:t>Descriptor</a:t>
            </a:r>
            <a:endParaRPr lang="en-GB" sz="2400">
              <a:effectLst/>
              <a:ea typeface="Calibri"/>
              <a:cs typeface="Times New Roman"/>
            </a:endParaRP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it-IT" smtClean="0"/>
              <a:t>Attribute Clusters</a:t>
            </a:r>
            <a:endParaRPr lang="en-GB"/>
          </a:p>
        </p:txBody>
      </p:sp>
      <p:sp>
        <p:nvSpPr>
          <p:cNvPr id="2" name="Rettangolo 1"/>
          <p:cNvSpPr/>
          <p:nvPr/>
        </p:nvSpPr>
        <p:spPr>
          <a:xfrm>
            <a:off x="1893962" y="2678324"/>
            <a:ext cx="7089576" cy="4146862"/>
          </a:xfrm>
          <a:prstGeom prst="rect">
            <a:avLst/>
          </a:prstGeom>
          <a:gradFill>
            <a:gsLst>
              <a:gs pos="0">
                <a:srgbClr val="7030A0">
                  <a:alpha val="47000"/>
                </a:srgbClr>
              </a:gs>
              <a:gs pos="97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ttangolo 2"/>
          <p:cNvSpPr/>
          <p:nvPr/>
        </p:nvSpPr>
        <p:spPr>
          <a:xfrm>
            <a:off x="1874912" y="2711138"/>
            <a:ext cx="7269088" cy="179798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alpha val="45000"/>
                </a:schemeClr>
              </a:gs>
              <a:gs pos="9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uppo 14"/>
          <p:cNvGrpSpPr/>
          <p:nvPr/>
        </p:nvGrpSpPr>
        <p:grpSpPr>
          <a:xfrm>
            <a:off x="1903487" y="2743125"/>
            <a:ext cx="7133009" cy="1694291"/>
            <a:chOff x="1903487" y="2743125"/>
            <a:chExt cx="7063655" cy="1694291"/>
          </a:xfrm>
        </p:grpSpPr>
        <p:sp>
          <p:nvSpPr>
            <p:cNvPr id="8" name="Freccia a destra 7"/>
            <p:cNvSpPr/>
            <p:nvPr/>
          </p:nvSpPr>
          <p:spPr>
            <a:xfrm>
              <a:off x="1907704" y="4258884"/>
              <a:ext cx="7056784" cy="178532"/>
            </a:xfrm>
            <a:prstGeom prst="rightArrow">
              <a:avLst>
                <a:gd name="adj1" fmla="val 50000"/>
                <a:gd name="adj2" fmla="val 208732"/>
              </a:avLst>
            </a:prstGeom>
            <a:solidFill>
              <a:schemeClr val="accent1">
                <a:alpha val="8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9" name="Freccia a destra 8"/>
            <p:cNvSpPr/>
            <p:nvPr/>
          </p:nvSpPr>
          <p:spPr>
            <a:xfrm>
              <a:off x="1907704" y="4014285"/>
              <a:ext cx="7056784" cy="178532"/>
            </a:xfrm>
            <a:prstGeom prst="rightArrow">
              <a:avLst>
                <a:gd name="adj1" fmla="val 50000"/>
                <a:gd name="adj2" fmla="val 208732"/>
              </a:avLst>
            </a:prstGeom>
            <a:solidFill>
              <a:schemeClr val="accent1">
                <a:alpha val="8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10" name="Freccia a destra 9"/>
            <p:cNvSpPr/>
            <p:nvPr/>
          </p:nvSpPr>
          <p:spPr>
            <a:xfrm>
              <a:off x="1907704" y="3735778"/>
              <a:ext cx="7056784" cy="178532"/>
            </a:xfrm>
            <a:prstGeom prst="rightArrow">
              <a:avLst>
                <a:gd name="adj1" fmla="val 50000"/>
                <a:gd name="adj2" fmla="val 208732"/>
              </a:avLst>
            </a:prstGeom>
            <a:solidFill>
              <a:schemeClr val="accent1">
                <a:alpha val="8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11" name="Freccia a destra 10"/>
            <p:cNvSpPr/>
            <p:nvPr/>
          </p:nvSpPr>
          <p:spPr>
            <a:xfrm>
              <a:off x="1903487" y="3509156"/>
              <a:ext cx="7056784" cy="178532"/>
            </a:xfrm>
            <a:prstGeom prst="rightArrow">
              <a:avLst>
                <a:gd name="adj1" fmla="val 50000"/>
                <a:gd name="adj2" fmla="val 208732"/>
              </a:avLst>
            </a:prstGeom>
            <a:solidFill>
              <a:schemeClr val="accent1">
                <a:alpha val="8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12" name="Freccia a destra 11"/>
            <p:cNvSpPr/>
            <p:nvPr/>
          </p:nvSpPr>
          <p:spPr>
            <a:xfrm>
              <a:off x="1903487" y="3264557"/>
              <a:ext cx="7056784" cy="178532"/>
            </a:xfrm>
            <a:prstGeom prst="rightArrow">
              <a:avLst>
                <a:gd name="adj1" fmla="val 50000"/>
                <a:gd name="adj2" fmla="val 208732"/>
              </a:avLst>
            </a:prstGeom>
            <a:solidFill>
              <a:schemeClr val="accent1">
                <a:alpha val="8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13" name="Freccia a destra 12"/>
            <p:cNvSpPr/>
            <p:nvPr/>
          </p:nvSpPr>
          <p:spPr>
            <a:xfrm>
              <a:off x="1903487" y="2986050"/>
              <a:ext cx="7056784" cy="178532"/>
            </a:xfrm>
            <a:prstGeom prst="rightArrow">
              <a:avLst>
                <a:gd name="adj1" fmla="val 50000"/>
                <a:gd name="adj2" fmla="val 208732"/>
              </a:avLst>
            </a:prstGeom>
            <a:solidFill>
              <a:schemeClr val="accent1">
                <a:alpha val="8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14" name="Freccia a destra 13"/>
            <p:cNvSpPr/>
            <p:nvPr/>
          </p:nvSpPr>
          <p:spPr>
            <a:xfrm>
              <a:off x="1910358" y="2743125"/>
              <a:ext cx="7056784" cy="178532"/>
            </a:xfrm>
            <a:prstGeom prst="rightArrow">
              <a:avLst>
                <a:gd name="adj1" fmla="val 50000"/>
                <a:gd name="adj2" fmla="val 208732"/>
              </a:avLst>
            </a:prstGeom>
            <a:solidFill>
              <a:schemeClr val="accent1">
                <a:alpha val="8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2077491" y="2754008"/>
            <a:ext cx="6959005" cy="3989488"/>
            <a:chOff x="2077491" y="2754008"/>
            <a:chExt cx="4879107" cy="3989488"/>
          </a:xfrm>
          <a:solidFill>
            <a:schemeClr val="accent4">
              <a:lumMod val="60000"/>
              <a:lumOff val="40000"/>
              <a:alpha val="49000"/>
            </a:schemeClr>
          </a:solidFill>
        </p:grpSpPr>
        <p:grpSp>
          <p:nvGrpSpPr>
            <p:cNvPr id="16" name="Gruppo 15"/>
            <p:cNvGrpSpPr/>
            <p:nvPr/>
          </p:nvGrpSpPr>
          <p:grpSpPr>
            <a:xfrm rot="5400000">
              <a:off x="1979137" y="2852362"/>
              <a:ext cx="3987360" cy="3790652"/>
              <a:chOff x="1903487" y="2743125"/>
              <a:chExt cx="7063655" cy="1694291"/>
            </a:xfrm>
            <a:grpFill/>
          </p:grpSpPr>
          <p:sp>
            <p:nvSpPr>
              <p:cNvPr id="17" name="Freccia a destra 16"/>
              <p:cNvSpPr/>
              <p:nvPr/>
            </p:nvSpPr>
            <p:spPr>
              <a:xfrm>
                <a:off x="1907704" y="4258884"/>
                <a:ext cx="7056784" cy="178532"/>
              </a:xfrm>
              <a:prstGeom prst="rightArrow">
                <a:avLst>
                  <a:gd name="adj1" fmla="val 50000"/>
                  <a:gd name="adj2" fmla="val 208732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sp>
            <p:nvSpPr>
              <p:cNvPr id="18" name="Freccia a destra 17"/>
              <p:cNvSpPr/>
              <p:nvPr/>
            </p:nvSpPr>
            <p:spPr>
              <a:xfrm>
                <a:off x="1907704" y="4014285"/>
                <a:ext cx="7056784" cy="178532"/>
              </a:xfrm>
              <a:prstGeom prst="rightArrow">
                <a:avLst>
                  <a:gd name="adj1" fmla="val 50000"/>
                  <a:gd name="adj2" fmla="val 208732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sp>
            <p:nvSpPr>
              <p:cNvPr id="19" name="Freccia a destra 18"/>
              <p:cNvSpPr/>
              <p:nvPr/>
            </p:nvSpPr>
            <p:spPr>
              <a:xfrm>
                <a:off x="1907704" y="3735778"/>
                <a:ext cx="7056784" cy="178532"/>
              </a:xfrm>
              <a:prstGeom prst="rightArrow">
                <a:avLst>
                  <a:gd name="adj1" fmla="val 50000"/>
                  <a:gd name="adj2" fmla="val 208732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sp>
            <p:nvSpPr>
              <p:cNvPr id="20" name="Freccia a destra 19"/>
              <p:cNvSpPr/>
              <p:nvPr/>
            </p:nvSpPr>
            <p:spPr>
              <a:xfrm>
                <a:off x="1903487" y="3509156"/>
                <a:ext cx="7056784" cy="178532"/>
              </a:xfrm>
              <a:prstGeom prst="rightArrow">
                <a:avLst>
                  <a:gd name="adj1" fmla="val 50000"/>
                  <a:gd name="adj2" fmla="val 208732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sp>
            <p:nvSpPr>
              <p:cNvPr id="21" name="Freccia a destra 20"/>
              <p:cNvSpPr/>
              <p:nvPr/>
            </p:nvSpPr>
            <p:spPr>
              <a:xfrm>
                <a:off x="1903487" y="3264557"/>
                <a:ext cx="7056784" cy="178532"/>
              </a:xfrm>
              <a:prstGeom prst="rightArrow">
                <a:avLst>
                  <a:gd name="adj1" fmla="val 50000"/>
                  <a:gd name="adj2" fmla="val 208732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sp>
            <p:nvSpPr>
              <p:cNvPr id="22" name="Freccia a destra 21"/>
              <p:cNvSpPr/>
              <p:nvPr/>
            </p:nvSpPr>
            <p:spPr>
              <a:xfrm>
                <a:off x="1903487" y="3002766"/>
                <a:ext cx="7056783" cy="178532"/>
              </a:xfrm>
              <a:prstGeom prst="rightArrow">
                <a:avLst>
                  <a:gd name="adj1" fmla="val 50000"/>
                  <a:gd name="adj2" fmla="val 208732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sp>
            <p:nvSpPr>
              <p:cNvPr id="23" name="Freccia a destra 22"/>
              <p:cNvSpPr/>
              <p:nvPr/>
            </p:nvSpPr>
            <p:spPr>
              <a:xfrm>
                <a:off x="1910358" y="2743125"/>
                <a:ext cx="7056784" cy="178532"/>
              </a:xfrm>
              <a:prstGeom prst="rightArrow">
                <a:avLst>
                  <a:gd name="adj1" fmla="val 50000"/>
                  <a:gd name="adj2" fmla="val 208732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</p:grpSp>
        <p:sp>
          <p:nvSpPr>
            <p:cNvPr id="24" name="Freccia a destra 23"/>
            <p:cNvSpPr/>
            <p:nvPr/>
          </p:nvSpPr>
          <p:spPr>
            <a:xfrm rot="5400000">
              <a:off x="4221643" y="4548161"/>
              <a:ext cx="3983481" cy="399431"/>
            </a:xfrm>
            <a:prstGeom prst="rightArrow">
              <a:avLst>
                <a:gd name="adj1" fmla="val 50000"/>
                <a:gd name="adj2" fmla="val 20873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25" name="Freccia a destra 24"/>
            <p:cNvSpPr/>
            <p:nvPr/>
          </p:nvSpPr>
          <p:spPr>
            <a:xfrm rot="5400000">
              <a:off x="4765142" y="4552040"/>
              <a:ext cx="3983481" cy="399431"/>
            </a:xfrm>
            <a:prstGeom prst="rightArrow">
              <a:avLst>
                <a:gd name="adj1" fmla="val 50000"/>
                <a:gd name="adj2" fmla="val 20873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</p:grpSp>
      <p:grpSp>
        <p:nvGrpSpPr>
          <p:cNvPr id="31" name="Gruppo 30"/>
          <p:cNvGrpSpPr/>
          <p:nvPr/>
        </p:nvGrpSpPr>
        <p:grpSpPr>
          <a:xfrm>
            <a:off x="5096820" y="2695177"/>
            <a:ext cx="648072" cy="4146862"/>
            <a:chOff x="5096820" y="2695177"/>
            <a:chExt cx="648072" cy="4146862"/>
          </a:xfrm>
        </p:grpSpPr>
        <p:sp>
          <p:nvSpPr>
            <p:cNvPr id="27" name="Rettangolo 26"/>
            <p:cNvSpPr/>
            <p:nvPr/>
          </p:nvSpPr>
          <p:spPr>
            <a:xfrm>
              <a:off x="5096820" y="2695177"/>
              <a:ext cx="648072" cy="4146862"/>
            </a:xfrm>
            <a:prstGeom prst="rect">
              <a:avLst/>
            </a:prstGeom>
            <a:gradFill>
              <a:gsLst>
                <a:gs pos="0">
                  <a:srgbClr val="7030A0">
                    <a:alpha val="47000"/>
                  </a:srgbClr>
                </a:gs>
                <a:gs pos="9700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reccia a destra 27"/>
            <p:cNvSpPr/>
            <p:nvPr/>
          </p:nvSpPr>
          <p:spPr>
            <a:xfrm rot="5400000">
              <a:off x="3424676" y="4450014"/>
              <a:ext cx="3983481" cy="569703"/>
            </a:xfrm>
            <a:prstGeom prst="rightArrow">
              <a:avLst>
                <a:gd name="adj1" fmla="val 50000"/>
                <a:gd name="adj2" fmla="val 208732"/>
              </a:avLst>
            </a:prstGeom>
            <a:solidFill>
              <a:schemeClr val="accent4">
                <a:lumMod val="60000"/>
                <a:lumOff val="40000"/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</p:grpSp>
      <p:grpSp>
        <p:nvGrpSpPr>
          <p:cNvPr id="32" name="Gruppo 31"/>
          <p:cNvGrpSpPr/>
          <p:nvPr/>
        </p:nvGrpSpPr>
        <p:grpSpPr>
          <a:xfrm>
            <a:off x="1874912" y="3472433"/>
            <a:ext cx="7269088" cy="244599"/>
            <a:chOff x="1874912" y="3472433"/>
            <a:chExt cx="7269088" cy="244599"/>
          </a:xfrm>
        </p:grpSpPr>
        <p:sp>
          <p:nvSpPr>
            <p:cNvPr id="29" name="Rettangolo 28"/>
            <p:cNvSpPr/>
            <p:nvPr/>
          </p:nvSpPr>
          <p:spPr>
            <a:xfrm>
              <a:off x="1874912" y="3472433"/>
              <a:ext cx="7269088" cy="244599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  <a:alpha val="45000"/>
                  </a:schemeClr>
                </a:gs>
                <a:gs pos="97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reccia a destra 29"/>
            <p:cNvSpPr/>
            <p:nvPr/>
          </p:nvSpPr>
          <p:spPr>
            <a:xfrm>
              <a:off x="1910425" y="3509156"/>
              <a:ext cx="7126071" cy="178532"/>
            </a:xfrm>
            <a:prstGeom prst="rightArrow">
              <a:avLst>
                <a:gd name="adj1" fmla="val 50000"/>
                <a:gd name="adj2" fmla="val 208732"/>
              </a:avLst>
            </a:prstGeom>
            <a:solidFill>
              <a:schemeClr val="accent1">
                <a:alpha val="8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</p:grpSp>
      <p:sp>
        <p:nvSpPr>
          <p:cNvPr id="33" name="Rettangolo 32"/>
          <p:cNvSpPr/>
          <p:nvPr/>
        </p:nvSpPr>
        <p:spPr>
          <a:xfrm>
            <a:off x="5107702" y="3472433"/>
            <a:ext cx="637190" cy="244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39123" y="-171400"/>
            <a:ext cx="8229600" cy="1143000"/>
          </a:xfrm>
        </p:spPr>
        <p:txBody>
          <a:bodyPr/>
          <a:lstStyle/>
          <a:p>
            <a:r>
              <a:rPr lang="it-IT" smtClean="0"/>
              <a:t>Searching Level</a:t>
            </a:r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93096"/>
            <a:ext cx="4370842" cy="228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reccia angolare in su 13"/>
          <p:cNvSpPr/>
          <p:nvPr/>
        </p:nvSpPr>
        <p:spPr>
          <a:xfrm flipV="1">
            <a:off x="7020272" y="2132856"/>
            <a:ext cx="1368152" cy="2088232"/>
          </a:xfrm>
          <a:prstGeom prst="bentUpArrow">
            <a:avLst>
              <a:gd name="adj1" fmla="val 23236"/>
              <a:gd name="adj2" fmla="val 26764"/>
              <a:gd name="adj3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ccia angolare in su 19"/>
          <p:cNvSpPr/>
          <p:nvPr/>
        </p:nvSpPr>
        <p:spPr>
          <a:xfrm flipH="1" flipV="1">
            <a:off x="701134" y="2132856"/>
            <a:ext cx="1368152" cy="2088232"/>
          </a:xfrm>
          <a:prstGeom prst="bentUpArrow">
            <a:avLst>
              <a:gd name="adj1" fmla="val 23236"/>
              <a:gd name="adj2" fmla="val 26764"/>
              <a:gd name="adj3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730" y="1358354"/>
            <a:ext cx="4784914" cy="250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354" y="4293096"/>
            <a:ext cx="4370838" cy="228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Casella di testo 236"/>
          <p:cNvSpPr txBox="1">
            <a:spLocks noChangeArrowheads="1"/>
          </p:cNvSpPr>
          <p:nvPr/>
        </p:nvSpPr>
        <p:spPr bwMode="auto">
          <a:xfrm>
            <a:off x="7020272" y="1268759"/>
            <a:ext cx="1800200" cy="720079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97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 scaled="0"/>
          </a:gradFill>
          <a:ln w="38100">
            <a:solidFill>
              <a:srgbClr val="4F81B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it-IT" sz="2400" b="1">
                <a:ea typeface="Calibri"/>
                <a:cs typeface="Times New Roman"/>
              </a:rPr>
              <a:t>Group </a:t>
            </a:r>
            <a:r>
              <a:rPr lang="it-IT" sz="2400" b="1" err="1">
                <a:ea typeface="Calibri"/>
                <a:cs typeface="Times New Roman"/>
              </a:rPr>
              <a:t>Descriptor</a:t>
            </a:r>
            <a:endParaRPr lang="en-GB" sz="2400">
              <a:ea typeface="Calibri"/>
              <a:cs typeface="Times New Roman"/>
            </a:endParaRPr>
          </a:p>
        </p:txBody>
      </p:sp>
      <p:sp>
        <p:nvSpPr>
          <p:cNvPr id="26" name="Casella di testo 421"/>
          <p:cNvSpPr txBox="1"/>
          <p:nvPr/>
        </p:nvSpPr>
        <p:spPr>
          <a:xfrm>
            <a:off x="269086" y="1268759"/>
            <a:ext cx="1800200" cy="720079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  <a:gs pos="99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400" b="1">
                <a:effectLst/>
                <a:ea typeface="Calibri"/>
                <a:cs typeface="Times New Roman"/>
              </a:rPr>
              <a:t>Project </a:t>
            </a:r>
            <a:endParaRPr lang="it-IT" sz="2400" b="1" smtClean="0">
              <a:effectLst/>
              <a:ea typeface="Calibri"/>
              <a:cs typeface="Times New Roman"/>
            </a:endParaRPr>
          </a:p>
          <a:p>
            <a:pPr algn="ctr"/>
            <a:r>
              <a:rPr lang="it-IT" sz="2400" b="1" smtClean="0">
                <a:effectLst/>
                <a:ea typeface="Calibri"/>
                <a:cs typeface="Times New Roman"/>
              </a:rPr>
              <a:t>Descriptor</a:t>
            </a:r>
            <a:endParaRPr lang="en-GB" sz="240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933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/>
          <a:lstStyle/>
          <a:p>
            <a:r>
              <a:rPr lang="it-IT" smtClean="0"/>
              <a:t>Full Record Level</a:t>
            </a:r>
            <a:endParaRPr lang="en-GB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163239"/>
            <a:ext cx="5099111" cy="26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ccia angolare in su 8"/>
          <p:cNvSpPr/>
          <p:nvPr/>
        </p:nvSpPr>
        <p:spPr>
          <a:xfrm rot="16200000" flipH="1" flipV="1">
            <a:off x="2053738" y="4147063"/>
            <a:ext cx="1728190" cy="1876244"/>
          </a:xfrm>
          <a:prstGeom prst="bentUpArrow">
            <a:avLst>
              <a:gd name="adj1" fmla="val 16421"/>
              <a:gd name="adj2" fmla="val 20630"/>
              <a:gd name="adj3" fmla="val 2465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25893"/>
            <a:ext cx="5105464" cy="26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66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mtClean="0"/>
              <a:t>Project Descriptor</a:t>
            </a:r>
            <a:br>
              <a:rPr lang="it-IT" smtClean="0"/>
            </a:br>
            <a:r>
              <a:rPr lang="it-IT" sz="3600" smtClean="0"/>
              <a:t>Database Physical Schema</a:t>
            </a:r>
            <a:br>
              <a:rPr lang="it-IT" sz="3600" smtClean="0"/>
            </a:br>
            <a:endParaRPr lang="en-GB" sz="3600"/>
          </a:p>
        </p:txBody>
      </p:sp>
      <p:pic>
        <p:nvPicPr>
          <p:cNvPr id="4098" name="Picture 2" descr="C:\COVID_19_MassSpectrometryCoalition\C19MSC_Website\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6556"/>
            <a:ext cx="6912768" cy="534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07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Attributes Definition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600200"/>
            <a:ext cx="8208912" cy="5069160"/>
          </a:xfrm>
        </p:spPr>
        <p:txBody>
          <a:bodyPr/>
          <a:lstStyle/>
          <a:p>
            <a:r>
              <a:rPr lang="it-IT" b="1" smtClean="0"/>
              <a:t>Group_ID</a:t>
            </a:r>
          </a:p>
          <a:p>
            <a:pPr lvl="1"/>
            <a:r>
              <a:rPr lang="it-IT"/>
              <a:t>Disentangle subject ID-Project ID</a:t>
            </a:r>
          </a:p>
          <a:p>
            <a:pPr lvl="1"/>
            <a:r>
              <a:rPr lang="it-IT" smtClean="0"/>
              <a:t>Preprocessing </a:t>
            </a:r>
            <a:r>
              <a:rPr lang="it-IT" smtClean="0"/>
              <a:t>before the submission on the Cov19-MSC</a:t>
            </a:r>
          </a:p>
          <a:p>
            <a:pPr lvl="1"/>
            <a:r>
              <a:rPr lang="it-IT" smtClean="0"/>
              <a:t>Cov19-MSC Accession </a:t>
            </a:r>
            <a:r>
              <a:rPr lang="it-IT" smtClean="0"/>
              <a:t>Code</a:t>
            </a:r>
          </a:p>
          <a:p>
            <a:r>
              <a:rPr lang="it-IT" b="1" smtClean="0"/>
              <a:t>Institution</a:t>
            </a:r>
            <a:endParaRPr lang="it-IT" b="1" smtClean="0"/>
          </a:p>
          <a:p>
            <a:pPr lvl="1"/>
            <a:r>
              <a:rPr lang="it-IT" smtClean="0"/>
              <a:t>One for each group, one for each project</a:t>
            </a:r>
            <a:endParaRPr lang="en-GB" smtClean="0"/>
          </a:p>
          <a:p>
            <a:r>
              <a:rPr lang="it-IT" b="1" smtClean="0"/>
              <a:t>Researcher</a:t>
            </a:r>
          </a:p>
          <a:p>
            <a:pPr lvl="1"/>
            <a:r>
              <a:rPr lang="it-IT" smtClean="0"/>
              <a:t>More than one for each project</a:t>
            </a:r>
          </a:p>
        </p:txBody>
      </p:sp>
    </p:spTree>
    <p:extLst>
      <p:ext uri="{BB962C8B-B14F-4D97-AF65-F5344CB8AC3E}">
        <p14:creationId xmlns:p14="http://schemas.microsoft.com/office/powerpoint/2010/main" val="6774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75</Words>
  <Application>Microsoft Office PowerPoint</Application>
  <PresentationFormat>Presentazione su schermo (4:3)</PresentationFormat>
  <Paragraphs>38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Tema di Office</vt:lpstr>
      <vt:lpstr>Attribute Clusters</vt:lpstr>
      <vt:lpstr>Searching Level</vt:lpstr>
      <vt:lpstr>Full Record Level</vt:lpstr>
      <vt:lpstr>Project Descriptor Database Physical Schema </vt:lpstr>
      <vt:lpstr>Attributes Definition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Giammarco Ferrari</dc:creator>
  <cp:lastModifiedBy>Giammarco Ferrari</cp:lastModifiedBy>
  <cp:revision>24</cp:revision>
  <dcterms:created xsi:type="dcterms:W3CDTF">2022-10-31T22:15:43Z</dcterms:created>
  <dcterms:modified xsi:type="dcterms:W3CDTF">2022-11-01T14:01:16Z</dcterms:modified>
</cp:coreProperties>
</file>