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55765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34139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34539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7435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62517-473D-4E93-B091-85AC8C76E09A}"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0259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17288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E62517-473D-4E93-B091-85AC8C76E09A}"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99339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E62517-473D-4E93-B091-85AC8C76E09A}"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307416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2517-473D-4E93-B091-85AC8C76E09A}"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74728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228660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62517-473D-4E93-B091-85AC8C76E09A}"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E0318-1659-457E-8DB8-B5BF8D05E410}" type="slidenum">
              <a:rPr lang="en-US" smtClean="0"/>
              <a:t>‹N›</a:t>
            </a:fld>
            <a:endParaRPr lang="en-US"/>
          </a:p>
        </p:txBody>
      </p:sp>
    </p:spTree>
    <p:extLst>
      <p:ext uri="{BB962C8B-B14F-4D97-AF65-F5344CB8AC3E}">
        <p14:creationId xmlns:p14="http://schemas.microsoft.com/office/powerpoint/2010/main" val="113018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62517-473D-4E93-B091-85AC8C76E09A}"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E0318-1659-457E-8DB8-B5BF8D05E410}" type="slidenum">
              <a:rPr lang="en-US" smtClean="0"/>
              <a:t>‹N›</a:t>
            </a:fld>
            <a:endParaRPr lang="en-US"/>
          </a:p>
        </p:txBody>
      </p:sp>
    </p:spTree>
    <p:extLst>
      <p:ext uri="{BB962C8B-B14F-4D97-AF65-F5344CB8AC3E}">
        <p14:creationId xmlns:p14="http://schemas.microsoft.com/office/powerpoint/2010/main" val="385585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57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mj-lt"/>
              </a:rPr>
              <a:t>Pollution Level Forecasting</a:t>
            </a:r>
          </a:p>
          <a:p>
            <a:pPr algn="ctr"/>
            <a:r>
              <a:rPr lang="en-US" sz="1400" dirty="0">
                <a:latin typeface="+mj-lt"/>
              </a:rPr>
              <a:t>Gianmarco Centonze, Antonio Scrimieri </a:t>
            </a:r>
          </a:p>
        </p:txBody>
      </p:sp>
      <p:sp>
        <p:nvSpPr>
          <p:cNvPr id="2" name="TextBox 1"/>
          <p:cNvSpPr txBox="1"/>
          <p:nvPr/>
        </p:nvSpPr>
        <p:spPr>
          <a:xfrm>
            <a:off x="174171" y="1104973"/>
            <a:ext cx="1733039" cy="369332"/>
          </a:xfrm>
          <a:prstGeom prst="rect">
            <a:avLst/>
          </a:prstGeom>
          <a:noFill/>
        </p:spPr>
        <p:txBody>
          <a:bodyPr wrap="none" rtlCol="0">
            <a:spAutoFit/>
          </a:bodyPr>
          <a:lstStyle/>
          <a:p>
            <a:r>
              <a:rPr lang="en-US" b="1" dirty="0">
                <a:solidFill>
                  <a:schemeClr val="accent1">
                    <a:lumMod val="50000"/>
                  </a:schemeClr>
                </a:solidFill>
                <a:latin typeface="+mj-lt"/>
              </a:rPr>
              <a:t>Particular Matter</a:t>
            </a:r>
          </a:p>
        </p:txBody>
      </p:sp>
      <p:sp>
        <p:nvSpPr>
          <p:cNvPr id="7" name="TextBox 6"/>
          <p:cNvSpPr txBox="1"/>
          <p:nvPr/>
        </p:nvSpPr>
        <p:spPr>
          <a:xfrm>
            <a:off x="174170" y="1414884"/>
            <a:ext cx="3685907" cy="3293209"/>
          </a:xfrm>
          <a:prstGeom prst="rect">
            <a:avLst/>
          </a:prstGeom>
          <a:noFill/>
        </p:spPr>
        <p:txBody>
          <a:bodyPr wrap="square" rtlCol="0">
            <a:spAutoFit/>
          </a:bodyPr>
          <a:lstStyle/>
          <a:p>
            <a:pPr algn="just"/>
            <a:r>
              <a:rPr lang="en-US" sz="1600" dirty="0">
                <a:solidFill>
                  <a:schemeClr val="tx1">
                    <a:lumMod val="50000"/>
                    <a:lumOff val="50000"/>
                  </a:schemeClr>
                </a:solidFill>
              </a:rPr>
              <a:t>PM2.5 is microscopic solid or liquid matter suspended in the air that have a diameter of less than 2.5 </a:t>
            </a:r>
            <a:r>
              <a:rPr lang="el-GR" sz="1600" dirty="0">
                <a:solidFill>
                  <a:schemeClr val="tx1">
                    <a:lumMod val="50000"/>
                    <a:lumOff val="50000"/>
                  </a:schemeClr>
                </a:solidFill>
              </a:rPr>
              <a:t>μ</a:t>
            </a:r>
            <a:r>
              <a:rPr lang="it-IT" sz="1600" dirty="0">
                <a:solidFill>
                  <a:schemeClr val="tx1">
                    <a:lumMod val="50000"/>
                    <a:lumOff val="50000"/>
                  </a:schemeClr>
                </a:solidFill>
              </a:rPr>
              <a:t>m </a:t>
            </a:r>
            <a:r>
              <a:rPr lang="en-GB" sz="1600" dirty="0">
                <a:solidFill>
                  <a:schemeClr val="tx1">
                    <a:lumMod val="50000"/>
                    <a:lumOff val="50000"/>
                  </a:schemeClr>
                </a:solidFill>
              </a:rPr>
              <a:t>that</a:t>
            </a:r>
            <a:r>
              <a:rPr lang="it-IT" sz="1600" dirty="0">
                <a:solidFill>
                  <a:schemeClr val="tx1">
                    <a:lumMod val="50000"/>
                    <a:lumOff val="50000"/>
                  </a:schemeClr>
                </a:solidFill>
              </a:rPr>
              <a:t> </a:t>
            </a:r>
            <a:r>
              <a:rPr lang="en-US" sz="1600" dirty="0">
                <a:solidFill>
                  <a:schemeClr val="tx1">
                    <a:lumMod val="50000"/>
                    <a:lumOff val="50000"/>
                  </a:schemeClr>
                </a:solidFill>
              </a:rPr>
              <a:t>penetrating</a:t>
            </a:r>
            <a:r>
              <a:rPr lang="it-IT" sz="1600" dirty="0">
                <a:solidFill>
                  <a:schemeClr val="tx1">
                    <a:lumMod val="50000"/>
                    <a:lumOff val="50000"/>
                  </a:schemeClr>
                </a:solidFill>
              </a:rPr>
              <a:t> </a:t>
            </a:r>
            <a:r>
              <a:rPr lang="it-IT" sz="1600" dirty="0" err="1">
                <a:solidFill>
                  <a:schemeClr val="tx1">
                    <a:lumMod val="50000"/>
                    <a:lumOff val="50000"/>
                  </a:schemeClr>
                </a:solidFill>
              </a:rPr>
              <a:t>into</a:t>
            </a:r>
            <a:r>
              <a:rPr lang="it-IT" sz="1600" dirty="0">
                <a:solidFill>
                  <a:schemeClr val="tx1">
                    <a:lumMod val="50000"/>
                    <a:lumOff val="50000"/>
                  </a:schemeClr>
                </a:solidFill>
              </a:rPr>
              <a:t> the </a:t>
            </a:r>
            <a:r>
              <a:rPr lang="it-IT" sz="1600" dirty="0" err="1">
                <a:solidFill>
                  <a:schemeClr val="tx1">
                    <a:lumMod val="50000"/>
                    <a:lumOff val="50000"/>
                  </a:schemeClr>
                </a:solidFill>
              </a:rPr>
              <a:t>lungs</a:t>
            </a:r>
            <a:r>
              <a:rPr lang="it-IT" sz="1600" dirty="0">
                <a:solidFill>
                  <a:schemeClr val="tx1">
                    <a:lumMod val="50000"/>
                    <a:lumOff val="50000"/>
                  </a:schemeClr>
                </a:solidFill>
              </a:rPr>
              <a:t> </a:t>
            </a:r>
            <a:r>
              <a:rPr lang="it-IT" sz="1600" dirty="0" err="1">
                <a:solidFill>
                  <a:schemeClr val="tx1">
                    <a:lumMod val="50000"/>
                    <a:lumOff val="50000"/>
                  </a:schemeClr>
                </a:solidFill>
              </a:rPr>
              <a:t>may</a:t>
            </a:r>
            <a:r>
              <a:rPr lang="it-IT" sz="1600" dirty="0">
                <a:solidFill>
                  <a:schemeClr val="tx1">
                    <a:lumMod val="50000"/>
                    <a:lumOff val="50000"/>
                  </a:schemeClr>
                </a:solidFill>
              </a:rPr>
              <a:t> </a:t>
            </a:r>
            <a:r>
              <a:rPr lang="it-IT" sz="1600" dirty="0" err="1">
                <a:solidFill>
                  <a:schemeClr val="tx1">
                    <a:lumMod val="50000"/>
                    <a:lumOff val="50000"/>
                  </a:schemeClr>
                </a:solidFill>
              </a:rPr>
              <a:t>have</a:t>
            </a:r>
            <a:r>
              <a:rPr lang="it-IT" sz="1600" dirty="0">
                <a:solidFill>
                  <a:schemeClr val="tx1">
                    <a:lumMod val="50000"/>
                    <a:lumOff val="50000"/>
                  </a:schemeClr>
                </a:solidFill>
              </a:rPr>
              <a:t> </a:t>
            </a:r>
            <a:r>
              <a:rPr lang="it-IT" sz="1600" dirty="0" err="1">
                <a:solidFill>
                  <a:schemeClr val="tx1">
                    <a:lumMod val="50000"/>
                    <a:lumOff val="50000"/>
                  </a:schemeClr>
                </a:solidFill>
              </a:rPr>
              <a:t>serious</a:t>
            </a:r>
            <a:r>
              <a:rPr lang="it-IT" sz="1600" dirty="0">
                <a:solidFill>
                  <a:schemeClr val="tx1">
                    <a:lumMod val="50000"/>
                    <a:lumOff val="50000"/>
                  </a:schemeClr>
                </a:solidFill>
              </a:rPr>
              <a:t> </a:t>
            </a:r>
            <a:r>
              <a:rPr lang="it-IT" sz="1600" dirty="0" err="1">
                <a:solidFill>
                  <a:schemeClr val="tx1">
                    <a:lumMod val="50000"/>
                    <a:lumOff val="50000"/>
                  </a:schemeClr>
                </a:solidFill>
              </a:rPr>
              <a:t>consequences</a:t>
            </a:r>
            <a:r>
              <a:rPr lang="it-IT" sz="1600" dirty="0">
                <a:solidFill>
                  <a:schemeClr val="tx1">
                    <a:lumMod val="50000"/>
                    <a:lumOff val="50000"/>
                  </a:schemeClr>
                </a:solidFill>
              </a:rPr>
              <a:t> on the </a:t>
            </a:r>
            <a:r>
              <a:rPr lang="it-IT" sz="1600" dirty="0" err="1">
                <a:solidFill>
                  <a:schemeClr val="tx1">
                    <a:lumMod val="50000"/>
                    <a:lumOff val="50000"/>
                  </a:schemeClr>
                </a:solidFill>
              </a:rPr>
              <a:t>health</a:t>
            </a:r>
            <a:r>
              <a:rPr lang="it-IT" sz="1600" dirty="0">
                <a:solidFill>
                  <a:schemeClr val="tx1">
                    <a:lumMod val="50000"/>
                    <a:lumOff val="50000"/>
                  </a:schemeClr>
                </a:solidFill>
              </a:rPr>
              <a:t>, </a:t>
            </a:r>
            <a:r>
              <a:rPr lang="it-IT" sz="1600" dirty="0" err="1">
                <a:solidFill>
                  <a:schemeClr val="tx1">
                    <a:lumMod val="50000"/>
                    <a:lumOff val="50000"/>
                  </a:schemeClr>
                </a:solidFill>
              </a:rPr>
              <a:t>especially</a:t>
            </a:r>
            <a:r>
              <a:rPr lang="it-IT" sz="1600" dirty="0">
                <a:solidFill>
                  <a:schemeClr val="tx1">
                    <a:lumMod val="50000"/>
                    <a:lumOff val="50000"/>
                  </a:schemeClr>
                </a:solidFill>
              </a:rPr>
              <a:t> of sensitive people (</a:t>
            </a:r>
            <a:r>
              <a:rPr lang="it-IT" sz="1600" dirty="0" err="1">
                <a:solidFill>
                  <a:schemeClr val="tx1">
                    <a:lumMod val="50000"/>
                    <a:lumOff val="50000"/>
                  </a:schemeClr>
                </a:solidFill>
              </a:rPr>
              <a:t>children</a:t>
            </a:r>
            <a:r>
              <a:rPr lang="it-IT" sz="1600" dirty="0">
                <a:solidFill>
                  <a:schemeClr val="tx1">
                    <a:lumMod val="50000"/>
                    <a:lumOff val="50000"/>
                  </a:schemeClr>
                </a:solidFill>
              </a:rPr>
              <a:t>, </a:t>
            </a:r>
            <a:r>
              <a:rPr lang="it-IT" sz="1600" dirty="0" err="1">
                <a:solidFill>
                  <a:schemeClr val="tx1">
                    <a:lumMod val="50000"/>
                    <a:lumOff val="50000"/>
                  </a:schemeClr>
                </a:solidFill>
              </a:rPr>
              <a:t>older</a:t>
            </a:r>
            <a:r>
              <a:rPr lang="it-IT" sz="1600" dirty="0">
                <a:solidFill>
                  <a:schemeClr val="tx1">
                    <a:lumMod val="50000"/>
                    <a:lumOff val="50000"/>
                  </a:schemeClr>
                </a:solidFill>
              </a:rPr>
              <a:t> </a:t>
            </a:r>
            <a:r>
              <a:rPr lang="it-IT" sz="1600" dirty="0" err="1">
                <a:solidFill>
                  <a:schemeClr val="tx1">
                    <a:lumMod val="50000"/>
                    <a:lumOff val="50000"/>
                  </a:schemeClr>
                </a:solidFill>
              </a:rPr>
              <a:t>adults</a:t>
            </a:r>
            <a:r>
              <a:rPr lang="it-IT" sz="1600" dirty="0">
                <a:solidFill>
                  <a:schemeClr val="tx1">
                    <a:lumMod val="50000"/>
                    <a:lumOff val="50000"/>
                  </a:schemeClr>
                </a:solidFill>
              </a:rPr>
              <a:t>, </a:t>
            </a:r>
            <a:r>
              <a:rPr lang="it-IT" sz="1600" dirty="0" err="1">
                <a:solidFill>
                  <a:schemeClr val="tx1">
                    <a:lumMod val="50000"/>
                    <a:lumOff val="50000"/>
                  </a:schemeClr>
                </a:solidFill>
              </a:rPr>
              <a:t>heart</a:t>
            </a:r>
            <a:r>
              <a:rPr lang="it-IT" sz="1600" dirty="0">
                <a:solidFill>
                  <a:schemeClr val="tx1">
                    <a:lumMod val="50000"/>
                    <a:lumOff val="50000"/>
                  </a:schemeClr>
                </a:solidFill>
              </a:rPr>
              <a:t> or </a:t>
            </a:r>
            <a:r>
              <a:rPr lang="it-IT" sz="1600" dirty="0" err="1">
                <a:solidFill>
                  <a:schemeClr val="tx1">
                    <a:lumMod val="50000"/>
                    <a:lumOff val="50000"/>
                  </a:schemeClr>
                </a:solidFill>
              </a:rPr>
              <a:t>lung</a:t>
            </a:r>
            <a:r>
              <a:rPr lang="it-IT" sz="1600" dirty="0">
                <a:solidFill>
                  <a:schemeClr val="tx1">
                    <a:lumMod val="50000"/>
                    <a:lumOff val="50000"/>
                  </a:schemeClr>
                </a:solidFill>
              </a:rPr>
              <a:t> </a:t>
            </a:r>
            <a:r>
              <a:rPr lang="it-IT" sz="1600" dirty="0" err="1">
                <a:solidFill>
                  <a:schemeClr val="tx1">
                    <a:lumMod val="50000"/>
                    <a:lumOff val="50000"/>
                  </a:schemeClr>
                </a:solidFill>
              </a:rPr>
              <a:t>ill</a:t>
            </a:r>
            <a:r>
              <a:rPr lang="it-IT" sz="1600" dirty="0">
                <a:solidFill>
                  <a:schemeClr val="tx1">
                    <a:lumMod val="50000"/>
                    <a:lumOff val="50000"/>
                  </a:schemeClr>
                </a:solidFill>
              </a:rPr>
              <a:t> people). </a:t>
            </a:r>
          </a:p>
          <a:p>
            <a:pPr algn="just"/>
            <a:r>
              <a:rPr lang="it-IT" sz="1600" dirty="0">
                <a:solidFill>
                  <a:schemeClr val="tx1">
                    <a:lumMod val="50000"/>
                    <a:lumOff val="50000"/>
                  </a:schemeClr>
                </a:solidFill>
              </a:rPr>
              <a:t>The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conditions</a:t>
            </a:r>
            <a:r>
              <a:rPr lang="it-IT" sz="1600" dirty="0">
                <a:solidFill>
                  <a:schemeClr val="tx1">
                    <a:lumMod val="50000"/>
                    <a:lumOff val="50000"/>
                  </a:schemeClr>
                </a:solidFill>
              </a:rPr>
              <a:t> </a:t>
            </a:r>
            <a:r>
              <a:rPr lang="it-IT" sz="1600" dirty="0" err="1">
                <a:solidFill>
                  <a:schemeClr val="tx1">
                    <a:lumMod val="50000"/>
                    <a:lumOff val="50000"/>
                  </a:schemeClr>
                </a:solidFill>
              </a:rPr>
              <a:t>change</a:t>
            </a:r>
            <a:r>
              <a:rPr lang="it-IT" sz="1600" dirty="0">
                <a:solidFill>
                  <a:schemeClr val="tx1">
                    <a:lumMod val="50000"/>
                    <a:lumOff val="50000"/>
                  </a:schemeClr>
                </a:solidFill>
              </a:rPr>
              <a:t> the </a:t>
            </a:r>
            <a:r>
              <a:rPr lang="it-IT" sz="1600" dirty="0" err="1">
                <a:solidFill>
                  <a:schemeClr val="tx1">
                    <a:lumMod val="50000"/>
                    <a:lumOff val="50000"/>
                  </a:schemeClr>
                </a:solidFill>
              </a:rPr>
              <a:t>level</a:t>
            </a:r>
            <a:r>
              <a:rPr lang="it-IT" sz="1600" dirty="0">
                <a:solidFill>
                  <a:schemeClr val="tx1">
                    <a:lumMod val="50000"/>
                    <a:lumOff val="50000"/>
                  </a:schemeClr>
                </a:solidFill>
              </a:rPr>
              <a:t> of PM2.5 readings and </a:t>
            </a:r>
            <a:r>
              <a:rPr lang="it-IT" sz="1600" dirty="0" err="1">
                <a:solidFill>
                  <a:schemeClr val="tx1">
                    <a:lumMod val="50000"/>
                    <a:lumOff val="50000"/>
                  </a:schemeClr>
                </a:solidFill>
              </a:rPr>
              <a:t>affect</a:t>
            </a:r>
            <a:r>
              <a:rPr lang="it-IT" sz="1600" dirty="0">
                <a:solidFill>
                  <a:schemeClr val="tx1">
                    <a:lumMod val="50000"/>
                    <a:lumOff val="50000"/>
                  </a:schemeClr>
                </a:solidFill>
              </a:rPr>
              <a:t> </a:t>
            </a:r>
            <a:r>
              <a:rPr lang="it-IT" sz="1600" dirty="0" err="1">
                <a:solidFill>
                  <a:schemeClr val="tx1">
                    <a:lumMod val="50000"/>
                    <a:lumOff val="50000"/>
                  </a:schemeClr>
                </a:solidFill>
              </a:rPr>
              <a:t>different</a:t>
            </a:r>
            <a:r>
              <a:rPr lang="it-IT" sz="1600" dirty="0">
                <a:solidFill>
                  <a:schemeClr val="tx1">
                    <a:lumMod val="50000"/>
                    <a:lumOff val="50000"/>
                  </a:schemeClr>
                </a:solidFill>
              </a:rPr>
              <a:t> cities in a </a:t>
            </a:r>
            <a:r>
              <a:rPr lang="it-IT" sz="1600" dirty="0" err="1">
                <a:solidFill>
                  <a:schemeClr val="tx1">
                    <a:lumMod val="50000"/>
                    <a:lumOff val="50000"/>
                  </a:schemeClr>
                </a:solidFill>
              </a:rPr>
              <a:t>different</a:t>
            </a:r>
            <a:r>
              <a:rPr lang="it-IT" sz="1600" dirty="0">
                <a:solidFill>
                  <a:schemeClr val="tx1">
                    <a:lumMod val="50000"/>
                    <a:lumOff val="50000"/>
                  </a:schemeClr>
                </a:solidFill>
              </a:rPr>
              <a:t> way.</a:t>
            </a:r>
          </a:p>
          <a:p>
            <a:pPr algn="just"/>
            <a:r>
              <a:rPr lang="it-IT" sz="1600" dirty="0">
                <a:solidFill>
                  <a:schemeClr val="tx1">
                    <a:lumMod val="50000"/>
                    <a:lumOff val="50000"/>
                  </a:schemeClr>
                </a:solidFill>
              </a:rPr>
              <a:t>Can </a:t>
            </a:r>
            <a:r>
              <a:rPr lang="it-IT" sz="1600" dirty="0" err="1">
                <a:solidFill>
                  <a:schemeClr val="tx1">
                    <a:lumMod val="50000"/>
                    <a:lumOff val="50000"/>
                  </a:schemeClr>
                </a:solidFill>
              </a:rPr>
              <a:t>we</a:t>
            </a:r>
            <a:r>
              <a:rPr lang="it-IT" sz="1600" dirty="0">
                <a:solidFill>
                  <a:schemeClr val="tx1">
                    <a:lumMod val="50000"/>
                    <a:lumOff val="50000"/>
                  </a:schemeClr>
                </a:solidFill>
              </a:rPr>
              <a:t> </a:t>
            </a:r>
            <a:r>
              <a:rPr lang="it-IT" sz="1600" dirty="0" err="1">
                <a:solidFill>
                  <a:schemeClr val="tx1">
                    <a:lumMod val="50000"/>
                    <a:lumOff val="50000"/>
                  </a:schemeClr>
                </a:solidFill>
              </a:rPr>
              <a:t>predict</a:t>
            </a:r>
            <a:r>
              <a:rPr lang="it-IT" sz="1600" dirty="0">
                <a:solidFill>
                  <a:schemeClr val="tx1">
                    <a:lumMod val="50000"/>
                    <a:lumOff val="50000"/>
                  </a:schemeClr>
                </a:solidFill>
              </a:rPr>
              <a:t> the PM2.5 </a:t>
            </a:r>
            <a:r>
              <a:rPr lang="it-IT" sz="1600" dirty="0" err="1">
                <a:solidFill>
                  <a:schemeClr val="tx1">
                    <a:lumMod val="50000"/>
                    <a:lumOff val="50000"/>
                  </a:schemeClr>
                </a:solidFill>
              </a:rPr>
              <a:t>level</a:t>
            </a:r>
            <a:r>
              <a:rPr lang="it-IT" sz="1600" dirty="0">
                <a:solidFill>
                  <a:schemeClr val="tx1">
                    <a:lumMod val="50000"/>
                    <a:lumOff val="50000"/>
                  </a:schemeClr>
                </a:solidFill>
              </a:rPr>
              <a:t>?</a:t>
            </a:r>
          </a:p>
          <a:p>
            <a:pPr algn="just"/>
            <a:r>
              <a:rPr lang="it-IT" sz="1600" dirty="0" err="1">
                <a:solidFill>
                  <a:schemeClr val="tx1">
                    <a:lumMod val="50000"/>
                    <a:lumOff val="50000"/>
                  </a:schemeClr>
                </a:solidFill>
              </a:rPr>
              <a:t>Which</a:t>
            </a:r>
            <a:r>
              <a:rPr lang="it-IT" sz="1600" dirty="0">
                <a:solidFill>
                  <a:schemeClr val="tx1">
                    <a:lumMod val="50000"/>
                    <a:lumOff val="50000"/>
                  </a:schemeClr>
                </a:solidFill>
              </a:rPr>
              <a:t> </a:t>
            </a:r>
            <a:r>
              <a:rPr lang="it-IT" sz="1600" dirty="0" err="1">
                <a:solidFill>
                  <a:schemeClr val="tx1">
                    <a:lumMod val="50000"/>
                    <a:lumOff val="50000"/>
                  </a:schemeClr>
                </a:solidFill>
              </a:rPr>
              <a:t>weather</a:t>
            </a:r>
            <a:r>
              <a:rPr lang="it-IT" sz="1600" dirty="0">
                <a:solidFill>
                  <a:schemeClr val="tx1">
                    <a:lumMod val="50000"/>
                    <a:lumOff val="50000"/>
                  </a:schemeClr>
                </a:solidFill>
              </a:rPr>
              <a:t> </a:t>
            </a:r>
            <a:r>
              <a:rPr lang="it-IT" sz="1600" dirty="0" err="1">
                <a:solidFill>
                  <a:schemeClr val="tx1">
                    <a:lumMod val="50000"/>
                    <a:lumOff val="50000"/>
                  </a:schemeClr>
                </a:solidFill>
              </a:rPr>
              <a:t>parameters</a:t>
            </a:r>
            <a:r>
              <a:rPr lang="it-IT" sz="1600" dirty="0">
                <a:solidFill>
                  <a:schemeClr val="tx1">
                    <a:lumMod val="50000"/>
                    <a:lumOff val="50000"/>
                  </a:schemeClr>
                </a:solidFill>
              </a:rPr>
              <a:t> are the one with </a:t>
            </a:r>
            <a:r>
              <a:rPr lang="it-IT" sz="1600" dirty="0" err="1">
                <a:solidFill>
                  <a:schemeClr val="tx1">
                    <a:lumMod val="50000"/>
                    <a:lumOff val="50000"/>
                  </a:schemeClr>
                </a:solidFill>
              </a:rPr>
              <a:t>biggest</a:t>
            </a:r>
            <a:r>
              <a:rPr lang="it-IT" sz="1600" dirty="0">
                <a:solidFill>
                  <a:schemeClr val="tx1">
                    <a:lumMod val="50000"/>
                    <a:lumOff val="50000"/>
                  </a:schemeClr>
                </a:solidFill>
              </a:rPr>
              <a:t> impact?</a:t>
            </a:r>
          </a:p>
        </p:txBody>
      </p:sp>
      <p:sp>
        <p:nvSpPr>
          <p:cNvPr id="9" name="TextBox 8"/>
          <p:cNvSpPr txBox="1"/>
          <p:nvPr/>
        </p:nvSpPr>
        <p:spPr>
          <a:xfrm>
            <a:off x="4412182" y="6493634"/>
            <a:ext cx="3316292" cy="307777"/>
          </a:xfrm>
          <a:prstGeom prst="rect">
            <a:avLst/>
          </a:prstGeom>
          <a:noFill/>
        </p:spPr>
        <p:txBody>
          <a:bodyPr wrap="none" rtlCol="0">
            <a:spAutoFit/>
          </a:bodyPr>
          <a:lstStyle/>
          <a:p>
            <a:r>
              <a:rPr lang="en-US" sz="1400" b="1" dirty="0">
                <a:solidFill>
                  <a:schemeClr val="tx1">
                    <a:lumMod val="50000"/>
                    <a:lumOff val="50000"/>
                  </a:schemeClr>
                </a:solidFill>
              </a:rPr>
              <a:t>Fig II. </a:t>
            </a:r>
            <a:r>
              <a:rPr lang="en-US" sz="1400" dirty="0">
                <a:solidFill>
                  <a:schemeClr val="tx1">
                    <a:lumMod val="50000"/>
                    <a:lumOff val="50000"/>
                  </a:schemeClr>
                </a:solidFill>
              </a:rPr>
              <a:t>Features weights for Beijing dataset </a:t>
            </a:r>
          </a:p>
        </p:txBody>
      </p:sp>
      <p:sp>
        <p:nvSpPr>
          <p:cNvPr id="10" name="TextBox 9"/>
          <p:cNvSpPr txBox="1"/>
          <p:nvPr/>
        </p:nvSpPr>
        <p:spPr>
          <a:xfrm>
            <a:off x="8332029" y="1104973"/>
            <a:ext cx="829394" cy="369332"/>
          </a:xfrm>
          <a:prstGeom prst="rect">
            <a:avLst/>
          </a:prstGeom>
          <a:noFill/>
        </p:spPr>
        <p:txBody>
          <a:bodyPr wrap="none" rtlCol="0">
            <a:spAutoFit/>
          </a:bodyPr>
          <a:lstStyle/>
          <a:p>
            <a:r>
              <a:rPr lang="en-US" b="1" dirty="0">
                <a:solidFill>
                  <a:schemeClr val="accent1">
                    <a:lumMod val="50000"/>
                  </a:schemeClr>
                </a:solidFill>
                <a:latin typeface="+mj-lt"/>
              </a:rPr>
              <a:t>Results</a:t>
            </a:r>
          </a:p>
        </p:txBody>
      </p:sp>
      <p:sp>
        <p:nvSpPr>
          <p:cNvPr id="11" name="TextBox 10"/>
          <p:cNvSpPr txBox="1"/>
          <p:nvPr/>
        </p:nvSpPr>
        <p:spPr>
          <a:xfrm>
            <a:off x="8332028" y="1411794"/>
            <a:ext cx="3603068" cy="3046988"/>
          </a:xfrm>
          <a:prstGeom prst="rect">
            <a:avLst/>
          </a:prstGeom>
          <a:noFill/>
        </p:spPr>
        <p:txBody>
          <a:bodyPr wrap="square" rtlCol="0">
            <a:spAutoFit/>
          </a:bodyPr>
          <a:lstStyle/>
          <a:p>
            <a:pPr algn="just"/>
            <a:r>
              <a:rPr lang="en-US" sz="1600" dirty="0">
                <a:solidFill>
                  <a:schemeClr val="tx1">
                    <a:lumMod val="50000"/>
                    <a:lumOff val="50000"/>
                  </a:schemeClr>
                </a:solidFill>
              </a:rPr>
              <a:t>Finally, we computed the mean of the classification rate over the weeks and we reported the results over the test set in Table I. Logistic Regression perform better on the training set (87.35), but the Linear Regression gives better result on test set.</a:t>
            </a:r>
          </a:p>
          <a:p>
            <a:pPr algn="just"/>
            <a:r>
              <a:rPr lang="en-US" sz="1600" dirty="0">
                <a:solidFill>
                  <a:schemeClr val="tx1">
                    <a:lumMod val="50000"/>
                    <a:lumOff val="50000"/>
                  </a:schemeClr>
                </a:solidFill>
              </a:rPr>
              <a:t>The feature that affect the PM2.5 value the most (regardless the city) is the Dew Point, i.d. </a:t>
            </a:r>
            <a:r>
              <a:rPr lang="en-GB" sz="1600" dirty="0">
                <a:solidFill>
                  <a:schemeClr val="tx1">
                    <a:lumMod val="50000"/>
                    <a:lumOff val="50000"/>
                  </a:schemeClr>
                </a:solidFill>
              </a:rPr>
              <a:t>the temperature to which air must be cooled to become saturated with water vapor (see Figure II).</a:t>
            </a:r>
            <a:endParaRPr lang="en-US" sz="1600" dirty="0">
              <a:solidFill>
                <a:schemeClr val="tx1">
                  <a:lumMod val="50000"/>
                  <a:lumOff val="50000"/>
                </a:schemeClr>
              </a:solidFill>
            </a:endParaRPr>
          </a:p>
        </p:txBody>
      </p:sp>
      <p:sp>
        <p:nvSpPr>
          <p:cNvPr id="13" name="TextBox 12"/>
          <p:cNvSpPr txBox="1"/>
          <p:nvPr/>
        </p:nvSpPr>
        <p:spPr>
          <a:xfrm>
            <a:off x="174170" y="6392574"/>
            <a:ext cx="2316480" cy="307777"/>
          </a:xfrm>
          <a:prstGeom prst="rect">
            <a:avLst/>
          </a:prstGeom>
          <a:noFill/>
        </p:spPr>
        <p:txBody>
          <a:bodyPr wrap="square" rtlCol="0">
            <a:spAutoFit/>
          </a:bodyPr>
          <a:lstStyle/>
          <a:p>
            <a:r>
              <a:rPr lang="en-US" sz="1400" b="1" dirty="0">
                <a:solidFill>
                  <a:schemeClr val="tx1">
                    <a:lumMod val="50000"/>
                    <a:lumOff val="50000"/>
                  </a:schemeClr>
                </a:solidFill>
              </a:rPr>
              <a:t>Fig I. </a:t>
            </a:r>
            <a:r>
              <a:rPr lang="en-US" sz="1400" dirty="0">
                <a:solidFill>
                  <a:schemeClr val="tx1">
                    <a:lumMod val="50000"/>
                    <a:lumOff val="50000"/>
                  </a:schemeClr>
                </a:solidFill>
              </a:rPr>
              <a:t>Accuracy over weeks</a:t>
            </a:r>
          </a:p>
        </p:txBody>
      </p:sp>
      <p:pic>
        <p:nvPicPr>
          <p:cNvPr id="14" name="Picture 13"/>
          <p:cNvPicPr>
            <a:picLocks noChangeAspect="1"/>
          </p:cNvPicPr>
          <p:nvPr/>
        </p:nvPicPr>
        <p:blipFill>
          <a:blip r:embed="rId2"/>
          <a:stretch>
            <a:fillRect/>
          </a:stretch>
        </p:blipFill>
        <p:spPr>
          <a:xfrm>
            <a:off x="252549" y="157649"/>
            <a:ext cx="1166570" cy="582580"/>
          </a:xfrm>
          <a:prstGeom prst="rect">
            <a:avLst/>
          </a:prstGeom>
        </p:spPr>
      </p:pic>
      <p:sp>
        <p:nvSpPr>
          <p:cNvPr id="15" name="TextBox 14"/>
          <p:cNvSpPr txBox="1"/>
          <p:nvPr/>
        </p:nvSpPr>
        <p:spPr>
          <a:xfrm>
            <a:off x="4209588" y="1104973"/>
            <a:ext cx="1405000" cy="369332"/>
          </a:xfrm>
          <a:prstGeom prst="rect">
            <a:avLst/>
          </a:prstGeom>
          <a:noFill/>
        </p:spPr>
        <p:txBody>
          <a:bodyPr wrap="none" rtlCol="0">
            <a:spAutoFit/>
          </a:bodyPr>
          <a:lstStyle/>
          <a:p>
            <a:r>
              <a:rPr lang="en-US" b="1" dirty="0">
                <a:solidFill>
                  <a:schemeClr val="accent1">
                    <a:lumMod val="50000"/>
                  </a:schemeClr>
                </a:solidFill>
                <a:latin typeface="+mj-lt"/>
              </a:rPr>
              <a:t>Methodology</a:t>
            </a:r>
          </a:p>
        </p:txBody>
      </p:sp>
      <p:sp>
        <p:nvSpPr>
          <p:cNvPr id="16" name="TextBox 15"/>
          <p:cNvSpPr txBox="1"/>
          <p:nvPr/>
        </p:nvSpPr>
        <p:spPr>
          <a:xfrm>
            <a:off x="4188669" y="1411794"/>
            <a:ext cx="3763317" cy="3046988"/>
          </a:xfrm>
          <a:prstGeom prst="rect">
            <a:avLst/>
          </a:prstGeom>
          <a:noFill/>
        </p:spPr>
        <p:txBody>
          <a:bodyPr wrap="square" rtlCol="0">
            <a:spAutoFit/>
          </a:bodyPr>
          <a:lstStyle/>
          <a:p>
            <a:pPr algn="just"/>
            <a:r>
              <a:rPr lang="en-US" sz="1600" dirty="0">
                <a:solidFill>
                  <a:schemeClr val="tx1">
                    <a:lumMod val="50000"/>
                    <a:lumOff val="50000"/>
                  </a:schemeClr>
                </a:solidFill>
              </a:rPr>
              <a:t>Given the datasets that collected weather conditions for 4 different years in different </a:t>
            </a:r>
            <a:r>
              <a:rPr lang="en-US" sz="1600" dirty="0" err="1">
                <a:solidFill>
                  <a:schemeClr val="tx1">
                    <a:lumMod val="50000"/>
                    <a:lumOff val="50000"/>
                  </a:schemeClr>
                </a:solidFill>
              </a:rPr>
              <a:t>chinese</a:t>
            </a:r>
            <a:r>
              <a:rPr lang="en-US" sz="1600" dirty="0">
                <a:solidFill>
                  <a:schemeClr val="tx1">
                    <a:lumMod val="50000"/>
                    <a:lumOff val="50000"/>
                  </a:schemeClr>
                </a:solidFill>
              </a:rPr>
              <a:t> cities (e.g., Beijing, Shanghai) and the PM2.5 values detected in one week, we try to predict the one of the week after. </a:t>
            </a:r>
          </a:p>
          <a:p>
            <a:pPr algn="just"/>
            <a:r>
              <a:rPr lang="en-US" sz="1600" dirty="0">
                <a:solidFill>
                  <a:schemeClr val="tx1">
                    <a:lumMod val="50000"/>
                    <a:lumOff val="50000"/>
                  </a:schemeClr>
                </a:solidFill>
              </a:rPr>
              <a:t>We performed a Linear Regression (with Conjugate Gradient method) and mapped the results into 3 categories, associated with different risks. Subsequently, the obtained results were compared with the results  of a Logistic Regression model performed on the same data.</a:t>
            </a:r>
          </a:p>
        </p:txBody>
      </p:sp>
      <p:graphicFrame>
        <p:nvGraphicFramePr>
          <p:cNvPr id="17" name="Table 16"/>
          <p:cNvGraphicFramePr>
            <a:graphicFrameLocks noGrp="1"/>
          </p:cNvGraphicFramePr>
          <p:nvPr>
            <p:extLst>
              <p:ext uri="{D42A27DB-BD31-4B8C-83A1-F6EECF244321}">
                <p14:modId xmlns:p14="http://schemas.microsoft.com/office/powerpoint/2010/main" val="3959024470"/>
              </p:ext>
            </p:extLst>
          </p:nvPr>
        </p:nvGraphicFramePr>
        <p:xfrm>
          <a:off x="8423780" y="4856975"/>
          <a:ext cx="3419565" cy="1737360"/>
        </p:xfrm>
        <a:graphic>
          <a:graphicData uri="http://schemas.openxmlformats.org/drawingml/2006/table">
            <a:tbl>
              <a:tblPr firstRow="1" bandRow="1">
                <a:tableStyleId>{3B4B98B0-60AC-42C2-AFA5-B58CD77FA1E5}</a:tableStyleId>
              </a:tblPr>
              <a:tblGrid>
                <a:gridCol w="1139855">
                  <a:extLst>
                    <a:ext uri="{9D8B030D-6E8A-4147-A177-3AD203B41FA5}">
                      <a16:colId xmlns:a16="http://schemas.microsoft.com/office/drawing/2014/main" val="134657109"/>
                    </a:ext>
                  </a:extLst>
                </a:gridCol>
                <a:gridCol w="1139855">
                  <a:extLst>
                    <a:ext uri="{9D8B030D-6E8A-4147-A177-3AD203B41FA5}">
                      <a16:colId xmlns:a16="http://schemas.microsoft.com/office/drawing/2014/main" val="2167365301"/>
                    </a:ext>
                  </a:extLst>
                </a:gridCol>
                <a:gridCol w="1139855">
                  <a:extLst>
                    <a:ext uri="{9D8B030D-6E8A-4147-A177-3AD203B41FA5}">
                      <a16:colId xmlns:a16="http://schemas.microsoft.com/office/drawing/2014/main" val="3852866762"/>
                    </a:ext>
                  </a:extLst>
                </a:gridCol>
              </a:tblGrid>
              <a:tr h="279476">
                <a:tc>
                  <a:txBody>
                    <a:bodyPr/>
                    <a:lstStyle/>
                    <a:p>
                      <a:r>
                        <a:rPr lang="en-US" sz="1400" dirty="0"/>
                        <a:t>City</a:t>
                      </a:r>
                    </a:p>
                  </a:txBody>
                  <a:tcPr/>
                </a:tc>
                <a:tc>
                  <a:txBody>
                    <a:bodyPr/>
                    <a:lstStyle/>
                    <a:p>
                      <a:r>
                        <a:rPr lang="en-US" sz="1400" dirty="0"/>
                        <a:t>Train Accuracy</a:t>
                      </a:r>
                    </a:p>
                  </a:txBody>
                  <a:tcPr/>
                </a:tc>
                <a:tc>
                  <a:txBody>
                    <a:bodyPr/>
                    <a:lstStyle/>
                    <a:p>
                      <a:r>
                        <a:rPr lang="en-US" sz="1400" dirty="0"/>
                        <a:t>Test Accuracy</a:t>
                      </a:r>
                    </a:p>
                  </a:txBody>
                  <a:tcPr/>
                </a:tc>
                <a:extLst>
                  <a:ext uri="{0D108BD9-81ED-4DB2-BD59-A6C34878D82A}">
                    <a16:rowId xmlns:a16="http://schemas.microsoft.com/office/drawing/2014/main" val="2702640594"/>
                  </a:ext>
                </a:extLst>
              </a:tr>
              <a:tr h="279476">
                <a:tc>
                  <a:txBody>
                    <a:bodyPr/>
                    <a:lstStyle/>
                    <a:p>
                      <a:r>
                        <a:rPr lang="en-US" sz="1400" dirty="0"/>
                        <a:t>Beijing</a:t>
                      </a:r>
                    </a:p>
                  </a:txBody>
                  <a:tcPr/>
                </a:tc>
                <a:tc>
                  <a:txBody>
                    <a:bodyPr/>
                    <a:lstStyle/>
                    <a:p>
                      <a:r>
                        <a:rPr lang="en-US" sz="1400" dirty="0"/>
                        <a:t>76.97% </a:t>
                      </a:r>
                    </a:p>
                  </a:txBody>
                  <a:tcPr/>
                </a:tc>
                <a:tc>
                  <a:txBody>
                    <a:bodyPr/>
                    <a:lstStyle/>
                    <a:p>
                      <a:r>
                        <a:rPr lang="en-US" sz="1400" dirty="0"/>
                        <a:t>68.18%</a:t>
                      </a:r>
                    </a:p>
                  </a:txBody>
                  <a:tcPr/>
                </a:tc>
                <a:extLst>
                  <a:ext uri="{0D108BD9-81ED-4DB2-BD59-A6C34878D82A}">
                    <a16:rowId xmlns:a16="http://schemas.microsoft.com/office/drawing/2014/main" val="3915421838"/>
                  </a:ext>
                </a:extLst>
              </a:tr>
              <a:tr h="279476">
                <a:tc>
                  <a:txBody>
                    <a:bodyPr/>
                    <a:lstStyle/>
                    <a:p>
                      <a:r>
                        <a:rPr lang="en-US" sz="1400" dirty="0"/>
                        <a:t>Shanghai</a:t>
                      </a:r>
                    </a:p>
                  </a:txBody>
                  <a:tcPr/>
                </a:tc>
                <a:tc>
                  <a:txBody>
                    <a:bodyPr/>
                    <a:lstStyle/>
                    <a:p>
                      <a:r>
                        <a:rPr lang="en-US" sz="1400" dirty="0"/>
                        <a:t>79.79 % </a:t>
                      </a:r>
                    </a:p>
                  </a:txBody>
                  <a:tcPr/>
                </a:tc>
                <a:tc>
                  <a:txBody>
                    <a:bodyPr/>
                    <a:lstStyle/>
                    <a:p>
                      <a:r>
                        <a:rPr lang="en-US" sz="1400" dirty="0"/>
                        <a:t>63.68%</a:t>
                      </a:r>
                    </a:p>
                  </a:txBody>
                  <a:tcPr/>
                </a:tc>
                <a:extLst>
                  <a:ext uri="{0D108BD9-81ED-4DB2-BD59-A6C34878D82A}">
                    <a16:rowId xmlns:a16="http://schemas.microsoft.com/office/drawing/2014/main" val="2794888090"/>
                  </a:ext>
                </a:extLst>
              </a:tr>
              <a:tr h="279476">
                <a:tc>
                  <a:txBody>
                    <a:bodyPr/>
                    <a:lstStyle/>
                    <a:p>
                      <a:r>
                        <a:rPr lang="en-US" sz="1400" b="0" i="0" u="none" strike="noStrike" kern="1200" baseline="0" dirty="0">
                          <a:solidFill>
                            <a:schemeClr val="tx1"/>
                          </a:solidFill>
                          <a:latin typeface="+mn-lt"/>
                          <a:ea typeface="+mn-ea"/>
                          <a:cs typeface="+mn-cs"/>
                        </a:rPr>
                        <a:t>Shenyang</a:t>
                      </a:r>
                      <a:endParaRPr lang="en-US" sz="1400" dirty="0"/>
                    </a:p>
                  </a:txBody>
                  <a:tcPr/>
                </a:tc>
                <a:tc>
                  <a:txBody>
                    <a:bodyPr/>
                    <a:lstStyle/>
                    <a:p>
                      <a:r>
                        <a:rPr lang="en-US" sz="1400" dirty="0"/>
                        <a:t>77.49%</a:t>
                      </a:r>
                    </a:p>
                  </a:txBody>
                  <a:tcPr/>
                </a:tc>
                <a:tc>
                  <a:txBody>
                    <a:bodyPr/>
                    <a:lstStyle/>
                    <a:p>
                      <a:r>
                        <a:rPr lang="en-US" sz="1400" dirty="0"/>
                        <a:t>63.93%</a:t>
                      </a:r>
                    </a:p>
                  </a:txBody>
                  <a:tcPr/>
                </a:tc>
                <a:extLst>
                  <a:ext uri="{0D108BD9-81ED-4DB2-BD59-A6C34878D82A}">
                    <a16:rowId xmlns:a16="http://schemas.microsoft.com/office/drawing/2014/main" val="818546375"/>
                  </a:ext>
                </a:extLst>
              </a:tr>
              <a:tr h="279476">
                <a:tc>
                  <a:txBody>
                    <a:bodyPr/>
                    <a:lstStyle/>
                    <a:p>
                      <a:r>
                        <a:rPr lang="en-US" sz="1400" b="0" i="0" u="none" strike="noStrike" kern="1200" baseline="0" dirty="0">
                          <a:solidFill>
                            <a:schemeClr val="tx1"/>
                          </a:solidFill>
                          <a:latin typeface="+mn-lt"/>
                          <a:ea typeface="+mn-ea"/>
                          <a:cs typeface="+mn-cs"/>
                        </a:rPr>
                        <a:t>Chengdu</a:t>
                      </a:r>
                      <a:endParaRPr lang="en-US" sz="1400" dirty="0"/>
                    </a:p>
                  </a:txBody>
                  <a:tcPr/>
                </a:tc>
                <a:tc>
                  <a:txBody>
                    <a:bodyPr/>
                    <a:lstStyle/>
                    <a:p>
                      <a:r>
                        <a:rPr lang="en-US" sz="1400" dirty="0"/>
                        <a:t>83.72%</a:t>
                      </a:r>
                    </a:p>
                  </a:txBody>
                  <a:tcPr/>
                </a:tc>
                <a:tc>
                  <a:txBody>
                    <a:bodyPr/>
                    <a:lstStyle/>
                    <a:p>
                      <a:r>
                        <a:rPr lang="en-US" sz="1400" dirty="0"/>
                        <a:t>73.52%</a:t>
                      </a:r>
                    </a:p>
                  </a:txBody>
                  <a:tcPr/>
                </a:tc>
                <a:extLst>
                  <a:ext uri="{0D108BD9-81ED-4DB2-BD59-A6C34878D82A}">
                    <a16:rowId xmlns:a16="http://schemas.microsoft.com/office/drawing/2014/main" val="4085073431"/>
                  </a:ext>
                </a:extLst>
              </a:tr>
            </a:tbl>
          </a:graphicData>
        </a:graphic>
      </p:graphicFrame>
      <p:sp>
        <p:nvSpPr>
          <p:cNvPr id="18" name="TextBox 17"/>
          <p:cNvSpPr txBox="1"/>
          <p:nvPr/>
        </p:nvSpPr>
        <p:spPr>
          <a:xfrm>
            <a:off x="8363616" y="4513399"/>
            <a:ext cx="2502652" cy="307777"/>
          </a:xfrm>
          <a:prstGeom prst="rect">
            <a:avLst/>
          </a:prstGeom>
          <a:noFill/>
        </p:spPr>
        <p:txBody>
          <a:bodyPr wrap="square" rtlCol="0">
            <a:spAutoFit/>
          </a:bodyPr>
          <a:lstStyle/>
          <a:p>
            <a:r>
              <a:rPr lang="en-US" sz="1400" b="1" dirty="0">
                <a:solidFill>
                  <a:schemeClr val="tx1">
                    <a:lumMod val="50000"/>
                    <a:lumOff val="50000"/>
                  </a:schemeClr>
                </a:solidFill>
              </a:rPr>
              <a:t>Table I. </a:t>
            </a:r>
            <a:r>
              <a:rPr lang="en-US" sz="1400" dirty="0">
                <a:solidFill>
                  <a:schemeClr val="tx1">
                    <a:lumMod val="50000"/>
                    <a:lumOff val="50000"/>
                  </a:schemeClr>
                </a:solidFill>
              </a:rPr>
              <a:t>Results over sets</a:t>
            </a:r>
          </a:p>
        </p:txBody>
      </p:sp>
      <p:pic>
        <p:nvPicPr>
          <p:cNvPr id="4" name="Immagine 3">
            <a:extLst>
              <a:ext uri="{FF2B5EF4-FFF2-40B4-BE49-F238E27FC236}">
                <a16:creationId xmlns:a16="http://schemas.microsoft.com/office/drawing/2014/main" id="{1537D36E-86FF-4C3D-92C8-786EC524B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16" y="4512279"/>
            <a:ext cx="2502652" cy="1981355"/>
          </a:xfrm>
          <a:prstGeom prst="rect">
            <a:avLst/>
          </a:prstGeom>
        </p:spPr>
      </p:pic>
      <p:pic>
        <p:nvPicPr>
          <p:cNvPr id="20" name="Immagine 19">
            <a:extLst>
              <a:ext uri="{FF2B5EF4-FFF2-40B4-BE49-F238E27FC236}">
                <a16:creationId xmlns:a16="http://schemas.microsoft.com/office/drawing/2014/main" id="{760E2A69-75FF-4FA0-8934-C8518C5E12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508" y="4749078"/>
            <a:ext cx="3428385" cy="1602510"/>
          </a:xfrm>
          <a:prstGeom prst="rect">
            <a:avLst/>
          </a:prstGeom>
        </p:spPr>
      </p:pic>
    </p:spTree>
    <p:extLst>
      <p:ext uri="{BB962C8B-B14F-4D97-AF65-F5344CB8AC3E}">
        <p14:creationId xmlns:p14="http://schemas.microsoft.com/office/powerpoint/2010/main" val="1209950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321</Words>
  <Application>Microsoft Office PowerPoint</Application>
  <PresentationFormat>Widescreen</PresentationFormat>
  <Paragraphs>31</Paragraphs>
  <Slides>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Calibri Light</vt:lpstr>
      <vt:lpstr>Office Theme</vt:lpstr>
      <vt:lpstr>Presentazione standard di PowerPoint</vt:lpstr>
    </vt:vector>
  </TitlesOfParts>
  <Company>EURECOM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Zuluaga</dc:creator>
  <cp:lastModifiedBy>Gianmarco Centonze</cp:lastModifiedBy>
  <cp:revision>18</cp:revision>
  <dcterms:created xsi:type="dcterms:W3CDTF">2019-12-11T09:56:38Z</dcterms:created>
  <dcterms:modified xsi:type="dcterms:W3CDTF">2020-01-20T10:54:33Z</dcterms:modified>
</cp:coreProperties>
</file>