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85" r:id="rId2"/>
    <p:sldId id="405" r:id="rId3"/>
    <p:sldId id="404" r:id="rId4"/>
    <p:sldId id="331" r:id="rId5"/>
    <p:sldId id="380" r:id="rId6"/>
    <p:sldId id="387" r:id="rId7"/>
    <p:sldId id="383" r:id="rId8"/>
    <p:sldId id="379" r:id="rId9"/>
    <p:sldId id="381" r:id="rId10"/>
    <p:sldId id="378" r:id="rId11"/>
    <p:sldId id="384" r:id="rId12"/>
    <p:sldId id="382" r:id="rId13"/>
    <p:sldId id="385" r:id="rId14"/>
    <p:sldId id="389" r:id="rId15"/>
    <p:sldId id="394" r:id="rId16"/>
    <p:sldId id="388" r:id="rId17"/>
    <p:sldId id="393" r:id="rId18"/>
    <p:sldId id="392" r:id="rId19"/>
    <p:sldId id="390" r:id="rId20"/>
    <p:sldId id="395" r:id="rId21"/>
    <p:sldId id="396" r:id="rId22"/>
    <p:sldId id="391" r:id="rId23"/>
    <p:sldId id="399" r:id="rId24"/>
    <p:sldId id="397" r:id="rId25"/>
    <p:sldId id="398" r:id="rId26"/>
    <p:sldId id="403" r:id="rId27"/>
    <p:sldId id="400" r:id="rId28"/>
    <p:sldId id="408" r:id="rId29"/>
  </p:sldIdLst>
  <p:sldSz cx="12192000" cy="6858000"/>
  <p:notesSz cx="6858000" cy="9144000"/>
  <p:embeddedFontLst>
    <p:embeddedFont>
      <p:font typeface="Montserrat" panose="00000500000000000000" pitchFamily="2" charset="0"/>
      <p:regular r:id="rId30"/>
      <p:bold r:id="rId31"/>
      <p:italic r:id="rId32"/>
      <p:boldItalic r:id="rId33"/>
    </p:embeddedFont>
  </p:embeddedFontLst>
  <p:defaultText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F9B3"/>
    <a:srgbClr val="3AB2E4"/>
    <a:srgbClr val="E6CCEF"/>
    <a:srgbClr val="CCCCCC"/>
    <a:srgbClr val="6D00A1"/>
    <a:srgbClr val="5EE0B7"/>
    <a:srgbClr val="020198"/>
    <a:srgbClr val="789AD6"/>
    <a:srgbClr val="83A2D9"/>
    <a:srgbClr val="AF69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12" autoAdjust="0"/>
    <p:restoredTop sz="94595" autoAdjust="0"/>
  </p:normalViewPr>
  <p:slideViewPr>
    <p:cSldViewPr snapToGrid="0">
      <p:cViewPr varScale="1">
        <p:scale>
          <a:sx n="108" d="100"/>
          <a:sy n="108" d="100"/>
        </p:scale>
        <p:origin x="1092" y="96"/>
      </p:cViewPr>
      <p:guideLst>
        <p:guide orient="horz" pos="2160"/>
        <p:guide pos="3840"/>
      </p:guideLst>
    </p:cSldViewPr>
  </p:slideViewPr>
  <p:outlineViewPr>
    <p:cViewPr>
      <p:scale>
        <a:sx n="33" d="100"/>
        <a:sy n="33" d="100"/>
      </p:scale>
      <p:origin x="0" y="-50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683A7D-3B0D-429E-8F76-1C102C028AD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UY"/>
          </a:p>
        </p:txBody>
      </p:sp>
      <p:sp>
        <p:nvSpPr>
          <p:cNvPr id="3" name="Subtítulo 2">
            <a:extLst>
              <a:ext uri="{FF2B5EF4-FFF2-40B4-BE49-F238E27FC236}">
                <a16:creationId xmlns:a16="http://schemas.microsoft.com/office/drawing/2014/main" id="{49E7113F-13A3-4BDB-B660-DB332CBCA9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UY"/>
          </a:p>
        </p:txBody>
      </p:sp>
      <p:sp>
        <p:nvSpPr>
          <p:cNvPr id="4" name="Marcador de fecha 3">
            <a:extLst>
              <a:ext uri="{FF2B5EF4-FFF2-40B4-BE49-F238E27FC236}">
                <a16:creationId xmlns:a16="http://schemas.microsoft.com/office/drawing/2014/main" id="{7B0BEBE1-EDAD-4A30-94BC-4200869548EF}"/>
              </a:ext>
            </a:extLst>
          </p:cNvPr>
          <p:cNvSpPr>
            <a:spLocks noGrp="1"/>
          </p:cNvSpPr>
          <p:nvPr>
            <p:ph type="dt" sz="half" idx="10"/>
          </p:nvPr>
        </p:nvSpPr>
        <p:spPr/>
        <p:txBody>
          <a:bodyPr/>
          <a:lstStyle/>
          <a:p>
            <a:fld id="{C033F35E-A908-4565-9964-42EE5CB2E823}" type="datetimeFigureOut">
              <a:rPr lang="es-UY" smtClean="0"/>
              <a:t>26/6/2024</a:t>
            </a:fld>
            <a:endParaRPr lang="es-UY"/>
          </a:p>
        </p:txBody>
      </p:sp>
      <p:sp>
        <p:nvSpPr>
          <p:cNvPr id="5" name="Marcador de pie de página 4">
            <a:extLst>
              <a:ext uri="{FF2B5EF4-FFF2-40B4-BE49-F238E27FC236}">
                <a16:creationId xmlns:a16="http://schemas.microsoft.com/office/drawing/2014/main" id="{D88E3B55-B883-4D0B-8BDD-9F7E549505B1}"/>
              </a:ext>
            </a:extLst>
          </p:cNvPr>
          <p:cNvSpPr>
            <a:spLocks noGrp="1"/>
          </p:cNvSpPr>
          <p:nvPr>
            <p:ph type="ftr" sz="quarter" idx="11"/>
          </p:nvPr>
        </p:nvSpPr>
        <p:spPr/>
        <p:txBody>
          <a:bodyPr/>
          <a:lstStyle/>
          <a:p>
            <a:endParaRPr lang="es-UY"/>
          </a:p>
        </p:txBody>
      </p:sp>
      <p:sp>
        <p:nvSpPr>
          <p:cNvPr id="6" name="Marcador de número de diapositiva 5">
            <a:extLst>
              <a:ext uri="{FF2B5EF4-FFF2-40B4-BE49-F238E27FC236}">
                <a16:creationId xmlns:a16="http://schemas.microsoft.com/office/drawing/2014/main" id="{A8959185-D77E-463E-97B7-EB6188E0C5BF}"/>
              </a:ext>
            </a:extLst>
          </p:cNvPr>
          <p:cNvSpPr>
            <a:spLocks noGrp="1"/>
          </p:cNvSpPr>
          <p:nvPr>
            <p:ph type="sldNum" sz="quarter" idx="12"/>
          </p:nvPr>
        </p:nvSpPr>
        <p:spPr/>
        <p:txBody>
          <a:bodyPr/>
          <a:lstStyle/>
          <a:p>
            <a:fld id="{A02C2F63-B8FD-4AE2-A0B4-929F75FE5E92}" type="slidenum">
              <a:rPr lang="es-UY" smtClean="0"/>
              <a:t>‹Nº›</a:t>
            </a:fld>
            <a:endParaRPr lang="es-UY"/>
          </a:p>
        </p:txBody>
      </p:sp>
    </p:spTree>
    <p:extLst>
      <p:ext uri="{BB962C8B-B14F-4D97-AF65-F5344CB8AC3E}">
        <p14:creationId xmlns:p14="http://schemas.microsoft.com/office/powerpoint/2010/main" val="1633578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751158-23B2-481A-ADC8-98040A1F8E95}"/>
              </a:ext>
            </a:extLst>
          </p:cNvPr>
          <p:cNvSpPr>
            <a:spLocks noGrp="1"/>
          </p:cNvSpPr>
          <p:nvPr>
            <p:ph type="title"/>
          </p:nvPr>
        </p:nvSpPr>
        <p:spPr/>
        <p:txBody>
          <a:bodyPr/>
          <a:lstStyle/>
          <a:p>
            <a:r>
              <a:rPr lang="es-ES"/>
              <a:t>Haga clic para modificar el estilo de título del patrón</a:t>
            </a:r>
            <a:endParaRPr lang="es-UY"/>
          </a:p>
        </p:txBody>
      </p:sp>
      <p:sp>
        <p:nvSpPr>
          <p:cNvPr id="3" name="Marcador de texto vertical 2">
            <a:extLst>
              <a:ext uri="{FF2B5EF4-FFF2-40B4-BE49-F238E27FC236}">
                <a16:creationId xmlns:a16="http://schemas.microsoft.com/office/drawing/2014/main" id="{60A31367-5F55-4DF4-A858-242437BA9AF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Marcador de fecha 3">
            <a:extLst>
              <a:ext uri="{FF2B5EF4-FFF2-40B4-BE49-F238E27FC236}">
                <a16:creationId xmlns:a16="http://schemas.microsoft.com/office/drawing/2014/main" id="{95770D7D-4C07-4D13-9064-27D509715140}"/>
              </a:ext>
            </a:extLst>
          </p:cNvPr>
          <p:cNvSpPr>
            <a:spLocks noGrp="1"/>
          </p:cNvSpPr>
          <p:nvPr>
            <p:ph type="dt" sz="half" idx="10"/>
          </p:nvPr>
        </p:nvSpPr>
        <p:spPr/>
        <p:txBody>
          <a:bodyPr/>
          <a:lstStyle/>
          <a:p>
            <a:fld id="{C033F35E-A908-4565-9964-42EE5CB2E823}" type="datetimeFigureOut">
              <a:rPr lang="es-UY" smtClean="0"/>
              <a:t>26/6/2024</a:t>
            </a:fld>
            <a:endParaRPr lang="es-UY"/>
          </a:p>
        </p:txBody>
      </p:sp>
      <p:sp>
        <p:nvSpPr>
          <p:cNvPr id="5" name="Marcador de pie de página 4">
            <a:extLst>
              <a:ext uri="{FF2B5EF4-FFF2-40B4-BE49-F238E27FC236}">
                <a16:creationId xmlns:a16="http://schemas.microsoft.com/office/drawing/2014/main" id="{0D2AF7BF-49D6-4E6B-B523-532BF91CDEA8}"/>
              </a:ext>
            </a:extLst>
          </p:cNvPr>
          <p:cNvSpPr>
            <a:spLocks noGrp="1"/>
          </p:cNvSpPr>
          <p:nvPr>
            <p:ph type="ftr" sz="quarter" idx="11"/>
          </p:nvPr>
        </p:nvSpPr>
        <p:spPr/>
        <p:txBody>
          <a:bodyPr/>
          <a:lstStyle/>
          <a:p>
            <a:endParaRPr lang="es-UY"/>
          </a:p>
        </p:txBody>
      </p:sp>
      <p:sp>
        <p:nvSpPr>
          <p:cNvPr id="6" name="Marcador de número de diapositiva 5">
            <a:extLst>
              <a:ext uri="{FF2B5EF4-FFF2-40B4-BE49-F238E27FC236}">
                <a16:creationId xmlns:a16="http://schemas.microsoft.com/office/drawing/2014/main" id="{BE1E07DE-D734-4888-83C9-DE454661F45D}"/>
              </a:ext>
            </a:extLst>
          </p:cNvPr>
          <p:cNvSpPr>
            <a:spLocks noGrp="1"/>
          </p:cNvSpPr>
          <p:nvPr>
            <p:ph type="sldNum" sz="quarter" idx="12"/>
          </p:nvPr>
        </p:nvSpPr>
        <p:spPr/>
        <p:txBody>
          <a:bodyPr/>
          <a:lstStyle/>
          <a:p>
            <a:fld id="{A02C2F63-B8FD-4AE2-A0B4-929F75FE5E92}" type="slidenum">
              <a:rPr lang="es-UY" smtClean="0"/>
              <a:t>‹Nº›</a:t>
            </a:fld>
            <a:endParaRPr lang="es-UY"/>
          </a:p>
        </p:txBody>
      </p:sp>
    </p:spTree>
    <p:extLst>
      <p:ext uri="{BB962C8B-B14F-4D97-AF65-F5344CB8AC3E}">
        <p14:creationId xmlns:p14="http://schemas.microsoft.com/office/powerpoint/2010/main" val="2843639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42BD593-AE30-4960-B286-22EEF8546C1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UY"/>
          </a:p>
        </p:txBody>
      </p:sp>
      <p:sp>
        <p:nvSpPr>
          <p:cNvPr id="3" name="Marcador de texto vertical 2">
            <a:extLst>
              <a:ext uri="{FF2B5EF4-FFF2-40B4-BE49-F238E27FC236}">
                <a16:creationId xmlns:a16="http://schemas.microsoft.com/office/drawing/2014/main" id="{83FF75C4-38CA-4A6C-AF87-715EA075ADE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Marcador de fecha 3">
            <a:extLst>
              <a:ext uri="{FF2B5EF4-FFF2-40B4-BE49-F238E27FC236}">
                <a16:creationId xmlns:a16="http://schemas.microsoft.com/office/drawing/2014/main" id="{AFD35C9F-B584-4740-95FD-DACDBDE8AEA4}"/>
              </a:ext>
            </a:extLst>
          </p:cNvPr>
          <p:cNvSpPr>
            <a:spLocks noGrp="1"/>
          </p:cNvSpPr>
          <p:nvPr>
            <p:ph type="dt" sz="half" idx="10"/>
          </p:nvPr>
        </p:nvSpPr>
        <p:spPr/>
        <p:txBody>
          <a:bodyPr/>
          <a:lstStyle/>
          <a:p>
            <a:fld id="{C033F35E-A908-4565-9964-42EE5CB2E823}" type="datetimeFigureOut">
              <a:rPr lang="es-UY" smtClean="0"/>
              <a:t>26/6/2024</a:t>
            </a:fld>
            <a:endParaRPr lang="es-UY"/>
          </a:p>
        </p:txBody>
      </p:sp>
      <p:sp>
        <p:nvSpPr>
          <p:cNvPr id="5" name="Marcador de pie de página 4">
            <a:extLst>
              <a:ext uri="{FF2B5EF4-FFF2-40B4-BE49-F238E27FC236}">
                <a16:creationId xmlns:a16="http://schemas.microsoft.com/office/drawing/2014/main" id="{EE9D3B36-D49E-441B-B17E-946C4AFC54FE}"/>
              </a:ext>
            </a:extLst>
          </p:cNvPr>
          <p:cNvSpPr>
            <a:spLocks noGrp="1"/>
          </p:cNvSpPr>
          <p:nvPr>
            <p:ph type="ftr" sz="quarter" idx="11"/>
          </p:nvPr>
        </p:nvSpPr>
        <p:spPr/>
        <p:txBody>
          <a:bodyPr/>
          <a:lstStyle/>
          <a:p>
            <a:endParaRPr lang="es-UY"/>
          </a:p>
        </p:txBody>
      </p:sp>
      <p:sp>
        <p:nvSpPr>
          <p:cNvPr id="6" name="Marcador de número de diapositiva 5">
            <a:extLst>
              <a:ext uri="{FF2B5EF4-FFF2-40B4-BE49-F238E27FC236}">
                <a16:creationId xmlns:a16="http://schemas.microsoft.com/office/drawing/2014/main" id="{887D91D8-ADAA-406C-A581-C1F7D40E6789}"/>
              </a:ext>
            </a:extLst>
          </p:cNvPr>
          <p:cNvSpPr>
            <a:spLocks noGrp="1"/>
          </p:cNvSpPr>
          <p:nvPr>
            <p:ph type="sldNum" sz="quarter" idx="12"/>
          </p:nvPr>
        </p:nvSpPr>
        <p:spPr/>
        <p:txBody>
          <a:bodyPr/>
          <a:lstStyle/>
          <a:p>
            <a:fld id="{A02C2F63-B8FD-4AE2-A0B4-929F75FE5E92}" type="slidenum">
              <a:rPr lang="es-UY" smtClean="0"/>
              <a:t>‹Nº›</a:t>
            </a:fld>
            <a:endParaRPr lang="es-UY"/>
          </a:p>
        </p:txBody>
      </p:sp>
    </p:spTree>
    <p:extLst>
      <p:ext uri="{BB962C8B-B14F-4D97-AF65-F5344CB8AC3E}">
        <p14:creationId xmlns:p14="http://schemas.microsoft.com/office/powerpoint/2010/main" val="1156810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A75D3A-3276-4A59-9F64-98E2A2C06260}"/>
              </a:ext>
            </a:extLst>
          </p:cNvPr>
          <p:cNvSpPr>
            <a:spLocks noGrp="1"/>
          </p:cNvSpPr>
          <p:nvPr>
            <p:ph type="title"/>
          </p:nvPr>
        </p:nvSpPr>
        <p:spPr/>
        <p:txBody>
          <a:bodyPr/>
          <a:lstStyle/>
          <a:p>
            <a:r>
              <a:rPr lang="es-ES"/>
              <a:t>Haga clic para modificar el estilo de título del patrón</a:t>
            </a:r>
            <a:endParaRPr lang="es-UY"/>
          </a:p>
        </p:txBody>
      </p:sp>
      <p:sp>
        <p:nvSpPr>
          <p:cNvPr id="3" name="Marcador de contenido 2">
            <a:extLst>
              <a:ext uri="{FF2B5EF4-FFF2-40B4-BE49-F238E27FC236}">
                <a16:creationId xmlns:a16="http://schemas.microsoft.com/office/drawing/2014/main" id="{CCFDC434-ECA6-4393-A422-CF54C4412FA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Marcador de fecha 3">
            <a:extLst>
              <a:ext uri="{FF2B5EF4-FFF2-40B4-BE49-F238E27FC236}">
                <a16:creationId xmlns:a16="http://schemas.microsoft.com/office/drawing/2014/main" id="{09F390DD-CF6B-4385-BD24-AD784889655E}"/>
              </a:ext>
            </a:extLst>
          </p:cNvPr>
          <p:cNvSpPr>
            <a:spLocks noGrp="1"/>
          </p:cNvSpPr>
          <p:nvPr>
            <p:ph type="dt" sz="half" idx="10"/>
          </p:nvPr>
        </p:nvSpPr>
        <p:spPr/>
        <p:txBody>
          <a:bodyPr/>
          <a:lstStyle/>
          <a:p>
            <a:fld id="{C033F35E-A908-4565-9964-42EE5CB2E823}" type="datetimeFigureOut">
              <a:rPr lang="es-UY" smtClean="0"/>
              <a:t>26/6/2024</a:t>
            </a:fld>
            <a:endParaRPr lang="es-UY"/>
          </a:p>
        </p:txBody>
      </p:sp>
      <p:sp>
        <p:nvSpPr>
          <p:cNvPr id="5" name="Marcador de pie de página 4">
            <a:extLst>
              <a:ext uri="{FF2B5EF4-FFF2-40B4-BE49-F238E27FC236}">
                <a16:creationId xmlns:a16="http://schemas.microsoft.com/office/drawing/2014/main" id="{15D20442-F897-4367-883D-E6A244910C41}"/>
              </a:ext>
            </a:extLst>
          </p:cNvPr>
          <p:cNvSpPr>
            <a:spLocks noGrp="1"/>
          </p:cNvSpPr>
          <p:nvPr>
            <p:ph type="ftr" sz="quarter" idx="11"/>
          </p:nvPr>
        </p:nvSpPr>
        <p:spPr/>
        <p:txBody>
          <a:bodyPr/>
          <a:lstStyle/>
          <a:p>
            <a:endParaRPr lang="es-UY"/>
          </a:p>
        </p:txBody>
      </p:sp>
      <p:sp>
        <p:nvSpPr>
          <p:cNvPr id="6" name="Marcador de número de diapositiva 5">
            <a:extLst>
              <a:ext uri="{FF2B5EF4-FFF2-40B4-BE49-F238E27FC236}">
                <a16:creationId xmlns:a16="http://schemas.microsoft.com/office/drawing/2014/main" id="{DE91EC48-E9CD-44C9-AE53-9AEC93D89A87}"/>
              </a:ext>
            </a:extLst>
          </p:cNvPr>
          <p:cNvSpPr>
            <a:spLocks noGrp="1"/>
          </p:cNvSpPr>
          <p:nvPr>
            <p:ph type="sldNum" sz="quarter" idx="12"/>
          </p:nvPr>
        </p:nvSpPr>
        <p:spPr/>
        <p:txBody>
          <a:bodyPr/>
          <a:lstStyle/>
          <a:p>
            <a:fld id="{A02C2F63-B8FD-4AE2-A0B4-929F75FE5E92}" type="slidenum">
              <a:rPr lang="es-UY" smtClean="0"/>
              <a:t>‹Nº›</a:t>
            </a:fld>
            <a:endParaRPr lang="es-UY"/>
          </a:p>
        </p:txBody>
      </p:sp>
    </p:spTree>
    <p:extLst>
      <p:ext uri="{BB962C8B-B14F-4D97-AF65-F5344CB8AC3E}">
        <p14:creationId xmlns:p14="http://schemas.microsoft.com/office/powerpoint/2010/main" val="1844151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F30A55-36E5-421E-9C1F-FAA15C37675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UY"/>
          </a:p>
        </p:txBody>
      </p:sp>
      <p:sp>
        <p:nvSpPr>
          <p:cNvPr id="3" name="Marcador de texto 2">
            <a:extLst>
              <a:ext uri="{FF2B5EF4-FFF2-40B4-BE49-F238E27FC236}">
                <a16:creationId xmlns:a16="http://schemas.microsoft.com/office/drawing/2014/main" id="{5D872272-06EB-4825-A717-489E551848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164A9FA-23A6-4575-8539-472AC718AF75}"/>
              </a:ext>
            </a:extLst>
          </p:cNvPr>
          <p:cNvSpPr>
            <a:spLocks noGrp="1"/>
          </p:cNvSpPr>
          <p:nvPr>
            <p:ph type="dt" sz="half" idx="10"/>
          </p:nvPr>
        </p:nvSpPr>
        <p:spPr/>
        <p:txBody>
          <a:bodyPr/>
          <a:lstStyle/>
          <a:p>
            <a:fld id="{C033F35E-A908-4565-9964-42EE5CB2E823}" type="datetimeFigureOut">
              <a:rPr lang="es-UY" smtClean="0"/>
              <a:t>26/6/2024</a:t>
            </a:fld>
            <a:endParaRPr lang="es-UY"/>
          </a:p>
        </p:txBody>
      </p:sp>
      <p:sp>
        <p:nvSpPr>
          <p:cNvPr id="5" name="Marcador de pie de página 4">
            <a:extLst>
              <a:ext uri="{FF2B5EF4-FFF2-40B4-BE49-F238E27FC236}">
                <a16:creationId xmlns:a16="http://schemas.microsoft.com/office/drawing/2014/main" id="{02FCDE82-C128-43F2-A54E-372F9A4F7AE5}"/>
              </a:ext>
            </a:extLst>
          </p:cNvPr>
          <p:cNvSpPr>
            <a:spLocks noGrp="1"/>
          </p:cNvSpPr>
          <p:nvPr>
            <p:ph type="ftr" sz="quarter" idx="11"/>
          </p:nvPr>
        </p:nvSpPr>
        <p:spPr/>
        <p:txBody>
          <a:bodyPr/>
          <a:lstStyle/>
          <a:p>
            <a:endParaRPr lang="es-UY"/>
          </a:p>
        </p:txBody>
      </p:sp>
      <p:sp>
        <p:nvSpPr>
          <p:cNvPr id="6" name="Marcador de número de diapositiva 5">
            <a:extLst>
              <a:ext uri="{FF2B5EF4-FFF2-40B4-BE49-F238E27FC236}">
                <a16:creationId xmlns:a16="http://schemas.microsoft.com/office/drawing/2014/main" id="{FDD02B17-6EDB-4CB3-84EA-B21F1CBDEB4B}"/>
              </a:ext>
            </a:extLst>
          </p:cNvPr>
          <p:cNvSpPr>
            <a:spLocks noGrp="1"/>
          </p:cNvSpPr>
          <p:nvPr>
            <p:ph type="sldNum" sz="quarter" idx="12"/>
          </p:nvPr>
        </p:nvSpPr>
        <p:spPr/>
        <p:txBody>
          <a:bodyPr/>
          <a:lstStyle/>
          <a:p>
            <a:fld id="{A02C2F63-B8FD-4AE2-A0B4-929F75FE5E92}" type="slidenum">
              <a:rPr lang="es-UY" smtClean="0"/>
              <a:t>‹Nº›</a:t>
            </a:fld>
            <a:endParaRPr lang="es-UY"/>
          </a:p>
        </p:txBody>
      </p:sp>
    </p:spTree>
    <p:extLst>
      <p:ext uri="{BB962C8B-B14F-4D97-AF65-F5344CB8AC3E}">
        <p14:creationId xmlns:p14="http://schemas.microsoft.com/office/powerpoint/2010/main" val="152279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B817D7-C7CD-4C64-B97B-475FD5B26DD2}"/>
              </a:ext>
            </a:extLst>
          </p:cNvPr>
          <p:cNvSpPr>
            <a:spLocks noGrp="1"/>
          </p:cNvSpPr>
          <p:nvPr>
            <p:ph type="title"/>
          </p:nvPr>
        </p:nvSpPr>
        <p:spPr/>
        <p:txBody>
          <a:bodyPr/>
          <a:lstStyle/>
          <a:p>
            <a:r>
              <a:rPr lang="es-ES"/>
              <a:t>Haga clic para modificar el estilo de título del patrón</a:t>
            </a:r>
            <a:endParaRPr lang="es-UY"/>
          </a:p>
        </p:txBody>
      </p:sp>
      <p:sp>
        <p:nvSpPr>
          <p:cNvPr id="3" name="Marcador de contenido 2">
            <a:extLst>
              <a:ext uri="{FF2B5EF4-FFF2-40B4-BE49-F238E27FC236}">
                <a16:creationId xmlns:a16="http://schemas.microsoft.com/office/drawing/2014/main" id="{657EE8E0-96BA-4536-8F0D-94E2AB6AC1F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Marcador de contenido 3">
            <a:extLst>
              <a:ext uri="{FF2B5EF4-FFF2-40B4-BE49-F238E27FC236}">
                <a16:creationId xmlns:a16="http://schemas.microsoft.com/office/drawing/2014/main" id="{073FD0CB-25AB-4D2F-9578-248E6542BF3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5" name="Marcador de fecha 4">
            <a:extLst>
              <a:ext uri="{FF2B5EF4-FFF2-40B4-BE49-F238E27FC236}">
                <a16:creationId xmlns:a16="http://schemas.microsoft.com/office/drawing/2014/main" id="{AE06EF85-DB7E-44A2-A5D9-F2EC243188EB}"/>
              </a:ext>
            </a:extLst>
          </p:cNvPr>
          <p:cNvSpPr>
            <a:spLocks noGrp="1"/>
          </p:cNvSpPr>
          <p:nvPr>
            <p:ph type="dt" sz="half" idx="10"/>
          </p:nvPr>
        </p:nvSpPr>
        <p:spPr/>
        <p:txBody>
          <a:bodyPr/>
          <a:lstStyle/>
          <a:p>
            <a:fld id="{C033F35E-A908-4565-9964-42EE5CB2E823}" type="datetimeFigureOut">
              <a:rPr lang="es-UY" smtClean="0"/>
              <a:t>26/6/2024</a:t>
            </a:fld>
            <a:endParaRPr lang="es-UY"/>
          </a:p>
        </p:txBody>
      </p:sp>
      <p:sp>
        <p:nvSpPr>
          <p:cNvPr id="6" name="Marcador de pie de página 5">
            <a:extLst>
              <a:ext uri="{FF2B5EF4-FFF2-40B4-BE49-F238E27FC236}">
                <a16:creationId xmlns:a16="http://schemas.microsoft.com/office/drawing/2014/main" id="{15A69A91-CD68-43D4-BEA9-408BF6F0B1F1}"/>
              </a:ext>
            </a:extLst>
          </p:cNvPr>
          <p:cNvSpPr>
            <a:spLocks noGrp="1"/>
          </p:cNvSpPr>
          <p:nvPr>
            <p:ph type="ftr" sz="quarter" idx="11"/>
          </p:nvPr>
        </p:nvSpPr>
        <p:spPr/>
        <p:txBody>
          <a:bodyPr/>
          <a:lstStyle/>
          <a:p>
            <a:endParaRPr lang="es-UY"/>
          </a:p>
        </p:txBody>
      </p:sp>
      <p:sp>
        <p:nvSpPr>
          <p:cNvPr id="7" name="Marcador de número de diapositiva 6">
            <a:extLst>
              <a:ext uri="{FF2B5EF4-FFF2-40B4-BE49-F238E27FC236}">
                <a16:creationId xmlns:a16="http://schemas.microsoft.com/office/drawing/2014/main" id="{B4DD591A-09FE-4FD2-98FE-30A554C48438}"/>
              </a:ext>
            </a:extLst>
          </p:cNvPr>
          <p:cNvSpPr>
            <a:spLocks noGrp="1"/>
          </p:cNvSpPr>
          <p:nvPr>
            <p:ph type="sldNum" sz="quarter" idx="12"/>
          </p:nvPr>
        </p:nvSpPr>
        <p:spPr/>
        <p:txBody>
          <a:bodyPr/>
          <a:lstStyle/>
          <a:p>
            <a:fld id="{A02C2F63-B8FD-4AE2-A0B4-929F75FE5E92}" type="slidenum">
              <a:rPr lang="es-UY" smtClean="0"/>
              <a:t>‹Nº›</a:t>
            </a:fld>
            <a:endParaRPr lang="es-UY"/>
          </a:p>
        </p:txBody>
      </p:sp>
    </p:spTree>
    <p:extLst>
      <p:ext uri="{BB962C8B-B14F-4D97-AF65-F5344CB8AC3E}">
        <p14:creationId xmlns:p14="http://schemas.microsoft.com/office/powerpoint/2010/main" val="2633573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F80180-51DA-48A1-BDD1-65D6B09F579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UY"/>
          </a:p>
        </p:txBody>
      </p:sp>
      <p:sp>
        <p:nvSpPr>
          <p:cNvPr id="3" name="Marcador de texto 2">
            <a:extLst>
              <a:ext uri="{FF2B5EF4-FFF2-40B4-BE49-F238E27FC236}">
                <a16:creationId xmlns:a16="http://schemas.microsoft.com/office/drawing/2014/main" id="{E49F7CE0-15A4-4075-ACEB-CC74A37925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24467EC-5645-4A84-9C5B-2DE80D2301F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5" name="Marcador de texto 4">
            <a:extLst>
              <a:ext uri="{FF2B5EF4-FFF2-40B4-BE49-F238E27FC236}">
                <a16:creationId xmlns:a16="http://schemas.microsoft.com/office/drawing/2014/main" id="{5F2A4530-A2F0-4908-A107-F6D13E9071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0F3721E-FD1F-4D05-B30F-30396FF4202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7" name="Marcador de fecha 6">
            <a:extLst>
              <a:ext uri="{FF2B5EF4-FFF2-40B4-BE49-F238E27FC236}">
                <a16:creationId xmlns:a16="http://schemas.microsoft.com/office/drawing/2014/main" id="{490CCE1D-F25F-4D06-AA6E-FA114458C805}"/>
              </a:ext>
            </a:extLst>
          </p:cNvPr>
          <p:cNvSpPr>
            <a:spLocks noGrp="1"/>
          </p:cNvSpPr>
          <p:nvPr>
            <p:ph type="dt" sz="half" idx="10"/>
          </p:nvPr>
        </p:nvSpPr>
        <p:spPr/>
        <p:txBody>
          <a:bodyPr/>
          <a:lstStyle/>
          <a:p>
            <a:fld id="{C033F35E-A908-4565-9964-42EE5CB2E823}" type="datetimeFigureOut">
              <a:rPr lang="es-UY" smtClean="0"/>
              <a:t>26/6/2024</a:t>
            </a:fld>
            <a:endParaRPr lang="es-UY"/>
          </a:p>
        </p:txBody>
      </p:sp>
      <p:sp>
        <p:nvSpPr>
          <p:cNvPr id="8" name="Marcador de pie de página 7">
            <a:extLst>
              <a:ext uri="{FF2B5EF4-FFF2-40B4-BE49-F238E27FC236}">
                <a16:creationId xmlns:a16="http://schemas.microsoft.com/office/drawing/2014/main" id="{0DB7366A-ECD4-4C49-B552-4D2D5AAE667C}"/>
              </a:ext>
            </a:extLst>
          </p:cNvPr>
          <p:cNvSpPr>
            <a:spLocks noGrp="1"/>
          </p:cNvSpPr>
          <p:nvPr>
            <p:ph type="ftr" sz="quarter" idx="11"/>
          </p:nvPr>
        </p:nvSpPr>
        <p:spPr/>
        <p:txBody>
          <a:bodyPr/>
          <a:lstStyle/>
          <a:p>
            <a:endParaRPr lang="es-UY"/>
          </a:p>
        </p:txBody>
      </p:sp>
      <p:sp>
        <p:nvSpPr>
          <p:cNvPr id="9" name="Marcador de número de diapositiva 8">
            <a:extLst>
              <a:ext uri="{FF2B5EF4-FFF2-40B4-BE49-F238E27FC236}">
                <a16:creationId xmlns:a16="http://schemas.microsoft.com/office/drawing/2014/main" id="{562B5BA2-8300-45F1-B3CE-786E6192EE7B}"/>
              </a:ext>
            </a:extLst>
          </p:cNvPr>
          <p:cNvSpPr>
            <a:spLocks noGrp="1"/>
          </p:cNvSpPr>
          <p:nvPr>
            <p:ph type="sldNum" sz="quarter" idx="12"/>
          </p:nvPr>
        </p:nvSpPr>
        <p:spPr/>
        <p:txBody>
          <a:bodyPr/>
          <a:lstStyle/>
          <a:p>
            <a:fld id="{A02C2F63-B8FD-4AE2-A0B4-929F75FE5E92}" type="slidenum">
              <a:rPr lang="es-UY" smtClean="0"/>
              <a:t>‹Nº›</a:t>
            </a:fld>
            <a:endParaRPr lang="es-UY"/>
          </a:p>
        </p:txBody>
      </p:sp>
    </p:spTree>
    <p:extLst>
      <p:ext uri="{BB962C8B-B14F-4D97-AF65-F5344CB8AC3E}">
        <p14:creationId xmlns:p14="http://schemas.microsoft.com/office/powerpoint/2010/main" val="367255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372C95-27E0-4F4F-9311-F124824FBE96}"/>
              </a:ext>
            </a:extLst>
          </p:cNvPr>
          <p:cNvSpPr>
            <a:spLocks noGrp="1"/>
          </p:cNvSpPr>
          <p:nvPr>
            <p:ph type="title"/>
          </p:nvPr>
        </p:nvSpPr>
        <p:spPr/>
        <p:txBody>
          <a:bodyPr/>
          <a:lstStyle/>
          <a:p>
            <a:r>
              <a:rPr lang="es-ES"/>
              <a:t>Haga clic para modificar el estilo de título del patrón</a:t>
            </a:r>
            <a:endParaRPr lang="es-UY"/>
          </a:p>
        </p:txBody>
      </p:sp>
      <p:sp>
        <p:nvSpPr>
          <p:cNvPr id="3" name="Marcador de fecha 2">
            <a:extLst>
              <a:ext uri="{FF2B5EF4-FFF2-40B4-BE49-F238E27FC236}">
                <a16:creationId xmlns:a16="http://schemas.microsoft.com/office/drawing/2014/main" id="{6C96F13A-8450-46DB-BB15-2E04977E1FED}"/>
              </a:ext>
            </a:extLst>
          </p:cNvPr>
          <p:cNvSpPr>
            <a:spLocks noGrp="1"/>
          </p:cNvSpPr>
          <p:nvPr>
            <p:ph type="dt" sz="half" idx="10"/>
          </p:nvPr>
        </p:nvSpPr>
        <p:spPr/>
        <p:txBody>
          <a:bodyPr/>
          <a:lstStyle/>
          <a:p>
            <a:fld id="{C033F35E-A908-4565-9964-42EE5CB2E823}" type="datetimeFigureOut">
              <a:rPr lang="es-UY" smtClean="0"/>
              <a:t>26/6/2024</a:t>
            </a:fld>
            <a:endParaRPr lang="es-UY"/>
          </a:p>
        </p:txBody>
      </p:sp>
      <p:sp>
        <p:nvSpPr>
          <p:cNvPr id="4" name="Marcador de pie de página 3">
            <a:extLst>
              <a:ext uri="{FF2B5EF4-FFF2-40B4-BE49-F238E27FC236}">
                <a16:creationId xmlns:a16="http://schemas.microsoft.com/office/drawing/2014/main" id="{32E0A0ED-D33A-4374-A819-00311F299A0D}"/>
              </a:ext>
            </a:extLst>
          </p:cNvPr>
          <p:cNvSpPr>
            <a:spLocks noGrp="1"/>
          </p:cNvSpPr>
          <p:nvPr>
            <p:ph type="ftr" sz="quarter" idx="11"/>
          </p:nvPr>
        </p:nvSpPr>
        <p:spPr/>
        <p:txBody>
          <a:bodyPr/>
          <a:lstStyle/>
          <a:p>
            <a:endParaRPr lang="es-UY"/>
          </a:p>
        </p:txBody>
      </p:sp>
      <p:sp>
        <p:nvSpPr>
          <p:cNvPr id="5" name="Marcador de número de diapositiva 4">
            <a:extLst>
              <a:ext uri="{FF2B5EF4-FFF2-40B4-BE49-F238E27FC236}">
                <a16:creationId xmlns:a16="http://schemas.microsoft.com/office/drawing/2014/main" id="{317CC047-55EB-4013-84DE-11D5873FAF6E}"/>
              </a:ext>
            </a:extLst>
          </p:cNvPr>
          <p:cNvSpPr>
            <a:spLocks noGrp="1"/>
          </p:cNvSpPr>
          <p:nvPr>
            <p:ph type="sldNum" sz="quarter" idx="12"/>
          </p:nvPr>
        </p:nvSpPr>
        <p:spPr/>
        <p:txBody>
          <a:bodyPr/>
          <a:lstStyle/>
          <a:p>
            <a:fld id="{A02C2F63-B8FD-4AE2-A0B4-929F75FE5E92}" type="slidenum">
              <a:rPr lang="es-UY" smtClean="0"/>
              <a:t>‹Nº›</a:t>
            </a:fld>
            <a:endParaRPr lang="es-UY"/>
          </a:p>
        </p:txBody>
      </p:sp>
    </p:spTree>
    <p:extLst>
      <p:ext uri="{BB962C8B-B14F-4D97-AF65-F5344CB8AC3E}">
        <p14:creationId xmlns:p14="http://schemas.microsoft.com/office/powerpoint/2010/main" val="2381871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F3BDDD9-C535-4E5C-B7A2-33ADB245FC2A}"/>
              </a:ext>
            </a:extLst>
          </p:cNvPr>
          <p:cNvSpPr>
            <a:spLocks noGrp="1"/>
          </p:cNvSpPr>
          <p:nvPr>
            <p:ph type="dt" sz="half" idx="10"/>
          </p:nvPr>
        </p:nvSpPr>
        <p:spPr/>
        <p:txBody>
          <a:bodyPr/>
          <a:lstStyle/>
          <a:p>
            <a:fld id="{C033F35E-A908-4565-9964-42EE5CB2E823}" type="datetimeFigureOut">
              <a:rPr lang="es-UY" smtClean="0"/>
              <a:t>26/6/2024</a:t>
            </a:fld>
            <a:endParaRPr lang="es-UY"/>
          </a:p>
        </p:txBody>
      </p:sp>
      <p:sp>
        <p:nvSpPr>
          <p:cNvPr id="3" name="Marcador de pie de página 2">
            <a:extLst>
              <a:ext uri="{FF2B5EF4-FFF2-40B4-BE49-F238E27FC236}">
                <a16:creationId xmlns:a16="http://schemas.microsoft.com/office/drawing/2014/main" id="{1499EE1A-7CCA-4E57-9696-4703748418BF}"/>
              </a:ext>
            </a:extLst>
          </p:cNvPr>
          <p:cNvSpPr>
            <a:spLocks noGrp="1"/>
          </p:cNvSpPr>
          <p:nvPr>
            <p:ph type="ftr" sz="quarter" idx="11"/>
          </p:nvPr>
        </p:nvSpPr>
        <p:spPr/>
        <p:txBody>
          <a:bodyPr/>
          <a:lstStyle/>
          <a:p>
            <a:endParaRPr lang="es-UY"/>
          </a:p>
        </p:txBody>
      </p:sp>
      <p:sp>
        <p:nvSpPr>
          <p:cNvPr id="4" name="Marcador de número de diapositiva 3">
            <a:extLst>
              <a:ext uri="{FF2B5EF4-FFF2-40B4-BE49-F238E27FC236}">
                <a16:creationId xmlns:a16="http://schemas.microsoft.com/office/drawing/2014/main" id="{8998D958-15D2-4A35-8D87-2F005B854D5C}"/>
              </a:ext>
            </a:extLst>
          </p:cNvPr>
          <p:cNvSpPr>
            <a:spLocks noGrp="1"/>
          </p:cNvSpPr>
          <p:nvPr>
            <p:ph type="sldNum" sz="quarter" idx="12"/>
          </p:nvPr>
        </p:nvSpPr>
        <p:spPr/>
        <p:txBody>
          <a:bodyPr/>
          <a:lstStyle/>
          <a:p>
            <a:fld id="{A02C2F63-B8FD-4AE2-A0B4-929F75FE5E92}" type="slidenum">
              <a:rPr lang="es-UY" smtClean="0"/>
              <a:t>‹Nº›</a:t>
            </a:fld>
            <a:endParaRPr lang="es-UY"/>
          </a:p>
        </p:txBody>
      </p:sp>
    </p:spTree>
    <p:extLst>
      <p:ext uri="{BB962C8B-B14F-4D97-AF65-F5344CB8AC3E}">
        <p14:creationId xmlns:p14="http://schemas.microsoft.com/office/powerpoint/2010/main" val="2019555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66129-85AD-44AD-B0BA-88BEDCFF330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UY"/>
          </a:p>
        </p:txBody>
      </p:sp>
      <p:sp>
        <p:nvSpPr>
          <p:cNvPr id="3" name="Marcador de contenido 2">
            <a:extLst>
              <a:ext uri="{FF2B5EF4-FFF2-40B4-BE49-F238E27FC236}">
                <a16:creationId xmlns:a16="http://schemas.microsoft.com/office/drawing/2014/main" id="{6F83E274-5798-4943-9546-963EEF4236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Marcador de texto 3">
            <a:extLst>
              <a:ext uri="{FF2B5EF4-FFF2-40B4-BE49-F238E27FC236}">
                <a16:creationId xmlns:a16="http://schemas.microsoft.com/office/drawing/2014/main" id="{FC43D0B4-DC34-4D48-ACF3-6F157D4BB0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95EA04B-DCC7-4AE3-A6D0-A34E9221630C}"/>
              </a:ext>
            </a:extLst>
          </p:cNvPr>
          <p:cNvSpPr>
            <a:spLocks noGrp="1"/>
          </p:cNvSpPr>
          <p:nvPr>
            <p:ph type="dt" sz="half" idx="10"/>
          </p:nvPr>
        </p:nvSpPr>
        <p:spPr/>
        <p:txBody>
          <a:bodyPr/>
          <a:lstStyle/>
          <a:p>
            <a:fld id="{C033F35E-A908-4565-9964-42EE5CB2E823}" type="datetimeFigureOut">
              <a:rPr lang="es-UY" smtClean="0"/>
              <a:t>26/6/2024</a:t>
            </a:fld>
            <a:endParaRPr lang="es-UY"/>
          </a:p>
        </p:txBody>
      </p:sp>
      <p:sp>
        <p:nvSpPr>
          <p:cNvPr id="6" name="Marcador de pie de página 5">
            <a:extLst>
              <a:ext uri="{FF2B5EF4-FFF2-40B4-BE49-F238E27FC236}">
                <a16:creationId xmlns:a16="http://schemas.microsoft.com/office/drawing/2014/main" id="{9276F317-D650-4390-9B58-E723C83957A0}"/>
              </a:ext>
            </a:extLst>
          </p:cNvPr>
          <p:cNvSpPr>
            <a:spLocks noGrp="1"/>
          </p:cNvSpPr>
          <p:nvPr>
            <p:ph type="ftr" sz="quarter" idx="11"/>
          </p:nvPr>
        </p:nvSpPr>
        <p:spPr/>
        <p:txBody>
          <a:bodyPr/>
          <a:lstStyle/>
          <a:p>
            <a:endParaRPr lang="es-UY"/>
          </a:p>
        </p:txBody>
      </p:sp>
      <p:sp>
        <p:nvSpPr>
          <p:cNvPr id="7" name="Marcador de número de diapositiva 6">
            <a:extLst>
              <a:ext uri="{FF2B5EF4-FFF2-40B4-BE49-F238E27FC236}">
                <a16:creationId xmlns:a16="http://schemas.microsoft.com/office/drawing/2014/main" id="{128A45AE-A97D-418A-85BF-EE7A7BC3802F}"/>
              </a:ext>
            </a:extLst>
          </p:cNvPr>
          <p:cNvSpPr>
            <a:spLocks noGrp="1"/>
          </p:cNvSpPr>
          <p:nvPr>
            <p:ph type="sldNum" sz="quarter" idx="12"/>
          </p:nvPr>
        </p:nvSpPr>
        <p:spPr/>
        <p:txBody>
          <a:bodyPr/>
          <a:lstStyle/>
          <a:p>
            <a:fld id="{A02C2F63-B8FD-4AE2-A0B4-929F75FE5E92}" type="slidenum">
              <a:rPr lang="es-UY" smtClean="0"/>
              <a:t>‹Nº›</a:t>
            </a:fld>
            <a:endParaRPr lang="es-UY"/>
          </a:p>
        </p:txBody>
      </p:sp>
    </p:spTree>
    <p:extLst>
      <p:ext uri="{BB962C8B-B14F-4D97-AF65-F5344CB8AC3E}">
        <p14:creationId xmlns:p14="http://schemas.microsoft.com/office/powerpoint/2010/main" val="163975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ECA424-3968-47E2-8672-2D9C51AA493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UY"/>
          </a:p>
        </p:txBody>
      </p:sp>
      <p:sp>
        <p:nvSpPr>
          <p:cNvPr id="3" name="Marcador de posición de imagen 2">
            <a:extLst>
              <a:ext uri="{FF2B5EF4-FFF2-40B4-BE49-F238E27FC236}">
                <a16:creationId xmlns:a16="http://schemas.microsoft.com/office/drawing/2014/main" id="{32704E5C-A8B6-4ECB-B404-D7C022F708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Y"/>
          </a:p>
        </p:txBody>
      </p:sp>
      <p:sp>
        <p:nvSpPr>
          <p:cNvPr id="4" name="Marcador de texto 3">
            <a:extLst>
              <a:ext uri="{FF2B5EF4-FFF2-40B4-BE49-F238E27FC236}">
                <a16:creationId xmlns:a16="http://schemas.microsoft.com/office/drawing/2014/main" id="{4A433CF9-FFBE-4959-82F5-E37D83ED29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8F410ED-46C8-4E91-B913-D4175F8EFC1D}"/>
              </a:ext>
            </a:extLst>
          </p:cNvPr>
          <p:cNvSpPr>
            <a:spLocks noGrp="1"/>
          </p:cNvSpPr>
          <p:nvPr>
            <p:ph type="dt" sz="half" idx="10"/>
          </p:nvPr>
        </p:nvSpPr>
        <p:spPr/>
        <p:txBody>
          <a:bodyPr/>
          <a:lstStyle/>
          <a:p>
            <a:fld id="{C033F35E-A908-4565-9964-42EE5CB2E823}" type="datetimeFigureOut">
              <a:rPr lang="es-UY" smtClean="0"/>
              <a:t>26/6/2024</a:t>
            </a:fld>
            <a:endParaRPr lang="es-UY"/>
          </a:p>
        </p:txBody>
      </p:sp>
      <p:sp>
        <p:nvSpPr>
          <p:cNvPr id="6" name="Marcador de pie de página 5">
            <a:extLst>
              <a:ext uri="{FF2B5EF4-FFF2-40B4-BE49-F238E27FC236}">
                <a16:creationId xmlns:a16="http://schemas.microsoft.com/office/drawing/2014/main" id="{6A480922-7F5E-4E48-AC6C-4AF9A0EEF9AD}"/>
              </a:ext>
            </a:extLst>
          </p:cNvPr>
          <p:cNvSpPr>
            <a:spLocks noGrp="1"/>
          </p:cNvSpPr>
          <p:nvPr>
            <p:ph type="ftr" sz="quarter" idx="11"/>
          </p:nvPr>
        </p:nvSpPr>
        <p:spPr/>
        <p:txBody>
          <a:bodyPr/>
          <a:lstStyle/>
          <a:p>
            <a:endParaRPr lang="es-UY"/>
          </a:p>
        </p:txBody>
      </p:sp>
      <p:sp>
        <p:nvSpPr>
          <p:cNvPr id="7" name="Marcador de número de diapositiva 6">
            <a:extLst>
              <a:ext uri="{FF2B5EF4-FFF2-40B4-BE49-F238E27FC236}">
                <a16:creationId xmlns:a16="http://schemas.microsoft.com/office/drawing/2014/main" id="{622B2DC4-1641-4E43-A46B-95E3E46CF489}"/>
              </a:ext>
            </a:extLst>
          </p:cNvPr>
          <p:cNvSpPr>
            <a:spLocks noGrp="1"/>
          </p:cNvSpPr>
          <p:nvPr>
            <p:ph type="sldNum" sz="quarter" idx="12"/>
          </p:nvPr>
        </p:nvSpPr>
        <p:spPr/>
        <p:txBody>
          <a:bodyPr/>
          <a:lstStyle/>
          <a:p>
            <a:fld id="{A02C2F63-B8FD-4AE2-A0B4-929F75FE5E92}" type="slidenum">
              <a:rPr lang="es-UY" smtClean="0"/>
              <a:t>‹Nº›</a:t>
            </a:fld>
            <a:endParaRPr lang="es-UY"/>
          </a:p>
        </p:txBody>
      </p:sp>
    </p:spTree>
    <p:extLst>
      <p:ext uri="{BB962C8B-B14F-4D97-AF65-F5344CB8AC3E}">
        <p14:creationId xmlns:p14="http://schemas.microsoft.com/office/powerpoint/2010/main" val="3669941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3BA4571-4FED-4538-9FA6-823A86246D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UY"/>
          </a:p>
        </p:txBody>
      </p:sp>
      <p:sp>
        <p:nvSpPr>
          <p:cNvPr id="3" name="Marcador de texto 2">
            <a:extLst>
              <a:ext uri="{FF2B5EF4-FFF2-40B4-BE49-F238E27FC236}">
                <a16:creationId xmlns:a16="http://schemas.microsoft.com/office/drawing/2014/main" id="{7C73DE93-295C-4FDF-AA82-C62B662A70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Y"/>
          </a:p>
        </p:txBody>
      </p:sp>
      <p:sp>
        <p:nvSpPr>
          <p:cNvPr id="4" name="Marcador de fecha 3">
            <a:extLst>
              <a:ext uri="{FF2B5EF4-FFF2-40B4-BE49-F238E27FC236}">
                <a16:creationId xmlns:a16="http://schemas.microsoft.com/office/drawing/2014/main" id="{014F915D-5E62-4FCF-A385-AD5D4A6731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3F35E-A908-4565-9964-42EE5CB2E823}" type="datetimeFigureOut">
              <a:rPr lang="es-UY" smtClean="0"/>
              <a:t>26/6/2024</a:t>
            </a:fld>
            <a:endParaRPr lang="es-UY"/>
          </a:p>
        </p:txBody>
      </p:sp>
      <p:sp>
        <p:nvSpPr>
          <p:cNvPr id="5" name="Marcador de pie de página 4">
            <a:extLst>
              <a:ext uri="{FF2B5EF4-FFF2-40B4-BE49-F238E27FC236}">
                <a16:creationId xmlns:a16="http://schemas.microsoft.com/office/drawing/2014/main" id="{C0A7ABDD-B2C4-4B50-81F5-DA5EBE80BC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UY"/>
          </a:p>
        </p:txBody>
      </p:sp>
      <p:sp>
        <p:nvSpPr>
          <p:cNvPr id="6" name="Marcador de número de diapositiva 5">
            <a:extLst>
              <a:ext uri="{FF2B5EF4-FFF2-40B4-BE49-F238E27FC236}">
                <a16:creationId xmlns:a16="http://schemas.microsoft.com/office/drawing/2014/main" id="{DBE25A4E-B3E8-4715-828D-F5E08DE4FB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C2F63-B8FD-4AE2-A0B4-929F75FE5E92}" type="slidenum">
              <a:rPr lang="es-UY" smtClean="0"/>
              <a:t>‹Nº›</a:t>
            </a:fld>
            <a:endParaRPr lang="es-UY"/>
          </a:p>
        </p:txBody>
      </p:sp>
    </p:spTree>
    <p:extLst>
      <p:ext uri="{BB962C8B-B14F-4D97-AF65-F5344CB8AC3E}">
        <p14:creationId xmlns:p14="http://schemas.microsoft.com/office/powerpoint/2010/main" val="2432772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FA0D3D8-31D4-BF7E-9749-5FA35D847223}"/>
              </a:ext>
            </a:extLst>
          </p:cNvPr>
          <p:cNvSpPr txBox="1"/>
          <p:nvPr/>
        </p:nvSpPr>
        <p:spPr>
          <a:xfrm>
            <a:off x="2266586" y="2648013"/>
            <a:ext cx="7658828" cy="1323439"/>
          </a:xfrm>
          <a:prstGeom prst="rect">
            <a:avLst/>
          </a:prstGeom>
          <a:noFill/>
          <a:effectLst>
            <a:outerShdw blurRad="88900" dist="76200" dir="2700000" algn="tl" rotWithShape="0">
              <a:prstClr val="black">
                <a:alpha val="63000"/>
              </a:prstClr>
            </a:outerShdw>
          </a:effectLst>
        </p:spPr>
        <p:txBody>
          <a:bodyPr wrap="none" rtlCol="0">
            <a:spAutoFit/>
          </a:bodyPr>
          <a:lstStyle>
            <a:defPPr>
              <a:defRPr lang="es-UY"/>
            </a:defPPr>
            <a:lvl1pPr>
              <a:defRPr sz="8000" kern="900" spc="-120">
                <a:solidFill>
                  <a:schemeClr val="bg1"/>
                </a:solidFill>
                <a:latin typeface="Candal" panose="02000503000000020004" pitchFamily="2" charset="0"/>
                <a:ea typeface="Anchor Jack" panose="02000400000000000000" pitchFamily="2" charset="0"/>
              </a:defRPr>
            </a:lvl1pPr>
          </a:lstStyle>
          <a:p>
            <a:pPr algn="ctr"/>
            <a:r>
              <a:rPr lang="es-ES">
                <a:solidFill>
                  <a:schemeClr val="tx1"/>
                </a:solidFill>
                <a:latin typeface="Montserrat" panose="00000500000000000000" pitchFamily="2" charset="0"/>
              </a:rPr>
              <a:t>ESTADÍSTICA II</a:t>
            </a:r>
            <a:endParaRPr lang="es-ES" sz="4400" dirty="0">
              <a:solidFill>
                <a:schemeClr val="tx1"/>
              </a:solidFill>
              <a:latin typeface="Montserrat" panose="00000500000000000000" pitchFamily="2" charset="0"/>
            </a:endParaRPr>
          </a:p>
        </p:txBody>
      </p:sp>
      <p:sp>
        <p:nvSpPr>
          <p:cNvPr id="3" name="CuadroTexto 2">
            <a:extLst>
              <a:ext uri="{FF2B5EF4-FFF2-40B4-BE49-F238E27FC236}">
                <a16:creationId xmlns:a16="http://schemas.microsoft.com/office/drawing/2014/main" id="{56655948-1036-F8E9-CE1B-6FAD58B9C5B0}"/>
              </a:ext>
            </a:extLst>
          </p:cNvPr>
          <p:cNvSpPr txBox="1"/>
          <p:nvPr/>
        </p:nvSpPr>
        <p:spPr>
          <a:xfrm>
            <a:off x="8620710" y="6045520"/>
            <a:ext cx="3227165" cy="461665"/>
          </a:xfrm>
          <a:prstGeom prst="rect">
            <a:avLst/>
          </a:prstGeom>
          <a:noFill/>
        </p:spPr>
        <p:txBody>
          <a:bodyPr wrap="none" rtlCol="0">
            <a:spAutoFit/>
          </a:bodyPr>
          <a:lstStyle/>
          <a:p>
            <a:r>
              <a:rPr lang="es-ES" sz="2400">
                <a:latin typeface="Montserrat" panose="00000500000000000000" pitchFamily="2" charset="0"/>
              </a:rPr>
              <a:t>Marcelo Monferrato</a:t>
            </a:r>
            <a:endParaRPr lang="es-UY" sz="2400">
              <a:latin typeface="Montserrat" panose="00000500000000000000" pitchFamily="2" charset="0"/>
            </a:endParaRPr>
          </a:p>
        </p:txBody>
      </p:sp>
      <p:sp>
        <p:nvSpPr>
          <p:cNvPr id="5" name="CuadroTexto 4">
            <a:extLst>
              <a:ext uri="{FF2B5EF4-FFF2-40B4-BE49-F238E27FC236}">
                <a16:creationId xmlns:a16="http://schemas.microsoft.com/office/drawing/2014/main" id="{003EB27F-BC82-55DB-8CB3-7E3D6D661814}"/>
              </a:ext>
            </a:extLst>
          </p:cNvPr>
          <p:cNvSpPr txBox="1"/>
          <p:nvPr/>
        </p:nvSpPr>
        <p:spPr>
          <a:xfrm>
            <a:off x="2376258" y="3786786"/>
            <a:ext cx="7461672" cy="369332"/>
          </a:xfrm>
          <a:prstGeom prst="rect">
            <a:avLst/>
          </a:prstGeom>
          <a:noFill/>
        </p:spPr>
        <p:txBody>
          <a:bodyPr wrap="square">
            <a:spAutoFit/>
          </a:bodyPr>
          <a:lstStyle/>
          <a:p>
            <a:r>
              <a:rPr lang="es-ES" sz="1800" b="1" i="0" u="none" strike="noStrike" baseline="0">
                <a:solidFill>
                  <a:srgbClr val="5EE0B7"/>
                </a:solidFill>
              </a:rPr>
              <a:t>CHI CUADRADO</a:t>
            </a:r>
            <a:endParaRPr lang="es-UY" sz="1800" b="1" i="0" u="none" strike="noStrike" baseline="0" dirty="0">
              <a:solidFill>
                <a:srgbClr val="5EE0B7"/>
              </a:solidFill>
            </a:endParaRPr>
          </a:p>
        </p:txBody>
      </p:sp>
    </p:spTree>
    <p:extLst>
      <p:ext uri="{BB962C8B-B14F-4D97-AF65-F5344CB8AC3E}">
        <p14:creationId xmlns:p14="http://schemas.microsoft.com/office/powerpoint/2010/main" val="4066919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90A4735E-FC0D-A8BB-6E45-82A741306C07}"/>
              </a:ext>
            </a:extLst>
          </p:cNvPr>
          <p:cNvSpPr/>
          <p:nvPr/>
        </p:nvSpPr>
        <p:spPr>
          <a:xfrm>
            <a:off x="582428" y="358317"/>
            <a:ext cx="1015553" cy="946699"/>
          </a:xfrm>
          <a:prstGeom prst="round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 sz="6600" b="1"/>
              <a:t>4</a:t>
            </a:r>
            <a:endParaRPr lang="es-UY" sz="6600" b="1"/>
          </a:p>
        </p:txBody>
      </p:sp>
      <p:sp>
        <p:nvSpPr>
          <p:cNvPr id="3" name="Rectángulo: esquinas redondeadas 2">
            <a:extLst>
              <a:ext uri="{FF2B5EF4-FFF2-40B4-BE49-F238E27FC236}">
                <a16:creationId xmlns:a16="http://schemas.microsoft.com/office/drawing/2014/main" id="{3E5CC619-6F43-F0EE-E2ED-225C2CE64DAB}"/>
              </a:ext>
            </a:extLst>
          </p:cNvPr>
          <p:cNvSpPr/>
          <p:nvPr/>
        </p:nvSpPr>
        <p:spPr>
          <a:xfrm>
            <a:off x="582428" y="4331694"/>
            <a:ext cx="1015553" cy="946699"/>
          </a:xfrm>
          <a:prstGeom prst="round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 sz="6600" b="1"/>
              <a:t>5</a:t>
            </a:r>
            <a:endParaRPr lang="es-UY" sz="6600" b="1"/>
          </a:p>
        </p:txBody>
      </p:sp>
      <p:sp>
        <p:nvSpPr>
          <p:cNvPr id="6" name="CuadroTexto 5">
            <a:extLst>
              <a:ext uri="{FF2B5EF4-FFF2-40B4-BE49-F238E27FC236}">
                <a16:creationId xmlns:a16="http://schemas.microsoft.com/office/drawing/2014/main" id="{E8F27C13-937B-8791-7E57-C708EB8888EE}"/>
              </a:ext>
            </a:extLst>
          </p:cNvPr>
          <p:cNvSpPr txBox="1"/>
          <p:nvPr/>
        </p:nvSpPr>
        <p:spPr>
          <a:xfrm>
            <a:off x="1902041" y="508500"/>
            <a:ext cx="9550154" cy="646331"/>
          </a:xfrm>
          <a:prstGeom prst="rect">
            <a:avLst/>
          </a:prstGeom>
          <a:noFill/>
        </p:spPr>
        <p:txBody>
          <a:bodyPr wrap="square">
            <a:spAutoFit/>
          </a:bodyPr>
          <a:lstStyle/>
          <a:p>
            <a:r>
              <a:rPr lang="es-ES"/>
              <a:t>La prueba de independencia siempre es de una cola, con la región de rechazo en la cola superior de la distribución chi-cuadrado.</a:t>
            </a:r>
            <a:endParaRPr lang="es-UY"/>
          </a:p>
        </p:txBody>
      </p:sp>
      <p:pic>
        <p:nvPicPr>
          <p:cNvPr id="1026" name="Picture 2" descr="Valor crítico de prueba de ji cuadrada Distribución X 2 | Download  Scientific Diagram">
            <a:extLst>
              <a:ext uri="{FF2B5EF4-FFF2-40B4-BE49-F238E27FC236}">
                <a16:creationId xmlns:a16="http://schemas.microsoft.com/office/drawing/2014/main" id="{797C540D-5073-5DAD-AD97-A989DC9471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3770" y="1127462"/>
            <a:ext cx="4604459" cy="2697671"/>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DE14FD4F-E4A3-36F6-92B3-424ABB0BA83B}"/>
              </a:ext>
            </a:extLst>
          </p:cNvPr>
          <p:cNvSpPr txBox="1"/>
          <p:nvPr/>
        </p:nvSpPr>
        <p:spPr>
          <a:xfrm>
            <a:off x="1902040" y="4349138"/>
            <a:ext cx="9550153" cy="923330"/>
          </a:xfrm>
          <a:prstGeom prst="rect">
            <a:avLst/>
          </a:prstGeom>
          <a:noFill/>
        </p:spPr>
        <p:txBody>
          <a:bodyPr wrap="square">
            <a:spAutoFit/>
          </a:bodyPr>
          <a:lstStyle/>
          <a:p>
            <a:r>
              <a:rPr lang="es-ES"/>
              <a:t>Las frecuencias esperadas deben ser de </a:t>
            </a:r>
            <a:r>
              <a:rPr lang="es-ES" b="1">
                <a:solidFill>
                  <a:srgbClr val="FF0000"/>
                </a:solidFill>
              </a:rPr>
              <a:t>5 o más para todas las categorías</a:t>
            </a:r>
            <a:r>
              <a:rPr lang="es-ES"/>
              <a:t>, aunque en algunos casos puede aceptarse una </a:t>
            </a:r>
            <a:r>
              <a:rPr lang="es-ES" b="1">
                <a:solidFill>
                  <a:srgbClr val="FF0000"/>
                </a:solidFill>
              </a:rPr>
              <a:t>tolerancia de hasta 25%</a:t>
            </a:r>
            <a:r>
              <a:rPr lang="es-ES"/>
              <a:t>. Frente a esta situación, una opción es recategorizar la muestra, indicando menos niveles.</a:t>
            </a:r>
            <a:endParaRPr lang="es-UY"/>
          </a:p>
        </p:txBody>
      </p:sp>
    </p:spTree>
    <p:extLst>
      <p:ext uri="{BB962C8B-B14F-4D97-AF65-F5344CB8AC3E}">
        <p14:creationId xmlns:p14="http://schemas.microsoft.com/office/powerpoint/2010/main" val="3992050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B84453D-24DD-2585-6EC9-72C1E41398D8}"/>
              </a:ext>
            </a:extLst>
          </p:cNvPr>
          <p:cNvSpPr txBox="1"/>
          <p:nvPr/>
        </p:nvSpPr>
        <p:spPr>
          <a:xfrm>
            <a:off x="493058" y="503352"/>
            <a:ext cx="10990729" cy="400110"/>
          </a:xfrm>
          <a:prstGeom prst="rect">
            <a:avLst/>
          </a:prstGeom>
          <a:noFill/>
        </p:spPr>
        <p:txBody>
          <a:bodyPr wrap="square">
            <a:spAutoFit/>
          </a:bodyPr>
          <a:lstStyle>
            <a:defPPr>
              <a:defRPr lang="es-UY"/>
            </a:defPPr>
            <a:lvl1pPr algn="ctr">
              <a:defRPr sz="2000" b="1" i="0" u="none" strike="noStrike" baseline="0">
                <a:solidFill>
                  <a:srgbClr val="3AB2E4"/>
                </a:solidFill>
                <a:latin typeface="Montserrat" panose="00000500000000000000" pitchFamily="2" charset="0"/>
              </a:defRPr>
            </a:lvl1pPr>
          </a:lstStyle>
          <a:p>
            <a:r>
              <a:rPr lang="es-ES"/>
              <a:t>Pasos generales para las pruebas de independencia</a:t>
            </a:r>
            <a:endParaRPr lang="es-UY"/>
          </a:p>
        </p:txBody>
      </p:sp>
      <p:sp>
        <p:nvSpPr>
          <p:cNvPr id="4" name="Rectángulo: esquinas redondeadas 3">
            <a:extLst>
              <a:ext uri="{FF2B5EF4-FFF2-40B4-BE49-F238E27FC236}">
                <a16:creationId xmlns:a16="http://schemas.microsoft.com/office/drawing/2014/main" id="{2BACE259-37B6-0D7A-F8C3-2C8A59AE2316}"/>
              </a:ext>
            </a:extLst>
          </p:cNvPr>
          <p:cNvSpPr/>
          <p:nvPr/>
        </p:nvSpPr>
        <p:spPr>
          <a:xfrm>
            <a:off x="493058" y="1237208"/>
            <a:ext cx="2472084" cy="556082"/>
          </a:xfrm>
          <a:prstGeom prst="roundRect">
            <a:avLst/>
          </a:prstGeom>
          <a:solidFill>
            <a:schemeClr val="accent2"/>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 sz="4800" b="1"/>
              <a:t>PASO 1</a:t>
            </a:r>
            <a:endParaRPr lang="es-UY" sz="4800" b="1"/>
          </a:p>
        </p:txBody>
      </p:sp>
      <p:sp>
        <p:nvSpPr>
          <p:cNvPr id="8" name="CuadroTexto 7">
            <a:extLst>
              <a:ext uri="{FF2B5EF4-FFF2-40B4-BE49-F238E27FC236}">
                <a16:creationId xmlns:a16="http://schemas.microsoft.com/office/drawing/2014/main" id="{B3205DA0-AABF-2ACE-B599-A887F9B3D75C}"/>
              </a:ext>
            </a:extLst>
          </p:cNvPr>
          <p:cNvSpPr txBox="1"/>
          <p:nvPr/>
        </p:nvSpPr>
        <p:spPr>
          <a:xfrm>
            <a:off x="668043" y="1913968"/>
            <a:ext cx="10606597" cy="646331"/>
          </a:xfrm>
          <a:prstGeom prst="rect">
            <a:avLst/>
          </a:prstGeom>
          <a:noFill/>
        </p:spPr>
        <p:txBody>
          <a:bodyPr wrap="square">
            <a:spAutoFit/>
          </a:bodyPr>
          <a:lstStyle/>
          <a:p>
            <a:r>
              <a:rPr lang="es-ES"/>
              <a:t>Establecer dos Hipótesis distintas ya que por lo mencionado en la consideración número 4, el valor encontrado podrá estar incluido o no en la zona de rechazo. A estas Hipótesis las llamaremos: H</a:t>
            </a:r>
            <a:r>
              <a:rPr lang="es-ES" baseline="-25000"/>
              <a:t>0</a:t>
            </a:r>
            <a:r>
              <a:rPr lang="es-ES"/>
              <a:t> y H</a:t>
            </a:r>
            <a:r>
              <a:rPr lang="es-ES" baseline="-25000"/>
              <a:t>a</a:t>
            </a:r>
            <a:r>
              <a:rPr lang="es-ES"/>
              <a:t> (nula y alternativa).</a:t>
            </a:r>
            <a:endParaRPr lang="es-UY"/>
          </a:p>
        </p:txBody>
      </p:sp>
      <p:sp>
        <p:nvSpPr>
          <p:cNvPr id="9" name="Rectángulo: esquinas redondeadas 8">
            <a:extLst>
              <a:ext uri="{FF2B5EF4-FFF2-40B4-BE49-F238E27FC236}">
                <a16:creationId xmlns:a16="http://schemas.microsoft.com/office/drawing/2014/main" id="{A917255A-E51D-7928-33C9-2EEE6290B9EF}"/>
              </a:ext>
            </a:extLst>
          </p:cNvPr>
          <p:cNvSpPr/>
          <p:nvPr/>
        </p:nvSpPr>
        <p:spPr>
          <a:xfrm>
            <a:off x="493058" y="2987300"/>
            <a:ext cx="2472084" cy="556082"/>
          </a:xfrm>
          <a:prstGeom prst="roundRect">
            <a:avLst/>
          </a:prstGeom>
          <a:solidFill>
            <a:schemeClr val="accent2"/>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 sz="4800" b="1"/>
              <a:t>PASO 2</a:t>
            </a:r>
            <a:endParaRPr lang="es-UY" sz="4800" b="1"/>
          </a:p>
        </p:txBody>
      </p:sp>
      <p:sp>
        <p:nvSpPr>
          <p:cNvPr id="11" name="CuadroTexto 10">
            <a:extLst>
              <a:ext uri="{FF2B5EF4-FFF2-40B4-BE49-F238E27FC236}">
                <a16:creationId xmlns:a16="http://schemas.microsoft.com/office/drawing/2014/main" id="{C25D7B3D-C288-4741-96D4-B33C283E1F39}"/>
              </a:ext>
            </a:extLst>
          </p:cNvPr>
          <p:cNvSpPr txBox="1"/>
          <p:nvPr/>
        </p:nvSpPr>
        <p:spPr>
          <a:xfrm>
            <a:off x="668043" y="3622622"/>
            <a:ext cx="6094520" cy="369332"/>
          </a:xfrm>
          <a:prstGeom prst="rect">
            <a:avLst/>
          </a:prstGeom>
          <a:noFill/>
        </p:spPr>
        <p:txBody>
          <a:bodyPr wrap="square">
            <a:spAutoFit/>
          </a:bodyPr>
          <a:lstStyle/>
          <a:p>
            <a:r>
              <a:rPr lang="es-ES"/>
              <a:t>Seleccionar el nivel de significancia.</a:t>
            </a:r>
            <a:endParaRPr lang="es-UY"/>
          </a:p>
        </p:txBody>
      </p:sp>
      <p:sp>
        <p:nvSpPr>
          <p:cNvPr id="12" name="Rectángulo: esquinas redondeadas 11">
            <a:extLst>
              <a:ext uri="{FF2B5EF4-FFF2-40B4-BE49-F238E27FC236}">
                <a16:creationId xmlns:a16="http://schemas.microsoft.com/office/drawing/2014/main" id="{99F6147A-3376-B8F0-4AF7-DB536EC8EE9B}"/>
              </a:ext>
            </a:extLst>
          </p:cNvPr>
          <p:cNvSpPr/>
          <p:nvPr/>
        </p:nvSpPr>
        <p:spPr>
          <a:xfrm>
            <a:off x="501936" y="4737393"/>
            <a:ext cx="2472084" cy="556082"/>
          </a:xfrm>
          <a:prstGeom prst="roundRect">
            <a:avLst/>
          </a:prstGeom>
          <a:solidFill>
            <a:schemeClr val="accent2"/>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 sz="4800" b="1"/>
              <a:t>PASO 3</a:t>
            </a:r>
            <a:endParaRPr lang="es-UY" sz="4800" b="1"/>
          </a:p>
        </p:txBody>
      </p:sp>
      <p:sp>
        <p:nvSpPr>
          <p:cNvPr id="14" name="CuadroTexto 13">
            <a:extLst>
              <a:ext uri="{FF2B5EF4-FFF2-40B4-BE49-F238E27FC236}">
                <a16:creationId xmlns:a16="http://schemas.microsoft.com/office/drawing/2014/main" id="{B3C13F1C-BA86-8581-9994-CA2493225EB2}"/>
              </a:ext>
            </a:extLst>
          </p:cNvPr>
          <p:cNvSpPr txBox="1"/>
          <p:nvPr/>
        </p:nvSpPr>
        <p:spPr>
          <a:xfrm>
            <a:off x="668043" y="5418370"/>
            <a:ext cx="6094520" cy="369332"/>
          </a:xfrm>
          <a:prstGeom prst="rect">
            <a:avLst/>
          </a:prstGeom>
          <a:noFill/>
        </p:spPr>
        <p:txBody>
          <a:bodyPr wrap="square">
            <a:spAutoFit/>
          </a:bodyPr>
          <a:lstStyle/>
          <a:p>
            <a:r>
              <a:rPr lang="es-ES"/>
              <a:t>Calcular los grados de libertad.</a:t>
            </a:r>
            <a:endParaRPr lang="es-UY"/>
          </a:p>
        </p:txBody>
      </p:sp>
    </p:spTree>
    <p:extLst>
      <p:ext uri="{BB962C8B-B14F-4D97-AF65-F5344CB8AC3E}">
        <p14:creationId xmlns:p14="http://schemas.microsoft.com/office/powerpoint/2010/main" val="1130084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76E98DBA-0C3C-255E-A95B-7F6B3AD54D54}"/>
              </a:ext>
            </a:extLst>
          </p:cNvPr>
          <p:cNvSpPr/>
          <p:nvPr/>
        </p:nvSpPr>
        <p:spPr>
          <a:xfrm>
            <a:off x="493058" y="757813"/>
            <a:ext cx="2472084" cy="556082"/>
          </a:xfrm>
          <a:prstGeom prst="roundRect">
            <a:avLst/>
          </a:prstGeom>
          <a:solidFill>
            <a:schemeClr val="accent2"/>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 sz="4800" b="1"/>
              <a:t>PASO 4</a:t>
            </a:r>
            <a:endParaRPr lang="es-UY" sz="4800" b="1"/>
          </a:p>
        </p:txBody>
      </p:sp>
      <p:sp>
        <p:nvSpPr>
          <p:cNvPr id="4" name="Rectángulo: esquinas redondeadas 3">
            <a:extLst>
              <a:ext uri="{FF2B5EF4-FFF2-40B4-BE49-F238E27FC236}">
                <a16:creationId xmlns:a16="http://schemas.microsoft.com/office/drawing/2014/main" id="{913BB32F-587E-9A87-FD21-5D4B7CF362B5}"/>
              </a:ext>
            </a:extLst>
          </p:cNvPr>
          <p:cNvSpPr/>
          <p:nvPr/>
        </p:nvSpPr>
        <p:spPr>
          <a:xfrm>
            <a:off x="493058" y="2303719"/>
            <a:ext cx="2472084" cy="556082"/>
          </a:xfrm>
          <a:prstGeom prst="roundRect">
            <a:avLst/>
          </a:prstGeom>
          <a:solidFill>
            <a:schemeClr val="accent2"/>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 sz="4800" b="1"/>
              <a:t>PASO 5</a:t>
            </a:r>
            <a:endParaRPr lang="es-UY" sz="4800" b="1"/>
          </a:p>
        </p:txBody>
      </p:sp>
      <p:sp>
        <p:nvSpPr>
          <p:cNvPr id="5" name="Rectángulo: esquinas redondeadas 4">
            <a:extLst>
              <a:ext uri="{FF2B5EF4-FFF2-40B4-BE49-F238E27FC236}">
                <a16:creationId xmlns:a16="http://schemas.microsoft.com/office/drawing/2014/main" id="{BDF5C3FC-4EFE-7EA3-7D37-1C9DB5B9F8CA}"/>
              </a:ext>
            </a:extLst>
          </p:cNvPr>
          <p:cNvSpPr/>
          <p:nvPr/>
        </p:nvSpPr>
        <p:spPr>
          <a:xfrm>
            <a:off x="501936" y="4293506"/>
            <a:ext cx="2472084" cy="556082"/>
          </a:xfrm>
          <a:prstGeom prst="roundRect">
            <a:avLst/>
          </a:prstGeom>
          <a:solidFill>
            <a:schemeClr val="accent2"/>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 sz="4800" b="1"/>
              <a:t>PASO 6</a:t>
            </a:r>
            <a:endParaRPr lang="es-UY" sz="4800" b="1"/>
          </a:p>
        </p:txBody>
      </p:sp>
      <p:sp>
        <p:nvSpPr>
          <p:cNvPr id="7" name="CuadroTexto 6">
            <a:extLst>
              <a:ext uri="{FF2B5EF4-FFF2-40B4-BE49-F238E27FC236}">
                <a16:creationId xmlns:a16="http://schemas.microsoft.com/office/drawing/2014/main" id="{FC1F41A5-068F-A185-CDEF-589CAE9C3354}"/>
              </a:ext>
            </a:extLst>
          </p:cNvPr>
          <p:cNvSpPr txBox="1"/>
          <p:nvPr/>
        </p:nvSpPr>
        <p:spPr>
          <a:xfrm>
            <a:off x="739066" y="1456546"/>
            <a:ext cx="6094520" cy="369332"/>
          </a:xfrm>
          <a:prstGeom prst="rect">
            <a:avLst/>
          </a:prstGeom>
          <a:noFill/>
        </p:spPr>
        <p:txBody>
          <a:bodyPr wrap="square">
            <a:spAutoFit/>
          </a:bodyPr>
          <a:lstStyle/>
          <a:p>
            <a:r>
              <a:rPr lang="es-ES"/>
              <a:t>Hallar los valores esperados mediante las sumas marginales.</a:t>
            </a:r>
            <a:endParaRPr lang="es-UY"/>
          </a:p>
        </p:txBody>
      </p:sp>
      <p:sp>
        <p:nvSpPr>
          <p:cNvPr id="9" name="CuadroTexto 8">
            <a:extLst>
              <a:ext uri="{FF2B5EF4-FFF2-40B4-BE49-F238E27FC236}">
                <a16:creationId xmlns:a16="http://schemas.microsoft.com/office/drawing/2014/main" id="{6E8AC161-DD4D-38F1-FC98-0CA736C673FE}"/>
              </a:ext>
            </a:extLst>
          </p:cNvPr>
          <p:cNvSpPr txBox="1"/>
          <p:nvPr/>
        </p:nvSpPr>
        <p:spPr>
          <a:xfrm>
            <a:off x="739066" y="2964806"/>
            <a:ext cx="10775272" cy="923330"/>
          </a:xfrm>
          <a:prstGeom prst="rect">
            <a:avLst/>
          </a:prstGeom>
          <a:noFill/>
        </p:spPr>
        <p:txBody>
          <a:bodyPr wrap="square">
            <a:spAutoFit/>
          </a:bodyPr>
          <a:lstStyle/>
          <a:p>
            <a:r>
              <a:rPr lang="es-ES"/>
              <a:t>Examinar si el problema es factible de analizar mediante 𝜒2. Es un paso que muchas veces se omite pero que es sumamente importante. La tolerancia es que </a:t>
            </a:r>
            <a:r>
              <a:rPr lang="es-ES" b="1">
                <a:solidFill>
                  <a:srgbClr val="FF0000"/>
                </a:solidFill>
              </a:rPr>
              <a:t>las celdas con un valor esperado menor que cinco no superen el 25% del total de celdas</a:t>
            </a:r>
            <a:r>
              <a:rPr lang="es-ES"/>
              <a:t>.</a:t>
            </a:r>
            <a:endParaRPr lang="es-UY"/>
          </a:p>
        </p:txBody>
      </p:sp>
      <p:sp>
        <p:nvSpPr>
          <p:cNvPr id="13" name="CuadroTexto 12">
            <a:extLst>
              <a:ext uri="{FF2B5EF4-FFF2-40B4-BE49-F238E27FC236}">
                <a16:creationId xmlns:a16="http://schemas.microsoft.com/office/drawing/2014/main" id="{90D1608A-77F8-FD01-FBFB-AB512424D311}"/>
              </a:ext>
            </a:extLst>
          </p:cNvPr>
          <p:cNvSpPr txBox="1"/>
          <p:nvPr/>
        </p:nvSpPr>
        <p:spPr>
          <a:xfrm>
            <a:off x="739065" y="4929727"/>
            <a:ext cx="10775271" cy="923330"/>
          </a:xfrm>
          <a:prstGeom prst="rect">
            <a:avLst/>
          </a:prstGeom>
          <a:noFill/>
        </p:spPr>
        <p:txBody>
          <a:bodyPr wrap="square">
            <a:spAutoFit/>
          </a:bodyPr>
          <a:lstStyle/>
          <a:p>
            <a:r>
              <a:rPr lang="es-ES"/>
              <a:t>Determinar el valor teórico de 𝜒2 (que depende del nivel de significancia y de los grados de libertad) y determinar la región de aceptación y rechazo. Este paso se realiza mediante el uso de una tabla de la distribución teórica de 𝜒2 o bien mediante una calculadora online.</a:t>
            </a:r>
            <a:endParaRPr lang="es-UY"/>
          </a:p>
        </p:txBody>
      </p:sp>
    </p:spTree>
    <p:extLst>
      <p:ext uri="{BB962C8B-B14F-4D97-AF65-F5344CB8AC3E}">
        <p14:creationId xmlns:p14="http://schemas.microsoft.com/office/powerpoint/2010/main" val="1054223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7531E397-CB96-F218-83F7-EAD412614CE6}"/>
              </a:ext>
            </a:extLst>
          </p:cNvPr>
          <p:cNvSpPr/>
          <p:nvPr/>
        </p:nvSpPr>
        <p:spPr>
          <a:xfrm>
            <a:off x="493058" y="757813"/>
            <a:ext cx="2472084" cy="556082"/>
          </a:xfrm>
          <a:prstGeom prst="roundRect">
            <a:avLst/>
          </a:prstGeom>
          <a:solidFill>
            <a:schemeClr val="accent2"/>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 sz="4800" b="1"/>
              <a:t>PASO 7</a:t>
            </a:r>
            <a:endParaRPr lang="es-UY" sz="4800" b="1"/>
          </a:p>
        </p:txBody>
      </p:sp>
      <p:sp>
        <p:nvSpPr>
          <p:cNvPr id="5" name="Rectángulo: esquinas redondeadas 4">
            <a:extLst>
              <a:ext uri="{FF2B5EF4-FFF2-40B4-BE49-F238E27FC236}">
                <a16:creationId xmlns:a16="http://schemas.microsoft.com/office/drawing/2014/main" id="{9D7BE345-9222-B217-7BE6-C70C1C01598E}"/>
              </a:ext>
            </a:extLst>
          </p:cNvPr>
          <p:cNvSpPr/>
          <p:nvPr/>
        </p:nvSpPr>
        <p:spPr>
          <a:xfrm>
            <a:off x="493058" y="3129343"/>
            <a:ext cx="2472084" cy="556082"/>
          </a:xfrm>
          <a:prstGeom prst="roundRect">
            <a:avLst/>
          </a:prstGeom>
          <a:solidFill>
            <a:schemeClr val="accent2"/>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 sz="4800" b="1"/>
              <a:t>PASO 8</a:t>
            </a:r>
            <a:endParaRPr lang="es-UY" sz="4800" b="1"/>
          </a:p>
        </p:txBody>
      </p:sp>
      <p:sp>
        <p:nvSpPr>
          <p:cNvPr id="8" name="CuadroTexto 7">
            <a:extLst>
              <a:ext uri="{FF2B5EF4-FFF2-40B4-BE49-F238E27FC236}">
                <a16:creationId xmlns:a16="http://schemas.microsoft.com/office/drawing/2014/main" id="{0B1EA9B1-5355-0447-E35D-95FCF976C5C1}"/>
              </a:ext>
            </a:extLst>
          </p:cNvPr>
          <p:cNvSpPr txBox="1"/>
          <p:nvPr/>
        </p:nvSpPr>
        <p:spPr>
          <a:xfrm>
            <a:off x="703556" y="1435508"/>
            <a:ext cx="6094520" cy="369332"/>
          </a:xfrm>
          <a:prstGeom prst="rect">
            <a:avLst/>
          </a:prstGeom>
          <a:noFill/>
        </p:spPr>
        <p:txBody>
          <a:bodyPr wrap="square">
            <a:spAutoFit/>
          </a:bodyPr>
          <a:lstStyle/>
          <a:p>
            <a:r>
              <a:rPr lang="es-ES"/>
              <a:t>Encontrar el valor calculado de 𝜒2</a:t>
            </a:r>
            <a:endParaRPr lang="es-UY"/>
          </a:p>
        </p:txBody>
      </p:sp>
      <p:sp>
        <p:nvSpPr>
          <p:cNvPr id="12" name="CuadroTexto 11">
            <a:extLst>
              <a:ext uri="{FF2B5EF4-FFF2-40B4-BE49-F238E27FC236}">
                <a16:creationId xmlns:a16="http://schemas.microsoft.com/office/drawing/2014/main" id="{D53544A7-1471-0FC0-3108-9827A8DF987F}"/>
              </a:ext>
            </a:extLst>
          </p:cNvPr>
          <p:cNvSpPr txBox="1"/>
          <p:nvPr/>
        </p:nvSpPr>
        <p:spPr>
          <a:xfrm>
            <a:off x="703555" y="3928342"/>
            <a:ext cx="10952825" cy="646331"/>
          </a:xfrm>
          <a:prstGeom prst="rect">
            <a:avLst/>
          </a:prstGeom>
          <a:noFill/>
        </p:spPr>
        <p:txBody>
          <a:bodyPr wrap="square">
            <a:spAutoFit/>
          </a:bodyPr>
          <a:lstStyle/>
          <a:p>
            <a:r>
              <a:rPr lang="es-ES"/>
              <a:t>Analizar la región en donde se encuentra el 𝜒2 calculado y sacar conclusiones. Si 𝜒2 cae en la región de rechazo, se rechazará la H</a:t>
            </a:r>
            <a:r>
              <a:rPr lang="es-ES" baseline="-25000"/>
              <a:t>0</a:t>
            </a:r>
            <a:r>
              <a:rPr lang="es-ES"/>
              <a:t>.</a:t>
            </a:r>
            <a:endParaRPr lang="es-UY"/>
          </a:p>
        </p:txBody>
      </p:sp>
    </p:spTree>
    <p:extLst>
      <p:ext uri="{BB962C8B-B14F-4D97-AF65-F5344CB8AC3E}">
        <p14:creationId xmlns:p14="http://schemas.microsoft.com/office/powerpoint/2010/main" val="250220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A20CF6C-DF77-F9D0-1EEC-E81D66F01DC5}"/>
              </a:ext>
            </a:extLst>
          </p:cNvPr>
          <p:cNvSpPr txBox="1"/>
          <p:nvPr/>
        </p:nvSpPr>
        <p:spPr>
          <a:xfrm>
            <a:off x="582428" y="719359"/>
            <a:ext cx="2039646"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algn="ctr"/>
            <a:r>
              <a:rPr lang="es-UY" sz="1800" b="1" i="0" u="none" strike="noStrike" baseline="0">
                <a:solidFill>
                  <a:schemeClr val="bg1"/>
                </a:solidFill>
              </a:rPr>
              <a:t>EJEMPLO</a:t>
            </a:r>
            <a:endParaRPr lang="es-UY">
              <a:solidFill>
                <a:schemeClr val="bg1"/>
              </a:solidFill>
            </a:endParaRPr>
          </a:p>
        </p:txBody>
      </p:sp>
      <p:sp>
        <p:nvSpPr>
          <p:cNvPr id="6" name="CuadroTexto 5">
            <a:extLst>
              <a:ext uri="{FF2B5EF4-FFF2-40B4-BE49-F238E27FC236}">
                <a16:creationId xmlns:a16="http://schemas.microsoft.com/office/drawing/2014/main" id="{8812CFEA-D5F9-62D3-0FCD-191E0D68D44D}"/>
              </a:ext>
            </a:extLst>
          </p:cNvPr>
          <p:cNvSpPr txBox="1"/>
          <p:nvPr/>
        </p:nvSpPr>
        <p:spPr>
          <a:xfrm>
            <a:off x="582427" y="1178017"/>
            <a:ext cx="11215995" cy="923330"/>
          </a:xfrm>
          <a:prstGeom prst="rect">
            <a:avLst/>
          </a:prstGeom>
          <a:noFill/>
        </p:spPr>
        <p:txBody>
          <a:bodyPr wrap="square">
            <a:spAutoFit/>
          </a:bodyPr>
          <a:lstStyle/>
          <a:p>
            <a:r>
              <a:rPr lang="es-ES"/>
              <a:t>Supongamos que se desea saber si el sexo de una persona está relacionado con lo que opinan sobre la calidad del servicio ofrecido por un restaurante, para lo cual se han consultado 128 personas a la salida del lugar, entre hombres y mujeres, y se les ha pedido que pongan una calificación al servicio otorgado. La siguiente tabla resume las opiniones:</a:t>
            </a:r>
            <a:endParaRPr lang="es-UY"/>
          </a:p>
        </p:txBody>
      </p:sp>
      <p:pic>
        <p:nvPicPr>
          <p:cNvPr id="9" name="Imagen 8">
            <a:extLst>
              <a:ext uri="{FF2B5EF4-FFF2-40B4-BE49-F238E27FC236}">
                <a16:creationId xmlns:a16="http://schemas.microsoft.com/office/drawing/2014/main" id="{1323BA56-A80A-A35A-F9AB-1D19732D80B9}"/>
              </a:ext>
            </a:extLst>
          </p:cNvPr>
          <p:cNvPicPr>
            <a:picLocks noChangeAspect="1"/>
          </p:cNvPicPr>
          <p:nvPr/>
        </p:nvPicPr>
        <p:blipFill>
          <a:blip r:embed="rId2"/>
          <a:stretch>
            <a:fillRect/>
          </a:stretch>
        </p:blipFill>
        <p:spPr>
          <a:xfrm>
            <a:off x="1473694" y="2190673"/>
            <a:ext cx="8824404" cy="1754249"/>
          </a:xfrm>
          <a:prstGeom prst="rect">
            <a:avLst/>
          </a:prstGeom>
        </p:spPr>
      </p:pic>
      <p:sp>
        <p:nvSpPr>
          <p:cNvPr id="11" name="CuadroTexto 10">
            <a:extLst>
              <a:ext uri="{FF2B5EF4-FFF2-40B4-BE49-F238E27FC236}">
                <a16:creationId xmlns:a16="http://schemas.microsoft.com/office/drawing/2014/main" id="{833A934A-0269-1A96-5000-C49A4CD28C2E}"/>
              </a:ext>
            </a:extLst>
          </p:cNvPr>
          <p:cNvSpPr txBox="1"/>
          <p:nvPr/>
        </p:nvSpPr>
        <p:spPr>
          <a:xfrm>
            <a:off x="582427" y="4464547"/>
            <a:ext cx="11100587" cy="646331"/>
          </a:xfrm>
          <a:prstGeom prst="rect">
            <a:avLst/>
          </a:prstGeom>
          <a:noFill/>
        </p:spPr>
        <p:txBody>
          <a:bodyPr wrap="square">
            <a:spAutoFit/>
          </a:bodyPr>
          <a:lstStyle/>
          <a:p>
            <a:r>
              <a:rPr lang="es-ES"/>
              <a:t>Seguiremos los pasos establecidos para la resolución del ejercicio. Entonces de acuerdo al enunciado del problema planteamos dos hipótesis distintas, para ver si existe o no interdependencia.</a:t>
            </a:r>
            <a:endParaRPr lang="es-UY"/>
          </a:p>
        </p:txBody>
      </p:sp>
      <p:sp>
        <p:nvSpPr>
          <p:cNvPr id="12" name="CuadroTexto 11">
            <a:extLst>
              <a:ext uri="{FF2B5EF4-FFF2-40B4-BE49-F238E27FC236}">
                <a16:creationId xmlns:a16="http://schemas.microsoft.com/office/drawing/2014/main" id="{354F1A24-3650-E39A-281C-95BD27DECF26}"/>
              </a:ext>
            </a:extLst>
          </p:cNvPr>
          <p:cNvSpPr txBox="1"/>
          <p:nvPr/>
        </p:nvSpPr>
        <p:spPr>
          <a:xfrm>
            <a:off x="3211698" y="3820006"/>
            <a:ext cx="6793436" cy="369332"/>
          </a:xfrm>
          <a:prstGeom prst="rect">
            <a:avLst/>
          </a:prstGeom>
          <a:solidFill>
            <a:srgbClr val="FF0000"/>
          </a:solidFill>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algn="ctr"/>
            <a:r>
              <a:rPr lang="es-UY" sz="1800" b="1" i="0" u="none" strike="noStrike" baseline="0">
                <a:solidFill>
                  <a:schemeClr val="bg1"/>
                </a:solidFill>
              </a:rPr>
              <a:t>COPIAR LA TABLA, LA VAMOS A NECESITAR</a:t>
            </a:r>
            <a:endParaRPr lang="es-UY">
              <a:solidFill>
                <a:schemeClr val="bg1"/>
              </a:solidFill>
            </a:endParaRPr>
          </a:p>
        </p:txBody>
      </p:sp>
    </p:spTree>
    <p:extLst>
      <p:ext uri="{BB962C8B-B14F-4D97-AF65-F5344CB8AC3E}">
        <p14:creationId xmlns:p14="http://schemas.microsoft.com/office/powerpoint/2010/main" val="1550002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F80D3977-E23C-46B8-90AC-0E590A01F7C3}"/>
              </a:ext>
            </a:extLst>
          </p:cNvPr>
          <p:cNvSpPr/>
          <p:nvPr/>
        </p:nvSpPr>
        <p:spPr>
          <a:xfrm>
            <a:off x="493058" y="651282"/>
            <a:ext cx="2472084" cy="556082"/>
          </a:xfrm>
          <a:prstGeom prst="roundRect">
            <a:avLst/>
          </a:prstGeom>
          <a:solidFill>
            <a:schemeClr val="accent2"/>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 sz="4800" b="1"/>
              <a:t>PASO 1</a:t>
            </a:r>
            <a:endParaRPr lang="es-UY" sz="4800" b="1"/>
          </a:p>
        </p:txBody>
      </p:sp>
      <p:sp>
        <p:nvSpPr>
          <p:cNvPr id="4" name="CuadroTexto 3">
            <a:extLst>
              <a:ext uri="{FF2B5EF4-FFF2-40B4-BE49-F238E27FC236}">
                <a16:creationId xmlns:a16="http://schemas.microsoft.com/office/drawing/2014/main" id="{26FFFBC6-0CDB-5175-A431-B8613D80C82F}"/>
              </a:ext>
            </a:extLst>
          </p:cNvPr>
          <p:cNvSpPr txBox="1"/>
          <p:nvPr/>
        </p:nvSpPr>
        <p:spPr>
          <a:xfrm>
            <a:off x="715000" y="1318307"/>
            <a:ext cx="10355454" cy="646331"/>
          </a:xfrm>
          <a:prstGeom prst="rect">
            <a:avLst/>
          </a:prstGeom>
          <a:noFill/>
        </p:spPr>
        <p:txBody>
          <a:bodyPr wrap="square">
            <a:spAutoFit/>
          </a:bodyPr>
          <a:lstStyle/>
          <a:p>
            <a:r>
              <a:rPr lang="es-ES"/>
              <a:t>H</a:t>
            </a:r>
            <a:r>
              <a:rPr lang="es-ES" baseline="-25000"/>
              <a:t>0</a:t>
            </a:r>
            <a:r>
              <a:rPr lang="es-ES"/>
              <a:t>: El sexo de una persona es independiente de su opinión sobre el servicio.</a:t>
            </a:r>
          </a:p>
          <a:p>
            <a:r>
              <a:rPr lang="es-ES"/>
              <a:t>H</a:t>
            </a:r>
            <a:r>
              <a:rPr lang="es-ES" baseline="-25000"/>
              <a:t>a</a:t>
            </a:r>
            <a:r>
              <a:rPr lang="es-ES"/>
              <a:t>: Hay relación entre el sexo y lo que opina.</a:t>
            </a:r>
            <a:endParaRPr lang="es-UY"/>
          </a:p>
        </p:txBody>
      </p:sp>
      <p:sp>
        <p:nvSpPr>
          <p:cNvPr id="6" name="CuadroTexto 5">
            <a:extLst>
              <a:ext uri="{FF2B5EF4-FFF2-40B4-BE49-F238E27FC236}">
                <a16:creationId xmlns:a16="http://schemas.microsoft.com/office/drawing/2014/main" id="{D0F3CFF9-3BC4-FBFB-C4D6-3B4E9D82F199}"/>
              </a:ext>
            </a:extLst>
          </p:cNvPr>
          <p:cNvSpPr txBox="1"/>
          <p:nvPr/>
        </p:nvSpPr>
        <p:spPr>
          <a:xfrm>
            <a:off x="715000" y="2985518"/>
            <a:ext cx="10683928" cy="923330"/>
          </a:xfrm>
          <a:prstGeom prst="rect">
            <a:avLst/>
          </a:prstGeom>
          <a:noFill/>
        </p:spPr>
        <p:txBody>
          <a:bodyPr wrap="square">
            <a:spAutoFit/>
          </a:bodyPr>
          <a:lstStyle/>
          <a:p>
            <a:r>
              <a:rPr lang="es-ES"/>
              <a:t>Habitualmente un nivel de significancia del cinco por ciento (α=0.05) funciona de manera adecuada. Un nivel de significancia de 0.05 indica un riesgo de 5% de concluir que existe una asociación entre las variables cuando no hay una asociación real.</a:t>
            </a:r>
            <a:endParaRPr lang="es-UY"/>
          </a:p>
        </p:txBody>
      </p:sp>
      <p:sp>
        <p:nvSpPr>
          <p:cNvPr id="7" name="Rectángulo: esquinas redondeadas 6">
            <a:extLst>
              <a:ext uri="{FF2B5EF4-FFF2-40B4-BE49-F238E27FC236}">
                <a16:creationId xmlns:a16="http://schemas.microsoft.com/office/drawing/2014/main" id="{C9945D2C-8690-A6B5-5BE7-9D53EF0F902D}"/>
              </a:ext>
            </a:extLst>
          </p:cNvPr>
          <p:cNvSpPr/>
          <p:nvPr/>
        </p:nvSpPr>
        <p:spPr>
          <a:xfrm>
            <a:off x="493058" y="2401374"/>
            <a:ext cx="2472084" cy="556082"/>
          </a:xfrm>
          <a:prstGeom prst="roundRect">
            <a:avLst/>
          </a:prstGeom>
          <a:solidFill>
            <a:schemeClr val="accent2"/>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 sz="4800" b="1"/>
              <a:t>PASO 2</a:t>
            </a:r>
            <a:endParaRPr lang="es-UY" sz="4800" b="1"/>
          </a:p>
        </p:txBody>
      </p:sp>
      <p:sp>
        <p:nvSpPr>
          <p:cNvPr id="8" name="Rectángulo: esquinas redondeadas 7">
            <a:extLst>
              <a:ext uri="{FF2B5EF4-FFF2-40B4-BE49-F238E27FC236}">
                <a16:creationId xmlns:a16="http://schemas.microsoft.com/office/drawing/2014/main" id="{9EFF552F-D95D-4A0F-2E13-474ABD90475D}"/>
              </a:ext>
            </a:extLst>
          </p:cNvPr>
          <p:cNvSpPr/>
          <p:nvPr/>
        </p:nvSpPr>
        <p:spPr>
          <a:xfrm>
            <a:off x="501936" y="4151467"/>
            <a:ext cx="2472084" cy="556082"/>
          </a:xfrm>
          <a:prstGeom prst="roundRect">
            <a:avLst/>
          </a:prstGeom>
          <a:solidFill>
            <a:schemeClr val="accent2"/>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 sz="4800" b="1"/>
              <a:t>PASO 3</a:t>
            </a:r>
            <a:endParaRPr lang="es-UY" sz="4800" b="1"/>
          </a:p>
        </p:txBody>
      </p:sp>
      <p:sp>
        <p:nvSpPr>
          <p:cNvPr id="14" name="CuadroTexto 13">
            <a:extLst>
              <a:ext uri="{FF2B5EF4-FFF2-40B4-BE49-F238E27FC236}">
                <a16:creationId xmlns:a16="http://schemas.microsoft.com/office/drawing/2014/main" id="{10D8F900-C006-7A71-A1E1-34002F547732}"/>
              </a:ext>
            </a:extLst>
          </p:cNvPr>
          <p:cNvSpPr txBox="1"/>
          <p:nvPr/>
        </p:nvSpPr>
        <p:spPr>
          <a:xfrm>
            <a:off x="715000" y="4929728"/>
            <a:ext cx="10683928" cy="923330"/>
          </a:xfrm>
          <a:prstGeom prst="rect">
            <a:avLst/>
          </a:prstGeom>
          <a:noFill/>
        </p:spPr>
        <p:txBody>
          <a:bodyPr wrap="square">
            <a:spAutoFit/>
          </a:bodyPr>
          <a:lstStyle/>
          <a:p>
            <a:r>
              <a:rPr lang="es-ES"/>
              <a:t>Grados de libertad: </a:t>
            </a:r>
          </a:p>
          <a:p>
            <a:r>
              <a:rPr lang="es-ES"/>
              <a:t>(nro de filas – 1) x (nro de columnas – 1)</a:t>
            </a:r>
          </a:p>
          <a:p>
            <a:r>
              <a:rPr lang="es-ES"/>
              <a:t>(2 – 1) x (4 - 1) = 3</a:t>
            </a:r>
            <a:endParaRPr lang="es-UY"/>
          </a:p>
        </p:txBody>
      </p:sp>
      <p:pic>
        <p:nvPicPr>
          <p:cNvPr id="15" name="Imagen 14">
            <a:extLst>
              <a:ext uri="{FF2B5EF4-FFF2-40B4-BE49-F238E27FC236}">
                <a16:creationId xmlns:a16="http://schemas.microsoft.com/office/drawing/2014/main" id="{1EA97DEF-8B36-ED19-F37D-8AD26B388840}"/>
              </a:ext>
            </a:extLst>
          </p:cNvPr>
          <p:cNvPicPr>
            <a:picLocks noChangeAspect="1"/>
          </p:cNvPicPr>
          <p:nvPr/>
        </p:nvPicPr>
        <p:blipFill>
          <a:blip r:embed="rId2"/>
          <a:stretch>
            <a:fillRect/>
          </a:stretch>
        </p:blipFill>
        <p:spPr>
          <a:xfrm>
            <a:off x="5655069" y="4776506"/>
            <a:ext cx="5415385" cy="1076552"/>
          </a:xfrm>
          <a:prstGeom prst="rect">
            <a:avLst/>
          </a:prstGeom>
        </p:spPr>
      </p:pic>
    </p:spTree>
    <p:extLst>
      <p:ext uri="{BB962C8B-B14F-4D97-AF65-F5344CB8AC3E}">
        <p14:creationId xmlns:p14="http://schemas.microsoft.com/office/powerpoint/2010/main" val="1481530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B31E3EDB-E7C6-C78C-6CD7-DCBA003D4B9A}"/>
              </a:ext>
            </a:extLst>
          </p:cNvPr>
          <p:cNvSpPr/>
          <p:nvPr/>
        </p:nvSpPr>
        <p:spPr>
          <a:xfrm>
            <a:off x="493058" y="757813"/>
            <a:ext cx="2472084" cy="556082"/>
          </a:xfrm>
          <a:prstGeom prst="roundRect">
            <a:avLst/>
          </a:prstGeom>
          <a:solidFill>
            <a:schemeClr val="accent2"/>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 sz="4800" b="1"/>
              <a:t>PASO 4</a:t>
            </a:r>
            <a:endParaRPr lang="es-UY" sz="4800" b="1"/>
          </a:p>
        </p:txBody>
      </p:sp>
      <p:sp>
        <p:nvSpPr>
          <p:cNvPr id="7" name="CuadroTexto 6">
            <a:extLst>
              <a:ext uri="{FF2B5EF4-FFF2-40B4-BE49-F238E27FC236}">
                <a16:creationId xmlns:a16="http://schemas.microsoft.com/office/drawing/2014/main" id="{5EE20702-9113-05FE-002E-F29AEBF17385}"/>
              </a:ext>
            </a:extLst>
          </p:cNvPr>
          <p:cNvSpPr txBox="1"/>
          <p:nvPr/>
        </p:nvSpPr>
        <p:spPr>
          <a:xfrm>
            <a:off x="676921" y="1405293"/>
            <a:ext cx="11032725" cy="923330"/>
          </a:xfrm>
          <a:prstGeom prst="rect">
            <a:avLst/>
          </a:prstGeom>
          <a:noFill/>
        </p:spPr>
        <p:txBody>
          <a:bodyPr wrap="square">
            <a:spAutoFit/>
          </a:bodyPr>
          <a:lstStyle/>
          <a:p>
            <a:r>
              <a:rPr lang="es-ES"/>
              <a:t>Hallamos los valores esperados, utilizando las sumas marginales (suma de la fila y suma de la columna). </a:t>
            </a:r>
          </a:p>
          <a:p>
            <a:r>
              <a:rPr lang="es-ES"/>
              <a:t>Por ejemplo, para la primera celda (Mujer y Malo), el valor se calcula con la suma de la fila “mujer” (46) y la columna “malo” (37) y su valor esperado nos da:</a:t>
            </a:r>
            <a:endParaRPr lang="es-UY"/>
          </a:p>
        </p:txBody>
      </p:sp>
      <p:pic>
        <p:nvPicPr>
          <p:cNvPr id="9" name="Imagen 8">
            <a:extLst>
              <a:ext uri="{FF2B5EF4-FFF2-40B4-BE49-F238E27FC236}">
                <a16:creationId xmlns:a16="http://schemas.microsoft.com/office/drawing/2014/main" id="{64679C5B-1CBE-2CE5-612D-3FA439E1810E}"/>
              </a:ext>
            </a:extLst>
          </p:cNvPr>
          <p:cNvPicPr>
            <a:picLocks noChangeAspect="1"/>
          </p:cNvPicPr>
          <p:nvPr/>
        </p:nvPicPr>
        <p:blipFill>
          <a:blip r:embed="rId2"/>
          <a:stretch>
            <a:fillRect/>
          </a:stretch>
        </p:blipFill>
        <p:spPr>
          <a:xfrm>
            <a:off x="3143250" y="2520518"/>
            <a:ext cx="5905500" cy="609600"/>
          </a:xfrm>
          <a:prstGeom prst="rect">
            <a:avLst/>
          </a:prstGeom>
        </p:spPr>
      </p:pic>
      <p:sp>
        <p:nvSpPr>
          <p:cNvPr id="13" name="CuadroTexto 12">
            <a:extLst>
              <a:ext uri="{FF2B5EF4-FFF2-40B4-BE49-F238E27FC236}">
                <a16:creationId xmlns:a16="http://schemas.microsoft.com/office/drawing/2014/main" id="{01A26ADA-3F7A-94AD-CAA5-A23B882EA4C8}"/>
              </a:ext>
            </a:extLst>
          </p:cNvPr>
          <p:cNvSpPr txBox="1"/>
          <p:nvPr/>
        </p:nvSpPr>
        <p:spPr>
          <a:xfrm>
            <a:off x="676920" y="3322013"/>
            <a:ext cx="8733409" cy="369332"/>
          </a:xfrm>
          <a:prstGeom prst="rect">
            <a:avLst/>
          </a:prstGeom>
          <a:noFill/>
        </p:spPr>
        <p:txBody>
          <a:bodyPr wrap="square">
            <a:spAutoFit/>
          </a:bodyPr>
          <a:lstStyle/>
          <a:p>
            <a:r>
              <a:rPr lang="es-ES"/>
              <a:t>Lo mismo hacemos para todas las celdas. (</a:t>
            </a:r>
            <a:r>
              <a:rPr lang="es-ES" b="1" u="sng"/>
              <a:t>respuestas en la próxima diapositiva</a:t>
            </a:r>
            <a:r>
              <a:rPr lang="es-ES"/>
              <a:t>)</a:t>
            </a:r>
            <a:endParaRPr lang="es-UY"/>
          </a:p>
        </p:txBody>
      </p:sp>
      <p:pic>
        <p:nvPicPr>
          <p:cNvPr id="15" name="Imagen 14">
            <a:extLst>
              <a:ext uri="{FF2B5EF4-FFF2-40B4-BE49-F238E27FC236}">
                <a16:creationId xmlns:a16="http://schemas.microsoft.com/office/drawing/2014/main" id="{257D988B-48F3-47F5-0A6F-5CFCF98B9BB0}"/>
              </a:ext>
            </a:extLst>
          </p:cNvPr>
          <p:cNvPicPr>
            <a:picLocks noChangeAspect="1"/>
          </p:cNvPicPr>
          <p:nvPr/>
        </p:nvPicPr>
        <p:blipFill>
          <a:blip r:embed="rId3"/>
          <a:stretch>
            <a:fillRect/>
          </a:stretch>
        </p:blipFill>
        <p:spPr>
          <a:xfrm>
            <a:off x="1864311" y="3984040"/>
            <a:ext cx="8463378" cy="1468667"/>
          </a:xfrm>
          <a:prstGeom prst="rect">
            <a:avLst/>
          </a:prstGeom>
        </p:spPr>
      </p:pic>
      <p:sp>
        <p:nvSpPr>
          <p:cNvPr id="16" name="Rectángulo 15">
            <a:extLst>
              <a:ext uri="{FF2B5EF4-FFF2-40B4-BE49-F238E27FC236}">
                <a16:creationId xmlns:a16="http://schemas.microsoft.com/office/drawing/2014/main" id="{A40E7634-78F1-9189-8854-5F96D19AC94D}"/>
              </a:ext>
            </a:extLst>
          </p:cNvPr>
          <p:cNvSpPr/>
          <p:nvPr/>
        </p:nvSpPr>
        <p:spPr>
          <a:xfrm>
            <a:off x="5495278" y="4705165"/>
            <a:ext cx="527697" cy="2002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17" name="Rectángulo 16">
            <a:extLst>
              <a:ext uri="{FF2B5EF4-FFF2-40B4-BE49-F238E27FC236}">
                <a16:creationId xmlns:a16="http://schemas.microsoft.com/office/drawing/2014/main" id="{28700231-339F-2F80-9407-36963BAFD94B}"/>
              </a:ext>
            </a:extLst>
          </p:cNvPr>
          <p:cNvSpPr/>
          <p:nvPr/>
        </p:nvSpPr>
        <p:spPr>
          <a:xfrm>
            <a:off x="5495278" y="4962956"/>
            <a:ext cx="527697" cy="2002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18" name="Rectángulo 17">
            <a:extLst>
              <a:ext uri="{FF2B5EF4-FFF2-40B4-BE49-F238E27FC236}">
                <a16:creationId xmlns:a16="http://schemas.microsoft.com/office/drawing/2014/main" id="{1CFF4CA1-056C-5537-B353-D864E84781A5}"/>
              </a:ext>
            </a:extLst>
          </p:cNvPr>
          <p:cNvSpPr/>
          <p:nvPr/>
        </p:nvSpPr>
        <p:spPr>
          <a:xfrm>
            <a:off x="4149078" y="4962956"/>
            <a:ext cx="527697" cy="2002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19" name="Rectángulo 18">
            <a:extLst>
              <a:ext uri="{FF2B5EF4-FFF2-40B4-BE49-F238E27FC236}">
                <a16:creationId xmlns:a16="http://schemas.microsoft.com/office/drawing/2014/main" id="{A0A3CDD5-3400-393F-3624-4B85B8208E56}"/>
              </a:ext>
            </a:extLst>
          </p:cNvPr>
          <p:cNvSpPr/>
          <p:nvPr/>
        </p:nvSpPr>
        <p:spPr>
          <a:xfrm>
            <a:off x="6841478" y="4705165"/>
            <a:ext cx="527697" cy="2002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20" name="Rectángulo 19">
            <a:extLst>
              <a:ext uri="{FF2B5EF4-FFF2-40B4-BE49-F238E27FC236}">
                <a16:creationId xmlns:a16="http://schemas.microsoft.com/office/drawing/2014/main" id="{FBE80DD0-E2F6-D97B-3D27-F2A26AC771C9}"/>
              </a:ext>
            </a:extLst>
          </p:cNvPr>
          <p:cNvSpPr/>
          <p:nvPr/>
        </p:nvSpPr>
        <p:spPr>
          <a:xfrm>
            <a:off x="6841478" y="4962956"/>
            <a:ext cx="527697" cy="2002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21" name="Rectángulo 20">
            <a:extLst>
              <a:ext uri="{FF2B5EF4-FFF2-40B4-BE49-F238E27FC236}">
                <a16:creationId xmlns:a16="http://schemas.microsoft.com/office/drawing/2014/main" id="{D2FEE749-0BF5-FC80-CA72-96349C22A5C3}"/>
              </a:ext>
            </a:extLst>
          </p:cNvPr>
          <p:cNvSpPr/>
          <p:nvPr/>
        </p:nvSpPr>
        <p:spPr>
          <a:xfrm>
            <a:off x="8187678" y="4962956"/>
            <a:ext cx="527697" cy="2002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22" name="Rectángulo 21">
            <a:extLst>
              <a:ext uri="{FF2B5EF4-FFF2-40B4-BE49-F238E27FC236}">
                <a16:creationId xmlns:a16="http://schemas.microsoft.com/office/drawing/2014/main" id="{E98DB0C2-97A8-3184-9325-77AD8EB7FDD1}"/>
              </a:ext>
            </a:extLst>
          </p:cNvPr>
          <p:cNvSpPr/>
          <p:nvPr/>
        </p:nvSpPr>
        <p:spPr>
          <a:xfrm>
            <a:off x="8187678" y="4705165"/>
            <a:ext cx="527697" cy="2002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24" name="Flecha: hacia arriba 23">
            <a:extLst>
              <a:ext uri="{FF2B5EF4-FFF2-40B4-BE49-F238E27FC236}">
                <a16:creationId xmlns:a16="http://schemas.microsoft.com/office/drawing/2014/main" id="{FBCAC89C-EAD8-3563-91AA-5EB5CB0C7B5F}"/>
              </a:ext>
            </a:extLst>
          </p:cNvPr>
          <p:cNvSpPr/>
          <p:nvPr/>
        </p:nvSpPr>
        <p:spPr>
          <a:xfrm>
            <a:off x="9472474" y="5273335"/>
            <a:ext cx="704295" cy="85225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25" name="CuadroTexto 24">
            <a:extLst>
              <a:ext uri="{FF2B5EF4-FFF2-40B4-BE49-F238E27FC236}">
                <a16:creationId xmlns:a16="http://schemas.microsoft.com/office/drawing/2014/main" id="{3F4F9AE2-BE52-D565-5FC8-E3D6917C5A38}"/>
              </a:ext>
            </a:extLst>
          </p:cNvPr>
          <p:cNvSpPr txBox="1"/>
          <p:nvPr/>
        </p:nvSpPr>
        <p:spPr>
          <a:xfrm>
            <a:off x="7143796" y="5626500"/>
            <a:ext cx="2513859" cy="646331"/>
          </a:xfrm>
          <a:prstGeom prst="rect">
            <a:avLst/>
          </a:prstGeom>
          <a:noFill/>
        </p:spPr>
        <p:txBody>
          <a:bodyPr wrap="square">
            <a:spAutoFit/>
          </a:bodyPr>
          <a:lstStyle/>
          <a:p>
            <a:r>
              <a:rPr lang="es-ES"/>
              <a:t>IMPORTANTE: tiene que dar la suma ya conocida.</a:t>
            </a:r>
            <a:endParaRPr lang="es-UY"/>
          </a:p>
        </p:txBody>
      </p:sp>
    </p:spTree>
    <p:extLst>
      <p:ext uri="{BB962C8B-B14F-4D97-AF65-F5344CB8AC3E}">
        <p14:creationId xmlns:p14="http://schemas.microsoft.com/office/powerpoint/2010/main" val="3743718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C1FB780-18D4-9E48-708D-E315C57F9913}"/>
              </a:ext>
            </a:extLst>
          </p:cNvPr>
          <p:cNvPicPr>
            <a:picLocks noChangeAspect="1"/>
          </p:cNvPicPr>
          <p:nvPr/>
        </p:nvPicPr>
        <p:blipFill>
          <a:blip r:embed="rId2"/>
          <a:stretch>
            <a:fillRect/>
          </a:stretch>
        </p:blipFill>
        <p:spPr>
          <a:xfrm>
            <a:off x="1864311" y="1391761"/>
            <a:ext cx="8463378" cy="1468667"/>
          </a:xfrm>
          <a:prstGeom prst="rect">
            <a:avLst/>
          </a:prstGeom>
        </p:spPr>
      </p:pic>
      <p:sp>
        <p:nvSpPr>
          <p:cNvPr id="5" name="Rectángulo: esquinas redondeadas 4">
            <a:extLst>
              <a:ext uri="{FF2B5EF4-FFF2-40B4-BE49-F238E27FC236}">
                <a16:creationId xmlns:a16="http://schemas.microsoft.com/office/drawing/2014/main" id="{0B2CDD03-86AF-8E65-1D68-FD2DFEE4F61C}"/>
              </a:ext>
            </a:extLst>
          </p:cNvPr>
          <p:cNvSpPr/>
          <p:nvPr/>
        </p:nvSpPr>
        <p:spPr>
          <a:xfrm>
            <a:off x="493058" y="3271385"/>
            <a:ext cx="2472084" cy="556082"/>
          </a:xfrm>
          <a:prstGeom prst="roundRect">
            <a:avLst/>
          </a:prstGeom>
          <a:solidFill>
            <a:schemeClr val="accent2"/>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 sz="4800" b="1"/>
              <a:t>PASO 5</a:t>
            </a:r>
            <a:endParaRPr lang="es-UY" sz="4800" b="1"/>
          </a:p>
        </p:txBody>
      </p:sp>
      <p:sp>
        <p:nvSpPr>
          <p:cNvPr id="10" name="CuadroTexto 9">
            <a:extLst>
              <a:ext uri="{FF2B5EF4-FFF2-40B4-BE49-F238E27FC236}">
                <a16:creationId xmlns:a16="http://schemas.microsoft.com/office/drawing/2014/main" id="{73A68CE1-2566-5DAF-D4F5-207C05494C80}"/>
              </a:ext>
            </a:extLst>
          </p:cNvPr>
          <p:cNvSpPr txBox="1"/>
          <p:nvPr/>
        </p:nvSpPr>
        <p:spPr>
          <a:xfrm>
            <a:off x="745724" y="3951431"/>
            <a:ext cx="10972800" cy="369332"/>
          </a:xfrm>
          <a:prstGeom prst="rect">
            <a:avLst/>
          </a:prstGeom>
          <a:noFill/>
        </p:spPr>
        <p:txBody>
          <a:bodyPr wrap="square">
            <a:spAutoFit/>
          </a:bodyPr>
          <a:lstStyle/>
          <a:p>
            <a:r>
              <a:rPr lang="es-ES"/>
              <a:t>Como solamente una frecuencia esperada dio un resultado menor que 5, el análisis puede realizarse sin problemas.</a:t>
            </a:r>
            <a:endParaRPr lang="es-UY"/>
          </a:p>
        </p:txBody>
      </p:sp>
      <p:sp>
        <p:nvSpPr>
          <p:cNvPr id="11" name="Elipse 10">
            <a:extLst>
              <a:ext uri="{FF2B5EF4-FFF2-40B4-BE49-F238E27FC236}">
                <a16:creationId xmlns:a16="http://schemas.microsoft.com/office/drawing/2014/main" id="{79A09B04-526D-A638-A58C-E22A3DA190ED}"/>
              </a:ext>
            </a:extLst>
          </p:cNvPr>
          <p:cNvSpPr/>
          <p:nvPr/>
        </p:nvSpPr>
        <p:spPr>
          <a:xfrm>
            <a:off x="8318378" y="2077376"/>
            <a:ext cx="468000" cy="2520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1067118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EA953E72-2CC7-7D48-B7EB-6E94D798DEAE}"/>
              </a:ext>
            </a:extLst>
          </p:cNvPr>
          <p:cNvSpPr/>
          <p:nvPr/>
        </p:nvSpPr>
        <p:spPr>
          <a:xfrm>
            <a:off x="501936" y="484978"/>
            <a:ext cx="2472084" cy="556082"/>
          </a:xfrm>
          <a:prstGeom prst="roundRect">
            <a:avLst/>
          </a:prstGeom>
          <a:solidFill>
            <a:schemeClr val="accent2"/>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 sz="4800" b="1"/>
              <a:t>PASO 6</a:t>
            </a:r>
            <a:endParaRPr lang="es-UY" sz="4800" b="1"/>
          </a:p>
        </p:txBody>
      </p:sp>
      <p:pic>
        <p:nvPicPr>
          <p:cNvPr id="4" name="Imagen 3">
            <a:extLst>
              <a:ext uri="{FF2B5EF4-FFF2-40B4-BE49-F238E27FC236}">
                <a16:creationId xmlns:a16="http://schemas.microsoft.com/office/drawing/2014/main" id="{2A2D06AA-2047-917C-5C13-F0AF118E358F}"/>
              </a:ext>
            </a:extLst>
          </p:cNvPr>
          <p:cNvPicPr>
            <a:picLocks noChangeAspect="1"/>
          </p:cNvPicPr>
          <p:nvPr/>
        </p:nvPicPr>
        <p:blipFill>
          <a:blip r:embed="rId2"/>
          <a:stretch>
            <a:fillRect/>
          </a:stretch>
        </p:blipFill>
        <p:spPr>
          <a:xfrm>
            <a:off x="3118770" y="3792030"/>
            <a:ext cx="6200076" cy="2776533"/>
          </a:xfrm>
          <a:prstGeom prst="rect">
            <a:avLst/>
          </a:prstGeom>
        </p:spPr>
      </p:pic>
      <p:pic>
        <p:nvPicPr>
          <p:cNvPr id="6" name="Imagen 5">
            <a:extLst>
              <a:ext uri="{FF2B5EF4-FFF2-40B4-BE49-F238E27FC236}">
                <a16:creationId xmlns:a16="http://schemas.microsoft.com/office/drawing/2014/main" id="{95307701-7EB4-51CB-5648-38C67656D664}"/>
              </a:ext>
            </a:extLst>
          </p:cNvPr>
          <p:cNvPicPr>
            <a:picLocks noChangeAspect="1"/>
          </p:cNvPicPr>
          <p:nvPr/>
        </p:nvPicPr>
        <p:blipFill>
          <a:blip r:embed="rId3"/>
          <a:stretch>
            <a:fillRect/>
          </a:stretch>
        </p:blipFill>
        <p:spPr>
          <a:xfrm>
            <a:off x="812307" y="1067714"/>
            <a:ext cx="10567386" cy="2369657"/>
          </a:xfrm>
          <a:prstGeom prst="rect">
            <a:avLst/>
          </a:prstGeom>
        </p:spPr>
      </p:pic>
      <p:sp>
        <p:nvSpPr>
          <p:cNvPr id="7" name="Flecha: hacia arriba 6">
            <a:extLst>
              <a:ext uri="{FF2B5EF4-FFF2-40B4-BE49-F238E27FC236}">
                <a16:creationId xmlns:a16="http://schemas.microsoft.com/office/drawing/2014/main" id="{69E528BA-7504-02DE-F7FF-B09686031A47}"/>
              </a:ext>
            </a:extLst>
          </p:cNvPr>
          <p:cNvSpPr/>
          <p:nvPr/>
        </p:nvSpPr>
        <p:spPr>
          <a:xfrm>
            <a:off x="6001305" y="2810640"/>
            <a:ext cx="435006" cy="85225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8" name="Flecha: hacia arriba 7">
            <a:extLst>
              <a:ext uri="{FF2B5EF4-FFF2-40B4-BE49-F238E27FC236}">
                <a16:creationId xmlns:a16="http://schemas.microsoft.com/office/drawing/2014/main" id="{75A3391F-965D-4AFE-DFAD-07A0C19F40FA}"/>
              </a:ext>
            </a:extLst>
          </p:cNvPr>
          <p:cNvSpPr/>
          <p:nvPr/>
        </p:nvSpPr>
        <p:spPr>
          <a:xfrm rot="5400000">
            <a:off x="568170" y="2246051"/>
            <a:ext cx="435006" cy="85225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9" name="Flecha: hacia arriba 8">
            <a:extLst>
              <a:ext uri="{FF2B5EF4-FFF2-40B4-BE49-F238E27FC236}">
                <a16:creationId xmlns:a16="http://schemas.microsoft.com/office/drawing/2014/main" id="{5D707CEE-804B-17E8-C2C3-68155E7C2F06}"/>
              </a:ext>
            </a:extLst>
          </p:cNvPr>
          <p:cNvSpPr/>
          <p:nvPr/>
        </p:nvSpPr>
        <p:spPr>
          <a:xfrm rot="16200000">
            <a:off x="5896253" y="5232709"/>
            <a:ext cx="435006" cy="85225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12" name="Elipse 11">
            <a:extLst>
              <a:ext uri="{FF2B5EF4-FFF2-40B4-BE49-F238E27FC236}">
                <a16:creationId xmlns:a16="http://schemas.microsoft.com/office/drawing/2014/main" id="{94660FC9-A962-93E4-4DD7-AA2B07BBC7F6}"/>
              </a:ext>
            </a:extLst>
          </p:cNvPr>
          <p:cNvSpPr/>
          <p:nvPr/>
        </p:nvSpPr>
        <p:spPr>
          <a:xfrm>
            <a:off x="5992427" y="2536435"/>
            <a:ext cx="468000" cy="2520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Tree>
    <p:extLst>
      <p:ext uri="{BB962C8B-B14F-4D97-AF65-F5344CB8AC3E}">
        <p14:creationId xmlns:p14="http://schemas.microsoft.com/office/powerpoint/2010/main" val="3914045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45279A95-7B20-50E2-F5C9-634D7E3FF3EC}"/>
              </a:ext>
            </a:extLst>
          </p:cNvPr>
          <p:cNvSpPr/>
          <p:nvPr/>
        </p:nvSpPr>
        <p:spPr>
          <a:xfrm>
            <a:off x="493058" y="482603"/>
            <a:ext cx="2472084" cy="556082"/>
          </a:xfrm>
          <a:prstGeom prst="roundRect">
            <a:avLst/>
          </a:prstGeom>
          <a:solidFill>
            <a:schemeClr val="accent2"/>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 sz="4800" b="1"/>
              <a:t>PASO 7</a:t>
            </a:r>
            <a:endParaRPr lang="es-UY" sz="4800" b="1"/>
          </a:p>
        </p:txBody>
      </p:sp>
      <p:sp>
        <p:nvSpPr>
          <p:cNvPr id="5" name="CuadroTexto 4">
            <a:extLst>
              <a:ext uri="{FF2B5EF4-FFF2-40B4-BE49-F238E27FC236}">
                <a16:creationId xmlns:a16="http://schemas.microsoft.com/office/drawing/2014/main" id="{59B1021A-33C1-B680-AF1A-A9C666D05C48}"/>
              </a:ext>
            </a:extLst>
          </p:cNvPr>
          <p:cNvSpPr txBox="1"/>
          <p:nvPr/>
        </p:nvSpPr>
        <p:spPr>
          <a:xfrm>
            <a:off x="685800" y="1100831"/>
            <a:ext cx="6094520" cy="369332"/>
          </a:xfrm>
          <a:prstGeom prst="rect">
            <a:avLst/>
          </a:prstGeom>
          <a:noFill/>
        </p:spPr>
        <p:txBody>
          <a:bodyPr wrap="square">
            <a:spAutoFit/>
          </a:bodyPr>
          <a:lstStyle/>
          <a:p>
            <a:r>
              <a:rPr lang="es-ES"/>
              <a:t>Hallamos el valor calculado de 𝜒2</a:t>
            </a:r>
            <a:endParaRPr lang="es-UY"/>
          </a:p>
        </p:txBody>
      </p:sp>
      <p:pic>
        <p:nvPicPr>
          <p:cNvPr id="7" name="Imagen 6">
            <a:extLst>
              <a:ext uri="{FF2B5EF4-FFF2-40B4-BE49-F238E27FC236}">
                <a16:creationId xmlns:a16="http://schemas.microsoft.com/office/drawing/2014/main" id="{931904D2-8DCC-2A3C-3578-2FB88D2B41CE}"/>
              </a:ext>
            </a:extLst>
          </p:cNvPr>
          <p:cNvPicPr>
            <a:picLocks noChangeAspect="1"/>
          </p:cNvPicPr>
          <p:nvPr/>
        </p:nvPicPr>
        <p:blipFill>
          <a:blip r:embed="rId2"/>
          <a:stretch>
            <a:fillRect/>
          </a:stretch>
        </p:blipFill>
        <p:spPr>
          <a:xfrm>
            <a:off x="1883730" y="2227787"/>
            <a:ext cx="7962900" cy="733425"/>
          </a:xfrm>
          <a:prstGeom prst="rect">
            <a:avLst/>
          </a:prstGeom>
        </p:spPr>
      </p:pic>
      <p:cxnSp>
        <p:nvCxnSpPr>
          <p:cNvPr id="9" name="Conector recto de flecha 8">
            <a:extLst>
              <a:ext uri="{FF2B5EF4-FFF2-40B4-BE49-F238E27FC236}">
                <a16:creationId xmlns:a16="http://schemas.microsoft.com/office/drawing/2014/main" id="{9FE553BF-69A3-2CB0-6122-4AFBFBD58BF3}"/>
              </a:ext>
            </a:extLst>
          </p:cNvPr>
          <p:cNvCxnSpPr/>
          <p:nvPr/>
        </p:nvCxnSpPr>
        <p:spPr>
          <a:xfrm flipH="1">
            <a:off x="4101483" y="1793289"/>
            <a:ext cx="514905" cy="5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98710F23-2B00-4661-5E89-F9A096A01F49}"/>
              </a:ext>
            </a:extLst>
          </p:cNvPr>
          <p:cNvCxnSpPr>
            <a:cxnSpLocks/>
          </p:cNvCxnSpPr>
          <p:nvPr/>
        </p:nvCxnSpPr>
        <p:spPr>
          <a:xfrm>
            <a:off x="4616388" y="1793289"/>
            <a:ext cx="674703" cy="5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0A31D756-FF55-4DC9-36F0-9382CECDFB9B}"/>
              </a:ext>
            </a:extLst>
          </p:cNvPr>
          <p:cNvCxnSpPr>
            <a:cxnSpLocks/>
          </p:cNvCxnSpPr>
          <p:nvPr/>
        </p:nvCxnSpPr>
        <p:spPr>
          <a:xfrm>
            <a:off x="4616388" y="1793289"/>
            <a:ext cx="1940418" cy="583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B1F6063D-618F-8D35-BCD3-E05732B0F44E}"/>
              </a:ext>
            </a:extLst>
          </p:cNvPr>
          <p:cNvCxnSpPr>
            <a:cxnSpLocks/>
          </p:cNvCxnSpPr>
          <p:nvPr/>
        </p:nvCxnSpPr>
        <p:spPr>
          <a:xfrm flipH="1" flipV="1">
            <a:off x="4598633" y="2547891"/>
            <a:ext cx="1145219" cy="586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E802AA03-9780-1175-4A09-78AEEF59FFCC}"/>
              </a:ext>
            </a:extLst>
          </p:cNvPr>
          <p:cNvCxnSpPr>
            <a:cxnSpLocks/>
          </p:cNvCxnSpPr>
          <p:nvPr/>
        </p:nvCxnSpPr>
        <p:spPr>
          <a:xfrm flipV="1">
            <a:off x="5743852" y="2545926"/>
            <a:ext cx="152400" cy="588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4F5C0252-3AFD-848B-D5DB-06A456E124B4}"/>
              </a:ext>
            </a:extLst>
          </p:cNvPr>
          <p:cNvCxnSpPr>
            <a:cxnSpLocks/>
          </p:cNvCxnSpPr>
          <p:nvPr/>
        </p:nvCxnSpPr>
        <p:spPr>
          <a:xfrm flipV="1">
            <a:off x="5743852" y="2545926"/>
            <a:ext cx="1393795" cy="588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uadroTexto 26">
            <a:extLst>
              <a:ext uri="{FF2B5EF4-FFF2-40B4-BE49-F238E27FC236}">
                <a16:creationId xmlns:a16="http://schemas.microsoft.com/office/drawing/2014/main" id="{A0DCAB41-DDCE-4796-4C4B-5D77743611D4}"/>
              </a:ext>
            </a:extLst>
          </p:cNvPr>
          <p:cNvSpPr txBox="1"/>
          <p:nvPr/>
        </p:nvSpPr>
        <p:spPr>
          <a:xfrm>
            <a:off x="4616388" y="1422975"/>
            <a:ext cx="5179611" cy="369332"/>
          </a:xfrm>
          <a:prstGeom prst="rect">
            <a:avLst/>
          </a:prstGeom>
          <a:noFill/>
        </p:spPr>
        <p:txBody>
          <a:bodyPr wrap="square">
            <a:spAutoFit/>
          </a:bodyPr>
          <a:lstStyle/>
          <a:p>
            <a:r>
              <a:rPr lang="es-ES" b="1">
                <a:solidFill>
                  <a:schemeClr val="accent1">
                    <a:lumMod val="60000"/>
                    <a:lumOff val="40000"/>
                  </a:schemeClr>
                </a:solidFill>
              </a:rPr>
              <a:t>Los de la tabla original del ejercicio.</a:t>
            </a:r>
            <a:endParaRPr lang="es-UY" b="1">
              <a:solidFill>
                <a:schemeClr val="accent1">
                  <a:lumMod val="60000"/>
                  <a:lumOff val="40000"/>
                </a:schemeClr>
              </a:solidFill>
            </a:endParaRPr>
          </a:p>
        </p:txBody>
      </p:sp>
      <p:sp>
        <p:nvSpPr>
          <p:cNvPr id="28" name="CuadroTexto 27">
            <a:extLst>
              <a:ext uri="{FF2B5EF4-FFF2-40B4-BE49-F238E27FC236}">
                <a16:creationId xmlns:a16="http://schemas.microsoft.com/office/drawing/2014/main" id="{97425728-CD1F-52E0-4F61-4452E13FCF7D}"/>
              </a:ext>
            </a:extLst>
          </p:cNvPr>
          <p:cNvSpPr txBox="1"/>
          <p:nvPr/>
        </p:nvSpPr>
        <p:spPr>
          <a:xfrm>
            <a:off x="5681707" y="3119084"/>
            <a:ext cx="5179611" cy="369332"/>
          </a:xfrm>
          <a:prstGeom prst="rect">
            <a:avLst/>
          </a:prstGeom>
          <a:noFill/>
        </p:spPr>
        <p:txBody>
          <a:bodyPr wrap="square">
            <a:spAutoFit/>
          </a:bodyPr>
          <a:lstStyle/>
          <a:p>
            <a:r>
              <a:rPr lang="es-ES" b="1">
                <a:solidFill>
                  <a:schemeClr val="accent1">
                    <a:lumMod val="60000"/>
                    <a:lumOff val="40000"/>
                  </a:schemeClr>
                </a:solidFill>
              </a:rPr>
              <a:t>Los que calculamos en el paso 4.</a:t>
            </a:r>
            <a:endParaRPr lang="es-UY" b="1">
              <a:solidFill>
                <a:schemeClr val="accent1">
                  <a:lumMod val="60000"/>
                  <a:lumOff val="40000"/>
                </a:schemeClr>
              </a:solidFill>
            </a:endParaRPr>
          </a:p>
        </p:txBody>
      </p:sp>
      <p:sp>
        <p:nvSpPr>
          <p:cNvPr id="29" name="Rectángulo: esquinas redondeadas 28">
            <a:extLst>
              <a:ext uri="{FF2B5EF4-FFF2-40B4-BE49-F238E27FC236}">
                <a16:creationId xmlns:a16="http://schemas.microsoft.com/office/drawing/2014/main" id="{E8C5B33C-91B3-F9F0-EC9A-E38350C68F46}"/>
              </a:ext>
            </a:extLst>
          </p:cNvPr>
          <p:cNvSpPr/>
          <p:nvPr/>
        </p:nvSpPr>
        <p:spPr>
          <a:xfrm>
            <a:off x="493058" y="3812922"/>
            <a:ext cx="2472084" cy="556082"/>
          </a:xfrm>
          <a:prstGeom prst="roundRect">
            <a:avLst/>
          </a:prstGeom>
          <a:solidFill>
            <a:schemeClr val="accent2"/>
          </a:solidFill>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 sz="4800" b="1"/>
              <a:t>PASO 8</a:t>
            </a:r>
            <a:endParaRPr lang="es-UY" sz="4800" b="1"/>
          </a:p>
        </p:txBody>
      </p:sp>
      <p:sp>
        <p:nvSpPr>
          <p:cNvPr id="31" name="CuadroTexto 30">
            <a:extLst>
              <a:ext uri="{FF2B5EF4-FFF2-40B4-BE49-F238E27FC236}">
                <a16:creationId xmlns:a16="http://schemas.microsoft.com/office/drawing/2014/main" id="{276ED613-0F85-12E6-D1D1-DCBB80C53A84}"/>
              </a:ext>
            </a:extLst>
          </p:cNvPr>
          <p:cNvSpPr txBox="1"/>
          <p:nvPr/>
        </p:nvSpPr>
        <p:spPr>
          <a:xfrm>
            <a:off x="703556" y="4440028"/>
            <a:ext cx="10775272" cy="923330"/>
          </a:xfrm>
          <a:prstGeom prst="rect">
            <a:avLst/>
          </a:prstGeom>
          <a:noFill/>
        </p:spPr>
        <p:txBody>
          <a:bodyPr wrap="square">
            <a:spAutoFit/>
          </a:bodyPr>
          <a:lstStyle/>
          <a:p>
            <a:r>
              <a:rPr lang="es-ES"/>
              <a:t>Como el resultado calculado (17,3) está por encima del esperado (7,815), entra en su área de rechazo, entonces se rechaza H</a:t>
            </a:r>
            <a:r>
              <a:rPr lang="es-ES" baseline="-25000"/>
              <a:t>0</a:t>
            </a:r>
            <a:r>
              <a:rPr lang="es-ES"/>
              <a:t> “El sexo de una persona es independiente de su opinión sobre el servicio” y se concluye que el sexo de la persona debe tener alguna influencia sobre su opinión.</a:t>
            </a:r>
            <a:endParaRPr lang="es-UY"/>
          </a:p>
        </p:txBody>
      </p:sp>
    </p:spTree>
    <p:extLst>
      <p:ext uri="{BB962C8B-B14F-4D97-AF65-F5344CB8AC3E}">
        <p14:creationId xmlns:p14="http://schemas.microsoft.com/office/powerpoint/2010/main" val="531256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E303DA7F-354E-F662-EFFB-D89A4E46A49D}"/>
              </a:ext>
            </a:extLst>
          </p:cNvPr>
          <p:cNvSpPr txBox="1"/>
          <p:nvPr/>
        </p:nvSpPr>
        <p:spPr>
          <a:xfrm>
            <a:off x="493058" y="503352"/>
            <a:ext cx="10990729" cy="400110"/>
          </a:xfrm>
          <a:prstGeom prst="rect">
            <a:avLst/>
          </a:prstGeom>
          <a:noFill/>
        </p:spPr>
        <p:txBody>
          <a:bodyPr wrap="square">
            <a:spAutoFit/>
          </a:bodyPr>
          <a:lstStyle>
            <a:defPPr>
              <a:defRPr lang="es-UY"/>
            </a:defPPr>
            <a:lvl1pPr algn="ctr">
              <a:defRPr sz="2000" b="1" i="0" u="none" strike="noStrike" baseline="0">
                <a:solidFill>
                  <a:srgbClr val="3AB2E4"/>
                </a:solidFill>
                <a:latin typeface="Montserrat" panose="00000500000000000000" pitchFamily="2" charset="0"/>
              </a:defRPr>
            </a:lvl1pPr>
          </a:lstStyle>
          <a:p>
            <a:r>
              <a:rPr lang="es-ES"/>
              <a:t>La distribución Chi cuadrado</a:t>
            </a:r>
            <a:endParaRPr lang="es-UY"/>
          </a:p>
        </p:txBody>
      </p:sp>
      <p:sp>
        <p:nvSpPr>
          <p:cNvPr id="4" name="CuadroTexto 3">
            <a:extLst>
              <a:ext uri="{FF2B5EF4-FFF2-40B4-BE49-F238E27FC236}">
                <a16:creationId xmlns:a16="http://schemas.microsoft.com/office/drawing/2014/main" id="{C18F79C8-DE6F-5EE5-9858-ED168DA93D89}"/>
              </a:ext>
            </a:extLst>
          </p:cNvPr>
          <p:cNvSpPr txBox="1"/>
          <p:nvPr/>
        </p:nvSpPr>
        <p:spPr>
          <a:xfrm>
            <a:off x="600635" y="2486539"/>
            <a:ext cx="10990729" cy="2585323"/>
          </a:xfrm>
          <a:prstGeom prst="rect">
            <a:avLst/>
          </a:prstGeom>
          <a:noFill/>
        </p:spPr>
        <p:txBody>
          <a:bodyPr wrap="square">
            <a:spAutoFit/>
          </a:bodyPr>
          <a:lstStyle/>
          <a:p>
            <a:r>
              <a:rPr lang="es-ES"/>
              <a:t>La distribución 𝜒2(que se pronuncia “chi” o “ji” cuadrado) es una </a:t>
            </a:r>
            <a:r>
              <a:rPr lang="es-ES" b="1">
                <a:solidFill>
                  <a:srgbClr val="FF0000"/>
                </a:solidFill>
              </a:rPr>
              <a:t>distribución de probabilidad continua</a:t>
            </a:r>
            <a:r>
              <a:rPr lang="es-ES"/>
              <a:t> que suele utilizarse para analizar la asociación de variables cualitativas o los </a:t>
            </a:r>
            <a:r>
              <a:rPr lang="es-ES" b="1">
                <a:solidFill>
                  <a:srgbClr val="FF0000"/>
                </a:solidFill>
              </a:rPr>
              <a:t>grados de libertad</a:t>
            </a:r>
            <a:r>
              <a:rPr lang="es-ES"/>
              <a:t> de una de ellas frente a otra. </a:t>
            </a:r>
          </a:p>
          <a:p>
            <a:endParaRPr lang="es-ES"/>
          </a:p>
          <a:p>
            <a:r>
              <a:rPr lang="es-ES"/>
              <a:t>Hay diversas formas de cálculo para esta distribución, siendo una de las más generalizadas la propuesta por Karl Pearson, quien es considerado el padre de la estadística moderna.</a:t>
            </a:r>
          </a:p>
          <a:p>
            <a:endParaRPr lang="es-ES"/>
          </a:p>
          <a:p>
            <a:r>
              <a:rPr lang="es-ES"/>
              <a:t>Es una distribución que usualmente se utiliza cuando se trata con sujetos (o sucesos) que son clasificados en base a una categorización, como por ejemplo la incidencia del género, nacionalidad o edad para una determinada situación, el análisis de gustos, marcas y preferencias.</a:t>
            </a:r>
            <a:endParaRPr lang="es-UY"/>
          </a:p>
        </p:txBody>
      </p:sp>
      <p:pic>
        <p:nvPicPr>
          <p:cNvPr id="6" name="Imagen 5">
            <a:extLst>
              <a:ext uri="{FF2B5EF4-FFF2-40B4-BE49-F238E27FC236}">
                <a16:creationId xmlns:a16="http://schemas.microsoft.com/office/drawing/2014/main" id="{1CF19429-056B-AE34-F309-5E7F8C5F17DC}"/>
              </a:ext>
            </a:extLst>
          </p:cNvPr>
          <p:cNvPicPr>
            <a:picLocks noChangeAspect="1"/>
          </p:cNvPicPr>
          <p:nvPr/>
        </p:nvPicPr>
        <p:blipFill>
          <a:blip r:embed="rId2"/>
          <a:stretch>
            <a:fillRect/>
          </a:stretch>
        </p:blipFill>
        <p:spPr>
          <a:xfrm>
            <a:off x="1044928" y="1198082"/>
            <a:ext cx="904875" cy="1038225"/>
          </a:xfrm>
          <a:prstGeom prst="rect">
            <a:avLst/>
          </a:prstGeom>
        </p:spPr>
      </p:pic>
    </p:spTree>
    <p:extLst>
      <p:ext uri="{BB962C8B-B14F-4D97-AF65-F5344CB8AC3E}">
        <p14:creationId xmlns:p14="http://schemas.microsoft.com/office/powerpoint/2010/main" val="46763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5444596-01BF-31F7-F54C-CEC659476DCD}"/>
              </a:ext>
            </a:extLst>
          </p:cNvPr>
          <p:cNvSpPr txBox="1"/>
          <p:nvPr/>
        </p:nvSpPr>
        <p:spPr>
          <a:xfrm>
            <a:off x="493058" y="503352"/>
            <a:ext cx="10990729" cy="400110"/>
          </a:xfrm>
          <a:prstGeom prst="rect">
            <a:avLst/>
          </a:prstGeom>
          <a:noFill/>
        </p:spPr>
        <p:txBody>
          <a:bodyPr wrap="square">
            <a:spAutoFit/>
          </a:bodyPr>
          <a:lstStyle>
            <a:defPPr>
              <a:defRPr lang="es-UY"/>
            </a:defPPr>
            <a:lvl1pPr algn="ctr">
              <a:defRPr sz="2000" b="1" i="0" u="none" strike="noStrike" baseline="0">
                <a:solidFill>
                  <a:srgbClr val="3AB2E4"/>
                </a:solidFill>
                <a:latin typeface="Montserrat" panose="00000500000000000000" pitchFamily="2" charset="0"/>
              </a:defRPr>
            </a:lvl1pPr>
          </a:lstStyle>
          <a:p>
            <a:r>
              <a:rPr lang="es-ES"/>
              <a:t>Pruebas de bondad de ajuste</a:t>
            </a:r>
            <a:endParaRPr lang="es-UY"/>
          </a:p>
        </p:txBody>
      </p:sp>
      <p:sp>
        <p:nvSpPr>
          <p:cNvPr id="6" name="CuadroTexto 5">
            <a:extLst>
              <a:ext uri="{FF2B5EF4-FFF2-40B4-BE49-F238E27FC236}">
                <a16:creationId xmlns:a16="http://schemas.microsoft.com/office/drawing/2014/main" id="{B819EC51-9529-7ED3-9E1D-95F82C84B8C3}"/>
              </a:ext>
            </a:extLst>
          </p:cNvPr>
          <p:cNvSpPr txBox="1"/>
          <p:nvPr/>
        </p:nvSpPr>
        <p:spPr>
          <a:xfrm>
            <a:off x="493057" y="1256125"/>
            <a:ext cx="11118935" cy="2862322"/>
          </a:xfrm>
          <a:prstGeom prst="rect">
            <a:avLst/>
          </a:prstGeom>
          <a:noFill/>
        </p:spPr>
        <p:txBody>
          <a:bodyPr wrap="square">
            <a:spAutoFit/>
          </a:bodyPr>
          <a:lstStyle/>
          <a:p>
            <a:r>
              <a:rPr lang="es-ES"/>
              <a:t>Como ya fue mencionado anteriormente, se trata de una prueba estadística que permite determinar si existe una diferencia significativa entre una distribución de frecuencias observadas y una distribución teórica basada en una hipótesis que describe la distribución observada.</a:t>
            </a:r>
          </a:p>
          <a:p>
            <a:endParaRPr lang="es-ES"/>
          </a:p>
          <a:p>
            <a:r>
              <a:rPr lang="es-ES"/>
              <a:t>Si la diferencia entre las distribuciones de los sucesos observados y de los esperados es demasiado grande para poderla atribuir a un error de muestreo, se tiene que llegar a la conclusión de que la población presenta una distribución distinta de la especificada en la hipótesis nula.</a:t>
            </a:r>
          </a:p>
          <a:p>
            <a:endParaRPr lang="es-ES"/>
          </a:p>
          <a:p>
            <a:r>
              <a:rPr lang="es-ES"/>
              <a:t>La prueba de bondad de ajuste siempre es de una cola, con la región de rechazo en la cola superior de la distribución chi cuadrado.</a:t>
            </a:r>
            <a:endParaRPr lang="es-UY"/>
          </a:p>
        </p:txBody>
      </p:sp>
    </p:spTree>
    <p:extLst>
      <p:ext uri="{BB962C8B-B14F-4D97-AF65-F5344CB8AC3E}">
        <p14:creationId xmlns:p14="http://schemas.microsoft.com/office/powerpoint/2010/main" val="2378170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D7C938B-8C82-001C-6050-6A40A8919434}"/>
              </a:ext>
            </a:extLst>
          </p:cNvPr>
          <p:cNvSpPr txBox="1"/>
          <p:nvPr/>
        </p:nvSpPr>
        <p:spPr>
          <a:xfrm>
            <a:off x="493058" y="503352"/>
            <a:ext cx="10990729" cy="400110"/>
          </a:xfrm>
          <a:prstGeom prst="rect">
            <a:avLst/>
          </a:prstGeom>
          <a:noFill/>
        </p:spPr>
        <p:txBody>
          <a:bodyPr wrap="square">
            <a:spAutoFit/>
          </a:bodyPr>
          <a:lstStyle>
            <a:defPPr>
              <a:defRPr lang="es-UY"/>
            </a:defPPr>
            <a:lvl1pPr algn="ctr">
              <a:defRPr sz="2000" b="1" i="0" u="none" strike="noStrike" baseline="0">
                <a:solidFill>
                  <a:srgbClr val="3AB2E4"/>
                </a:solidFill>
                <a:latin typeface="Montserrat" panose="00000500000000000000" pitchFamily="2" charset="0"/>
              </a:defRPr>
            </a:lvl1pPr>
          </a:lstStyle>
          <a:p>
            <a:r>
              <a:rPr lang="es-ES"/>
              <a:t>Pasos para las pruebas de bondad de ajuste</a:t>
            </a:r>
            <a:endParaRPr lang="es-UY"/>
          </a:p>
        </p:txBody>
      </p:sp>
      <p:sp>
        <p:nvSpPr>
          <p:cNvPr id="4" name="Rectángulo: esquinas redondeadas 3">
            <a:extLst>
              <a:ext uri="{FF2B5EF4-FFF2-40B4-BE49-F238E27FC236}">
                <a16:creationId xmlns:a16="http://schemas.microsoft.com/office/drawing/2014/main" id="{A36AA170-ACBE-B1C3-CB52-A2B71424D3CA}"/>
              </a:ext>
            </a:extLst>
          </p:cNvPr>
          <p:cNvSpPr/>
          <p:nvPr/>
        </p:nvSpPr>
        <p:spPr>
          <a:xfrm>
            <a:off x="493058" y="1281597"/>
            <a:ext cx="2472084" cy="556082"/>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4800" b="1"/>
              <a:t>PASO 1</a:t>
            </a:r>
            <a:endParaRPr lang="es-UY" sz="4800" b="1"/>
          </a:p>
        </p:txBody>
      </p:sp>
      <p:sp>
        <p:nvSpPr>
          <p:cNvPr id="6" name="CuadroTexto 5">
            <a:extLst>
              <a:ext uri="{FF2B5EF4-FFF2-40B4-BE49-F238E27FC236}">
                <a16:creationId xmlns:a16="http://schemas.microsoft.com/office/drawing/2014/main" id="{FDC0879A-50C3-B85D-6EA9-1CDA101474BD}"/>
              </a:ext>
            </a:extLst>
          </p:cNvPr>
          <p:cNvSpPr txBox="1"/>
          <p:nvPr/>
        </p:nvSpPr>
        <p:spPr>
          <a:xfrm>
            <a:off x="703555" y="1881994"/>
            <a:ext cx="6094520" cy="369332"/>
          </a:xfrm>
          <a:prstGeom prst="rect">
            <a:avLst/>
          </a:prstGeom>
          <a:noFill/>
        </p:spPr>
        <p:txBody>
          <a:bodyPr wrap="square">
            <a:spAutoFit/>
          </a:bodyPr>
          <a:lstStyle/>
          <a:p>
            <a:r>
              <a:rPr lang="es-UY"/>
              <a:t>Establecer H</a:t>
            </a:r>
            <a:r>
              <a:rPr lang="es-UY" baseline="-25000"/>
              <a:t>0</a:t>
            </a:r>
            <a:r>
              <a:rPr lang="es-UY"/>
              <a:t> y H</a:t>
            </a:r>
            <a:r>
              <a:rPr lang="es-UY" baseline="-25000"/>
              <a:t>a</a:t>
            </a:r>
          </a:p>
        </p:txBody>
      </p:sp>
      <p:sp>
        <p:nvSpPr>
          <p:cNvPr id="7" name="Rectángulo: esquinas redondeadas 6">
            <a:extLst>
              <a:ext uri="{FF2B5EF4-FFF2-40B4-BE49-F238E27FC236}">
                <a16:creationId xmlns:a16="http://schemas.microsoft.com/office/drawing/2014/main" id="{417ABFD9-3BFD-E858-94BC-34F7736EB157}"/>
              </a:ext>
            </a:extLst>
          </p:cNvPr>
          <p:cNvSpPr/>
          <p:nvPr/>
        </p:nvSpPr>
        <p:spPr>
          <a:xfrm>
            <a:off x="493058" y="2774848"/>
            <a:ext cx="2472084" cy="556082"/>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4800" b="1"/>
              <a:t>PASO 2</a:t>
            </a:r>
            <a:endParaRPr lang="es-UY" sz="4800" b="1"/>
          </a:p>
        </p:txBody>
      </p:sp>
      <p:sp>
        <p:nvSpPr>
          <p:cNvPr id="9" name="CuadroTexto 8">
            <a:extLst>
              <a:ext uri="{FF2B5EF4-FFF2-40B4-BE49-F238E27FC236}">
                <a16:creationId xmlns:a16="http://schemas.microsoft.com/office/drawing/2014/main" id="{35410099-5647-84F7-1FE3-4FA28BEA9231}"/>
              </a:ext>
            </a:extLst>
          </p:cNvPr>
          <p:cNvSpPr txBox="1"/>
          <p:nvPr/>
        </p:nvSpPr>
        <p:spPr>
          <a:xfrm>
            <a:off x="703555" y="3353087"/>
            <a:ext cx="6094520" cy="369332"/>
          </a:xfrm>
          <a:prstGeom prst="rect">
            <a:avLst/>
          </a:prstGeom>
          <a:noFill/>
        </p:spPr>
        <p:txBody>
          <a:bodyPr wrap="square">
            <a:spAutoFit/>
          </a:bodyPr>
          <a:lstStyle/>
          <a:p>
            <a:r>
              <a:rPr lang="es-ES"/>
              <a:t>Seleccionar el nivel de significancia.</a:t>
            </a:r>
            <a:endParaRPr lang="es-UY"/>
          </a:p>
        </p:txBody>
      </p:sp>
      <p:sp>
        <p:nvSpPr>
          <p:cNvPr id="10" name="Rectángulo: esquinas redondeadas 9">
            <a:extLst>
              <a:ext uri="{FF2B5EF4-FFF2-40B4-BE49-F238E27FC236}">
                <a16:creationId xmlns:a16="http://schemas.microsoft.com/office/drawing/2014/main" id="{AA4EDE99-B64B-8E03-A7E4-1A199673708D}"/>
              </a:ext>
            </a:extLst>
          </p:cNvPr>
          <p:cNvSpPr/>
          <p:nvPr/>
        </p:nvSpPr>
        <p:spPr>
          <a:xfrm>
            <a:off x="493058" y="4179321"/>
            <a:ext cx="2472084" cy="556082"/>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4800" b="1"/>
              <a:t>PASO 3</a:t>
            </a:r>
            <a:endParaRPr lang="es-UY" sz="4800" b="1"/>
          </a:p>
        </p:txBody>
      </p:sp>
      <p:sp>
        <p:nvSpPr>
          <p:cNvPr id="12" name="CuadroTexto 11">
            <a:extLst>
              <a:ext uri="{FF2B5EF4-FFF2-40B4-BE49-F238E27FC236}">
                <a16:creationId xmlns:a16="http://schemas.microsoft.com/office/drawing/2014/main" id="{4E54F170-4EA6-E204-294A-33A7BC535209}"/>
              </a:ext>
            </a:extLst>
          </p:cNvPr>
          <p:cNvSpPr txBox="1"/>
          <p:nvPr/>
        </p:nvSpPr>
        <p:spPr>
          <a:xfrm>
            <a:off x="765698" y="4840954"/>
            <a:ext cx="10990729" cy="923330"/>
          </a:xfrm>
          <a:prstGeom prst="rect">
            <a:avLst/>
          </a:prstGeom>
          <a:noFill/>
        </p:spPr>
        <p:txBody>
          <a:bodyPr wrap="square">
            <a:spAutoFit/>
          </a:bodyPr>
          <a:lstStyle/>
          <a:p>
            <a:r>
              <a:rPr lang="es-ES"/>
              <a:t>Establecer los grados de libertad, que se calculan como el número de categorías (o clases), menos el número de parámetros a estimar, menos uno. Debemos entender los grados de libertad como los valores que podemos considerar (o elegir) libremente.</a:t>
            </a:r>
            <a:endParaRPr lang="es-UY"/>
          </a:p>
        </p:txBody>
      </p:sp>
    </p:spTree>
    <p:extLst>
      <p:ext uri="{BB962C8B-B14F-4D97-AF65-F5344CB8AC3E}">
        <p14:creationId xmlns:p14="http://schemas.microsoft.com/office/powerpoint/2010/main" val="2421846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5F78C670-F05D-18FE-582F-BB099F821D49}"/>
              </a:ext>
            </a:extLst>
          </p:cNvPr>
          <p:cNvSpPr/>
          <p:nvPr/>
        </p:nvSpPr>
        <p:spPr>
          <a:xfrm>
            <a:off x="493058" y="651282"/>
            <a:ext cx="2472084" cy="556082"/>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4800" b="1"/>
              <a:t>PASO 4</a:t>
            </a:r>
            <a:endParaRPr lang="es-UY" sz="4800" b="1"/>
          </a:p>
        </p:txBody>
      </p:sp>
      <p:sp>
        <p:nvSpPr>
          <p:cNvPr id="4" name="Rectángulo: esquinas redondeadas 3">
            <a:extLst>
              <a:ext uri="{FF2B5EF4-FFF2-40B4-BE49-F238E27FC236}">
                <a16:creationId xmlns:a16="http://schemas.microsoft.com/office/drawing/2014/main" id="{830683F6-6823-2C93-15F5-CB0DE680697B}"/>
              </a:ext>
            </a:extLst>
          </p:cNvPr>
          <p:cNvSpPr/>
          <p:nvPr/>
        </p:nvSpPr>
        <p:spPr>
          <a:xfrm>
            <a:off x="493058" y="2606171"/>
            <a:ext cx="2472084" cy="556082"/>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4800" b="1"/>
              <a:t>PASO 5</a:t>
            </a:r>
            <a:endParaRPr lang="es-UY" sz="4800" b="1"/>
          </a:p>
        </p:txBody>
      </p:sp>
      <p:sp>
        <p:nvSpPr>
          <p:cNvPr id="5" name="Rectángulo: esquinas redondeadas 4">
            <a:extLst>
              <a:ext uri="{FF2B5EF4-FFF2-40B4-BE49-F238E27FC236}">
                <a16:creationId xmlns:a16="http://schemas.microsoft.com/office/drawing/2014/main" id="{6B052F54-AEF0-355A-CFC8-27E5FF393024}"/>
              </a:ext>
            </a:extLst>
          </p:cNvPr>
          <p:cNvSpPr/>
          <p:nvPr/>
        </p:nvSpPr>
        <p:spPr>
          <a:xfrm>
            <a:off x="493058" y="4561059"/>
            <a:ext cx="2472084" cy="556082"/>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4800" b="1"/>
              <a:t>PASO 6</a:t>
            </a:r>
            <a:endParaRPr lang="es-UY" sz="4800" b="1"/>
          </a:p>
        </p:txBody>
      </p:sp>
      <p:sp>
        <p:nvSpPr>
          <p:cNvPr id="9" name="CuadroTexto 8">
            <a:extLst>
              <a:ext uri="{FF2B5EF4-FFF2-40B4-BE49-F238E27FC236}">
                <a16:creationId xmlns:a16="http://schemas.microsoft.com/office/drawing/2014/main" id="{AB903532-A2C0-7C74-A89B-2C7153AEFC14}"/>
              </a:ext>
            </a:extLst>
          </p:cNvPr>
          <p:cNvSpPr txBox="1"/>
          <p:nvPr/>
        </p:nvSpPr>
        <p:spPr>
          <a:xfrm>
            <a:off x="668044" y="3222598"/>
            <a:ext cx="11030897" cy="923330"/>
          </a:xfrm>
          <a:prstGeom prst="rect">
            <a:avLst/>
          </a:prstGeom>
          <a:noFill/>
        </p:spPr>
        <p:txBody>
          <a:bodyPr wrap="square">
            <a:spAutoFit/>
          </a:bodyPr>
          <a:lstStyle/>
          <a:p>
            <a:r>
              <a:rPr lang="es-ES"/>
              <a:t>Se calcula 𝜒2 al igual que antes, pero teniendo en cuenta que las frecuencias observadas son las correspondientes a los sucesos en los datos muestrales, mientras que las esperadas son las deducidas mediante la hipótesis (en nuestro siguiente ejemplo aplicaremos la distribución de Poisson para su cálculo).</a:t>
            </a:r>
            <a:endParaRPr lang="es-UY"/>
          </a:p>
        </p:txBody>
      </p:sp>
      <p:sp>
        <p:nvSpPr>
          <p:cNvPr id="11" name="CuadroTexto 10">
            <a:extLst>
              <a:ext uri="{FF2B5EF4-FFF2-40B4-BE49-F238E27FC236}">
                <a16:creationId xmlns:a16="http://schemas.microsoft.com/office/drawing/2014/main" id="{B2849C98-016A-E078-FBFA-2A9C8BEBA25C}"/>
              </a:ext>
            </a:extLst>
          </p:cNvPr>
          <p:cNvSpPr txBox="1"/>
          <p:nvPr/>
        </p:nvSpPr>
        <p:spPr>
          <a:xfrm>
            <a:off x="668043" y="1199236"/>
            <a:ext cx="10935071" cy="923330"/>
          </a:xfrm>
          <a:prstGeom prst="rect">
            <a:avLst/>
          </a:prstGeom>
          <a:noFill/>
        </p:spPr>
        <p:txBody>
          <a:bodyPr wrap="square">
            <a:spAutoFit/>
          </a:bodyPr>
          <a:lstStyle/>
          <a:p>
            <a:r>
              <a:rPr lang="es-ES"/>
              <a:t>Examinar si el problema es factible de analizar mediante 𝜒2. Es un paso que muchas veces se omite pero que es sumamente importante. La tolerancia es que las celdas con un valor esperado menor que cinco no superen el 25% del total de celdas.</a:t>
            </a:r>
            <a:endParaRPr lang="es-UY"/>
          </a:p>
        </p:txBody>
      </p:sp>
      <p:sp>
        <p:nvSpPr>
          <p:cNvPr id="13" name="CuadroTexto 12">
            <a:extLst>
              <a:ext uri="{FF2B5EF4-FFF2-40B4-BE49-F238E27FC236}">
                <a16:creationId xmlns:a16="http://schemas.microsoft.com/office/drawing/2014/main" id="{40228846-6802-AF07-8AA9-BE9E2833E771}"/>
              </a:ext>
            </a:extLst>
          </p:cNvPr>
          <p:cNvSpPr txBox="1"/>
          <p:nvPr/>
        </p:nvSpPr>
        <p:spPr>
          <a:xfrm>
            <a:off x="668042" y="5248949"/>
            <a:ext cx="10784151" cy="369332"/>
          </a:xfrm>
          <a:prstGeom prst="rect">
            <a:avLst/>
          </a:prstGeom>
          <a:noFill/>
        </p:spPr>
        <p:txBody>
          <a:bodyPr wrap="square">
            <a:spAutoFit/>
          </a:bodyPr>
          <a:lstStyle/>
          <a:p>
            <a:r>
              <a:rPr lang="es-ES"/>
              <a:t>Se obtiene el 𝜒2 teórico y se comparan ambos para sacar conclusiones.</a:t>
            </a:r>
            <a:endParaRPr lang="es-UY"/>
          </a:p>
        </p:txBody>
      </p:sp>
    </p:spTree>
    <p:extLst>
      <p:ext uri="{BB962C8B-B14F-4D97-AF65-F5344CB8AC3E}">
        <p14:creationId xmlns:p14="http://schemas.microsoft.com/office/powerpoint/2010/main" val="2816360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C9FA8A0-537F-EB5E-5A0A-EDD7B0062C5D}"/>
              </a:ext>
            </a:extLst>
          </p:cNvPr>
          <p:cNvSpPr txBox="1"/>
          <p:nvPr/>
        </p:nvSpPr>
        <p:spPr>
          <a:xfrm>
            <a:off x="582428" y="719359"/>
            <a:ext cx="2039646"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algn="ctr"/>
            <a:r>
              <a:rPr lang="es-UY" sz="1800" b="1" i="0" u="none" strike="noStrike" baseline="0">
                <a:solidFill>
                  <a:schemeClr val="bg1"/>
                </a:solidFill>
              </a:rPr>
              <a:t>EJEMPLO</a:t>
            </a:r>
            <a:endParaRPr lang="es-UY">
              <a:solidFill>
                <a:schemeClr val="bg1"/>
              </a:solidFill>
            </a:endParaRPr>
          </a:p>
        </p:txBody>
      </p:sp>
      <p:sp>
        <p:nvSpPr>
          <p:cNvPr id="6" name="CuadroTexto 5">
            <a:extLst>
              <a:ext uri="{FF2B5EF4-FFF2-40B4-BE49-F238E27FC236}">
                <a16:creationId xmlns:a16="http://schemas.microsoft.com/office/drawing/2014/main" id="{74F9F257-D925-FC39-CAB1-5F62637470C2}"/>
              </a:ext>
            </a:extLst>
          </p:cNvPr>
          <p:cNvSpPr txBox="1"/>
          <p:nvPr/>
        </p:nvSpPr>
        <p:spPr>
          <a:xfrm>
            <a:off x="730188" y="1183351"/>
            <a:ext cx="10935069" cy="923330"/>
          </a:xfrm>
          <a:prstGeom prst="rect">
            <a:avLst/>
          </a:prstGeom>
          <a:noFill/>
        </p:spPr>
        <p:txBody>
          <a:bodyPr wrap="square">
            <a:spAutoFit/>
          </a:bodyPr>
          <a:lstStyle/>
          <a:p>
            <a:r>
              <a:rPr lang="es-ES"/>
              <a:t>Se desea saber si la cantidad de errores encontrados en las pruebas de tarjetas SIM fabricadas por una determinada máquina siguen una distribución de Poisson, para lo cual se toma una muestra de 50 tarjetas, y se las analiza arrojando los siguientes datos:</a:t>
            </a:r>
            <a:endParaRPr lang="es-UY"/>
          </a:p>
        </p:txBody>
      </p:sp>
      <p:pic>
        <p:nvPicPr>
          <p:cNvPr id="8" name="Imagen 7">
            <a:extLst>
              <a:ext uri="{FF2B5EF4-FFF2-40B4-BE49-F238E27FC236}">
                <a16:creationId xmlns:a16="http://schemas.microsoft.com/office/drawing/2014/main" id="{FD21AAC6-6355-DBE7-E635-B191A5361271}"/>
              </a:ext>
            </a:extLst>
          </p:cNvPr>
          <p:cNvPicPr>
            <a:picLocks noChangeAspect="1"/>
          </p:cNvPicPr>
          <p:nvPr/>
        </p:nvPicPr>
        <p:blipFill>
          <a:blip r:embed="rId2"/>
          <a:stretch>
            <a:fillRect/>
          </a:stretch>
        </p:blipFill>
        <p:spPr>
          <a:xfrm>
            <a:off x="4497085" y="2106681"/>
            <a:ext cx="3197830" cy="2319245"/>
          </a:xfrm>
          <a:prstGeom prst="rect">
            <a:avLst/>
          </a:prstGeom>
        </p:spPr>
      </p:pic>
      <p:sp>
        <p:nvSpPr>
          <p:cNvPr id="10" name="CuadroTexto 9">
            <a:extLst>
              <a:ext uri="{FF2B5EF4-FFF2-40B4-BE49-F238E27FC236}">
                <a16:creationId xmlns:a16="http://schemas.microsoft.com/office/drawing/2014/main" id="{4AF0AF33-9C70-6CA1-DAF7-5C7616D35290}"/>
              </a:ext>
            </a:extLst>
          </p:cNvPr>
          <p:cNvSpPr txBox="1"/>
          <p:nvPr/>
        </p:nvSpPr>
        <p:spPr>
          <a:xfrm>
            <a:off x="730187" y="4816110"/>
            <a:ext cx="10935069" cy="646331"/>
          </a:xfrm>
          <a:prstGeom prst="rect">
            <a:avLst/>
          </a:prstGeom>
          <a:noFill/>
        </p:spPr>
        <p:txBody>
          <a:bodyPr wrap="square">
            <a:spAutoFit/>
          </a:bodyPr>
          <a:lstStyle/>
          <a:p>
            <a:r>
              <a:rPr lang="es-ES"/>
              <a:t>Vamos a realizar una prueba de bondad de ajuste para ver si estos datos muestran evidencia suficiente de que hay una distribución Poisson.</a:t>
            </a:r>
            <a:endParaRPr lang="es-UY"/>
          </a:p>
        </p:txBody>
      </p:sp>
    </p:spTree>
    <p:extLst>
      <p:ext uri="{BB962C8B-B14F-4D97-AF65-F5344CB8AC3E}">
        <p14:creationId xmlns:p14="http://schemas.microsoft.com/office/powerpoint/2010/main" val="3018700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5F2B67E1-CDAB-C2B9-5AF1-C31F71A80BA7}"/>
              </a:ext>
            </a:extLst>
          </p:cNvPr>
          <p:cNvSpPr/>
          <p:nvPr/>
        </p:nvSpPr>
        <p:spPr>
          <a:xfrm>
            <a:off x="493058" y="766692"/>
            <a:ext cx="2472084" cy="556082"/>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4800" b="1"/>
              <a:t>PASO 1</a:t>
            </a:r>
            <a:endParaRPr lang="es-UY" sz="4800" b="1"/>
          </a:p>
        </p:txBody>
      </p:sp>
      <p:sp>
        <p:nvSpPr>
          <p:cNvPr id="4" name="Rectángulo: esquinas redondeadas 3">
            <a:extLst>
              <a:ext uri="{FF2B5EF4-FFF2-40B4-BE49-F238E27FC236}">
                <a16:creationId xmlns:a16="http://schemas.microsoft.com/office/drawing/2014/main" id="{6F45A2C9-DDD2-D61E-B112-1DE86B95AB17}"/>
              </a:ext>
            </a:extLst>
          </p:cNvPr>
          <p:cNvSpPr/>
          <p:nvPr/>
        </p:nvSpPr>
        <p:spPr>
          <a:xfrm>
            <a:off x="493058" y="2561782"/>
            <a:ext cx="2472084" cy="556082"/>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4800" b="1"/>
              <a:t>PASO 2</a:t>
            </a:r>
            <a:endParaRPr lang="es-UY" sz="4800" b="1"/>
          </a:p>
        </p:txBody>
      </p:sp>
      <p:sp>
        <p:nvSpPr>
          <p:cNvPr id="5" name="Rectángulo: esquinas redondeadas 4">
            <a:extLst>
              <a:ext uri="{FF2B5EF4-FFF2-40B4-BE49-F238E27FC236}">
                <a16:creationId xmlns:a16="http://schemas.microsoft.com/office/drawing/2014/main" id="{9C10AF47-5486-657E-694B-D66C0DE37126}"/>
              </a:ext>
            </a:extLst>
          </p:cNvPr>
          <p:cNvSpPr/>
          <p:nvPr/>
        </p:nvSpPr>
        <p:spPr>
          <a:xfrm>
            <a:off x="493058" y="4179321"/>
            <a:ext cx="2472084" cy="556082"/>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4800" b="1"/>
              <a:t>PASO 3</a:t>
            </a:r>
            <a:endParaRPr lang="es-UY" sz="4800" b="1"/>
          </a:p>
        </p:txBody>
      </p:sp>
      <p:sp>
        <p:nvSpPr>
          <p:cNvPr id="7" name="CuadroTexto 6">
            <a:extLst>
              <a:ext uri="{FF2B5EF4-FFF2-40B4-BE49-F238E27FC236}">
                <a16:creationId xmlns:a16="http://schemas.microsoft.com/office/drawing/2014/main" id="{67B99B8A-FB0C-A88C-5465-6B41D1E46CDA}"/>
              </a:ext>
            </a:extLst>
          </p:cNvPr>
          <p:cNvSpPr txBox="1"/>
          <p:nvPr/>
        </p:nvSpPr>
        <p:spPr>
          <a:xfrm>
            <a:off x="659166" y="1381156"/>
            <a:ext cx="6094520" cy="646331"/>
          </a:xfrm>
          <a:prstGeom prst="rect">
            <a:avLst/>
          </a:prstGeom>
          <a:noFill/>
        </p:spPr>
        <p:txBody>
          <a:bodyPr wrap="square">
            <a:spAutoFit/>
          </a:bodyPr>
          <a:lstStyle/>
          <a:p>
            <a:r>
              <a:rPr lang="es-ES"/>
              <a:t>H</a:t>
            </a:r>
            <a:r>
              <a:rPr lang="es-ES" baseline="-25000"/>
              <a:t>0</a:t>
            </a:r>
            <a:r>
              <a:rPr lang="es-ES"/>
              <a:t>: La distribución es Poisson.</a:t>
            </a:r>
          </a:p>
          <a:p>
            <a:r>
              <a:rPr lang="es-ES"/>
              <a:t>H</a:t>
            </a:r>
            <a:r>
              <a:rPr lang="es-ES" baseline="-25000"/>
              <a:t>a</a:t>
            </a:r>
            <a:r>
              <a:rPr lang="es-ES"/>
              <a:t>: La distribución no es Poisson.</a:t>
            </a:r>
            <a:endParaRPr lang="es-UY"/>
          </a:p>
        </p:txBody>
      </p:sp>
      <p:sp>
        <p:nvSpPr>
          <p:cNvPr id="8" name="CuadroTexto 7">
            <a:extLst>
              <a:ext uri="{FF2B5EF4-FFF2-40B4-BE49-F238E27FC236}">
                <a16:creationId xmlns:a16="http://schemas.microsoft.com/office/drawing/2014/main" id="{7C340879-7923-B1B2-8FE2-C747C7FE32B1}"/>
              </a:ext>
            </a:extLst>
          </p:cNvPr>
          <p:cNvSpPr txBox="1"/>
          <p:nvPr/>
        </p:nvSpPr>
        <p:spPr>
          <a:xfrm>
            <a:off x="703555" y="3148900"/>
            <a:ext cx="6094520" cy="369332"/>
          </a:xfrm>
          <a:prstGeom prst="rect">
            <a:avLst/>
          </a:prstGeom>
          <a:noFill/>
        </p:spPr>
        <p:txBody>
          <a:bodyPr wrap="square">
            <a:spAutoFit/>
          </a:bodyPr>
          <a:lstStyle/>
          <a:p>
            <a:r>
              <a:rPr lang="es-ES"/>
              <a:t>Usaremos α=0.05</a:t>
            </a:r>
            <a:endParaRPr lang="es-UY"/>
          </a:p>
        </p:txBody>
      </p:sp>
      <p:sp>
        <p:nvSpPr>
          <p:cNvPr id="10" name="CuadroTexto 9">
            <a:extLst>
              <a:ext uri="{FF2B5EF4-FFF2-40B4-BE49-F238E27FC236}">
                <a16:creationId xmlns:a16="http://schemas.microsoft.com/office/drawing/2014/main" id="{54A78F8D-EF8A-0651-073F-91D068AECFC6}"/>
              </a:ext>
            </a:extLst>
          </p:cNvPr>
          <p:cNvSpPr txBox="1"/>
          <p:nvPr/>
        </p:nvSpPr>
        <p:spPr>
          <a:xfrm>
            <a:off x="703555" y="4830513"/>
            <a:ext cx="10198224" cy="646331"/>
          </a:xfrm>
          <a:prstGeom prst="rect">
            <a:avLst/>
          </a:prstGeom>
          <a:noFill/>
        </p:spPr>
        <p:txBody>
          <a:bodyPr wrap="square">
            <a:spAutoFit/>
          </a:bodyPr>
          <a:lstStyle/>
          <a:p>
            <a:r>
              <a:rPr lang="es-ES"/>
              <a:t>Como desconocemos la media de la distribución Poisson la calcularemos, para poder tener las frecuencias esperadas y en base a ello analizaremos el agrupamiento y por ende los grados de libertad.</a:t>
            </a:r>
            <a:endParaRPr lang="es-UY"/>
          </a:p>
        </p:txBody>
      </p:sp>
    </p:spTree>
    <p:extLst>
      <p:ext uri="{BB962C8B-B14F-4D97-AF65-F5344CB8AC3E}">
        <p14:creationId xmlns:p14="http://schemas.microsoft.com/office/powerpoint/2010/main" val="934493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4CB7810-1C1C-638E-E456-6C1DD83338CE}"/>
              </a:ext>
            </a:extLst>
          </p:cNvPr>
          <p:cNvPicPr>
            <a:picLocks noChangeAspect="1"/>
          </p:cNvPicPr>
          <p:nvPr/>
        </p:nvPicPr>
        <p:blipFill>
          <a:blip r:embed="rId2"/>
          <a:stretch>
            <a:fillRect/>
          </a:stretch>
        </p:blipFill>
        <p:spPr>
          <a:xfrm>
            <a:off x="3710868" y="1755814"/>
            <a:ext cx="3712761" cy="572857"/>
          </a:xfrm>
          <a:prstGeom prst="rect">
            <a:avLst/>
          </a:prstGeom>
        </p:spPr>
      </p:pic>
      <p:cxnSp>
        <p:nvCxnSpPr>
          <p:cNvPr id="4" name="Conector recto de flecha 3">
            <a:extLst>
              <a:ext uri="{FF2B5EF4-FFF2-40B4-BE49-F238E27FC236}">
                <a16:creationId xmlns:a16="http://schemas.microsoft.com/office/drawing/2014/main" id="{A0AA0865-F2A6-8A23-F2B5-28E930E4F838}"/>
              </a:ext>
            </a:extLst>
          </p:cNvPr>
          <p:cNvCxnSpPr/>
          <p:nvPr/>
        </p:nvCxnSpPr>
        <p:spPr>
          <a:xfrm flipH="1">
            <a:off x="4154749" y="1171852"/>
            <a:ext cx="514905" cy="5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Conector recto de flecha 4">
            <a:extLst>
              <a:ext uri="{FF2B5EF4-FFF2-40B4-BE49-F238E27FC236}">
                <a16:creationId xmlns:a16="http://schemas.microsoft.com/office/drawing/2014/main" id="{BA665DD2-7CC4-EB50-455E-DAE17D573798}"/>
              </a:ext>
            </a:extLst>
          </p:cNvPr>
          <p:cNvCxnSpPr>
            <a:cxnSpLocks/>
          </p:cNvCxnSpPr>
          <p:nvPr/>
        </p:nvCxnSpPr>
        <p:spPr>
          <a:xfrm>
            <a:off x="4669654" y="1171852"/>
            <a:ext cx="266330" cy="58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ector recto de flecha 5">
            <a:extLst>
              <a:ext uri="{FF2B5EF4-FFF2-40B4-BE49-F238E27FC236}">
                <a16:creationId xmlns:a16="http://schemas.microsoft.com/office/drawing/2014/main" id="{AD27152C-64E8-9EEE-6700-0716BE4908FD}"/>
              </a:ext>
            </a:extLst>
          </p:cNvPr>
          <p:cNvCxnSpPr>
            <a:cxnSpLocks/>
          </p:cNvCxnSpPr>
          <p:nvPr/>
        </p:nvCxnSpPr>
        <p:spPr>
          <a:xfrm>
            <a:off x="4669654" y="1171852"/>
            <a:ext cx="1047565" cy="5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8E4A0E54-378E-FEDD-C960-281235544B9F}"/>
              </a:ext>
            </a:extLst>
          </p:cNvPr>
          <p:cNvSpPr txBox="1"/>
          <p:nvPr/>
        </p:nvSpPr>
        <p:spPr>
          <a:xfrm>
            <a:off x="4669654" y="801538"/>
            <a:ext cx="5179611" cy="369332"/>
          </a:xfrm>
          <a:prstGeom prst="rect">
            <a:avLst/>
          </a:prstGeom>
          <a:noFill/>
        </p:spPr>
        <p:txBody>
          <a:bodyPr wrap="square">
            <a:spAutoFit/>
          </a:bodyPr>
          <a:lstStyle/>
          <a:p>
            <a:r>
              <a:rPr lang="es-ES" b="1">
                <a:solidFill>
                  <a:schemeClr val="accent1">
                    <a:lumMod val="60000"/>
                    <a:lumOff val="40000"/>
                  </a:schemeClr>
                </a:solidFill>
              </a:rPr>
              <a:t>La cantidad de errores de la tarjeta.</a:t>
            </a:r>
            <a:endParaRPr lang="es-UY" b="1">
              <a:solidFill>
                <a:schemeClr val="accent1">
                  <a:lumMod val="60000"/>
                  <a:lumOff val="40000"/>
                </a:schemeClr>
              </a:solidFill>
            </a:endParaRPr>
          </a:p>
        </p:txBody>
      </p:sp>
      <p:cxnSp>
        <p:nvCxnSpPr>
          <p:cNvPr id="10" name="Conector recto de flecha 9">
            <a:extLst>
              <a:ext uri="{FF2B5EF4-FFF2-40B4-BE49-F238E27FC236}">
                <a16:creationId xmlns:a16="http://schemas.microsoft.com/office/drawing/2014/main" id="{386E6B4D-CE32-3648-6E89-7CF5878AAF92}"/>
              </a:ext>
            </a:extLst>
          </p:cNvPr>
          <p:cNvCxnSpPr>
            <a:cxnSpLocks/>
          </p:cNvCxnSpPr>
          <p:nvPr/>
        </p:nvCxnSpPr>
        <p:spPr>
          <a:xfrm>
            <a:off x="4669654" y="1170379"/>
            <a:ext cx="1723747" cy="5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5458DCD8-9C84-D9FB-DE58-BDF3AA8FEC11}"/>
              </a:ext>
            </a:extLst>
          </p:cNvPr>
          <p:cNvCxnSpPr>
            <a:cxnSpLocks/>
          </p:cNvCxnSpPr>
          <p:nvPr/>
        </p:nvCxnSpPr>
        <p:spPr>
          <a:xfrm flipH="1" flipV="1">
            <a:off x="4545367" y="2041863"/>
            <a:ext cx="1145219" cy="586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C4D9E5A5-5A19-CAC2-A9E2-225607191F85}"/>
              </a:ext>
            </a:extLst>
          </p:cNvPr>
          <p:cNvCxnSpPr>
            <a:cxnSpLocks/>
          </p:cNvCxnSpPr>
          <p:nvPr/>
        </p:nvCxnSpPr>
        <p:spPr>
          <a:xfrm flipH="1" flipV="1">
            <a:off x="5424256" y="2039898"/>
            <a:ext cx="266330" cy="588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4B62BA9F-E03F-1F3A-092E-4ECC2AA34054}"/>
              </a:ext>
            </a:extLst>
          </p:cNvPr>
          <p:cNvCxnSpPr>
            <a:cxnSpLocks/>
          </p:cNvCxnSpPr>
          <p:nvPr/>
        </p:nvCxnSpPr>
        <p:spPr>
          <a:xfrm flipV="1">
            <a:off x="5690586" y="2039898"/>
            <a:ext cx="405414" cy="588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D056B472-E01B-E7B0-DBE1-E485EE91EC0A}"/>
              </a:ext>
            </a:extLst>
          </p:cNvPr>
          <p:cNvSpPr txBox="1"/>
          <p:nvPr/>
        </p:nvSpPr>
        <p:spPr>
          <a:xfrm>
            <a:off x="5628441" y="2613056"/>
            <a:ext cx="5179611" cy="369332"/>
          </a:xfrm>
          <a:prstGeom prst="rect">
            <a:avLst/>
          </a:prstGeom>
          <a:noFill/>
        </p:spPr>
        <p:txBody>
          <a:bodyPr wrap="square">
            <a:spAutoFit/>
          </a:bodyPr>
          <a:lstStyle/>
          <a:p>
            <a:r>
              <a:rPr lang="es-ES" b="1">
                <a:solidFill>
                  <a:schemeClr val="accent1">
                    <a:lumMod val="60000"/>
                    <a:lumOff val="40000"/>
                  </a:schemeClr>
                </a:solidFill>
              </a:rPr>
              <a:t>Sus frecuencias observadas.</a:t>
            </a:r>
            <a:endParaRPr lang="es-UY" b="1">
              <a:solidFill>
                <a:schemeClr val="accent1">
                  <a:lumMod val="60000"/>
                  <a:lumOff val="40000"/>
                </a:schemeClr>
              </a:solidFill>
            </a:endParaRPr>
          </a:p>
        </p:txBody>
      </p:sp>
      <p:cxnSp>
        <p:nvCxnSpPr>
          <p:cNvPr id="18" name="Conector recto de flecha 17">
            <a:extLst>
              <a:ext uri="{FF2B5EF4-FFF2-40B4-BE49-F238E27FC236}">
                <a16:creationId xmlns:a16="http://schemas.microsoft.com/office/drawing/2014/main" id="{A3567922-6B8E-3A7F-73F2-88418DDCC6DB}"/>
              </a:ext>
            </a:extLst>
          </p:cNvPr>
          <p:cNvCxnSpPr>
            <a:cxnSpLocks/>
          </p:cNvCxnSpPr>
          <p:nvPr/>
        </p:nvCxnSpPr>
        <p:spPr>
          <a:xfrm flipV="1">
            <a:off x="5690586" y="2039898"/>
            <a:ext cx="1012055" cy="588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B3D1F8A7-1B6F-284E-D757-2504A1BA882D}"/>
              </a:ext>
            </a:extLst>
          </p:cNvPr>
          <p:cNvSpPr txBox="1"/>
          <p:nvPr/>
        </p:nvSpPr>
        <p:spPr>
          <a:xfrm>
            <a:off x="792701" y="3105834"/>
            <a:ext cx="10606597" cy="646331"/>
          </a:xfrm>
          <a:prstGeom prst="rect">
            <a:avLst/>
          </a:prstGeom>
          <a:noFill/>
        </p:spPr>
        <p:txBody>
          <a:bodyPr wrap="square">
            <a:spAutoFit/>
          </a:bodyPr>
          <a:lstStyle/>
          <a:p>
            <a:r>
              <a:rPr lang="es-ES"/>
              <a:t>Con el parámetro 0.7 conocido calculamos la probabilidad de cada valor para una distribución de Poisson, por ejemplo, para 0 error será:</a:t>
            </a:r>
            <a:endParaRPr lang="es-UY"/>
          </a:p>
        </p:txBody>
      </p:sp>
      <p:sp>
        <p:nvSpPr>
          <p:cNvPr id="26" name="CuadroTexto 25">
            <a:extLst>
              <a:ext uri="{FF2B5EF4-FFF2-40B4-BE49-F238E27FC236}">
                <a16:creationId xmlns:a16="http://schemas.microsoft.com/office/drawing/2014/main" id="{D6BDA5B2-C382-B7ED-3EAC-1AFC7EFC3450}"/>
              </a:ext>
            </a:extLst>
          </p:cNvPr>
          <p:cNvSpPr txBox="1"/>
          <p:nvPr/>
        </p:nvSpPr>
        <p:spPr>
          <a:xfrm>
            <a:off x="792700" y="4909481"/>
            <a:ext cx="10606597" cy="369332"/>
          </a:xfrm>
          <a:prstGeom prst="rect">
            <a:avLst/>
          </a:prstGeom>
          <a:noFill/>
        </p:spPr>
        <p:txBody>
          <a:bodyPr wrap="square">
            <a:spAutoFit/>
          </a:bodyPr>
          <a:lstStyle/>
          <a:p>
            <a:r>
              <a:rPr lang="es-ES"/>
              <a:t>Hacemos lo mismo para 1, 2 y 3, siempre con el parámetro 0.7 (</a:t>
            </a:r>
            <a:r>
              <a:rPr lang="es-ES" b="1"/>
              <a:t>respuestas en la próxima diapositiva</a:t>
            </a:r>
            <a:r>
              <a:rPr lang="es-ES"/>
              <a:t>).</a:t>
            </a:r>
            <a:endParaRPr lang="es-UY"/>
          </a:p>
        </p:txBody>
      </p:sp>
      <p:grpSp>
        <p:nvGrpSpPr>
          <p:cNvPr id="8" name="Grupo 7">
            <a:extLst>
              <a:ext uri="{FF2B5EF4-FFF2-40B4-BE49-F238E27FC236}">
                <a16:creationId xmlns:a16="http://schemas.microsoft.com/office/drawing/2014/main" id="{C772ACEA-FFA1-9B0D-0301-6FADC1551B4F}"/>
              </a:ext>
            </a:extLst>
          </p:cNvPr>
          <p:cNvGrpSpPr/>
          <p:nvPr/>
        </p:nvGrpSpPr>
        <p:grpSpPr>
          <a:xfrm>
            <a:off x="4215396" y="3882997"/>
            <a:ext cx="2950379" cy="646331"/>
            <a:chOff x="4215396" y="3875611"/>
            <a:chExt cx="2950379" cy="646331"/>
          </a:xfrm>
        </p:grpSpPr>
        <p:pic>
          <p:nvPicPr>
            <p:cNvPr id="25" name="Imagen 24">
              <a:extLst>
                <a:ext uri="{FF2B5EF4-FFF2-40B4-BE49-F238E27FC236}">
                  <a16:creationId xmlns:a16="http://schemas.microsoft.com/office/drawing/2014/main" id="{C7880E67-5093-044F-D190-8E3F254B6B81}"/>
                </a:ext>
              </a:extLst>
            </p:cNvPr>
            <p:cNvPicPr>
              <a:picLocks noChangeAspect="1"/>
            </p:cNvPicPr>
            <p:nvPr/>
          </p:nvPicPr>
          <p:blipFill>
            <a:blip r:embed="rId3"/>
            <a:stretch>
              <a:fillRect/>
            </a:stretch>
          </p:blipFill>
          <p:spPr>
            <a:xfrm>
              <a:off x="4215396" y="3875611"/>
              <a:ext cx="2950379" cy="646331"/>
            </a:xfrm>
            <a:prstGeom prst="rect">
              <a:avLst/>
            </a:prstGeom>
          </p:spPr>
        </p:pic>
        <p:sp>
          <p:nvSpPr>
            <p:cNvPr id="3" name="Rectángulo 2">
              <a:extLst>
                <a:ext uri="{FF2B5EF4-FFF2-40B4-BE49-F238E27FC236}">
                  <a16:creationId xmlns:a16="http://schemas.microsoft.com/office/drawing/2014/main" id="{468E427B-3D66-9E4E-D340-28194EFF91BE}"/>
                </a:ext>
              </a:extLst>
            </p:cNvPr>
            <p:cNvSpPr/>
            <p:nvPr/>
          </p:nvSpPr>
          <p:spPr>
            <a:xfrm>
              <a:off x="5819774" y="3921918"/>
              <a:ext cx="102395" cy="1184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grpSp>
    </p:spTree>
    <p:extLst>
      <p:ext uri="{BB962C8B-B14F-4D97-AF65-F5344CB8AC3E}">
        <p14:creationId xmlns:p14="http://schemas.microsoft.com/office/powerpoint/2010/main" val="1730846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17182271-9B35-4380-29D2-DFF8581159E2}"/>
              </a:ext>
            </a:extLst>
          </p:cNvPr>
          <p:cNvSpPr txBox="1"/>
          <p:nvPr/>
        </p:nvSpPr>
        <p:spPr>
          <a:xfrm>
            <a:off x="632534" y="414538"/>
            <a:ext cx="10988336" cy="923330"/>
          </a:xfrm>
          <a:prstGeom prst="rect">
            <a:avLst/>
          </a:prstGeom>
          <a:noFill/>
        </p:spPr>
        <p:txBody>
          <a:bodyPr wrap="square">
            <a:spAutoFit/>
          </a:bodyPr>
          <a:lstStyle/>
          <a:p>
            <a:r>
              <a:rPr lang="es-ES"/>
              <a:t>Luego calculamos cada frecuencia multiplicando este número por el total de observaciones (n=50) y los volcamos en una tabla. En el caso de 0 error entonces será: 0.497 x 50 = 24.85, y así sucesivamente con los demás errores, vamos completando la tabla.</a:t>
            </a:r>
            <a:endParaRPr lang="es-UY"/>
          </a:p>
        </p:txBody>
      </p:sp>
      <p:pic>
        <p:nvPicPr>
          <p:cNvPr id="8" name="Imagen 7">
            <a:extLst>
              <a:ext uri="{FF2B5EF4-FFF2-40B4-BE49-F238E27FC236}">
                <a16:creationId xmlns:a16="http://schemas.microsoft.com/office/drawing/2014/main" id="{56FAAD10-0203-576C-09FA-CA3DF7CF2F87}"/>
              </a:ext>
            </a:extLst>
          </p:cNvPr>
          <p:cNvPicPr>
            <a:picLocks noChangeAspect="1"/>
          </p:cNvPicPr>
          <p:nvPr/>
        </p:nvPicPr>
        <p:blipFill>
          <a:blip r:embed="rId2"/>
          <a:stretch>
            <a:fillRect/>
          </a:stretch>
        </p:blipFill>
        <p:spPr>
          <a:xfrm>
            <a:off x="3302100" y="1295095"/>
            <a:ext cx="5587799" cy="2325088"/>
          </a:xfrm>
          <a:prstGeom prst="rect">
            <a:avLst/>
          </a:prstGeom>
        </p:spPr>
      </p:pic>
      <p:sp>
        <p:nvSpPr>
          <p:cNvPr id="12" name="CuadroTexto 11">
            <a:extLst>
              <a:ext uri="{FF2B5EF4-FFF2-40B4-BE49-F238E27FC236}">
                <a16:creationId xmlns:a16="http://schemas.microsoft.com/office/drawing/2014/main" id="{3663F650-EACE-7111-3FFB-7F45D4EC2574}"/>
              </a:ext>
            </a:extLst>
          </p:cNvPr>
          <p:cNvSpPr txBox="1"/>
          <p:nvPr/>
        </p:nvSpPr>
        <p:spPr>
          <a:xfrm>
            <a:off x="3302100" y="3729488"/>
            <a:ext cx="8176726" cy="646331"/>
          </a:xfrm>
          <a:prstGeom prst="rect">
            <a:avLst/>
          </a:prstGeom>
          <a:noFill/>
        </p:spPr>
        <p:txBody>
          <a:bodyPr wrap="square">
            <a:spAutoFit/>
          </a:bodyPr>
          <a:lstStyle/>
          <a:p>
            <a:r>
              <a:rPr lang="es-ES"/>
              <a:t>Observemos que la última frecuencia esperada es menor que 5. Entonces procedemos a combinar las últimas dos filas.</a:t>
            </a:r>
            <a:endParaRPr lang="es-UY"/>
          </a:p>
        </p:txBody>
      </p:sp>
      <p:sp>
        <p:nvSpPr>
          <p:cNvPr id="13" name="Elipse 12">
            <a:extLst>
              <a:ext uri="{FF2B5EF4-FFF2-40B4-BE49-F238E27FC236}">
                <a16:creationId xmlns:a16="http://schemas.microsoft.com/office/drawing/2014/main" id="{2C800C92-E75F-F74A-BFAB-3E91CD3FDE24}"/>
              </a:ext>
            </a:extLst>
          </p:cNvPr>
          <p:cNvSpPr/>
          <p:nvPr/>
        </p:nvSpPr>
        <p:spPr>
          <a:xfrm>
            <a:off x="6171092" y="3237771"/>
            <a:ext cx="468000" cy="2520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pic>
        <p:nvPicPr>
          <p:cNvPr id="15" name="Imagen 14">
            <a:extLst>
              <a:ext uri="{FF2B5EF4-FFF2-40B4-BE49-F238E27FC236}">
                <a16:creationId xmlns:a16="http://schemas.microsoft.com/office/drawing/2014/main" id="{A65F9422-5F6C-0F26-DA1A-7CF9E6130DFD}"/>
              </a:ext>
            </a:extLst>
          </p:cNvPr>
          <p:cNvPicPr>
            <a:picLocks noChangeAspect="1"/>
          </p:cNvPicPr>
          <p:nvPr/>
        </p:nvPicPr>
        <p:blipFill>
          <a:blip r:embed="rId3"/>
          <a:stretch>
            <a:fillRect/>
          </a:stretch>
        </p:blipFill>
        <p:spPr>
          <a:xfrm>
            <a:off x="3302699" y="4411331"/>
            <a:ext cx="5587200" cy="1867830"/>
          </a:xfrm>
          <a:prstGeom prst="rect">
            <a:avLst/>
          </a:prstGeom>
        </p:spPr>
      </p:pic>
      <p:sp>
        <p:nvSpPr>
          <p:cNvPr id="16" name="Rectángulo: esquinas redondeadas 15">
            <a:extLst>
              <a:ext uri="{FF2B5EF4-FFF2-40B4-BE49-F238E27FC236}">
                <a16:creationId xmlns:a16="http://schemas.microsoft.com/office/drawing/2014/main" id="{B2C0D199-11C5-7DED-7D1B-DA3D701C40D6}"/>
              </a:ext>
            </a:extLst>
          </p:cNvPr>
          <p:cNvSpPr/>
          <p:nvPr/>
        </p:nvSpPr>
        <p:spPr>
          <a:xfrm>
            <a:off x="493058" y="3785102"/>
            <a:ext cx="2472084" cy="556082"/>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4800" b="1"/>
              <a:t>PASO 4</a:t>
            </a:r>
            <a:endParaRPr lang="es-UY" sz="4800" b="1"/>
          </a:p>
        </p:txBody>
      </p:sp>
    </p:spTree>
    <p:extLst>
      <p:ext uri="{BB962C8B-B14F-4D97-AF65-F5344CB8AC3E}">
        <p14:creationId xmlns:p14="http://schemas.microsoft.com/office/powerpoint/2010/main" val="2341344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844CFB8-EC99-50AF-942C-95ED09106C54}"/>
              </a:ext>
            </a:extLst>
          </p:cNvPr>
          <p:cNvSpPr txBox="1"/>
          <p:nvPr/>
        </p:nvSpPr>
        <p:spPr>
          <a:xfrm>
            <a:off x="648070" y="2976634"/>
            <a:ext cx="10653204" cy="923330"/>
          </a:xfrm>
          <a:prstGeom prst="rect">
            <a:avLst/>
          </a:prstGeom>
          <a:noFill/>
        </p:spPr>
        <p:txBody>
          <a:bodyPr wrap="square">
            <a:spAutoFit/>
          </a:bodyPr>
          <a:lstStyle/>
          <a:p>
            <a:r>
              <a:rPr lang="es-ES"/>
              <a:t>Como ya dijimos, calcularemos los grados de libertad como el número de categorías (3), menos el número de parámetros a estimar (1), menos 1, o sea, nos queda 1 grado de libertad. Con este parámetro y el alfa de 0,05 buscamos en la tabla el valor correspondiente.</a:t>
            </a:r>
            <a:endParaRPr lang="es-UY"/>
          </a:p>
        </p:txBody>
      </p:sp>
      <p:pic>
        <p:nvPicPr>
          <p:cNvPr id="6" name="Imagen 5">
            <a:extLst>
              <a:ext uri="{FF2B5EF4-FFF2-40B4-BE49-F238E27FC236}">
                <a16:creationId xmlns:a16="http://schemas.microsoft.com/office/drawing/2014/main" id="{D55769E0-37D6-AE97-090C-DA96F19EE1DD}"/>
              </a:ext>
            </a:extLst>
          </p:cNvPr>
          <p:cNvPicPr>
            <a:picLocks noChangeAspect="1"/>
          </p:cNvPicPr>
          <p:nvPr/>
        </p:nvPicPr>
        <p:blipFill>
          <a:blip r:embed="rId2"/>
          <a:stretch>
            <a:fillRect/>
          </a:stretch>
        </p:blipFill>
        <p:spPr>
          <a:xfrm>
            <a:off x="1783672" y="4045578"/>
            <a:ext cx="8382000" cy="1057275"/>
          </a:xfrm>
          <a:prstGeom prst="rect">
            <a:avLst/>
          </a:prstGeom>
        </p:spPr>
      </p:pic>
      <p:sp>
        <p:nvSpPr>
          <p:cNvPr id="7" name="Flecha: hacia arriba 6">
            <a:extLst>
              <a:ext uri="{FF2B5EF4-FFF2-40B4-BE49-F238E27FC236}">
                <a16:creationId xmlns:a16="http://schemas.microsoft.com/office/drawing/2014/main" id="{71D96531-9096-B486-0A20-959F9B6CEDA1}"/>
              </a:ext>
            </a:extLst>
          </p:cNvPr>
          <p:cNvSpPr/>
          <p:nvPr/>
        </p:nvSpPr>
        <p:spPr>
          <a:xfrm>
            <a:off x="7963270" y="4802816"/>
            <a:ext cx="432000" cy="54000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8" name="Flecha: hacia arriba 7">
            <a:extLst>
              <a:ext uri="{FF2B5EF4-FFF2-40B4-BE49-F238E27FC236}">
                <a16:creationId xmlns:a16="http://schemas.microsoft.com/office/drawing/2014/main" id="{B69ADC2C-393D-D142-2631-BBAB506E4CFF}"/>
              </a:ext>
            </a:extLst>
          </p:cNvPr>
          <p:cNvSpPr/>
          <p:nvPr/>
        </p:nvSpPr>
        <p:spPr>
          <a:xfrm rot="5400000">
            <a:off x="1382697" y="4212451"/>
            <a:ext cx="435006" cy="85225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9" name="Elipse 8">
            <a:extLst>
              <a:ext uri="{FF2B5EF4-FFF2-40B4-BE49-F238E27FC236}">
                <a16:creationId xmlns:a16="http://schemas.microsoft.com/office/drawing/2014/main" id="{0A74557C-0157-0D12-8127-86ACA208CA3F}"/>
              </a:ext>
            </a:extLst>
          </p:cNvPr>
          <p:cNvSpPr/>
          <p:nvPr/>
        </p:nvSpPr>
        <p:spPr>
          <a:xfrm>
            <a:off x="7930276" y="4541939"/>
            <a:ext cx="468000" cy="2520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Y"/>
          </a:p>
        </p:txBody>
      </p:sp>
      <p:sp>
        <p:nvSpPr>
          <p:cNvPr id="10" name="Rectángulo: esquinas redondeadas 9">
            <a:extLst>
              <a:ext uri="{FF2B5EF4-FFF2-40B4-BE49-F238E27FC236}">
                <a16:creationId xmlns:a16="http://schemas.microsoft.com/office/drawing/2014/main" id="{55C729CA-DC04-E946-2FB1-36978AA1E688}"/>
              </a:ext>
            </a:extLst>
          </p:cNvPr>
          <p:cNvSpPr/>
          <p:nvPr/>
        </p:nvSpPr>
        <p:spPr>
          <a:xfrm>
            <a:off x="493058" y="420458"/>
            <a:ext cx="2472084" cy="556082"/>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4800" b="1"/>
              <a:t>PASO 5</a:t>
            </a:r>
            <a:endParaRPr lang="es-UY" sz="4800" b="1"/>
          </a:p>
        </p:txBody>
      </p:sp>
      <p:sp>
        <p:nvSpPr>
          <p:cNvPr id="14" name="CuadroTexto 13">
            <a:extLst>
              <a:ext uri="{FF2B5EF4-FFF2-40B4-BE49-F238E27FC236}">
                <a16:creationId xmlns:a16="http://schemas.microsoft.com/office/drawing/2014/main" id="{F81BEFE2-9689-88D0-54FA-7D2AC28EAFEE}"/>
              </a:ext>
            </a:extLst>
          </p:cNvPr>
          <p:cNvSpPr txBox="1"/>
          <p:nvPr/>
        </p:nvSpPr>
        <p:spPr>
          <a:xfrm>
            <a:off x="648070" y="1021471"/>
            <a:ext cx="8451542" cy="369332"/>
          </a:xfrm>
          <a:prstGeom prst="rect">
            <a:avLst/>
          </a:prstGeom>
          <a:noFill/>
        </p:spPr>
        <p:txBody>
          <a:bodyPr wrap="square">
            <a:spAutoFit/>
          </a:bodyPr>
          <a:lstStyle/>
          <a:p>
            <a:r>
              <a:rPr lang="es-ES"/>
              <a:t>Ahora hallamos el valor calculado 𝜒2 , es decir el estadístico de prueba que nos da:</a:t>
            </a:r>
            <a:endParaRPr lang="es-UY"/>
          </a:p>
        </p:txBody>
      </p:sp>
      <p:pic>
        <p:nvPicPr>
          <p:cNvPr id="16" name="Imagen 15">
            <a:extLst>
              <a:ext uri="{FF2B5EF4-FFF2-40B4-BE49-F238E27FC236}">
                <a16:creationId xmlns:a16="http://schemas.microsoft.com/office/drawing/2014/main" id="{FFA90961-2758-FD1D-01C1-FE00F0397972}"/>
              </a:ext>
            </a:extLst>
          </p:cNvPr>
          <p:cNvPicPr>
            <a:picLocks noChangeAspect="1"/>
          </p:cNvPicPr>
          <p:nvPr/>
        </p:nvPicPr>
        <p:blipFill>
          <a:blip r:embed="rId3"/>
          <a:stretch>
            <a:fillRect/>
          </a:stretch>
        </p:blipFill>
        <p:spPr>
          <a:xfrm>
            <a:off x="2894119" y="1435738"/>
            <a:ext cx="5882381" cy="495706"/>
          </a:xfrm>
          <a:prstGeom prst="rect">
            <a:avLst/>
          </a:prstGeom>
        </p:spPr>
      </p:pic>
      <p:sp>
        <p:nvSpPr>
          <p:cNvPr id="17" name="Rectángulo: esquinas redondeadas 16">
            <a:extLst>
              <a:ext uri="{FF2B5EF4-FFF2-40B4-BE49-F238E27FC236}">
                <a16:creationId xmlns:a16="http://schemas.microsoft.com/office/drawing/2014/main" id="{E1FE2AB0-2613-AE47-2C04-739618B39E2A}"/>
              </a:ext>
            </a:extLst>
          </p:cNvPr>
          <p:cNvSpPr/>
          <p:nvPr/>
        </p:nvSpPr>
        <p:spPr>
          <a:xfrm>
            <a:off x="493058" y="2394901"/>
            <a:ext cx="2472084" cy="556082"/>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4800" b="1"/>
              <a:t>PASO 6</a:t>
            </a:r>
            <a:endParaRPr lang="es-UY" sz="4800" b="1"/>
          </a:p>
        </p:txBody>
      </p:sp>
      <p:sp>
        <p:nvSpPr>
          <p:cNvPr id="18" name="CuadroTexto 17">
            <a:extLst>
              <a:ext uri="{FF2B5EF4-FFF2-40B4-BE49-F238E27FC236}">
                <a16:creationId xmlns:a16="http://schemas.microsoft.com/office/drawing/2014/main" id="{70E3920B-1911-3CA2-2DF5-98FF0A9CFB01}"/>
              </a:ext>
            </a:extLst>
          </p:cNvPr>
          <p:cNvSpPr txBox="1"/>
          <p:nvPr/>
        </p:nvSpPr>
        <p:spPr>
          <a:xfrm>
            <a:off x="648070" y="3865915"/>
            <a:ext cx="8451542" cy="369332"/>
          </a:xfrm>
          <a:prstGeom prst="rect">
            <a:avLst/>
          </a:prstGeom>
          <a:noFill/>
        </p:spPr>
        <p:txBody>
          <a:bodyPr wrap="square">
            <a:spAutoFit/>
          </a:bodyPr>
          <a:lstStyle/>
          <a:p>
            <a:r>
              <a:rPr lang="es-ES"/>
              <a:t>Obtenemos el 𝜒2 teórico y sacamos conclusiones.</a:t>
            </a:r>
            <a:endParaRPr lang="es-UY"/>
          </a:p>
        </p:txBody>
      </p:sp>
      <p:sp>
        <p:nvSpPr>
          <p:cNvPr id="20" name="CuadroTexto 19">
            <a:extLst>
              <a:ext uri="{FF2B5EF4-FFF2-40B4-BE49-F238E27FC236}">
                <a16:creationId xmlns:a16="http://schemas.microsoft.com/office/drawing/2014/main" id="{9888A7E4-1E17-DF89-615D-5447F3419872}"/>
              </a:ext>
            </a:extLst>
          </p:cNvPr>
          <p:cNvSpPr txBox="1"/>
          <p:nvPr/>
        </p:nvSpPr>
        <p:spPr>
          <a:xfrm>
            <a:off x="648069" y="5550045"/>
            <a:ext cx="10901779" cy="646331"/>
          </a:xfrm>
          <a:prstGeom prst="rect">
            <a:avLst/>
          </a:prstGeom>
          <a:noFill/>
        </p:spPr>
        <p:txBody>
          <a:bodyPr wrap="square">
            <a:spAutoFit/>
          </a:bodyPr>
          <a:lstStyle/>
          <a:p>
            <a:r>
              <a:rPr lang="es-ES"/>
              <a:t>Comparando, como 2.13 es menor que 3.84, </a:t>
            </a:r>
            <a:r>
              <a:rPr lang="es-ES" b="1">
                <a:solidFill>
                  <a:srgbClr val="FF0000"/>
                </a:solidFill>
              </a:rPr>
              <a:t>no se rechaza la hipótesis nula</a:t>
            </a:r>
            <a:r>
              <a:rPr lang="es-ES"/>
              <a:t> “</a:t>
            </a:r>
            <a:r>
              <a:rPr lang="es-ES" i="1"/>
              <a:t>la distribución es Poisson</a:t>
            </a:r>
            <a:r>
              <a:rPr lang="es-ES"/>
              <a:t>” y se concluye que la distribución en los errores de las tarjetas SIM sigue una distribución de Poisson.</a:t>
            </a:r>
            <a:endParaRPr lang="es-UY"/>
          </a:p>
        </p:txBody>
      </p:sp>
    </p:spTree>
    <p:extLst>
      <p:ext uri="{BB962C8B-B14F-4D97-AF65-F5344CB8AC3E}">
        <p14:creationId xmlns:p14="http://schemas.microsoft.com/office/powerpoint/2010/main" val="1987458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62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7C5262A5-8302-7617-19A2-C7A137574546}"/>
              </a:ext>
            </a:extLst>
          </p:cNvPr>
          <p:cNvSpPr txBox="1"/>
          <p:nvPr/>
        </p:nvSpPr>
        <p:spPr>
          <a:xfrm>
            <a:off x="668044" y="815824"/>
            <a:ext cx="10633230" cy="646331"/>
          </a:xfrm>
          <a:prstGeom prst="rect">
            <a:avLst/>
          </a:prstGeom>
          <a:noFill/>
        </p:spPr>
        <p:txBody>
          <a:bodyPr wrap="square">
            <a:spAutoFit/>
          </a:bodyPr>
          <a:lstStyle/>
          <a:p>
            <a:r>
              <a:rPr lang="es-ES"/>
              <a:t>Es así como, en general, la preparación para esta prueba comienza con el diseño de un formulario adecuado, como por ejemplo una tabla de doble entrada. A continuación, se muestra un ejemplo:</a:t>
            </a:r>
            <a:endParaRPr lang="es-UY"/>
          </a:p>
        </p:txBody>
      </p:sp>
      <p:pic>
        <p:nvPicPr>
          <p:cNvPr id="8" name="Imagen 7">
            <a:extLst>
              <a:ext uri="{FF2B5EF4-FFF2-40B4-BE49-F238E27FC236}">
                <a16:creationId xmlns:a16="http://schemas.microsoft.com/office/drawing/2014/main" id="{D16335DB-1C1D-6FA5-001C-50198107FC93}"/>
              </a:ext>
            </a:extLst>
          </p:cNvPr>
          <p:cNvPicPr>
            <a:picLocks noChangeAspect="1"/>
          </p:cNvPicPr>
          <p:nvPr/>
        </p:nvPicPr>
        <p:blipFill>
          <a:blip r:embed="rId2"/>
          <a:stretch>
            <a:fillRect/>
          </a:stretch>
        </p:blipFill>
        <p:spPr>
          <a:xfrm>
            <a:off x="3808776" y="1865595"/>
            <a:ext cx="4351765" cy="2160000"/>
          </a:xfrm>
          <a:prstGeom prst="rect">
            <a:avLst/>
          </a:prstGeom>
        </p:spPr>
      </p:pic>
      <p:sp>
        <p:nvSpPr>
          <p:cNvPr id="11" name="CuadroTexto 10">
            <a:extLst>
              <a:ext uri="{FF2B5EF4-FFF2-40B4-BE49-F238E27FC236}">
                <a16:creationId xmlns:a16="http://schemas.microsoft.com/office/drawing/2014/main" id="{52B76529-7E9C-173B-6A4D-6BA86BF16D6B}"/>
              </a:ext>
            </a:extLst>
          </p:cNvPr>
          <p:cNvSpPr txBox="1"/>
          <p:nvPr/>
        </p:nvSpPr>
        <p:spPr>
          <a:xfrm>
            <a:off x="872230" y="4429036"/>
            <a:ext cx="10429043" cy="1200329"/>
          </a:xfrm>
          <a:prstGeom prst="rect">
            <a:avLst/>
          </a:prstGeom>
          <a:noFill/>
        </p:spPr>
        <p:txBody>
          <a:bodyPr wrap="square">
            <a:spAutoFit/>
          </a:bodyPr>
          <a:lstStyle/>
          <a:p>
            <a:r>
              <a:rPr lang="es-ES"/>
              <a:t>Así, por ejemplo, podrá analizarse si el sexo de una persona es un factor determinante para la respuesta. </a:t>
            </a:r>
          </a:p>
          <a:p>
            <a:endParaRPr lang="es-ES"/>
          </a:p>
          <a:p>
            <a:r>
              <a:rPr lang="es-ES"/>
              <a:t>En términos prácticos, esta podría ser una </a:t>
            </a:r>
            <a:r>
              <a:rPr lang="es-ES" b="1">
                <a:solidFill>
                  <a:srgbClr val="FF0000"/>
                </a:solidFill>
              </a:rPr>
              <a:t>hipótesis que se buscará refutar o reforzar mediante el análisis de esta distribución</a:t>
            </a:r>
            <a:r>
              <a:rPr lang="es-ES"/>
              <a:t>.</a:t>
            </a:r>
            <a:endParaRPr lang="es-UY"/>
          </a:p>
        </p:txBody>
      </p:sp>
    </p:spTree>
    <p:extLst>
      <p:ext uri="{BB962C8B-B14F-4D97-AF65-F5344CB8AC3E}">
        <p14:creationId xmlns:p14="http://schemas.microsoft.com/office/powerpoint/2010/main" val="2490317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3E895A8-B164-05D6-93C8-E831A73999FB}"/>
              </a:ext>
            </a:extLst>
          </p:cNvPr>
          <p:cNvSpPr txBox="1"/>
          <p:nvPr/>
        </p:nvSpPr>
        <p:spPr>
          <a:xfrm>
            <a:off x="641781" y="563706"/>
            <a:ext cx="10908437" cy="646331"/>
          </a:xfrm>
          <a:prstGeom prst="rect">
            <a:avLst/>
          </a:prstGeom>
          <a:noFill/>
        </p:spPr>
        <p:txBody>
          <a:bodyPr wrap="square">
            <a:spAutoFit/>
          </a:bodyPr>
          <a:lstStyle/>
          <a:p>
            <a:r>
              <a:rPr lang="es-ES"/>
              <a:t>Para terminar de cerrar esta idea, pensemos que, frente a la situación planteada, contaremos con dos posiciones extremas, a saber:</a:t>
            </a:r>
            <a:endParaRPr lang="es-UY"/>
          </a:p>
        </p:txBody>
      </p:sp>
      <p:pic>
        <p:nvPicPr>
          <p:cNvPr id="6" name="Imagen 5">
            <a:extLst>
              <a:ext uri="{FF2B5EF4-FFF2-40B4-BE49-F238E27FC236}">
                <a16:creationId xmlns:a16="http://schemas.microsoft.com/office/drawing/2014/main" id="{9670BE35-FBE3-8DFE-DDAA-DFF5F7CE7BAE}"/>
              </a:ext>
            </a:extLst>
          </p:cNvPr>
          <p:cNvPicPr>
            <a:picLocks noChangeAspect="1"/>
          </p:cNvPicPr>
          <p:nvPr/>
        </p:nvPicPr>
        <p:blipFill>
          <a:blip r:embed="rId2"/>
          <a:stretch>
            <a:fillRect/>
          </a:stretch>
        </p:blipFill>
        <p:spPr>
          <a:xfrm>
            <a:off x="3903760" y="1548516"/>
            <a:ext cx="4384477" cy="2160000"/>
          </a:xfrm>
          <a:prstGeom prst="rect">
            <a:avLst/>
          </a:prstGeom>
        </p:spPr>
      </p:pic>
      <p:sp>
        <p:nvSpPr>
          <p:cNvPr id="10" name="CuadroTexto 9">
            <a:extLst>
              <a:ext uri="{FF2B5EF4-FFF2-40B4-BE49-F238E27FC236}">
                <a16:creationId xmlns:a16="http://schemas.microsoft.com/office/drawing/2014/main" id="{7F069EF8-D2E9-471F-04FE-F9FA5A8B29C3}"/>
              </a:ext>
            </a:extLst>
          </p:cNvPr>
          <p:cNvSpPr txBox="1"/>
          <p:nvPr/>
        </p:nvSpPr>
        <p:spPr>
          <a:xfrm>
            <a:off x="779383" y="4133595"/>
            <a:ext cx="10633230" cy="923330"/>
          </a:xfrm>
          <a:prstGeom prst="rect">
            <a:avLst/>
          </a:prstGeom>
          <a:noFill/>
        </p:spPr>
        <p:txBody>
          <a:bodyPr wrap="square">
            <a:spAutoFit/>
          </a:bodyPr>
          <a:lstStyle/>
          <a:p>
            <a:r>
              <a:rPr lang="es-ES"/>
              <a:t>En este caso, vemos que </a:t>
            </a:r>
            <a:r>
              <a:rPr lang="es-ES" b="1">
                <a:solidFill>
                  <a:srgbClr val="FF0000"/>
                </a:solidFill>
              </a:rPr>
              <a:t>el sexo no ha influido en la respuesta</a:t>
            </a:r>
            <a:r>
              <a:rPr lang="es-ES"/>
              <a:t>. El 50% de los varones y mujeres encuestados respondió afirmativamente y el otro 50% negativamente, por lo tanto, </a:t>
            </a:r>
            <a:r>
              <a:rPr lang="es-ES" b="1">
                <a:solidFill>
                  <a:srgbClr val="FF0000"/>
                </a:solidFill>
              </a:rPr>
              <a:t>el valor de chi cuadrado que obtendremos será muy bajo</a:t>
            </a:r>
            <a:r>
              <a:rPr lang="es-ES"/>
              <a:t> y </a:t>
            </a:r>
            <a:r>
              <a:rPr lang="es-ES" b="1">
                <a:solidFill>
                  <a:srgbClr val="FF0000"/>
                </a:solidFill>
              </a:rPr>
              <a:t>no podremos rechazar la hipótesis que planteamos</a:t>
            </a:r>
            <a:r>
              <a:rPr lang="es-ES"/>
              <a:t>.</a:t>
            </a:r>
            <a:endParaRPr lang="es-UY"/>
          </a:p>
        </p:txBody>
      </p:sp>
      <p:sp>
        <p:nvSpPr>
          <p:cNvPr id="11" name="CuadroTexto 10">
            <a:extLst>
              <a:ext uri="{FF2B5EF4-FFF2-40B4-BE49-F238E27FC236}">
                <a16:creationId xmlns:a16="http://schemas.microsoft.com/office/drawing/2014/main" id="{AD32F97C-E689-0E6A-7493-4375476E6DF7}"/>
              </a:ext>
            </a:extLst>
          </p:cNvPr>
          <p:cNvSpPr txBox="1"/>
          <p:nvPr/>
        </p:nvSpPr>
        <p:spPr>
          <a:xfrm>
            <a:off x="8844378" y="2355074"/>
            <a:ext cx="2039646"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algn="ctr"/>
            <a:r>
              <a:rPr lang="es-UY" sz="1800" b="1" i="0" u="none" strike="noStrike" baseline="0">
                <a:solidFill>
                  <a:schemeClr val="bg1"/>
                </a:solidFill>
              </a:rPr>
              <a:t>Posición extrema 1</a:t>
            </a:r>
            <a:endParaRPr lang="es-UY">
              <a:solidFill>
                <a:schemeClr val="bg1"/>
              </a:solidFill>
            </a:endParaRPr>
          </a:p>
        </p:txBody>
      </p:sp>
    </p:spTree>
    <p:extLst>
      <p:ext uri="{BB962C8B-B14F-4D97-AF65-F5344CB8AC3E}">
        <p14:creationId xmlns:p14="http://schemas.microsoft.com/office/powerpoint/2010/main" val="1518462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54EDB54-31A6-E93E-9556-580BE9D197E5}"/>
              </a:ext>
            </a:extLst>
          </p:cNvPr>
          <p:cNvPicPr>
            <a:picLocks noChangeAspect="1"/>
          </p:cNvPicPr>
          <p:nvPr/>
        </p:nvPicPr>
        <p:blipFill>
          <a:blip r:embed="rId2"/>
          <a:stretch>
            <a:fillRect/>
          </a:stretch>
        </p:blipFill>
        <p:spPr>
          <a:xfrm>
            <a:off x="3890438" y="1179850"/>
            <a:ext cx="4417444" cy="2160000"/>
          </a:xfrm>
          <a:prstGeom prst="rect">
            <a:avLst/>
          </a:prstGeom>
        </p:spPr>
      </p:pic>
      <p:sp>
        <p:nvSpPr>
          <p:cNvPr id="5" name="CuadroTexto 4">
            <a:extLst>
              <a:ext uri="{FF2B5EF4-FFF2-40B4-BE49-F238E27FC236}">
                <a16:creationId xmlns:a16="http://schemas.microsoft.com/office/drawing/2014/main" id="{B2B147D6-5FBA-44A9-8FA0-37383565F94D}"/>
              </a:ext>
            </a:extLst>
          </p:cNvPr>
          <p:cNvSpPr txBox="1"/>
          <p:nvPr/>
        </p:nvSpPr>
        <p:spPr>
          <a:xfrm>
            <a:off x="8874171" y="2075184"/>
            <a:ext cx="2039646"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algn="ctr"/>
            <a:r>
              <a:rPr lang="es-UY" sz="1800" b="1" i="0" u="none" strike="noStrike" baseline="0">
                <a:solidFill>
                  <a:schemeClr val="bg1"/>
                </a:solidFill>
              </a:rPr>
              <a:t>Posición extrema 2</a:t>
            </a:r>
            <a:endParaRPr lang="es-UY">
              <a:solidFill>
                <a:schemeClr val="bg1"/>
              </a:solidFill>
            </a:endParaRPr>
          </a:p>
        </p:txBody>
      </p:sp>
      <p:sp>
        <p:nvSpPr>
          <p:cNvPr id="7" name="CuadroTexto 6">
            <a:extLst>
              <a:ext uri="{FF2B5EF4-FFF2-40B4-BE49-F238E27FC236}">
                <a16:creationId xmlns:a16="http://schemas.microsoft.com/office/drawing/2014/main" id="{52389AE2-AF98-B273-F70B-FB06BB5B13B0}"/>
              </a:ext>
            </a:extLst>
          </p:cNvPr>
          <p:cNvSpPr txBox="1"/>
          <p:nvPr/>
        </p:nvSpPr>
        <p:spPr>
          <a:xfrm>
            <a:off x="843178" y="3721963"/>
            <a:ext cx="10505644" cy="1200329"/>
          </a:xfrm>
          <a:prstGeom prst="rect">
            <a:avLst/>
          </a:prstGeom>
          <a:noFill/>
        </p:spPr>
        <p:txBody>
          <a:bodyPr wrap="square">
            <a:spAutoFit/>
          </a:bodyPr>
          <a:lstStyle/>
          <a:p>
            <a:pPr algn="just"/>
            <a:r>
              <a:rPr lang="es-ES"/>
              <a:t>Este otro caso, también extremo, es el contrario del anterior. Vemos que </a:t>
            </a:r>
            <a:r>
              <a:rPr lang="es-ES" b="1">
                <a:solidFill>
                  <a:srgbClr val="FF0000"/>
                </a:solidFill>
              </a:rPr>
              <a:t>la distinción por sexo tiene total influencia en la respuesta</a:t>
            </a:r>
            <a:r>
              <a:rPr lang="es-ES"/>
              <a:t>. El 100% de los varones respondieron positivamente y el 100% de las mujeres respondieron negativamente. Obtendremos un </a:t>
            </a:r>
            <a:r>
              <a:rPr lang="es-ES" b="1">
                <a:solidFill>
                  <a:srgbClr val="FF0000"/>
                </a:solidFill>
              </a:rPr>
              <a:t>valor muy alto de chi cuadrado</a:t>
            </a:r>
            <a:r>
              <a:rPr lang="es-ES"/>
              <a:t> y </a:t>
            </a:r>
            <a:r>
              <a:rPr lang="es-ES" b="1">
                <a:solidFill>
                  <a:srgbClr val="FF0000"/>
                </a:solidFill>
              </a:rPr>
              <a:t>podremos rechazar la hipótesis de que la influencia del sexo es producto del azar</a:t>
            </a:r>
            <a:r>
              <a:rPr lang="es-ES"/>
              <a:t>.</a:t>
            </a:r>
            <a:endParaRPr lang="es-UY"/>
          </a:p>
        </p:txBody>
      </p:sp>
    </p:spTree>
    <p:extLst>
      <p:ext uri="{BB962C8B-B14F-4D97-AF65-F5344CB8AC3E}">
        <p14:creationId xmlns:p14="http://schemas.microsoft.com/office/powerpoint/2010/main" val="1836686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00752BA-7ACB-23FA-5768-0288787572D8}"/>
              </a:ext>
            </a:extLst>
          </p:cNvPr>
          <p:cNvSpPr txBox="1"/>
          <p:nvPr/>
        </p:nvSpPr>
        <p:spPr>
          <a:xfrm>
            <a:off x="493058" y="503352"/>
            <a:ext cx="10990729" cy="400110"/>
          </a:xfrm>
          <a:prstGeom prst="rect">
            <a:avLst/>
          </a:prstGeom>
          <a:noFill/>
        </p:spPr>
        <p:txBody>
          <a:bodyPr wrap="square">
            <a:spAutoFit/>
          </a:bodyPr>
          <a:lstStyle>
            <a:defPPr>
              <a:defRPr lang="es-UY"/>
            </a:defPPr>
            <a:lvl1pPr algn="ctr">
              <a:defRPr sz="2000" b="1" i="0" u="none" strike="noStrike" baseline="0">
                <a:solidFill>
                  <a:srgbClr val="3AB2E4"/>
                </a:solidFill>
                <a:latin typeface="Montserrat" panose="00000500000000000000" pitchFamily="2" charset="0"/>
              </a:defRPr>
            </a:lvl1pPr>
          </a:lstStyle>
          <a:p>
            <a:r>
              <a:rPr lang="es-ES"/>
              <a:t>Frecuencias observadas y frecuencias esperadas</a:t>
            </a:r>
            <a:endParaRPr lang="es-UY"/>
          </a:p>
        </p:txBody>
      </p:sp>
      <p:sp>
        <p:nvSpPr>
          <p:cNvPr id="6" name="CuadroTexto 5">
            <a:extLst>
              <a:ext uri="{FF2B5EF4-FFF2-40B4-BE49-F238E27FC236}">
                <a16:creationId xmlns:a16="http://schemas.microsoft.com/office/drawing/2014/main" id="{1B6B256C-E3EC-A5E5-33A8-0FD3E414A444}"/>
              </a:ext>
            </a:extLst>
          </p:cNvPr>
          <p:cNvSpPr txBox="1"/>
          <p:nvPr/>
        </p:nvSpPr>
        <p:spPr>
          <a:xfrm>
            <a:off x="650289" y="1163844"/>
            <a:ext cx="10411288" cy="369332"/>
          </a:xfrm>
          <a:prstGeom prst="rect">
            <a:avLst/>
          </a:prstGeom>
          <a:noFill/>
        </p:spPr>
        <p:txBody>
          <a:bodyPr wrap="square">
            <a:spAutoFit/>
          </a:bodyPr>
          <a:lstStyle/>
          <a:p>
            <a:r>
              <a:rPr lang="es-ES"/>
              <a:t>En una distribución chi cuadrado, lo que hacemos en definitiva es </a:t>
            </a:r>
            <a:r>
              <a:rPr lang="es-ES" b="1">
                <a:solidFill>
                  <a:srgbClr val="FF0000"/>
                </a:solidFill>
              </a:rPr>
              <a:t>comparar entre dos tipos de frecuencias</a:t>
            </a:r>
            <a:r>
              <a:rPr lang="es-ES"/>
              <a:t>:</a:t>
            </a:r>
            <a:endParaRPr lang="es-UY"/>
          </a:p>
        </p:txBody>
      </p:sp>
      <p:sp>
        <p:nvSpPr>
          <p:cNvPr id="8" name="CuadroTexto 7">
            <a:extLst>
              <a:ext uri="{FF2B5EF4-FFF2-40B4-BE49-F238E27FC236}">
                <a16:creationId xmlns:a16="http://schemas.microsoft.com/office/drawing/2014/main" id="{1B595602-74CD-03B0-822B-501D3CADA72C}"/>
              </a:ext>
            </a:extLst>
          </p:cNvPr>
          <p:cNvSpPr txBox="1"/>
          <p:nvPr/>
        </p:nvSpPr>
        <p:spPr>
          <a:xfrm>
            <a:off x="1105639" y="1822410"/>
            <a:ext cx="9980721" cy="923330"/>
          </a:xfrm>
          <a:prstGeom prst="rect">
            <a:avLst/>
          </a:prstGeom>
          <a:noFill/>
        </p:spPr>
        <p:txBody>
          <a:bodyPr wrap="square">
            <a:spAutoFit/>
          </a:bodyPr>
          <a:lstStyle/>
          <a:p>
            <a:pPr marL="285750" indent="-285750">
              <a:buFontTx/>
              <a:buChar char="-"/>
            </a:pPr>
            <a:r>
              <a:rPr lang="es-ES"/>
              <a:t>Las denominadas </a:t>
            </a:r>
            <a:r>
              <a:rPr lang="es-ES" b="1">
                <a:solidFill>
                  <a:srgbClr val="FF0000"/>
                </a:solidFill>
              </a:rPr>
              <a:t>frecuencias observadas</a:t>
            </a:r>
            <a:r>
              <a:rPr lang="es-ES"/>
              <a:t> (o empíricas), que son las que observamos, y</a:t>
            </a:r>
          </a:p>
          <a:p>
            <a:pPr marL="285750" indent="-285750">
              <a:buFontTx/>
              <a:buChar char="-"/>
            </a:pPr>
            <a:endParaRPr lang="es-ES"/>
          </a:p>
          <a:p>
            <a:pPr marL="285750" indent="-285750">
              <a:buFontTx/>
              <a:buChar char="-"/>
            </a:pPr>
            <a:r>
              <a:rPr lang="es-ES"/>
              <a:t>Las </a:t>
            </a:r>
            <a:r>
              <a:rPr lang="es-ES" b="1">
                <a:solidFill>
                  <a:srgbClr val="FF0000"/>
                </a:solidFill>
              </a:rPr>
              <a:t>frecuencias esperadas</a:t>
            </a:r>
            <a:r>
              <a:rPr lang="es-ES"/>
              <a:t> (o teóricas), que son las más probables en el caso de que no haya relación.</a:t>
            </a:r>
            <a:endParaRPr lang="es-UY"/>
          </a:p>
        </p:txBody>
      </p:sp>
      <p:sp>
        <p:nvSpPr>
          <p:cNvPr id="10" name="CuadroTexto 9">
            <a:extLst>
              <a:ext uri="{FF2B5EF4-FFF2-40B4-BE49-F238E27FC236}">
                <a16:creationId xmlns:a16="http://schemas.microsoft.com/office/drawing/2014/main" id="{A1883CDC-754E-7512-CB18-4E2369C3B7B8}"/>
              </a:ext>
            </a:extLst>
          </p:cNvPr>
          <p:cNvSpPr txBox="1"/>
          <p:nvPr/>
        </p:nvSpPr>
        <p:spPr>
          <a:xfrm>
            <a:off x="650288" y="3034974"/>
            <a:ext cx="10926193" cy="1754326"/>
          </a:xfrm>
          <a:prstGeom prst="rect">
            <a:avLst/>
          </a:prstGeom>
          <a:noFill/>
        </p:spPr>
        <p:txBody>
          <a:bodyPr wrap="square">
            <a:spAutoFit/>
          </a:bodyPr>
          <a:lstStyle/>
          <a:p>
            <a:r>
              <a:rPr lang="es-ES"/>
              <a:t>Para relacionarlo con lo visto en el punto anterior, diremos que un </a:t>
            </a:r>
            <a:r>
              <a:rPr lang="es-ES" b="1">
                <a:solidFill>
                  <a:srgbClr val="FF0000"/>
                </a:solidFill>
              </a:rPr>
              <a:t>valor pequeño de 𝜒2</a:t>
            </a:r>
            <a:r>
              <a:rPr lang="es-ES"/>
              <a:t> nos indica que </a:t>
            </a:r>
            <a:r>
              <a:rPr lang="es-ES" b="1">
                <a:solidFill>
                  <a:srgbClr val="FF0000"/>
                </a:solidFill>
              </a:rPr>
              <a:t>no hay relación</a:t>
            </a:r>
            <a:r>
              <a:rPr lang="es-ES"/>
              <a:t> entre el indicador y su posible incidencia en los resultados (las frecuencias que observamos se parecen mucho a las teóricas, a las que tendríamos en caso de no asociación o no diferencia).</a:t>
            </a:r>
          </a:p>
          <a:p>
            <a:endParaRPr lang="es-ES"/>
          </a:p>
          <a:p>
            <a:r>
              <a:rPr lang="es-ES"/>
              <a:t>En cambio, un </a:t>
            </a:r>
            <a:r>
              <a:rPr lang="es-ES" b="1">
                <a:solidFill>
                  <a:srgbClr val="FF0000"/>
                </a:solidFill>
              </a:rPr>
              <a:t>valor grande de 𝜒2</a:t>
            </a:r>
            <a:r>
              <a:rPr lang="es-ES"/>
              <a:t> indica que </a:t>
            </a:r>
            <a:r>
              <a:rPr lang="es-ES" b="1">
                <a:solidFill>
                  <a:srgbClr val="FF0000"/>
                </a:solidFill>
              </a:rPr>
              <a:t>sí hay relación</a:t>
            </a:r>
            <a:r>
              <a:rPr lang="es-ES"/>
              <a:t> (las frecuencias que observamos se apartan mucho de las teóricas).</a:t>
            </a:r>
            <a:endParaRPr lang="es-UY"/>
          </a:p>
        </p:txBody>
      </p:sp>
    </p:spTree>
    <p:extLst>
      <p:ext uri="{BB962C8B-B14F-4D97-AF65-F5344CB8AC3E}">
        <p14:creationId xmlns:p14="http://schemas.microsoft.com/office/powerpoint/2010/main" val="4056361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5093B7C-052A-2AB6-4F91-713D82D970EC}"/>
              </a:ext>
            </a:extLst>
          </p:cNvPr>
          <p:cNvSpPr txBox="1"/>
          <p:nvPr/>
        </p:nvSpPr>
        <p:spPr>
          <a:xfrm>
            <a:off x="493058" y="503352"/>
            <a:ext cx="10990729" cy="400110"/>
          </a:xfrm>
          <a:prstGeom prst="rect">
            <a:avLst/>
          </a:prstGeom>
          <a:noFill/>
        </p:spPr>
        <p:txBody>
          <a:bodyPr wrap="square">
            <a:spAutoFit/>
          </a:bodyPr>
          <a:lstStyle>
            <a:defPPr>
              <a:defRPr lang="es-UY"/>
            </a:defPPr>
            <a:lvl1pPr algn="ctr">
              <a:defRPr sz="2000" b="1" i="0" u="none" strike="noStrike" baseline="0">
                <a:solidFill>
                  <a:srgbClr val="3AB2E4"/>
                </a:solidFill>
                <a:latin typeface="Montserrat" panose="00000500000000000000" pitchFamily="2" charset="0"/>
              </a:defRPr>
            </a:lvl1pPr>
          </a:lstStyle>
          <a:p>
            <a:r>
              <a:rPr lang="es-ES"/>
              <a:t>¿Cuándo utilizar la distribución 𝝌𝟐?</a:t>
            </a:r>
            <a:endParaRPr lang="es-UY"/>
          </a:p>
        </p:txBody>
      </p:sp>
      <p:sp>
        <p:nvSpPr>
          <p:cNvPr id="8" name="CuadroTexto 7">
            <a:extLst>
              <a:ext uri="{FF2B5EF4-FFF2-40B4-BE49-F238E27FC236}">
                <a16:creationId xmlns:a16="http://schemas.microsoft.com/office/drawing/2014/main" id="{FE5D6E2C-9FCE-9DDD-6B63-6E26D6F4A1D8}"/>
              </a:ext>
            </a:extLst>
          </p:cNvPr>
          <p:cNvSpPr txBox="1"/>
          <p:nvPr/>
        </p:nvSpPr>
        <p:spPr>
          <a:xfrm>
            <a:off x="493057" y="1263133"/>
            <a:ext cx="10990729" cy="3693319"/>
          </a:xfrm>
          <a:prstGeom prst="rect">
            <a:avLst/>
          </a:prstGeom>
          <a:noFill/>
        </p:spPr>
        <p:txBody>
          <a:bodyPr wrap="square">
            <a:spAutoFit/>
          </a:bodyPr>
          <a:lstStyle/>
          <a:p>
            <a:pPr algn="just"/>
            <a:r>
              <a:rPr lang="es-ES"/>
              <a:t>Esta distribución se utiliza en </a:t>
            </a:r>
            <a:r>
              <a:rPr lang="es-ES" b="1">
                <a:solidFill>
                  <a:srgbClr val="FF0000"/>
                </a:solidFill>
              </a:rPr>
              <a:t>dos tipos de situaciones</a:t>
            </a:r>
            <a:r>
              <a:rPr lang="es-ES"/>
              <a:t>, que se denominan así:</a:t>
            </a:r>
          </a:p>
          <a:p>
            <a:pPr algn="just"/>
            <a:endParaRPr lang="es-ES"/>
          </a:p>
          <a:p>
            <a:pPr algn="just"/>
            <a:endParaRPr lang="es-ES"/>
          </a:p>
          <a:p>
            <a:pPr algn="just"/>
            <a:r>
              <a:rPr lang="es-ES"/>
              <a:t>- </a:t>
            </a:r>
            <a:r>
              <a:rPr lang="es-ES" b="1">
                <a:solidFill>
                  <a:srgbClr val="FF0000"/>
                </a:solidFill>
              </a:rPr>
              <a:t>Pruebas de independencia</a:t>
            </a:r>
            <a:r>
              <a:rPr lang="es-ES"/>
              <a:t>, cuando hay </a:t>
            </a:r>
            <a:r>
              <a:rPr lang="es-ES" b="1">
                <a:solidFill>
                  <a:srgbClr val="FF0000"/>
                </a:solidFill>
              </a:rPr>
              <a:t>dos criterios de clasificación</a:t>
            </a:r>
            <a:r>
              <a:rPr lang="es-ES"/>
              <a:t>, como en el ejemplo anterior, con una tabla de doble entrada, donde observábamos si los hombres y mujeres pensaban distinto o no. Es decir, </a:t>
            </a:r>
            <a:r>
              <a:rPr lang="es-ES" b="1">
                <a:solidFill>
                  <a:srgbClr val="FF0000"/>
                </a:solidFill>
              </a:rPr>
              <a:t>si existe o no algún tipo de interdependencia</a:t>
            </a:r>
            <a:r>
              <a:rPr lang="es-ES"/>
              <a:t> respecto del género. La prueba clásica de este tipo es la de conocer si existe interdependencia entre el color de cabello y el color de ojos, ejercicio que se encuentra explicado en muchos textos.</a:t>
            </a:r>
          </a:p>
          <a:p>
            <a:pPr algn="just"/>
            <a:endParaRPr lang="es-ES"/>
          </a:p>
          <a:p>
            <a:pPr algn="just"/>
            <a:endParaRPr lang="es-ES"/>
          </a:p>
          <a:p>
            <a:pPr algn="just"/>
            <a:r>
              <a:rPr lang="es-ES"/>
              <a:t>- </a:t>
            </a:r>
            <a:r>
              <a:rPr lang="es-ES" b="1">
                <a:solidFill>
                  <a:srgbClr val="FF0000"/>
                </a:solidFill>
              </a:rPr>
              <a:t>Pruebas de bondad de ajuste</a:t>
            </a:r>
            <a:r>
              <a:rPr lang="es-ES"/>
              <a:t>, cuando tenemos </a:t>
            </a:r>
            <a:r>
              <a:rPr lang="es-ES" b="1">
                <a:solidFill>
                  <a:srgbClr val="FF0000"/>
                </a:solidFill>
              </a:rPr>
              <a:t>un solo criterio de clasificación</a:t>
            </a:r>
            <a:r>
              <a:rPr lang="es-ES"/>
              <a:t> (un conjunto subdividido en varias categorías) y deseamos determinar si </a:t>
            </a:r>
            <a:r>
              <a:rPr lang="es-ES" b="1">
                <a:solidFill>
                  <a:srgbClr val="FF0000"/>
                </a:solidFill>
              </a:rPr>
              <a:t>existe una diferencia significativa</a:t>
            </a:r>
            <a:r>
              <a:rPr lang="es-ES"/>
              <a:t> entre una distribución de frecuencias observada y una distribución teórica para describir a la distribución observada. Por ejemplo, saber si la edad de las personas que asisten a un determinado club sigue una distribución normal o no.</a:t>
            </a:r>
            <a:endParaRPr lang="es-UY"/>
          </a:p>
        </p:txBody>
      </p:sp>
    </p:spTree>
    <p:extLst>
      <p:ext uri="{BB962C8B-B14F-4D97-AF65-F5344CB8AC3E}">
        <p14:creationId xmlns:p14="http://schemas.microsoft.com/office/powerpoint/2010/main" val="2525562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B233922-5887-595B-3CAA-3404E33CD02E}"/>
              </a:ext>
            </a:extLst>
          </p:cNvPr>
          <p:cNvSpPr txBox="1"/>
          <p:nvPr/>
        </p:nvSpPr>
        <p:spPr>
          <a:xfrm>
            <a:off x="493058" y="503352"/>
            <a:ext cx="10990729" cy="400110"/>
          </a:xfrm>
          <a:prstGeom prst="rect">
            <a:avLst/>
          </a:prstGeom>
          <a:noFill/>
        </p:spPr>
        <p:txBody>
          <a:bodyPr wrap="square">
            <a:spAutoFit/>
          </a:bodyPr>
          <a:lstStyle>
            <a:defPPr>
              <a:defRPr lang="es-UY"/>
            </a:defPPr>
            <a:lvl1pPr algn="ctr">
              <a:defRPr sz="2000" b="1" i="0" u="none" strike="noStrike" baseline="0">
                <a:solidFill>
                  <a:srgbClr val="3AB2E4"/>
                </a:solidFill>
                <a:latin typeface="Montserrat" panose="00000500000000000000" pitchFamily="2" charset="0"/>
              </a:defRPr>
            </a:lvl1pPr>
          </a:lstStyle>
          <a:p>
            <a:r>
              <a:rPr lang="es-ES"/>
              <a:t>Pruebas de independencia</a:t>
            </a:r>
            <a:endParaRPr lang="es-UY"/>
          </a:p>
        </p:txBody>
      </p:sp>
      <p:sp>
        <p:nvSpPr>
          <p:cNvPr id="5" name="CuadroTexto 4">
            <a:extLst>
              <a:ext uri="{FF2B5EF4-FFF2-40B4-BE49-F238E27FC236}">
                <a16:creationId xmlns:a16="http://schemas.microsoft.com/office/drawing/2014/main" id="{D697CBCD-B004-AA9E-0679-09A95A172B76}"/>
              </a:ext>
            </a:extLst>
          </p:cNvPr>
          <p:cNvSpPr txBox="1"/>
          <p:nvPr/>
        </p:nvSpPr>
        <p:spPr>
          <a:xfrm>
            <a:off x="493057" y="1256164"/>
            <a:ext cx="10990729" cy="646331"/>
          </a:xfrm>
          <a:prstGeom prst="rect">
            <a:avLst/>
          </a:prstGeom>
          <a:noFill/>
        </p:spPr>
        <p:txBody>
          <a:bodyPr wrap="square">
            <a:spAutoFit/>
          </a:bodyPr>
          <a:lstStyle/>
          <a:p>
            <a:r>
              <a:rPr lang="es-ES"/>
              <a:t>En esta sección aprenderemos cómo se utiliza la distribución 𝜒2 para comparar dos atributos o características y determinar si mantienen interdependencia.</a:t>
            </a:r>
            <a:endParaRPr lang="es-UY"/>
          </a:p>
        </p:txBody>
      </p:sp>
      <p:sp>
        <p:nvSpPr>
          <p:cNvPr id="6" name="CuadroTexto 5">
            <a:extLst>
              <a:ext uri="{FF2B5EF4-FFF2-40B4-BE49-F238E27FC236}">
                <a16:creationId xmlns:a16="http://schemas.microsoft.com/office/drawing/2014/main" id="{D31EC62B-218B-3F88-4CDB-F19935C10604}"/>
              </a:ext>
            </a:extLst>
          </p:cNvPr>
          <p:cNvSpPr txBox="1"/>
          <p:nvPr/>
        </p:nvSpPr>
        <p:spPr>
          <a:xfrm>
            <a:off x="582428" y="2255197"/>
            <a:ext cx="2039646" cy="369332"/>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pPr algn="ctr"/>
            <a:r>
              <a:rPr lang="es-UY" sz="1800" b="1" i="0" u="none" strike="noStrike" baseline="0">
                <a:solidFill>
                  <a:schemeClr val="bg1"/>
                </a:solidFill>
              </a:rPr>
              <a:t>Consideraciones</a:t>
            </a:r>
            <a:endParaRPr lang="es-UY">
              <a:solidFill>
                <a:schemeClr val="bg1"/>
              </a:solidFill>
            </a:endParaRPr>
          </a:p>
        </p:txBody>
      </p:sp>
      <p:sp>
        <p:nvSpPr>
          <p:cNvPr id="10" name="CuadroTexto 9">
            <a:extLst>
              <a:ext uri="{FF2B5EF4-FFF2-40B4-BE49-F238E27FC236}">
                <a16:creationId xmlns:a16="http://schemas.microsoft.com/office/drawing/2014/main" id="{E70DDAAE-6117-69F0-D584-B3268445C705}"/>
              </a:ext>
            </a:extLst>
          </p:cNvPr>
          <p:cNvSpPr txBox="1"/>
          <p:nvPr/>
        </p:nvSpPr>
        <p:spPr>
          <a:xfrm>
            <a:off x="2059619" y="3181418"/>
            <a:ext cx="9424167" cy="646331"/>
          </a:xfrm>
          <a:prstGeom prst="rect">
            <a:avLst/>
          </a:prstGeom>
          <a:noFill/>
        </p:spPr>
        <p:txBody>
          <a:bodyPr wrap="square">
            <a:spAutoFit/>
          </a:bodyPr>
          <a:lstStyle/>
          <a:p>
            <a:r>
              <a:rPr lang="es-ES"/>
              <a:t>Para calcular el número de grados de libertad de una prueba de independencia chi-cuadrado se multiplica el número de filas (menos uno) por el número de columnas (menos 1)</a:t>
            </a:r>
            <a:endParaRPr lang="es-UY"/>
          </a:p>
        </p:txBody>
      </p:sp>
      <p:pic>
        <p:nvPicPr>
          <p:cNvPr id="16" name="Imagen 15">
            <a:extLst>
              <a:ext uri="{FF2B5EF4-FFF2-40B4-BE49-F238E27FC236}">
                <a16:creationId xmlns:a16="http://schemas.microsoft.com/office/drawing/2014/main" id="{3518655E-1132-12E6-7E46-036174F29472}"/>
              </a:ext>
            </a:extLst>
          </p:cNvPr>
          <p:cNvPicPr>
            <a:picLocks noChangeAspect="1"/>
          </p:cNvPicPr>
          <p:nvPr/>
        </p:nvPicPr>
        <p:blipFill>
          <a:blip r:embed="rId2"/>
          <a:stretch>
            <a:fillRect/>
          </a:stretch>
        </p:blipFill>
        <p:spPr>
          <a:xfrm>
            <a:off x="3257281" y="4469506"/>
            <a:ext cx="6884801" cy="401056"/>
          </a:xfrm>
          <a:prstGeom prst="rect">
            <a:avLst/>
          </a:prstGeom>
        </p:spPr>
      </p:pic>
      <p:sp>
        <p:nvSpPr>
          <p:cNvPr id="17" name="Rectángulo: esquinas redondeadas 16">
            <a:extLst>
              <a:ext uri="{FF2B5EF4-FFF2-40B4-BE49-F238E27FC236}">
                <a16:creationId xmlns:a16="http://schemas.microsoft.com/office/drawing/2014/main" id="{343026A8-F60E-752C-7D35-8E1288B6340A}"/>
              </a:ext>
            </a:extLst>
          </p:cNvPr>
          <p:cNvSpPr/>
          <p:nvPr/>
        </p:nvSpPr>
        <p:spPr>
          <a:xfrm>
            <a:off x="582428" y="3181417"/>
            <a:ext cx="1015553" cy="946699"/>
          </a:xfrm>
          <a:prstGeom prst="round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 sz="6600" b="1"/>
              <a:t>1</a:t>
            </a:r>
            <a:endParaRPr lang="es-UY" sz="6600" b="1"/>
          </a:p>
        </p:txBody>
      </p:sp>
    </p:spTree>
    <p:extLst>
      <p:ext uri="{BB962C8B-B14F-4D97-AF65-F5344CB8AC3E}">
        <p14:creationId xmlns:p14="http://schemas.microsoft.com/office/powerpoint/2010/main" val="2998767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BE4A4EAA-5E69-C7F6-57A2-C247C6D6999A}"/>
              </a:ext>
            </a:extLst>
          </p:cNvPr>
          <p:cNvSpPr/>
          <p:nvPr/>
        </p:nvSpPr>
        <p:spPr>
          <a:xfrm>
            <a:off x="582428" y="819956"/>
            <a:ext cx="1015553" cy="946699"/>
          </a:xfrm>
          <a:prstGeom prst="round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 sz="6600" b="1"/>
              <a:t>2</a:t>
            </a:r>
            <a:endParaRPr lang="es-UY" sz="6600" b="1"/>
          </a:p>
        </p:txBody>
      </p:sp>
      <p:sp>
        <p:nvSpPr>
          <p:cNvPr id="7" name="CuadroTexto 6">
            <a:extLst>
              <a:ext uri="{FF2B5EF4-FFF2-40B4-BE49-F238E27FC236}">
                <a16:creationId xmlns:a16="http://schemas.microsoft.com/office/drawing/2014/main" id="{7072B6C8-61F0-77C2-196A-252EE7D08A13}"/>
              </a:ext>
            </a:extLst>
          </p:cNvPr>
          <p:cNvSpPr txBox="1"/>
          <p:nvPr/>
        </p:nvSpPr>
        <p:spPr>
          <a:xfrm>
            <a:off x="1964184" y="819956"/>
            <a:ext cx="9177292" cy="646331"/>
          </a:xfrm>
          <a:prstGeom prst="rect">
            <a:avLst/>
          </a:prstGeom>
          <a:noFill/>
        </p:spPr>
        <p:txBody>
          <a:bodyPr wrap="square">
            <a:spAutoFit/>
          </a:bodyPr>
          <a:lstStyle/>
          <a:p>
            <a:r>
              <a:rPr lang="es-ES"/>
              <a:t>La expresión para calcular la frecuencia esperada 𝑓𝑒 para cualquier celda de una tabla de contingencia viene dada por:</a:t>
            </a:r>
            <a:endParaRPr lang="es-UY"/>
          </a:p>
        </p:txBody>
      </p:sp>
      <p:pic>
        <p:nvPicPr>
          <p:cNvPr id="9" name="Imagen 8">
            <a:extLst>
              <a:ext uri="{FF2B5EF4-FFF2-40B4-BE49-F238E27FC236}">
                <a16:creationId xmlns:a16="http://schemas.microsoft.com/office/drawing/2014/main" id="{60F5AB42-6FB5-DFBA-D08D-CFE21BF2ED9B}"/>
              </a:ext>
            </a:extLst>
          </p:cNvPr>
          <p:cNvPicPr>
            <a:picLocks noChangeAspect="1"/>
          </p:cNvPicPr>
          <p:nvPr/>
        </p:nvPicPr>
        <p:blipFill>
          <a:blip r:embed="rId2"/>
          <a:stretch>
            <a:fillRect/>
          </a:stretch>
        </p:blipFill>
        <p:spPr>
          <a:xfrm>
            <a:off x="3730170" y="1567143"/>
            <a:ext cx="4731660" cy="651538"/>
          </a:xfrm>
          <a:prstGeom prst="rect">
            <a:avLst/>
          </a:prstGeom>
        </p:spPr>
      </p:pic>
      <p:sp>
        <p:nvSpPr>
          <p:cNvPr id="10" name="Rectángulo: esquinas redondeadas 9">
            <a:extLst>
              <a:ext uri="{FF2B5EF4-FFF2-40B4-BE49-F238E27FC236}">
                <a16:creationId xmlns:a16="http://schemas.microsoft.com/office/drawing/2014/main" id="{31FF6EC4-BF1D-9040-A6BE-E929C87DE7E9}"/>
              </a:ext>
            </a:extLst>
          </p:cNvPr>
          <p:cNvSpPr/>
          <p:nvPr/>
        </p:nvSpPr>
        <p:spPr>
          <a:xfrm>
            <a:off x="582428" y="3816785"/>
            <a:ext cx="1015553" cy="946699"/>
          </a:xfrm>
          <a:prstGeom prst="roundRect">
            <a:avLst/>
          </a:prstGeom>
          <a:ln>
            <a:no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 sz="6600" b="1"/>
              <a:t>3</a:t>
            </a:r>
            <a:endParaRPr lang="es-UY" sz="6600" b="1"/>
          </a:p>
        </p:txBody>
      </p:sp>
      <p:sp>
        <p:nvSpPr>
          <p:cNvPr id="12" name="CuadroTexto 11">
            <a:extLst>
              <a:ext uri="{FF2B5EF4-FFF2-40B4-BE49-F238E27FC236}">
                <a16:creationId xmlns:a16="http://schemas.microsoft.com/office/drawing/2014/main" id="{1AF7417F-F63D-B58E-5B03-926FF0383B08}"/>
              </a:ext>
            </a:extLst>
          </p:cNvPr>
          <p:cNvSpPr txBox="1"/>
          <p:nvPr/>
        </p:nvSpPr>
        <p:spPr>
          <a:xfrm>
            <a:off x="1964183" y="2388965"/>
            <a:ext cx="8546977" cy="369332"/>
          </a:xfrm>
          <a:prstGeom prst="rect">
            <a:avLst/>
          </a:prstGeom>
          <a:noFill/>
        </p:spPr>
        <p:txBody>
          <a:bodyPr wrap="square">
            <a:spAutoFit/>
          </a:bodyPr>
          <a:lstStyle/>
          <a:p>
            <a:r>
              <a:rPr lang="es-ES"/>
              <a:t>A los totales de fila y columna también se los conoce como </a:t>
            </a:r>
            <a:r>
              <a:rPr lang="es-ES" b="1">
                <a:solidFill>
                  <a:srgbClr val="FF0000"/>
                </a:solidFill>
              </a:rPr>
              <a:t>sumas marginales</a:t>
            </a:r>
            <a:r>
              <a:rPr lang="es-ES"/>
              <a:t>.</a:t>
            </a:r>
            <a:endParaRPr lang="es-UY"/>
          </a:p>
        </p:txBody>
      </p:sp>
      <p:sp>
        <p:nvSpPr>
          <p:cNvPr id="14" name="CuadroTexto 13">
            <a:extLst>
              <a:ext uri="{FF2B5EF4-FFF2-40B4-BE49-F238E27FC236}">
                <a16:creationId xmlns:a16="http://schemas.microsoft.com/office/drawing/2014/main" id="{3D36ABFC-E72E-B317-12A9-0DE0F4194E31}"/>
              </a:ext>
            </a:extLst>
          </p:cNvPr>
          <p:cNvSpPr txBox="1"/>
          <p:nvPr/>
        </p:nvSpPr>
        <p:spPr>
          <a:xfrm>
            <a:off x="1964182" y="3887072"/>
            <a:ext cx="9319335" cy="369332"/>
          </a:xfrm>
          <a:prstGeom prst="rect">
            <a:avLst/>
          </a:prstGeom>
          <a:noFill/>
        </p:spPr>
        <p:txBody>
          <a:bodyPr wrap="square">
            <a:spAutoFit/>
          </a:bodyPr>
          <a:lstStyle/>
          <a:p>
            <a:r>
              <a:rPr lang="es-ES"/>
              <a:t>El valor calculado de 𝜒2 se obtiene mediante la siguiente fórmula:</a:t>
            </a:r>
            <a:endParaRPr lang="es-UY"/>
          </a:p>
        </p:txBody>
      </p:sp>
      <p:pic>
        <p:nvPicPr>
          <p:cNvPr id="16" name="Imagen 15">
            <a:extLst>
              <a:ext uri="{FF2B5EF4-FFF2-40B4-BE49-F238E27FC236}">
                <a16:creationId xmlns:a16="http://schemas.microsoft.com/office/drawing/2014/main" id="{0A9F4FA3-D99D-647E-2482-E447E08569E6}"/>
              </a:ext>
            </a:extLst>
          </p:cNvPr>
          <p:cNvPicPr>
            <a:picLocks noChangeAspect="1"/>
          </p:cNvPicPr>
          <p:nvPr/>
        </p:nvPicPr>
        <p:blipFill>
          <a:blip r:embed="rId3"/>
          <a:stretch>
            <a:fillRect/>
          </a:stretch>
        </p:blipFill>
        <p:spPr>
          <a:xfrm>
            <a:off x="5233987" y="4737106"/>
            <a:ext cx="1724025" cy="619125"/>
          </a:xfrm>
          <a:prstGeom prst="rect">
            <a:avLst/>
          </a:prstGeom>
        </p:spPr>
      </p:pic>
    </p:spTree>
    <p:extLst>
      <p:ext uri="{BB962C8B-B14F-4D97-AF65-F5344CB8AC3E}">
        <p14:creationId xmlns:p14="http://schemas.microsoft.com/office/powerpoint/2010/main" val="157957516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4926</TotalTime>
  <Words>2220</Words>
  <Application>Microsoft Office PowerPoint</Application>
  <PresentationFormat>Panorámica</PresentationFormat>
  <Paragraphs>134</Paragraphs>
  <Slides>28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Calibri Light</vt:lpstr>
      <vt:lpstr>Montserrat</vt: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PP</dc:creator>
  <cp:lastModifiedBy>MM</cp:lastModifiedBy>
  <cp:revision>88</cp:revision>
  <dcterms:created xsi:type="dcterms:W3CDTF">2021-09-01T14:51:20Z</dcterms:created>
  <dcterms:modified xsi:type="dcterms:W3CDTF">2024-06-27T13:44:40Z</dcterms:modified>
</cp:coreProperties>
</file>