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70" r:id="rId3"/>
    <p:sldId id="260" r:id="rId4"/>
    <p:sldId id="298" r:id="rId5"/>
    <p:sldId id="259" r:id="rId6"/>
    <p:sldId id="299" r:id="rId7"/>
    <p:sldId id="300" r:id="rId8"/>
    <p:sldId id="301" r:id="rId9"/>
    <p:sldId id="302" r:id="rId10"/>
    <p:sldId id="257" r:id="rId11"/>
    <p:sldId id="303" r:id="rId12"/>
    <p:sldId id="304" r:id="rId13"/>
    <p:sldId id="307" r:id="rId14"/>
    <p:sldId id="305" r:id="rId15"/>
    <p:sldId id="308" r:id="rId16"/>
    <p:sldId id="306" r:id="rId17"/>
    <p:sldId id="309" r:id="rId18"/>
    <p:sldId id="310" r:id="rId19"/>
    <p:sldId id="311" r:id="rId20"/>
    <p:sldId id="312" r:id="rId21"/>
    <p:sldId id="313" r:id="rId22"/>
    <p:sldId id="31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3F0D0-C506-4F09-819E-D7874E999C22}" type="datetimeFigureOut">
              <a:rPr lang="es-AR" smtClean="0"/>
              <a:t>11/6/2020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15712-B098-4B74-B2B8-5E161EC3094E}" type="slidenum">
              <a:rPr lang="es-AR" smtClean="0"/>
              <a:t>‹Nº›</a:t>
            </a:fld>
            <a:endParaRPr lang="es-AR"/>
          </a:p>
        </p:txBody>
      </p:sp>
    </p:spTree>
    <p:extLst>
      <p:ext uri="{BB962C8B-B14F-4D97-AF65-F5344CB8AC3E}">
        <p14:creationId xmlns:p14="http://schemas.microsoft.com/office/powerpoint/2010/main" val="21993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B83CB5D-DAA2-42D3-B1A6-BECDE5B30BA9}" type="datetimeFigureOut">
              <a:rPr lang="es-AR" smtClean="0"/>
              <a:t>11/6/2020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7D1B70-B81C-4689-822A-87B3C4EFCB4A}"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89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83CB5D-DAA2-42D3-B1A6-BECDE5B30BA9}" type="datetimeFigureOut">
              <a:rPr lang="es-AR" smtClean="0"/>
              <a:t>11/6/2020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347444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83CB5D-DAA2-42D3-B1A6-BECDE5B30BA9}" type="datetimeFigureOut">
              <a:rPr lang="es-AR" smtClean="0"/>
              <a:t>11/6/2020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55270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B83CB5D-DAA2-42D3-B1A6-BECDE5B30BA9}" type="datetimeFigureOut">
              <a:rPr lang="es-AR" smtClean="0"/>
              <a:t>11/6/2020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316514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B83CB5D-DAA2-42D3-B1A6-BECDE5B30BA9}" type="datetimeFigureOut">
              <a:rPr lang="es-AR" smtClean="0"/>
              <a:t>11/6/2020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BB7D1B70-B81C-4689-822A-87B3C4EFCB4A}" type="slidenum">
              <a:rPr lang="es-AR" smtClean="0"/>
              <a:t>‹Nº›</a:t>
            </a:fld>
            <a:endParaRPr lang="es-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977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B83CB5D-DAA2-42D3-B1A6-BECDE5B30BA9}" type="datetimeFigureOut">
              <a:rPr lang="es-AR" smtClean="0"/>
              <a:t>11/6/2020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2104298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83CB5D-DAA2-42D3-B1A6-BECDE5B30BA9}" type="datetimeFigureOut">
              <a:rPr lang="es-AR" smtClean="0"/>
              <a:t>11/6/2020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167900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B83CB5D-DAA2-42D3-B1A6-BECDE5B30BA9}" type="datetimeFigureOut">
              <a:rPr lang="es-AR" smtClean="0"/>
              <a:t>11/6/2020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377264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B83CB5D-DAA2-42D3-B1A6-BECDE5B30BA9}" type="datetimeFigureOut">
              <a:rPr lang="es-AR" smtClean="0"/>
              <a:t>11/6/2020</a:t>
            </a:fld>
            <a:endParaRPr lang="es-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AR"/>
          </a:p>
        </p:txBody>
      </p:sp>
      <p:sp>
        <p:nvSpPr>
          <p:cNvPr id="9" name="Slide Number Placeholder 8"/>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250412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B83CB5D-DAA2-42D3-B1A6-BECDE5B30BA9}" type="datetimeFigureOut">
              <a:rPr lang="es-AR" smtClean="0"/>
              <a:t>11/6/2020</a:t>
            </a:fld>
            <a:endParaRPr lang="es-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7D1B70-B81C-4689-822A-87B3C4EFCB4A}" type="slidenum">
              <a:rPr lang="es-AR" smtClean="0"/>
              <a:t>‹Nº›</a:t>
            </a:fld>
            <a:endParaRPr lang="es-AR"/>
          </a:p>
        </p:txBody>
      </p:sp>
    </p:spTree>
    <p:extLst>
      <p:ext uri="{BB962C8B-B14F-4D97-AF65-F5344CB8AC3E}">
        <p14:creationId xmlns:p14="http://schemas.microsoft.com/office/powerpoint/2010/main" val="403206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B83CB5D-DAA2-42D3-B1A6-BECDE5B30BA9}" type="datetimeFigureOut">
              <a:rPr lang="es-AR" smtClean="0"/>
              <a:t>11/6/2020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BB7D1B70-B81C-4689-822A-87B3C4EFCB4A}" type="slidenum">
              <a:rPr lang="es-AR" smtClean="0"/>
              <a:t>‹Nº›</a:t>
            </a:fld>
            <a:endParaRPr lang="es-AR"/>
          </a:p>
        </p:txBody>
      </p:sp>
    </p:spTree>
    <p:extLst>
      <p:ext uri="{BB962C8B-B14F-4D97-AF65-F5344CB8AC3E}">
        <p14:creationId xmlns:p14="http://schemas.microsoft.com/office/powerpoint/2010/main" val="3046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B83CB5D-DAA2-42D3-B1A6-BECDE5B30BA9}" type="datetimeFigureOut">
              <a:rPr lang="es-AR" smtClean="0"/>
              <a:t>11/6/2020</a:t>
            </a:fld>
            <a:endParaRPr lang="es-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7D1B70-B81C-4689-822A-87B3C4EFCB4A}" type="slidenum">
              <a:rPr lang="es-AR" smtClean="0"/>
              <a:t>‹Nº›</a:t>
            </a:fld>
            <a:endParaRPr lang="es-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547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DB21B0-6142-4983-98B9-30AF0857D782}"/>
              </a:ext>
            </a:extLst>
          </p:cNvPr>
          <p:cNvSpPr>
            <a:spLocks noGrp="1"/>
          </p:cNvSpPr>
          <p:nvPr>
            <p:ph type="ctrTitle"/>
          </p:nvPr>
        </p:nvSpPr>
        <p:spPr>
          <a:xfrm>
            <a:off x="965201" y="643467"/>
            <a:ext cx="6255026" cy="5054008"/>
          </a:xfrm>
        </p:spPr>
        <p:txBody>
          <a:bodyPr anchor="ctr">
            <a:normAutofit/>
          </a:bodyPr>
          <a:lstStyle/>
          <a:p>
            <a:pPr algn="r"/>
            <a:r>
              <a:rPr lang="es-AR" sz="6800" dirty="0"/>
              <a:t>PROGRAMACIÓN ESTRUCTURADA</a:t>
            </a:r>
          </a:p>
        </p:txBody>
      </p:sp>
      <p:sp>
        <p:nvSpPr>
          <p:cNvPr id="3" name="Subtítulo 2">
            <a:extLst>
              <a:ext uri="{FF2B5EF4-FFF2-40B4-BE49-F238E27FC236}">
                <a16:creationId xmlns:a16="http://schemas.microsoft.com/office/drawing/2014/main" id="{DD96BAAE-2DD8-4FFE-9B10-2CFCB89B2037}"/>
              </a:ext>
            </a:extLst>
          </p:cNvPr>
          <p:cNvSpPr>
            <a:spLocks noGrp="1"/>
          </p:cNvSpPr>
          <p:nvPr>
            <p:ph type="subTitle" idx="1"/>
          </p:nvPr>
        </p:nvSpPr>
        <p:spPr>
          <a:xfrm>
            <a:off x="7870995" y="643467"/>
            <a:ext cx="3341488" cy="5054008"/>
          </a:xfrm>
        </p:spPr>
        <p:txBody>
          <a:bodyPr anchor="ctr">
            <a:normAutofit/>
          </a:bodyPr>
          <a:lstStyle/>
          <a:p>
            <a:r>
              <a:rPr lang="es-AR" dirty="0"/>
              <a:t>UNIDAD 2</a:t>
            </a:r>
          </a:p>
        </p:txBody>
      </p:sp>
      <p:cxnSp>
        <p:nvCxnSpPr>
          <p:cNvPr id="10" name="Straight Connector 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08716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¿Qué es una variable?</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1276389" y="1874014"/>
            <a:ext cx="10058400" cy="4023360"/>
          </a:xfrm>
        </p:spPr>
        <p:txBody>
          <a:bodyPr/>
          <a:lstStyle/>
          <a:p>
            <a:pPr>
              <a:buFont typeface="Wingdings" panose="05000000000000000000" pitchFamily="2" charset="2"/>
              <a:buChar char="§"/>
            </a:pPr>
            <a:r>
              <a:rPr lang="es-AR" dirty="0"/>
              <a:t> </a:t>
            </a:r>
            <a:r>
              <a:rPr lang="es-ES" dirty="0"/>
              <a:t> Es una unidad de datos que puede cambiar de valor.</a:t>
            </a:r>
          </a:p>
          <a:p>
            <a:pPr>
              <a:buFont typeface="Wingdings" panose="05000000000000000000" pitchFamily="2" charset="2"/>
              <a:buChar char="§"/>
            </a:pPr>
            <a:r>
              <a:rPr lang="es-ES" dirty="0"/>
              <a:t>  Es la forma más simple de almacenamiento, representando una zona de memoria donde se almacena un elemento de datos.</a:t>
            </a:r>
          </a:p>
          <a:p>
            <a:pPr>
              <a:buFont typeface="Wingdings" panose="05000000000000000000" pitchFamily="2" charset="2"/>
              <a:buChar char="§"/>
            </a:pPr>
            <a:r>
              <a:rPr lang="es-ES" dirty="0"/>
              <a:t>  Si un programa de computadora fuera un edificio, entonces las variables serían los ladrillos que constituyen su base. Las variables son componentes críticos de cualquier programa. Este no podría ser efectivo sin variables.	</a:t>
            </a:r>
          </a:p>
          <a:p>
            <a:pPr>
              <a:buFont typeface="Wingdings" panose="05000000000000000000" pitchFamily="2" charset="2"/>
              <a:buChar char="§"/>
            </a:pPr>
            <a:r>
              <a:rPr lang="es-ES" dirty="0"/>
              <a:t>  Una variable puede ser la temperatura del aire o los precios de las acciones. Todos estos son valores que pueden cambiar.</a:t>
            </a:r>
          </a:p>
          <a:p>
            <a:pPr>
              <a:buFont typeface="Wingdings" panose="05000000000000000000" pitchFamily="2" charset="2"/>
              <a:buChar char="§"/>
            </a:pPr>
            <a:endParaRPr lang="es-AR" dirty="0"/>
          </a:p>
        </p:txBody>
      </p:sp>
    </p:spTree>
    <p:extLst>
      <p:ext uri="{BB962C8B-B14F-4D97-AF65-F5344CB8AC3E}">
        <p14:creationId xmlns:p14="http://schemas.microsoft.com/office/powerpoint/2010/main" val="140978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Variables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39759"/>
            <a:ext cx="10515600" cy="4914540"/>
          </a:xfrm>
        </p:spPr>
        <p:txBody>
          <a:bodyPr>
            <a:normAutofit/>
          </a:bodyPr>
          <a:lstStyle/>
          <a:p>
            <a:endParaRPr lang="es-ES" dirty="0"/>
          </a:p>
          <a:p>
            <a:pPr lvl="2">
              <a:buFont typeface="Wingdings" panose="05000000000000000000" pitchFamily="2" charset="2"/>
              <a:buChar char="§"/>
            </a:pPr>
            <a:endParaRPr lang="es-ES" sz="2000" dirty="0"/>
          </a:p>
          <a:p>
            <a:pPr lvl="2">
              <a:buFont typeface="Wingdings" panose="05000000000000000000" pitchFamily="2" charset="2"/>
              <a:buChar char="§"/>
            </a:pPr>
            <a:r>
              <a:rPr lang="es-ES" sz="2000" dirty="0"/>
              <a:t>Asignación de memoria</a:t>
            </a:r>
          </a:p>
          <a:p>
            <a:pPr lvl="3">
              <a:buFont typeface="Wingdings" panose="05000000000000000000" pitchFamily="2" charset="2"/>
              <a:buChar char="§"/>
            </a:pPr>
            <a:r>
              <a:rPr lang="es-ES" sz="2000" dirty="0"/>
              <a:t>Una variable es la marcadora de una posición en la memoria de la computadora. Cuando se crea una nueva variable en un programa, este asigna la cantidad de memoria en función del tipo de datos de la variable.</a:t>
            </a:r>
          </a:p>
          <a:p>
            <a:pPr lvl="2">
              <a:buFont typeface="Wingdings" panose="05000000000000000000" pitchFamily="2" charset="2"/>
              <a:buChar char="§"/>
            </a:pPr>
            <a:r>
              <a:rPr lang="es-ES" sz="2000" dirty="0"/>
              <a:t>Declaración</a:t>
            </a:r>
          </a:p>
          <a:p>
            <a:pPr lvl="3">
              <a:buFont typeface="Wingdings" panose="05000000000000000000" pitchFamily="2" charset="2"/>
              <a:buChar char="§"/>
            </a:pPr>
            <a:r>
              <a:rPr lang="es-ES" sz="2000" dirty="0"/>
              <a:t>Al declarar una variable se le da un nombre a la misma y también se le da un tipo. De hecho, se crea el espacio donde se almacenará su valor. Así, para declarar una variable en un programa se debe indicar qué tipo de variable es.</a:t>
            </a:r>
          </a:p>
          <a:p>
            <a:pPr lvl="3">
              <a:buFont typeface="Wingdings" panose="05000000000000000000" pitchFamily="2" charset="2"/>
              <a:buChar char="§"/>
            </a:pPr>
            <a:r>
              <a:rPr lang="es-ES" sz="2000" dirty="0"/>
              <a:t>El formato de la declaración es:     &lt;tipo de dato&gt; &lt;nombre de variable&gt; = &lt;valor inicial&gt; </a:t>
            </a:r>
          </a:p>
          <a:p>
            <a:pPr lvl="3">
              <a:buFont typeface="Wingdings" panose="05000000000000000000" pitchFamily="2" charset="2"/>
              <a:buChar char="§"/>
            </a:pPr>
            <a:endParaRPr lang="es-ES" sz="2000" dirty="0"/>
          </a:p>
          <a:p>
            <a:pPr lvl="3">
              <a:buFont typeface="Wingdings" panose="05000000000000000000" pitchFamily="2" charset="2"/>
              <a:buChar char="§"/>
            </a:pPr>
            <a:endParaRPr lang="es-ES" sz="2000" dirty="0"/>
          </a:p>
          <a:p>
            <a:pPr lvl="3">
              <a:buFont typeface="Wingdings" panose="05000000000000000000" pitchFamily="2" charset="2"/>
              <a:buChar char="§"/>
            </a:pPr>
            <a:endParaRPr lang="es-ES" sz="2000" dirty="0"/>
          </a:p>
          <a:p>
            <a:pPr marL="914400" lvl="2" indent="0">
              <a:buNone/>
            </a:pPr>
            <a:endParaRPr lang="es-AR" dirty="0"/>
          </a:p>
          <a:p>
            <a:pPr lvl="2"/>
            <a:endParaRPr lang="es-AR" dirty="0"/>
          </a:p>
          <a:p>
            <a:pPr marL="0" indent="0">
              <a:buNone/>
            </a:pPr>
            <a:endParaRPr lang="es-AR" dirty="0"/>
          </a:p>
        </p:txBody>
      </p:sp>
    </p:spTree>
    <p:extLst>
      <p:ext uri="{BB962C8B-B14F-4D97-AF65-F5344CB8AC3E}">
        <p14:creationId xmlns:p14="http://schemas.microsoft.com/office/powerpoint/2010/main" val="57588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Variables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011981"/>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AR" sz="2400" dirty="0"/>
              <a:t>Alcance</a:t>
            </a:r>
          </a:p>
          <a:p>
            <a:pPr lvl="3">
              <a:buFont typeface="Wingdings" panose="05000000000000000000" pitchFamily="2" charset="2"/>
              <a:buChar char="§"/>
            </a:pPr>
            <a:r>
              <a:rPr lang="es-ES" sz="1600" dirty="0"/>
              <a:t>A través del alcance se determina hasta dónde se puede leer o cambiar el valor de una variable.</a:t>
            </a:r>
          </a:p>
          <a:p>
            <a:pPr lvl="3">
              <a:buFont typeface="Wingdings" panose="05000000000000000000" pitchFamily="2" charset="2"/>
              <a:buChar char="§"/>
            </a:pPr>
            <a:r>
              <a:rPr lang="es-ES" sz="1600" dirty="0"/>
              <a:t>Las variables globales son aquellas que se pueden usar a lo largo de todo el programa. Es decir, su alcance es la aplicación completa.</a:t>
            </a:r>
          </a:p>
          <a:p>
            <a:pPr lvl="3">
              <a:buFont typeface="Wingdings" panose="05000000000000000000" pitchFamily="2" charset="2"/>
              <a:buChar char="§"/>
            </a:pPr>
            <a:r>
              <a:rPr lang="es-ES" sz="1600" dirty="0"/>
              <a:t>Las variables locales solo se pueden usar en la función o procedimiento donde se declararon, o también en cualquier otra función que sea llamada por esa función.</a:t>
            </a:r>
          </a:p>
          <a:p>
            <a:pPr lvl="3">
              <a:buFont typeface="Wingdings" panose="05000000000000000000" pitchFamily="2" charset="2"/>
              <a:buChar char="§"/>
            </a:pPr>
            <a:r>
              <a:rPr lang="es-ES" sz="1600" dirty="0"/>
              <a:t>El alcance es jerárquico y solo se aplica de forma descendente, desde el cuerpo principal del programa a las funciones que llama, y desde las funciones a otras subfunciones.</a:t>
            </a:r>
            <a:endParaRPr lang="es-AR" sz="1600" dirty="0"/>
          </a:p>
          <a:p>
            <a:pPr marL="0" indent="0">
              <a:buNone/>
            </a:pPr>
            <a:endParaRPr lang="es-AR" dirty="0"/>
          </a:p>
        </p:txBody>
      </p:sp>
      <p:pic>
        <p:nvPicPr>
          <p:cNvPr id="2" name="Imagen 1">
            <a:extLst>
              <a:ext uri="{FF2B5EF4-FFF2-40B4-BE49-F238E27FC236}">
                <a16:creationId xmlns:a16="http://schemas.microsoft.com/office/drawing/2014/main" id="{E18D9521-F627-4BEA-A2B9-FD2620F1081C}"/>
              </a:ext>
            </a:extLst>
          </p:cNvPr>
          <p:cNvPicPr>
            <a:picLocks noChangeAspect="1"/>
          </p:cNvPicPr>
          <p:nvPr/>
        </p:nvPicPr>
        <p:blipFill>
          <a:blip r:embed="rId2"/>
          <a:stretch>
            <a:fillRect/>
          </a:stretch>
        </p:blipFill>
        <p:spPr>
          <a:xfrm>
            <a:off x="4510762" y="5068449"/>
            <a:ext cx="2552700" cy="1085850"/>
          </a:xfrm>
          <a:prstGeom prst="rect">
            <a:avLst/>
          </a:prstGeom>
        </p:spPr>
      </p:pic>
      <p:cxnSp>
        <p:nvCxnSpPr>
          <p:cNvPr id="4" name="Conector recto de flecha 3">
            <a:extLst>
              <a:ext uri="{FF2B5EF4-FFF2-40B4-BE49-F238E27FC236}">
                <a16:creationId xmlns:a16="http://schemas.microsoft.com/office/drawing/2014/main" id="{5EA4491B-2C6C-4192-BEEF-A42272F6636F}"/>
              </a:ext>
            </a:extLst>
          </p:cNvPr>
          <p:cNvCxnSpPr/>
          <p:nvPr/>
        </p:nvCxnSpPr>
        <p:spPr>
          <a:xfrm>
            <a:off x="3592004" y="4644444"/>
            <a:ext cx="1167319" cy="69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8A7F01F8-58F5-4F47-9E70-AF08E24B9F1C}"/>
              </a:ext>
            </a:extLst>
          </p:cNvPr>
          <p:cNvSpPr txBox="1"/>
          <p:nvPr/>
        </p:nvSpPr>
        <p:spPr>
          <a:xfrm>
            <a:off x="2472019" y="4331312"/>
            <a:ext cx="1859633" cy="369332"/>
          </a:xfrm>
          <a:prstGeom prst="rect">
            <a:avLst/>
          </a:prstGeom>
          <a:noFill/>
        </p:spPr>
        <p:txBody>
          <a:bodyPr wrap="square" rtlCol="0">
            <a:spAutoFit/>
          </a:bodyPr>
          <a:lstStyle/>
          <a:p>
            <a:r>
              <a:rPr lang="es-AR" dirty="0"/>
              <a:t>Tipo de dato</a:t>
            </a:r>
          </a:p>
        </p:txBody>
      </p:sp>
      <p:cxnSp>
        <p:nvCxnSpPr>
          <p:cNvPr id="11" name="Conector recto de flecha 10">
            <a:extLst>
              <a:ext uri="{FF2B5EF4-FFF2-40B4-BE49-F238E27FC236}">
                <a16:creationId xmlns:a16="http://schemas.microsoft.com/office/drawing/2014/main" id="{68DB61FE-81E3-4E9C-93E5-2F2C9A364FD9}"/>
              </a:ext>
            </a:extLst>
          </p:cNvPr>
          <p:cNvCxnSpPr/>
          <p:nvPr/>
        </p:nvCxnSpPr>
        <p:spPr>
          <a:xfrm flipH="1">
            <a:off x="5318914" y="4346296"/>
            <a:ext cx="923827" cy="98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364EB3C7-CA1C-418F-B025-A763A4A84D51}"/>
              </a:ext>
            </a:extLst>
          </p:cNvPr>
          <p:cNvSpPr txBox="1"/>
          <p:nvPr/>
        </p:nvSpPr>
        <p:spPr>
          <a:xfrm>
            <a:off x="5822264" y="4037006"/>
            <a:ext cx="2122605" cy="369332"/>
          </a:xfrm>
          <a:prstGeom prst="rect">
            <a:avLst/>
          </a:prstGeom>
          <a:noFill/>
        </p:spPr>
        <p:txBody>
          <a:bodyPr wrap="square" rtlCol="0">
            <a:spAutoFit/>
          </a:bodyPr>
          <a:lstStyle/>
          <a:p>
            <a:r>
              <a:rPr lang="es-AR" dirty="0"/>
              <a:t>Nombre</a:t>
            </a:r>
          </a:p>
        </p:txBody>
      </p:sp>
      <p:sp>
        <p:nvSpPr>
          <p:cNvPr id="15" name="CuadroTexto 14">
            <a:extLst>
              <a:ext uri="{FF2B5EF4-FFF2-40B4-BE49-F238E27FC236}">
                <a16:creationId xmlns:a16="http://schemas.microsoft.com/office/drawing/2014/main" id="{4487F83F-EA8A-4494-A192-0FEF7D190011}"/>
              </a:ext>
            </a:extLst>
          </p:cNvPr>
          <p:cNvSpPr txBox="1"/>
          <p:nvPr/>
        </p:nvSpPr>
        <p:spPr>
          <a:xfrm>
            <a:off x="9033075" y="4883783"/>
            <a:ext cx="2122605" cy="369332"/>
          </a:xfrm>
          <a:prstGeom prst="rect">
            <a:avLst/>
          </a:prstGeom>
          <a:noFill/>
        </p:spPr>
        <p:txBody>
          <a:bodyPr wrap="square" rtlCol="0">
            <a:spAutoFit/>
          </a:bodyPr>
          <a:lstStyle/>
          <a:p>
            <a:r>
              <a:rPr lang="es-AR" dirty="0"/>
              <a:t>Valor inicial</a:t>
            </a:r>
          </a:p>
        </p:txBody>
      </p:sp>
      <p:cxnSp>
        <p:nvCxnSpPr>
          <p:cNvPr id="17" name="Conector recto de flecha 16">
            <a:extLst>
              <a:ext uri="{FF2B5EF4-FFF2-40B4-BE49-F238E27FC236}">
                <a16:creationId xmlns:a16="http://schemas.microsoft.com/office/drawing/2014/main" id="{9AF49B64-712D-413A-A90A-626F39085E91}"/>
              </a:ext>
            </a:extLst>
          </p:cNvPr>
          <p:cNvCxnSpPr>
            <a:cxnSpLocks/>
            <a:stCxn id="15" idx="1"/>
          </p:cNvCxnSpPr>
          <p:nvPr/>
        </p:nvCxnSpPr>
        <p:spPr>
          <a:xfrm flipH="1">
            <a:off x="5822264" y="5068449"/>
            <a:ext cx="3210811" cy="266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131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Variables auxiliares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011981"/>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AR" sz="2400" dirty="0"/>
              <a:t>Son variables que se utilizan para auxiliar a la ejecución del programa</a:t>
            </a:r>
          </a:p>
          <a:p>
            <a:pPr lvl="3">
              <a:buFont typeface="Wingdings" panose="05000000000000000000" pitchFamily="2" charset="2"/>
              <a:buChar char="§"/>
            </a:pPr>
            <a:r>
              <a:rPr lang="es-AR" sz="1600" dirty="0"/>
              <a:t>Contadores</a:t>
            </a:r>
          </a:p>
          <a:p>
            <a:pPr lvl="4">
              <a:buFont typeface="Wingdings" panose="05000000000000000000" pitchFamily="2" charset="2"/>
              <a:buChar char="§"/>
            </a:pPr>
            <a:r>
              <a:rPr lang="es-AR" sz="1600" dirty="0" err="1"/>
              <a:t>Variales</a:t>
            </a:r>
            <a:r>
              <a:rPr lang="es-AR" sz="1600" dirty="0"/>
              <a:t> que se utilizan para contar, por ejemplo, veces que se repite un bloque de código. So variables que acumulan un valor constante</a:t>
            </a:r>
          </a:p>
          <a:p>
            <a:pPr lvl="5">
              <a:buFont typeface="Wingdings" panose="05000000000000000000" pitchFamily="2" charset="2"/>
              <a:buChar char="§"/>
            </a:pPr>
            <a:r>
              <a:rPr lang="es-AR" sz="1600" dirty="0" err="1"/>
              <a:t>Cont</a:t>
            </a:r>
            <a:r>
              <a:rPr lang="es-AR" sz="1600" dirty="0"/>
              <a:t> = </a:t>
            </a:r>
            <a:r>
              <a:rPr lang="es-AR" sz="1600" dirty="0" err="1"/>
              <a:t>Cont</a:t>
            </a:r>
            <a:r>
              <a:rPr lang="es-AR" sz="1600" dirty="0"/>
              <a:t> +1;</a:t>
            </a:r>
          </a:p>
          <a:p>
            <a:pPr lvl="5">
              <a:buFont typeface="Wingdings" panose="05000000000000000000" pitchFamily="2" charset="2"/>
              <a:buChar char="§"/>
            </a:pPr>
            <a:r>
              <a:rPr lang="es-AR" sz="1600" dirty="0" err="1"/>
              <a:t>Cont</a:t>
            </a:r>
            <a:r>
              <a:rPr lang="es-AR" sz="1600" dirty="0"/>
              <a:t>+=1;</a:t>
            </a:r>
          </a:p>
          <a:p>
            <a:pPr lvl="5">
              <a:buFont typeface="Wingdings" panose="05000000000000000000" pitchFamily="2" charset="2"/>
              <a:buChar char="§"/>
            </a:pPr>
            <a:r>
              <a:rPr lang="es-AR" sz="1600" dirty="0" err="1"/>
              <a:t>Cont</a:t>
            </a:r>
            <a:r>
              <a:rPr lang="es-AR" sz="1600" dirty="0"/>
              <a:t> ++;</a:t>
            </a:r>
          </a:p>
          <a:p>
            <a:pPr lvl="3">
              <a:buFont typeface="Wingdings" panose="05000000000000000000" pitchFamily="2" charset="2"/>
              <a:buChar char="§"/>
            </a:pPr>
            <a:r>
              <a:rPr lang="es-AR" sz="1600" dirty="0"/>
              <a:t>Acumuladores</a:t>
            </a:r>
          </a:p>
          <a:p>
            <a:pPr lvl="4">
              <a:buFont typeface="Wingdings" panose="05000000000000000000" pitchFamily="2" charset="2"/>
              <a:buChar char="§"/>
            </a:pPr>
            <a:r>
              <a:rPr lang="es-AR" sz="1600" dirty="0"/>
              <a:t>Se utilizan para acumular valores variables</a:t>
            </a:r>
          </a:p>
          <a:p>
            <a:pPr lvl="5">
              <a:buFont typeface="Wingdings" panose="05000000000000000000" pitchFamily="2" charset="2"/>
              <a:buChar char="§"/>
            </a:pPr>
            <a:r>
              <a:rPr lang="es-AR" sz="1600" dirty="0"/>
              <a:t>Acu = acu + variable;</a:t>
            </a:r>
          </a:p>
          <a:p>
            <a:pPr lvl="5">
              <a:buFont typeface="Wingdings" panose="05000000000000000000" pitchFamily="2" charset="2"/>
              <a:buChar char="§"/>
            </a:pPr>
            <a:r>
              <a:rPr lang="es-AR" sz="1600" dirty="0"/>
              <a:t>Acu+=variable;</a:t>
            </a:r>
          </a:p>
          <a:p>
            <a:pPr marL="0" indent="0">
              <a:buNone/>
            </a:pPr>
            <a:endParaRPr lang="es-AR" dirty="0"/>
          </a:p>
        </p:txBody>
      </p:sp>
    </p:spTree>
    <p:extLst>
      <p:ext uri="{BB962C8B-B14F-4D97-AF65-F5344CB8AC3E}">
        <p14:creationId xmlns:p14="http://schemas.microsoft.com/office/powerpoint/2010/main" val="1905803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Constantes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fontScale="92500"/>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Representa  a una secuencia de caracteres en lugar de un valor almacenado en memoria </a:t>
            </a:r>
          </a:p>
          <a:p>
            <a:pPr lvl="2">
              <a:buFont typeface="Wingdings" panose="05000000000000000000" pitchFamily="2" charset="2"/>
              <a:buChar char="§"/>
            </a:pPr>
            <a:r>
              <a:rPr lang="es-ES" sz="2400" dirty="0"/>
              <a:t>En C existen los siguientes tipos de constantes</a:t>
            </a:r>
          </a:p>
          <a:p>
            <a:pPr lvl="3">
              <a:buFont typeface="Wingdings" panose="05000000000000000000" pitchFamily="2" charset="2"/>
              <a:buChar char="§"/>
            </a:pPr>
            <a:r>
              <a:rPr lang="es-ES" sz="2400" dirty="0"/>
              <a:t>Literales,</a:t>
            </a:r>
          </a:p>
          <a:p>
            <a:pPr lvl="4">
              <a:buFont typeface="Wingdings" panose="05000000000000000000" pitchFamily="2" charset="2"/>
              <a:buChar char="§"/>
            </a:pPr>
            <a:r>
              <a:rPr lang="es-ES" sz="2200" dirty="0"/>
              <a:t>son las más usuales; toman valores como 45.32564,222 o bien “introduzca sus datos” que se escriben directamente en el texto del programa. </a:t>
            </a:r>
          </a:p>
          <a:p>
            <a:pPr lvl="3">
              <a:buFont typeface="Wingdings" panose="05000000000000000000" pitchFamily="2" charset="2"/>
              <a:buChar char="§"/>
            </a:pPr>
            <a:r>
              <a:rPr lang="es-ES" sz="2400" dirty="0"/>
              <a:t>Definidas,</a:t>
            </a:r>
          </a:p>
          <a:p>
            <a:pPr lvl="4">
              <a:buFont typeface="Wingdings" panose="05000000000000000000" pitchFamily="2" charset="2"/>
              <a:buChar char="§"/>
            </a:pPr>
            <a:r>
              <a:rPr lang="es-ES" sz="2200" dirty="0"/>
              <a:t>Son identificadores que se asocian con valores literales constantes y que toman determinados nombres</a:t>
            </a:r>
          </a:p>
          <a:p>
            <a:pPr lvl="3">
              <a:buFont typeface="Wingdings" panose="05000000000000000000" pitchFamily="2" charset="2"/>
              <a:buChar char="§"/>
            </a:pPr>
            <a:r>
              <a:rPr lang="es-ES" sz="2400" dirty="0"/>
              <a:t>constantes declaradas.</a:t>
            </a:r>
          </a:p>
          <a:p>
            <a:pPr lvl="4">
              <a:buFont typeface="Wingdings" panose="05000000000000000000" pitchFamily="2" charset="2"/>
              <a:buChar char="§"/>
            </a:pPr>
            <a:r>
              <a:rPr lang="es-ES" sz="2200" dirty="0"/>
              <a:t>Las constantes declaradas son como variables: sus valores se almacenan en memoria, pero no con una secuencia de otros nombres, tales como Azul, Verde, Rojo y Amarillo. </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spTree>
    <p:extLst>
      <p:ext uri="{BB962C8B-B14F-4D97-AF65-F5344CB8AC3E}">
        <p14:creationId xmlns:p14="http://schemas.microsoft.com/office/powerpoint/2010/main" val="147622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Constantes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#define pi 3,14159</a:t>
            </a:r>
          </a:p>
          <a:p>
            <a:pPr lvl="2">
              <a:buFont typeface="Wingdings" panose="05000000000000000000" pitchFamily="2" charset="2"/>
              <a:buChar char="§"/>
            </a:pPr>
            <a:r>
              <a:rPr lang="es-ES" sz="2400" dirty="0"/>
              <a:t>#define </a:t>
            </a:r>
            <a:r>
              <a:rPr lang="es-ES" sz="2400" dirty="0" err="1"/>
              <a:t>numero_E</a:t>
            </a:r>
            <a:r>
              <a:rPr lang="es-ES" sz="2400" dirty="0"/>
              <a:t> 2.718281</a:t>
            </a:r>
          </a:p>
          <a:p>
            <a:pPr lvl="2">
              <a:buFont typeface="Wingdings" panose="05000000000000000000" pitchFamily="2" charset="2"/>
              <a:buChar char="§"/>
            </a:pPr>
            <a:r>
              <a:rPr lang="es-ES" sz="2400" dirty="0"/>
              <a:t>Como buena práctica, se escriben las constantes en mayúscula</a:t>
            </a:r>
          </a:p>
          <a:p>
            <a:pPr lvl="2">
              <a:buFont typeface="Wingdings" panose="05000000000000000000" pitchFamily="2" charset="2"/>
              <a:buChar char="§"/>
            </a:pPr>
            <a:r>
              <a:rPr lang="es-ES" sz="2400" dirty="0"/>
              <a:t>Luego de la declaración no se pone ;</a:t>
            </a:r>
          </a:p>
          <a:p>
            <a:pPr lvl="2">
              <a:buFont typeface="Wingdings" panose="05000000000000000000" pitchFamily="2" charset="2"/>
              <a:buChar char="§"/>
            </a:pPr>
            <a:r>
              <a:rPr lang="es-ES" sz="2400" dirty="0"/>
              <a:t>Otra forma de constantes:</a:t>
            </a:r>
          </a:p>
          <a:p>
            <a:pPr lvl="3">
              <a:buFont typeface="Wingdings" panose="05000000000000000000" pitchFamily="2" charset="2"/>
              <a:buChar char="§"/>
            </a:pPr>
            <a:r>
              <a:rPr lang="es-ES" sz="2400" dirty="0" err="1"/>
              <a:t>Const</a:t>
            </a:r>
            <a:r>
              <a:rPr lang="es-ES" sz="2400" dirty="0"/>
              <a:t> </a:t>
            </a:r>
            <a:r>
              <a:rPr lang="es-ES" sz="2400" dirty="0" err="1"/>
              <a:t>int</a:t>
            </a:r>
            <a:r>
              <a:rPr lang="es-ES" sz="2400" dirty="0"/>
              <a:t> </a:t>
            </a:r>
            <a:r>
              <a:rPr lang="es-ES" sz="2400" dirty="0" err="1"/>
              <a:t>temp</a:t>
            </a:r>
            <a:r>
              <a:rPr lang="es-ES" sz="2400" dirty="0"/>
              <a:t>=5 (indica que el valor no puede cambiar)</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spTree>
    <p:extLst>
      <p:ext uri="{BB962C8B-B14F-4D97-AF65-F5344CB8AC3E}">
        <p14:creationId xmlns:p14="http://schemas.microsoft.com/office/powerpoint/2010/main" val="2776262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809DC26A-5836-4284-87E2-00B1E13E9B2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err="1"/>
              <a:t>Operadores</a:t>
            </a:r>
            <a:endParaRPr lang="en-US" dirty="0"/>
          </a:p>
        </p:txBody>
      </p:sp>
      <p:sp>
        <p:nvSpPr>
          <p:cNvPr id="20" name="Rectangle 1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arcador de texto 6">
            <a:extLst>
              <a:ext uri="{FF2B5EF4-FFF2-40B4-BE49-F238E27FC236}">
                <a16:creationId xmlns:a16="http://schemas.microsoft.com/office/drawing/2014/main" id="{0322C328-884B-42A5-A41C-C522A87E1CC8}"/>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dirty="0">
              <a:solidFill>
                <a:srgbClr val="FFFFFF"/>
              </a:solidFill>
            </a:endParaRPr>
          </a:p>
        </p:txBody>
      </p:sp>
      <p:sp>
        <p:nvSpPr>
          <p:cNvPr id="22" name="Rectangle 2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3583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ASIGNACIÓN</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pic>
        <p:nvPicPr>
          <p:cNvPr id="4" name="Picture 2">
            <a:extLst>
              <a:ext uri="{FF2B5EF4-FFF2-40B4-BE49-F238E27FC236}">
                <a16:creationId xmlns:a16="http://schemas.microsoft.com/office/drawing/2014/main" id="{9552A95F-2766-4F8B-98E1-BAE68B79F7A2}"/>
              </a:ext>
            </a:extLst>
          </p:cNvPr>
          <p:cNvPicPr>
            <a:picLocks noChangeAspect="1"/>
          </p:cNvPicPr>
          <p:nvPr/>
        </p:nvPicPr>
        <p:blipFill>
          <a:blip r:embed="rId2"/>
          <a:stretch>
            <a:fillRect/>
          </a:stretch>
        </p:blipFill>
        <p:spPr>
          <a:xfrm>
            <a:off x="1304317" y="2919386"/>
            <a:ext cx="9583366" cy="2201255"/>
          </a:xfrm>
          <a:prstGeom prst="rect">
            <a:avLst/>
          </a:prstGeom>
        </p:spPr>
      </p:pic>
    </p:spTree>
    <p:extLst>
      <p:ext uri="{BB962C8B-B14F-4D97-AF65-F5344CB8AC3E}">
        <p14:creationId xmlns:p14="http://schemas.microsoft.com/office/powerpoint/2010/main" val="146209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ARITMÉTICOS</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pic>
        <p:nvPicPr>
          <p:cNvPr id="5" name="Picture 4">
            <a:extLst>
              <a:ext uri="{FF2B5EF4-FFF2-40B4-BE49-F238E27FC236}">
                <a16:creationId xmlns:a16="http://schemas.microsoft.com/office/drawing/2014/main" id="{F2ED6697-E5AB-42AA-86DF-BFE2E46F6F78}"/>
              </a:ext>
            </a:extLst>
          </p:cNvPr>
          <p:cNvPicPr>
            <a:picLocks noChangeAspect="1"/>
          </p:cNvPicPr>
          <p:nvPr/>
        </p:nvPicPr>
        <p:blipFill>
          <a:blip r:embed="rId2"/>
          <a:stretch>
            <a:fillRect/>
          </a:stretch>
        </p:blipFill>
        <p:spPr>
          <a:xfrm>
            <a:off x="2094275" y="3132246"/>
            <a:ext cx="7498718" cy="1988395"/>
          </a:xfrm>
          <a:prstGeom prst="rect">
            <a:avLst/>
          </a:prstGeom>
        </p:spPr>
      </p:pic>
    </p:spTree>
    <p:extLst>
      <p:ext uri="{BB962C8B-B14F-4D97-AF65-F5344CB8AC3E}">
        <p14:creationId xmlns:p14="http://schemas.microsoft.com/office/powerpoint/2010/main" val="59047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ESPECIALES</a:t>
            </a:r>
          </a:p>
          <a:p>
            <a:pPr lvl="3">
              <a:buFont typeface="Wingdings" panose="05000000000000000000" pitchFamily="2" charset="2"/>
              <a:buChar char="§"/>
            </a:pPr>
            <a:r>
              <a:rPr lang="es-ES" sz="2400" dirty="0"/>
              <a:t>Primero incrementa y después asigna</a:t>
            </a:r>
          </a:p>
          <a:p>
            <a:pPr lvl="4">
              <a:buFont typeface="Wingdings" panose="05000000000000000000" pitchFamily="2" charset="2"/>
              <a:buChar char="§"/>
            </a:pPr>
            <a:r>
              <a:rPr lang="es-ES" sz="2400" dirty="0"/>
              <a:t>i=1</a:t>
            </a:r>
          </a:p>
          <a:p>
            <a:pPr lvl="4">
              <a:buFont typeface="Wingdings" panose="05000000000000000000" pitchFamily="2" charset="2"/>
              <a:buChar char="§"/>
            </a:pPr>
            <a:r>
              <a:rPr lang="es-ES" sz="2400" dirty="0"/>
              <a:t>j=++i;</a:t>
            </a:r>
          </a:p>
          <a:p>
            <a:pPr lvl="4">
              <a:buFont typeface="Wingdings" panose="05000000000000000000" pitchFamily="2" charset="2"/>
              <a:buChar char="§"/>
            </a:pPr>
            <a:r>
              <a:rPr lang="es-ES" sz="2400" dirty="0"/>
              <a:t>(j=2, i=2)</a:t>
            </a:r>
          </a:p>
          <a:p>
            <a:pPr lvl="3">
              <a:buFont typeface="Wingdings" panose="05000000000000000000" pitchFamily="2" charset="2"/>
              <a:buChar char="§"/>
            </a:pPr>
            <a:r>
              <a:rPr lang="es-ES" sz="2400" dirty="0"/>
              <a:t>Primero asigna y después incrementa</a:t>
            </a:r>
          </a:p>
          <a:p>
            <a:pPr lvl="4">
              <a:buFont typeface="Wingdings" panose="05000000000000000000" pitchFamily="2" charset="2"/>
              <a:buChar char="§"/>
            </a:pPr>
            <a:r>
              <a:rPr lang="es-ES" sz="2400" dirty="0"/>
              <a:t>i=1</a:t>
            </a:r>
          </a:p>
          <a:p>
            <a:pPr lvl="4">
              <a:buFont typeface="Wingdings" panose="05000000000000000000" pitchFamily="2" charset="2"/>
              <a:buChar char="§"/>
            </a:pPr>
            <a:r>
              <a:rPr lang="es-ES" sz="2400" dirty="0"/>
              <a:t>j=i++</a:t>
            </a:r>
          </a:p>
          <a:p>
            <a:pPr lvl="4">
              <a:buFont typeface="Wingdings" panose="05000000000000000000" pitchFamily="2" charset="2"/>
              <a:buChar char="§"/>
            </a:pPr>
            <a:r>
              <a:rPr lang="es-ES" sz="2400" dirty="0"/>
              <a:t>(j=1, i)2)</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spTree>
    <p:extLst>
      <p:ext uri="{BB962C8B-B14F-4D97-AF65-F5344CB8AC3E}">
        <p14:creationId xmlns:p14="http://schemas.microsoft.com/office/powerpoint/2010/main" val="232854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809DC26A-5836-4284-87E2-00B1E13E9B2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err="1"/>
              <a:t>Tipos</a:t>
            </a:r>
            <a:r>
              <a:rPr lang="en-US" dirty="0"/>
              <a:t> de </a:t>
            </a:r>
            <a:r>
              <a:rPr lang="en-US" dirty="0" err="1"/>
              <a:t>datos</a:t>
            </a:r>
            <a:endParaRPr lang="en-US" dirty="0"/>
          </a:p>
        </p:txBody>
      </p:sp>
      <p:sp>
        <p:nvSpPr>
          <p:cNvPr id="20" name="Rectangle 1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arcador de texto 6">
            <a:extLst>
              <a:ext uri="{FF2B5EF4-FFF2-40B4-BE49-F238E27FC236}">
                <a16:creationId xmlns:a16="http://schemas.microsoft.com/office/drawing/2014/main" id="{0322C328-884B-42A5-A41C-C522A87E1CC8}"/>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dirty="0">
              <a:solidFill>
                <a:srgbClr val="FFFFFF"/>
              </a:solidFill>
            </a:endParaRPr>
          </a:p>
        </p:txBody>
      </p:sp>
      <p:sp>
        <p:nvSpPr>
          <p:cNvPr id="22" name="Rectangle 2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997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LOGICOS</a:t>
            </a:r>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pic>
        <p:nvPicPr>
          <p:cNvPr id="6" name="Picture 2">
            <a:extLst>
              <a:ext uri="{FF2B5EF4-FFF2-40B4-BE49-F238E27FC236}">
                <a16:creationId xmlns:a16="http://schemas.microsoft.com/office/drawing/2014/main" id="{E4F06B10-E6AF-4BBE-BE59-A925D8EB92B9}"/>
              </a:ext>
            </a:extLst>
          </p:cNvPr>
          <p:cNvPicPr>
            <a:picLocks noChangeAspect="1"/>
          </p:cNvPicPr>
          <p:nvPr/>
        </p:nvPicPr>
        <p:blipFill>
          <a:blip r:embed="rId2"/>
          <a:stretch>
            <a:fillRect/>
          </a:stretch>
        </p:blipFill>
        <p:spPr>
          <a:xfrm>
            <a:off x="2497455" y="2707835"/>
            <a:ext cx="7258050" cy="1038225"/>
          </a:xfrm>
          <a:prstGeom prst="rect">
            <a:avLst/>
          </a:prstGeom>
        </p:spPr>
      </p:pic>
    </p:spTree>
    <p:extLst>
      <p:ext uri="{BB962C8B-B14F-4D97-AF65-F5344CB8AC3E}">
        <p14:creationId xmlns:p14="http://schemas.microsoft.com/office/powerpoint/2010/main" val="97692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AR" sz="2400" dirty="0"/>
              <a:t>RELACIONALES</a:t>
            </a:r>
            <a:endParaRPr lang="es-ES" sz="2400" dirty="0"/>
          </a:p>
          <a:p>
            <a:pPr lvl="2">
              <a:buFont typeface="Wingdings" panose="05000000000000000000" pitchFamily="2" charset="2"/>
              <a:buChar char="§"/>
            </a:pPr>
            <a:endParaRPr lang="es-ES" sz="2400" dirty="0"/>
          </a:p>
          <a:p>
            <a:pPr lvl="2">
              <a:buFont typeface="Wingdings" panose="05000000000000000000" pitchFamily="2" charset="2"/>
              <a:buChar char="§"/>
            </a:pPr>
            <a:endParaRPr lang="es-AR" dirty="0"/>
          </a:p>
        </p:txBody>
      </p:sp>
      <p:pic>
        <p:nvPicPr>
          <p:cNvPr id="5" name="Picture 5">
            <a:extLst>
              <a:ext uri="{FF2B5EF4-FFF2-40B4-BE49-F238E27FC236}">
                <a16:creationId xmlns:a16="http://schemas.microsoft.com/office/drawing/2014/main" id="{CA788590-1BCB-4858-90DF-EF012486C420}"/>
              </a:ext>
            </a:extLst>
          </p:cNvPr>
          <p:cNvPicPr>
            <a:picLocks noChangeAspect="1"/>
          </p:cNvPicPr>
          <p:nvPr/>
        </p:nvPicPr>
        <p:blipFill>
          <a:blip r:embed="rId2"/>
          <a:stretch>
            <a:fillRect/>
          </a:stretch>
        </p:blipFill>
        <p:spPr>
          <a:xfrm>
            <a:off x="2310056" y="3073426"/>
            <a:ext cx="7343775" cy="1762125"/>
          </a:xfrm>
          <a:prstGeom prst="rect">
            <a:avLst/>
          </a:prstGeom>
        </p:spPr>
      </p:pic>
    </p:spTree>
    <p:extLst>
      <p:ext uri="{BB962C8B-B14F-4D97-AF65-F5344CB8AC3E}">
        <p14:creationId xmlns:p14="http://schemas.microsoft.com/office/powerpoint/2010/main" val="2911244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Operadores</a:t>
            </a:r>
          </a:p>
        </p:txBody>
      </p:sp>
      <p:sp>
        <p:nvSpPr>
          <p:cNvPr id="8" name="Marcador de contenido 8">
            <a:extLst>
              <a:ext uri="{FF2B5EF4-FFF2-40B4-BE49-F238E27FC236}">
                <a16:creationId xmlns:a16="http://schemas.microsoft.com/office/drawing/2014/main" id="{0398A278-EB25-4104-93DB-342187526AD0}"/>
              </a:ext>
            </a:extLst>
          </p:cNvPr>
          <p:cNvSpPr>
            <a:spLocks noGrp="1"/>
          </p:cNvSpPr>
          <p:nvPr>
            <p:ph idx="1"/>
          </p:nvPr>
        </p:nvSpPr>
        <p:spPr>
          <a:xfrm>
            <a:off x="838200" y="1257078"/>
            <a:ext cx="10515600" cy="4914540"/>
          </a:xfrm>
        </p:spPr>
        <p:txBody>
          <a:bodyPr>
            <a:normAutofit/>
          </a:bodyPr>
          <a:lstStyle/>
          <a:p>
            <a:endParaRPr lang="es-ES" dirty="0"/>
          </a:p>
          <a:p>
            <a:pPr lvl="2">
              <a:buFont typeface="Wingdings" panose="05000000000000000000" pitchFamily="2" charset="2"/>
              <a:buChar char="§"/>
            </a:pPr>
            <a:endParaRPr lang="es-ES" sz="2400" dirty="0"/>
          </a:p>
          <a:p>
            <a:pPr lvl="2">
              <a:buFont typeface="Wingdings" panose="05000000000000000000" pitchFamily="2" charset="2"/>
              <a:buChar char="§"/>
            </a:pPr>
            <a:r>
              <a:rPr lang="es-ES" sz="2400" dirty="0"/>
              <a:t>Operador CONDICIONAL	</a:t>
            </a:r>
          </a:p>
          <a:p>
            <a:pPr lvl="3">
              <a:buFont typeface="Wingdings" panose="05000000000000000000" pitchFamily="2" charset="2"/>
              <a:buChar char="§"/>
            </a:pPr>
            <a:r>
              <a:rPr lang="es-ES" sz="2000" dirty="0"/>
              <a:t>a &gt; b ? 5 : 10;      si a es mayor que b devuelve 5 de lo contrario 10.</a:t>
            </a:r>
          </a:p>
          <a:p>
            <a:pPr lvl="2">
              <a:buFont typeface="Wingdings" panose="05000000000000000000" pitchFamily="2" charset="2"/>
              <a:buChar char="§"/>
            </a:pPr>
            <a:r>
              <a:rPr lang="es-ES" sz="2400" dirty="0"/>
              <a:t>OPERADOR SIZEOF</a:t>
            </a:r>
          </a:p>
          <a:p>
            <a:pPr lvl="3">
              <a:buFont typeface="Wingdings" panose="05000000000000000000" pitchFamily="2" charset="2"/>
              <a:buChar char="§"/>
            </a:pPr>
            <a:r>
              <a:rPr lang="es-ES" sz="2000"/>
              <a:t>Devuelve </a:t>
            </a:r>
            <a:r>
              <a:rPr lang="es-ES" sz="2000" dirty="0"/>
              <a:t>el tamaño en bits de una variable, array, etc.</a:t>
            </a:r>
          </a:p>
          <a:p>
            <a:pPr lvl="2">
              <a:buFont typeface="Wingdings" panose="05000000000000000000" pitchFamily="2" charset="2"/>
              <a:buChar char="§"/>
            </a:pPr>
            <a:r>
              <a:rPr lang="es-ES" sz="2400" dirty="0"/>
              <a:t>OPERACIÓN DE CONVERSIÓN EXPLICITA</a:t>
            </a:r>
          </a:p>
          <a:p>
            <a:pPr lvl="3">
              <a:buFont typeface="Wingdings" panose="05000000000000000000" pitchFamily="2" charset="2"/>
              <a:buChar char="§"/>
            </a:pPr>
            <a:r>
              <a:rPr lang="es-ES" sz="2000" dirty="0"/>
              <a:t>C puede convertir el contenido de las variables a otros tipos de datos</a:t>
            </a:r>
          </a:p>
          <a:p>
            <a:pPr lvl="3">
              <a:buFont typeface="Wingdings" panose="05000000000000000000" pitchFamily="2" charset="2"/>
              <a:buChar char="§"/>
            </a:pPr>
            <a:r>
              <a:rPr lang="es-ES" sz="2000" dirty="0"/>
              <a:t>Se debe escribir el tipo deseado y luego la variable sobre la que se debe aplicar</a:t>
            </a:r>
          </a:p>
          <a:p>
            <a:pPr lvl="4">
              <a:buFont typeface="Wingdings" panose="05000000000000000000" pitchFamily="2" charset="2"/>
              <a:buChar char="§"/>
            </a:pPr>
            <a:r>
              <a:rPr lang="es-ES" sz="2000" dirty="0"/>
              <a:t>( </a:t>
            </a:r>
            <a:r>
              <a:rPr lang="es-ES" sz="2000" dirty="0" err="1"/>
              <a:t>int</a:t>
            </a:r>
            <a:r>
              <a:rPr lang="es-ES" sz="2000" dirty="0"/>
              <a:t> ) a;</a:t>
            </a:r>
          </a:p>
          <a:p>
            <a:pPr lvl="4">
              <a:buFont typeface="Wingdings" panose="05000000000000000000" pitchFamily="2" charset="2"/>
              <a:buChar char="§"/>
            </a:pPr>
            <a:r>
              <a:rPr lang="es-ES" sz="2000" dirty="0"/>
              <a:t>( </a:t>
            </a:r>
            <a:r>
              <a:rPr lang="es-ES" sz="2000" dirty="0" err="1"/>
              <a:t>float</a:t>
            </a:r>
            <a:r>
              <a:rPr lang="es-ES" sz="2000" dirty="0"/>
              <a:t> ) b;</a:t>
            </a:r>
            <a:endParaRPr lang="es-ES" sz="2400" dirty="0"/>
          </a:p>
          <a:p>
            <a:pPr marL="384048" lvl="2" indent="0">
              <a:buNone/>
            </a:pPr>
            <a:endParaRPr lang="es-ES" sz="2400" dirty="0"/>
          </a:p>
          <a:p>
            <a:pPr lvl="2">
              <a:buFont typeface="Wingdings" panose="05000000000000000000" pitchFamily="2" charset="2"/>
              <a:buChar char="§"/>
            </a:pPr>
            <a:endParaRPr lang="es-AR" dirty="0"/>
          </a:p>
        </p:txBody>
      </p:sp>
    </p:spTree>
    <p:extLst>
      <p:ext uri="{BB962C8B-B14F-4D97-AF65-F5344CB8AC3E}">
        <p14:creationId xmlns:p14="http://schemas.microsoft.com/office/powerpoint/2010/main" val="237452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¿Qué es un tipo de datos?</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1097280" y="1417320"/>
            <a:ext cx="10058400" cy="4023360"/>
          </a:xfrm>
        </p:spPr>
        <p:txBody>
          <a:bodyPr/>
          <a:lstStyle/>
          <a:p>
            <a:endParaRPr lang="es-ES" dirty="0"/>
          </a:p>
          <a:p>
            <a:r>
              <a:rPr lang="es-ES" dirty="0"/>
              <a:t>Es la propiedad de un valor que determina su dominio (qué valores puede tomar), qué operaciones se le pueden aplicar y cómo es representado internamente por el procesador.</a:t>
            </a:r>
          </a:p>
          <a:p>
            <a:pPr lvl="1">
              <a:buFont typeface="Arial" panose="020B0604020202020204" pitchFamily="34" charset="0"/>
              <a:buChar char="•"/>
            </a:pPr>
            <a:r>
              <a:rPr lang="es-ES" sz="2000" dirty="0"/>
              <a:t>C no soporta un gran numero de tipos de datos predefinidos, pero tiene la capacidad para crear sus propios tipos de datos. </a:t>
            </a:r>
          </a:p>
          <a:p>
            <a:pPr lvl="1">
              <a:buFont typeface="Arial" panose="020B0604020202020204" pitchFamily="34" charset="0"/>
              <a:buChar char="•"/>
            </a:pPr>
            <a:r>
              <a:rPr lang="es-ES" sz="2000" dirty="0"/>
              <a:t>Todos los tipos de datos básicos en C son:</a:t>
            </a:r>
          </a:p>
          <a:p>
            <a:pPr lvl="2">
              <a:buFont typeface="Arial" panose="020B0604020202020204" pitchFamily="34" charset="0"/>
              <a:buChar char="•"/>
            </a:pPr>
            <a:r>
              <a:rPr lang="es-ES" sz="1600" b="1" dirty="0"/>
              <a:t>Enteros</a:t>
            </a:r>
            <a:r>
              <a:rPr lang="es-ES" sz="1600" dirty="0"/>
              <a:t>: (números completos y sus negativos), de tipo </a:t>
            </a:r>
            <a:r>
              <a:rPr lang="es-ES" sz="1600" dirty="0" err="1"/>
              <a:t>int</a:t>
            </a:r>
            <a:r>
              <a:rPr lang="es-ES" sz="1600" dirty="0"/>
              <a:t>.</a:t>
            </a:r>
          </a:p>
          <a:p>
            <a:pPr lvl="2">
              <a:buFont typeface="Arial" panose="020B0604020202020204" pitchFamily="34" charset="0"/>
              <a:buChar char="•"/>
            </a:pPr>
            <a:r>
              <a:rPr lang="es-ES" sz="1600" b="1" dirty="0"/>
              <a:t>Variantes de enteros</a:t>
            </a:r>
            <a:r>
              <a:rPr lang="es-ES" sz="1600" dirty="0"/>
              <a:t>: tipos short, </a:t>
            </a:r>
            <a:r>
              <a:rPr lang="es-ES" sz="1600" dirty="0" err="1"/>
              <a:t>long</a:t>
            </a:r>
            <a:r>
              <a:rPr lang="es-ES" sz="1600" dirty="0"/>
              <a:t>, </a:t>
            </a:r>
            <a:r>
              <a:rPr lang="es-ES" sz="1600" dirty="0" err="1"/>
              <a:t>int</a:t>
            </a:r>
            <a:r>
              <a:rPr lang="es-ES" sz="1600" dirty="0"/>
              <a:t>  y </a:t>
            </a:r>
            <a:r>
              <a:rPr lang="es-ES" sz="1600" dirty="0" err="1"/>
              <a:t>unsigned</a:t>
            </a:r>
            <a:r>
              <a:rPr lang="es-ES" sz="1600" dirty="0"/>
              <a:t>.</a:t>
            </a:r>
          </a:p>
          <a:p>
            <a:pPr lvl="2">
              <a:buFont typeface="Arial" panose="020B0604020202020204" pitchFamily="34" charset="0"/>
              <a:buChar char="•"/>
            </a:pPr>
            <a:r>
              <a:rPr lang="es-ES" sz="1600" b="1" dirty="0"/>
              <a:t>Reales</a:t>
            </a:r>
            <a:r>
              <a:rPr lang="es-ES" sz="1600" dirty="0"/>
              <a:t>: números decimales, tipos </a:t>
            </a:r>
            <a:r>
              <a:rPr lang="es-ES" sz="1600" dirty="0" err="1"/>
              <a:t>float</a:t>
            </a:r>
            <a:r>
              <a:rPr lang="es-ES" sz="1600" dirty="0"/>
              <a:t>, </a:t>
            </a:r>
            <a:r>
              <a:rPr lang="es-ES" sz="1600" dirty="0" err="1"/>
              <a:t>double</a:t>
            </a:r>
            <a:r>
              <a:rPr lang="es-ES" sz="1600" dirty="0"/>
              <a:t> o </a:t>
            </a:r>
            <a:r>
              <a:rPr lang="es-ES" sz="1600" dirty="0" err="1"/>
              <a:t>long</a:t>
            </a:r>
            <a:r>
              <a:rPr lang="es-ES" sz="1600" dirty="0"/>
              <a:t> </a:t>
            </a:r>
            <a:r>
              <a:rPr lang="es-ES" sz="1600" dirty="0" err="1"/>
              <a:t>double</a:t>
            </a:r>
            <a:r>
              <a:rPr lang="es-ES" sz="1600" dirty="0"/>
              <a:t>.   </a:t>
            </a:r>
          </a:p>
          <a:p>
            <a:pPr lvl="2">
              <a:buFont typeface="Arial" panose="020B0604020202020204" pitchFamily="34" charset="0"/>
              <a:buChar char="•"/>
            </a:pPr>
            <a:r>
              <a:rPr lang="es-ES" sz="1600" b="1" dirty="0"/>
              <a:t>Caracteres</a:t>
            </a:r>
            <a:r>
              <a:rPr lang="es-ES" sz="1600" dirty="0"/>
              <a:t>: Letras, dígitos, símbolos y signos de puntuación, tipo </a:t>
            </a:r>
            <a:r>
              <a:rPr lang="es-ES" sz="1600" dirty="0" err="1"/>
              <a:t>char</a:t>
            </a:r>
            <a:endParaRPr lang="es-AR" sz="1600" dirty="0"/>
          </a:p>
        </p:txBody>
      </p:sp>
    </p:spTree>
    <p:extLst>
      <p:ext uri="{BB962C8B-B14F-4D97-AF65-F5344CB8AC3E}">
        <p14:creationId xmlns:p14="http://schemas.microsoft.com/office/powerpoint/2010/main" val="347607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¿Qué es un tipo de datos?</a:t>
            </a:r>
          </a:p>
        </p:txBody>
      </p:sp>
      <p:pic>
        <p:nvPicPr>
          <p:cNvPr id="6" name="Picture 4">
            <a:extLst>
              <a:ext uri="{FF2B5EF4-FFF2-40B4-BE49-F238E27FC236}">
                <a16:creationId xmlns:a16="http://schemas.microsoft.com/office/drawing/2014/main" id="{11A7FD6E-462D-44F2-8C38-F3613420F2ED}"/>
              </a:ext>
            </a:extLst>
          </p:cNvPr>
          <p:cNvPicPr>
            <a:picLocks noGrp="1" noChangeAspect="1"/>
          </p:cNvPicPr>
          <p:nvPr>
            <p:ph idx="1"/>
          </p:nvPr>
        </p:nvPicPr>
        <p:blipFill>
          <a:blip r:embed="rId2"/>
          <a:stretch>
            <a:fillRect/>
          </a:stretch>
        </p:blipFill>
        <p:spPr>
          <a:xfrm>
            <a:off x="1097280" y="2198452"/>
            <a:ext cx="9802357" cy="3375498"/>
          </a:xfrm>
          <a:prstGeom prst="rect">
            <a:avLst/>
          </a:prstGeom>
        </p:spPr>
      </p:pic>
    </p:spTree>
    <p:extLst>
      <p:ext uri="{BB962C8B-B14F-4D97-AF65-F5344CB8AC3E}">
        <p14:creationId xmlns:p14="http://schemas.microsoft.com/office/powerpoint/2010/main" val="406329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Tipos de datos - Enteros</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838200" y="1475429"/>
            <a:ext cx="10515600" cy="4914540"/>
          </a:xfrm>
        </p:spPr>
        <p:txBody>
          <a:bodyPr>
            <a:normAutofit/>
          </a:bodyPr>
          <a:lstStyle/>
          <a:p>
            <a:endParaRPr lang="es-ES" dirty="0"/>
          </a:p>
          <a:p>
            <a:pPr lvl="2">
              <a:buFont typeface="Wingdings" panose="05000000000000000000" pitchFamily="2" charset="2"/>
              <a:buChar char="§"/>
            </a:pPr>
            <a:r>
              <a:rPr lang="es-ES" sz="2000" dirty="0"/>
              <a:t>Probablemente el tipo de dato más familiar es el entero, o tipo </a:t>
            </a:r>
            <a:r>
              <a:rPr lang="es-ES" sz="2000" dirty="0" err="1"/>
              <a:t>int</a:t>
            </a:r>
            <a:r>
              <a:rPr lang="es-ES" sz="2000" dirty="0"/>
              <a:t>. </a:t>
            </a:r>
          </a:p>
          <a:p>
            <a:pPr lvl="2">
              <a:buFont typeface="Wingdings" panose="05000000000000000000" pitchFamily="2" charset="2"/>
              <a:buChar char="§"/>
            </a:pPr>
            <a:r>
              <a:rPr lang="es-ES" sz="2000" dirty="0"/>
              <a:t>Los enteros son adecuados para aplicaciones que trabajen con datos numéricos. </a:t>
            </a:r>
          </a:p>
          <a:p>
            <a:pPr lvl="2">
              <a:buFont typeface="Wingdings" panose="05000000000000000000" pitchFamily="2" charset="2"/>
              <a:buChar char="§"/>
            </a:pPr>
            <a:r>
              <a:rPr lang="es-ES" sz="2000" dirty="0"/>
              <a:t>Los tipos enteros se almacenan internamente en 2 bytes (o 16 bits) de memoria</a:t>
            </a:r>
          </a:p>
          <a:p>
            <a:pPr lvl="2"/>
            <a:endParaRPr lang="es-AR" dirty="0"/>
          </a:p>
          <a:p>
            <a:pPr marL="914400" lvl="2" indent="0">
              <a:buNone/>
            </a:pPr>
            <a:endParaRPr lang="es-AR" dirty="0"/>
          </a:p>
          <a:p>
            <a:pPr lvl="2"/>
            <a:endParaRPr lang="es-AR" dirty="0"/>
          </a:p>
          <a:p>
            <a:pPr marL="0" indent="0">
              <a:buNone/>
            </a:pPr>
            <a:endParaRPr lang="es-AR" dirty="0"/>
          </a:p>
        </p:txBody>
      </p:sp>
      <p:pic>
        <p:nvPicPr>
          <p:cNvPr id="4" name="Picture 2">
            <a:extLst>
              <a:ext uri="{FF2B5EF4-FFF2-40B4-BE49-F238E27FC236}">
                <a16:creationId xmlns:a16="http://schemas.microsoft.com/office/drawing/2014/main" id="{B8392AB1-A1B8-4F36-A9C2-380F578186FD}"/>
              </a:ext>
            </a:extLst>
          </p:cNvPr>
          <p:cNvPicPr>
            <a:picLocks noChangeAspect="1"/>
          </p:cNvPicPr>
          <p:nvPr/>
        </p:nvPicPr>
        <p:blipFill>
          <a:blip r:embed="rId2"/>
          <a:stretch>
            <a:fillRect/>
          </a:stretch>
        </p:blipFill>
        <p:spPr>
          <a:xfrm>
            <a:off x="1564552" y="3429000"/>
            <a:ext cx="8198362" cy="1754382"/>
          </a:xfrm>
          <a:prstGeom prst="rect">
            <a:avLst/>
          </a:prstGeom>
        </p:spPr>
      </p:pic>
    </p:spTree>
    <p:extLst>
      <p:ext uri="{BB962C8B-B14F-4D97-AF65-F5344CB8AC3E}">
        <p14:creationId xmlns:p14="http://schemas.microsoft.com/office/powerpoint/2010/main" val="404349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Tipos de datos – Punto flotante</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838200" y="1475429"/>
            <a:ext cx="10515600" cy="4914540"/>
          </a:xfrm>
        </p:spPr>
        <p:txBody>
          <a:bodyPr>
            <a:normAutofit/>
          </a:bodyPr>
          <a:lstStyle/>
          <a:p>
            <a:endParaRPr lang="es-ES" dirty="0"/>
          </a:p>
          <a:p>
            <a:pPr lvl="2">
              <a:buFont typeface="Wingdings" panose="05000000000000000000" pitchFamily="2" charset="2"/>
              <a:buChar char="§"/>
            </a:pPr>
            <a:r>
              <a:rPr lang="es-ES" sz="2000" dirty="0"/>
              <a:t>Los tipos de datos de coma (punto) flotante representan número reales que contienen una coma (un punto) decimal, tal como 3.14159, o números muy grandes, tales como 1.85*1015</a:t>
            </a:r>
          </a:p>
          <a:p>
            <a:pPr marL="914400" lvl="2" indent="0">
              <a:buNone/>
            </a:pPr>
            <a:endParaRPr lang="es-AR" dirty="0"/>
          </a:p>
          <a:p>
            <a:pPr lvl="2"/>
            <a:endParaRPr lang="es-AR" dirty="0"/>
          </a:p>
          <a:p>
            <a:pPr marL="0" indent="0">
              <a:buNone/>
            </a:pPr>
            <a:endParaRPr lang="es-AR" dirty="0"/>
          </a:p>
        </p:txBody>
      </p:sp>
      <p:pic>
        <p:nvPicPr>
          <p:cNvPr id="5" name="Picture 4">
            <a:extLst>
              <a:ext uri="{FF2B5EF4-FFF2-40B4-BE49-F238E27FC236}">
                <a16:creationId xmlns:a16="http://schemas.microsoft.com/office/drawing/2014/main" id="{4D8E3A06-152E-4DD1-B4BE-F869FFBD7401}"/>
              </a:ext>
            </a:extLst>
          </p:cNvPr>
          <p:cNvPicPr>
            <a:picLocks noChangeAspect="1"/>
          </p:cNvPicPr>
          <p:nvPr/>
        </p:nvPicPr>
        <p:blipFill>
          <a:blip r:embed="rId2"/>
          <a:stretch>
            <a:fillRect/>
          </a:stretch>
        </p:blipFill>
        <p:spPr>
          <a:xfrm>
            <a:off x="1616065" y="3207321"/>
            <a:ext cx="8959869" cy="1450756"/>
          </a:xfrm>
          <a:prstGeom prst="rect">
            <a:avLst/>
          </a:prstGeom>
        </p:spPr>
      </p:pic>
    </p:spTree>
    <p:extLst>
      <p:ext uri="{BB962C8B-B14F-4D97-AF65-F5344CB8AC3E}">
        <p14:creationId xmlns:p14="http://schemas.microsoft.com/office/powerpoint/2010/main" val="13775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Tipos de datos – Caracteres</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838200" y="1475429"/>
            <a:ext cx="10515600" cy="4914540"/>
          </a:xfrm>
        </p:spPr>
        <p:txBody>
          <a:bodyPr>
            <a:normAutofit/>
          </a:bodyPr>
          <a:lstStyle/>
          <a:p>
            <a:endParaRPr lang="es-ES" dirty="0"/>
          </a:p>
          <a:p>
            <a:pPr lvl="2">
              <a:buFont typeface="Wingdings" panose="05000000000000000000" pitchFamily="2" charset="2"/>
              <a:buChar char="§"/>
            </a:pPr>
            <a:r>
              <a:rPr lang="es-ES" sz="2000" dirty="0"/>
              <a:t>Un carácter es cualquier elemento de un conjunto de caracteres predefinidos o alfabeto. </a:t>
            </a:r>
          </a:p>
          <a:p>
            <a:pPr lvl="2">
              <a:buFont typeface="Wingdings" panose="05000000000000000000" pitchFamily="2" charset="2"/>
              <a:buChar char="§"/>
            </a:pPr>
            <a:r>
              <a:rPr lang="es-ES" sz="2000" dirty="0"/>
              <a:t>C procesa datos carácter (tales como texto) utilizando el tipo de dato </a:t>
            </a:r>
            <a:r>
              <a:rPr lang="es-ES" sz="2000" dirty="0" err="1"/>
              <a:t>char</a:t>
            </a:r>
            <a:r>
              <a:rPr lang="es-ES" sz="2000" dirty="0"/>
              <a:t>. En unión con la estructura array, se puede utilizar para almacenar cadenas de caracteres (grupo de caracteres)</a:t>
            </a:r>
          </a:p>
          <a:p>
            <a:pPr lvl="2">
              <a:buFont typeface="Wingdings" panose="05000000000000000000" pitchFamily="2" charset="2"/>
              <a:buChar char="§"/>
            </a:pPr>
            <a:r>
              <a:rPr lang="es-ES" sz="2000" dirty="0"/>
              <a:t> Dado que el tipo </a:t>
            </a:r>
            <a:r>
              <a:rPr lang="es-ES" sz="2000" dirty="0" err="1"/>
              <a:t>char</a:t>
            </a:r>
            <a:r>
              <a:rPr lang="es-ES" sz="2000" dirty="0"/>
              <a:t> almacena valores en el rango de –128 a + 127, C proporciona el tipo </a:t>
            </a:r>
            <a:r>
              <a:rPr lang="es-ES" sz="2000" dirty="0" err="1"/>
              <a:t>unsigned</a:t>
            </a:r>
            <a:r>
              <a:rPr lang="es-ES" sz="2000" dirty="0"/>
              <a:t> </a:t>
            </a:r>
            <a:r>
              <a:rPr lang="es-ES" sz="2000" dirty="0" err="1"/>
              <a:t>char</a:t>
            </a:r>
            <a:r>
              <a:rPr lang="es-ES" sz="2000" dirty="0"/>
              <a:t> para representar valores de 0 a 255 y así representar todos los caracteres ASCII</a:t>
            </a:r>
          </a:p>
          <a:p>
            <a:pPr lvl="2">
              <a:buFont typeface="Wingdings" panose="05000000000000000000" pitchFamily="2" charset="2"/>
              <a:buChar char="§"/>
            </a:pPr>
            <a:r>
              <a:rPr lang="es-ES" sz="2000" dirty="0"/>
              <a:t>Existen caracteres que tienen un propósito especial y no se pueden escribir utilizando el método normal. C proporciona secuencias de escape.</a:t>
            </a:r>
          </a:p>
          <a:p>
            <a:pPr lvl="2">
              <a:buFont typeface="Wingdings" panose="05000000000000000000" pitchFamily="2" charset="2"/>
              <a:buChar char="§"/>
            </a:pPr>
            <a:endParaRPr lang="es-ES" sz="2000" dirty="0"/>
          </a:p>
          <a:p>
            <a:pPr marL="914400" lvl="2" indent="0">
              <a:buNone/>
            </a:pPr>
            <a:endParaRPr lang="es-AR" dirty="0"/>
          </a:p>
          <a:p>
            <a:pPr lvl="2"/>
            <a:endParaRPr lang="es-AR" dirty="0"/>
          </a:p>
          <a:p>
            <a:pPr marL="0" indent="0">
              <a:buNone/>
            </a:pPr>
            <a:endParaRPr lang="es-AR" dirty="0"/>
          </a:p>
        </p:txBody>
      </p:sp>
      <p:pic>
        <p:nvPicPr>
          <p:cNvPr id="6" name="Picture 5">
            <a:extLst>
              <a:ext uri="{FF2B5EF4-FFF2-40B4-BE49-F238E27FC236}">
                <a16:creationId xmlns:a16="http://schemas.microsoft.com/office/drawing/2014/main" id="{32C6BE6E-FD3E-4316-B506-3B0644F7C027}"/>
              </a:ext>
            </a:extLst>
          </p:cNvPr>
          <p:cNvPicPr>
            <a:picLocks noChangeAspect="1"/>
          </p:cNvPicPr>
          <p:nvPr/>
        </p:nvPicPr>
        <p:blipFill>
          <a:blip r:embed="rId2"/>
          <a:stretch>
            <a:fillRect/>
          </a:stretch>
        </p:blipFill>
        <p:spPr>
          <a:xfrm>
            <a:off x="7402563" y="4005592"/>
            <a:ext cx="4037648" cy="2021541"/>
          </a:xfrm>
          <a:prstGeom prst="rect">
            <a:avLst/>
          </a:prstGeom>
        </p:spPr>
      </p:pic>
    </p:spTree>
    <p:extLst>
      <p:ext uri="{BB962C8B-B14F-4D97-AF65-F5344CB8AC3E}">
        <p14:creationId xmlns:p14="http://schemas.microsoft.com/office/powerpoint/2010/main" val="1626851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25A54F5-DEBF-4834-824C-8A287DE44A55}"/>
              </a:ext>
            </a:extLst>
          </p:cNvPr>
          <p:cNvSpPr>
            <a:spLocks noGrp="1"/>
          </p:cNvSpPr>
          <p:nvPr>
            <p:ph type="title"/>
          </p:nvPr>
        </p:nvSpPr>
        <p:spPr/>
        <p:txBody>
          <a:bodyPr/>
          <a:lstStyle/>
          <a:p>
            <a:r>
              <a:rPr lang="es-AR" dirty="0"/>
              <a:t>Tipos de datos – Lógicos</a:t>
            </a:r>
          </a:p>
        </p:txBody>
      </p:sp>
      <p:sp>
        <p:nvSpPr>
          <p:cNvPr id="9" name="Marcador de contenido 8">
            <a:extLst>
              <a:ext uri="{FF2B5EF4-FFF2-40B4-BE49-F238E27FC236}">
                <a16:creationId xmlns:a16="http://schemas.microsoft.com/office/drawing/2014/main" id="{17B9464A-AC73-4815-A591-A2E0A803BC70}"/>
              </a:ext>
            </a:extLst>
          </p:cNvPr>
          <p:cNvSpPr>
            <a:spLocks noGrp="1"/>
          </p:cNvSpPr>
          <p:nvPr>
            <p:ph idx="1"/>
          </p:nvPr>
        </p:nvSpPr>
        <p:spPr>
          <a:xfrm>
            <a:off x="838200" y="1475429"/>
            <a:ext cx="10515600" cy="4914540"/>
          </a:xfrm>
        </p:spPr>
        <p:txBody>
          <a:bodyPr>
            <a:normAutofit/>
          </a:bodyPr>
          <a:lstStyle/>
          <a:p>
            <a:endParaRPr lang="es-ES" dirty="0"/>
          </a:p>
          <a:p>
            <a:pPr lvl="2">
              <a:buFont typeface="Wingdings" panose="05000000000000000000" pitchFamily="2" charset="2"/>
              <a:buChar char="§"/>
            </a:pPr>
            <a:r>
              <a:rPr lang="es-ES" sz="2000" dirty="0"/>
              <a:t>Los compiladores de C que siguen la forma ANSI no incorporan el tipo de dato lógico cuyos valores son “verdadero” (true) y “ falso” (false). </a:t>
            </a:r>
          </a:p>
          <a:p>
            <a:pPr lvl="2">
              <a:buFont typeface="Wingdings" panose="05000000000000000000" pitchFamily="2" charset="2"/>
              <a:buChar char="§"/>
            </a:pPr>
            <a:r>
              <a:rPr lang="es-ES" sz="2000" dirty="0"/>
              <a:t>El lenguaje C simula este tipo de dato tan importante en la estructura de control ( </a:t>
            </a:r>
            <a:r>
              <a:rPr lang="es-ES" sz="2000" dirty="0" err="1"/>
              <a:t>if</a:t>
            </a:r>
            <a:r>
              <a:rPr lang="es-ES" sz="2000" dirty="0"/>
              <a:t>, </a:t>
            </a:r>
            <a:r>
              <a:rPr lang="es-ES" sz="2000" dirty="0" err="1"/>
              <a:t>while</a:t>
            </a:r>
            <a:r>
              <a:rPr lang="es-ES" sz="2000" dirty="0"/>
              <a:t>...).  Para  ello  utiliza  el  tipo de dato </a:t>
            </a:r>
            <a:r>
              <a:rPr lang="es-ES" sz="2000" dirty="0" err="1"/>
              <a:t>int</a:t>
            </a:r>
            <a:r>
              <a:rPr lang="es-ES" sz="2000" dirty="0"/>
              <a:t>. C interpreta todo valor distinto de cero como “verdadero” y  el valor  0  “falso”. </a:t>
            </a:r>
          </a:p>
          <a:p>
            <a:pPr lvl="2">
              <a:buFont typeface="Wingdings" panose="05000000000000000000" pitchFamily="2" charset="2"/>
              <a:buChar char="§"/>
            </a:pPr>
            <a:endParaRPr lang="es-ES" sz="2000" dirty="0"/>
          </a:p>
          <a:p>
            <a:pPr marL="914400" lvl="2" indent="0">
              <a:buNone/>
            </a:pPr>
            <a:endParaRPr lang="es-AR" dirty="0"/>
          </a:p>
          <a:p>
            <a:pPr lvl="2"/>
            <a:endParaRPr lang="es-AR" dirty="0"/>
          </a:p>
          <a:p>
            <a:pPr marL="0" indent="0">
              <a:buNone/>
            </a:pPr>
            <a:endParaRPr lang="es-AR" dirty="0"/>
          </a:p>
        </p:txBody>
      </p:sp>
      <p:pic>
        <p:nvPicPr>
          <p:cNvPr id="6" name="Picture 5">
            <a:extLst>
              <a:ext uri="{FF2B5EF4-FFF2-40B4-BE49-F238E27FC236}">
                <a16:creationId xmlns:a16="http://schemas.microsoft.com/office/drawing/2014/main" id="{32C6BE6E-FD3E-4316-B506-3B0644F7C027}"/>
              </a:ext>
            </a:extLst>
          </p:cNvPr>
          <p:cNvPicPr>
            <a:picLocks noChangeAspect="1"/>
          </p:cNvPicPr>
          <p:nvPr/>
        </p:nvPicPr>
        <p:blipFill>
          <a:blip r:embed="rId2"/>
          <a:stretch>
            <a:fillRect/>
          </a:stretch>
        </p:blipFill>
        <p:spPr>
          <a:xfrm>
            <a:off x="7402563" y="4005592"/>
            <a:ext cx="4037648" cy="2021541"/>
          </a:xfrm>
          <a:prstGeom prst="rect">
            <a:avLst/>
          </a:prstGeom>
        </p:spPr>
      </p:pic>
    </p:spTree>
    <p:extLst>
      <p:ext uri="{BB962C8B-B14F-4D97-AF65-F5344CB8AC3E}">
        <p14:creationId xmlns:p14="http://schemas.microsoft.com/office/powerpoint/2010/main" val="347847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ítulo 5">
            <a:extLst>
              <a:ext uri="{FF2B5EF4-FFF2-40B4-BE49-F238E27FC236}">
                <a16:creationId xmlns:a16="http://schemas.microsoft.com/office/drawing/2014/main" id="{809DC26A-5836-4284-87E2-00B1E13E9B2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dirty="0"/>
              <a:t>Variables y </a:t>
            </a:r>
            <a:r>
              <a:rPr lang="en-US" dirty="0" err="1"/>
              <a:t>constantes</a:t>
            </a:r>
            <a:endParaRPr lang="en-US" dirty="0"/>
          </a:p>
        </p:txBody>
      </p:sp>
      <p:sp>
        <p:nvSpPr>
          <p:cNvPr id="20" name="Rectangle 1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Marcador de texto 6">
            <a:extLst>
              <a:ext uri="{FF2B5EF4-FFF2-40B4-BE49-F238E27FC236}">
                <a16:creationId xmlns:a16="http://schemas.microsoft.com/office/drawing/2014/main" id="{0322C328-884B-42A5-A41C-C522A87E1CC8}"/>
              </a:ext>
            </a:extLst>
          </p:cNvPr>
          <p:cNvSpPr>
            <a:spLocks noGrp="1"/>
          </p:cNvSpPr>
          <p:nvPr>
            <p:ph type="body" idx="1"/>
          </p:nvPr>
        </p:nvSpPr>
        <p:spPr>
          <a:xfrm>
            <a:off x="1100051" y="5225240"/>
            <a:ext cx="10058400" cy="1143000"/>
          </a:xfrm>
        </p:spPr>
        <p:txBody>
          <a:bodyPr vert="horz" lIns="91440" tIns="45720" rIns="91440" bIns="45720" rtlCol="0">
            <a:normAutofit/>
          </a:bodyPr>
          <a:lstStyle/>
          <a:p>
            <a:endParaRPr lang="en-US" dirty="0">
              <a:solidFill>
                <a:srgbClr val="FFFFFF"/>
              </a:solidFill>
            </a:endParaRPr>
          </a:p>
        </p:txBody>
      </p:sp>
      <p:sp>
        <p:nvSpPr>
          <p:cNvPr id="22" name="Rectangle 2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2060569"/>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1127</Words>
  <Application>Microsoft Office PowerPoint</Application>
  <PresentationFormat>Panorámica</PresentationFormat>
  <Paragraphs>141</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Wingdings</vt:lpstr>
      <vt:lpstr>Retrospección</vt:lpstr>
      <vt:lpstr>PROGRAMACIÓN ESTRUCTURADA</vt:lpstr>
      <vt:lpstr>Tipos de datos</vt:lpstr>
      <vt:lpstr>¿Qué es un tipo de datos?</vt:lpstr>
      <vt:lpstr>¿Qué es un tipo de datos?</vt:lpstr>
      <vt:lpstr>Tipos de datos - Enteros</vt:lpstr>
      <vt:lpstr>Tipos de datos – Punto flotante</vt:lpstr>
      <vt:lpstr>Tipos de datos – Caracteres</vt:lpstr>
      <vt:lpstr>Tipos de datos – Lógicos</vt:lpstr>
      <vt:lpstr>Variables y constantes</vt:lpstr>
      <vt:lpstr>¿Qué es una variable?</vt:lpstr>
      <vt:lpstr>Variables</vt:lpstr>
      <vt:lpstr>Variables</vt:lpstr>
      <vt:lpstr>Variables auxiliares</vt:lpstr>
      <vt:lpstr>Constantes</vt:lpstr>
      <vt:lpstr>Constantes</vt:lpstr>
      <vt:lpstr>Operadores</vt:lpstr>
      <vt:lpstr>Operadores</vt:lpstr>
      <vt:lpstr>Operadores</vt:lpstr>
      <vt:lpstr>Operadores</vt:lpstr>
      <vt:lpstr>Operadores</vt:lpstr>
      <vt:lpstr>Operadores</vt:lpstr>
      <vt:lpstr>Operadores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ESTRUCTURADA</dc:title>
  <dc:creator>Battaglia, Nicolas</dc:creator>
  <cp:lastModifiedBy>Battaglia, Nicolas</cp:lastModifiedBy>
  <cp:revision>14</cp:revision>
  <dcterms:created xsi:type="dcterms:W3CDTF">2020-06-10T00:02:37Z</dcterms:created>
  <dcterms:modified xsi:type="dcterms:W3CDTF">2020-06-11T16:52:28Z</dcterms:modified>
</cp:coreProperties>
</file>