
<file path=[Content_Types].xml><?xml version="1.0" encoding="utf-8"?>
<Types xmlns="http://schemas.openxmlformats.org/package/2006/content-types"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  <p:sldId r:id="rId39" id="289"/>
    <p:sldId r:id="rId40" id="290"/>
  </p:sldIdLst>
  <p:sldSz cx="9144000" cy="6858000" type="screen4x3"/>
  <p:notesSz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6858000" cy="9144000"/>
  <p:defaultText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defPPr>
      <a:defRPr lang="fr-FR">
        <a:uFillTx/>
      </a:defRPr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typeface="Arial"/>
        <a:ea typeface="+mn-ea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typeface="Arial"/>
        <a:ea typeface="+mn-ea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typeface="Arial"/>
        <a:ea typeface="+mn-ea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typeface="Arial"/>
        <a:ea typeface="+mn-ea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uFillTx/>
        <a:latin charset="0" typeface="Arial"/>
        <a:ea typeface="+mn-ea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uFillTx/>
        <a:latin charset="0" typeface="Arial"/>
        <a:ea typeface="+mn-ea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uFillTx/>
        <a:latin charset="0" typeface="Arial"/>
        <a:ea typeface="+mn-ea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uFillTx/>
        <a:latin charset="0" typeface="Arial"/>
        <a:ea typeface="+mn-ea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uFillTx/>
        <a:latin charset="0" typeface="Arial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showPr showNarration="1">
    <p:present/>
    <p:sldAll/>
    <p:penCl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srgbClr val="FF0000"/>
    </p:penClr>
  </p:showPr>
</p:presentationPr>
</file>

<file path=ppt/tableStyles.xml><?xml version="1.0" encoding="utf-8"?>
<a:tblStyleLst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sz="15620"/>
    <p:restoredTop autoAdjust="0" sz="96485"/>
  </p:normalViewPr>
  <p:slideViewPr>
    <p:cSldViewPr>
      <p:cViewPr varScale="1">
  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sx d="100" n="70"/>
          <a:sy d="100" n="70"/>
        </p:scale>
  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1386" y="72"/>
      </p:cViewPr>
      <p:guideLst>
        <p:guide orient="horz" pos="2160"/>
        <p:guide pos="2880"/>
      </p:guideLst>
    </p:cSldViewPr>
  </p:slideViewPr>
  <p:notesTextViewPr>
    <p:cViewPr>
      <p:sca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sx d="100" n="100"/>
        <a:sy d="100" n="100"/>
      </p:scale>
      <p:origin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x="0" y="0"/>
    </p:cViewPr>
  </p:notesTextViewPr>
  <p:gridSpacing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cx="76200" cy="76200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slides/slide28.xml" Type="http://schemas.openxmlformats.org/officeDocument/2006/relationships/slide"></Relationship><Relationship Id="rId34" Target="slides/slide29.xml" Type="http://schemas.openxmlformats.org/officeDocument/2006/relationships/slide"></Relationship><Relationship Id="rId35" Target="slides/slide30.xml" Type="http://schemas.openxmlformats.org/officeDocument/2006/relationships/slide"></Relationship><Relationship Id="rId36" Target="slides/slide31.xml" Type="http://schemas.openxmlformats.org/officeDocument/2006/relationships/slide"></Relationship><Relationship Id="rId37" Target="slides/slide32.xml" Type="http://schemas.openxmlformats.org/officeDocument/2006/relationships/slide"></Relationship><Relationship Id="rId38" Target="slides/slide33.xml" Type="http://schemas.openxmlformats.org/officeDocument/2006/relationships/slide"></Relationship><Relationship Id="rId39" Target="slides/slide34.xml" Type="http://schemas.openxmlformats.org/officeDocument/2006/relationships/slide"></Relationship><Relationship Id="rId40" Target="slides/slide35.xml" Type="http://schemas.openxmlformats.org/officeDocument/2006/relationships/slide"></Relationship><Relationship Id="rId41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38" name="Rectang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sz="quarter" type="hd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mtClean="0" sz="1200">
                <a:uFillTx/>
                <a:latin charset="0" pitchFamily="34" typeface="Calibri"/>
              </a:defRPr>
            </a:lvl1pPr>
          </a:lstStyle>
          <a:p>
            <a:pPr>
              <a:defRPr>
                <a:uFillTx/>
              </a:defRPr>
            </a:pPr>
            <a:endParaRPr lang="fr-C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0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mtClean="0" sz="1200">
                <a:uFillTx/>
                <a:latin charset="0" pitchFamily="34" typeface="Calibri"/>
              </a:defRPr>
            </a:lvl1pPr>
          </a:lstStyle>
          <a:p>
            <a:pPr>
              <a:defRPr>
                <a:uFillTx/>
              </a:defRPr>
            </a:pPr>
            <a:fld id="{EC5B2A64-20EF-490B-91B5-745022FAE859}" type="datetimeFigureOut">
              <a:rPr lang="fr-FR">
                <a:uFillTx/>
              </a:rPr>
              <a:pPr>
                <a:defRPr>
                  <a:uFillTx/>
                </a:defRPr>
              </a:pPr>
              <a:t>20/10/2015</a:t>
            </a:fld>
            <a:endParaRPr lang="fr-C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48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idx="2"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Notes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4343400"/>
            <a:ext cx="5486400" cy="41148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anchorCtr="0" bIns="45720" compatLnSpc="1" lIns="91440" numCol="1" rIns="91440" tIns="45720" vert="horz" wrap="square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 smtClean="0">
                <a:uFillTx/>
              </a:rPr>
              <a:t>Cliquez pour modifier les styles du texte du masque</a:t>
            </a:r>
          </a:p>
          <a:p>
            <a:pPr lvl="1"/>
            <a:r>
              <a:rPr lang="fr-FR" noProof="0" smtClean="0">
                <a:uFillTx/>
              </a:rPr>
              <a:t>Deuxième niveau</a:t>
            </a:r>
          </a:p>
          <a:p>
            <a:pPr lvl="2"/>
            <a:r>
              <a:rPr lang="fr-FR" noProof="0" smtClean="0">
                <a:uFillTx/>
              </a:rPr>
              <a:t>Troisième niveau</a:t>
            </a:r>
          </a:p>
          <a:p>
            <a:pPr lvl="3"/>
            <a:r>
              <a:rPr lang="fr-FR" noProof="0" smtClean="0">
                <a:uFillTx/>
              </a:rPr>
              <a:t>Quatrième niveau</a:t>
            </a:r>
          </a:p>
          <a:p>
            <a:pPr lvl="4"/>
            <a:r>
              <a:rPr lang="fr-FR" noProof="0" smtClean="0">
                <a:uFillTx/>
              </a:rPr>
              <a:t>Cinquième niveau</a:t>
            </a:r>
            <a:endParaRPr lang="fr-CA" noProof="0" smtClean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342" name="Rectang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>
              <a:defRPr smtClean="0" sz="1200">
                <a:uFillTx/>
                <a:latin charset="0" pitchFamily="34" typeface="Calibri"/>
              </a:defRPr>
            </a:lvl1pPr>
          </a:lstStyle>
          <a:p>
            <a:pPr>
              <a:defRPr>
                <a:uFillTx/>
              </a:defRPr>
            </a:pPr>
            <a:endParaRPr lang="fr-CA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4613" y="8685213"/>
            <a:ext cx="2971800" cy="4572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anchorCtr="0" bIns="45720" compatLnSpc="1" lIns="91440" numCol="1" rIns="91440" tIns="45720" vert="horz" wrap="square">
            <a:prstTxWarp prst="textNoShape">
              <a:avLst/>
            </a:prstTxWarp>
          </a:bodyPr>
          <a:lstStyle>
            <a:lvl1pPr algn="r">
              <a:defRPr smtClean="0" sz="1200">
                <a:uFillTx/>
                <a:latin charset="0" pitchFamily="34" typeface="Calibri"/>
              </a:defRPr>
            </a:lvl1pPr>
          </a:lstStyle>
          <a:p>
            <a:pPr>
              <a:defRPr>
                <a:uFillTx/>
              </a:defRPr>
            </a:pPr>
            <a:fld id="{74553195-C77A-4E4C-8A2E-C3FECA5BE29E}" type="slidenum">
              <a:rPr lang="fr-CA">
                <a:uFillTx/>
              </a:rPr>
              <a:pPr>
                <a:defRPr>
                  <a:uFillTx/>
                </a:defRPr>
              </a:pPr>
              <a:t>‹Nº›</a:t>
            </a:fld>
            <a:endParaRPr lang="fr-CA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notes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lvl1pPr algn="l" eaLnBrk="0" fontAlgn="base" hangingPunct="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18" typeface="Constantia"/>
        <a:ea typeface="+mn-ea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18" typeface="Constantia"/>
        <a:ea typeface="+mn-ea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18" typeface="Constantia"/>
        <a:ea typeface="+mn-ea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18" typeface="Constantia"/>
        <a:ea typeface="+mn-ea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kern="1200" sz="1200">
        <a:solidFill>
          <a:schemeClr val="tx1"/>
        </a:solidFill>
        <a:uFillTx/>
        <a:latin charset="0" pitchFamily="18" typeface="Constantia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2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3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50" name="Rectang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5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fld id="{870DD828-3C5A-42A3-8DF3-48FE8F3B933B}" type="slidenum">
              <a:rPr lang="en-US">
                <a:uFillTx/>
              </a:rPr>
              <a:pPr/>
              <a:t>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51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ChangeAspect="1" noGrp="1" noRot="1" noTextEdi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652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/>
            <a:endParaRPr lang="en-US" smtClean="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lvl="0"/>
            <a:r>
              <a:rPr b="1" dirty="0" lang="en-US" smtClean="0" sz="1200">
                <a:uFillTx/>
              </a:rPr>
              <a:t>Dynamic allocation</a:t>
            </a:r>
            <a:r>
              <a:rPr dirty="0" lang="en-US" smtClean="0" sz="1200">
                <a:uFillTx/>
              </a:rPr>
              <a:t>: Server chooses and allocates an IP address with finite lease. </a:t>
            </a:r>
          </a:p>
          <a:p>
            <a:pPr lvl="0"/>
            <a:r>
              <a:rPr b="1" dirty="0" lang="en-US" smtClean="0" sz="1200">
                <a:uFillTx/>
              </a:rPr>
              <a:t>Automatic or Reserved allocation</a:t>
            </a:r>
            <a:r>
              <a:rPr dirty="0" lang="en-US" smtClean="0" sz="1200">
                <a:uFillTx/>
              </a:rPr>
              <a:t>: Server allocates an IP address with infinite lease. </a:t>
            </a:r>
          </a:p>
          <a:p>
            <a:pPr lvl="0"/>
            <a:r>
              <a:rPr b="1" dirty="0" lang="en-US" smtClean="0" sz="1200">
                <a:uFillTx/>
              </a:rPr>
              <a:t>Static allocation</a:t>
            </a:r>
            <a:r>
              <a:rPr dirty="0" lang="en-US" smtClean="0" sz="1200">
                <a:uFillTx/>
              </a:rPr>
              <a:t>: Server allocates an IP address that has been chosen by the administrator. 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74553195-C77A-4E4C-8A2E-C3FECA5BE29E}" type="slidenum">
              <a:rPr lang="fr-CA" smtClean="0">
                <a:uFillTx/>
              </a:rPr>
              <a:pPr>
                <a:defRPr>
                  <a:uFillTx/>
                </a:defRPr>
              </a:pPr>
              <a:t>6</a:t>
            </a:fld>
            <a:endParaRPr lang="fr-C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74553195-C77A-4E4C-8A2E-C3FECA5BE29E}" type="slidenum">
              <a:rPr lang="fr-CA" smtClean="0">
                <a:uFillTx/>
              </a:rPr>
              <a:pPr>
                <a:defRPr>
                  <a:uFillTx/>
                </a:defRPr>
              </a:pPr>
              <a:t>29</a:t>
            </a:fld>
            <a:endParaRPr lang="fr-C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Slide Imag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spect="1" noGrp="1" noRot="1"/>
          </p:cNvSpPr>
          <p:nvPr>
            <p:ph type="sldImg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Notes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mtClean="0">
                <a:uFillTx/>
              </a:rPr>
              <a:t>Randomly choose transaction ID.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74553195-C77A-4E4C-8A2E-C3FECA5BE29E}" type="slidenum">
              <a:rPr lang="fr-CA" smtClean="0">
                <a:uFillTx/>
              </a:rPr>
              <a:pPr>
                <a:defRPr>
                  <a:uFillTx/>
                </a:defRPr>
              </a:pPr>
              <a:t>30</a:t>
            </a:fld>
            <a:endParaRPr lang="fr-CA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itle">
  <p:cSld name="Title Slide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ight Tri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algn="ctr" cap="rnd" cmpd="thickThin" w="12700">
            <a:noFill/>
            <a:prstDash val="solid"/>
          </a:ln>
          <a:effectLst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extLst/>
          </a:lstStyle>
          <a:p>
            <a:pPr algn="ctr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itle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ctr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752601"/>
            <a:ext cx="7772400" cy="182976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h="25400" w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Subtitle 1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3611607"/>
            <a:ext cx="7772400" cy="1199704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  <a:uFillTx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  <a:extLst/>
          </a:lstStyle>
          <a:p>
            <a:r>
              <a:rPr kumimoji="0" lang="en-US" smtClean="0">
                <a:uFillTx/>
              </a:rPr>
              <a:t>Click to edit Master subtitle style</a:t>
            </a:r>
            <a:endParaRPr kumimoji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Freeform 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687513" y="4832896"/>
              <a:ext cx="7456487" cy="518816"/>
            </a:xfrm>
            <a:custGeom>
              <a:avLst>
                <a:gd fmla="val 0" name="A1"/>
                <a:gd fmla="val 0" name="A2"/>
                <a:gd fmla="val 0" name="A3"/>
                <a:gd fmla="val 0" name="A4"/>
                <a:gd fmla="val 0" name="A5"/>
                <a:gd fmla="val 0" name="A6"/>
                <a:gd fmla="val 0" name="A7"/>
                <a:gd fmla="val 0" name="A8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b="0" l="0" r="0" t="0"/>
              <a:pathLst>
                <a:path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algn="ctr" cap="flat" cmpd="sng" w="9525">
              <a:noFill/>
              <a:prstDash val="solid"/>
              <a:round/>
              <a:headEnd len="med" type="none" w="med"/>
              <a:tailEnd len="med" type="none" w="med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bIns="45720" compatLnSpc="1" lIns="91440" rIns="91440" tIns="45720" vert="horz" wrap="square"/>
            <a:lstStyle>
              <a:extLst/>
            </a:lstStyle>
            <a:p>
              <a:endParaRPr kumimoji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reeform 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5443" y="5135526"/>
              <a:ext cx="9108557" cy="838200"/>
            </a:xfrm>
            <a:custGeom>
              <a:avLst>
                <a:gd fmla="val 0" name="A1"/>
                <a:gd fmla="val 0" name="A2"/>
                <a:gd fmla="val 0" name="A3"/>
                <a:gd fmla="val 0" name="A4"/>
                <a:gd fmla="val 0" name="A5"/>
                <a:gd fmla="val 0" name="A6"/>
                <a:gd fmla="val 0" name="A7"/>
                <a:gd fmla="val 0" name="A8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b="0" l="0" r="0" t="0"/>
              <a:pathLst>
                <a:path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algn="ctr" cap="flat" cmpd="sng" w="9525">
              <a:noFill/>
              <a:prstDash val="solid"/>
              <a:round/>
              <a:headEnd len="med" type="none" w="med"/>
              <a:tailEnd len="med" type="none" w="med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t" bIns="45720" compatLnSpc="1" lIns="91440" rIns="91440" tIns="45720" vert="horz" wrap="square"/>
            <a:lstStyle>
              <a:extLst/>
            </a:lstStyle>
            <a:p>
              <a:endParaRPr kumimoji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Freeform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0" y="4883888"/>
              <a:ext cx="9144000" cy="1981200"/>
            </a:xfrm>
            <a:custGeom>
              <a:avLst>
                <a:gd fmla="val 0" name="A1"/>
                <a:gd fmla="val 0" name="A2"/>
                <a:gd fmla="val 0" name="A3"/>
                <a:gd fmla="val 0" name="A4"/>
                <a:gd fmla="val 0" name="A5"/>
                <a:gd fmla="val 0" name="A6"/>
                <a:gd fmla="val 0" name="A7"/>
                <a:gd fmla="val 0" name="A8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b="0" l="0" r="0" t="0"/>
              <a:pathLst>
                <a:path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alphaModFix amt="50000"/>
              </a:blip>
              <a:tile algn="t" flip="none" sx="50000" sy="50000" tx="0" ty="0"/>
            </a:blipFill>
            <a:ln algn="ctr" cap="rnd" cmpd="thickThin" w="12700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bIns="45720" compatLnSpc="1" lIns="91440" rIns="91440" tIns="45720" vert="horz" wrap="square"/>
            <a:lstStyle>
              <a:extLst/>
            </a:lstStyle>
            <a:p>
              <a:pPr algn="ctr" eaLnBrk="1" hangingPunct="1" latinLnBrk="0"/>
              <a:endParaRPr kumimoji="0" lang="en-US">
                <a:uFillTx/>
              </a:endParaRPr>
            </a:p>
          </p:txBody>
        </p: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Straight Connector 11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-3765" y="4880373"/>
              <a:ext cx="9147765" cy="839943"/>
            </a:xfrm>
            <a:prstGeom prst="line">
              <a:avLst/>
            </a:prstGeom>
            <a:noFill/>
            <a:ln algn="ctr" cap="flat" cmpd="sng" w="12065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Date Placeholder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rgbClr val="FFFFFF"/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fld id="{34067A30-0617-460B-BCE1-BA480CB6C19B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Footer Placeholder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Slide Number Placeholder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rgbClr val="FFFFFF"/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Title and Vertical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81329"/>
            <a:ext cx="8229600" cy="438607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>
            <a:extLst/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427433FD-DFBC-4135-B9AC-B5AB8D802A7B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Vertical Title and Tex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Vertical 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orient="vert"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44013" y="274640"/>
            <a:ext cx="1777470" cy="5592761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Vertical 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orient="vert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4641"/>
            <a:ext cx="6324600" cy="55927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eaVert"/>
          <a:lstStyle>
            <a:extLst/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6784AF63-221D-46A9-BCFF-59E32330A651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Title and Content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386D91CC-3A30-4000-8511-947990CF682B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itle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Section Header"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2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2376" y="1059712"/>
            <a:ext cx="7772400" cy="18288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h="25400" w="25400"/>
            </a:sp3d>
          </a:bodyPr>
          <a:lstStyle>
            <a:lvl1pPr algn="r">
              <a:buNone/>
              <a:defRPr b="1" baseline="0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  <a:uFillTx/>
              </a:defRPr>
            </a:lvl1pPr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22713" y="2931712"/>
            <a:ext cx="4572000" cy="1454888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  <a:uFillTx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  <a:uFillTx/>
              </a:defRPr>
            </a:lvl5pPr>
            <a:extLst/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Date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4FB716F5-C37C-4216-9852-57E6704F06C7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Foot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Chevron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algn="ctr" cap="rnd" cmpd="sng" w="3175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extLst/>
          </a:lstStyle>
          <a:p>
            <a:pPr algn="l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Chevron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algn="ctr" cap="rnd" cmpd="sng" w="3175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extLst/>
          </a:lstStyle>
          <a:p>
            <a:pPr algn="l" eaLnBrk="1" hangingPunct="1" latinLnBrk="0"/>
            <a:endParaRPr kumimoji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Two Content"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2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Conten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81328"/>
            <a:ext cx="4038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extLst/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8200" y="1481328"/>
            <a:ext cx="40386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800">
                <a:uFillTx/>
              </a:defRPr>
            </a:lvl1pPr>
            <a:lvl2pPr>
              <a:defRPr sz="2400">
                <a:uFillTx/>
              </a:defRPr>
            </a:lvl2pPr>
            <a:lvl3pPr>
              <a:defRPr sz="2000">
                <a:uFillTx/>
              </a:defRPr>
            </a:lvl3pPr>
            <a:lvl4pPr>
              <a:defRPr sz="1800">
                <a:uFillTx/>
              </a:defRPr>
            </a:lvl4pPr>
            <a:lvl5pPr>
              <a:defRPr sz="1800">
                <a:uFillTx/>
              </a:defRPr>
            </a:lvl5pPr>
            <a:extLst/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A9244EAF-A927-4AAD-8BAF-C0EC55466691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itle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twoTxTwoObj">
  <p:cSld name="Comparison"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3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305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lvl1pPr>
              <a:defRPr>
                <a:uFillTx/>
              </a:defRPr>
            </a:lvl1pPr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  <a:uFillTx/>
              </a:defRPr>
            </a:lvl1pPr>
            <a:lvl2pPr>
              <a:buNone/>
              <a:defRPr b="1" sz="2000">
                <a:uFillTx/>
              </a:defRPr>
            </a:lvl2pPr>
            <a:lvl3pPr>
              <a:buNone/>
              <a:defRPr b="1" sz="1800">
                <a:uFillTx/>
              </a:defRPr>
            </a:lvl3pPr>
            <a:lvl4pPr>
              <a:buNone/>
              <a:defRPr b="1" sz="1600">
                <a:uFillTx/>
              </a:defRPr>
            </a:lvl4pPr>
            <a:lvl5pPr>
              <a:buNone/>
              <a:defRPr b="1" sz="1600">
                <a:uFillTx/>
              </a:defRPr>
            </a:lvl5pPr>
            <a:extLst/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  <a:uFillTx/>
              </a:defRPr>
            </a:lvl1pPr>
            <a:lvl2pPr>
              <a:buNone/>
              <a:defRPr b="1" sz="2000">
                <a:uFillTx/>
              </a:defRPr>
            </a:lvl2pPr>
            <a:lvl3pPr>
              <a:buNone/>
              <a:defRPr b="1" sz="1800">
                <a:uFillTx/>
              </a:defRPr>
            </a:lvl3pPr>
            <a:lvl4pPr>
              <a:buNone/>
              <a:defRPr b="1" sz="1600">
                <a:uFillTx/>
              </a:defRPr>
            </a:lvl4pPr>
            <a:lvl5pPr>
              <a:buNone/>
              <a:defRPr b="1" sz="1600">
                <a:uFillTx/>
              </a:defRPr>
            </a:lvl5pPr>
            <a:extLst/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Content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extLst/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Content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spcBef>
                <a:spcPts val="0"/>
              </a:spcBef>
              <a:defRPr sz="2400">
                <a:uFillTx/>
              </a:defRPr>
            </a:lvl1pPr>
            <a:lvl2pPr>
              <a:defRPr sz="2000">
                <a:uFillTx/>
              </a:defRPr>
            </a:lvl2pPr>
            <a:lvl3pPr>
              <a:defRPr sz="18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extLst/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ate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89C3084-4B0D-44E1-AAE4-F007D653E8AF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ooter Placeholder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Slide Number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Title Only"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2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Dat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9433F49-22A8-4889-9E98-FDDCFC64A9A3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Foot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Slide Number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itl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/>
          <a:lstStyle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dk1" bg2="dk2" folHlink="folHlink" hlink="hlink" tx1="lt1" tx2="lt2"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Blank"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Date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1F51A658-959B-4F6B-96B8-EE990D72D6F8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Foot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objTx">
  <p:cSld name="Content with Caption"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3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4876800"/>
            <a:ext cx="7481776" cy="4572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vert="horz">
            <a:noAutofit/>
            <a:sp3d prstMaterial="softEdge">
              <a:bevelT h="0" w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  <a:uFillTx/>
              </a:defRPr>
            </a:lvl1pPr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ext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19600" y="5355102"/>
            <a:ext cx="3974592" cy="9144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algn="r" indent="0" marL="0">
              <a:buNone/>
              <a:defRPr sz="1600">
                <a:uFillTx/>
              </a:defRPr>
            </a:lvl1pPr>
            <a:lvl2pPr>
              <a:buNone/>
              <a:defRPr sz="1200">
                <a:uFillTx/>
              </a:defRPr>
            </a:lvl2pPr>
            <a:lvl3pPr>
              <a:buNone/>
              <a:defRPr sz="1000">
                <a:uFillTx/>
              </a:defRPr>
            </a:lvl3pPr>
            <a:lvl4pPr>
              <a:buNone/>
              <a:defRPr sz="900">
                <a:uFillTx/>
              </a:defRPr>
            </a:lvl4pPr>
            <a:lvl5pPr>
              <a:buNone/>
              <a:defRPr sz="900">
                <a:uFillTx/>
              </a:defRPr>
            </a:lvl5pPr>
            <a:extLst/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Conten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sz="half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14400" y="274320"/>
            <a:ext cx="7479792" cy="4572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extLst/>
          </a:lstStyle>
          <a:p>
            <a:pPr eaLnBrk="1" hangingPunct="1" latinLnBrk="0" lvl="0"/>
            <a:r>
              <a:rPr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27032" y="6407944"/>
            <a:ext cx="1920240" cy="36576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6C77360A-A732-4B61-ACCD-ABA82E8069DA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lt1" bg2="lt2" folHlink="folHlink" hlink="hlink" tx1="dk1" tx2="dk2"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showMasterSp="0" type="picTx">
  <p:cSld name="Picture with Caption"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2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ext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1232" y="5443402"/>
            <a:ext cx="7162800" cy="648232"/>
          </a:xfr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lIns="91440" rIns="91440" tIns="0"/>
          <a:lstStyle>
            <a:lvl1pPr algn="r" indent="0" marL="0" marR="18288">
              <a:buNone/>
              <a:defRPr sz="1400">
                <a:uFillTx/>
              </a:defRPr>
            </a:lvl1pPr>
            <a:lvl2pPr>
              <a:defRPr sz="1200">
                <a:uFillTx/>
              </a:defRPr>
            </a:lvl2pPr>
            <a:lvl3pPr>
              <a:defRPr sz="1000">
                <a:uFillTx/>
              </a:defRPr>
            </a:lvl3pPr>
            <a:lvl4pPr>
              <a:defRPr sz="900">
                <a:uFillTx/>
              </a:defRPr>
            </a:lvl4pPr>
            <a:lvl5pPr>
              <a:defRPr sz="900">
                <a:uFillTx/>
              </a:defRPr>
            </a:lvl5pPr>
            <a:extLst/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Picture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pic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 indent="0" marL="0">
              <a:buNone/>
              <a:defRPr sz="3200">
                <a:uFillTx/>
              </a:defRPr>
            </a:lvl1pPr>
            <a:extLst/>
          </a:lstStyle>
          <a:p>
            <a:r>
              <a:rPr kumimoji="0" lang="en-US" smtClean="0">
                <a:uFillTx/>
              </a:rPr>
              <a:t>Click icon to add picture</a:t>
            </a:r>
            <a:endParaRPr dirty="0"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Date Placeholder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0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fld id="{3356AE68-B4EF-4DF4-87D3-858F4C59A7E6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Foot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1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80072" y="6407944"/>
            <a:ext cx="2350681" cy="365125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>
            <a:lvl1pPr>
              <a:defRPr>
                <a:solidFill>
                  <a:schemeClr val="tx1"/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8600" y="4865122"/>
            <a:ext cx="8075432" cy="562672"/>
          </a:xfr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srgbClr val="000000">
                      <a:alpha val="45000"/>
                    </a:srgbClr>
                  </a:outerShdw>
                </a:effectLst>
                <a:uFillTx/>
              </a:defRPr>
            </a:lvl1pPr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Freeform 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16436" y="5001993"/>
            <a:ext cx="3802003" cy="1443111"/>
          </a:xfrm>
          <a:custGeom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b="0" l="0" r="0" t="0"/>
            <a:pathLst>
              <a:path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compatLnSpc="1" lIns="91440" rIns="91440" tIns="45720" vert="horz" wrap="square"/>
          <a:lstStyle>
            <a:extLst/>
          </a:lstStyle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Freeform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-53561" y="5785023"/>
            <a:ext cx="3802003" cy="838200"/>
          </a:xfrm>
          <a:custGeom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b="0" l="0" r="0" t="0"/>
            <a:pathLst>
              <a:path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compatLnSpc="1" lIns="91440" rIns="91440" tIns="45720" vert="horz" wrap="square"/>
          <a:lstStyle>
            <a:extLst/>
          </a:lstStyle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Right Triangle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">
              <a:alphaModFix amt="50000"/>
            </a:blip>
            <a:tile algn="t" flip="none" sx="50000" sy="50000" tx="0" ty="0"/>
          </a:blipFill>
          <a:ln algn="ctr" cap="rnd" cmpd="thickThin" w="12700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compatLnSpc="1" lIns="91440" rIns="91440" tIns="45720" vert="horz" wrap="square"/>
          <a:lstStyle>
            <a:extLst/>
          </a:lstStyle>
          <a:p>
            <a:pPr algn="ctr" eaLnBrk="1" hangingPunct="1" latinLnBrk="0"/>
            <a:endParaRPr kumimoji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traight Connector 1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9237" y="5787738"/>
            <a:ext cx="3405509" cy="1084383"/>
          </a:xfrm>
          <a:prstGeom prst="line">
            <a:avLst/>
          </a:prstGeom>
          <a:noFill/>
          <a:ln algn="ctr" cap="flat" cmpd="sng" w="12065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Chevron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algn="ctr" cap="rnd" cmpd="sng" w="3175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extLst/>
          </a:lstStyle>
          <a:p>
            <a:pPr algn="l" eaLnBrk="1" hangingPunct="1" latinLnBrk="0"/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Chevron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algn="ctr" cap="rnd" cmpd="sng" w="3175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/>
          <a:lstStyle>
            <a:extLst/>
          </a:lstStyle>
          <a:p>
            <a:pPr algn="l" eaLnBrk="1" hangingPunct="1" latinLnBrk="0"/>
            <a:endParaRPr kumimoji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overrideClrMapping accent1="accent1" accent2="accent2" accent3="accent3" accent4="accent4" accent5="accent5" accent6="accent6" bg1="dk1" bg2="dk2" folHlink="folHlink" hlink="hlink" tx1="lt1" tx2="lt2"/>
  </p:clrMapOvr>
</p:sldLayout>
</file>

<file path=ppt/slideMasters/_rels/slideMaster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Relationship Id="rId2" Target="../slideLayouts/slideLayout1.xml" Type="http://schemas.openxmlformats.org/officeDocument/2006/relationships/slideLayout"></Relationship><Relationship Id="rId3" Target="../slideLayouts/slideLayout2.xml" Type="http://schemas.openxmlformats.org/officeDocument/2006/relationships/slideLayout"></Relationship><Relationship Id="rId4" Target="../slideLayouts/slideLayout3.xml" Type="http://schemas.openxmlformats.org/officeDocument/2006/relationships/slideLayout"></Relationship><Relationship Id="rId5" Target="../slideLayouts/slideLayout4.xml" Type="http://schemas.openxmlformats.org/officeDocument/2006/relationships/slideLayout"></Relationship><Relationship Id="rId6" Target="../slideLayouts/slideLayout5.xml" Type="http://schemas.openxmlformats.org/officeDocument/2006/relationships/slideLayout"></Relationship><Relationship Id="rId7" Target="../slideLayouts/slideLayout6.xml" Type="http://schemas.openxmlformats.org/officeDocument/2006/relationships/slideLayout"></Relationship><Relationship Id="rId8" Target="../slideLayouts/slideLayout7.xml" Type="http://schemas.openxmlformats.org/officeDocument/2006/relationships/slideLayout"></Relationship><Relationship Id="rId9" Target="../slideLayouts/slideLayout8.xml" Type="http://schemas.openxmlformats.org/officeDocument/2006/relationships/slideLayout"></Relationship><Relationship Id="rId10" Target="../slideLayouts/slideLayout9.xml" Type="http://schemas.openxmlformats.org/officeDocument/2006/relationships/slideLayout"></Relationship><Relationship Id="rId11" Target="../slideLayouts/slideLayout10.xml" Type="http://schemas.openxmlformats.org/officeDocument/2006/relationships/slideLayout"></Relationship><Relationship Id="rId12" Target="../slideLayouts/slideLayout11.xml" Type="http://schemas.openxmlformats.org/officeDocument/2006/relationships/slideLayout"></Relationship><Relationship Id="rId13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x="1001">
        <a:schemeClr val="bg1"/>
      </p:bgRef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Freeform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16436" y="5001993"/>
            <a:ext cx="3802003" cy="1443111"/>
          </a:xfrm>
          <a:custGeom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b="0" l="0" r="0" t="0"/>
            <a:pathLst>
              <a:path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compatLnSpc="1" lIns="91440" rIns="91440" tIns="45720" vert="horz" wrap="square"/>
          <a:lstStyle>
            <a:extLst/>
          </a:lstStyle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Freeform 1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-53561" y="5785023"/>
            <a:ext cx="3802003" cy="838200"/>
          </a:xfrm>
          <a:custGeom>
            <a:avLst>
              <a:gd fmla="val 0" name="A1"/>
              <a:gd fmla="val 0" name="A2"/>
              <a:gd fmla="val 0" name="A3"/>
              <a:gd fmla="val 0" name="A4"/>
              <a:gd fmla="val 0" name="A5"/>
              <a:gd fmla="val 0" name="A6"/>
              <a:gd fmla="val 0" name="A7"/>
              <a:gd fmla="val 0" name="A8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b="0" l="0" r="0" t="0"/>
            <a:pathLst>
              <a:path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algn="ctr" cap="flat" cmpd="sng" w="9525">
            <a:noFill/>
            <a:prstDash val="solid"/>
            <a:round/>
            <a:headEnd len="med" type="none" w="med"/>
            <a:tailEnd len="med" type="none" w="med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t" bIns="45720" compatLnSpc="1" lIns="91440" rIns="91440" tIns="45720" vert="horz" wrap="square"/>
          <a:lstStyle>
            <a:extLst/>
          </a:lstStyle>
          <a:p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Right Triangle 1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">
              <a:alphaModFix amt="50000"/>
            </a:blip>
            <a:tile algn="t" flip="none" sx="50000" sy="50000" tx="0" ty="0"/>
          </a:blipFill>
          <a:ln algn="ctr" cap="rnd" cmpd="thickThin" w="12700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bIns="45720" compatLnSpc="1" lIns="91440" rIns="91440" tIns="45720" vert="horz" wrap="square"/>
          <a:lstStyle>
            <a:extLst/>
          </a:lstStyle>
          <a:p>
            <a:pPr algn="ctr" eaLnBrk="1" hangingPunct="1" latinLnBrk="0"/>
            <a:endParaRPr kumimoji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Straight Connector 14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9237" y="5787738"/>
            <a:ext cx="3405509" cy="1084383"/>
          </a:xfrm>
          <a:prstGeom prst="line">
            <a:avLst/>
          </a:prstGeom>
          <a:noFill/>
          <a:ln algn="ctr" cap="flat" cmpd="sng" w="12065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itle Placeholder 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74638"/>
            <a:ext cx="8229600" cy="1143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h="25400" w="25400"/>
            </a:sp3d>
          </a:bodyPr>
          <a:lstStyle>
            <a:extLst/>
          </a:lstStyle>
          <a:p>
            <a:r>
              <a:rPr kumimoji="0" lang="en-US" smtClean="0">
                <a:uFillTx/>
              </a:rPr>
              <a:t>Click to edit Master title style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Text Placeholder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81328"/>
            <a:ext cx="8229600" cy="4525963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vert="horz">
            <a:normAutofit/>
          </a:bodyPr>
          <a:lstStyle>
            <a:extLst/>
          </a:lstStyle>
          <a:p>
            <a:pPr eaLnBrk="1" hangingPunct="1" latinLnBrk="0" lvl="0"/>
            <a:r>
              <a:rPr kumimoji="0" lang="en-US" smtClean="0">
                <a:uFillTx/>
              </a:rPr>
              <a:t>Click to edit Master text styles</a:t>
            </a:r>
          </a:p>
          <a:p>
            <a:pPr eaLnBrk="1" hangingPunct="1" latinLnBrk="0" lvl="1"/>
            <a:r>
              <a:rPr kumimoji="0" lang="en-US" smtClean="0">
                <a:uFillTx/>
              </a:rPr>
              <a:t>Second level</a:t>
            </a:r>
          </a:p>
          <a:p>
            <a:pPr eaLnBrk="1" hangingPunct="1" latinLnBrk="0" lvl="2"/>
            <a:r>
              <a:rPr kumimoji="0" lang="en-US" smtClean="0">
                <a:uFillTx/>
              </a:rPr>
              <a:t>Third level</a:t>
            </a:r>
          </a:p>
          <a:p>
            <a:pPr eaLnBrk="1" hangingPunct="1" latinLnBrk="0" lvl="3"/>
            <a:r>
              <a:rPr kumimoji="0" lang="en-US" smtClean="0">
                <a:uFillTx/>
              </a:rPr>
              <a:t>Fourth level</a:t>
            </a:r>
          </a:p>
          <a:p>
            <a:pPr eaLnBrk="1" hangingPunct="1" latinLnBrk="0" lvl="4"/>
            <a:r>
              <a:rPr kumimoji="0" lang="en-US" smtClean="0">
                <a:uFillTx/>
              </a:rPr>
              <a:t>Fifth level</a:t>
            </a:r>
            <a:endParaRPr kumimoji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Date Placeholder 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2" sz="half" type="dt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27032" y="6407944"/>
            <a:ext cx="1920240" cy="36576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vert="horz"/>
          <a:lstStyle>
            <a:lvl1pPr algn="l" eaLnBrk="1" hangingPunct="1" latinLnBrk="0">
              <a:defRPr kumimoji="0" sz="1000">
                <a:solidFill>
                  <a:schemeClr val="tx1"/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fld id="{74E1D82F-2F3C-4167-B9AB-A379BAF6E984}" type="datetime2">
              <a:rPr lang="en-US" smtClean="0">
                <a:uFillTx/>
              </a:rPr>
              <a:pPr>
                <a:defRPr>
                  <a:uFillTx/>
                </a:defRPr>
              </a:pPr>
              <a:t>Tuesday, October 20, 2015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Footer Placeholder 2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3" sz="quarter" type="ftr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380072" y="6407944"/>
            <a:ext cx="2350681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vert="horz"/>
          <a:lstStyle>
            <a:lvl1pPr algn="r" eaLnBrk="1" hangingPunct="1" latinLnBrk="0">
              <a:defRPr kumimoji="0" sz="1000">
                <a:solidFill>
                  <a:schemeClr val="tx1"/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Slide Number Placeholder 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4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647272" y="6407944"/>
            <a:ext cx="365760" cy="365125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 vert="horz"/>
          <a:lstStyle>
            <a:lvl1pPr algn="r" eaLnBrk="1" hangingPunct="1" latinLnBrk="0">
              <a:defRPr b="0" kumimoji="0" sz="1000">
                <a:solidFill>
                  <a:schemeClr val="tx1"/>
                </a:solidFill>
                <a:uFillTx/>
              </a:defRPr>
            </a:lvl1pPr>
            <a:extLst/>
          </a:lstStyle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‹Nº›</a:t>
            </a:fld>
            <a:endParaRPr lang="en-US">
              <a:uFillTx/>
            </a:endParaRPr>
          </a:p>
        </p:txBody>
      </p:sp>
    </p:spTree>
  </p:cSld>
  <p:clrMap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accent1="accent1" accent2="accent2" accent3="accent3" accent4="accent4" accent5="accent5" accent6="accent6" bg1="lt1" bg2="lt2" folHlink="folHlink" hlink="hlink" tx1="dk1" tx2="dk2"/>
  <p:sldLayoutIdLst>
    <p:sldLayoutId r:id="rId2" id="2147483661"/>
    <p:sldLayoutId r:id="rId3" id="2147483662"/>
    <p:sldLayoutId r:id="rId4" id="2147483663"/>
    <p:sldLayoutId r:id="rId5" id="2147483664"/>
    <p:sldLayoutId r:id="rId6" id="2147483665"/>
    <p:sldLayoutId r:id="rId7" id="2147483666"/>
    <p:sldLayoutId r:id="rId8" id="2147483667"/>
    <p:sldLayoutId r:id="rId9" id="2147483668"/>
    <p:sldLayoutId r:id="rId10" id="2147483669"/>
    <p:sldLayoutId r:id="rId11" id="2147483670"/>
    <p:sldLayoutId r:id="rId12" id="2147483671"/>
  </p:sldLayoutIdLst>
  <p:hf dt="0" ftr="0" hdr="0"/>
  <p:txStyles>
    <p:title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eaLnBrk="1" hangingPunct="1" latinLnBrk="0" rtl="0">
        <a:spcBef>
          <a:spcPct val="0"/>
        </a:spcBef>
        <a:buNone/>
        <a:defRPr b="1" kern="1200" kumimoji="0" sz="410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uFillTx/>
          <a:latin typeface="+mj-lt"/>
          <a:ea typeface="+mj-ea"/>
          <a:cs typeface="+mj-cs"/>
        </a:defRPr>
      </a:lvl1pPr>
      <a:extLst/>
    </p:titleStyle>
    <p:body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ern="1200" kumimoji="0" sz="27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kern="1200" kumimoji="0" sz="23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kern="1200" kumimoji="0" sz="21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kern="1200" kumimoji="0" sz="19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kern="1200" kumimoji="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kern="1200" kumimoji="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kern="1200" kumimoji="0" sz="16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kern="1200" kumimoji="0" sz="16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kern="1200" kumimoji="0" sz="160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bodyStyle>
    <p:other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<a:lvl1pPr algn="l" eaLnBrk="1" hangingPunct="1" latinLnBrk="0" marL="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uFillTx/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media/image2.jpeg" Type="http://schemas.openxmlformats.org/officeDocument/2006/relationships/image"></Relationship><Relationship Id="rId3" Target="../media/image3.png" Type="http://schemas.openxmlformats.org/officeDocument/2006/relationships/image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gif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jpeg" Type="http://schemas.openxmlformats.org/officeDocument/2006/relationships/image"></Relationship><Relationship Id="rId3" Target="../media/image9.jpeg" Type="http://schemas.openxmlformats.org/officeDocument/2006/relationships/image"></Relationship><Relationship Id="rId4" Target="../media/image6.gif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gif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jpeg" Type="http://schemas.openxmlformats.org/officeDocument/2006/relationships/image"></Relationship><Relationship Id="rId3" Target="../media/image9.jpeg" Type="http://schemas.openxmlformats.org/officeDocument/2006/relationships/image"></Relationship><Relationship Id="rId4" Target="../media/image6.gif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gif" Type="http://schemas.openxmlformats.org/officeDocument/2006/relationships/image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jpeg" Type="http://schemas.openxmlformats.org/officeDocument/2006/relationships/image"></Relationship><Relationship Id="rId3" Target="../media/image9.jpeg" Type="http://schemas.openxmlformats.org/officeDocument/2006/relationships/image"></Relationship><Relationship Id="rId4" Target="../media/image6.gif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gif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jpeg" Type="http://schemas.openxmlformats.org/officeDocument/2006/relationships/image"></Relationship><Relationship Id="rId3" Target="../media/image9.jpe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gif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jpeg" Type="http://schemas.openxmlformats.org/officeDocument/2006/relationships/image"></Relationship><Relationship Id="rId3" Target="../media/image9.jpe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4.jpeg" Type="http://schemas.openxmlformats.org/officeDocument/2006/relationships/image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gif" Type="http://schemas.openxmlformats.org/officeDocument/2006/relationships/imag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jpeg" Type="http://schemas.openxmlformats.org/officeDocument/2006/relationships/image"></Relationship><Relationship Id="rId3" Target="../media/image9.jpe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gif" Type="http://schemas.openxmlformats.org/officeDocument/2006/relationships/image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jpeg" Type="http://schemas.openxmlformats.org/officeDocument/2006/relationships/image"></Relationship><Relationship Id="rId3" Target="../media/image9.jpeg" Type="http://schemas.openxmlformats.org/officeDocument/2006/relationships/image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gif" Type="http://schemas.openxmlformats.org/officeDocument/2006/relationships/image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jpeg" Type="http://schemas.openxmlformats.org/officeDocument/2006/relationships/image"></Relationship><Relationship Id="rId3" Target="../media/image9.jpeg" Type="http://schemas.openxmlformats.org/officeDocument/2006/relationships/imag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2.png" Type="http://schemas.openxmlformats.org/officeDocument/2006/relationships/image"></Relationship><Relationship Id="rId3" Target="../media/image6.gif" Type="http://schemas.openxmlformats.org/officeDocument/2006/relationships/image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3.jpeg" Type="http://schemas.openxmlformats.org/officeDocument/2006/relationships/image"></Relationship><Relationship Id="rId3" Target="../media/image9.jpeg" Type="http://schemas.openxmlformats.org/officeDocument/2006/relationships/image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2.png" Type="http://schemas.openxmlformats.org/officeDocument/2006/relationships/image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Relationship Id="rId3" Target="../media/image14.jpeg" Type="http://schemas.openxmlformats.org/officeDocument/2006/relationships/image"></Relationship><Relationship Id="rId4" Target="../media/image11.jpeg" Type="http://schemas.openxmlformats.org/officeDocument/2006/relationships/image"></Relationship><Relationship Id="rId5" Target="../media/image7.jpeg" Type="http://schemas.openxmlformats.org/officeDocument/2006/relationships/image"></Relationship><Relationship Id="rId6" Target="../media/image9.jpeg" Type="http://schemas.openxmlformats.org/officeDocument/2006/relationships/image"></Relationship><Relationship Id="rId7" Target="../media/image15.jpeg" Type="http://schemas.openxmlformats.org/officeDocument/2006/relationships/image"></Relationship><Relationship Id="rId8" Target="../media/image5.gif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gif" Type="http://schemas.openxmlformats.org/officeDocument/2006/relationships/image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Relationship Id="rId3" Target="../media/image7.jpeg" Type="http://schemas.openxmlformats.org/officeDocument/2006/relationships/image"></Relationship><Relationship Id="rId4" Target="../media/image9.jpeg" Type="http://schemas.openxmlformats.org/officeDocument/2006/relationships/image"></Relationship><Relationship Id="rId5" Target="../media/image6.gif" Type="http://schemas.openxmlformats.org/officeDocument/2006/relationships/image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6.jpeg" Type="http://schemas.openxmlformats.org/officeDocument/2006/relationships/image"></Relationship><Relationship Id="rId3" Target="../media/image17.jpeg" Type="http://schemas.openxmlformats.org/officeDocument/2006/relationships/image"></Relationship><Relationship Id="rId4" Target="../media/image7.jpeg" Type="http://schemas.openxmlformats.org/officeDocument/2006/relationships/image"></Relationship><Relationship Id="rId5" Target="../media/image9.jpeg" Type="http://schemas.openxmlformats.org/officeDocument/2006/relationships/image"></Relationship><Relationship Id="rId6" Target="../media/image15.jpeg" Type="http://schemas.openxmlformats.org/officeDocument/2006/relationships/image"></Relationship><Relationship Id="rId7" Target="../media/image5.gif" Type="http://schemas.openxmlformats.org/officeDocument/2006/relationships/image"></Relationship></Relationships>
</file>

<file path=ppt/slides/_rels/slide3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gif" Type="http://schemas.openxmlformats.org/officeDocument/2006/relationships/image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gif" Type="http://schemas.openxmlformats.org/officeDocument/2006/relationships/image"></Relationship></Relationships>
</file>

<file path=ppt/slides/_rels/slide3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gif" Type="http://schemas.openxmlformats.org/officeDocument/2006/relationships/image"></Relationship></Relationships>
</file>

<file path=ppt/slides/_rels/slide3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8.jpeg" Type="http://schemas.openxmlformats.org/officeDocument/2006/relationships/image"></Relationship><Relationship Id="rId3" Target="../media/image19.jpeg" Type="http://schemas.openxmlformats.org/officeDocument/2006/relationships/image"></Relationship><Relationship Id="rId4" Target="../media/image20.jpeg" Type="http://schemas.openxmlformats.org/officeDocument/2006/relationships/image"></Relationship><Relationship Id="rId5" Target="../media/image21.jpeg" Type="http://schemas.openxmlformats.org/officeDocument/2006/relationships/image"></Relationship><Relationship Id="rId6" Target="../media/image22.jpe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6.gif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5.gif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Relationship Id="rId3" Target="../media/image6.gif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7.jpeg" Type="http://schemas.openxmlformats.org/officeDocument/2006/relationships/image"></Relationship><Relationship Id="rId3" Target="../media/image8.png" Type="http://schemas.openxmlformats.org/officeDocument/2006/relationships/image"></Relationship><Relationship Id="rId4" Target="../media/image9.jpeg" Type="http://schemas.openxmlformats.org/officeDocument/2006/relationships/image"></Relationship><Relationship Id="rId5" Target="../media/image10.jpeg" Type="http://schemas.openxmlformats.org/officeDocument/2006/relationships/image"></Relationship><Relationship Id="rId6" Target="../media/image11.jpeg" Type="http://schemas.openxmlformats.org/officeDocument/2006/relationships/image"></Relationship><Relationship Id="rId7" Target="../media/image5.gif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6.gif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12.png" Type="http://schemas.openxmlformats.org/officeDocument/2006/relationships/image"></Relationship><Relationship Id="rId3" Target="../media/image5.gif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>
  <p:cSld>
    <p:bg>
      <p:bgPr>
        <a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98" name="Forme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 type="sub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19200" y="3657600"/>
            <a:ext cx="5734050" cy="5461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l" defTabSz="914400" eaLnBrk="1" hangingPunct="1" marR="0"/>
            <a:r>
              <a:rPr dirty="0" err="1" lang="fr-CA" smtClean="0" sz="2000">
                <a:solidFill>
                  <a:schemeClr val="bg1"/>
                </a:solidFill>
                <a:uFillTx/>
                <a:latin charset="0" pitchFamily="34" typeface="Calibri"/>
              </a:rPr>
              <a:t>Dynamic</a:t>
            </a:r>
            <a:r>
              <a:rPr dirty="0" lang="fr-CA" smtClean="0" sz="2000">
                <a:solidFill>
                  <a:schemeClr val="bg1"/>
                </a:solidFill>
                <a:uFillTx/>
                <a:latin charset="0" pitchFamily="34" typeface="Calibri"/>
              </a:rPr>
              <a:t> Host Configuration Protocol  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99" name="Form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838200" y="2743200"/>
            <a:ext cx="6553200" cy="723900"/>
          </a:xfrm>
          <a:prstGeom prst="rect">
            <a:avLst/>
          </a:prstGeom>
          <a:noFill/>
          <a:ln w="9525">
            <a:noFill/>
            <a:miter lim="800000"/>
          </a:ln>
          <a:effectLst>
            <a:reflection algn="bl" blurRad="6350" dir="5400000" endA="300" endPos="55000" rotWithShape="0" stA="50000" sy="-100000"/>
          </a:effectLst>
          <a:scene3d>
            <a:camera prst="perspectiveLeft"/>
            <a:lightRig dir="t" rig="threePt"/>
          </a:scene3d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cene3d>
              <a:camera prst="orthographicFront"/>
              <a:lightRig dir="t" rig="threePt"/>
            </a:scene3d>
            <a:sp3d extrusionH="57150">
              <a:bevelT h="38100" prst="relaxedInset" w="38100"/>
            </a:sp3d>
          </a:bodyPr>
          <a:lstStyle/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charset="2" pitchFamily="18" typeface="Wingdings 2"/>
              <a:buNone/>
            </a:pPr>
            <a:r>
              <a:rPr dirty="0" lang="fr-CA" smtClean="0" sz="5400">
                <a:solidFill>
                  <a:srgbClr val="002060"/>
                </a:solidFill>
                <a:uFillTx/>
                <a:latin charset="0" pitchFamily="34" typeface="Calibri"/>
              </a:rPr>
              <a:t>DHCP</a:t>
            </a:r>
            <a:endParaRPr dirty="0" lang="fr-CA" sz="5400">
              <a:solidFill>
                <a:srgbClr val="002060"/>
              </a:solidFill>
              <a:uFillTx/>
              <a:latin charset="0" pitchFamily="34" typeface="Calibri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white">
          <a:xfrm>
            <a:off x="5448524" y="2629839"/>
            <a:ext cx="35052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spcBef>
                <a:spcPct val="20000"/>
              </a:spcBef>
              <a:buClr>
                <a:srgbClr val="000066"/>
              </a:buClr>
              <a:buSzPct val="75000"/>
              <a:buFont charset="2" pitchFamily="2" typeface="Wingdings"/>
              <a:buNone/>
            </a:pPr>
            <a:endParaRPr dirty="0" kumimoji="1" lang="en-US" smtClean="0">
              <a:solidFill>
                <a:schemeClr val="bg1"/>
              </a:solidFill>
              <a:uFillTx/>
              <a:latin charset="0" pitchFamily="34" typeface="Tahoma"/>
            </a:endParaRPr>
          </a:p>
          <a:p>
            <a:pPr>
              <a:spcBef>
                <a:spcPct val="20000"/>
              </a:spcBef>
              <a:buClr>
                <a:srgbClr val="000066"/>
              </a:buClr>
              <a:buSzPct val="75000"/>
              <a:buFont charset="2" pitchFamily="2" typeface="Wingdings"/>
              <a:buNone/>
            </a:pPr>
            <a:r>
              <a:rPr b="1" dirty="0" kumimoji="1" lang="en-US" smtClean="0" sz="2400">
                <a:solidFill>
                  <a:schemeClr val="bg1"/>
                </a:solidFill>
                <a:uFillTx/>
                <a:latin charset="0" pitchFamily="34" typeface="Tahoma"/>
              </a:rPr>
              <a:t>Muna Sikder</a:t>
            </a:r>
          </a:p>
          <a:p>
            <a:pPr>
              <a:spcBef>
                <a:spcPct val="20000"/>
              </a:spcBef>
              <a:buClr>
                <a:srgbClr val="000066"/>
              </a:buClr>
              <a:buSzPct val="75000"/>
              <a:buFont charset="2" pitchFamily="2" typeface="Wingdings"/>
              <a:buNone/>
            </a:pPr>
            <a:r>
              <a:rPr dirty="0" kumimoji="1" lang="en-US" smtClean="0" sz="1200">
                <a:solidFill>
                  <a:schemeClr val="bg1"/>
                </a:solidFill>
                <a:uFillTx/>
                <a:latin charset="0" pitchFamily="34" typeface="Tahoma"/>
              </a:rPr>
              <a:t>Computer Science and Engineering,</a:t>
            </a:r>
          </a:p>
          <a:p>
            <a:pPr>
              <a:spcBef>
                <a:spcPct val="20000"/>
              </a:spcBef>
              <a:buClr>
                <a:srgbClr val="000066"/>
              </a:buClr>
              <a:buSzPct val="75000"/>
              <a:buFont charset="2" pitchFamily="2" typeface="Wingdings"/>
              <a:buNone/>
            </a:pPr>
            <a:r>
              <a:rPr dirty="0" kumimoji="1" lang="en-US" smtClean="0" sz="1200">
                <a:solidFill>
                  <a:schemeClr val="bg1"/>
                </a:solidFill>
                <a:uFillTx/>
                <a:latin charset="0" pitchFamily="34" typeface="Tahoma"/>
              </a:rPr>
              <a:t>University of Dhaka.</a:t>
            </a:r>
            <a:endParaRPr dirty="0" kumimoji="1" lang="en-US" sz="1200">
              <a:solidFill>
                <a:schemeClr val="bg1"/>
              </a:solidFill>
              <a:uFillTx/>
              <a:latin charset="0" pitchFamily="34" typeface="Tahoma"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6" name="Picture 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8382000" y="152400"/>
            <a:ext cx="762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CuadroTexto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-152400" y="1808897"/>
            <a:ext cx="9461052" cy="769441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none">
            <a:spAutoFit/>
          </a:bodyPr>
          <a:lstStyle/>
          <a:p>
            <a:r>
              <a:rPr b="1" dirty="0" lang="es-AR" smtClean="0" sz="4400">
                <a:uFillTx/>
              </a:rPr>
              <a:t>Teleinformática y Comunicaciones</a:t>
            </a:r>
            <a:endParaRPr b="1" dirty="0" lang="es-AR" sz="44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Group 5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1295400"/>
            <a:ext cx="1905000" cy="1219200"/>
            <a:chOff x="4572000" y="1295400"/>
            <a:chExt cx="1905000" cy="12192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Down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1336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roup 5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0" y="1295400"/>
              <a:ext cx="1905000" cy="838200"/>
              <a:chOff x="4572000" y="1295400"/>
              <a:chExt cx="1905000" cy="8382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own Arrow 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12954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roup 7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17526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Oval 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TextBox 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Initializing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Box 2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638800" y="1295400"/>
                <a:ext cx="8382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>
                    <a:uFillTx/>
                  </a:rPr>
                  <a:t>Boot</a:t>
                </a:r>
                <a:endParaRPr dirty="0" lang="en-US">
                  <a:uFillTx/>
                </a:endParaRPr>
              </a:p>
            </p:txBody>
          </p: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1524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Slide Number Placeholder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10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14" name="Picture 1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45313" y="0"/>
            <a:ext cx="912962" cy="7620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4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62000" y="1752600"/>
            <a:ext cx="609600" cy="60607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1371600"/>
            <a:ext cx="1676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</a:t>
            </a:r>
            <a:r>
              <a:rPr dirty="0" lang="en-US" smtClean="0">
                <a:uFillTx/>
              </a:rPr>
              <a:t>Client</a:t>
            </a:r>
            <a:endParaRPr b="0"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24600" y="990600"/>
            <a:ext cx="1752600" cy="1755577"/>
            <a:chOff x="7086600" y="914400"/>
            <a:chExt cx="1752600" cy="1755577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7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6962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162800" y="12192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19812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23622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914400"/>
              <a:ext cx="15240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122.45.78.3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25908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038600" y="3048000"/>
              <a:ext cx="18372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DHCPDISCOVER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00200" y="2895600"/>
              <a:ext cx="2286000" cy="64633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IP : 0.0.0.0</a:t>
              </a:r>
            </a:p>
            <a:p>
              <a:r>
                <a:rPr b="1" dirty="0" lang="en-US" smtClean="0" sz="1200">
                  <a:uFillTx/>
                </a:rPr>
                <a:t>Source MAC : EA.0D.45.B4</a:t>
              </a:r>
            </a:p>
            <a:p>
              <a:r>
                <a:rPr b="1" dirty="0" lang="en-US" smtClean="0" sz="1200">
                  <a:uFillTx/>
                </a:rPr>
                <a:t>Destination IP : 1.1.1.1</a:t>
              </a:r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Group 2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2667000"/>
            <a:ext cx="609600" cy="688777"/>
            <a:chOff x="457200" y="2667000"/>
            <a:chExt cx="609600" cy="6887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670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68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TextBox 2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30480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Slide Number Placeholder 1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11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19" name="Picture 1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15300" y="0"/>
            <a:ext cx="1028700" cy="6858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Box 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400800" y="1752600"/>
            <a:ext cx="533400" cy="26161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100">
                <a:uFillTx/>
              </a:rPr>
              <a:t>open</a:t>
            </a:r>
            <a:endParaRPr dirty="0" lang="en-US" sz="11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9" nodeType="clickEffect" presetClass="entr" presetID="54" presetSubtype="0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roup 5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1295400"/>
            <a:ext cx="1905000" cy="1219200"/>
            <a:chOff x="4572000" y="1295400"/>
            <a:chExt cx="1905000" cy="12192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Down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1336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roup 5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0" y="1295400"/>
              <a:ext cx="1905000" cy="838200"/>
              <a:chOff x="4572000" y="1295400"/>
              <a:chExt cx="1905000" cy="8382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own Arrow 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12954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roup 7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17526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Oval 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TextBox 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Initializing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Box 2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638800" y="1295400"/>
                <a:ext cx="8382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>
                    <a:uFillTx/>
                  </a:rPr>
                  <a:t>Boot</a:t>
                </a:r>
                <a:endParaRPr dirty="0" lang="en-US">
                  <a:uFillTx/>
                </a:endParaRPr>
              </a:p>
            </p:txBody>
          </p: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Slide Number Placeholder 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12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21" name="Picture 2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45313" y="0"/>
            <a:ext cx="912962" cy="762000"/>
          </a:xfrm>
          <a:prstGeom prst="rect">
            <a:avLst/>
          </a:prstGeom>
        </p:spPr>
      </p:pic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roup 23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2209800"/>
            <a:ext cx="2819400" cy="1143000"/>
            <a:chOff x="3352800" y="2209800"/>
            <a:chExt cx="2819400" cy="11430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roup 5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0" y="2590800"/>
              <a:ext cx="1600200" cy="762000"/>
              <a:chOff x="4572000" y="2590800"/>
              <a:chExt cx="1600200" cy="762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Down Arrow 1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29718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roup 14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25908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Oval 38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Box 16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0480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Selecting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TextBox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352800" y="2209800"/>
              <a:ext cx="21336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DHCPDISCOVER</a:t>
              </a:r>
              <a:endParaRPr dirty="0" lang="en-US" sz="1600">
                <a:uFillTx/>
              </a:endParaRPr>
            </a:p>
          </p:txBody>
        </p:sp>
      </p:grp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>
                                        <p:cTn dur="500" id="7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4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85800" y="1752600"/>
            <a:ext cx="609600" cy="60607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04800" y="1371600"/>
            <a:ext cx="1676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</a:t>
            </a:r>
            <a:r>
              <a:rPr dirty="0" lang="en-US" smtClean="0">
                <a:uFillTx/>
              </a:rPr>
              <a:t>Client</a:t>
            </a:r>
            <a:endParaRPr b="0"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24600" y="990600"/>
            <a:ext cx="1752600" cy="1755577"/>
            <a:chOff x="7086600" y="914400"/>
            <a:chExt cx="1752600" cy="1755577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7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6962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162800" y="12192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19812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23622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914400"/>
              <a:ext cx="15240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122.45.78.3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25908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038600" y="3048000"/>
              <a:ext cx="18372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DHCPDISCOVER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00200" y="2895600"/>
              <a:ext cx="2286000" cy="64633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IP : 0.0.0.0</a:t>
              </a:r>
            </a:p>
            <a:p>
              <a:r>
                <a:rPr b="1" dirty="0" lang="en-US" smtClean="0" sz="1200">
                  <a:uFillTx/>
                </a:rPr>
                <a:t>Source MAC : EA.0D.45.B4</a:t>
              </a:r>
            </a:p>
            <a:p>
              <a:r>
                <a:rPr b="1" dirty="0" lang="en-US" smtClean="0" sz="1200">
                  <a:uFillTx/>
                </a:rPr>
                <a:t>Destination IP : 1.1.1.1</a:t>
              </a:r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Group 1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3733800"/>
            <a:ext cx="5410200" cy="1295400"/>
            <a:chOff x="1600200" y="3733800"/>
            <a:chExt cx="5410200" cy="12954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1600200" y="3733800"/>
              <a:ext cx="5410200" cy="1295400"/>
              <a:chOff x="1524000" y="2590800"/>
              <a:chExt cx="5410200" cy="12954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Right Arrow 1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524000" y="2590800"/>
                <a:ext cx="5410200" cy="129540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TextBox 1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10800000">
                <a:off x="4038600" y="3048000"/>
                <a:ext cx="1837268" cy="338554"/>
              </a:xfrm>
              <a:prstGeom prst="rect">
                <a:avLst/>
              </a:prstGeom>
              <a:solidFill>
                <a:schemeClr val="tx2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b="1" dirty="0" lang="en-US" smtClean="0" sz="1600">
                    <a:solidFill>
                      <a:schemeClr val="bg1"/>
                    </a:solidFill>
                    <a:uFillTx/>
                  </a:rPr>
                  <a:t>DHCPOFFER</a:t>
                </a:r>
                <a:endParaRPr b="1" dirty="0" lang="en-US" sz="1600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TextBox 1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029200" y="3962400"/>
              <a:ext cx="1905000" cy="83099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IP : 122.45.78.3</a:t>
              </a:r>
            </a:p>
            <a:p>
              <a:r>
                <a:rPr b="1" dirty="0" lang="en-US" smtClean="0" sz="1200">
                  <a:uFillTx/>
                </a:rPr>
                <a:t> Destination IP : 1.1.1.1</a:t>
              </a:r>
            </a:p>
            <a:p>
              <a:r>
                <a:rPr b="1" dirty="0" lang="en-US" smtClean="0" sz="1100">
                  <a:uFillTx/>
                </a:rPr>
                <a:t> Des MAC : EA.0D.45.B4</a:t>
              </a:r>
            </a:p>
            <a:p>
              <a:r>
                <a:rPr b="1" dirty="0" lang="en-US" smtClean="0" sz="1200">
                  <a:uFillTx/>
                </a:rPr>
                <a:t>Client IP : 122.45.67.23</a:t>
              </a:r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" y="2667000"/>
            <a:ext cx="609600" cy="688777"/>
            <a:chOff x="457200" y="2667000"/>
            <a:chExt cx="609600" cy="6887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TextBox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670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68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Box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30480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Slide Number Placeholder 2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13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26" name="Picture 2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53400" y="0"/>
            <a:ext cx="990600" cy="6604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5" nodeType="clickEffect" presetClass="entr" presetID="5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5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1295400"/>
            <a:ext cx="3124200" cy="1252954"/>
            <a:chOff x="3352800" y="1295400"/>
            <a:chExt cx="3124200" cy="1252954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Down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1336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5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352800" y="1295400"/>
              <a:ext cx="3124200" cy="1252954"/>
              <a:chOff x="3352800" y="1295400"/>
              <a:chExt cx="3124200" cy="1252954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own Arrow 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12954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roup 7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17526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Oval 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TextBox 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Initializing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Box 2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638800" y="1295400"/>
                <a:ext cx="8382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>
                    <a:uFillTx/>
                  </a:rPr>
                  <a:t>Boot</a:t>
                </a:r>
                <a:endParaRPr dirty="0"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52800" y="2209800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DHCPDISCOVER</a:t>
                </a:r>
                <a:endParaRPr dirty="0" lang="en-US" sz="1600">
                  <a:uFillTx/>
                </a:endParaRPr>
              </a:p>
            </p:txBody>
          </p:sp>
        </p:grp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Group 5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2590800"/>
            <a:ext cx="1600200" cy="762000"/>
            <a:chOff x="4572000" y="2590800"/>
            <a:chExt cx="1600200" cy="762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Down Arrow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9718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1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0" y="25908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Oval 3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Box 1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0480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Selecting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Slide Number Placeholder 1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14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21" name="Picture 2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45313" y="0"/>
            <a:ext cx="912962" cy="762000"/>
          </a:xfrm>
          <a:prstGeom prst="rect">
            <a:avLst/>
          </a:prstGeom>
        </p:spPr>
      </p:pic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roup 2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2133600"/>
            <a:ext cx="1176755" cy="1617077"/>
            <a:chOff x="6096000" y="2133600"/>
            <a:chExt cx="1176755" cy="16170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Curved Left Arrow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0" y="2667000"/>
              <a:ext cx="838200" cy="304800"/>
            </a:xfrm>
            <a:prstGeom prst="curvedLef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TextBox 2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6200000">
              <a:off x="6294939" y="2772862"/>
              <a:ext cx="1617077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DHCPOFFER</a:t>
              </a:r>
              <a:endParaRPr dirty="0" lang="en-US" sz="1600">
                <a:uFillTx/>
              </a:endParaRPr>
            </a:p>
          </p:txBody>
        </p:sp>
      </p:grp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00" id="7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4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62000" y="1752600"/>
            <a:ext cx="609600" cy="60607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1371600"/>
            <a:ext cx="1676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</a:t>
            </a:r>
            <a:r>
              <a:rPr dirty="0" lang="en-US" smtClean="0">
                <a:uFillTx/>
              </a:rPr>
              <a:t>Client</a:t>
            </a:r>
            <a:endParaRPr b="0"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324600" y="990600"/>
            <a:ext cx="1752600" cy="1755577"/>
            <a:chOff x="7086600" y="914400"/>
            <a:chExt cx="1752600" cy="1755577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7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6962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162800" y="12192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19812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23622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914400"/>
              <a:ext cx="15240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122.45.78.3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25908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038600" y="3048000"/>
              <a:ext cx="18372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DHCPDISCOVER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00200" y="2895600"/>
              <a:ext cx="2286000" cy="64633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IP : 0.0.0.0</a:t>
              </a:r>
            </a:p>
            <a:p>
              <a:r>
                <a:rPr b="1" dirty="0" lang="en-US" smtClean="0" sz="1200">
                  <a:uFillTx/>
                </a:rPr>
                <a:t>Source MAC : EA.0D.45.B4</a:t>
              </a:r>
            </a:p>
            <a:p>
              <a:r>
                <a:rPr b="1" dirty="0" lang="en-US" smtClean="0" sz="1200">
                  <a:uFillTx/>
                </a:rPr>
                <a:t>Destination IP : 1.1.1.1</a:t>
              </a:r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1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3733800"/>
            <a:ext cx="5410200" cy="1295400"/>
            <a:chOff x="1600200" y="3733800"/>
            <a:chExt cx="5410200" cy="12954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1600200" y="3733800"/>
              <a:ext cx="5410200" cy="1295400"/>
              <a:chOff x="1524000" y="2590800"/>
              <a:chExt cx="5410200" cy="12954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Right Arrow 1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524000" y="2590800"/>
                <a:ext cx="5410200" cy="129540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TextBox 1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10800000">
                <a:off x="4038600" y="3048000"/>
                <a:ext cx="1837268" cy="338554"/>
              </a:xfrm>
              <a:prstGeom prst="rect">
                <a:avLst/>
              </a:prstGeom>
              <a:solidFill>
                <a:schemeClr val="tx2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b="1" dirty="0" lang="en-US" smtClean="0" sz="1600">
                    <a:solidFill>
                      <a:schemeClr val="bg1"/>
                    </a:solidFill>
                    <a:uFillTx/>
                  </a:rPr>
                  <a:t>DHCPOFFER</a:t>
                </a:r>
                <a:endParaRPr b="1" dirty="0" lang="en-US" sz="1600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TextBox 1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029200" y="3962400"/>
              <a:ext cx="1905000" cy="83099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IP : 122.45.78.3</a:t>
              </a:r>
            </a:p>
            <a:p>
              <a:r>
                <a:rPr b="1" dirty="0" lang="en-US" smtClean="0" sz="1200">
                  <a:uFillTx/>
                </a:rPr>
                <a:t> Destination IP : 1.1.1.1</a:t>
              </a:r>
            </a:p>
            <a:p>
              <a:r>
                <a:rPr b="1" dirty="0" lang="en-US" smtClean="0" sz="1100">
                  <a:uFillTx/>
                </a:rPr>
                <a:t> Des MAC : EA.0D.45.B4</a:t>
              </a:r>
            </a:p>
            <a:p>
              <a:r>
                <a:rPr b="1" dirty="0" lang="en-US" smtClean="0" sz="1200">
                  <a:uFillTx/>
                </a:rPr>
                <a:t>Client IP : 122.45.67.23</a:t>
              </a:r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48006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Right Arrow 2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TextBox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038600" y="3048000"/>
              <a:ext cx="18372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DHCPREQUEST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Box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00200" y="2895600"/>
              <a:ext cx="2286000" cy="64633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Accept ,request to bind client physical address and its offered IP</a:t>
              </a:r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Group 2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2667000"/>
            <a:ext cx="609600" cy="688777"/>
            <a:chOff x="457200" y="2667000"/>
            <a:chExt cx="609600" cy="6887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670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68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TextBox 2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30480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Slide Number Placeholder 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15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30" name="Picture 2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53400" y="0"/>
            <a:ext cx="990600" cy="6604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5" nodeType="clickEffect" presetClass="entr" presetID="5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roup 5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1295400"/>
            <a:ext cx="3124200" cy="1252954"/>
            <a:chOff x="3352800" y="1295400"/>
            <a:chExt cx="3124200" cy="1252954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Down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1336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roup 5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352800" y="1295400"/>
              <a:ext cx="3124200" cy="1252954"/>
              <a:chOff x="3352800" y="1295400"/>
              <a:chExt cx="3124200" cy="1252954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own Arrow 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12954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roup 7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17526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Oval 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TextBox 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Initializing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Box 2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638800" y="1295400"/>
                <a:ext cx="8382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>
                    <a:uFillTx/>
                  </a:rPr>
                  <a:t>Boot</a:t>
                </a:r>
                <a:endParaRPr dirty="0"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52800" y="2209800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DHCPDISCOVER</a:t>
                </a:r>
                <a:endParaRPr dirty="0" lang="en-US" sz="1600">
                  <a:uFillTx/>
                </a:endParaRPr>
              </a:p>
            </p:txBody>
          </p:sp>
        </p:grp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roup 5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9000" y="2971800"/>
            <a:ext cx="2743200" cy="1219200"/>
            <a:chOff x="3429000" y="2971800"/>
            <a:chExt cx="2743200" cy="12192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2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0" y="34290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Oval 2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TextBox 4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048000" y="1752600"/>
                <a:ext cx="14478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Requesting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Down Arrow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38100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TextBox 2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429000" y="2971800"/>
              <a:ext cx="21336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DHCPREQUEST</a:t>
              </a:r>
              <a:endParaRPr dirty="0" lang="en-US" sz="16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roup 5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2133600"/>
            <a:ext cx="2700755" cy="1617077"/>
            <a:chOff x="4572000" y="2133600"/>
            <a:chExt cx="2700755" cy="16170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Down Arrow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9718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Curved Left Arrow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0" y="2667000"/>
              <a:ext cx="838200" cy="304800"/>
            </a:xfrm>
            <a:prstGeom prst="curvedLef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roup 1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0" y="25908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Oval 3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Box 1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0480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Selecting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6200000">
              <a:off x="6294939" y="2772862"/>
              <a:ext cx="1617077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DHCPOFFER</a:t>
              </a:r>
              <a:endParaRPr dirty="0" lang="en-US" sz="16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lide Number Placeholder 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16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30" name="Picture 2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45313" y="0"/>
            <a:ext cx="912962" cy="7620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4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62000" y="762000"/>
            <a:ext cx="609600" cy="60607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381000"/>
            <a:ext cx="1676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</a:t>
            </a:r>
            <a:r>
              <a:rPr dirty="0" lang="en-US" smtClean="0">
                <a:uFillTx/>
              </a:rPr>
              <a:t>Client</a:t>
            </a:r>
            <a:endParaRPr b="0"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81800" y="-76200"/>
            <a:ext cx="1752600" cy="1755577"/>
            <a:chOff x="7086600" y="914400"/>
            <a:chExt cx="1752600" cy="1755577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7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6962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162800" y="12192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19812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23622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914400"/>
              <a:ext cx="15240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122.45.78.3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3716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956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DHCPDISCOVER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19050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Right Arrow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25332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DHCPOFEER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24384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Right Arrow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roup 1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47800" y="2971800"/>
            <a:ext cx="5410200" cy="1295400"/>
            <a:chOff x="1600200" y="3733800"/>
            <a:chExt cx="5410200" cy="12954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roup 1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1600200" y="3733800"/>
              <a:ext cx="5410200" cy="1295400"/>
              <a:chOff x="1524000" y="2590800"/>
              <a:chExt cx="5410200" cy="12954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Right Arrow 3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524000" y="2590800"/>
                <a:ext cx="5410200" cy="129540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TextBox 3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10800000">
                <a:off x="4038600" y="3048000"/>
                <a:ext cx="1837268" cy="338554"/>
              </a:xfrm>
              <a:prstGeom prst="rect">
                <a:avLst/>
              </a:prstGeom>
              <a:solidFill>
                <a:schemeClr val="tx2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 sz="1600">
                    <a:solidFill>
                      <a:schemeClr val="bg1"/>
                    </a:solidFill>
                    <a:uFillTx/>
                  </a:rPr>
                  <a:t>DHCACK</a:t>
                </a:r>
                <a:endParaRPr b="1" dirty="0" lang="en-US" sz="1600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TextBox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648200" y="4045803"/>
              <a:ext cx="2286000" cy="707886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After receiving the ACK, client use offered IP.</a:t>
              </a:r>
            </a:p>
            <a:p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Group 3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524000"/>
            <a:ext cx="609600" cy="688777"/>
            <a:chOff x="457200" y="2667000"/>
            <a:chExt cx="609600" cy="6887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TextBox 3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670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68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TextBox 3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30480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Slide Number Placeholder 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5" nodeType="clickEffect" presetClass="entr" presetID="5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34290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Oval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TextBox 4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4478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Requesting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Down Arrow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38100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roup 5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1295400"/>
            <a:ext cx="3124200" cy="1252954"/>
            <a:chOff x="3352800" y="1295400"/>
            <a:chExt cx="3124200" cy="1252954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Down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1336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roup 5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352800" y="1295400"/>
              <a:ext cx="3124200" cy="1252954"/>
              <a:chOff x="3352800" y="1295400"/>
              <a:chExt cx="3124200" cy="1252954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own Arrow 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12954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roup 7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17526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Oval 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TextBox 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Initializing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Box 2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638800" y="1295400"/>
                <a:ext cx="8382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>
                    <a:uFillTx/>
                  </a:rPr>
                  <a:t>Boot</a:t>
                </a:r>
                <a:endParaRPr dirty="0"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52800" y="2209800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DHCPDISCOVER</a:t>
                </a:r>
                <a:endParaRPr dirty="0" lang="en-US" sz="1600">
                  <a:uFillTx/>
                </a:endParaRPr>
              </a:p>
            </p:txBody>
          </p: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TextBox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9000" y="2971800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DHCPREQUEST</a:t>
            </a:r>
            <a:endParaRPr dirty="0" lang="en-US" sz="16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Group 5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2400" y="3810000"/>
            <a:ext cx="2590800" cy="838200"/>
            <a:chOff x="3962400" y="3810000"/>
            <a:chExt cx="2590800" cy="8382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roup 11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267200" y="4267200"/>
              <a:ext cx="22860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Oval 4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TextBox 4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1242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Bound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TextBox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962400" y="3810000"/>
              <a:ext cx="12192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DHCPACK</a:t>
              </a:r>
              <a:endParaRPr dirty="0" lang="en-US" sz="16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roup 5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2133600"/>
            <a:ext cx="2700755" cy="1617077"/>
            <a:chOff x="4572000" y="2133600"/>
            <a:chExt cx="2700755" cy="16170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Down Arrow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9718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Curved Left Arrow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0" y="2667000"/>
              <a:ext cx="838200" cy="304800"/>
            </a:xfrm>
            <a:prstGeom prst="curvedLef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roup 1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0" y="25908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Oval 3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Box 1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0480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Selecting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6200000">
              <a:off x="6294939" y="2772862"/>
              <a:ext cx="1617077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DHCPOFFER</a:t>
              </a:r>
              <a:endParaRPr dirty="0" lang="en-US" sz="16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76200"/>
            <a:ext cx="8229600" cy="1143000"/>
          </a:xfrm>
          <a:prstGeom prst="rect">
            <a:avLst/>
          </a:prstGeo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 vert="horz">
            <a:normAutofit/>
            <a:scene3d>
              <a:camera prst="orthographicFront"/>
              <a:lightRig dir="t" rig="soft"/>
            </a:scene3d>
            <a:sp3d prstMaterial="softEdge">
              <a:bevelT h="25400" w="25400"/>
            </a:sp3d>
          </a:bodyPr>
          <a:lstStyle/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>
                <a:uFillTx/>
              </a:defRPr>
            </a:pPr>
            <a:r>
              <a:rPr b="1" baseline="0" cap="none" dirty="0" i="0" kern="1200" kumimoji="0" lang="en-US" noProof="0" normalizeH="0" smtClean="0" spc="0" strike="noStrike" sz="4100" u="none">
                <a:ln>
                  <a:noFill/>
                </a:ln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  <a:uFillTx/>
                <a:latin typeface="+mj-lt"/>
                <a:ea typeface="+mj-ea"/>
                <a:cs typeface="+mj-cs"/>
              </a:rPr>
              <a:t>DHCP transition diagram..</a:t>
            </a:r>
            <a:endParaRPr b="1" baseline="0" cap="none" dirty="0" i="0" kern="1200" kumimoji="0" lang="en-US" noProof="0" normalizeH="0" spc="0" strike="noStrike" sz="4100" u="none">
              <a:ln>
                <a:noFill/>
              </a:ln>
              <a:solidFill>
                <a:schemeClr val="tx2"/>
              </a:solidFill>
              <a:effectLst>
                <a:outerShdw algn="tl" blurRad="31750" dir="5400000" dist="25400" rotWithShape="0">
                  <a:srgbClr val="000000">
                    <a:alpha val="25000"/>
                  </a:srgbClr>
                </a:outerShdw>
              </a:effectLst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Slide Number Placeholder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18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31" name="Picture 3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45313" y="0"/>
            <a:ext cx="912962" cy="7620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 id="7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4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762000"/>
            <a:ext cx="609600" cy="60607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381000"/>
            <a:ext cx="1676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</a:t>
            </a:r>
            <a:r>
              <a:rPr dirty="0" lang="en-US" smtClean="0">
                <a:uFillTx/>
              </a:rPr>
              <a:t>Client</a:t>
            </a:r>
            <a:endParaRPr b="0"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81800" y="0"/>
            <a:ext cx="1752600" cy="1755577"/>
            <a:chOff x="7086600" y="914400"/>
            <a:chExt cx="1752600" cy="1755577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7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6962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162800" y="12192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19812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23622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914400"/>
              <a:ext cx="15240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122.45.78.3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3716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956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DHCPDISCOVER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19050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Right Arrow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25332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DHCPOFEER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24384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Right Arrow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47800" y="2971800"/>
            <a:ext cx="5410200" cy="1295400"/>
            <a:chOff x="1600200" y="3733800"/>
            <a:chExt cx="5410200" cy="12954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roup 1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1600200" y="3733800"/>
              <a:ext cx="5410200" cy="1295400"/>
              <a:chOff x="1524000" y="2590800"/>
              <a:chExt cx="5410200" cy="12954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Right Arrow 3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524000" y="2590800"/>
                <a:ext cx="5410200" cy="129540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TextBox 3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10800000">
                <a:off x="4038600" y="3048000"/>
                <a:ext cx="1837268" cy="338554"/>
              </a:xfrm>
              <a:prstGeom prst="rect">
                <a:avLst/>
              </a:prstGeom>
              <a:solidFill>
                <a:schemeClr val="tx2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 sz="1600">
                    <a:solidFill>
                      <a:schemeClr val="bg1"/>
                    </a:solidFill>
                    <a:uFillTx/>
                  </a:rPr>
                  <a:t>DHCACK</a:t>
                </a:r>
                <a:endParaRPr b="1" dirty="0" lang="en-US" sz="1600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TextBox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648200" y="4045803"/>
              <a:ext cx="2286000" cy="707886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After receiving the ACK, client use offered IP.</a:t>
              </a:r>
            </a:p>
            <a:p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39624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Right Arrow 2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TextBox 2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038600" y="3048000"/>
              <a:ext cx="18372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DHCPREQUEST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TextBox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00200" y="2895600"/>
              <a:ext cx="2286000" cy="523220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After 50% of lease time expires</a:t>
              </a:r>
              <a:endParaRPr b="1" dirty="0" lang="en-US" sz="14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44196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Right Arrow 3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TextBox 3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038600" y="3048000"/>
              <a:ext cx="18372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DHCPREQUEST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TextBox 3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00200" y="2895600"/>
              <a:ext cx="2286000" cy="73866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If the server does not respond, the request is repeated.</a:t>
              </a:r>
              <a:endParaRPr b="1" dirty="0" lang="en-US" sz="1400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Text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86000" y="5562600"/>
            <a:ext cx="3352800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400">
                <a:uFillTx/>
              </a:rPr>
              <a:t>If server responds with a NACK client must start all over </a:t>
            </a:r>
            <a:r>
              <a:rPr b="1" dirty="0" err="1" lang="en-US" smtClean="0" sz="1400">
                <a:uFillTx/>
              </a:rPr>
              <a:t>again.</a:t>
            </a:r>
            <a:r>
              <a:rPr b="1" dirty="0" err="1" lang="en-US" smtClean="0" sz="1400">
                <a:solidFill>
                  <a:schemeClr val="bg1"/>
                </a:solidFill>
                <a:uFillTx/>
              </a:rPr>
              <a:t>i</a:t>
            </a:r>
            <a:endParaRPr b="1" dirty="0" lang="en-US" sz="1400">
              <a:solidFill>
                <a:schemeClr val="bg1"/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Group 3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47800"/>
            <a:ext cx="609600" cy="677109"/>
            <a:chOff x="457200" y="2678668"/>
            <a:chExt cx="609600" cy="677109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TextBox 4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78668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68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TextBox 4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30480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Slide Number Placeholder 4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19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5" nodeType="clickEffect" presetClass="entr" presetID="5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14" nodeType="clickEffect" presetClass="entr" presetID="5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7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2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39"/>
    </p:bld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howMasterSp="0">
  <p:cSld>
    <p:bg>
      <p:bgPr>
        <a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23" name="Form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905000"/>
            <a:ext cx="8229600" cy="3360737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>
              <a:buNone/>
            </a:pPr>
            <a:r>
              <a:rPr dirty="0" lang="en-US" smtClean="0">
                <a:uFillTx/>
              </a:rPr>
              <a:t>  ‘Dynamic Host Configuration Protocol’ is a means for networked devices to get their TCP/IP networking settings from a central server.</a:t>
            </a:r>
          </a:p>
          <a:p>
            <a:endParaRPr dirty="0" lang="en-US" smtClean="0">
              <a:uFillTx/>
            </a:endParaRPr>
          </a:p>
          <a:p>
            <a:pPr>
              <a:buNone/>
            </a:pPr>
            <a:r>
              <a:rPr dirty="0" lang="en-US" smtClean="0">
                <a:uFillTx/>
              </a:rPr>
              <a:t>   DHCP assigns </a:t>
            </a:r>
            <a:r>
              <a:rPr dirty="0" lang="en-US" smtClean="0">
                <a:solidFill>
                  <a:schemeClr val="accent2">
                    <a:lumMod val="20000"/>
                    <a:lumOff val="80000"/>
                  </a:schemeClr>
                </a:solidFill>
                <a:uFillTx/>
              </a:rPr>
              <a:t>IP addresses </a:t>
            </a:r>
            <a:r>
              <a:rPr dirty="0" lang="en-US" smtClean="0">
                <a:uFillTx/>
              </a:rPr>
              <a:t>and other </a:t>
            </a:r>
            <a:r>
              <a:rPr dirty="0" lang="en-US" smtClean="0">
                <a:solidFill>
                  <a:schemeClr val="accent2">
                    <a:lumMod val="20000"/>
                    <a:lumOff val="80000"/>
                  </a:schemeClr>
                </a:solidFill>
                <a:uFillTx/>
              </a:rPr>
              <a:t>configuration parameters </a:t>
            </a:r>
            <a:r>
              <a:rPr dirty="0" lang="en-US" smtClean="0" sz="2800">
                <a:solidFill>
                  <a:schemeClr val="accent2">
                    <a:lumMod val="20000"/>
                    <a:lumOff val="80000"/>
                  </a:schemeClr>
                </a:solidFill>
                <a:uFillTx/>
              </a:rPr>
              <a:t>automatically</a:t>
            </a:r>
            <a:r>
              <a:rPr dirty="0" lang="en-US" smtClean="0">
                <a:uFillTx/>
              </a:rPr>
              <a:t>.</a:t>
            </a:r>
          </a:p>
          <a:p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22" name="Form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285750"/>
            <a:ext cx="8229600" cy="1143000"/>
          </a:xfrm>
          <a:effectLst>
            <a:outerShdw algn="tr" blurRad="50800" dir="8100000" dist="38100" rotWithShape="0">
              <a:srgbClr val="000000">
                <a:alpha val="40000"/>
              </a:srgbClr>
            </a:outerShdw>
          </a:effectLst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cene3d>
              <a:camera prst="perspectiveLeft"/>
              <a:lightRig dir="t" rig="soft"/>
            </a:scene3d>
            <a:sp3d extrusionH="57150" prstMaterial="softEdge">
              <a:bevelT h="25400" prst="cross" w="25400"/>
            </a:sp3d>
          </a:bodyPr>
          <a:lstStyle/>
          <a:p>
            <a:pPr defTabSz="914400" eaLnBrk="1" hangingPunct="1" indent="0" marL="0"/>
            <a:r>
              <a:rPr dirty="0" lang="fr-CA" smtClean="0" sz="6000">
                <a:uFillTx/>
              </a:rPr>
              <a:t>D</a:t>
            </a:r>
            <a:r>
              <a:rPr dirty="0" lang="fr-CA" smtClean="0" sz="4400">
                <a:uFillTx/>
              </a:rPr>
              <a:t>HCP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solidFill>
                  <a:schemeClr val="bg1"/>
                </a:solidFill>
                <a:uFillTx/>
              </a:rPr>
              <a:pPr>
                <a:defRPr>
                  <a:uFillTx/>
                </a:defRPr>
              </a:pPr>
              <a:t>2</a:t>
            </a:fld>
            <a:endParaRPr dirty="0" lang="en-US">
              <a:solidFill>
                <a:schemeClr val="bg1"/>
              </a:solidFill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34290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Oval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TextBox 4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4478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Requesting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Down Arrow 1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38100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roup 5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1295400"/>
            <a:ext cx="3124200" cy="1252954"/>
            <a:chOff x="3352800" y="1295400"/>
            <a:chExt cx="3124200" cy="1252954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Down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1336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Group 5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352800" y="1295400"/>
              <a:ext cx="3124200" cy="1252954"/>
              <a:chOff x="3352800" y="1295400"/>
              <a:chExt cx="3124200" cy="1252954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Down Arrow 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12954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7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17526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Oval 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TextBox 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Initializing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Box 2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638800" y="1295400"/>
                <a:ext cx="8382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>
                    <a:uFillTx/>
                  </a:rPr>
                  <a:t>Boot</a:t>
                </a:r>
                <a:endParaRPr dirty="0"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52800" y="2209800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DHCPDISCOVER</a:t>
                </a:r>
                <a:endParaRPr dirty="0" lang="en-US" sz="1600">
                  <a:uFillTx/>
                </a:endParaRPr>
              </a:p>
            </p:txBody>
          </p: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TextBox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9000" y="2971800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DHCPREQUEST</a:t>
            </a:r>
            <a:endParaRPr dirty="0" lang="en-US" sz="16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roup 5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2400" y="3810000"/>
            <a:ext cx="2590800" cy="838200"/>
            <a:chOff x="3962400" y="3810000"/>
            <a:chExt cx="2590800" cy="8382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roup 11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267200" y="4267200"/>
              <a:ext cx="22860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Oval 4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TextBox 4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1242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Bound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TextBox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962400" y="3810000"/>
              <a:ext cx="12192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DHCPACK</a:t>
              </a:r>
              <a:endParaRPr dirty="0" lang="en-US" sz="16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Group 5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2133600"/>
            <a:ext cx="2700755" cy="1617077"/>
            <a:chOff x="4572000" y="2133600"/>
            <a:chExt cx="2700755" cy="16170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Down Arrow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0" y="2971800"/>
              <a:ext cx="76200" cy="381000"/>
            </a:xfrm>
            <a:prstGeom prst="down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Curved Left Arrow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0" y="2667000"/>
              <a:ext cx="838200" cy="304800"/>
            </a:xfrm>
            <a:prstGeom prst="curvedLef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solidFill>
                  <a:schemeClr val="tx1"/>
                </a:solidFill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Group 1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0" y="25908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Oval 3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Box 1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0480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Selecting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6200000">
              <a:off x="6294939" y="2772862"/>
              <a:ext cx="1617077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DHCPOFFER</a:t>
              </a:r>
              <a:endParaRPr dirty="0" lang="en-US" sz="16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roup 2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4343400"/>
            <a:ext cx="3124201" cy="1343799"/>
            <a:chOff x="1143000" y="4295001"/>
            <a:chExt cx="3124201" cy="1343799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Group 17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438400" y="52578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Oval 3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TextBox 3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1242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Renewing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Bent-Up Arrow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048001" y="4419600"/>
              <a:ext cx="1219200" cy="838200"/>
            </a:xfrm>
            <a:prstGeom prst="bentUpArrow">
              <a:avLst>
                <a:gd fmla="val 4066" name="adj1"/>
                <a:gd fmla="val 25000" name="adj2"/>
                <a:gd fmla="val 25577" name="adj3"/>
              </a:avLst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TextBox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447800" y="4495800"/>
              <a:ext cx="21336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DHCPREQUEST</a:t>
              </a:r>
              <a:endParaRPr dirty="0" lang="en-US" sz="16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TextBox 3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43000" y="4295001"/>
              <a:ext cx="21336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200">
                  <a:uFillTx/>
                </a:rPr>
                <a:t>Lease time 50% expired</a:t>
              </a:r>
              <a:endParaRPr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roup 5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1905000"/>
            <a:ext cx="2133600" cy="2552700"/>
            <a:chOff x="6096000" y="1905000"/>
            <a:chExt cx="2133600" cy="25527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Group 36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0" y="4081046"/>
              <a:ext cx="2133600" cy="376654"/>
              <a:chOff x="6096000" y="4081046"/>
              <a:chExt cx="2133600" cy="376654"/>
            </a:xfrm>
          </p:grpSpPr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Straight Arrow Connector 37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V="1">
                <a:off x="6553200" y="4419600"/>
                <a:ext cx="1143000" cy="38100"/>
              </a:xfrm>
              <a:prstGeom prst="straightConnector1">
                <a:avLst/>
              </a:prstGeom>
              <a:ln>
                <a:tailEnd type="arrow"/>
              </a:ln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TextBox 4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096000" y="4081046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DHCPRELEASE</a:t>
                </a:r>
                <a:endParaRPr dirty="0" lang="en-US" sz="1600">
                  <a:uFillTx/>
                </a:endParaRPr>
              </a:p>
            </p:txBody>
          </p:sp>
        </p:grp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Elbow Connector 46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V="1" rot="16200000">
              <a:off x="5715000" y="2438400"/>
              <a:ext cx="2514600" cy="1447800"/>
            </a:xfrm>
            <a:prstGeom prst="bentConnector3">
              <a:avLst>
                <a:gd fmla="val 99530" name="adj1"/>
              </a:avLst>
            </a:prstGeom>
            <a:ln>
              <a:tailEnd type="arrow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Slide Number Placeholder 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20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48" name="Picture 4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229600" y="0"/>
            <a:ext cx="914400" cy="7632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5" nodeType="clickEffect" presetClass="entr" presetID="5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500" id="1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4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85800" y="1447800"/>
            <a:ext cx="609600" cy="60607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1066800"/>
            <a:ext cx="1676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</a:t>
            </a:r>
            <a:r>
              <a:rPr dirty="0" lang="en-US" smtClean="0">
                <a:uFillTx/>
              </a:rPr>
              <a:t>Client</a:t>
            </a:r>
            <a:endParaRPr b="0"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4200" y="609600"/>
            <a:ext cx="1752600" cy="1755577"/>
            <a:chOff x="7086600" y="914400"/>
            <a:chExt cx="1752600" cy="1755577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7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6962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162800" y="12192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19812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23622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914400"/>
              <a:ext cx="15240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122.45.78.3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20574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956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DHCPDISCOVER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25908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Right Arrow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25332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DHCPOFEER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31242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Right Arrow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3657599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Right Arrow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Box 3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33800" y="2914649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DHCPACK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41910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Right Arrow 4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TextBox 4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1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600201" y="4724397"/>
            <a:ext cx="5410200" cy="1447802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Right Arrow 4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TextBox 4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810001" y="2948738"/>
              <a:ext cx="1828800" cy="227187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DHCPACK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Group 4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2209800"/>
            <a:ext cx="609600" cy="688777"/>
            <a:chOff x="457200" y="2667000"/>
            <a:chExt cx="609600" cy="6887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TextBox 4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670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68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TextBox 4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30480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Slide Number Placeholder 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21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transition..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>
                                        <p:cTn dur="500" id="7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Down Arrow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12954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roup 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17526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Oval 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Initializing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34290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Oval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Box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4478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Requesting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Down Arrow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21336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Down Arrow 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38100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Down Arrow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29718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7200" y="4267200"/>
            <a:ext cx="22860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Oval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Bound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Curved Left Arrow 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2667000"/>
            <a:ext cx="838200" cy="304800"/>
          </a:xfrm>
          <a:prstGeom prst="curvedLef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solidFill>
                <a:schemeClr val="tx1"/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25908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Oval 1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TextBox 1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Selecting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TextBox 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38800" y="1295400"/>
            <a:ext cx="8382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Boot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TextBox 5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2145268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DHCPDISCOVER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TextBox 5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9000" y="3014246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DHCPREQUEST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TextBox 5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2400" y="3810000"/>
            <a:ext cx="12192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DHCPACK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TextBox 5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6294939" y="2772862"/>
            <a:ext cx="1617077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DHCPOFFER</a:t>
            </a:r>
            <a:endParaRPr dirty="0" lang="en-US" sz="16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Group 5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6200" y="4648200"/>
            <a:ext cx="1371600" cy="838200"/>
            <a:chOff x="3886200" y="4648200"/>
            <a:chExt cx="1371600" cy="8382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Bent-Up Arrow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038600" y="4648200"/>
              <a:ext cx="1219200" cy="838200"/>
            </a:xfrm>
            <a:prstGeom prst="bentUpArrow">
              <a:avLst>
                <a:gd fmla="val 7322" name="adj1"/>
                <a:gd fmla="val 25000" name="adj2"/>
                <a:gd fmla="val 30462" name="adj3"/>
              </a:avLst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TextBox 5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886200" y="5071646"/>
              <a:ext cx="12192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DHCPACK</a:t>
              </a:r>
              <a:endParaRPr dirty="0" lang="en-US" sz="16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roup 4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4295001"/>
            <a:ext cx="3124201" cy="1343799"/>
            <a:chOff x="1143000" y="4295001"/>
            <a:chExt cx="3124201" cy="1343799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roup 17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438400" y="52578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Oval 1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Box 19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1242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Renewing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Bent-Up Arrow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048001" y="4419600"/>
              <a:ext cx="1219200" cy="838200"/>
            </a:xfrm>
            <a:prstGeom prst="bentUpArrow">
              <a:avLst>
                <a:gd fmla="val 4066" name="adj1"/>
                <a:gd fmla="val 25000" name="adj2"/>
                <a:gd fmla="val 25577" name="adj3"/>
              </a:avLst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TextBox 6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447800" y="4495800"/>
              <a:ext cx="21336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DHCPREQUEST</a:t>
              </a:r>
              <a:endParaRPr dirty="0" lang="en-US" sz="16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TextBox 6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43000" y="4295001"/>
              <a:ext cx="21336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200">
                  <a:uFillTx/>
                </a:rPr>
                <a:t>Lease time 50% expired</a:t>
              </a:r>
              <a:endParaRPr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Group 53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1905000"/>
            <a:ext cx="2133600" cy="2552700"/>
            <a:chOff x="6096000" y="1905000"/>
            <a:chExt cx="2133600" cy="25527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Group 36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0" y="4081046"/>
              <a:ext cx="2133600" cy="376654"/>
              <a:chOff x="6096000" y="4081046"/>
              <a:chExt cx="2133600" cy="376654"/>
            </a:xfrm>
          </p:grpSpPr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Straight Arrow Connector 70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V="1">
                <a:off x="6553200" y="4419600"/>
                <a:ext cx="1143000" cy="38100"/>
              </a:xfrm>
              <a:prstGeom prst="straightConnector1">
                <a:avLst/>
              </a:prstGeom>
              <a:ln>
                <a:tailEnd type="arrow"/>
              </a:ln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TextBox 7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096000" y="4081046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DHCPRELEASE</a:t>
                </a:r>
                <a:endParaRPr dirty="0" lang="en-US" sz="1600">
                  <a:uFillTx/>
                </a:endParaRPr>
              </a:p>
            </p:txBody>
          </p:sp>
        </p:grp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Elbow Connector 69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V="1" rot="16200000">
              <a:off x="5715000" y="2438400"/>
              <a:ext cx="2514600" cy="1447800"/>
            </a:xfrm>
            <a:prstGeom prst="bentConnector3">
              <a:avLst>
                <a:gd fmla="val 99530" name="adj1"/>
              </a:avLst>
            </a:prstGeom>
            <a:ln>
              <a:tailEnd type="arrow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Slide Number Placeholder 3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22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41" name="Picture 4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01000" y="0"/>
            <a:ext cx="1143000" cy="7620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TextBox 4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48400" y="3810000"/>
            <a:ext cx="1447800" cy="27699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200">
                <a:uFillTx/>
              </a:rPr>
              <a:t>Lease cancelled/</a:t>
            </a:r>
            <a:endParaRPr b="1" dirty="0" lang="en-US" sz="1200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42"/>
    </p:bld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4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85800" y="1444823"/>
            <a:ext cx="609600" cy="60607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1063823"/>
            <a:ext cx="1676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</a:t>
            </a:r>
            <a:r>
              <a:rPr dirty="0" lang="en-US" smtClean="0">
                <a:uFillTx/>
              </a:rPr>
              <a:t>Client</a:t>
            </a:r>
            <a:endParaRPr b="0"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781800" y="0"/>
            <a:ext cx="1752600" cy="1755577"/>
            <a:chOff x="7086600" y="914400"/>
            <a:chExt cx="1752600" cy="1755577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7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6962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162800" y="12192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19812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23622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914400"/>
              <a:ext cx="15240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122.45.78.3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3716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956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DHCPDISCOVER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19050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Right Arrow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25332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DHCPOFEER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24384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Right Arrow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2971799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Right Arrow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Box 3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33800" y="2914649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DHCPACK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35052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Right Arrow 4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TextBox 4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1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600201" y="4038599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Right Arrow 4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TextBox 4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810001" y="2914649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DHCPACK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44196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Right Arrow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TextBox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038600" y="3048000"/>
              <a:ext cx="18372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DHCPREQUEST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TextBox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00200" y="2895600"/>
              <a:ext cx="2286000" cy="523220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Before 87.5% of lease time expires</a:t>
              </a:r>
              <a:endParaRPr b="1" dirty="0" lang="en-US" sz="14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roup 33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" y="2283023"/>
            <a:ext cx="609600" cy="688777"/>
            <a:chOff x="457200" y="2667000"/>
            <a:chExt cx="609600" cy="6887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TextBox 3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670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68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TextBox 3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30480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Slide Number Placeholder 4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5" nodeType="clickEffect" presetClass="entr" presetID="5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Down Arrow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12954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17526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Oval 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Initializing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34290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Oval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Box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4478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Requesting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Down Arrow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21336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Down Arrow 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38100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Down Arrow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29718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Bent-Up Arrow 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4648200"/>
            <a:ext cx="1219200" cy="838200"/>
          </a:xfrm>
          <a:prstGeom prst="bentUpArrow">
            <a:avLst>
              <a:gd fmla="val 7322" name="adj1"/>
              <a:gd fmla="val 25000" name="adj2"/>
              <a:gd fmla="val 30462" name="adj3"/>
            </a:avLst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roup 1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7200" y="4267200"/>
            <a:ext cx="22860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Oval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Bound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Curved Left Arrow 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2667000"/>
            <a:ext cx="838200" cy="304800"/>
          </a:xfrm>
          <a:prstGeom prst="curvedLef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solidFill>
                <a:schemeClr val="tx1"/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25908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Oval 1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TextBox 1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Selecting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TextBox 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38800" y="1295400"/>
            <a:ext cx="8382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Boot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TextBox 5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2145268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DHCPDISCOVER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TextBox 5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9000" y="3014246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DHCPREQUEST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TextBox 5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2400" y="3810000"/>
            <a:ext cx="12192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DHCPACK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TextBox 5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6294939" y="2772862"/>
            <a:ext cx="1617077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DHCPOFFER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TextBox 5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6200" y="5071646"/>
            <a:ext cx="12192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DHCPACK</a:t>
            </a:r>
            <a:endParaRPr dirty="0" lang="en-US" sz="16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roup 4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4295001"/>
            <a:ext cx="3124201" cy="1343799"/>
            <a:chOff x="1143000" y="4295001"/>
            <a:chExt cx="3124201" cy="1343799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7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438400" y="52578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Oval 1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Box 19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1242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Renewing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Bent-Up Arrow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048001" y="4419600"/>
              <a:ext cx="1219200" cy="838200"/>
            </a:xfrm>
            <a:prstGeom prst="bentUpArrow">
              <a:avLst>
                <a:gd fmla="val 4066" name="adj1"/>
                <a:gd fmla="val 25000" name="adj2"/>
                <a:gd fmla="val 25577" name="adj3"/>
              </a:avLst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TextBox 6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447800" y="4495800"/>
              <a:ext cx="21336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DHCPREQUEST</a:t>
              </a:r>
              <a:endParaRPr dirty="0" lang="en-US" sz="16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TextBox 6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43000" y="4295001"/>
              <a:ext cx="21336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200">
                  <a:uFillTx/>
                </a:rPr>
                <a:t>Lease time 50% expired</a:t>
              </a:r>
              <a:endParaRPr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roup 4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00400" y="4267200"/>
            <a:ext cx="5257800" cy="3505200"/>
            <a:chOff x="3200400" y="4267200"/>
            <a:chExt cx="5257800" cy="35052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Minus 3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200400" y="4267200"/>
              <a:ext cx="45719" cy="3505200"/>
            </a:xfrm>
            <a:prstGeom prst="mathMinus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Group 48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200400" y="5181600"/>
              <a:ext cx="5257800" cy="1295400"/>
              <a:chOff x="3200400" y="5181600"/>
              <a:chExt cx="5257800" cy="1295400"/>
            </a:xfrm>
          </p:grpSpPr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Group 8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858000" y="51816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Oval 9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Rebinding</a:t>
                  </a: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Bent-Up Arrow 3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200400" y="5562600"/>
                <a:ext cx="4724400" cy="914400"/>
              </a:xfrm>
              <a:prstGeom prst="bentUpArrow">
                <a:avLst>
                  <a:gd fmla="val 4066" name="adj1"/>
                  <a:gd fmla="val 25000" name="adj2"/>
                  <a:gd fmla="val 25577" name="adj3"/>
                </a:avLst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TextBox 6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419600" y="5943600"/>
                <a:ext cx="2133600" cy="276999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200">
                    <a:uFillTx/>
                  </a:rPr>
                  <a:t>Lease time 87.5% expired</a:t>
                </a:r>
                <a:endParaRPr dirty="0" lang="en-US" sz="12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TextBox 6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419600" y="6096000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DHCPREQUEST</a:t>
                </a:r>
                <a:endParaRPr dirty="0" lang="en-US" sz="1600">
                  <a:uFillTx/>
                </a:endParaRPr>
              </a:p>
            </p:txBody>
          </p:sp>
        </p:grp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Group 5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1905000"/>
            <a:ext cx="2133600" cy="2552700"/>
            <a:chOff x="6096000" y="1905000"/>
            <a:chExt cx="2133600" cy="25527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Group 36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0" y="4081046"/>
              <a:ext cx="2133600" cy="376654"/>
              <a:chOff x="6096000" y="4081046"/>
              <a:chExt cx="2133600" cy="376654"/>
            </a:xfrm>
          </p:grpSpPr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Straight Arrow Connector 69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V="1">
                <a:off x="6553200" y="4419600"/>
                <a:ext cx="1143000" cy="38100"/>
              </a:xfrm>
              <a:prstGeom prst="straightConnector1">
                <a:avLst/>
              </a:prstGeom>
              <a:ln>
                <a:tailEnd type="arrow"/>
              </a:ln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TextBox 7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096000" y="4081046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DHCPRELEASE</a:t>
                </a:r>
                <a:endParaRPr dirty="0" lang="en-US" sz="1600">
                  <a:uFillTx/>
                </a:endParaRPr>
              </a:p>
            </p:txBody>
          </p:sp>
        </p:grp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Elbow Connector 68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V="1" rot="16200000">
              <a:off x="5715000" y="2438400"/>
              <a:ext cx="2514600" cy="1447800"/>
            </a:xfrm>
            <a:prstGeom prst="bentConnector3">
              <a:avLst>
                <a:gd fmla="val 99530" name="adj1"/>
              </a:avLst>
            </a:prstGeom>
            <a:ln>
              <a:tailEnd type="arrow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Slide Number Placeholder 4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24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51" name="Picture 5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01000" y="0"/>
            <a:ext cx="1143000" cy="7620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4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62000" y="1140023"/>
            <a:ext cx="609600" cy="60607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773668"/>
            <a:ext cx="16764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 sz="1400">
                <a:uFillTx/>
              </a:rPr>
              <a:t>DHCP </a:t>
            </a:r>
            <a:r>
              <a:rPr dirty="0" lang="en-US" smtClean="0" sz="1400">
                <a:uFillTx/>
              </a:rPr>
              <a:t>Client</a:t>
            </a:r>
            <a:endParaRPr b="0" dirty="0" lang="en-US" sz="14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934200" y="454223"/>
            <a:ext cx="1752600" cy="1755577"/>
            <a:chOff x="7086600" y="914400"/>
            <a:chExt cx="1752600" cy="1755577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7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6962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162800" y="12192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19812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23622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914400"/>
              <a:ext cx="15240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122.45.78.3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3716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956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DHCPDISCOVER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19050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Right Arrow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25332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DHCPOFEER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24384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Right Arrow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2971799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Right Arrow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Box 3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33800" y="2914649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DHCPACK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35052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Right Arrow 4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TextBox 4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1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600201" y="4038599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Right Arrow 4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TextBox 4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810001" y="2914649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DHCPACK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44196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Right Arrow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TextBox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038600" y="3048000"/>
              <a:ext cx="18372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DHCPREQUEST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TextBox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600200" y="2895600"/>
              <a:ext cx="2286000" cy="523220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Before 87.5% of lease time expires</a:t>
              </a:r>
              <a:endParaRPr b="1" dirty="0" lang="en-US" sz="14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54102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Right Arrow 3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TextBox 3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048000" y="3048000"/>
              <a:ext cx="24468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DHCACK/ DHCPNACK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roup 4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825823"/>
            <a:ext cx="609600" cy="688777"/>
            <a:chOff x="457200" y="2667000"/>
            <a:chExt cx="609600" cy="6887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TextBox 4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670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68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TextBox 4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30480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Slide Number Placeholder 4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25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-1524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transition..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5" nodeType="clickEffect" presetClass="entr" presetID="5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diagram..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Minus 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00400" y="4267200"/>
            <a:ext cx="45719" cy="3505200"/>
          </a:xfrm>
          <a:prstGeom prst="mathMinus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Down Arrow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12954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17526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Oval 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Initializing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Group 8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0" y="51816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Oval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Rebinding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34290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Oval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Box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4478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Requesting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Down Arrow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21336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Down Arrow 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38100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Down Arrow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29718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Bent-Up Arrow 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4648200"/>
            <a:ext cx="1219200" cy="838200"/>
          </a:xfrm>
          <a:prstGeom prst="bentUpArrow">
            <a:avLst>
              <a:gd fmla="val 7322" name="adj1"/>
              <a:gd fmla="val 25000" name="adj2"/>
              <a:gd fmla="val 30462" name="adj3"/>
            </a:avLst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Bent-Up Arrow 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00400" y="5562600"/>
            <a:ext cx="4724400" cy="914400"/>
          </a:xfrm>
          <a:prstGeom prst="bentUpArrow">
            <a:avLst>
              <a:gd fmla="val 4066" name="adj1"/>
              <a:gd fmla="val 25000" name="adj2"/>
              <a:gd fmla="val 25577" name="adj3"/>
            </a:avLst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Curved Left Arrow 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2667000"/>
            <a:ext cx="838200" cy="304800"/>
          </a:xfrm>
          <a:prstGeom prst="curvedLef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solidFill>
                <a:schemeClr val="tx1"/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25908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Oval 1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TextBox 1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Selecting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TextBox 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38800" y="1295400"/>
            <a:ext cx="8382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Boot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TextBox 5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2145268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DHCPDISCOVER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TextBox 5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9000" y="3014246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DHCPREQUEST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TextBox 5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2400" y="3810000"/>
            <a:ext cx="12192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DHCPACK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TextBox 5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6294939" y="2772862"/>
            <a:ext cx="1617077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DHCPOFFER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TextBox 5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6200" y="5071646"/>
            <a:ext cx="12192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DHCPACK</a:t>
            </a:r>
            <a:endParaRPr dirty="0" lang="en-US" sz="16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Group 48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86400" y="4619625"/>
            <a:ext cx="1600200" cy="866775"/>
            <a:chOff x="5486400" y="4619625"/>
            <a:chExt cx="1600200" cy="866775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7" name="Picture 3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2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486400" y="4619625"/>
              <a:ext cx="571500" cy="7905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Minus 3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562600" y="5257800"/>
              <a:ext cx="1524000" cy="228600"/>
            </a:xfrm>
            <a:prstGeom prst="mathMinus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TextBox 6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91200" y="4953000"/>
              <a:ext cx="12192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DHCPACK</a:t>
              </a:r>
              <a:endParaRPr dirty="0" lang="en-US" sz="16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roup 4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4295001"/>
            <a:ext cx="3124201" cy="1343799"/>
            <a:chOff x="1143000" y="4295001"/>
            <a:chExt cx="3124201" cy="1343799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7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438400" y="52578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Oval 1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Box 19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1242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Renewing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Bent-Up Arrow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048001" y="4419600"/>
              <a:ext cx="1219200" cy="838200"/>
            </a:xfrm>
            <a:prstGeom prst="bentUpArrow">
              <a:avLst>
                <a:gd fmla="val 4066" name="adj1"/>
                <a:gd fmla="val 25000" name="adj2"/>
                <a:gd fmla="val 25577" name="adj3"/>
              </a:avLst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TextBox 6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447800" y="4495800"/>
              <a:ext cx="21336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DHCPREQUEST</a:t>
              </a:r>
              <a:endParaRPr dirty="0" lang="en-US" sz="16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TextBox 6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43000" y="4295001"/>
              <a:ext cx="21336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200">
                  <a:uFillTx/>
                </a:rPr>
                <a:t>Lease time 50% expired</a:t>
              </a:r>
              <a:endParaRPr dirty="0" lang="en-US" sz="12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TextBox 6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19600" y="5943600"/>
            <a:ext cx="2133600" cy="27699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200">
                <a:uFillTx/>
              </a:rPr>
              <a:t>Lease time 87.5% expired</a:t>
            </a:r>
            <a:endParaRPr dirty="0" lang="en-US" sz="12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TextBox 6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19600" y="6096000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DHCPREQUEST</a:t>
            </a:r>
            <a:endParaRPr dirty="0" lang="en-US" sz="16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roup 1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7200" y="4267200"/>
            <a:ext cx="22860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Oval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Bound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roup 4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943100"/>
            <a:ext cx="2971800" cy="3238500"/>
            <a:chOff x="6172200" y="1943100"/>
            <a:chExt cx="2971800" cy="3238500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Shape 51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V="1" rot="16200000">
              <a:off x="5314950" y="2800350"/>
              <a:ext cx="3238500" cy="1524000"/>
            </a:xfrm>
            <a:prstGeom prst="bentConnector2">
              <a:avLst/>
            </a:prstGeom>
            <a:ln>
              <a:tailEnd type="arrow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TextBox 5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20000" y="4572000"/>
              <a:ext cx="15240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200">
                  <a:uFillTx/>
                </a:rPr>
                <a:t>Lease time expired/</a:t>
              </a:r>
              <a:endParaRPr dirty="0" lang="en-US" sz="12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TextBox 6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96200" y="4800600"/>
              <a:ext cx="14478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DHCPNACK</a:t>
              </a:r>
              <a:endParaRPr dirty="0" lang="en-US" sz="16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roup 6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4081046"/>
            <a:ext cx="2133600" cy="376654"/>
            <a:chOff x="6096000" y="4081046"/>
            <a:chExt cx="2133600" cy="376654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Straight Arrow Connector 70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V="1">
              <a:off x="6553200" y="4419600"/>
              <a:ext cx="1143000" cy="38100"/>
            </a:xfrm>
            <a:prstGeom prst="straightConnector1">
              <a:avLst/>
            </a:prstGeom>
            <a:ln>
              <a:tailEnd type="arrow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TextBox 7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0" y="4081046"/>
              <a:ext cx="21336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DHCPRELEASE</a:t>
              </a:r>
              <a:endParaRPr dirty="0" lang="en-US" sz="16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Slide Number Placeholder 6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26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67" name="Picture 6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15300" y="0"/>
            <a:ext cx="1028700" cy="6858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4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 cstate="print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762000" y="1216223"/>
            <a:ext cx="609600" cy="606077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835223"/>
            <a:ext cx="16764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 sz="1400">
                <a:uFillTx/>
              </a:rPr>
              <a:t>DHCP </a:t>
            </a:r>
            <a:r>
              <a:rPr dirty="0" lang="en-US" smtClean="0" sz="1400">
                <a:uFillTx/>
              </a:rPr>
              <a:t>Client</a:t>
            </a:r>
            <a:endParaRPr b="0" dirty="0" lang="en-US" sz="14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162800" y="378023"/>
            <a:ext cx="1752600" cy="1755577"/>
            <a:chOff x="7086600" y="914400"/>
            <a:chExt cx="1752600" cy="1755577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7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6962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162800" y="12192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TextBox 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19812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67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Box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086600" y="23622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914400"/>
              <a:ext cx="15240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122.45.78.3</a:t>
              </a:r>
              <a:endParaRPr dirty="0"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0" y="13716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TextBox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956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DHCPDISCOVER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19050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Right Arrow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25332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DHCPOFEER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24384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Right Arrow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TextBox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2971799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Right Arrow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Box 3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733800" y="2914649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DHCPACK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35052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Right Arrow 4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TextBox 4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1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600201" y="4038599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Right Arrow 4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TextBox 4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810001" y="2914649"/>
              <a:ext cx="1828800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DHCPACK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524000" y="5105400"/>
            <a:ext cx="5410200" cy="6858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Right Arrow 3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TextBox 3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048000" y="2863335"/>
              <a:ext cx="2446868" cy="523220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DHCACK/ DHCPNACK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76400" y="4572000"/>
            <a:ext cx="5410200" cy="685800"/>
            <a:chOff x="1524000" y="2590800"/>
            <a:chExt cx="5410200" cy="97155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Right Arrow 3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97155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TextBox 4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819400" y="2914650"/>
              <a:ext cx="1837268" cy="392415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 sz="1200">
                  <a:solidFill>
                    <a:schemeClr val="bg1"/>
                  </a:solidFill>
                  <a:uFillTx/>
                </a:rPr>
                <a:t>DHCREQUEST</a:t>
              </a:r>
              <a:endParaRPr b="1" dirty="0" lang="en-US" sz="12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600200" y="5638800"/>
            <a:ext cx="5410200" cy="1295400"/>
            <a:chOff x="1524000" y="2590800"/>
            <a:chExt cx="5410200" cy="12954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Right Arrow 4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2590800"/>
              <a:ext cx="5410200" cy="12954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TextBox 4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3048000"/>
              <a:ext cx="1837268" cy="338554"/>
            </a:xfrm>
            <a:prstGeom prst="rect">
              <a:avLst/>
            </a:prstGeom>
            <a:solidFill>
              <a:schemeClr val="tx2"/>
            </a:solidFill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600">
                  <a:solidFill>
                    <a:schemeClr val="bg1"/>
                  </a:solidFill>
                  <a:uFillTx/>
                </a:rPr>
                <a:t>DHCPRELEASE</a:t>
              </a:r>
              <a:endParaRPr b="1" dirty="0" lang="en-US" sz="16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roup 4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902023"/>
            <a:ext cx="609600" cy="688777"/>
            <a:chOff x="457200" y="2667000"/>
            <a:chExt cx="609600" cy="688777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TextBox 5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67000"/>
              <a:ext cx="6096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68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TextBox 5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3048000"/>
              <a:ext cx="6096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TextBox 4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00600" y="3657600"/>
            <a:ext cx="1676400" cy="26161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100">
                <a:uFillTx/>
              </a:rPr>
              <a:t>After 50% time expires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TextBox 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53000" y="4767590"/>
            <a:ext cx="1828800" cy="26161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100">
                <a:uFillTx/>
              </a:rPr>
              <a:t>After 87.50% time expires</a:t>
            </a:r>
            <a:endParaRPr dirty="0" lang="en-US" sz="11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Slide Number Placeholder 5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27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-1524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</a:t>
            </a:r>
            <a:endParaRPr dirty="0"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accel="100000" fill="hold" id="5" nodeType="clickEffect" presetClass="entr" presetID="54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>
                                        <p:cTn dur="1000" id="1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-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Minus 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00400" y="4267200"/>
            <a:ext cx="45719" cy="3505200"/>
          </a:xfrm>
          <a:prstGeom prst="mathMinus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Down Arrow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12954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Group 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17526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Oval 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Initializing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Group 8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0" y="51816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Oval 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Rebinding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34290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Oval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Box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4478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Requesting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Down Arrow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21336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Down Arrow 2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38100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Down Arrow 2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2971800"/>
            <a:ext cx="76200" cy="381000"/>
          </a:xfrm>
          <a:prstGeom prst="down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Bent-Up Arrow 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038600" y="4648200"/>
            <a:ext cx="1219200" cy="838200"/>
          </a:xfrm>
          <a:prstGeom prst="bentUpArrow">
            <a:avLst>
              <a:gd fmla="val 7322" name="adj1"/>
              <a:gd fmla="val 25000" name="adj2"/>
              <a:gd fmla="val 30462" name="adj3"/>
            </a:avLst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Bent-Up Arrow 3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00400" y="5562600"/>
            <a:ext cx="4724400" cy="914400"/>
          </a:xfrm>
          <a:prstGeom prst="bentUpArrow">
            <a:avLst>
              <a:gd fmla="val 4066" name="adj1"/>
              <a:gd fmla="val 25000" name="adj2"/>
              <a:gd fmla="val 25577" name="adj3"/>
            </a:avLst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Curved Left Arrow 5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2667000"/>
            <a:ext cx="838200" cy="304800"/>
          </a:xfrm>
          <a:prstGeom prst="curvedLeftArrow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ctr" rtlCol="0"/>
          <a:lstStyle/>
          <a:p>
            <a:pPr algn="ctr"/>
            <a:endParaRPr lang="en-US">
              <a:solidFill>
                <a:schemeClr val="tx1"/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roup 1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0" y="2590800"/>
            <a:ext cx="16002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Oval 1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TextBox 1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Selecting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TextBox 5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638800" y="1295400"/>
            <a:ext cx="8382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Boot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TextBox 5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352800" y="2145268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DHCPDISCOVER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TextBox 5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429000" y="3014246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DHCPREQUEST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TextBox 5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962400" y="3810000"/>
            <a:ext cx="12192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DHCPACK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TextBox 5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200000">
            <a:off x="6294939" y="2772862"/>
            <a:ext cx="1617077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DHCPOFFER</a:t>
            </a:r>
            <a:endParaRPr dirty="0" lang="en-US" sz="1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TextBox 5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6200" y="5071646"/>
            <a:ext cx="12192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DHCPACK</a:t>
            </a:r>
            <a:endParaRPr dirty="0" lang="en-US" sz="16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roup 48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86400" y="4619625"/>
            <a:ext cx="1600200" cy="866775"/>
            <a:chOff x="5486400" y="4619625"/>
            <a:chExt cx="1600200" cy="866775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7" name="Picture 3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2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486400" y="4619625"/>
              <a:ext cx="571500" cy="7905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Minus 3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562600" y="5257800"/>
              <a:ext cx="1524000" cy="228600"/>
            </a:xfrm>
            <a:prstGeom prst="mathMinus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TextBox 6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91200" y="4953000"/>
              <a:ext cx="12192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DHCPACK</a:t>
              </a:r>
              <a:endParaRPr dirty="0" lang="en-US" sz="16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roup 4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4295001"/>
            <a:ext cx="3124201" cy="1343799"/>
            <a:chOff x="1143000" y="4295001"/>
            <a:chExt cx="3124201" cy="1343799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7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438400" y="5257800"/>
              <a:ext cx="1600200" cy="381000"/>
              <a:chOff x="2971800" y="1752600"/>
              <a:chExt cx="1600200" cy="381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Oval 1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971800" y="1752600"/>
                <a:ext cx="1600200" cy="381000"/>
              </a:xfrm>
              <a:prstGeom prst="ellips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Box 19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124200" y="1752600"/>
                <a:ext cx="13716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>
                    <a:solidFill>
                      <a:schemeClr val="bg1"/>
                    </a:solidFill>
                    <a:uFillTx/>
                  </a:rPr>
                  <a:t>Renewing</a:t>
                </a:r>
                <a:endParaRPr b="1" dirty="0" lang="en-US">
                  <a:solidFill>
                    <a:schemeClr val="bg1"/>
                  </a:solidFill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Bent-Up Arrow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3048001" y="4419600"/>
              <a:ext cx="1219200" cy="838200"/>
            </a:xfrm>
            <a:prstGeom prst="bentUpArrow">
              <a:avLst>
                <a:gd fmla="val 4066" name="adj1"/>
                <a:gd fmla="val 25000" name="adj2"/>
                <a:gd fmla="val 25577" name="adj3"/>
              </a:avLst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TextBox 6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447800" y="4495800"/>
              <a:ext cx="21336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DHCPREQUEST</a:t>
              </a:r>
              <a:endParaRPr dirty="0" lang="en-US" sz="16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TextBox 6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43000" y="4295001"/>
              <a:ext cx="21336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200">
                  <a:uFillTx/>
                </a:rPr>
                <a:t>Lease time 50% expired</a:t>
              </a:r>
              <a:endParaRPr dirty="0" lang="en-US" sz="12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TextBox 6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19600" y="5943600"/>
            <a:ext cx="2133600" cy="27699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200">
                <a:uFillTx/>
              </a:rPr>
              <a:t>Lease time 87.5% expired</a:t>
            </a:r>
            <a:endParaRPr dirty="0" lang="en-US" sz="12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TextBox 6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19600" y="6096000"/>
            <a:ext cx="2133600" cy="338554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 sz="1600">
                <a:uFillTx/>
              </a:rPr>
              <a:t>DHCPREQUEST</a:t>
            </a:r>
            <a:endParaRPr dirty="0" lang="en-US" sz="16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roup 1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267200" y="4267200"/>
            <a:ext cx="2286000" cy="381000"/>
            <a:chOff x="2971800" y="1752600"/>
            <a:chExt cx="1600200" cy="381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Oval 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971800" y="1752600"/>
              <a:ext cx="1600200" cy="381000"/>
            </a:xfrm>
            <a:prstGeom prst="ellips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124200" y="1752600"/>
              <a:ext cx="1371600" cy="36933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ctr"/>
              <a:r>
                <a:rPr b="1" dirty="0" lang="en-US" smtClean="0">
                  <a:solidFill>
                    <a:schemeClr val="bg1"/>
                  </a:solidFill>
                  <a:uFillTx/>
                </a:rPr>
                <a:t>Bound</a:t>
              </a:r>
              <a:endParaRPr b="1" dirty="0" lang="en-US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roup 4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943100"/>
            <a:ext cx="2971800" cy="3238500"/>
            <a:chOff x="6172200" y="1943100"/>
            <a:chExt cx="2971800" cy="3238500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Shape 51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V="1" rot="16200000">
              <a:off x="5314950" y="2800350"/>
              <a:ext cx="3238500" cy="1524000"/>
            </a:xfrm>
            <a:prstGeom prst="bentConnector2">
              <a:avLst/>
            </a:prstGeom>
            <a:ln>
              <a:tailEnd type="arrow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TextBox 5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20000" y="4572000"/>
              <a:ext cx="15240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200">
                  <a:uFillTx/>
                </a:rPr>
                <a:t>Lease time expired/</a:t>
              </a:r>
              <a:endParaRPr dirty="0" lang="en-US" sz="12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TextBox 6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96200" y="4800600"/>
              <a:ext cx="14478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DHCPNACK</a:t>
              </a:r>
              <a:endParaRPr dirty="0" lang="en-US" sz="16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roup 6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4081046"/>
            <a:ext cx="2133600" cy="376654"/>
            <a:chOff x="6096000" y="4081046"/>
            <a:chExt cx="2133600" cy="376654"/>
          </a:xfrm>
        </p:grpSpPr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Straight Arrow Connector 70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V="1">
              <a:off x="6553200" y="4419600"/>
              <a:ext cx="1143000" cy="38100"/>
            </a:xfrm>
            <a:prstGeom prst="straightConnector1">
              <a:avLst/>
            </a:prstGeom>
            <a:ln>
              <a:tailEnd type="arrow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TextBox 7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0" y="4081046"/>
              <a:ext cx="2133600" cy="33855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600">
                  <a:uFillTx/>
                </a:rPr>
                <a:t>DHCPRELEASE</a:t>
              </a:r>
              <a:endParaRPr dirty="0" lang="en-US" sz="16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Slide Number Placeholder 6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28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Example with Relay Agent</a:t>
            </a:r>
            <a:endParaRPr dirty="0" lang="en-US">
              <a:uFillTx/>
            </a:endParaRPr>
          </a:p>
        </p:txBody>
      </p:sp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Straight Connector 47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endCxn id="29" idx="0"/>
          </p:cNvCxnSpPr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flipH="1" rot="16200000">
            <a:off x="7350919" y="4002881"/>
            <a:ext cx="304800" cy="223838"/>
          </a:xfrm>
          <a:prstGeom prst="line">
            <a:avLst/>
          </a:prstGeom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Group 6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43125" y="1295400"/>
            <a:ext cx="6381750" cy="3853938"/>
            <a:chOff x="762000" y="1295400"/>
            <a:chExt cx="6381750" cy="3853938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roup 52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24475" y="3553337"/>
              <a:ext cx="1371600" cy="637663"/>
              <a:chOff x="5629275" y="3766062"/>
              <a:chExt cx="1371600" cy="637663"/>
            </a:xfrm>
          </p:grpSpPr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Router" id="6" name="Picture 6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3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5629275" y="3766062"/>
                <a:ext cx="1371600" cy="637663"/>
              </a:xfrm>
              <a:prstGeom prst="rect">
                <a:avLst/>
              </a:prstGeom>
              <a:noFill/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Text Box 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5781675" y="3778250"/>
                <a:ext cx="990600" cy="3968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>
                    <a:uFillTx/>
                  </a:rPr>
                  <a:t>Router</a:t>
                </a:r>
              </a:p>
            </p:txBody>
          </p:sp>
        </p:grp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Group 45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24475" y="4267200"/>
              <a:ext cx="1819275" cy="839788"/>
              <a:chOff x="6391275" y="4724400"/>
              <a:chExt cx="1819275" cy="839788"/>
            </a:xfrm>
          </p:grpSpPr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arge_Cloud" id="29" name="Picture 26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4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6391275" y="4724400"/>
                <a:ext cx="1819275" cy="8397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Text Box 1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7000875" y="4953000"/>
                <a:ext cx="1143000" cy="3968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>
                    <a:uFillTx/>
                  </a:rPr>
                  <a:t>Internet</a:t>
                </a:r>
              </a:p>
            </p:txBody>
          </p:sp>
        </p:grp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Group 38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2000" y="1295400"/>
              <a:ext cx="5334000" cy="1905000"/>
              <a:chOff x="1905000" y="1295400"/>
              <a:chExt cx="5334000" cy="1905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Line 1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4800600" y="287972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Line 2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429000" y="287972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25" name="Picture 33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5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048000" y="2117725"/>
                <a:ext cx="719138" cy="7159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26" name="Picture 34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5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4419600" y="2117725"/>
                <a:ext cx="719138" cy="7159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34" name="Picture 8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6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6189662" y="1905000"/>
                <a:ext cx="668338" cy="985838"/>
              </a:xfrm>
              <a:prstGeom prst="rect">
                <a:avLst/>
              </a:prstGeom>
              <a:noFill/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Line 2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1905000" y="3200400"/>
                <a:ext cx="457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Text Box 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5791200" y="1295400"/>
                <a:ext cx="1447800" cy="3810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 smtClean="0">
                    <a:uFillTx/>
                  </a:rPr>
                  <a:t>Relay agent</a:t>
                </a:r>
                <a:endParaRPr b="0" dirty="0" lang="en-US">
                  <a:uFillTx/>
                </a:endParaRPr>
              </a:p>
            </p:txBody>
          </p:sp>
        </p:grp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Straight Arrow Connector 4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endCxn id="7" idx="0"/>
            </p:cNvCxnSpPr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H="1" rot="16200000">
              <a:off x="5470524" y="3063875"/>
              <a:ext cx="365125" cy="638175"/>
            </a:xfrm>
            <a:prstGeom prst="straightConnector1">
              <a:avLst/>
            </a:prstGeom>
            <a:ln>
              <a:tailEnd type="arrow"/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Group 59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724275" y="4495800"/>
              <a:ext cx="1371600" cy="653538"/>
              <a:chOff x="5019675" y="3641725"/>
              <a:chExt cx="1371600" cy="653538"/>
            </a:xfrm>
          </p:grpSpPr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Router" id="61" name="Picture 6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3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5019675" y="3657600"/>
                <a:ext cx="1371600" cy="637663"/>
              </a:xfrm>
              <a:prstGeom prst="rect">
                <a:avLst/>
              </a:prstGeom>
              <a:noFill/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Text Box 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5172075" y="3641725"/>
                <a:ext cx="990600" cy="3968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>
                    <a:uFillTx/>
                  </a:rPr>
                  <a:t>Router</a:t>
                </a:r>
              </a:p>
            </p:txBody>
          </p:sp>
        </p:grpSp>
        <p:cxnSp>
          <p:nvCxn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Straight Connector 62"/>
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tCxn id="62" idx="3"/>
              <a:endCxn id="29" idx="1"/>
            </p:cNvCxnSpPr>
            <p:nvPr/>
          </p:nvCxn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flipV="1">
              <a:off x="4867275" y="4687094"/>
              <a:ext cx="457200" cy="7144"/>
            </a:xfrm>
            <a:prstGeom prst="line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Group 78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715000" y="2816422"/>
            <a:ext cx="1143000" cy="307778"/>
            <a:chOff x="-152400" y="2666998"/>
            <a:chExt cx="914400" cy="460671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TextBox 7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57200" y="2666999"/>
              <a:ext cx="304800" cy="4606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 sz="1400">
                  <a:uFillTx/>
                </a:rPr>
                <a:t>67</a:t>
              </a:r>
              <a:endParaRPr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TextBox 8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-152400" y="2666998"/>
              <a:ext cx="609600" cy="460670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pPr algn="r"/>
              <a:r>
                <a:rPr dirty="0" lang="en-US" smtClean="0" sz="1400">
                  <a:uFillTx/>
                </a:rPr>
                <a:t>UDP</a:t>
              </a:r>
              <a:endParaRPr dirty="0" lang="en-US" sz="14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Group 9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876800" y="3392252"/>
            <a:ext cx="1905003" cy="1135814"/>
            <a:chOff x="4876800" y="3200383"/>
            <a:chExt cx="1905003" cy="1135814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Group 9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953002" y="3200383"/>
              <a:ext cx="1828801" cy="307777"/>
              <a:chOff x="5791199" y="5822691"/>
              <a:chExt cx="1194348" cy="207942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TextBox 9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100723" y="5822691"/>
                <a:ext cx="884824" cy="207942"/>
              </a:xfrm>
              <a:prstGeom prst="rect">
                <a:avLst/>
              </a:prstGeom>
              <a:solidFill>
                <a:schemeClr val="accent1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pPr algn="ctr"/>
                <a:r>
                  <a:rPr b="1" dirty="0" lang="en-US" smtClean="0" sz="1400">
                    <a:solidFill>
                      <a:schemeClr val="bg1"/>
                    </a:solidFill>
                    <a:uFillTx/>
                  </a:rPr>
                  <a:t>Broadcast</a:t>
                </a:r>
                <a:endParaRPr dirty="0" lang="en-US" sz="14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Right Arrow 9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H="1">
                <a:off x="5791199" y="5867401"/>
                <a:ext cx="304800" cy="161233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TextBox 9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876800" y="3505200"/>
              <a:ext cx="1752600" cy="83099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Source123.45.67.8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  <a:p>
              <a:r>
                <a:rPr b="1" dirty="0" lang="en-US" smtClean="0" sz="1200">
                  <a:uFillTx/>
                </a:rPr>
                <a:t>Client IP : 123.45.68.7</a:t>
              </a:r>
            </a:p>
            <a:p>
              <a:r>
                <a:rPr b="1" dirty="0" lang="en-US" smtClean="0" sz="1200">
                  <a:uFillTx/>
                </a:rPr>
                <a:t>DHCPOFFER</a:t>
              </a:r>
              <a:endParaRPr b="1" dirty="0" lang="en-US" sz="12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TextBox 9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172200" y="1676400"/>
            <a:ext cx="1524000" cy="27699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200">
                <a:uFillTx/>
              </a:rPr>
              <a:t>123.45.67.8</a:t>
            </a:r>
            <a:endParaRPr b="1" dirty="0" lang="en-US" sz="12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1" name="Group 10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09800" y="2971800"/>
            <a:ext cx="1905000" cy="1015663"/>
            <a:chOff x="609600" y="3669268"/>
            <a:chExt cx="1905000" cy="1015663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7" name="Group 96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" y="3669268"/>
              <a:ext cx="1905000" cy="369332"/>
              <a:chOff x="2209800" y="2971800"/>
              <a:chExt cx="1905000" cy="369332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8" name="TextBox 9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209800" y="2971800"/>
                <a:ext cx="1371600" cy="369332"/>
              </a:xfrm>
              <a:prstGeom prst="rect">
                <a:avLst/>
              </a:prstGeom>
              <a:solidFill>
                <a:schemeClr val="accent1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>
                    <a:uFillTx/>
                  </a:rPr>
                  <a:t>Broadcast</a:t>
                </a:r>
                <a:endParaRPr dirty="0"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9" name="Right Arrow 9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581400" y="3124200"/>
                <a:ext cx="533400" cy="15240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TextBox 9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" y="4038600"/>
              <a:ext cx="1752600" cy="64633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: 0.0.0.0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  <a:p>
              <a:r>
                <a:rPr b="1" dirty="0" lang="en-US" smtClean="0" sz="1200">
                  <a:uFillTx/>
                </a:rPr>
                <a:t>DHCPDISCOVER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6" name="Group 10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44841" y="2414202"/>
            <a:ext cx="1103007" cy="1747495"/>
            <a:chOff x="571902" y="2701404"/>
            <a:chExt cx="1103007" cy="1747495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" name="Group 101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2602565">
              <a:off x="571902" y="3132969"/>
              <a:ext cx="1103007" cy="261610"/>
              <a:chOff x="7496977" y="2779644"/>
              <a:chExt cx="1204931" cy="18743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TextBox 10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7496977" y="2779644"/>
                <a:ext cx="966587" cy="187430"/>
              </a:xfrm>
              <a:prstGeom prst="rect">
                <a:avLst/>
              </a:prstGeom>
              <a:solidFill>
                <a:schemeClr val="accent1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b="1" dirty="0" err="1" lang="en-US" smtClean="0" sz="1100">
                    <a:uFillTx/>
                  </a:rPr>
                  <a:t>Unicas</a:t>
                </a:r>
                <a:r>
                  <a:rPr dirty="0" err="1" lang="en-US" smtClean="0" sz="1100">
                    <a:uFillTx/>
                  </a:rPr>
                  <a:t>t</a:t>
                </a:r>
                <a:endParaRPr dirty="0" lang="en-US" sz="11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4" name="Right Arrow 10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8397108" y="2793570"/>
                <a:ext cx="304800" cy="15240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5" name="TextBox 10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2703386">
              <a:off x="62874" y="3355861"/>
              <a:ext cx="1747495" cy="43858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050">
                  <a:uFillTx/>
                </a:rPr>
                <a:t>Source : 123.45.67.8</a:t>
              </a:r>
            </a:p>
            <a:p>
              <a:r>
                <a:rPr b="1" dirty="0" lang="en-US" smtClean="0" sz="1050">
                  <a:uFillTx/>
                </a:rPr>
                <a:t>Destination : 123.45.55.</a:t>
              </a:r>
              <a:r>
                <a:rPr b="1" dirty="0" lang="en-US" smtClean="0" sz="1200">
                  <a:uFillTx/>
                </a:rPr>
                <a:t>3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8" name="Group 10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244105" y="5029200"/>
            <a:ext cx="1747495" cy="688777"/>
            <a:chOff x="7244105" y="5102423"/>
            <a:chExt cx="1747495" cy="688777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Group 77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391400" y="5102423"/>
              <a:ext cx="1147564" cy="307777"/>
              <a:chOff x="5791200" y="5822700"/>
              <a:chExt cx="1147564" cy="307777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TextBox 7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053940" y="5822700"/>
                <a:ext cx="884824" cy="307777"/>
              </a:xfrm>
              <a:prstGeom prst="rect">
                <a:avLst/>
              </a:prstGeom>
              <a:solidFill>
                <a:schemeClr val="accent1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b="1" dirty="0" err="1" lang="en-US" smtClean="0" sz="1400">
                    <a:solidFill>
                      <a:schemeClr val="bg1"/>
                    </a:solidFill>
                    <a:uFillTx/>
                  </a:rPr>
                  <a:t>Unicas</a:t>
                </a:r>
                <a:r>
                  <a:rPr dirty="0" err="1" lang="en-US" smtClean="0" sz="1400">
                    <a:solidFill>
                      <a:schemeClr val="bg1"/>
                    </a:solidFill>
                    <a:uFillTx/>
                  </a:rPr>
                  <a:t>t</a:t>
                </a:r>
                <a:endParaRPr dirty="0" lang="en-US" sz="14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Right Arrow 7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H="1">
                <a:off x="5791200" y="5867400"/>
                <a:ext cx="304800" cy="212716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7" name="TextBox 10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244105" y="5352618"/>
              <a:ext cx="1747495" cy="438582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050">
                  <a:uFillTx/>
                </a:rPr>
                <a:t>Source : 123.45.67.8</a:t>
              </a:r>
            </a:p>
            <a:p>
              <a:r>
                <a:rPr b="1" dirty="0" lang="en-US" smtClean="0" sz="1050">
                  <a:uFillTx/>
                </a:rPr>
                <a:t>Destination : 123.45.55.</a:t>
              </a:r>
              <a:r>
                <a:rPr b="1" dirty="0" lang="en-US" smtClean="0" sz="1200">
                  <a:uFillTx/>
                </a:rPr>
                <a:t>3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0" name="Group 10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4800" y="4648200"/>
            <a:ext cx="4876800" cy="1828800"/>
            <a:chOff x="838200" y="4648200"/>
            <a:chExt cx="4876800" cy="18288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Group 39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838200" y="4648200"/>
              <a:ext cx="4876800" cy="1828800"/>
              <a:chOff x="1143000" y="4784725"/>
              <a:chExt cx="4876800" cy="1828800"/>
            </a:xfrm>
          </p:grpSpPr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5" name="Picture 4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7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1143000" y="5165725"/>
                <a:ext cx="720725" cy="7175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8" name="Picture 8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6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886200" y="5089525"/>
                <a:ext cx="668338" cy="985838"/>
              </a:xfrm>
              <a:prstGeom prst="rect">
                <a:avLst/>
              </a:prstGeom>
              <a:noFill/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Text Box 2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352800" y="6216650"/>
                <a:ext cx="1676400" cy="3968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>
                    <a:uFillTx/>
                  </a:rPr>
                  <a:t>DHCP Server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Line 2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1447800" y="4784725"/>
                <a:ext cx="4572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Line 2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1447800" y="478472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Line 2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4191000" y="478472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22" name="Picture 29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7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2362200" y="5165725"/>
                <a:ext cx="720725" cy="7175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Line 3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2667000" y="478472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9" name="TextBox 10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276600" y="5819001"/>
              <a:ext cx="15240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123.45.55.3</a:t>
              </a:r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6" name="Group 11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581400" y="5105400"/>
            <a:ext cx="1747495" cy="1131331"/>
            <a:chOff x="4191000" y="5105400"/>
            <a:chExt cx="1747495" cy="1131331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Group 8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377540" y="5105400"/>
              <a:ext cx="1185060" cy="307777"/>
              <a:chOff x="6053940" y="5822700"/>
              <a:chExt cx="1185060" cy="307777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TextBox 8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053940" y="5822700"/>
                <a:ext cx="884824" cy="307777"/>
              </a:xfrm>
              <a:prstGeom prst="rect">
                <a:avLst/>
              </a:prstGeom>
              <a:solidFill>
                <a:schemeClr val="accent1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b="1" dirty="0" err="1" lang="en-US" smtClean="0" sz="1400">
                    <a:solidFill>
                      <a:schemeClr val="bg1"/>
                    </a:solidFill>
                    <a:uFillTx/>
                  </a:rPr>
                  <a:t>Unicas</a:t>
                </a:r>
                <a:r>
                  <a:rPr dirty="0" err="1" lang="en-US" smtClean="0" sz="1400">
                    <a:solidFill>
                      <a:schemeClr val="bg1"/>
                    </a:solidFill>
                    <a:uFillTx/>
                  </a:rPr>
                  <a:t>t</a:t>
                </a:r>
                <a:endParaRPr dirty="0" lang="en-US" sz="14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Right Arrow 8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934200" y="5898900"/>
                <a:ext cx="304800" cy="212716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3" name="TextBox 11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4191000" y="5428818"/>
              <a:ext cx="1747495" cy="807913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050">
                  <a:uFillTx/>
                </a:rPr>
                <a:t>Source : 123.45.67.8</a:t>
              </a:r>
            </a:p>
            <a:p>
              <a:r>
                <a:rPr b="1" dirty="0" lang="en-US" smtClean="0" sz="1050">
                  <a:uFillTx/>
                </a:rPr>
                <a:t>Destination : 123.45.55.</a:t>
              </a:r>
              <a:r>
                <a:rPr b="1" dirty="0" lang="en-US" smtClean="0" sz="1200">
                  <a:uFillTx/>
                </a:rPr>
                <a:t>3</a:t>
              </a:r>
            </a:p>
            <a:p>
              <a:r>
                <a:rPr b="1" dirty="0" lang="en-US" smtClean="0" sz="1200">
                  <a:uFillTx/>
                </a:rPr>
                <a:t>Client  IP: 123.45.68.7</a:t>
              </a:r>
            </a:p>
            <a:p>
              <a:r>
                <a:rPr b="1" dirty="0" lang="en-US" smtClean="0" sz="1200">
                  <a:uFillTx/>
                </a:rPr>
                <a:t>DHCPOFFER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7" name="Group 11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2999448">
            <a:off x="7701017" y="4747190"/>
            <a:ext cx="1747495" cy="827276"/>
            <a:chOff x="7244105" y="5102423"/>
            <a:chExt cx="1747495" cy="827276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8" name="Group 77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391400" y="5102423"/>
              <a:ext cx="1147564" cy="307777"/>
              <a:chOff x="5791200" y="5822700"/>
              <a:chExt cx="1147564" cy="307777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0" name="TextBox 119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053940" y="5822700"/>
                <a:ext cx="884824" cy="307777"/>
              </a:xfrm>
              <a:prstGeom prst="rect">
                <a:avLst/>
              </a:prstGeom>
              <a:solidFill>
                <a:schemeClr val="accent1"/>
              </a:solidFill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b="1" dirty="0" err="1" lang="en-US" smtClean="0" sz="1400">
                    <a:solidFill>
                      <a:schemeClr val="bg1"/>
                    </a:solidFill>
                    <a:uFillTx/>
                  </a:rPr>
                  <a:t>Unicas</a:t>
                </a:r>
                <a:r>
                  <a:rPr dirty="0" err="1" lang="en-US" smtClean="0" sz="1400">
                    <a:solidFill>
                      <a:schemeClr val="bg1"/>
                    </a:solidFill>
                    <a:uFillTx/>
                  </a:rPr>
                  <a:t>t</a:t>
                </a:r>
                <a:endParaRPr dirty="0" lang="en-US" sz="14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1" name="Right Arrow 12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H="1">
                <a:off x="5791200" y="5867400"/>
                <a:ext cx="304800" cy="212716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9" name="TextBox 11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244105" y="5352618"/>
              <a:ext cx="1747495" cy="57708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050">
                  <a:uFillTx/>
                </a:rPr>
                <a:t>Source : 123.45.53</a:t>
              </a:r>
            </a:p>
            <a:p>
              <a:r>
                <a:rPr b="1" dirty="0" lang="en-US" smtClean="0" sz="1050">
                  <a:uFillTx/>
                </a:rPr>
                <a:t>Destination : 123.45.68</a:t>
              </a:r>
            </a:p>
            <a:p>
              <a:r>
                <a:rPr b="1" dirty="0" lang="en-US" smtClean="0" sz="1050">
                  <a:uFillTx/>
                </a:rPr>
                <a:t>Client IP : 123.45.68.7</a:t>
              </a:r>
              <a:endParaRPr b="1" dirty="0" lang="en-US" smtClean="0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5" name="Group 12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371600" y="1752600"/>
            <a:ext cx="1905000" cy="1431925"/>
            <a:chOff x="1371600" y="1752600"/>
            <a:chExt cx="1905000" cy="1431925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Group 32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371600" y="1752600"/>
              <a:ext cx="1676400" cy="1431925"/>
              <a:chOff x="1143000" y="1752600"/>
              <a:chExt cx="1676400" cy="1431925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Line 1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1905000" y="287972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24" name="Picture 32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5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1600200" y="2117725"/>
                <a:ext cx="720725" cy="7159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Text Box 3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1143000" y="1752600"/>
                <a:ext cx="1676400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1" dirty="0" lang="en-US" smtClean="0" sz="1400">
                    <a:uFillTx/>
                  </a:rPr>
                  <a:t>New DHCP Client</a:t>
                </a:r>
                <a:endParaRPr b="1" dirty="0" lang="en-US" sz="1400">
                  <a:uFillTx/>
                </a:endParaRPr>
              </a:p>
            </p:txBody>
          </p:sp>
        </p:grp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2" name="Group 121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133600" y="2819400"/>
              <a:ext cx="1143000" cy="307778"/>
              <a:chOff x="457200" y="2666998"/>
              <a:chExt cx="914400" cy="460671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3" name="TextBox 12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" y="2666999"/>
                <a:ext cx="304800" cy="460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400">
                    <a:uFillTx/>
                  </a:rPr>
                  <a:t>68</a:t>
                </a:r>
                <a:endParaRPr dirty="0" lang="en-US" sz="14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4" name="TextBox 12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762000" y="2666998"/>
                <a:ext cx="609600" cy="307777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400">
                    <a:uFillTx/>
                  </a:rPr>
                  <a:t>UDP</a:t>
                </a:r>
                <a:endParaRPr dirty="0" lang="en-US" sz="1400">
                  <a:uFillTx/>
                </a:endParaRPr>
              </a:p>
            </p:txBody>
          </p: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Slide Number Placeholder 8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29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83" name="Picture 82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8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305799" y="0"/>
            <a:ext cx="752475" cy="62805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>
                                        <p:cTn dur="500" id="7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2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 transition="in">
                                      <p:cBhvr>
                                        <p:cTn dur="1000" id="14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1000"/>
                            </p:stCondLst>
                            <p:childTnLst>
                              <p:par>
                                <p:cTn accel="50000" decel="50000" fill="hold" id="16" nodeType="after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84 0 L 0.27084 0 " pathEditMode="relative" ptsTypes="AA" rAng="0">
                                      <p:cBhvr>
                                        <p:cTn dur="5000" fill="hold" id="17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 id="2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23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id="27" nodeType="clickEffect" presetClass="path" presetID="42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1 -0.05718 L 0.14809 0.25393 " pathEditMode="relative" ptsTypes="AA" rAng="0">
                                      <p:cBhvr>
                                        <p:cTn dur="2000" fill="hold" id="28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9">
                            <p:stCondLst>
                              <p:cond delay="2000"/>
                            </p:stCondLst>
                            <p:childTnLst>
                              <p:par>
                                <p:cTn fill="hold" id="30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3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3">
                            <p:stCondLst>
                              <p:cond delay="2500"/>
                            </p:stCondLst>
                            <p:childTnLst>
                              <p:par>
                                <p:cTn fill="hold" id="34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6">
                            <p:stCondLst>
                              <p:cond delay="2500"/>
                            </p:stCondLst>
                            <p:childTnLst>
                              <p:par>
                                <p:cTn accel="50000" decel="50000" fill="hold" id="37" nodeType="after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 -0.02754 L -0.46076 -0.028 " pathEditMode="relative" ptsTypes="AA" rAng="0">
                                      <p:cBhvr>
                                        <p:cTn dur="2000" fill="hold" id="38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9">
                            <p:stCondLst>
                              <p:cond delay="4500"/>
                            </p:stCondLst>
                            <p:childTnLst>
                              <p:par>
                                <p:cTn fill="hold" id="40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 id="41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47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8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 transition="in">
                                      <p:cBhvr>
                                        <p:cTn dur="1000" id="49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0">
                      <p:stCondLst>
                        <p:cond delay="indefinite"/>
                      </p:stCondLst>
                      <p:childTnLst>
                        <p:par>
                          <p:cTn fill="hold" id="51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id="52" nodeType="click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0.03333 L 0.38785 -0.03333 " pathEditMode="relative" ptsTypes="AA" rAng="0">
                                      <p:cBhvr>
                                        <p:cTn dur="2000" fill="hold" id="53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4">
                            <p:stCondLst>
                              <p:cond delay="2000"/>
                            </p:stCondLst>
                            <p:childTnLst>
                              <p:par>
                                <p:cTn fill="hold" id="55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56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8">
                            <p:stCondLst>
                              <p:cond delay="2500"/>
                            </p:stCondLst>
                            <p:childTnLst>
                              <p:par>
                                <p:cTn fill="hold" id="59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1">
                            <p:stCondLst>
                              <p:cond delay="2500"/>
                            </p:stCondLst>
                            <p:childTnLst>
                              <p:par>
                                <p:cTn accel="50000" decel="50000" fill="hold" id="62" nodeType="afterEffect" presetClass="path" presetID="64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 -0.03333 L -0.11701 -0.35231 " pathEditMode="relative" ptsTypes="AA" rAng="0">
                                      <p:cBhvr>
                                        <p:cTn dur="2000" fill="hold" id="63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-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4">
                      <p:stCondLst>
                        <p:cond delay="indefinite"/>
                      </p:stCondLst>
                      <p:childTnLst>
                        <p:par>
                          <p:cTn fill="hold" id="65">
                            <p:stCondLst>
                              <p:cond delay="0"/>
                            </p:stCondLst>
                            <p:childTnLst>
                              <p:par>
                                <p:cTn fill="hold" id="66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 id="67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500"/>
                            </p:stCondLst>
                            <p:childTnLst>
                              <p:par>
                                <p:cTn fill="hold" id="7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2">
                            <p:stCondLst>
                              <p:cond delay="500"/>
                            </p:stCondLst>
                            <p:childTnLst>
                              <p:par>
                                <p:cTn accel="50000" decel="50000" fill="hold" id="73" nodeType="after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7 -0.04699 L -0.32917 -0.04699 " pathEditMode="relative" ptsTypes="AA" rAng="0">
                                      <p:cBhvr>
                                        <p:cTn dur="2000" fill="hold" id="74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Title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r>
              <a:rPr dirty="0" lang="en-US" smtClean="0" sz="3200">
                <a:uFillTx/>
              </a:rPr>
              <a:t>Dynamic Assignment of IP addresses</a:t>
            </a:r>
            <a:endParaRPr dirty="0" lang="en-US" sz="3200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4" name="Picture 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77200" y="0"/>
            <a:ext cx="981075" cy="81885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0" y="1676400"/>
            <a:ext cx="83058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20000"/>
          </a:bodyPr>
          <a:lstStyle/>
          <a:p>
            <a:r>
              <a:rPr dirty="0" lang="en-US">
                <a:uFillTx/>
              </a:rPr>
              <a:t>Dynamic assignment of IP addresses is desirable </a:t>
            </a:r>
            <a:r>
              <a:rPr dirty="0" lang="en-US" smtClean="0">
                <a:uFillTx/>
              </a:rPr>
              <a:t>for several </a:t>
            </a:r>
            <a:r>
              <a:rPr dirty="0" lang="en-US">
                <a:uFillTx/>
              </a:rPr>
              <a:t>reasons</a:t>
            </a:r>
            <a:r>
              <a:rPr dirty="0" lang="en-US" smtClean="0">
                <a:uFillTx/>
              </a:rPr>
              <a:t>:</a:t>
            </a:r>
          </a:p>
          <a:p>
            <a:pPr>
              <a:buNone/>
            </a:pPr>
            <a:endParaRPr dirty="0" lang="en-US">
              <a:uFillTx/>
            </a:endParaRPr>
          </a:p>
          <a:p>
            <a:pPr lvl="1"/>
            <a:r>
              <a:rPr dirty="0" lang="en-US">
                <a:uFillTx/>
              </a:rPr>
              <a:t>IP addresses are assigned on-demand</a:t>
            </a:r>
          </a:p>
          <a:p>
            <a:pPr lvl="1"/>
            <a:r>
              <a:rPr dirty="0" lang="en-US">
                <a:uFillTx/>
              </a:rPr>
              <a:t>Avoid manual IP configuration</a:t>
            </a:r>
          </a:p>
          <a:p>
            <a:pPr lvl="1"/>
            <a:r>
              <a:rPr dirty="0" lang="en-US">
                <a:uFillTx/>
              </a:rPr>
              <a:t>Support mobility of laptops</a:t>
            </a:r>
          </a:p>
          <a:p>
            <a:pPr lvl="1"/>
            <a:endParaRPr dirty="0" lang="en-US">
              <a:uFillTx/>
            </a:endParaRPr>
          </a:p>
          <a:p>
            <a:r>
              <a:rPr dirty="0" lang="en-US">
                <a:uFillTx/>
              </a:rPr>
              <a:t>Three Protocols</a:t>
            </a:r>
            <a:r>
              <a:rPr dirty="0" lang="en-US" smtClean="0">
                <a:uFillTx/>
              </a:rPr>
              <a:t>:</a:t>
            </a:r>
          </a:p>
          <a:p>
            <a:pPr>
              <a:buNone/>
            </a:pPr>
            <a:endParaRPr dirty="0" lang="en-US">
              <a:uFillTx/>
            </a:endParaRPr>
          </a:p>
          <a:p>
            <a:pPr lvl="1"/>
            <a:r>
              <a:rPr dirty="0" lang="en-US">
                <a:solidFill>
                  <a:schemeClr val="accent2"/>
                </a:solidFill>
                <a:uFillTx/>
              </a:rPr>
              <a:t>RARP</a:t>
            </a:r>
            <a:r>
              <a:rPr dirty="0" lang="en-US">
                <a:uFillTx/>
              </a:rPr>
              <a:t> (until 1985, no longer used)</a:t>
            </a:r>
          </a:p>
          <a:p>
            <a:pPr lvl="1"/>
            <a:r>
              <a:rPr dirty="0" lang="en-US">
                <a:solidFill>
                  <a:schemeClr val="accent2"/>
                </a:solidFill>
                <a:uFillTx/>
              </a:rPr>
              <a:t>BOOTP</a:t>
            </a:r>
            <a:r>
              <a:rPr dirty="0" lang="en-US">
                <a:uFillTx/>
              </a:rPr>
              <a:t> (1985-1993)</a:t>
            </a:r>
          </a:p>
          <a:p>
            <a:pPr lvl="1"/>
            <a:r>
              <a:rPr dirty="0" lang="en-US">
                <a:solidFill>
                  <a:schemeClr val="accent2"/>
                </a:solidFill>
                <a:uFillTx/>
              </a:rPr>
              <a:t>DHCP</a:t>
            </a:r>
            <a:r>
              <a:rPr dirty="0" lang="en-US">
                <a:uFillTx/>
              </a:rPr>
              <a:t> (since 1993</a:t>
            </a:r>
            <a:r>
              <a:rPr dirty="0" lang="en-US" smtClean="0">
                <a:uFillTx/>
              </a:rPr>
              <a:t>)</a:t>
            </a:r>
          </a:p>
          <a:p>
            <a:pPr lvl="1"/>
            <a:endParaRPr dirty="0" lang="en-US">
              <a:uFillTx/>
            </a:endParaRPr>
          </a:p>
          <a:p>
            <a:r>
              <a:rPr dirty="0" lang="en-US">
                <a:uFillTx/>
              </a:rPr>
              <a:t>Only DHCP is widely used today.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3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Another Example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Group 3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990600" y="1752600"/>
            <a:ext cx="1539239" cy="3352802"/>
            <a:chOff x="1508761" y="1752600"/>
            <a:chExt cx="1539239" cy="3352802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Line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rot="5400000">
              <a:off x="1676400" y="22098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Line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 flipV="1" rot="5400000">
              <a:off x="160020" y="3710941"/>
              <a:ext cx="2743202" cy="457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Group 25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905000" y="1752600"/>
              <a:ext cx="1143000" cy="1143000"/>
              <a:chOff x="2743200" y="1905000"/>
              <a:chExt cx="1143000" cy="1143000"/>
            </a:xfrm>
          </p:grpSpPr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5" name="Picture 5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3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2971800" y="1905000"/>
                <a:ext cx="720725" cy="7159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Text Box 4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2743200" y="2743200"/>
                <a:ext cx="1143000" cy="3048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 sz="1400">
                    <a:uFillTx/>
                  </a:rPr>
                  <a:t>UDP Port 68</a:t>
                </a:r>
              </a:p>
            </p:txBody>
          </p:sp>
        </p:grp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Group 3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66800" y="3200400"/>
            <a:ext cx="1524000" cy="2514600"/>
            <a:chOff x="1524000" y="3200400"/>
            <a:chExt cx="1524000" cy="25146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Group 33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3200400"/>
              <a:ext cx="1524000" cy="1143000"/>
              <a:chOff x="1524000" y="3200400"/>
              <a:chExt cx="1524000" cy="1143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Line 2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 rot="5400000">
                <a:off x="1676400" y="3581400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Group 29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16200000">
                <a:off x="1905000" y="3200400"/>
                <a:ext cx="1143000" cy="1143000"/>
                <a:chOff x="762000" y="1676400"/>
                <a:chExt cx="1143000" cy="1143000"/>
              </a:xfrm>
            </p:grpSpPr>
            <p:pic>
              <p:nvPic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6" name="Picture 7"/>
  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picLocks noChangeArrowheads="1" noChangeAspect="1"/>
                </p:cNvPicPr>
                <p:nvPr/>
              </p:nvPicPr>
  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lip r:embed="rId3"/>
                <a:srcRect/>
                <a:stretch>
                  <a:fillRect/>
                </a:stretch>
              </p:blipFill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  <a:xfrm rot="5400000">
                  <a:off x="1187450" y="1906588"/>
                  <a:ext cx="719138" cy="7159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</p:pic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Text Box 4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 noChangeArrowheads="1"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  <a:xfrm rot="5400000">
                  <a:off x="342900" y="2095500"/>
                  <a:ext cx="11430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b="0" dirty="0" lang="en-US" sz="1400">
                      <a:uFillTx/>
                    </a:rPr>
                    <a:t>UDP Port 68</a:t>
                  </a:r>
                </a:p>
              </p:txBody>
            </p:sp>
          </p:grpSp>
        </p:grp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Group 34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524000" y="4572000"/>
              <a:ext cx="1524000" cy="1143000"/>
              <a:chOff x="1524000" y="4572000"/>
              <a:chExt cx="1524000" cy="11430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Line 4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 rot="5400000">
                <a:off x="1676400" y="4953000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Group 28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16200000">
                <a:off x="1905000" y="4572000"/>
                <a:ext cx="1143000" cy="1143000"/>
                <a:chOff x="762000" y="3048000"/>
                <a:chExt cx="1143000" cy="1143000"/>
              </a:xfrm>
            </p:grpSpPr>
            <p:pic>
              <p:nvPic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19" name="Picture 39"/>
  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picLocks noChangeArrowheads="1" noChangeAspect="1"/>
                </p:cNvPicPr>
                <p:nvPr/>
              </p:nvPicPr>
  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lip r:embed="rId3"/>
                <a:srcRect/>
                <a:stretch>
                  <a:fillRect/>
                </a:stretch>
              </p:blipFill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  <a:xfrm rot="5400000">
                  <a:off x="1187450" y="3278188"/>
                  <a:ext cx="719138" cy="7159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</p:pic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 Box 44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 noChangeArrowheads="1"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  <a:xfrm rot="5400000">
                  <a:off x="342900" y="3467100"/>
                  <a:ext cx="1143000" cy="304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b="0" lang="en-US" sz="1400">
                      <a:uFillTx/>
                    </a:rPr>
                    <a:t>UDP Port 68</a:t>
                  </a:r>
                </a:p>
              </p:txBody>
            </p:sp>
          </p:grp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 Box 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1447800" y="1295400"/>
            <a:ext cx="1676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Clients</a:t>
            </a: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Group 4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048000" y="2667000"/>
            <a:ext cx="2133600" cy="2976265"/>
            <a:chOff x="3048000" y="2667000"/>
            <a:chExt cx="2133600" cy="2976265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Group 42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3200400"/>
              <a:ext cx="2133600" cy="1905000"/>
              <a:chOff x="3352800" y="3200400"/>
              <a:chExt cx="2133600" cy="1905000"/>
            </a:xfrm>
          </p:grpSpPr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roup 40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52800" y="3200400"/>
                <a:ext cx="2057400" cy="523220"/>
                <a:chOff x="3352800" y="3200400"/>
                <a:chExt cx="2057400" cy="52322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TextBox 36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352800" y="3200400"/>
                  <a:ext cx="1676400" cy="52322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r>
                    <a:rPr dirty="0" lang="en-US" smtClean="0" sz="1400">
                      <a:solidFill>
                        <a:schemeClr val="bg1"/>
                      </a:solidFill>
                      <a:uFillTx/>
                    </a:rPr>
                    <a:t>Broadcast </a:t>
                  </a:r>
                  <a:r>
                    <a:rPr b="1" dirty="0" lang="en-US" smtClean="0" sz="1400">
                      <a:solidFill>
                        <a:schemeClr val="bg1"/>
                      </a:solidFill>
                      <a:uFillTx/>
                    </a:rPr>
                    <a:t>DHCPDISCOVER</a:t>
                  </a:r>
                  <a:endParaRPr b="1" dirty="0" lang="en-US" sz="1400">
                    <a:solidFill>
                      <a:schemeClr val="bg1"/>
                    </a:solidFill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Right Arrow 38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5029200" y="3352800"/>
                  <a:ext cx="381000" cy="228600"/>
                </a:xfrm>
                <a:prstGeom prst="rightArrow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</p:grp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Group 41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52800" y="4582180"/>
                <a:ext cx="2133600" cy="523220"/>
                <a:chOff x="3352800" y="4582180"/>
                <a:chExt cx="2133600" cy="52322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TextBox 37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352800" y="4582180"/>
                  <a:ext cx="1752600" cy="523220"/>
                </a:xfrm>
                <a:prstGeom prst="rect">
                  <a:avLst/>
                </a:prstGeom>
                <a:solidFill>
                  <a:schemeClr val="accent1"/>
                </a:solidFill>
                <a:scene3d>
                  <a:camera prst="orthographicFront"/>
                  <a:lightRig dir="t" rig="threePt"/>
                </a:scene3d>
                <a:sp3d>
                  <a:bevelT prst="relaxedInset"/>
                </a:sp3d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r>
                    <a:rPr dirty="0" lang="en-US" smtClean="0" sz="1400">
                      <a:solidFill>
                        <a:schemeClr val="bg1"/>
                      </a:solidFill>
                      <a:uFillTx/>
                    </a:rPr>
                    <a:t>Broadcast </a:t>
                  </a:r>
                  <a:r>
                    <a:rPr b="1" dirty="0" lang="en-US" smtClean="0" sz="1400">
                      <a:solidFill>
                        <a:schemeClr val="bg1"/>
                      </a:solidFill>
                      <a:uFillTx/>
                    </a:rPr>
                    <a:t>DHCPDISCOVER</a:t>
                  </a:r>
                  <a:endParaRPr b="1" dirty="0" lang="en-US" sz="1400">
                    <a:solidFill>
                      <a:schemeClr val="bg1"/>
                    </a:solidFill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Right Arrow 39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5105400" y="4724400"/>
                  <a:ext cx="381000" cy="228600"/>
                </a:xfrm>
                <a:prstGeom prst="rightArrow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</p:grp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TextBox 4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2667000"/>
              <a:ext cx="1752600" cy="46166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: 0.0.0.0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TextBox 4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5181600"/>
              <a:ext cx="1752600" cy="46166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: 0.0.0.0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TextBox 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791200" y="1447800"/>
            <a:ext cx="3352800" cy="120032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Both packets are same. How does server distinguish which packet come from which client?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Group 5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1600" y="3352800"/>
            <a:ext cx="2133600" cy="1179731"/>
            <a:chOff x="5410200" y="5029200"/>
            <a:chExt cx="2133600" cy="1179731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roup 49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410200" y="5029200"/>
              <a:ext cx="2133600" cy="523220"/>
              <a:chOff x="5410200" y="5029200"/>
              <a:chExt cx="2133600" cy="52322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TextBox 4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791200" y="5029200"/>
                <a:ext cx="1752600" cy="523220"/>
              </a:xfrm>
              <a:prstGeom prst="rect">
                <a:avLst/>
              </a:prstGeom>
              <a:solidFill>
                <a:schemeClr val="accent1"/>
              </a:solidFill>
              <a:scene3d>
                <a:camera prst="orthographicFront"/>
                <a:lightRig dir="t" rig="threePt"/>
              </a:scene3d>
              <a:sp3d>
                <a:bevelT prst="relaxedInset"/>
              </a:sp3d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400">
                    <a:solidFill>
                      <a:schemeClr val="bg1"/>
                    </a:solidFill>
                    <a:uFillTx/>
                  </a:rPr>
                  <a:t>Broadcast </a:t>
                </a:r>
                <a:r>
                  <a:rPr b="1" dirty="0" lang="en-US" smtClean="0" sz="1400">
                    <a:solidFill>
                      <a:schemeClr val="bg1"/>
                    </a:solidFill>
                    <a:uFillTx/>
                  </a:rPr>
                  <a:t>DHCPOFFER</a:t>
                </a:r>
                <a:endParaRPr b="1" dirty="0" lang="en-US" sz="14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Right Arrow 4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H="1">
                <a:off x="5410200" y="5181600"/>
                <a:ext cx="381000" cy="21842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TextBox 5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91200" y="5562600"/>
              <a:ext cx="1752600" cy="64633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: 123.45.68.7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  <a:p>
              <a:r>
                <a:rPr b="1" dirty="0" lang="en-US" smtClean="0" sz="1200">
                  <a:uFillTx/>
                </a:rPr>
                <a:t>Client IP : 123.45.55.8</a:t>
              </a: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Group 7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67600" y="2819401"/>
            <a:ext cx="1676400" cy="1907977"/>
            <a:chOff x="7467600" y="2819401"/>
            <a:chExt cx="1676400" cy="1907977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Group 27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6200000">
              <a:off x="7351811" y="2935190"/>
              <a:ext cx="1907977" cy="1676400"/>
              <a:chOff x="759023" y="5181601"/>
              <a:chExt cx="1907977" cy="1676400"/>
            </a:xfrm>
          </p:grpSpPr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9" name="Picture 19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4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 rot="5400000">
                <a:off x="1306512" y="5632450"/>
                <a:ext cx="668338" cy="9858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Text Box 3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 rot="5400000">
                <a:off x="1630363" y="5821363"/>
                <a:ext cx="1676400" cy="3968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>
                    <a:uFillTx/>
                  </a:rPr>
                  <a:t>DHCP Server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Text Box 4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 rot="5400000">
                <a:off x="265211" y="5980211"/>
                <a:ext cx="1295402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 sz="1400">
                    <a:uFillTx/>
                  </a:rPr>
                  <a:t>UDP Port </a:t>
                </a:r>
                <a:r>
                  <a:rPr b="0" dirty="0" lang="en-US" smtClean="0" sz="1400">
                    <a:uFillTx/>
                  </a:rPr>
                  <a:t> 67</a:t>
                </a:r>
                <a:endParaRPr b="0" dirty="0" lang="en-US" sz="1400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TextBox 5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96200" y="3048000"/>
              <a:ext cx="12192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uFillTx/>
                </a:rPr>
                <a:t>123.45.68.7</a:t>
              </a:r>
              <a:endParaRPr dirty="0" lang="en-US" sz="14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TextBox 5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724400" y="5715000"/>
            <a:ext cx="3124200" cy="52322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400">
                <a:uFillTx/>
              </a:rPr>
              <a:t>For this problem server can offer same IP for both.</a:t>
            </a:r>
            <a:endParaRPr b="1" dirty="0" lang="en-US" sz="14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Group 6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43200" y="3048000"/>
            <a:ext cx="2133600" cy="1179731"/>
            <a:chOff x="5410200" y="5029200"/>
            <a:chExt cx="2133600" cy="1179731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Group 49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410200" y="5029200"/>
              <a:ext cx="2133600" cy="523220"/>
              <a:chOff x="5410200" y="5029200"/>
              <a:chExt cx="2133600" cy="52322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TextBox 6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791200" y="5029200"/>
                <a:ext cx="1752600" cy="523220"/>
              </a:xfrm>
              <a:prstGeom prst="rect">
                <a:avLst/>
              </a:prstGeom>
              <a:solidFill>
                <a:schemeClr val="accent1"/>
              </a:solidFill>
              <a:scene3d>
                <a:camera prst="orthographicFront"/>
                <a:lightRig dir="t" rig="threePt"/>
              </a:scene3d>
              <a:sp3d>
                <a:bevelT prst="relaxedInset"/>
              </a:sp3d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400">
                    <a:solidFill>
                      <a:schemeClr val="bg1"/>
                    </a:solidFill>
                    <a:uFillTx/>
                  </a:rPr>
                  <a:t>Broadcast </a:t>
                </a:r>
                <a:r>
                  <a:rPr b="1" dirty="0" lang="en-US" smtClean="0" sz="1400">
                    <a:solidFill>
                      <a:schemeClr val="bg1"/>
                    </a:solidFill>
                    <a:uFillTx/>
                  </a:rPr>
                  <a:t>DHCPOFFER</a:t>
                </a:r>
                <a:endParaRPr b="1" dirty="0" lang="en-US" sz="14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Right Arrow 6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H="1">
                <a:off x="5410200" y="5181600"/>
                <a:ext cx="381000" cy="21842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TextBox 6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91200" y="5562600"/>
              <a:ext cx="1752600" cy="64633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: 123.45.68.7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  <a:p>
              <a:r>
                <a:rPr b="1" dirty="0" lang="en-US" smtClean="0" sz="1200">
                  <a:uFillTx/>
                </a:rPr>
                <a:t>Client IP : 123.45.55.8</a:t>
              </a: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TextBox 6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886200" y="1524000"/>
            <a:ext cx="2819400" cy="1015663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2000">
                <a:uFillTx/>
              </a:rPr>
              <a:t>To overcome this problem, client uses Transaction ID.</a:t>
            </a:r>
            <a:endParaRPr b="1" dirty="0" lang="en-US" sz="2000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Group 6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971800" y="2743200"/>
            <a:ext cx="2362200" cy="3421797"/>
            <a:chOff x="3048000" y="2590800"/>
            <a:chExt cx="2362200" cy="3421797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Group 42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3200400"/>
              <a:ext cx="2133600" cy="1905000"/>
              <a:chOff x="3352800" y="3200400"/>
              <a:chExt cx="2133600" cy="1905000"/>
            </a:xfrm>
          </p:grpSpPr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Group 40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52800" y="3200400"/>
                <a:ext cx="2057400" cy="523220"/>
                <a:chOff x="3352800" y="3200400"/>
                <a:chExt cx="2057400" cy="52322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TextBox 7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352800" y="3200400"/>
                  <a:ext cx="1676400" cy="523220"/>
                </a:xfrm>
                <a:prstGeom prst="rect">
                  <a:avLst/>
                </a:prstGeom>
                <a:solidFill>
                  <a:schemeClr val="accent1"/>
                </a:solidFill>
                <a:scene3d>
                  <a:camera prst="orthographicFront"/>
                  <a:lightRig dir="t" rig="threePt"/>
                </a:scene3d>
                <a:sp3d>
                  <a:bevelT prst="relaxedInset"/>
                </a:sp3d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r>
                    <a:rPr dirty="0" lang="en-US" smtClean="0" sz="1400">
                      <a:solidFill>
                        <a:schemeClr val="bg1"/>
                      </a:solidFill>
                      <a:uFillTx/>
                    </a:rPr>
                    <a:t>Broadcast </a:t>
                  </a:r>
                  <a:r>
                    <a:rPr b="1" dirty="0" lang="en-US" smtClean="0" sz="1400">
                      <a:solidFill>
                        <a:schemeClr val="bg1"/>
                      </a:solidFill>
                      <a:uFillTx/>
                    </a:rPr>
                    <a:t>DHCPDISCOVER</a:t>
                  </a:r>
                  <a:endParaRPr b="1" dirty="0" lang="en-US" sz="1400">
                    <a:solidFill>
                      <a:schemeClr val="bg1"/>
                    </a:solidFill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Right Arrow 76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5029200" y="3352800"/>
                  <a:ext cx="381000" cy="228600"/>
                </a:xfrm>
                <a:prstGeom prst="rightArrow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</p:grp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Group 41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52800" y="4582180"/>
                <a:ext cx="2133600" cy="523220"/>
                <a:chOff x="3352800" y="4582180"/>
                <a:chExt cx="2133600" cy="52322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TextBox 7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352800" y="4582180"/>
                  <a:ext cx="1752600" cy="523220"/>
                </a:xfrm>
                <a:prstGeom prst="rect">
                  <a:avLst/>
                </a:prstGeom>
                <a:solidFill>
                  <a:schemeClr val="accent1"/>
                </a:solidFill>
                <a:scene3d>
                  <a:camera prst="orthographicFront"/>
                  <a:lightRig dir="t" rig="threePt"/>
                </a:scene3d>
                <a:sp3d>
                  <a:bevelT prst="relaxedInset"/>
                </a:sp3d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r>
                    <a:rPr dirty="0" lang="en-US" smtClean="0" sz="1400">
                      <a:solidFill>
                        <a:schemeClr val="bg1"/>
                      </a:solidFill>
                      <a:uFillTx/>
                    </a:rPr>
                    <a:t>Broadcast </a:t>
                  </a:r>
                  <a:r>
                    <a:rPr b="1" dirty="0" lang="en-US" smtClean="0" sz="1400">
                      <a:solidFill>
                        <a:schemeClr val="bg1"/>
                      </a:solidFill>
                      <a:uFillTx/>
                    </a:rPr>
                    <a:t>DHCPDISCOVER</a:t>
                  </a:r>
                  <a:endParaRPr b="1" dirty="0" lang="en-US" sz="1400">
                    <a:solidFill>
                      <a:schemeClr val="bg1"/>
                    </a:solidFill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Right Arrow 74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5105400" y="4724400"/>
                  <a:ext cx="381000" cy="228600"/>
                </a:xfrm>
                <a:prstGeom prst="rightArrow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</p:grp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TextBox 69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2590800"/>
              <a:ext cx="2362200" cy="646331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: 0.0.0.0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  <a:p>
              <a:r>
                <a:rPr b="1" dirty="0" lang="en-US" smtClean="0" sz="1200">
                  <a:solidFill>
                    <a:schemeClr val="accent2">
                      <a:lumMod val="75000"/>
                    </a:schemeClr>
                  </a:solidFill>
                  <a:uFillTx/>
                </a:rPr>
                <a:t>Transaction ID : E1CA52AD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TextBox 7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048000" y="5181600"/>
              <a:ext cx="2209800" cy="83099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: 0.0.0.0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  <a:p>
              <a:r>
                <a:rPr b="1" dirty="0" lang="en-US" smtClean="0" sz="1200">
                  <a:solidFill>
                    <a:schemeClr val="accent2">
                      <a:lumMod val="75000"/>
                    </a:schemeClr>
                  </a:solidFill>
                  <a:uFillTx/>
                </a:rPr>
                <a:t>Transaction ID : A3C5A2CB</a:t>
              </a:r>
            </a:p>
            <a:p>
              <a:endParaRPr b="1" dirty="0" lang="en-US" smtClean="0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Group 78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953000" y="2819400"/>
            <a:ext cx="3505200" cy="1549063"/>
            <a:chOff x="5410200" y="5029200"/>
            <a:chExt cx="3505200" cy="1549063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Group 49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410200" y="5029200"/>
              <a:ext cx="2133600" cy="523220"/>
              <a:chOff x="5410200" y="5029200"/>
              <a:chExt cx="2133600" cy="52322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TextBox 8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791200" y="5029200"/>
                <a:ext cx="1752600" cy="523220"/>
              </a:xfrm>
              <a:prstGeom prst="rect">
                <a:avLst/>
              </a:prstGeom>
              <a:solidFill>
                <a:schemeClr val="accent1"/>
              </a:solidFill>
              <a:scene3d>
                <a:camera prst="orthographicFront"/>
                <a:lightRig dir="t" rig="threePt"/>
              </a:scene3d>
              <a:sp3d>
                <a:bevelT prst="relaxedInset"/>
              </a:sp3d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400">
                    <a:solidFill>
                      <a:schemeClr val="bg1"/>
                    </a:solidFill>
                    <a:uFillTx/>
                  </a:rPr>
                  <a:t>Broadcast </a:t>
                </a:r>
                <a:r>
                  <a:rPr b="1" dirty="0" lang="en-US" smtClean="0" sz="1400">
                    <a:solidFill>
                      <a:schemeClr val="bg1"/>
                    </a:solidFill>
                    <a:uFillTx/>
                  </a:rPr>
                  <a:t>DHCPOFFER</a:t>
                </a:r>
                <a:endParaRPr b="1" dirty="0" lang="en-US" sz="14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Right Arrow 8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H="1">
                <a:off x="5410200" y="5181600"/>
                <a:ext cx="381000" cy="21842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TextBox 8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705600" y="5562600"/>
              <a:ext cx="2209800" cy="1015663"/>
            </a:xfrm>
            <a:prstGeom prst="rect">
              <a:avLst/>
            </a:prstGeom>
            <a:noFill/>
            <a:scene3d>
              <a:camera prst="orthographicFront"/>
              <a:lightRig dir="t" rig="threePt"/>
            </a:scene3d>
            <a:sp3d>
              <a:bevelT prst="relaxedInset"/>
            </a:sp3d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: 123.45.68.7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  <a:p>
              <a:r>
                <a:rPr b="1" dirty="0" lang="en-US" smtClean="0" sz="1200">
                  <a:uFillTx/>
                </a:rPr>
                <a:t>Client IP : 123.45.55.23</a:t>
              </a:r>
            </a:p>
            <a:p>
              <a:r>
                <a:rPr b="1" dirty="0" lang="en-US" smtClean="0" sz="1200">
                  <a:solidFill>
                    <a:schemeClr val="accent2">
                      <a:lumMod val="75000"/>
                    </a:schemeClr>
                  </a:solidFill>
                  <a:uFillTx/>
                </a:rPr>
                <a:t>Transaction ID : E1CA52AD</a:t>
              </a:r>
            </a:p>
            <a:p>
              <a:endParaRPr b="1" dirty="0" lang="en-US" smtClean="0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Group 83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334000" y="3810000"/>
            <a:ext cx="2590800" cy="1549063"/>
            <a:chOff x="5410200" y="5029200"/>
            <a:chExt cx="2590800" cy="1549063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Group 49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410200" y="5029200"/>
              <a:ext cx="2133600" cy="523220"/>
              <a:chOff x="5410200" y="5029200"/>
              <a:chExt cx="2133600" cy="52322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TextBox 8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791200" y="5029200"/>
                <a:ext cx="1752600" cy="523220"/>
              </a:xfrm>
              <a:prstGeom prst="rect">
                <a:avLst/>
              </a:prstGeom>
              <a:solidFill>
                <a:schemeClr val="accent1"/>
              </a:solidFill>
              <a:scene3d>
                <a:camera prst="orthographicFront"/>
                <a:lightRig dir="t" rig="threePt"/>
              </a:scene3d>
              <a:sp3d>
                <a:bevelT prst="relaxedInset"/>
              </a:sp3d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400">
                    <a:solidFill>
                      <a:schemeClr val="bg1"/>
                    </a:solidFill>
                    <a:uFillTx/>
                  </a:rPr>
                  <a:t>Broadcast </a:t>
                </a:r>
                <a:r>
                  <a:rPr b="1" dirty="0" lang="en-US" smtClean="0" sz="1400">
                    <a:solidFill>
                      <a:schemeClr val="bg1"/>
                    </a:solidFill>
                    <a:uFillTx/>
                  </a:rPr>
                  <a:t>DHCPOFFER</a:t>
                </a:r>
                <a:endParaRPr b="1" dirty="0" lang="en-US" sz="1400">
                  <a:solidFill>
                    <a:schemeClr val="bg1"/>
                  </a:solidFill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8" name="Right Arrow 8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H="1">
                <a:off x="5410200" y="5181600"/>
                <a:ext cx="381000" cy="218420"/>
              </a:xfrm>
              <a:prstGeom prst="righ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TextBox 8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791200" y="5562600"/>
              <a:ext cx="2209800" cy="1015663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Source : 123.45.68.7</a:t>
              </a:r>
            </a:p>
            <a:p>
              <a:r>
                <a:rPr b="1" dirty="0" lang="en-US" smtClean="0" sz="1200">
                  <a:uFillTx/>
                </a:rPr>
                <a:t>Destination : 1.1.1.1</a:t>
              </a:r>
            </a:p>
            <a:p>
              <a:r>
                <a:rPr b="1" dirty="0" lang="en-US" smtClean="0" sz="1200">
                  <a:uFillTx/>
                </a:rPr>
                <a:t>Client IP : 123.45.55.8</a:t>
              </a:r>
            </a:p>
            <a:p>
              <a:r>
                <a:rPr b="1" dirty="0" lang="en-US" smtClean="0" sz="1200">
                  <a:solidFill>
                    <a:schemeClr val="accent2">
                      <a:lumMod val="75000"/>
                    </a:schemeClr>
                  </a:solidFill>
                  <a:uFillTx/>
                </a:rPr>
                <a:t>Transaction ID : A3C5A2CB</a:t>
              </a:r>
            </a:p>
            <a:p>
              <a:endParaRPr b="1" dirty="0" lang="en-US" smtClean="0" sz="12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9" name="Slide Number Placeholder 8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30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90" name="Picture 8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5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229600" y="0"/>
            <a:ext cx="914400" cy="6096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lide(fromBottom)" transition="in">
                                      <p:cBhvr>
                                        <p:cTn dur="1000" id="7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id="13" nodeType="after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dur="2000" fill="hold" id="14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5">
                            <p:stCondLst>
                              <p:cond delay="2000"/>
                            </p:stCondLst>
                            <p:childTnLst>
                              <p:par>
                                <p:cTn fill="hold" id="16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 id="17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id="29" nodeType="click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33333 -0.08588 " pathEditMode="relative" ptsTypes="AA" rAng="0">
                                      <p:cBhvr>
                                        <p:cTn dur="2000" fill="hold" id="3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0" y="-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1">
                            <p:stCondLst>
                              <p:cond delay="2000"/>
                            </p:stCondLst>
                            <p:childTnLst>
                              <p:par>
                                <p:cTn accel="50000" decel="50000" fill="hold" id="32" nodeType="after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0.07546 L -0.26666 0.15856 " pathEditMode="relative" ptsTypes="AA" rAng="0">
                                      <p:cBhvr>
                                        <p:cTn dur="2000" fill="hold" id="33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0" y="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4000"/>
                            </p:stCondLst>
                            <p:childTnLst>
                              <p:par>
                                <p:cTn fill="hold" id="3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7">
                            <p:stCondLst>
                              <p:cond delay="4000"/>
                            </p:stCondLst>
                            <p:childTnLst>
                              <p:par>
                                <p:cTn fill="hold" grpId="0" id="38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0">
                      <p:stCondLst>
                        <p:cond delay="indefinite"/>
                      </p:stCondLst>
                      <p:childTnLst>
                        <p:par>
                          <p:cTn fill="hold" id="41">
                            <p:stCondLst>
                              <p:cond delay="0"/>
                            </p:stCondLst>
                            <p:childTnLst>
                              <p:par>
                                <p:cTn fill="hold" id="42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 id="43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45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 id="46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48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 id="49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51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 id="52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4">
                            <p:stCondLst>
                              <p:cond delay="1000"/>
                            </p:stCondLst>
                            <p:childTnLst>
                              <p:par>
                                <p:cTn fill="hold" id="5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7">
                      <p:stCondLst>
                        <p:cond delay="indefinite"/>
                      </p:stCondLst>
                      <p:childTnLst>
                        <p:par>
                          <p:cTn fill="hold" id="58">
                            <p:stCondLst>
                              <p:cond delay="0"/>
                            </p:stCondLst>
                            <p:childTnLst>
                              <p:par>
                                <p:cTn fill="hold" id="5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id="62" nodeType="after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dur="2000" fill="hold" id="63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4">
                      <p:stCondLst>
                        <p:cond delay="indefinite"/>
                      </p:stCondLst>
                      <p:childTnLst>
                        <p:par>
                          <p:cTn fill="hold" id="65">
                            <p:stCondLst>
                              <p:cond delay="0"/>
                            </p:stCondLst>
                            <p:childTnLst>
                              <p:par>
                                <p:cTn fill="hold" id="66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 id="67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9">
                            <p:stCondLst>
                              <p:cond delay="1000"/>
                            </p:stCondLst>
                            <p:childTnLst>
                              <p:par>
                                <p:cTn fill="hold" id="70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2">
                            <p:stCondLst>
                              <p:cond delay="1000"/>
                            </p:stCondLst>
                            <p:childTnLst>
                              <p:par>
                                <p:cTn accel="50000" decel="50000" fill="hold" id="73" nodeType="after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 0.03334 L -0.25833 0.00926 " pathEditMode="relative" ptsTypes="AA" rAng="0">
                                      <p:cBhvr>
                                        <p:cTn dur="2000" fill="hold" id="74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0" y="-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5">
                      <p:stCondLst>
                        <p:cond delay="indefinite"/>
                      </p:stCondLst>
                      <p:childTnLst>
                        <p:par>
                          <p:cTn fill="hold" id="76">
                            <p:stCondLst>
                              <p:cond delay="0"/>
                            </p:stCondLst>
                            <p:childTnLst>
                              <p:par>
                                <p:cTn fill="hold" id="7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9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id="80" nodeType="after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7 -0.0463 L -0.29167 0.07592 " pathEditMode="relative" ptsTypes="AA" rAng="0">
                                      <p:cBhvr>
                                        <p:cTn dur="2000" fill="hold" id="81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00" y="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47"/>
      <p:bldP advAuto="4294967295" grpId="1" spid="47"/>
      <p:bldP advAuto="4294967295" grpId="0" spid="56"/>
      <p:bldP advAuto="4294967295" grpId="1" spid="56"/>
    </p:bldLst>
  </p:timing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Another situation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Line 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971800" y="3810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/>
          <a:p>
            <a:endParaRPr baseline="-25000"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Group 73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43200" y="3810000"/>
            <a:ext cx="1524000" cy="1752600"/>
            <a:chOff x="2057401" y="3810000"/>
            <a:chExt cx="1524000" cy="1752600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Router" id="7" name="Picture 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2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434067" y="4191000"/>
              <a:ext cx="1147333" cy="5334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Line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971800" y="3810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Line 3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971800" y="46482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Group 58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057401" y="4876800"/>
              <a:ext cx="1524000" cy="685800"/>
              <a:chOff x="6096000" y="5791200"/>
              <a:chExt cx="1819275" cy="839788"/>
            </a:xfrm>
          </p:grpSpPr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arge_Cloud" id="10" name="Picture 26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3" cstate="print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6096000" y="5791200"/>
                <a:ext cx="1819275" cy="8397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Text Box 1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6391274" y="5977820"/>
                <a:ext cx="1342073" cy="45226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>
                    <a:uFillTx/>
                  </a:rPr>
                  <a:t>Internet</a:t>
                </a:r>
              </a:p>
            </p:txBody>
          </p:sp>
        </p:grp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2" name="Group 4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95800" y="2286000"/>
            <a:ext cx="720725" cy="1524000"/>
            <a:chOff x="2743200" y="2286000"/>
            <a:chExt cx="720725" cy="1524000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5" name="Picture 5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4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743200" y="2286000"/>
              <a:ext cx="720725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Line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124200" y="3505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Group 4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10200" y="2286000"/>
            <a:ext cx="719138" cy="1524000"/>
            <a:chOff x="4191000" y="2286000"/>
            <a:chExt cx="719138" cy="1524000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6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4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191000" y="2286000"/>
              <a:ext cx="719138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Line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495800" y="3505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Group 3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248400" y="2286000"/>
            <a:ext cx="719138" cy="1524000"/>
            <a:chOff x="5562600" y="2286000"/>
            <a:chExt cx="719138" cy="1524000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19" name="Picture 3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4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562600" y="2286000"/>
              <a:ext cx="719138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Line 4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867400" y="3505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Group 5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0" y="1524000"/>
            <a:ext cx="1676400" cy="2286000"/>
            <a:chOff x="7467600" y="1524000"/>
            <a:chExt cx="1676400" cy="2286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Line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8382000" y="3505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Group 53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467600" y="1524000"/>
              <a:ext cx="1676400" cy="1905000"/>
              <a:chOff x="7467600" y="1524000"/>
              <a:chExt cx="1676400" cy="1905000"/>
            </a:xfrm>
          </p:grpSpPr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9" name="Picture 19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5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8077200" y="2057400"/>
                <a:ext cx="668338" cy="9858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Text Box 3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7467600" y="1524000"/>
                <a:ext cx="1676400" cy="30777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b="1" dirty="0" lang="en-US" sz="1400">
                    <a:uFillTx/>
                  </a:rPr>
                  <a:t>DHCP Server</a:t>
                </a: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Text Box 4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 noChangeArrowheads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7772400" y="3124200"/>
                <a:ext cx="1143000" cy="3048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b="0" dirty="0" lang="en-US" sz="1400">
                    <a:uFillTx/>
                  </a:rPr>
                  <a:t>UDP Port 67</a:t>
                </a:r>
              </a:p>
            </p:txBody>
          </p: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 Box 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029200" y="1676400"/>
            <a:ext cx="1676400" cy="307777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1" dirty="0" lang="en-US" sz="1400">
                <a:uFillTx/>
              </a:rPr>
              <a:t>DHCP Clients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Line 2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4191000" y="5105400"/>
            <a:ext cx="457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/>
          <a:p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Group 3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270875" y="5105400"/>
            <a:ext cx="720725" cy="1098550"/>
            <a:chOff x="990600" y="4724400"/>
            <a:chExt cx="720725" cy="1098550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29" name="Picture 28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6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990600" y="5105400"/>
              <a:ext cx="720725" cy="717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Line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295400" y="4724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7" name="Group 3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432675" y="5105400"/>
            <a:ext cx="720725" cy="1098550"/>
            <a:chOff x="2209800" y="4724400"/>
            <a:chExt cx="720725" cy="1098550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35" name="Picture 2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6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209800" y="5105400"/>
              <a:ext cx="720725" cy="717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Line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514600" y="4724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Group 38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029200" y="5105403"/>
            <a:ext cx="1828800" cy="1676398"/>
            <a:chOff x="3200400" y="4724400"/>
            <a:chExt cx="1752600" cy="2117554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30" name="Picture 8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5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46512" y="5278600"/>
              <a:ext cx="668338" cy="985837"/>
            </a:xfrm>
            <a:prstGeom prst="rect">
              <a:avLst/>
            </a:prstGeom>
            <a:noFill/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Text Box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200400" y="6445079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Line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038600" y="4724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TextBox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429000" y="6179943"/>
              <a:ext cx="15240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123.45.55.3</a:t>
              </a:r>
              <a:endParaRPr b="1" dirty="0" lang="en-US" sz="12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Group 4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743200" y="1676400"/>
            <a:ext cx="1676400" cy="1828800"/>
            <a:chOff x="2133600" y="1295400"/>
            <a:chExt cx="1676400" cy="1828800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43" name="Picture 8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5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532062" y="1905000"/>
              <a:ext cx="668338" cy="985838"/>
            </a:xfrm>
            <a:prstGeom prst="rect">
              <a:avLst/>
            </a:prstGeom>
            <a:noFill/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Text Box 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133600" y="1295400"/>
              <a:ext cx="1447800" cy="30777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1" dirty="0" lang="en-US" smtClean="0" sz="1400">
                  <a:uFillTx/>
                </a:rPr>
                <a:t>Relay agent</a:t>
              </a:r>
              <a:endParaRPr b="1" dirty="0" lang="en-US" sz="1400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TextBox 4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286000" y="1676400"/>
              <a:ext cx="1524000" cy="276999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123.45.67.8</a:t>
              </a:r>
              <a:endParaRPr b="1" dirty="0" lang="en-US" sz="1200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Group 45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2590800" y="2816422"/>
              <a:ext cx="1143000" cy="307778"/>
              <a:chOff x="457200" y="2666998"/>
              <a:chExt cx="914400" cy="460671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TextBox 4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" y="2666999"/>
                <a:ext cx="304800" cy="4606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400">
                    <a:uFillTx/>
                  </a:rPr>
                  <a:t>67</a:t>
                </a:r>
                <a:endParaRPr dirty="0" lang="en-US" sz="14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TextBox 4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762000" y="2666998"/>
                <a:ext cx="609600" cy="307777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400">
                    <a:uFillTx/>
                  </a:rPr>
                  <a:t>UDP</a:t>
                </a:r>
                <a:endParaRPr dirty="0" lang="en-US" sz="1400">
                  <a:uFillTx/>
                </a:endParaRPr>
              </a:p>
            </p:txBody>
          </p:sp>
        </p:grp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Line 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04800" y="2743200"/>
            <a:ext cx="26670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/>
          <a:p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Line 3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ShapeType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276600" y="3505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anchor="b"/>
          <a:lstStyle/>
          <a:p>
            <a:endParaRPr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Group 6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518275" y="5105400"/>
            <a:ext cx="720725" cy="1098550"/>
            <a:chOff x="990600" y="4724400"/>
            <a:chExt cx="720725" cy="1098550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63" name="Picture 62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6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990600" y="5105400"/>
              <a:ext cx="720725" cy="717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Line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295400" y="47244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Group 64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09800" y="2332037"/>
            <a:ext cx="720725" cy="1249363"/>
            <a:chOff x="2957439" y="2560637"/>
            <a:chExt cx="720725" cy="1249363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66" name="Picture 5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4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957439" y="2560637"/>
              <a:ext cx="720725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Line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124200" y="3505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Group 67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489075" y="1981200"/>
            <a:ext cx="720725" cy="1295400"/>
            <a:chOff x="2957439" y="2514600"/>
            <a:chExt cx="720725" cy="1295400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69" name="Picture 5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4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957439" y="2514600"/>
              <a:ext cx="720725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Line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124200" y="3505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TextBox 7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367059">
            <a:off x="6374" y="2937134"/>
            <a:ext cx="1447800" cy="261610"/>
          </a:xfrm>
          <a:prstGeom prst="rect">
            <a:avLst/>
          </a:prstGeo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100">
                <a:solidFill>
                  <a:schemeClr val="bg1"/>
                </a:solidFill>
                <a:uFillTx/>
              </a:rPr>
              <a:t>DHCPDISCOVER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TextBox 7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276600" y="3581400"/>
            <a:ext cx="1447800" cy="261610"/>
          </a:xfrm>
          <a:prstGeom prst="rect">
            <a:avLst/>
          </a:prstGeom>
          <a:solidFill>
            <a:schemeClr val="accent6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100">
                <a:solidFill>
                  <a:schemeClr val="bg1"/>
                </a:solidFill>
                <a:uFillTx/>
              </a:rPr>
              <a:t>DHCPDISCOVER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0" name="TextBox 7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6899317">
            <a:off x="2280736" y="4256309"/>
            <a:ext cx="1447800" cy="261610"/>
          </a:xfrm>
          <a:prstGeom prst="rect">
            <a:avLst/>
          </a:prstGeo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100">
                <a:solidFill>
                  <a:schemeClr val="bg1"/>
                </a:solidFill>
                <a:uFillTx/>
              </a:rPr>
              <a:t>DHCPDISCOVER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1" name="TextBox 8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362200" y="5562600"/>
            <a:ext cx="1447800" cy="261610"/>
          </a:xfrm>
          <a:prstGeom prst="rect">
            <a:avLst/>
          </a:prstGeo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100">
                <a:solidFill>
                  <a:schemeClr val="bg1"/>
                </a:solidFill>
                <a:uFillTx/>
              </a:rPr>
              <a:t>DHCPDISCOVER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2" name="Text Box 4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334000" y="5257800"/>
            <a:ext cx="114300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 sz="1400">
                <a:uFillTx/>
              </a:rPr>
              <a:t>UDP Port 67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3" name="TextBox 8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172739" y="1752600"/>
            <a:ext cx="1590261" cy="276999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200">
                <a:uFillTx/>
              </a:rPr>
              <a:t>120.45.55.3</a:t>
            </a:r>
            <a:endParaRPr b="1" dirty="0" lang="en-US" sz="12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4" name="TextBox 8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191000" y="5715000"/>
            <a:ext cx="1447800" cy="261610"/>
          </a:xfrm>
          <a:prstGeom prst="rect">
            <a:avLst/>
          </a:prstGeo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mtClean="0" sz="1100">
                <a:solidFill>
                  <a:schemeClr val="bg1"/>
                </a:solidFill>
                <a:uFillTx/>
              </a:rPr>
              <a:t>DHCPOFFER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5" name="TextBox 8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096000" y="3429000"/>
            <a:ext cx="1447800" cy="261610"/>
          </a:xfrm>
          <a:prstGeom prst="rect">
            <a:avLst/>
          </a:prstGeom>
          <a:solidFill>
            <a:schemeClr val="accent6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mtClean="0" sz="1100">
                <a:solidFill>
                  <a:schemeClr val="bg1"/>
                </a:solidFill>
                <a:uFillTx/>
              </a:rPr>
              <a:t>DHCPOFFER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6" name="TextBox 8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43256">
            <a:off x="1898989" y="3338041"/>
            <a:ext cx="1447800" cy="261610"/>
          </a:xfrm>
          <a:prstGeom prst="rect">
            <a:avLst/>
          </a:prstGeom>
          <a:solidFill>
            <a:schemeClr val="accent6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mtClean="0" sz="1100">
                <a:solidFill>
                  <a:schemeClr val="bg1"/>
                </a:solidFill>
                <a:uFillTx/>
              </a:rPr>
              <a:t>DHCPOFFER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7" name="TextBox 8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6391829">
            <a:off x="2234557" y="5012321"/>
            <a:ext cx="1149189" cy="261610"/>
          </a:xfrm>
          <a:prstGeom prst="rect">
            <a:avLst/>
          </a:prstGeo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100">
                <a:solidFill>
                  <a:schemeClr val="bg1"/>
                </a:solidFill>
                <a:uFillTx/>
              </a:rPr>
              <a:t>DHCPOFFER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9" name="TextBox 8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" y="3200400"/>
            <a:ext cx="1371600" cy="1015663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200">
                <a:uFillTx/>
              </a:rPr>
              <a:t>Client receives this offer and sends DHCPREQUEST packet.</a:t>
            </a:r>
            <a:endParaRPr b="1" dirty="0" lang="en-US" sz="12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0" name="TextBox 8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43256">
            <a:off x="1911011" y="3490441"/>
            <a:ext cx="1447800" cy="261610"/>
          </a:xfrm>
          <a:prstGeom prst="rect">
            <a:avLst/>
          </a:prstGeo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mtClean="0" sz="1100">
                <a:solidFill>
                  <a:schemeClr val="bg1"/>
                </a:solidFill>
                <a:uFillTx/>
              </a:rPr>
              <a:t>DHCPOFFER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1" name="TextBox 9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734882">
            <a:off x="7206" y="2871344"/>
            <a:ext cx="1295400" cy="261610"/>
          </a:xfrm>
          <a:prstGeom prst="rect">
            <a:avLst/>
          </a:prstGeom>
          <a:solidFill>
            <a:schemeClr val="accent6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 sz="1100">
                <a:solidFill>
                  <a:schemeClr val="bg1"/>
                </a:solidFill>
                <a:uFillTx/>
              </a:rPr>
              <a:t>DHCREQUEST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4" name="Group 93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8600" y="3276600"/>
            <a:ext cx="990600" cy="685800"/>
            <a:chOff x="381000" y="5105400"/>
            <a:chExt cx="990600" cy="6858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2" name="TextBox 9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81000" y="5410200"/>
              <a:ext cx="990600" cy="381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dir="t" rig="threePt"/>
            </a:scene3d>
            <a:sp3d>
              <a:bevelT prst="relaxedInset"/>
            </a:sp3d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dirty="0" lang="en-US" smtClean="0">
                  <a:uFillTx/>
                </a:rPr>
                <a:t>Discard</a:t>
              </a:r>
              <a:endParaRPr dirty="0"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3" name="Up Arrow 9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62000" y="5105400"/>
              <a:ext cx="152400" cy="304800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6" name="Group 9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371600"/>
            <a:ext cx="1143000" cy="1524000"/>
            <a:chOff x="533400" y="1447800"/>
            <a:chExt cx="1143000" cy="1524000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Group 70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609600" y="1886447"/>
              <a:ext cx="720725" cy="1085353"/>
              <a:chOff x="2957439" y="2724647"/>
              <a:chExt cx="720725" cy="1085353"/>
            </a:xfrm>
          </p:grpSpPr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72" name="Picture 5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4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2957439" y="2724647"/>
                <a:ext cx="720725" cy="7159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</p:pic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Line 2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 noChangeShapeType="1"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3124200" y="3505200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b"/>
              <a:lstStyle/>
              <a:p>
                <a:endParaRPr lang="en-US">
                  <a:uFillTx/>
                </a:endParaRPr>
              </a:p>
            </p:txBody>
          </p: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5" name="TextBox 9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533400" y="1447800"/>
              <a:ext cx="1143000" cy="461665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200">
                  <a:uFillTx/>
                </a:rPr>
                <a:t>New DHCP client</a:t>
              </a:r>
              <a:endParaRPr b="1" dirty="0" lang="en-US" sz="1200">
                <a:uFillTx/>
              </a:endParaRP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8" name="TextBox 9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43256">
            <a:off x="1670390" y="3566641"/>
            <a:ext cx="1447800" cy="261610"/>
          </a:xfrm>
          <a:prstGeom prst="rect">
            <a:avLst/>
          </a:prstGeom>
          <a:solidFill>
            <a:schemeClr val="accent1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mtClean="0" sz="1100">
                <a:solidFill>
                  <a:schemeClr val="bg1"/>
                </a:solidFill>
                <a:uFillTx/>
              </a:rPr>
              <a:t>DHCPOFFER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0" name="TextBox 99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43256">
            <a:off x="1822789" y="3182149"/>
            <a:ext cx="1447800" cy="261610"/>
          </a:xfrm>
          <a:prstGeom prst="rect">
            <a:avLst/>
          </a:prstGeom>
          <a:solidFill>
            <a:schemeClr val="accent6"/>
          </a:solidFill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pPr algn="ctr"/>
            <a:r>
              <a:rPr b="1" dirty="0" lang="en-US" smtClean="0" sz="1100">
                <a:solidFill>
                  <a:schemeClr val="bg1"/>
                </a:solidFill>
                <a:uFillTx/>
              </a:rPr>
              <a:t>DHCPOFFER</a:t>
            </a:r>
            <a:endParaRPr b="1" dirty="0" lang="en-US" sz="1100">
              <a:solidFill>
                <a:schemeClr val="bg1"/>
              </a:solidFill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" name="TextBox 10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8600" y="3288268"/>
            <a:ext cx="30480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scene3d>
            <a:camera prst="orthographicFront"/>
            <a:lightRig dir="t" rig="threePt"/>
          </a:scene3d>
          <a:sp3d>
            <a:bevelT prst="relaxedInset"/>
          </a:sp3d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b="1" dirty="0" lang="en-US" smtClean="0">
                <a:uFillTx/>
              </a:rPr>
              <a:t>?</a:t>
            </a:r>
            <a:endParaRPr b="1"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Text Box 1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200400" y="4114800"/>
            <a:ext cx="990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Router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" name="Slide Number Placeholder 10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31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104" name="Picture 103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7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236609" y="0"/>
            <a:ext cx="821666" cy="6858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1" id="12" nodeType="after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2.22222E-6 L 0.21181 0.08611 " pathEditMode="relative" ptsTypes="AA" rAng="0">
                                      <p:cBhvr>
                                        <p:cTn dur="2000" fill="hold" id="13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4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16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 id="17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 transition="in">
                                      <p:cBhvr>
                                        <p:cTn dur="1000" id="2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accel="50000" decel="50000" fill="hold" grpId="1" id="26" nodeType="with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0.34584 0.00324 " pathEditMode="relative" ptsTypes="AA" rAng="0">
                                      <p:cBhvr>
                                        <p:cTn dur="2000" fill="hold" id="27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0" y="200"/>
                                    </p:animMotion>
                                  </p:childTnLst>
                                </p:cTn>
                              </p:par>
                              <p:par>
                                <p:cTn fill="hold" grpId="0" id="28" nodeType="with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 id="3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3000" fill="hold" id="31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000" fill="hold" id="32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accel="50000" decel="50000" fill="hold" grpId="1" id="33" nodeType="withEffect" presetClass="path" presetID="49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33333E-6 L -0.06198 0.16042 " pathEditMode="relative" ptsTypes="AA" rAng="0">
                                      <p:cBhvr>
                                        <p:cTn dur="3000" fill="hold" id="34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5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3" id="36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8">
                            <p:stCondLst>
                              <p:cond delay="3000"/>
                            </p:stCondLst>
                            <p:childTnLst>
                              <p:par>
                                <p:cTn fill="hold" grpId="0" id="39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41">
                            <p:stCondLst>
                              <p:cond delay="3000"/>
                            </p:stCondLst>
                            <p:childTnLst>
                              <p:par>
                                <p:cTn accel="50000" decel="50000" fill="hold" grpId="3" id="42" nodeType="afterEffect" presetClass="path" presetID="63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dur="2000" fill="hold" id="43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46" nodeType="click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47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48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49" nodeType="with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2">
                      <p:stCondLst>
                        <p:cond delay="indefinite"/>
                      </p:stCondLst>
                      <p:childTnLst>
                        <p:par>
                          <p:cTn fill="hold" id="53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4" nodeType="click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00" id="56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57" nodeType="withEffect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00" id="59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0">
                      <p:stCondLst>
                        <p:cond delay="indefinite"/>
                      </p:stCondLst>
                      <p:childTnLst>
                        <p:par>
                          <p:cTn fill="hold" id="61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1" id="62" nodeType="click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1.48148E-6 L -0.29166 0.00324 " pathEditMode="relative" ptsTypes="AA" rAng="0">
                                      <p:cBhvr>
                                        <p:cTn dur="2000" fill="hold" id="63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00" y="200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1" id="64" nodeType="with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dur="2000" fill="hold" id="65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66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2" id="67" nodeType="after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68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70">
                            <p:stCondLst>
                              <p:cond delay="2500"/>
                            </p:stCondLst>
                            <p:childTnLst>
                              <p:par>
                                <p:cTn fill="hold" grpId="0" id="71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accel="50000" decel="50000" fill="hold" grpId="1" id="75" nodeType="clickEffect" presetClass="path" presetID="64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03333 L 0.03455 -0.19421 " pathEditMode="relative" ptsTypes="AA" rAng="0">
                                      <p:cBhvr>
                                        <p:cTn dur="2000" fill="hold" id="76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-8100"/>
                                    </p:animMotion>
                                  </p:childTnLst>
                                </p:cTn>
                              </p:par>
                              <p:par>
                                <p:cTn fill="hold" grpId="2" id="77" nodeType="with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78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8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50000" decel="50000" fill="hold" grpId="1" id="82" nodeType="with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4 -0.00579 L -0.17848 -0.07824 " pathEditMode="relative" ptsTypes="AA" rAng="0">
                                      <p:cBhvr>
                                        <p:cTn dur="2000" fill="hold" id="83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0" y="-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4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85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7">
                      <p:stCondLst>
                        <p:cond delay="indefinite"/>
                      </p:stCondLst>
                      <p:childTnLst>
                        <p:par>
                          <p:cTn fill="hold" id="88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89" nodeType="click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9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2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93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5">
                            <p:stCondLst>
                              <p:cond delay="500"/>
                            </p:stCondLst>
                            <p:childTnLst>
                              <p:par>
                                <p:cTn accel="50000" decel="50000" fill="hold" grpId="1" id="96" nodeType="after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-0.00533 L -0.19306 -0.09954 " pathEditMode="relative" ptsTypes="AA" rAng="0">
                                      <p:cBhvr>
                                        <p:cTn dur="2000" fill="hold" id="97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00" y="-4700"/>
                                    </p:animMotion>
                                  </p:childTnLst>
                                </p:cTn>
                              </p:par>
                              <p:par>
                                <p:cTn fill="hold" grpId="2" id="98" nodeType="with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99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00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101" nodeType="with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102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0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0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50000" decel="50000" fill="hold" grpId="1" id="106" nodeType="withEffect" presetClass="path" presetID="0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63 0.01783 L 0.2816 0.09121 " pathEditMode="relative" ptsTypes="AA" rAng="0">
                                      <p:cBhvr>
                                        <p:cTn dur="2000" fill="hold" id="107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8">
                      <p:stCondLst>
                        <p:cond delay="indefinite"/>
                      </p:stCondLst>
                      <p:childTnLst>
                        <p:par>
                          <p:cTn fill="hold" id="109">
                            <p:stCondLst>
                              <p:cond delay="0"/>
                            </p:stCondLst>
                            <p:childTnLst>
                              <p:par>
                                <p:cTn fill="hold" id="1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2">
                      <p:stCondLst>
                        <p:cond delay="indefinite"/>
                      </p:stCondLst>
                      <p:childTnLst>
                        <p:par>
                          <p:cTn fill="hold" id="113">
                            <p:stCondLst>
                              <p:cond delay="0"/>
                            </p:stCondLst>
                            <p:childTnLst>
                              <p:par>
                                <p:cTn fill="hold" grpId="3" id="114" nodeType="click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1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1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17" nodeType="with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118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19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120" nodeType="with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12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2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123" nodeType="withEffect" presetClass="exit" presetID="22" presetSubtype="4">
                                  <p:stCondLst>
                                    <p:cond delay="0"/>
                                  </p:stCondLst>
                                  <p:childTnLst>
                                    <p:animEffect filter="wipe(down)" transition="out">
                                      <p:cBhvr>
                                        <p:cTn dur="500" id="124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12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6">
                      <p:stCondLst>
                        <p:cond delay="indefinite"/>
                      </p:stCondLst>
                      <p:childTnLst>
                        <p:par>
                          <p:cTn fill="hold" id="1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30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accel="50000" decel="50000" fill="hold" grpId="1" id="132" nodeType="with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-0.21319 -0.08356 " pathEditMode="relative" ptsTypes="AA" rAng="0">
                                      <p:cBhvr>
                                        <p:cTn dur="2000" fill="hold" id="133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-4200"/>
                                    </p:animMotion>
                                  </p:childTnLst>
                                </p:cTn>
                              </p:par>
                              <p:par>
                                <p:cTn accel="50000" decel="50000" fill="hold" grpId="1" id="134" nodeType="withEffect" presetClass="pat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85185E-6 L -0.21319 -0.09421 " pathEditMode="relative" ptsTypes="AA" rAng="0">
                                      <p:cBhvr>
                                        <p:cTn dur="2000" fill="hold" id="135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0" y="-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6">
                            <p:stCondLst>
                              <p:cond delay="2000"/>
                            </p:stCondLst>
                            <p:childTnLst>
                              <p:par>
                                <p:cTn fill="hold" grpId="0" id="137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animBg="1" grpId="0" spid="77"/>
      <p:bldP advAuto="4294967295" animBg="1" grpId="1" spid="77"/>
      <p:bldP advAuto="4294967295" animBg="1" grpId="2" spid="77"/>
      <p:bldP advAuto="4294967295" animBg="1" grpId="0" spid="79"/>
      <p:bldP advAuto="4294967295" animBg="1" grpId="1" spid="79"/>
      <p:bldP advAuto="4294967295" animBg="1" grpId="2" spid="79"/>
      <p:bldP advAuto="4294967295" animBg="1" grpId="0" spid="80"/>
      <p:bldP advAuto="4294967295" animBg="1" grpId="1" spid="80"/>
      <p:bldP advAuto="4294967295" animBg="1" grpId="3" spid="80"/>
      <p:bldP advAuto="4294967295" animBg="1" grpId="0" spid="81"/>
      <p:bldP advAuto="4294967295" animBg="1" grpId="2" spid="81"/>
      <p:bldP advAuto="4294967295" animBg="1" grpId="3" spid="81"/>
      <p:bldP advAuto="4294967295" animBg="1" grpId="0" spid="84"/>
      <p:bldP advAuto="4294967295" animBg="1" grpId="1" spid="84"/>
      <p:bldP advAuto="4294967295" animBg="1" grpId="2" spid="84"/>
      <p:bldP advAuto="4294967295" animBg="1" grpId="0" spid="85"/>
      <p:bldP advAuto="4294967295" animBg="1" grpId="1" spid="85"/>
      <p:bldP advAuto="4294967295" animBg="1" grpId="2" spid="85"/>
      <p:bldP advAuto="4294967295" animBg="1" grpId="0" spid="86"/>
      <p:bldP advAuto="4294967295" animBg="1" grpId="1" spid="86"/>
      <p:bldP advAuto="4294967295" animBg="1" grpId="2" spid="86"/>
      <p:bldP advAuto="4294967295" animBg="1" grpId="3" spid="86"/>
      <p:bldP advAuto="4294967295" animBg="1" grpId="0" spid="87"/>
      <p:bldP advAuto="4294967295" animBg="1" grpId="1" spid="87"/>
      <p:bldP advAuto="4294967295" animBg="1" grpId="2" spid="87"/>
      <p:bldP advAuto="4294967295" grpId="0" spid="89"/>
      <p:bldP advAuto="4294967295" grpId="1" spid="89"/>
      <p:bldP advAuto="4294967295" animBg="1" grpId="0" spid="90"/>
      <p:bldP advAuto="4294967295" animBg="1" grpId="1" spid="90"/>
      <p:bldP advAuto="4294967295" animBg="1" grpId="2" spid="90"/>
      <p:bldP advAuto="4294967295" animBg="1" grpId="0" spid="91"/>
      <p:bldP advAuto="4294967295" animBg="1" grpId="1" spid="91"/>
      <p:bldP advAuto="4294967295" animBg="1" grpId="2" spid="91"/>
      <p:bldP advAuto="4294967295" animBg="1" grpId="0" spid="98"/>
      <p:bldP advAuto="4294967295" animBg="1" grpId="1" spid="98"/>
      <p:bldP advAuto="4294967295" animBg="1" grpId="0" spid="100"/>
      <p:bldP advAuto="4294967295" animBg="1" grpId="1" spid="100"/>
      <p:bldP advAuto="4294967295" animBg="1" grpId="0" spid="102"/>
    </p:bldLst>
  </p:timing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6434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0" y="-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>
              <a:defRPr>
                <a:uFillTx/>
              </a:defRPr>
            </a:pPr>
            <a:r>
              <a:rPr dirty="0" lang="en-US" sz="3200">
                <a:uFillTx/>
              </a:rPr>
              <a:t>DHCP message </a:t>
            </a:r>
            <a:r>
              <a:rPr dirty="0" lang="en-US" smtClean="0" sz="3200">
                <a:uFillTx/>
              </a:rPr>
              <a:t>format (cont.)</a:t>
            </a:r>
            <a:endParaRPr dirty="0" lang="en-US" sz="3200">
              <a:uFillTx/>
            </a:endParaRPr>
          </a:p>
        </p:txBody>
      </p:sp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roup 286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2133600" y="1524000"/>
          <a:ext cx="6705600" cy="4804025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Grid>
                <a:gridCol w="1676400"/>
                <a:gridCol w="1676400"/>
                <a:gridCol w="237067"/>
                <a:gridCol w="1422400"/>
                <a:gridCol w="1693333"/>
              </a:tblGrid>
              <a:tr h="352382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Operation Code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Hardware Type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Hardware Length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Hop Count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69">
                <a:tc grid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Transaction ID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352382">
                <a:tc gridSpan="2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Seconds Elapsed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F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Must Be Zero (MBZ)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352382">
                <a:tc grid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Client IP address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352382">
                <a:tc grid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Your IP address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350869">
                <a:tc grid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Server IP address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352382">
                <a:tc grid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Gateway IP address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534290">
                <a:tc grid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Client hardware address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(16 bytes)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534290">
                <a:tc grid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Server host name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(64 bytes)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534290">
                <a:tc grid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Boot file name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(128 bytes)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  <a:tr h="657881">
                <a:tc gridSpan="5"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Options</a:t>
                      </a:r>
                    </a:p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(up to 312 bytes)</a:t>
                      </a:r>
                    </a:p>
                  </a:txBody>
                  <a:tcPr anchor="ctr"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>
                        <a:uFillTx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Straight Arrow Connector 10"/>
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Cxn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2133600" y="1371600"/>
            <a:ext cx="6705600" cy="1588"/>
          </a:xfrm>
          <a:prstGeom prst="straightConnector1">
            <a:avLst/>
          </a:prstGeom>
          <a:ln>
            <a:headEnd type="arrow"/>
            <a:tailEnd type="arrow"/>
          </a:ln>
        </p:spPr>
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Text Box 6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5029200" y="1219200"/>
            <a:ext cx="762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b="0" dirty="0" lang="en-US" sz="1400">
                <a:uFillTx/>
              </a:rPr>
              <a:t>32 Bits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" name="Slide Number Placeholder 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32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9" name="Picture 8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15300" y="0"/>
            <a:ext cx="1028700" cy="6858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745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0"/>
            <a:ext cx="77724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>
              <a:defRPr>
                <a:uFillTx/>
              </a:defRPr>
            </a:pPr>
            <a:r>
              <a:rPr dirty="0" lang="en-US" sz="3600">
                <a:uFillTx/>
              </a:rPr>
              <a:t>DHCP message </a:t>
            </a:r>
            <a:r>
              <a:rPr dirty="0" lang="en-US" smtClean="0" sz="3600">
                <a:uFillTx/>
              </a:rPr>
              <a:t>format</a:t>
            </a:r>
            <a:endParaRPr dirty="0" lang="en-US" sz="36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388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28600" y="1143000"/>
            <a:ext cx="8610600" cy="5410200"/>
          </a:xfr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just"/>
            <a:r>
              <a:rPr b="1" dirty="0" lang="en-US" smtClean="0" sz="2400">
                <a:uFillTx/>
              </a:rPr>
              <a:t>Option code</a:t>
            </a:r>
            <a:r>
              <a:rPr dirty="0" lang="en-US" smtClean="0" sz="2400">
                <a:uFillTx/>
              </a:rPr>
              <a:t> </a:t>
            </a:r>
            <a:r>
              <a:rPr dirty="0" lang="en-US" smtClean="0" sz="2000">
                <a:uFillTx/>
              </a:rPr>
              <a:t>– defines the type of packet : request(1) or reply(2)</a:t>
            </a:r>
            <a:endParaRPr b="1" dirty="0" lang="en-US" smtClean="0" sz="2000">
              <a:uFillTx/>
            </a:endParaRPr>
          </a:p>
          <a:p>
            <a:pPr algn="just"/>
            <a:r>
              <a:rPr b="1" dirty="0" lang="en-US" smtClean="0" sz="2400">
                <a:uFillTx/>
              </a:rPr>
              <a:t>Transaction ID</a:t>
            </a:r>
            <a:r>
              <a:rPr dirty="0" lang="en-US" smtClean="0" sz="2400">
                <a:uFillTx/>
              </a:rPr>
              <a:t> </a:t>
            </a:r>
            <a:r>
              <a:rPr dirty="0" lang="en-US" smtClean="0" sz="2000">
                <a:uFillTx/>
              </a:rPr>
              <a:t>- a random number that is used by the client to match incoming DHCP messages with pending requests. </a:t>
            </a:r>
          </a:p>
          <a:p>
            <a:pPr algn="just"/>
            <a:r>
              <a:rPr b="1" dirty="0" lang="en-US" smtClean="0" sz="2400">
                <a:uFillTx/>
              </a:rPr>
              <a:t>Gateway IP address</a:t>
            </a:r>
            <a:r>
              <a:rPr dirty="0" lang="en-US" smtClean="0" sz="2400">
                <a:uFillTx/>
              </a:rPr>
              <a:t> </a:t>
            </a:r>
            <a:r>
              <a:rPr dirty="0" lang="en-US" smtClean="0" sz="2000">
                <a:uFillTx/>
              </a:rPr>
              <a:t>– contains the IP address of the router filled by the server in reply message.</a:t>
            </a:r>
            <a:endParaRPr dirty="0" lang="he-IL" smtClean="0" sz="2000">
              <a:uFillTx/>
            </a:endParaRPr>
          </a:p>
          <a:p>
            <a:pPr algn="just"/>
            <a:r>
              <a:rPr b="1" dirty="0" lang="en-US" smtClean="0" sz="2400">
                <a:uFillTx/>
              </a:rPr>
              <a:t>Client IP address</a:t>
            </a:r>
            <a:r>
              <a:rPr dirty="0" lang="en-US" smtClean="0" sz="2400">
                <a:uFillTx/>
              </a:rPr>
              <a:t>  </a:t>
            </a:r>
            <a:r>
              <a:rPr dirty="0" lang="en-US" smtClean="0" sz="2000">
                <a:uFillTx/>
              </a:rPr>
              <a:t>-  used when client knows its IP address.</a:t>
            </a:r>
          </a:p>
          <a:p>
            <a:pPr algn="just"/>
            <a:r>
              <a:rPr b="1" dirty="0" lang="en-US" smtClean="0" sz="2400">
                <a:uFillTx/>
              </a:rPr>
              <a:t>Your IP address</a:t>
            </a:r>
            <a:r>
              <a:rPr dirty="0" lang="en-US" smtClean="0" sz="2400">
                <a:uFillTx/>
              </a:rPr>
              <a:t>  </a:t>
            </a:r>
            <a:r>
              <a:rPr dirty="0" lang="en-US" smtClean="0" sz="2000">
                <a:uFillTx/>
              </a:rPr>
              <a:t>- the DHCP server will place the offered client IP address in this field, if the client IP address is 0.0.0.0.</a:t>
            </a:r>
          </a:p>
          <a:p>
            <a:pPr algn="just"/>
            <a:r>
              <a:rPr b="1" dirty="0" lang="en-US" smtClean="0" sz="2400">
                <a:uFillTx/>
              </a:rPr>
              <a:t>Server IP address</a:t>
            </a:r>
            <a:r>
              <a:rPr dirty="0" lang="en-US" smtClean="0" sz="2400">
                <a:uFillTx/>
              </a:rPr>
              <a:t> </a:t>
            </a:r>
            <a:r>
              <a:rPr dirty="0" lang="en-US" smtClean="0" sz="2000">
                <a:uFillTx/>
              </a:rPr>
              <a:t>- the DHCP server address, if it is known. Otherwise, it is used in DHCPOFFER and DHCPACK.</a:t>
            </a:r>
          </a:p>
          <a:p>
            <a:pPr algn="just"/>
            <a:r>
              <a:rPr b="1" dirty="0" lang="en-US" smtClean="0" sz="2400">
                <a:uFillTx/>
              </a:rPr>
              <a:t>Boot filename</a:t>
            </a:r>
            <a:r>
              <a:rPr dirty="0" lang="en-US" smtClean="0" sz="2400">
                <a:uFillTx/>
              </a:rPr>
              <a:t> </a:t>
            </a:r>
            <a:r>
              <a:rPr dirty="0" lang="en-US" smtClean="0" sz="2000">
                <a:uFillTx/>
              </a:rPr>
              <a:t>– contains a string consisting of the full pathname of the boot file. Client  can use this path to retrieve other booting information.</a:t>
            </a:r>
          </a:p>
          <a:p>
            <a:pPr algn="just"/>
            <a:r>
              <a:rPr b="1" dirty="0" lang="en-US" smtClean="0" sz="2400">
                <a:uFillTx/>
              </a:rPr>
              <a:t>Options</a:t>
            </a:r>
            <a:r>
              <a:rPr b="1" dirty="0" lang="en-US" smtClean="0" sz="2000">
                <a:uFillTx/>
              </a:rPr>
              <a:t> – </a:t>
            </a:r>
            <a:r>
              <a:rPr dirty="0" lang="en-US" smtClean="0" sz="2000">
                <a:uFillTx/>
              </a:rPr>
              <a:t>it can carry either additional information or some specific vendor information.</a:t>
            </a:r>
            <a:endParaRPr dirty="0" lang="he-IL" smtClean="0" sz="2000">
              <a:uFillTx/>
            </a:endParaRPr>
          </a:p>
          <a:p>
            <a:pPr>
              <a:lnSpc>
                <a:spcPct val="80000"/>
              </a:lnSpc>
            </a:pPr>
            <a:endParaRPr dirty="0" lang="en-US" smtClean="0" sz="20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Slide Number Placeholder 2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33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28" name="Picture 2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45313" y="0"/>
            <a:ext cx="912962" cy="7620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Content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685800" y="1481328"/>
            <a:ext cx="8229600" cy="4919472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/>
          </a:bodyPr>
          <a:lstStyle/>
          <a:p>
            <a:pPr algn="just"/>
            <a:r>
              <a:rPr dirty="0" lang="en-US" smtClean="0" sz="2300">
                <a:uFillTx/>
              </a:rPr>
              <a:t>DHCP is a dynamic configure protocol with two database : one is similar to BOOTP and other is a pool of IP address available for temporary assignment.  DHCP server issues a lease for an IP address to a client for a specific period of time. DHCP packet format is similar to that of BOOTP. DHCP should not require a server on each sub-net. Relay agent that is compatible with BOOTP can be used. </a:t>
            </a:r>
          </a:p>
          <a:p>
            <a:pPr algn="just"/>
            <a:endParaRPr dirty="0" lang="en-US" smtClean="0" sz="2300">
              <a:uFillTx/>
            </a:endParaRPr>
          </a:p>
          <a:p>
            <a:pPr algn="just"/>
            <a:r>
              <a:rPr dirty="0" lang="en-US" smtClean="0" sz="2300">
                <a:uFillTx/>
              </a:rPr>
              <a:t>NIP (Network Information Protocol) has the mechanism of dynamic allocation. When the NIP client requests an IP address, NIP server returns a set of IP address that is available in the network. NIP client selects one IP address from the network, and checks its availability with ARP.</a:t>
            </a:r>
            <a:endParaRPr dirty="0" lang="en-US" sz="230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Slide Number Placeholder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34</a:t>
            </a:fld>
            <a:endParaRPr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Tit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" y="1524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 sz="4400">
                <a:uFillTx/>
              </a:rPr>
              <a:t>C</a:t>
            </a:r>
            <a:r>
              <a:rPr dirty="0" lang="en-US" smtClean="0">
                <a:uFillTx/>
              </a:rPr>
              <a:t>onclusion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115300" y="0"/>
            <a:ext cx="1028700" cy="6858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3736273" y="3733800"/>
            <a:ext cx="1300356" cy="923330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bIns="45720" lIns="91440" rIns="91440" tIns="45720" wrap="none">
            <a:spAutoFit/>
            <a:scene3d>
              <a:camera prst="orthographicFront">
                <a:rot lat="0" lon="0" rev="0"/>
              </a:camera>
              <a:lightRig dir="t" rig="contrasting">
                <a:rot lat="0" lon="0" rev="4500000"/>
              </a:lightRig>
            </a:scene3d>
            <a:sp3d contourW="6350" prstMaterial="metal">
              <a:bevelT h="31750" prst="relaxedInset" w="127000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b="1" cap="all" dirty="0" lang="en-US" smtClean="0" spc="0" sz="540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dir="5400000" dist="5000" endPos="50000" rotWithShape="0" stA="50000" sy="-100000"/>
                </a:effectLst>
                <a:uFillTx/>
              </a:rPr>
              <a:t>FIN</a:t>
            </a:r>
            <a:endParaRPr b="1" cap="all" dirty="0" lang="en-US" spc="0" sz="540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dir="5400000" dist="5000" endPos="50000" rotWithShape="0" stA="50000" sy="-100000"/>
              </a:effectLst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Group 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2133600" y="304800"/>
            <a:ext cx="4648200" cy="3039868"/>
            <a:chOff x="1205346" y="1040025"/>
            <a:chExt cx="6567054" cy="4598775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7" name="Picture 5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2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371600" y="1510004"/>
              <a:ext cx="720725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8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819400" y="1510004"/>
              <a:ext cx="719138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Router" id="9" name="Picture 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4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876800" y="3886201"/>
              <a:ext cx="1311238" cy="6096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Text Box 1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10001" y="4038600"/>
              <a:ext cx="990601" cy="419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 sz="1200">
                  <a:uFillTx/>
                </a:rPr>
                <a:t>Router</a:t>
              </a:r>
            </a:p>
          </p:txBody>
        </p:sp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11" name="Picture 1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5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7056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arge_Cloud" id="12" name="Picture 26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6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724400" y="4953000"/>
              <a:ext cx="1485683" cy="685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Line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752600" y="3124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Line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124200" y="3124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Line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010400" y="3124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Line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752600" y="3429000"/>
              <a:ext cx="525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Line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638800" y="3429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Line 3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486400" y="44196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Text Box 1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029200" y="5105401"/>
              <a:ext cx="1143000" cy="419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 sz="1200">
                  <a:uFillTx/>
                </a:rPr>
                <a:t>Internet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096000" y="1143000"/>
              <a:ext cx="1676400" cy="4190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 sz="1200">
                  <a:uFillTx/>
                </a:rPr>
                <a:t>DHCP Server</a:t>
              </a:r>
            </a:p>
          </p:txBody>
        </p:sp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21" name="Picture 3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3" cstate="print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191000" y="1510004"/>
              <a:ext cx="719138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Line 4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495800" y="3124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 Box 4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205346" y="2335763"/>
              <a:ext cx="1142999" cy="500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 sz="1050">
                  <a:uFillTx/>
                </a:rPr>
                <a:t>UDP Port 68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Text Box 4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590800" y="2427514"/>
              <a:ext cx="1142999" cy="500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 sz="1050">
                  <a:uFillTx/>
                </a:rPr>
                <a:t>UDP Port 68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Text Box 4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962400" y="2427514"/>
              <a:ext cx="1142999" cy="5188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 sz="1050">
                  <a:uFillTx/>
                </a:rPr>
                <a:t>UDP Port 68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 Box 4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400800" y="2743200"/>
              <a:ext cx="1142999" cy="5002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 sz="1050">
                  <a:uFillTx/>
                </a:rPr>
                <a:t>UDP Port 67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Text Box 4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047009" y="1040025"/>
              <a:ext cx="1676400" cy="3335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 sz="1200">
                  <a:uFillTx/>
                </a:rPr>
                <a:t>DHCP Clients</a:t>
              </a: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8" name="Slide Number Placeholder 2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35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98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" y="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/>
            <a:r>
              <a:rPr dirty="0" lang="en-US" smtClean="0">
                <a:uFillTx/>
              </a:rPr>
              <a:t>Motivation for DHCP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99" name="Rectangle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idx="1" type="body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57200" y="1481328"/>
            <a:ext cx="8458200" cy="4525963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lnSpcReduction="10000"/>
          </a:bodyPr>
          <a:lstStyle/>
          <a:p>
            <a:pPr eaLnBrk="1" hangingPunct="1"/>
            <a:r>
              <a:rPr dirty="0" lang="en-US" smtClean="0">
                <a:uFillTx/>
              </a:rPr>
              <a:t>Configuration parameters for network hosts</a:t>
            </a:r>
          </a:p>
          <a:p>
            <a:pPr eaLnBrk="1" hangingPunct="1">
              <a:buNone/>
            </a:pPr>
            <a:endParaRPr dirty="0" lang="en-US" smtClean="0">
              <a:uFillTx/>
            </a:endParaRPr>
          </a:p>
          <a:p>
            <a:pPr lvl="3"/>
            <a:r>
              <a:rPr b="1" dirty="0" lang="en-US" smtClean="0" sz="2000">
                <a:uFillTx/>
              </a:rPr>
              <a:t>IP address</a:t>
            </a:r>
          </a:p>
          <a:p>
            <a:pPr lvl="3"/>
            <a:r>
              <a:rPr b="1" dirty="0" lang="en-US" smtClean="0" sz="2000">
                <a:uFillTx/>
              </a:rPr>
              <a:t>Router’s IP address</a:t>
            </a:r>
          </a:p>
          <a:p>
            <a:pPr lvl="3"/>
            <a:r>
              <a:rPr b="1" dirty="0" lang="en-US" smtClean="0" sz="2000">
                <a:uFillTx/>
              </a:rPr>
              <a:t>Subnet Mask</a:t>
            </a:r>
          </a:p>
          <a:p>
            <a:pPr lvl="3"/>
            <a:r>
              <a:rPr b="1" dirty="0" lang="en-US" smtClean="0" sz="2000">
                <a:uFillTx/>
              </a:rPr>
              <a:t>IP address of a DNS server</a:t>
            </a:r>
          </a:p>
          <a:p>
            <a:pPr eaLnBrk="1" hangingPunct="1" lvl="1">
              <a:buNone/>
            </a:pPr>
            <a:endParaRPr dirty="0" lang="en-US" smtClean="0">
              <a:uFillTx/>
            </a:endParaRPr>
          </a:p>
          <a:p>
            <a:pPr eaLnBrk="1" hangingPunct="1" lvl="1">
              <a:buNone/>
            </a:pPr>
            <a:r>
              <a:rPr dirty="0" lang="en-US" smtClean="0">
                <a:uFillTx/>
              </a:rPr>
              <a:t>   Those information is dependent on the individual configuration of the network. </a:t>
            </a:r>
          </a:p>
          <a:p>
            <a:pPr eaLnBrk="1" hangingPunct="1" lvl="1">
              <a:buNone/>
            </a:pPr>
            <a:endParaRPr dirty="0" lang="en-US" smtClean="0">
              <a:uFillTx/>
            </a:endParaRPr>
          </a:p>
          <a:p>
            <a:pPr eaLnBrk="1" hangingPunct="1" lvl="1">
              <a:buNone/>
            </a:pPr>
            <a:r>
              <a:rPr dirty="0" lang="en-US" smtClean="0">
                <a:uFillTx/>
              </a:rPr>
              <a:t>   </a:t>
            </a:r>
            <a:r>
              <a:rPr dirty="0" lang="en-US" smtClean="0">
                <a:solidFill>
                  <a:schemeClr val="bg2">
                    <a:lumMod val="25000"/>
                  </a:schemeClr>
                </a:solidFill>
                <a:uFillTx/>
              </a:rPr>
              <a:t>What about  a diskless workstation or a computer with a disk that is booted for the first time?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924800" y="0"/>
            <a:ext cx="1219200" cy="8128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4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Content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b="1" dirty="0" lang="en-US" smtClean="0">
                <a:uFillTx/>
              </a:rPr>
              <a:t>Before DHCP</a:t>
            </a:r>
          </a:p>
          <a:p>
            <a:pPr lvl="5"/>
            <a:r>
              <a:rPr dirty="0" lang="en-US" smtClean="0" sz="2000">
                <a:uFillTx/>
              </a:rPr>
              <a:t>RARP</a:t>
            </a:r>
          </a:p>
          <a:p>
            <a:pPr lvl="5"/>
            <a:r>
              <a:rPr dirty="0" lang="en-US" smtClean="0" sz="2000">
                <a:uFillTx/>
              </a:rPr>
              <a:t>BOOTP</a:t>
            </a:r>
          </a:p>
          <a:p>
            <a:pPr lvl="5"/>
            <a:endParaRPr dirty="0" lang="en-US" smtClean="0" sz="2000">
              <a:uFillTx/>
            </a:endParaRPr>
          </a:p>
          <a:p>
            <a:r>
              <a:rPr b="1" dirty="0" lang="en-US" smtClean="0">
                <a:uFillTx/>
              </a:rPr>
              <a:t>Problems of RARP</a:t>
            </a:r>
          </a:p>
          <a:p>
            <a:pPr lvl="1"/>
            <a:r>
              <a:rPr dirty="0" lang="en-US" smtClean="0">
                <a:uFillTx/>
              </a:rPr>
              <a:t>Provides only the IP address</a:t>
            </a:r>
          </a:p>
          <a:p>
            <a:pPr lvl="1"/>
            <a:r>
              <a:rPr dirty="0" lang="en-US" smtClean="0">
                <a:uFillTx/>
              </a:rPr>
              <a:t>RARP client and server must be on the same network because of it is a data link layer service.</a:t>
            </a:r>
          </a:p>
          <a:p>
            <a:pPr lvl="1"/>
            <a:endParaRPr dirty="0" lang="en-US" smtClean="0">
              <a:uFillTx/>
            </a:endParaRPr>
          </a:p>
          <a:p>
            <a:r>
              <a:rPr b="1" dirty="0" lang="en-US" smtClean="0">
                <a:uFillTx/>
              </a:rPr>
              <a:t>Problems of BOOTP</a:t>
            </a:r>
          </a:p>
          <a:p>
            <a:pPr lvl="1"/>
            <a:r>
              <a:rPr dirty="0" lang="en-US" smtClean="0">
                <a:uFillTx/>
              </a:rPr>
              <a:t>Is a static configuration protocol</a:t>
            </a:r>
          </a:p>
          <a:p>
            <a:endParaRPr dirty="0" lang="en-US" smtClean="0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" y="1524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 eaLnBrk="1" hangingPunct="1"/>
            <a:r>
              <a:rPr dirty="0" lang="en-US" smtClean="0">
                <a:uFillTx/>
              </a:rPr>
              <a:t>Motivation for DHCP</a:t>
            </a:r>
            <a:r>
              <a:rPr dirty="0" lang="en-US" smtClean="0" sz="2000">
                <a:uFillTx/>
              </a:rPr>
              <a:t>(cont..)</a:t>
            </a: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77200" y="19350"/>
            <a:ext cx="981075" cy="81885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5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" name="Content Placeholder 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normAutofit fontScale="92500" lnSpcReduction="10000"/>
          </a:bodyPr>
          <a:lstStyle/>
          <a:p>
            <a:pPr>
              <a:buFont charset="2" pitchFamily="2" typeface="Wingdings"/>
              <a:buChar char="Ø"/>
            </a:pPr>
            <a:r>
              <a:rPr dirty="0" lang="en-US" smtClean="0">
                <a:uFillTx/>
              </a:rPr>
              <a:t>DHCP supports three models:</a:t>
            </a:r>
          </a:p>
          <a:p>
            <a:pPr>
              <a:buNone/>
            </a:pPr>
            <a:endParaRPr dirty="0" lang="en-US" smtClean="0">
              <a:uFillTx/>
            </a:endParaRPr>
          </a:p>
          <a:p>
            <a:pPr lvl="2">
              <a:buFont charset="0" pitchFamily="34" typeface="Arial"/>
              <a:buChar char="•"/>
            </a:pPr>
            <a:r>
              <a:rPr b="1" dirty="0" lang="en-US" smtClean="0" sz="2400">
                <a:uFillTx/>
              </a:rPr>
              <a:t>Dynamic allocation</a:t>
            </a:r>
          </a:p>
          <a:p>
            <a:pPr lvl="2">
              <a:buFont charset="0" pitchFamily="34" typeface="Arial"/>
              <a:buChar char="•"/>
            </a:pPr>
            <a:r>
              <a:rPr b="1" dirty="0" lang="en-US" smtClean="0" sz="2400">
                <a:uFillTx/>
              </a:rPr>
              <a:t>Automatic or Reserved allocation</a:t>
            </a:r>
          </a:p>
          <a:p>
            <a:pPr lvl="2">
              <a:buFont charset="0" pitchFamily="34" typeface="Arial"/>
              <a:buChar char="•"/>
            </a:pPr>
            <a:r>
              <a:rPr b="1" dirty="0" lang="en-US" smtClean="0" sz="2400">
                <a:uFillTx/>
              </a:rPr>
              <a:t>Static allocation</a:t>
            </a:r>
          </a:p>
          <a:p>
            <a:pPr lvl="0"/>
            <a:endParaRPr dirty="0" lang="en-US" smtClean="0" sz="2300">
              <a:uFillTx/>
            </a:endParaRPr>
          </a:p>
          <a:p>
            <a:pPr lvl="0">
              <a:buFont charset="2" pitchFamily="2" typeface="Wingdings"/>
              <a:buChar char="Ø"/>
            </a:pPr>
            <a:r>
              <a:rPr dirty="0" lang="en-US" smtClean="0" sz="2300">
                <a:solidFill>
                  <a:schemeClr val="bg2">
                    <a:lumMod val="25000"/>
                  </a:schemeClr>
                </a:solidFill>
                <a:uFillTx/>
              </a:rPr>
              <a:t>DHCP is backward compatible with BOOTP.</a:t>
            </a:r>
          </a:p>
          <a:p>
            <a:pPr lvl="0">
              <a:buFont charset="2" pitchFamily="2" typeface="Wingdings"/>
              <a:buChar char="Ø"/>
            </a:pPr>
            <a:r>
              <a:rPr dirty="0" lang="en-US" smtClean="0" sz="2300">
                <a:solidFill>
                  <a:schemeClr val="bg2">
                    <a:lumMod val="25000"/>
                  </a:schemeClr>
                </a:solidFill>
                <a:uFillTx/>
              </a:rPr>
              <a:t>Is a application layer protocol.</a:t>
            </a:r>
          </a:p>
          <a:p>
            <a:pPr lvl="0">
              <a:buNone/>
            </a:pPr>
            <a:endParaRPr dirty="0" lang="en-US" smtClean="0" sz="2300">
              <a:solidFill>
                <a:schemeClr val="bg2">
                  <a:lumMod val="25000"/>
                </a:schemeClr>
              </a:solidFill>
              <a:uFillTx/>
            </a:endParaRPr>
          </a:p>
          <a:p>
            <a:pPr lvl="0">
              <a:buNone/>
            </a:pPr>
            <a:r>
              <a:rPr dirty="0" lang="en-US" smtClean="0" sz="2300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Port for both protocol:</a:t>
            </a:r>
          </a:p>
          <a:p>
            <a:pPr lvl="4">
              <a:buFont charset="0" pitchFamily="34" typeface="Arial"/>
              <a:buChar char="•"/>
            </a:pPr>
            <a:r>
              <a:rPr b="1" dirty="0" lang="en-US" smtClean="0" sz="2400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client   : UDP, 68</a:t>
            </a:r>
          </a:p>
          <a:p>
            <a:pPr lvl="4">
              <a:buFont charset="0" pitchFamily="34" typeface="Arial"/>
              <a:buChar char="•"/>
            </a:pPr>
            <a:r>
              <a:rPr b="1" dirty="0" lang="en-US" smtClean="0" sz="2400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Server  : UDP,67</a:t>
            </a:r>
          </a:p>
          <a:p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52400" y="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provides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Slide Number Placeholder 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6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5" name="Picture 4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848600" y="0"/>
            <a:ext cx="1295400" cy="8636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-7620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Simple network</a:t>
            </a:r>
            <a:endParaRPr dirty="0"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8" name="Picture 5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 noGrp="1"/>
          </p:cNvPicPr>
          <p:nvPr>
            <p:ph idx="1"/>
          </p:nvPr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609600" y="1752600"/>
            <a:ext cx="719051" cy="714895"/>
          </a:xfrm>
          <a:prstGeom prst="rect">
            <a:avLst/>
          </a:prstGeom>
          <a:noFill/>
          <a:ln w="9525">
            <a:noFill/>
            <a:miter lim="800000"/>
          </a:ln>
        </p:spPr>
      </p:pic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Group 1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066800" y="2133600"/>
            <a:ext cx="3048000" cy="1752600"/>
            <a:chOff x="990600" y="2667000"/>
            <a:chExt cx="3048000" cy="17526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Right Arrow 1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90600" y="2667000"/>
              <a:ext cx="3048000" cy="17526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TextBox 1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90600" y="3048000"/>
              <a:ext cx="2590800" cy="95410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Hello Mr. Server, I need to connect to the Internet, could you be kind to hook me up with an IP address?</a:t>
              </a:r>
              <a:endParaRPr b="1" dirty="0" lang="en-US" sz="14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Group 16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762001" y="2743200"/>
            <a:ext cx="3124199" cy="1752600"/>
            <a:chOff x="990600" y="2743200"/>
            <a:chExt cx="3124199" cy="17526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Right Arrow 1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066799" y="2743200"/>
              <a:ext cx="3048000" cy="17526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TextBox 1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990600" y="3160693"/>
              <a:ext cx="2362200" cy="95410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Ok dude, I got some in my pool of address, I lend you it. Check it out?</a:t>
              </a:r>
            </a:p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Your IP :  123.45.78.6</a:t>
              </a:r>
              <a:endParaRPr b="1" dirty="0" lang="en-US" sz="14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roup 20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295400" y="3581400"/>
            <a:ext cx="3048000" cy="1752600"/>
            <a:chOff x="990600" y="2667000"/>
            <a:chExt cx="3048000" cy="17526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Right Arrow 2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90600" y="2667000"/>
              <a:ext cx="3048000" cy="17526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Box 2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066800" y="3210580"/>
              <a:ext cx="2362200" cy="73866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Thank you Mr. Server, I like your offer. I will use it.</a:t>
              </a:r>
              <a:endParaRPr b="1" dirty="0" lang="en-US" sz="1400">
                <a:solidFill>
                  <a:schemeClr val="bg1"/>
                </a:solidFill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4" name="Group 23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 rot="10800000">
            <a:off x="1066800" y="4419600"/>
            <a:ext cx="3048000" cy="1752600"/>
            <a:chOff x="990600" y="2667000"/>
            <a:chExt cx="3048000" cy="17526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5" name="Right Arrow 2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990600" y="2667000"/>
              <a:ext cx="3048000" cy="1752600"/>
            </a:xfrm>
            <a:prstGeom prst="rightArrow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6" name="TextBox 2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 rot="10800000">
              <a:off x="990600" y="3223736"/>
              <a:ext cx="2362200" cy="738664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solidFill>
                    <a:schemeClr val="bg1"/>
                  </a:solidFill>
                  <a:uFillTx/>
                </a:rPr>
                <a:t>You’re welcome, here is your configuration but it’s only for 3 days.</a:t>
              </a:r>
              <a:endParaRPr b="1" dirty="0" lang="en-US" sz="1400">
                <a:solidFill>
                  <a:schemeClr val="bg1"/>
                </a:solidFill>
                <a:uFillTx/>
              </a:endParaRPr>
            </a:p>
          </p:txBody>
        </p:sp>
      </p:grp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30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2057400" y="5867400"/>
            <a:ext cx="217932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29" name="Picture 7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rrowheads="1"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4"/>
          <a:srcRect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827462" y="1676400"/>
            <a:ext cx="668338" cy="985838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TextBox 30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1600" y="2590800"/>
            <a:ext cx="26670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DHCP server discover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TextBox 3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410200" y="3429000"/>
            <a:ext cx="23622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DHCP server offer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TextBox 33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562600" y="4267200"/>
            <a:ext cx="23622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DHCP request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5" name="TextBox 34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5181600" y="5029200"/>
            <a:ext cx="23622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DHCP acknowledge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6" name="Group 35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1143000"/>
            <a:ext cx="6629400" cy="5106988"/>
            <a:chOff x="1143000" y="1143000"/>
            <a:chExt cx="6629400" cy="5106988"/>
          </a:xfrm>
        </p:grpSpPr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37" name="Picture 5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2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371600" y="1905000"/>
              <a:ext cx="720725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38" name="Picture 7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2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819400" y="1905000"/>
              <a:ext cx="719138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Router" id="39" name="Picture 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5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876800" y="3886200"/>
              <a:ext cx="1741488" cy="8096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0" name="Text Box 1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810000" y="4038600"/>
              <a:ext cx="9906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lang="en-US">
                  <a:uFillTx/>
                </a:rPr>
                <a:t>Router</a:t>
              </a:r>
            </a:p>
          </p:txBody>
        </p:sp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Server" id="41" name="Picture 1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4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705600" y="1676400"/>
              <a:ext cx="668338" cy="9858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arge_Cloud" id="42" name="Picture 26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6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724400" y="5410200"/>
              <a:ext cx="1819275" cy="8397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3" name="Line 2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752600" y="3124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4" name="Line 2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124200" y="3124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5" name="Line 3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7010400" y="3124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6" name="Line 31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752600" y="3429000"/>
              <a:ext cx="525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7" name="Line 3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638800" y="34290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8" name="Line 3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638800" y="47244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9" name="Text Box 17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5105400" y="5638800"/>
              <a:ext cx="11430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Internet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0" name="Text Box 38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096000" y="11430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Server</a:t>
              </a:r>
            </a:p>
          </p:txBody>
        </p:sp>
        <p:pic>
          <p:nvPic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orkstation" id="51" name="Picture 39"/>
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picLocks noChangeArrowheads="1" noChangeAspect="1"/>
            </p:cNvPicPr>
            <p:nvPr/>
          </p:nvPicPr>
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lip r:embed="rId2"/>
            <a:srcRect/>
            <a:stretch>
              <a:fillRect/>
            </a:stretch>
          </p:blipFill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191000" y="1905000"/>
              <a:ext cx="719138" cy="7159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</p:pic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Line 4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 noChangeShapeType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4495800" y="3124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b"/>
            <a:lstStyle/>
            <a:p>
              <a:endParaRPr lang="en-US">
                <a:uFillTx/>
              </a:endParaRP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Text Box 42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1143000" y="2743200"/>
              <a:ext cx="11430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lang="en-US" sz="1400">
                  <a:uFillTx/>
                </a:rPr>
                <a:t>UDP Port 68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4" name="Text Box 4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590800" y="2743200"/>
              <a:ext cx="11430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lang="en-US" sz="1400">
                  <a:uFillTx/>
                </a:rPr>
                <a:t>UDP Port 68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Text Box 4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3962400" y="2743200"/>
              <a:ext cx="11430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lang="en-US" sz="1400">
                  <a:uFillTx/>
                </a:rPr>
                <a:t>UDP Port 68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Text Box 45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6400800" y="2743200"/>
              <a:ext cx="11430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 sz="1400">
                  <a:uFillTx/>
                </a:rPr>
                <a:t>UDP Port 67</a:t>
              </a:r>
            </a:p>
          </p:txBody>
        </p: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Text Box 46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 noChangeArrowheads="1"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<a:xfrm>
              <a:off x="2362200" y="1295400"/>
              <a:ext cx="1676400" cy="3968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b="0" dirty="0" lang="en-US">
                  <a:uFillTx/>
                </a:rPr>
                <a:t>DHCP Clients</a:t>
              </a:r>
            </a:p>
          </p:txBody>
        </p:sp>
      </p:grp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TextBox 57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4495800" y="2057400"/>
            <a:ext cx="4648200" cy="369332"/>
          </a:xfrm>
          <a:prstGeom prst="rect">
            <a:avLst/>
          </a:prstGeom>
          <a:noFill/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 rtlCol="0" wrap="square">
            <a:spAutoFit/>
          </a:bodyPr>
          <a:lstStyle/>
          <a:p>
            <a:r>
              <a:rPr dirty="0" lang="en-US" smtClean="0">
                <a:uFillTx/>
              </a:rPr>
              <a:t>DHCP protocol is a mainly 4-step process:</a:t>
            </a:r>
            <a:endParaRPr dirty="0" lang="en-US">
              <a:uFillTx/>
            </a:endParaRP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Text Box 38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352800" y="1295400"/>
            <a:ext cx="1676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Server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Text Box 46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<a:spLocks noChangeArrowheads="1"/>
          </p:cNvSpPr>
          <p:nvPr/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<a:xfrm>
            <a:off x="304800" y="1371600"/>
            <a:ext cx="1676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b="0" dirty="0" lang="en-US">
                <a:uFillTx/>
              </a:rPr>
              <a:t>DHCP Clients</a:t>
            </a: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2" name="Group 71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391400" y="2819400"/>
            <a:ext cx="1981200" cy="838994"/>
            <a:chOff x="7391400" y="2819400"/>
            <a:chExt cx="1981200" cy="838994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roup 69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391400" y="2819400"/>
              <a:ext cx="838200" cy="838994"/>
              <a:chOff x="7696200" y="2819400"/>
              <a:chExt cx="838200" cy="838994"/>
            </a:xfrm>
          </p:grpSpPr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Straight Connector 62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7848600" y="2819400"/>
                <a:ext cx="381000" cy="1588"/>
              </a:xfrm>
              <a:prstGeom prst="lin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Straight Connector 63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7696200" y="3656012"/>
                <a:ext cx="533400" cy="1588"/>
              </a:xfrm>
              <a:prstGeom prst="lin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Straight Connector 66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5400000">
                <a:off x="7810500" y="3238500"/>
                <a:ext cx="838200" cy="1588"/>
              </a:xfrm>
              <a:prstGeom prst="lin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Straight Arrow Connector 68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8229600" y="3200400"/>
                <a:ext cx="304800" cy="1588"/>
              </a:xfrm>
              <a:prstGeom prst="straightConnector1">
                <a:avLst/>
              </a:prstGeom>
              <a:ln>
                <a:tailEnd type="arrow"/>
              </a:ln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1" name="TextBox 70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8153400" y="3048000"/>
              <a:ext cx="12192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lang="en-US" smtClean="0" sz="1400">
                  <a:uFillTx/>
                </a:rPr>
                <a:t>Broadcast</a:t>
              </a:r>
              <a:endParaRPr b="1" dirty="0" lang="en-US" sz="1400">
                <a:uFillTx/>
              </a:endParaRPr>
            </a:p>
          </p:txBody>
        </p:sp>
      </p:grp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3" name="Group 72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162800" y="4419600"/>
            <a:ext cx="2209800" cy="838994"/>
            <a:chOff x="7162800" y="2819400"/>
            <a:chExt cx="2209800" cy="838994"/>
          </a:xfrm>
        </p:grpSpPr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4" name="Group 69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7162800" y="2819400"/>
              <a:ext cx="1066800" cy="838994"/>
              <a:chOff x="7467600" y="2819400"/>
              <a:chExt cx="1066800" cy="838994"/>
            </a:xfrm>
          </p:grpSpPr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6" name="Straight Connector 75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7467600" y="2819400"/>
                <a:ext cx="762000" cy="1588"/>
              </a:xfrm>
              <a:prstGeom prst="lin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7" name="Straight Connector 76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7696200" y="3656012"/>
                <a:ext cx="533400" cy="1588"/>
              </a:xfrm>
              <a:prstGeom prst="lin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8" name="Straight Connector 77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5400000">
                <a:off x="7810500" y="3238500"/>
                <a:ext cx="838200" cy="1588"/>
              </a:xfrm>
              <a:prstGeom prst="line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9" name="Straight Arrow Connector 78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8229600" y="3200400"/>
                <a:ext cx="304800" cy="1588"/>
              </a:xfrm>
              <a:prstGeom prst="straightConnector1">
                <a:avLst/>
              </a:prstGeom>
              <a:ln>
                <a:tailEnd type="arrow"/>
              </a:ln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5" name="TextBox 74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8153400" y="3048000"/>
              <a:ext cx="1219200" cy="307777"/>
            </a:xfrm>
            <a:prstGeom prst="rect">
              <a:avLst/>
            </a:prstGeom>
            <a:noFill/>
          </p:spPr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rtlCol="0" wrap="square">
              <a:spAutoFit/>
            </a:bodyPr>
            <a:lstStyle/>
            <a:p>
              <a:r>
                <a:rPr b="1" dirty="0" err="1" lang="en-US" smtClean="0" sz="1400">
                  <a:uFillTx/>
                </a:rPr>
                <a:t>Unicast</a:t>
              </a:r>
              <a:endParaRPr b="1" dirty="0" lang="en-US" sz="1400">
                <a:uFillTx/>
              </a:endParaRPr>
            </a:p>
          </p:txBody>
        </p:sp>
      </p:grp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61" name="Picture 60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7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54017" y="0"/>
            <a:ext cx="1004258" cy="8382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Slide Number Placeholder 6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7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>
                                        <p:cTn dur="500" id="6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 id="7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2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id="14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8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>
                      <p:stCondLst>
                        <p:cond delay="indefinite"/>
                      </p:stCondLst>
                      <p:childTnLst>
                        <p:par>
                          <p:cTn fill="hold" id="21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5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 transition="in">
                                      <p:cBhvr>
                                        <p:cTn dur="1000" id="26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7">
                      <p:stCondLst>
                        <p:cond delay="indefinite"/>
                      </p:stCondLst>
                      <p:childTnLst>
                        <p:par>
                          <p:cTn fill="hold" id="2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>
                      <p:stCondLst>
                        <p:cond delay="indefinite"/>
                      </p:stCondLst>
                      <p:childTnLst>
                        <p:par>
                          <p:cTn fill="hold" id="32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5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6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 transition="in">
                                      <p:cBhvr>
                                        <p:cTn dur="1000" id="37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0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2">
                      <p:stCondLst>
                        <p:cond delay="indefinite"/>
                      </p:stCondLst>
                      <p:childTnLst>
                        <p:par>
                          <p:cTn fill="hold" id="43">
                            <p:stCondLst>
                              <p:cond delay="0"/>
                            </p:stCondLst>
                            <p:childTnLst>
                              <p:par>
                                <p:cTn fill="hold" id="44" nodeType="click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46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47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 transition="in">
                                      <p:cBhvr>
                                        <p:cTn dur="1000" id="48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9">
                      <p:stCondLst>
                        <p:cond delay="indefinite"/>
                      </p:stCondLst>
                      <p:childTnLst>
                        <p:par>
                          <p:cTn fill="hold" id="5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57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58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 transition="in">
                                      <p:cBhvr>
                                        <p:cTn dur="1000" id="59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id="60" nodeType="withEffect" presetClass="entr" presetID="29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62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63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right)" prLst="gradientSize: 0.1" transition="in">
                                      <p:cBhvr>
                                        <p:cTn dur="1000" id="64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5">
                      <p:stCondLst>
                        <p:cond delay="indefinite"/>
                      </p:stCondLst>
                      <p:childTnLst>
                        <p:par>
                          <p:cTn fill="hold" id="6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67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9">
                      <p:stCondLst>
                        <p:cond delay="indefinite"/>
                      </p:stCondLst>
                      <p:childTnLst>
                        <p:par>
                          <p:cTn fill="hold" id="70">
                            <p:stCondLst>
                              <p:cond delay="0"/>
                            </p:stCondLst>
                            <p:childTnLst>
                              <p:par>
                                <p:cTn fill="hold" id="71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3">
                      <p:stCondLst>
                        <p:cond delay="indefinite"/>
                      </p:stCondLst>
                      <p:childTnLst>
                        <p:par>
                          <p:cTn fill="hold" id="74">
                            <p:stCondLst>
                              <p:cond delay="0"/>
                            </p:stCondLst>
                            <p:childTnLst>
                              <p:par>
                                <p:cTn fill="hold" id="7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7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advAuto="4294967295" grpId="0" spid="31"/>
      <p:bldP advAuto="4294967295" grpId="0" spid="32"/>
      <p:bldP advAuto="4294967295" grpId="0" spid="34"/>
      <p:bldP advAuto="4294967295" grpId="0" spid="35"/>
      <p:bldP advAuto="4294967295" grpId="0" spid="58"/>
      <p:bldP advAuto="4294967295" grpId="0" spid="59"/>
      <p:bldP advAuto="4294967295" grpId="0" spid="60"/>
    </p:bld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graphicFrame>
        <p:nvGraphicFrame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Group 188"/>
          <p:cNvGraphicFrame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graphicFrameLocks noGrp="1"/>
          </p:cNvGraphicFramePr>
          <p:nvPr/>
        </p:nvGraphicFramePr>
        <p:xfrm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off x="609600" y="1600200"/>
          <a:ext cx="8001000" cy="4062414"/>
        </p:xfrm>
        <a:graphic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graphicData uri="http://schemas.openxmlformats.org/drawingml/2006/table">
            <a:tbl>
              <a:tblGrid>
                <a:gridCol w="2209800"/>
                <a:gridCol w="5791200"/>
              </a:tblGrid>
              <a:tr h="450850"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2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DHCP Message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E6AE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24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Use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E6AE"/>
                    </a:solidFill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  DHCPDISCOVER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6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Client broadcast to locate available servers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  DHCPOFFER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6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Server to client response offering configuration parameters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  DHCPREQUEST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6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Client broadcast requesting offered parameters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  DHCPDECLINE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6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Client to server notification that IP address is in use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  DHCPACK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6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Server to client response confirming a request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  DHCPNAK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6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Server to client response denying a request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  DHCPRELEASE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6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Client to server request to relinquish IP address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i="0" kumimoji="0" lang="en-US" normalizeH="0" smtClean="0" strike="noStrike" sz="18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  DHCPINFORM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charset="2" pitchFamily="2" typeface="Wingdings"/>
                        <a:buNone/>
                      </a:pPr>
                      <a:r>
                        <a:rPr b="0" baseline="0" cap="none" dirty="0" i="0" kumimoji="0" lang="en-US" normalizeH="0" smtClean="0" strike="noStrike" sz="1600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charset="0" pitchFamily="34" typeface="Tahoma"/>
                        </a:rPr>
                        <a:t>Client to server request for configuration parameters</a:t>
                      </a:r>
                    </a:p>
                  </a:txBody>
                  <a:tcPr horzOverflow="overflow">
                    <a:lnL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>
                      <a:noFill/>
                    </a:lnT>
                    <a:lnB algn="ctr" cap="flat" cmpd="sng" w="1270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" name="Rectang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ChangeArrowheads="1"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>
                <a:uFillTx/>
              </a:rPr>
              <a:t>DHCP Message Types</a:t>
            </a:r>
          </a:p>
        </p:txBody>
      </p:sp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Slide Number Placeholder 5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8</a:t>
            </a:fld>
            <a:endParaRPr lang="en-US">
              <a:uFillTx/>
            </a:endParaRPr>
          </a:p>
        </p:txBody>
      </p: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library_reference.gif" id="7" name="Picture 6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2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01000" y="0"/>
            <a:ext cx="1143000" cy="762000"/>
          </a:xfrm>
          <a:prstGeom prst="rect">
            <a:avLst/>
          </a:prstGeom>
        </p:spPr>
      </p:pic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" name=""/>
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nvPr/>
      </p:nvGrpSpPr>
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" name="Title 2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type="title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76200" y="0"/>
            <a:ext cx="8229600" cy="1143000"/>
          </a:xfrm>
        </p:spPr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r>
              <a:rPr dirty="0" lang="en-US" smtClean="0">
                <a:uFillTx/>
              </a:rPr>
              <a:t>DHCP transition diagram</a:t>
            </a:r>
            <a:endParaRPr dirty="0" lang="en-US">
              <a:uFillTx/>
            </a:endParaRPr>
          </a:p>
        </p:txBody>
      </p:sp>
      <p:grpSp>
        <p:nvGrp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70" name="Group 69"/>
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<p:nvPr/>
        </p:nvGrpSpPr>
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1143000" y="1295400"/>
            <a:ext cx="8001000" cy="6477000"/>
            <a:chOff x="1143000" y="1295400"/>
            <a:chExt cx="8001000" cy="6477000"/>
          </a:xfrm>
        </p:grpSpPr>
        <p:sp>
          <p:nv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4" name="Minus 33"/>
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spLocks/>
            </p:cNvSpPr>
            <p:nvPr/>
          </p:nvSpPr>
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3200400" y="4267200"/>
              <a:ext cx="45719" cy="3505200"/>
            </a:xfrm>
            <a:prstGeom prst="mathMinus">
              <a:avLst/>
            </a:prstGeom>
          </p:spPr>
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bodyPr anchor="ctr" rtlCol="0"/>
            <a:lstStyle/>
            <a:p>
              <a:pPr algn="ctr"/>
              <a:endParaRPr lang="en-US">
                <a:uFillTx/>
              </a:endParaRPr>
            </a:p>
          </p:txBody>
        </p:sp>
        <p:grpSp>
          <p:nvGrpSpPr>
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9" name="Group 68"/>
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<p:nvPr/>
          </p:nvGrpSpPr>
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xfrm>
              <a:off x="1143000" y="1295400"/>
              <a:ext cx="8001000" cy="5181600"/>
              <a:chOff x="1143000" y="1295400"/>
              <a:chExt cx="8001000" cy="5181600"/>
            </a:xfrm>
          </p:grpSpPr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9" name="Down Arrow 3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12954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8" name="Group 7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17526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" name="Oval 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" name="TextBox 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Initializing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9" name="Group 8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858000" y="51816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" name="Oval 9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1" name="TextBox 10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Rebinding</a:t>
                  </a:r>
                </a:p>
              </p:txBody>
            </p:sp>
          </p:grp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8" name="Group 17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2438400" y="52578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9" name="Oval 18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0" name="TextBox 19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Renewing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1" name="Group 20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34290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2" name="Oval 21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3" name="TextBox 22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048000" y="1752600"/>
                  <a:ext cx="14478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Requesting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7" name="Down Arrow 2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21336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29" name="Down Arrow 2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38100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0" name="Down Arrow 29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334000" y="2971800"/>
                <a:ext cx="76200" cy="381000"/>
              </a:xfrm>
              <a:prstGeom prst="down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1" name="Bent-Up Arrow 3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10800000">
                <a:off x="3048001" y="4419600"/>
                <a:ext cx="1219200" cy="838200"/>
              </a:xfrm>
              <a:prstGeom prst="bentUpArrow">
                <a:avLst>
                  <a:gd fmla="val 4066" name="adj1"/>
                  <a:gd fmla="val 25000" name="adj2"/>
                  <a:gd fmla="val 25577" name="adj3"/>
                </a:avLst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2" name="Bent-Up Arrow 3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038600" y="4648200"/>
                <a:ext cx="1219200" cy="838200"/>
              </a:xfrm>
              <a:prstGeom prst="bentUpArrow">
                <a:avLst>
                  <a:gd fmla="val 7322" name="adj1"/>
                  <a:gd fmla="val 25000" name="adj2"/>
                  <a:gd fmla="val 30462" name="adj3"/>
                </a:avLst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3" name="Bent-Up Arrow 3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200400" y="5562600"/>
                <a:ext cx="4724400" cy="914400"/>
              </a:xfrm>
              <a:prstGeom prst="bentUpArrow">
                <a:avLst>
                  <a:gd fmla="val 4066" name="adj1"/>
                  <a:gd fmla="val 25000" name="adj2"/>
                  <a:gd fmla="val 25577" name="adj3"/>
                </a:avLst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pic>
            <p:nvPic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027" name="Picture 3"/>
    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picLocks noChangeArrowheads="1" noChangeAspect="1"/>
              </p:cNvPicPr>
              <p:nvPr/>
            </p:nvPicPr>
    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lip r:embed="rId2"/>
              <a:srcRect/>
              <a:stretch>
                <a:fillRect/>
              </a:stretch>
            </p:blipFill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bwMode="auto">
              <a:xfrm>
                <a:off x="5486400" y="4619625"/>
                <a:ext cx="571500" cy="79057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</p:pic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2" name="Group 11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267200" y="4267200"/>
                <a:ext cx="22860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3" name="Oval 12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4" name="TextBox 13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1242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Bound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38" name="Minus 3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562600" y="5257800"/>
                <a:ext cx="1524000" cy="228600"/>
              </a:xfrm>
              <a:prstGeom prst="mathMinus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uFillTx/>
                </a:endParaRPr>
              </a:p>
            </p:txBody>
          </p:sp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41" name="Shape 40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tCxn id="11" idx="0"/>
                <a:endCxn id="4" idx="6"/>
              </p:cNvCxnSpPr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V="1" rot="16200000">
                <a:off x="5314950" y="2800350"/>
                <a:ext cx="3238500" cy="1524000"/>
              </a:xfrm>
              <a:prstGeom prst="bentConnector2">
                <a:avLst/>
              </a:prstGeom>
              <a:ln>
                <a:tailEnd type="arrow"/>
              </a:ln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1" name="Straight Arrow Connector 50"/>
              <p:cNvCxn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tCxn id="13" idx="6"/>
              </p:cNvCxnSpPr>
              <p:nvPr/>
            </p:nvCxn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flipV="1">
                <a:off x="6553200" y="4419600"/>
                <a:ext cx="1143000" cy="38100"/>
              </a:xfrm>
              <a:prstGeom prst="straightConnector1">
                <a:avLst/>
              </a:prstGeom>
              <a:ln>
                <a:tailEnd type="arrow"/>
              </a:ln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3" name="Curved Left Arrow 5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096000" y="2667000"/>
                <a:ext cx="838200" cy="304800"/>
              </a:xfrm>
              <a:prstGeom prst="curvedLeftArrow">
                <a:avLst/>
              </a:prstGeom>
            </p:spPr>
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anchor="ctr" rtlCol="0"/>
              <a:lstStyle/>
              <a:p>
                <a:pPr algn="ctr"/>
                <a:endParaRPr lang="en-US">
                  <a:solidFill>
                    <a:schemeClr val="tx1"/>
                  </a:solidFill>
                  <a:uFillTx/>
                </a:endParaRPr>
              </a:p>
            </p:txBody>
          </p:sp>
          <p:grpSp>
            <p:nvGrp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5" name="Group 14"/>
              <p:cNv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      <p:nvPr/>
            </p:nvGrpSpPr>
            <p:grp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572000" y="2590800"/>
                <a:ext cx="1600200" cy="381000"/>
                <a:chOff x="2971800" y="1752600"/>
                <a:chExt cx="1600200" cy="381000"/>
              </a:xfrm>
            </p:grpSpPr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6" name="Oval 15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2971800" y="1752600"/>
                  <a:ext cx="1600200" cy="381000"/>
                </a:xfrm>
                <a:prstGeom prst="ellipse">
                  <a:avLst/>
                </a:prstGeom>
              </p:spPr>
              <p:style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anchor="ctr" rtlCol="0"/>
                <a:lstStyle/>
                <a:p>
                  <a:pPr algn="ctr"/>
                  <a:endParaRPr lang="en-US">
                    <a:uFillTx/>
                  </a:endParaRPr>
                </a:p>
              </p:txBody>
            </p:sp>
            <p:sp>
              <p:nvSpPr>
  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17" name="TextBox 16"/>
  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  <a:spLocks/>
                </p:cNvSpPr>
                <p:nvPr/>
              </p:nvSpPr>
  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xfrm>
                  <a:off x="3048000" y="1752600"/>
                  <a:ext cx="1371600" cy="369332"/>
                </a:xfrm>
                <a:prstGeom prst="rect">
                  <a:avLst/>
                </a:prstGeom>
                <a:noFill/>
              </p:spPr>
  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  <a:bodyPr rtlCol="0" wrap="square">
                  <a:spAutoFit/>
                </a:bodyPr>
                <a:lstStyle/>
                <a:p>
                  <a:pPr algn="ctr"/>
                  <a:r>
                    <a:rPr b="1" dirty="0" lang="en-US" smtClean="0">
                      <a:solidFill>
                        <a:schemeClr val="bg1"/>
                      </a:solidFill>
                      <a:uFillTx/>
                    </a:rPr>
                    <a:t>Selecting</a:t>
                  </a:r>
                  <a:endParaRPr b="1" dirty="0" lang="en-US">
                    <a:solidFill>
                      <a:schemeClr val="bg1"/>
                    </a:solidFill>
                    <a:uFillTx/>
                  </a:endParaRPr>
                </a:p>
              </p:txBody>
            </p:sp>
          </p:grp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5" name="TextBox 5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638800" y="1295400"/>
                <a:ext cx="838200" cy="369332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>
                    <a:uFillTx/>
                  </a:rPr>
                  <a:t>Boot</a:t>
                </a:r>
                <a:endParaRPr dirty="0" lang="en-US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6" name="TextBox 5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352800" y="2145268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DHCPDISCOVER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7" name="TextBox 5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429000" y="3014246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DHCPREQUEST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8" name="TextBox 5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962400" y="3810000"/>
                <a:ext cx="12192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DHCPACK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9" name="TextBox 58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 rot="16200000">
                <a:off x="6294939" y="2772862"/>
                <a:ext cx="1617077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DHCPOFFER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0" name="TextBox 59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3886200" y="5071646"/>
                <a:ext cx="12192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DHCPACK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1" name="TextBox 60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5791200" y="4953000"/>
                <a:ext cx="12192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DHCPACK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2" name="TextBox 61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6096000" y="4081046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DHCPRELEASE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3" name="TextBox 62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447800" y="4495800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DHCPREQUEST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4" name="TextBox 63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1143000" y="4295001"/>
                <a:ext cx="2133600" cy="276999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200">
                    <a:uFillTx/>
                  </a:rPr>
                  <a:t>Lease time 50% expired</a:t>
                </a:r>
                <a:endParaRPr dirty="0" lang="en-US" sz="12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5" name="TextBox 64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419600" y="5943600"/>
                <a:ext cx="2133600" cy="276999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200">
                    <a:uFillTx/>
                  </a:rPr>
                  <a:t>Lease time 87.5% expired</a:t>
                </a:r>
                <a:endParaRPr dirty="0" lang="en-US" sz="12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6" name="TextBox 65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4419600" y="6096000"/>
                <a:ext cx="21336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DHCPREQUEST</a:t>
                </a:r>
                <a:endParaRPr dirty="0" lang="en-US" sz="16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7" name="TextBox 66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7620000" y="4572000"/>
                <a:ext cx="1524000" cy="276999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200">
                    <a:uFillTx/>
                  </a:rPr>
                  <a:t>Lease time expired</a:t>
                </a:r>
                <a:endParaRPr dirty="0" lang="en-US" sz="1200">
                  <a:uFillTx/>
                </a:endParaRPr>
              </a:p>
            </p:txBody>
          </p:sp>
          <p:sp>
            <p:nvSpPr>
    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68" name="TextBox 67"/>
    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txBox="1">
                <a:spLocks/>
              </p:cNvSpPr>
              <p:nvPr/>
            </p:nvSpPr>
    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xfrm>
                <a:off x="7696200" y="4800600"/>
                <a:ext cx="1447800" cy="338554"/>
              </a:xfrm>
              <a:prstGeom prst="rect">
                <a:avLst/>
              </a:prstGeom>
              <a:noFill/>
            </p:spPr>
    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  <a:bodyPr rtlCol="0" wrap="square">
                <a:spAutoFit/>
              </a:bodyPr>
              <a:lstStyle/>
              <a:p>
                <a:r>
                  <a:rPr dirty="0" lang="en-US" smtClean="0" sz="1600">
                    <a:uFillTx/>
                  </a:rPr>
                  <a:t>DHCPNACK</a:t>
                </a:r>
                <a:endParaRPr dirty="0" lang="en-US" sz="1600">
                  <a:uFillTx/>
                </a:endParaRPr>
              </a:p>
            </p:txBody>
          </p:sp>
        </p:grpSp>
      </p:grpSp>
      <p:pic>
        <p:nvPic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descr="wmf_icons.gif" id="50" name="Picture 49"/>
          <p:cNvPic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picLocks noChangeAspect="1"/>
          </p:cNvPicPr>
          <p:nvPr/>
        </p:nvPicPr>
        <p:blipFill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lip r:embed="rId3"/>
          <a:stretch>
            <a:fillRect/>
          </a:stretch>
        </p:blipFill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xfrm>
            <a:off x="8054017" y="0"/>
            <a:ext cx="1004258" cy="838200"/>
          </a:xfrm>
          <a:prstGeom prst="rect">
            <a:avLst/>
          </a:prstGeom>
        </p:spPr>
      </p:pic>
      <p:sp>
        <p:nvSpPr>
          <p:cNv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 id="52" name="Slide Number Placeholder 51"/>
          <p:cNv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  <a:spLocks noGrp="1"/>
          </p:cNvSpPr>
          <p:nvPr>
            <p:ph idx="12" sz="quarter" type="sldNum"/>
          </p:nvPr>
        </p:nvSpPr>
        <p:spP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/>
        <p:txBody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      <a:bodyPr/>
          <a:lstStyle/>
          <a:p>
            <a:pPr>
              <a:defRPr>
                <a:uFillTx/>
              </a:defRPr>
            </a:pPr>
            <a:fld id="{52EB1452-F166-4363-A3D1-C71006733A72}" type="slidenum">
              <a:rPr lang="en-US" smtClean="0">
                <a:uFillTx/>
              </a:rPr>
              <a:pPr>
                <a:defRPr>
                  <a:uFillTx/>
                </a:defRPr>
              </a:pPr>
              <a:t>9</a:t>
            </a:fld>
            <a:endParaRPr lang="en-US">
              <a:uFillTx/>
            </a:endParaRPr>
          </a:p>
        </p:txBody>
      </p:sp>
    </p:spTree>
  </p:cSld>
  <p:clrMapOvr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dgm="http://schemas.openxmlformats.org/drawingml/2006/diagram" xmlns:wpc="http://schemas.microsoft.com/office/word/2010/wordprocessingCanvas">
    <a:masterClrMapping/>
  </p:clrMapOvr>
  <p:timing>
    <p:tnLst>
      <p:par>
        <p:cTn dur="indefinite" id="1" nodeType="tmRoot" restart="never"/>
      </p:par>
    </p:tnLst>
  </p:timing>
</p:sld>
</file>

<file path=ppt/theme/_rels/theme1.xml.rels><?xml version="1.0" standalone="yes" ?><Relationships xmlns="http://schemas.openxmlformats.org/package/2006/relationships"><Relationship Id="rId1" Target="../media/image1.jpeg" Type="http://schemas.openxmlformats.org/officeDocument/2006/relationships/image"></Relationship></Relationships>
</file>

<file path=ppt/theme/theme1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b="50000" l="50000" r="50000" t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b="50000" l="50000" r="50000" t="50000"/>
          </a:path>
        </a:gradFill>
      </a:fillStyleLst>
      <a:lnStyleLst>
        <a:ln algn="ctr" cap="flat" cmpd="sng" w="9525">
          <a:solidFill>
            <a:schemeClr val="phClr"/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  <a:scene3d>
            <a:camera fov="0" prst="orthographicFront">
              <a:rot lat="0" lon="0" rev="0"/>
            </a:camera>
            <a:lightRig dir="tl" rig="brightRoom">
              <a:rot lat="0" lon="0" rev="8700000"/>
            </a:lightRig>
          </a:scene3d>
          <a:sp3d contourW="12700">
            <a:bevelT h="0" w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r="5400000" dist="25400" rotWithShape="0">
              <a:srgbClr val="000000">
                <a:alpha val="43137"/>
              </a:srgbClr>
            </a:outerShdw>
          </a:effectLst>
          <a:scene3d>
            <a:camera fov="0" prst="orthographicFront">
              <a:rot lat="0" lon="0" rev="0"/>
            </a:camera>
            <a:lightRig dir="tl" rig="brightRoom">
              <a:rot lat="0" lon="0" rev="5400000"/>
            </a:lightRig>
          </a:scene3d>
          <a:sp3d contourW="12700">
            <a:bevelT h="50800" prst="angle" w="254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b="206500" l="95000" r="5000" t="-106500"/>
          </a:path>
        </a:gradFill>
        <a:blipFill>
          <a:blip r:embed="rId1">
            <a:duotone>
              <a:schemeClr val="phClr">
                <a:shade val="60000"/>
                <a:satMod val="110000"/>
                <a:tint val="95000"/>
              </a:schemeClr>
              <a:schemeClr val="phClr">
                <a:shade val="60000"/>
                <a:satMod val="110000"/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wpg="http://schemas.microsoft.com/office/word/2010/wordprocessingGroup" xmlns:pic="http://schemas.openxmlformats.org/drawingml/2006/picture" xmlns:wps="http://schemas.microsoft.com/office/word/2010/wordprocessingShape" xmlns:p="http://schemas.openxmlformats.org/presentationml/2006/main" xmlns:s="http://schemas.openxmlformats.org/officeDocument/2006/sharedTypes" xmlns:r="http://schemas.openxmlformats.org/officeDocument/2006/relationships" xmlns:dgm="http://schemas.openxmlformats.org/drawingml/2006/diagram" xmlns:wpc="http://schemas.microsoft.com/office/word/2010/wordprocessingCanvas" name="Office Theme">
  <a:themeElements>
    <a:clrScheme name="Bureau 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 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 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algn="ctr" cap="rnd" cmpd="sng" w="6350">
          <a:solidFill>
            <a:schemeClr val="phClr">
              <a:shade val="95000"/>
              <a:satMod val="105000"/>
            </a:schemeClr>
          </a:solidFill>
          <a:prstDash val="solid"/>
        </a:ln>
        <a:ln algn="ctr" cap="rnd" cmpd="sng" w="25400">
          <a:solidFill>
            <a:schemeClr val="phClr"/>
          </a:solidFill>
          <a:prstDash val="solid"/>
        </a:ln>
        <a:ln algn="ctr" cap="rnd" cmpd="sng" w="34925">
          <a:solidFill>
            <a:schemeClr val="phClr"/>
          </a:solidFill>
          <a:prstDash val="solid"/>
        </a:ln>
      </a:lnStyleLst>
      <a:effectStyleLst>
        <a:effectStyle>
          <a:effectLst>
            <a:outerShdw algn="tl" blurRad="50800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r="5400000" dist="25400">
              <a:srgbClr val="000000">
                <a:alpha val="35000"/>
              </a:srgbClr>
            </a:outerShdw>
          </a:effectLst>
        </a:effectStyle>
        <a:effectStyle>
          <a:effectLst>
            <a:outerShdw blurRad="39000" dir="5400000" dist="25400">
              <a:srgbClr val="000000">
                <a:alpha val="35000"/>
              </a:srgbClr>
            </a:outerShdw>
          </a:effectLst>
          <a:scene3d>
            <a:camera fov="0" prst="orthographicFront">
              <a:rot lat="0" lon="0" rev="0"/>
            </a:camera>
            <a:lightRig dir="t" rig="threeP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100000" l="100000" r="100000" t="10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1698</TotalTime>
  <Words>1732</Words>
  <Application>Microsoft Office PowerPoint</Application>
  <PresentationFormat>Presentación en pantalla (4:3)</PresentationFormat>
  <Paragraphs>585</Paragraphs>
  <Slides>35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6" baseType="lpstr">
      <vt:lpstr>Arial</vt:lpstr>
      <vt:lpstr>Bookman Old Style</vt:lpstr>
      <vt:lpstr>Calibri</vt:lpstr>
      <vt:lpstr>Constantia</vt:lpstr>
      <vt:lpstr>Gill Sans MT</vt:lpstr>
      <vt:lpstr>Tahoma</vt:lpstr>
      <vt:lpstr>Verdana</vt:lpstr>
      <vt:lpstr>Wingdings</vt:lpstr>
      <vt:lpstr>Wingdings 2</vt:lpstr>
      <vt:lpstr>Wingdings 3</vt:lpstr>
      <vt:lpstr>Concourse</vt:lpstr>
      <vt:lpstr>Presentación de PowerPoint</vt:lpstr>
      <vt:lpstr>DHCP</vt:lpstr>
      <vt:lpstr>Dynamic Assignment of IP addresses</vt:lpstr>
      <vt:lpstr>Motivation for DHCP</vt:lpstr>
      <vt:lpstr>Motivation for DHCP(cont..)</vt:lpstr>
      <vt:lpstr>DHCP provides</vt:lpstr>
      <vt:lpstr>Simple network</vt:lpstr>
      <vt:lpstr>DHCP Message Types</vt:lpstr>
      <vt:lpstr>DHCP transition diagram</vt:lpstr>
      <vt:lpstr>DHCP transition diagram..</vt:lpstr>
      <vt:lpstr>DHCP transition..</vt:lpstr>
      <vt:lpstr>DHCP transition diagram..</vt:lpstr>
      <vt:lpstr>DHCP transition..</vt:lpstr>
      <vt:lpstr>DHCP transition diagram..</vt:lpstr>
      <vt:lpstr>DHCP transition..</vt:lpstr>
      <vt:lpstr>DHCP transition diagram..</vt:lpstr>
      <vt:lpstr>Presentación de PowerPoint</vt:lpstr>
      <vt:lpstr>Presentación de PowerPoint</vt:lpstr>
      <vt:lpstr>Presentación de PowerPoint</vt:lpstr>
      <vt:lpstr>DHCP transition diagram..</vt:lpstr>
      <vt:lpstr>DHCP transition..</vt:lpstr>
      <vt:lpstr>DHCP transition diagram..</vt:lpstr>
      <vt:lpstr>DHCP transition..</vt:lpstr>
      <vt:lpstr>DHCP transition diagram..</vt:lpstr>
      <vt:lpstr>DHCP transition..</vt:lpstr>
      <vt:lpstr>DHCP transition diagram..</vt:lpstr>
      <vt:lpstr>DHCP transition</vt:lpstr>
      <vt:lpstr>DHCP transition diagram</vt:lpstr>
      <vt:lpstr>Example with Relay Agent</vt:lpstr>
      <vt:lpstr>Another Example</vt:lpstr>
      <vt:lpstr>Another situation</vt:lpstr>
      <vt:lpstr>DHCP message format (cont.)</vt:lpstr>
      <vt:lpstr>DHCP message format</vt:lpstr>
      <vt:lpstr>Conclusion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Muna</dc:creator>
  <cp:lastModifiedBy>Marcelo Semeria</cp:lastModifiedBy>
  <cp:revision>192</cp:revision>
  <dcterms:created xsi:type="dcterms:W3CDTF">2011-03-09T16:44:21Z</dcterms:created>
  <dcterms:modified xsi:type="dcterms:W3CDTF">2015-10-20T16:18:22Z</dcterms:modified>
</cp:coreProperties>
</file>