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9" r:id="rId3"/>
    <p:sldId id="296" r:id="rId4"/>
    <p:sldId id="270" r:id="rId5"/>
    <p:sldId id="297" r:id="rId6"/>
    <p:sldId id="298" r:id="rId7"/>
    <p:sldId id="291" r:id="rId8"/>
    <p:sldId id="300" r:id="rId9"/>
    <p:sldId id="301" r:id="rId10"/>
    <p:sldId id="292" r:id="rId11"/>
    <p:sldId id="293" r:id="rId12"/>
    <p:sldId id="302"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2288" autoAdjust="0"/>
  </p:normalViewPr>
  <p:slideViewPr>
    <p:cSldViewPr snapToGrid="0">
      <p:cViewPr varScale="1">
        <p:scale>
          <a:sx n="56" d="100"/>
          <a:sy n="56" d="100"/>
        </p:scale>
        <p:origin x="1488"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57C98-2AB9-47CA-82A0-A5D901A70C76}"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7F770-F37A-4816-B4C3-92F987721865}" type="slidenum">
              <a:rPr lang="en-US" smtClean="0"/>
              <a:t>‹#›</a:t>
            </a:fld>
            <a:endParaRPr lang="en-US"/>
          </a:p>
        </p:txBody>
      </p:sp>
    </p:spTree>
    <p:extLst>
      <p:ext uri="{BB962C8B-B14F-4D97-AF65-F5344CB8AC3E}">
        <p14:creationId xmlns:p14="http://schemas.microsoft.com/office/powerpoint/2010/main" val="356596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Lester and I will be presenting my Survey on Food Image Classification using Convolutional Neural Networks</a:t>
            </a:r>
          </a:p>
          <a:p>
            <a:endParaRPr lang="en-US" dirty="0"/>
          </a:p>
          <a:p>
            <a:endParaRPr lang="en-US" dirty="0"/>
          </a:p>
        </p:txBody>
      </p:sp>
      <p:sp>
        <p:nvSpPr>
          <p:cNvPr id="4" name="Slide Number Placeholder 3"/>
          <p:cNvSpPr>
            <a:spLocks noGrp="1"/>
          </p:cNvSpPr>
          <p:nvPr>
            <p:ph type="sldNum" sz="quarter" idx="5"/>
          </p:nvPr>
        </p:nvSpPr>
        <p:spPr/>
        <p:txBody>
          <a:bodyPr/>
          <a:lstStyle/>
          <a:p>
            <a:fld id="{BC3C7C4A-8025-45AA-B32B-0613E8D6D784}" type="slidenum">
              <a:rPr lang="en-US" smtClean="0"/>
              <a:t>1</a:t>
            </a:fld>
            <a:endParaRPr lang="en-US"/>
          </a:p>
        </p:txBody>
      </p:sp>
    </p:spTree>
    <p:extLst>
      <p:ext uri="{BB962C8B-B14F-4D97-AF65-F5344CB8AC3E}">
        <p14:creationId xmlns:p14="http://schemas.microsoft.com/office/powerpoint/2010/main" val="1399483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0" dirty="0">
                <a:solidFill>
                  <a:srgbClr val="000000"/>
                </a:solidFill>
                <a:effectLst/>
                <a:latin typeface="Aptos" panose="020B0004020202020204" pitchFamily="34" charset="0"/>
                <a:ea typeface="Times New Roman" panose="02020603050405020304" pitchFamily="18" charset="0"/>
                <a:cs typeface="Arial" panose="020B0604020202020204" pitchFamily="34" charset="0"/>
              </a:rPr>
              <a:t>Another approach is an ensemble which can be achieved through voting mechanisms on the final prediction of each model in the ensemble to achieve higher accuracy. This is what </a:t>
            </a:r>
            <a:r>
              <a:rPr lang="en-US" sz="1800" kern="0" dirty="0" err="1">
                <a:solidFill>
                  <a:srgbClr val="000000"/>
                </a:solidFill>
                <a:effectLst/>
                <a:latin typeface="Aptos" panose="020B0004020202020204" pitchFamily="34" charset="0"/>
                <a:ea typeface="Times New Roman" panose="02020603050405020304" pitchFamily="18" charset="0"/>
                <a:cs typeface="Arial" panose="020B0604020202020204" pitchFamily="34" charset="0"/>
              </a:rPr>
              <a:t>tasci</a:t>
            </a:r>
            <a:r>
              <a:rPr lang="en-US" sz="1800" kern="0" dirty="0">
                <a:solidFill>
                  <a:srgbClr val="000000"/>
                </a:solidFill>
                <a:effectLst/>
                <a:latin typeface="Aptos" panose="020B0004020202020204" pitchFamily="34" charset="0"/>
                <a:ea typeface="Times New Roman" panose="02020603050405020304" pitchFamily="18" charset="0"/>
                <a:cs typeface="Arial" panose="020B0604020202020204" pitchFamily="34" charset="0"/>
              </a:rPr>
              <a:t> did by using 5 different CNN models VGG16, VGG19, </a:t>
            </a:r>
            <a:r>
              <a:rPr lang="en-US" sz="1800" kern="0" dirty="0" err="1">
                <a:solidFill>
                  <a:srgbClr val="000000"/>
                </a:solidFill>
                <a:effectLst/>
                <a:latin typeface="Aptos" panose="020B0004020202020204" pitchFamily="34" charset="0"/>
                <a:ea typeface="Times New Roman" panose="02020603050405020304" pitchFamily="18" charset="0"/>
                <a:cs typeface="Arial" panose="020B0604020202020204" pitchFamily="34" charset="0"/>
              </a:rPr>
              <a:t>GoogleNet</a:t>
            </a:r>
            <a:r>
              <a:rPr lang="en-US" sz="1800" kern="0" dirty="0">
                <a:solidFill>
                  <a:srgbClr val="000000"/>
                </a:solidFill>
                <a:effectLst/>
                <a:latin typeface="Aptos" panose="020B0004020202020204" pitchFamily="34" charset="0"/>
                <a:ea typeface="Times New Roman" panose="02020603050405020304" pitchFamily="18" charset="0"/>
                <a:cs typeface="Arial" panose="020B0604020202020204" pitchFamily="34" charset="0"/>
              </a:rPr>
              <a:t>, ResNet101, and Inceptionv3.  With this approach he achieved an accuracy of 84.28% which is 4.79 higher than the best model in the ensemble.</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A467F770-F37A-4816-B4C3-92F987721865}" type="slidenum">
              <a:rPr lang="en-US" smtClean="0"/>
              <a:t>10</a:t>
            </a:fld>
            <a:endParaRPr lang="en-US"/>
          </a:p>
        </p:txBody>
      </p:sp>
    </p:spTree>
    <p:extLst>
      <p:ext uri="{BB962C8B-B14F-4D97-AF65-F5344CB8AC3E}">
        <p14:creationId xmlns:p14="http://schemas.microsoft.com/office/powerpoint/2010/main" val="3775229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Cordia New" panose="020B0304020202020204" pitchFamily="34" charset="-34"/>
              </a:rPr>
              <a:t>This mini-survey showed that Different datasets have been created to cater to certain purposes, such as classifying Indian and Japanese dishes. Transfer learning techniques have been widely used across all the studies, and they all showed promising results. However, conventional approaches typically rely on single-color space images as inputs, which may not fully capture the diverse visual characteristics of food items. There is still room for improvement.</a:t>
            </a:r>
            <a:endParaRPr lang="en-US" dirty="0"/>
          </a:p>
        </p:txBody>
      </p:sp>
      <p:sp>
        <p:nvSpPr>
          <p:cNvPr id="4" name="Slide Number Placeholder 3"/>
          <p:cNvSpPr>
            <a:spLocks noGrp="1"/>
          </p:cNvSpPr>
          <p:nvPr>
            <p:ph type="sldNum" sz="quarter" idx="5"/>
          </p:nvPr>
        </p:nvSpPr>
        <p:spPr/>
        <p:txBody>
          <a:bodyPr/>
          <a:lstStyle/>
          <a:p>
            <a:fld id="{A467F770-F37A-4816-B4C3-92F987721865}" type="slidenum">
              <a:rPr lang="en-US" smtClean="0"/>
              <a:t>11</a:t>
            </a:fld>
            <a:endParaRPr lang="en-US"/>
          </a:p>
        </p:txBody>
      </p:sp>
    </p:spTree>
    <p:extLst>
      <p:ext uri="{BB962C8B-B14F-4D97-AF65-F5344CB8AC3E}">
        <p14:creationId xmlns:p14="http://schemas.microsoft.com/office/powerpoint/2010/main" val="318634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Cordia New" panose="020B0304020202020204" pitchFamily="34" charset="-34"/>
              </a:rPr>
              <a:t>such utilizing Two-Input Parallel networks, which are capable of handling multi-color space images,</a:t>
            </a:r>
          </a:p>
          <a:p>
            <a:endParaRPr lang="en-US" sz="1800" dirty="0">
              <a:effectLst/>
              <a:latin typeface="Aptos" panose="020B0004020202020204" pitchFamily="34" charset="0"/>
              <a:ea typeface="Aptos" panose="020B000402020202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A467F770-F37A-4816-B4C3-92F987721865}" type="slidenum">
              <a:rPr lang="en-US" smtClean="0"/>
              <a:t>12</a:t>
            </a:fld>
            <a:endParaRPr lang="en-US"/>
          </a:p>
        </p:txBody>
      </p:sp>
    </p:spTree>
    <p:extLst>
      <p:ext uri="{BB962C8B-B14F-4D97-AF65-F5344CB8AC3E}">
        <p14:creationId xmlns:p14="http://schemas.microsoft.com/office/powerpoint/2010/main" val="2429204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67F770-F37A-4816-B4C3-92F987721865}" type="slidenum">
              <a:rPr lang="en-US" smtClean="0"/>
              <a:t>13</a:t>
            </a:fld>
            <a:endParaRPr lang="en-US"/>
          </a:p>
        </p:txBody>
      </p:sp>
    </p:spTree>
    <p:extLst>
      <p:ext uri="{BB962C8B-B14F-4D97-AF65-F5344CB8AC3E}">
        <p14:creationId xmlns:p14="http://schemas.microsoft.com/office/powerpoint/2010/main" val="613362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Cordia New" panose="020B0304020202020204" pitchFamily="34" charset="-34"/>
              </a:rPr>
              <a:t>And doing an ensemble approach to this </a:t>
            </a:r>
            <a:r>
              <a:rPr lang="en-US" sz="1200" dirty="0">
                <a:effectLst/>
                <a:latin typeface="Aptos" panose="020B0004020202020204" pitchFamily="34" charset="0"/>
                <a:ea typeface="Aptos" panose="020B0004020202020204" pitchFamily="34" charset="0"/>
                <a:cs typeface="Cordia New" panose="020B0304020202020204" pitchFamily="34" charset="-34"/>
              </a:rPr>
              <a:t>multi-color space Two-Input Parallel networks to further increase performance.</a:t>
            </a:r>
            <a:endParaRPr lang="en-US" dirty="0"/>
          </a:p>
        </p:txBody>
      </p:sp>
      <p:sp>
        <p:nvSpPr>
          <p:cNvPr id="4" name="Slide Number Placeholder 3"/>
          <p:cNvSpPr>
            <a:spLocks noGrp="1"/>
          </p:cNvSpPr>
          <p:nvPr>
            <p:ph type="sldNum" sz="quarter" idx="5"/>
          </p:nvPr>
        </p:nvSpPr>
        <p:spPr/>
        <p:txBody>
          <a:bodyPr/>
          <a:lstStyle/>
          <a:p>
            <a:fld id="{A467F770-F37A-4816-B4C3-92F987721865}" type="slidenum">
              <a:rPr lang="en-US" smtClean="0"/>
              <a:t>14</a:t>
            </a:fld>
            <a:endParaRPr lang="en-US"/>
          </a:p>
        </p:txBody>
      </p:sp>
    </p:spTree>
    <p:extLst>
      <p:ext uri="{BB962C8B-B14F-4D97-AF65-F5344CB8AC3E}">
        <p14:creationId xmlns:p14="http://schemas.microsoft.com/office/powerpoint/2010/main" val="236009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kern="100" dirty="0">
                <a:effectLst/>
                <a:latin typeface="Arial" panose="020B0604020202020204" pitchFamily="34" charset="0"/>
                <a:ea typeface="Calibri" panose="020F0502020204030204" pitchFamily="34" charset="0"/>
                <a:cs typeface="Cordia New" panose="020B0304020202020204" pitchFamily="34" charset="-34"/>
              </a:rPr>
              <a:t>The topics that will be covered in this presentation will be as follows.</a:t>
            </a:r>
          </a:p>
          <a:p>
            <a:pPr marL="0" marR="0">
              <a:lnSpc>
                <a:spcPct val="150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4AD7ADAD-504F-45A3-A59D-F01DF45602CF}" type="slidenum">
              <a:rPr lang="en-US" smtClean="0"/>
              <a:t>2</a:t>
            </a:fld>
            <a:endParaRPr lang="en-US"/>
          </a:p>
        </p:txBody>
      </p:sp>
    </p:spTree>
    <p:extLst>
      <p:ext uri="{BB962C8B-B14F-4D97-AF65-F5344CB8AC3E}">
        <p14:creationId xmlns:p14="http://schemas.microsoft.com/office/powerpoint/2010/main" val="2767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First lets look at the datasets. Many food datasets have been built in food image classification problem to cover a wide range of food dishes with specific and broad categories. Here are some of the publicly available datasets out there based on my survey the Japanese Food dataset UEC-FOOD100 and 256, the large comprehensive dataset Food101 and Food101N, Food5k Food 11, and Food254DB.</a:t>
            </a:r>
            <a:endParaRPr lang="en-US" dirty="0"/>
          </a:p>
        </p:txBody>
      </p:sp>
      <p:sp>
        <p:nvSpPr>
          <p:cNvPr id="4" name="Slide Number Placeholder 3"/>
          <p:cNvSpPr>
            <a:spLocks noGrp="1"/>
          </p:cNvSpPr>
          <p:nvPr>
            <p:ph type="sldNum" sz="quarter" idx="5"/>
          </p:nvPr>
        </p:nvSpPr>
        <p:spPr/>
        <p:txBody>
          <a:bodyPr/>
          <a:lstStyle/>
          <a:p>
            <a:fld id="{A467F770-F37A-4816-B4C3-92F987721865}" type="slidenum">
              <a:rPr lang="en-US" smtClean="0"/>
              <a:t>3</a:t>
            </a:fld>
            <a:endParaRPr lang="en-US"/>
          </a:p>
        </p:txBody>
      </p:sp>
    </p:spTree>
    <p:extLst>
      <p:ext uri="{BB962C8B-B14F-4D97-AF65-F5344CB8AC3E}">
        <p14:creationId xmlns:p14="http://schemas.microsoft.com/office/powerpoint/2010/main" val="194554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Aptos" panose="020B0004020202020204" pitchFamily="34" charset="0"/>
                <a:ea typeface="Aptos" panose="020B0004020202020204" pitchFamily="34" charset="0"/>
                <a:cs typeface="Cordia New" panose="020B0304020202020204" pitchFamily="34" charset="-34"/>
              </a:rPr>
              <a:t>Different CNN models have been used in food image classification problems; however, these models require large amounts of data to learn meaningful features from the input and take time to train. </a:t>
            </a:r>
          </a:p>
        </p:txBody>
      </p:sp>
      <p:sp>
        <p:nvSpPr>
          <p:cNvPr id="4" name="Slide Number Placeholder 3"/>
          <p:cNvSpPr>
            <a:spLocks noGrp="1"/>
          </p:cNvSpPr>
          <p:nvPr>
            <p:ph type="sldNum" sz="quarter" idx="5"/>
          </p:nvPr>
        </p:nvSpPr>
        <p:spPr/>
        <p:txBody>
          <a:bodyPr/>
          <a:lstStyle/>
          <a:p>
            <a:fld id="{A467F770-F37A-4816-B4C3-92F987721865}" type="slidenum">
              <a:rPr lang="en-US" smtClean="0"/>
              <a:t>4</a:t>
            </a:fld>
            <a:endParaRPr lang="en-US"/>
          </a:p>
        </p:txBody>
      </p:sp>
    </p:spTree>
    <p:extLst>
      <p:ext uri="{BB962C8B-B14F-4D97-AF65-F5344CB8AC3E}">
        <p14:creationId xmlns:p14="http://schemas.microsoft.com/office/powerpoint/2010/main" val="386822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Aptos" panose="020B0004020202020204" pitchFamily="34" charset="0"/>
                <a:ea typeface="Aptos" panose="020B0004020202020204" pitchFamily="34" charset="0"/>
                <a:cs typeface="Cordia New" panose="020B0304020202020204" pitchFamily="34" charset="-34"/>
              </a:rPr>
              <a:t>Based on my survey transfer learning techniques are now more commonly used to solve the problem of insufficient data. This allows CNN models to transfer knowledge from one area to another. In this case, a model that has been trained on ImageNet is repurposed, and the knowledge from the pre-trained model is being transferred to solve a new task by fine-tuning the model to solve the food classification problem, saving time and resources instead of training a model from the ground up.</a:t>
            </a:r>
          </a:p>
        </p:txBody>
      </p:sp>
      <p:sp>
        <p:nvSpPr>
          <p:cNvPr id="4" name="Slide Number Placeholder 3"/>
          <p:cNvSpPr>
            <a:spLocks noGrp="1"/>
          </p:cNvSpPr>
          <p:nvPr>
            <p:ph type="sldNum" sz="quarter" idx="5"/>
          </p:nvPr>
        </p:nvSpPr>
        <p:spPr/>
        <p:txBody>
          <a:bodyPr/>
          <a:lstStyle/>
          <a:p>
            <a:fld id="{A467F770-F37A-4816-B4C3-92F987721865}" type="slidenum">
              <a:rPr lang="en-US" smtClean="0"/>
              <a:t>5</a:t>
            </a:fld>
            <a:endParaRPr lang="en-US"/>
          </a:p>
        </p:txBody>
      </p:sp>
    </p:spTree>
    <p:extLst>
      <p:ext uri="{BB962C8B-B14F-4D97-AF65-F5344CB8AC3E}">
        <p14:creationId xmlns:p14="http://schemas.microsoft.com/office/powerpoint/2010/main" val="3227372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100" dirty="0">
                <a:effectLst/>
                <a:latin typeface="Aptos" panose="020B0004020202020204" pitchFamily="34" charset="0"/>
                <a:ea typeface="Aptos" panose="020B0004020202020204" pitchFamily="34" charset="0"/>
                <a:cs typeface="Cordia New" panose="020B0304020202020204" pitchFamily="34" charset="-34"/>
              </a:rPr>
              <a:t>Here are some studies that used this transfer learning technique. We have Singla et al and Debones et al who used fine-tuned </a:t>
            </a:r>
            <a:r>
              <a:rPr lang="en-US" sz="1800" kern="100" dirty="0" err="1">
                <a:effectLst/>
                <a:latin typeface="Aptos" panose="020B0004020202020204" pitchFamily="34" charset="0"/>
                <a:ea typeface="Aptos" panose="020B0004020202020204" pitchFamily="34" charset="0"/>
                <a:cs typeface="Cordia New" panose="020B0304020202020204" pitchFamily="34" charset="-34"/>
              </a:rPr>
              <a:t>googleNets</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a:p>
            <a:pPr marL="0" marR="0" algn="just">
              <a:lnSpc>
                <a:spcPct val="150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Cordia New" panose="020B0304020202020204" pitchFamily="34" charset="-34"/>
              </a:rPr>
              <a:t>Rajayogi</a:t>
            </a:r>
            <a:r>
              <a:rPr lang="en-US" sz="1800" kern="100" dirty="0">
                <a:effectLst/>
                <a:latin typeface="Aptos" panose="020B0004020202020204" pitchFamily="34" charset="0"/>
                <a:ea typeface="Aptos" panose="020B0004020202020204" pitchFamily="34" charset="0"/>
                <a:cs typeface="Cordia New" panose="020B0304020202020204" pitchFamily="34" charset="-34"/>
              </a:rPr>
              <a:t> et al used fined tuned inception v3 for their Indian Food dataset</a:t>
            </a:r>
          </a:p>
          <a:p>
            <a:pPr marL="0" marR="0" algn="just">
              <a:lnSpc>
                <a:spcPct val="150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a:p>
            <a:pPr marL="0" marR="0" algn="just">
              <a:lnSpc>
                <a:spcPct val="150000"/>
              </a:lnSpc>
              <a:spcBef>
                <a:spcPts val="0"/>
              </a:spcBef>
              <a:spcAft>
                <a:spcPts val="800"/>
              </a:spcAft>
            </a:pPr>
            <a:r>
              <a:rPr lang="en-US" sz="1800" kern="100" dirty="0">
                <a:effectLst/>
                <a:latin typeface="Aptos" panose="020B0004020202020204" pitchFamily="34" charset="0"/>
                <a:ea typeface="Aptos" panose="020B0004020202020204" pitchFamily="34" charset="0"/>
                <a:cs typeface="Cordia New" panose="020B0304020202020204" pitchFamily="34" charset="-34"/>
              </a:rPr>
              <a:t>And </a:t>
            </a:r>
            <a:r>
              <a:rPr lang="en-US" sz="1800" kern="100" dirty="0" err="1">
                <a:effectLst/>
                <a:latin typeface="Aptos" panose="020B0004020202020204" pitchFamily="34" charset="0"/>
                <a:ea typeface="Aptos" panose="020B0004020202020204" pitchFamily="34" charset="0"/>
                <a:cs typeface="Cordia New" panose="020B0304020202020204" pitchFamily="34" charset="-34"/>
              </a:rPr>
              <a:t>VijayaKumari</a:t>
            </a:r>
            <a:r>
              <a:rPr lang="en-US" sz="1800" kern="100" dirty="0">
                <a:effectLst/>
                <a:latin typeface="Aptos" panose="020B0004020202020204" pitchFamily="34" charset="0"/>
                <a:ea typeface="Aptos" panose="020B0004020202020204" pitchFamily="34" charset="0"/>
                <a:cs typeface="Cordia New" panose="020B0304020202020204" pitchFamily="34" charset="-34"/>
              </a:rPr>
              <a:t> who used a finetuned EfficientNetb0.</a:t>
            </a:r>
          </a:p>
        </p:txBody>
      </p:sp>
      <p:sp>
        <p:nvSpPr>
          <p:cNvPr id="4" name="Slide Number Placeholder 3"/>
          <p:cNvSpPr>
            <a:spLocks noGrp="1"/>
          </p:cNvSpPr>
          <p:nvPr>
            <p:ph type="sldNum" sz="quarter" idx="5"/>
          </p:nvPr>
        </p:nvSpPr>
        <p:spPr/>
        <p:txBody>
          <a:bodyPr/>
          <a:lstStyle/>
          <a:p>
            <a:fld id="{A467F770-F37A-4816-B4C3-92F987721865}" type="slidenum">
              <a:rPr lang="en-US" smtClean="0"/>
              <a:t>6</a:t>
            </a:fld>
            <a:endParaRPr lang="en-US"/>
          </a:p>
        </p:txBody>
      </p:sp>
    </p:spTree>
    <p:extLst>
      <p:ext uri="{BB962C8B-B14F-4D97-AF65-F5344CB8AC3E}">
        <p14:creationId xmlns:p14="http://schemas.microsoft.com/office/powerpoint/2010/main" val="1085413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0" dirty="0">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The different CNN models previously mentioned have single-input architectures. To further increase the classification accuracy of models, studies employ parallel CNNs. </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A467F770-F37A-4816-B4C3-92F987721865}" type="slidenum">
              <a:rPr lang="en-US" smtClean="0"/>
              <a:t>7</a:t>
            </a:fld>
            <a:endParaRPr lang="en-US"/>
          </a:p>
        </p:txBody>
      </p:sp>
    </p:spTree>
    <p:extLst>
      <p:ext uri="{BB962C8B-B14F-4D97-AF65-F5344CB8AC3E}">
        <p14:creationId xmlns:p14="http://schemas.microsoft.com/office/powerpoint/2010/main" val="209993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0" dirty="0">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In this approach, the features extracted by the parallel CNNs are concatenated and then fed into the fully connected layers to make the final prediction. Parallel CNN architecture can consist of one input fed into different kinds of CNNs, or multiple variations of one input fed into multiple CNNs of the same kind, or both.</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A467F770-F37A-4816-B4C3-92F987721865}" type="slidenum">
              <a:rPr lang="en-US" smtClean="0"/>
              <a:t>8</a:t>
            </a:fld>
            <a:endParaRPr lang="en-US"/>
          </a:p>
        </p:txBody>
      </p:sp>
    </p:spTree>
    <p:extLst>
      <p:ext uri="{BB962C8B-B14F-4D97-AF65-F5344CB8AC3E}">
        <p14:creationId xmlns:p14="http://schemas.microsoft.com/office/powerpoint/2010/main" val="580244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kern="0" dirty="0">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Here are some studies that did a Parallel architecture, Pandey et al who did a Parallel CNN of </a:t>
            </a:r>
            <a:r>
              <a:rPr lang="en-US" sz="1800" kern="0" dirty="0" err="1">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AlexNet</a:t>
            </a:r>
            <a:r>
              <a:rPr lang="en-US" sz="1800" kern="0" dirty="0">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 </a:t>
            </a:r>
            <a:r>
              <a:rPr lang="en-US" sz="1800" kern="0" dirty="0" err="1">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GoogleNet</a:t>
            </a:r>
            <a:r>
              <a:rPr lang="en-US" sz="1800" kern="0" dirty="0">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 and </a:t>
            </a:r>
            <a:r>
              <a:rPr lang="en-US" sz="1800" kern="0" dirty="0" err="1">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ResNet</a:t>
            </a:r>
            <a:r>
              <a:rPr lang="en-US" sz="1800" kern="0" dirty="0">
                <a:solidFill>
                  <a:srgbClr val="000000"/>
                </a:solidFill>
                <a:effectLst/>
                <a:highlight>
                  <a:srgbClr val="FFFFFF"/>
                </a:highlight>
                <a:latin typeface="Aptos" panose="020B0004020202020204" pitchFamily="34" charset="0"/>
                <a:ea typeface="Times New Roman" panose="02020603050405020304" pitchFamily="18" charset="0"/>
                <a:cs typeface="Arial" panose="020B0604020202020204" pitchFamily="34" charset="0"/>
              </a:rPr>
              <a:t>.</a:t>
            </a:r>
          </a:p>
          <a:p>
            <a:pPr marL="0" marR="0" algn="just">
              <a:lnSpc>
                <a:spcPct val="150000"/>
              </a:lnSpc>
              <a:spcBef>
                <a:spcPts val="0"/>
              </a:spcBef>
              <a:spcAft>
                <a:spcPts val="800"/>
              </a:spcAft>
            </a:pPr>
            <a:endParaRPr lang="en-US" sz="1800" kern="0" dirty="0">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0" dirty="0" err="1">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Martinel</a:t>
            </a:r>
            <a:r>
              <a:rPr lang="en-US" sz="1800" kern="0" dirty="0">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 which created a Wiser model with 2 subnetworks, a residual network and slice network.</a:t>
            </a:r>
          </a:p>
          <a:p>
            <a:pPr marL="0" marR="0" algn="just">
              <a:lnSpc>
                <a:spcPct val="150000"/>
              </a:lnSpc>
              <a:spcBef>
                <a:spcPts val="0"/>
              </a:spcBef>
              <a:spcAft>
                <a:spcPts val="800"/>
              </a:spcAft>
            </a:pPr>
            <a:endParaRPr lang="en-US" sz="1800" kern="0" dirty="0">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endParaRPr>
          </a:p>
          <a:p>
            <a:pPr marL="0" marR="0" algn="just">
              <a:lnSpc>
                <a:spcPct val="150000"/>
              </a:lnSpc>
              <a:spcBef>
                <a:spcPts val="0"/>
              </a:spcBef>
              <a:spcAft>
                <a:spcPts val="800"/>
              </a:spcAft>
            </a:pPr>
            <a:r>
              <a:rPr lang="en-US" sz="1800" kern="0" dirty="0">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And </a:t>
            </a:r>
            <a:r>
              <a:rPr lang="en-US" sz="1800" kern="0" dirty="0" err="1">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sengur</a:t>
            </a:r>
            <a:r>
              <a:rPr lang="en-US" sz="1800" kern="0" dirty="0">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 et al. who did a parallel architecture of </a:t>
            </a:r>
            <a:r>
              <a:rPr lang="en-US" sz="1800" kern="0" dirty="0" err="1">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AlexNet</a:t>
            </a:r>
            <a:r>
              <a:rPr lang="en-US" sz="1800" kern="0" dirty="0">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 and VGG 16 with SVM as the </a:t>
            </a:r>
            <a:r>
              <a:rPr lang="en-US" sz="1800" kern="0" dirty="0" err="1">
                <a:solidFill>
                  <a:srgbClr val="000000"/>
                </a:solidFill>
                <a:effectLst/>
                <a:highlight>
                  <a:srgbClr val="FFFFFF"/>
                </a:highlight>
                <a:latin typeface="Aptos" panose="020B0004020202020204" pitchFamily="34" charset="0"/>
                <a:ea typeface="Aptos" panose="020B0004020202020204" pitchFamily="34" charset="0"/>
                <a:cs typeface="Arial" panose="020B0604020202020204" pitchFamily="34" charset="0"/>
              </a:rPr>
              <a:t>classifer</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A467F770-F37A-4816-B4C3-92F987721865}" type="slidenum">
              <a:rPr lang="en-US" smtClean="0"/>
              <a:t>9</a:t>
            </a:fld>
            <a:endParaRPr lang="en-US"/>
          </a:p>
        </p:txBody>
      </p:sp>
    </p:spTree>
    <p:extLst>
      <p:ext uri="{BB962C8B-B14F-4D97-AF65-F5344CB8AC3E}">
        <p14:creationId xmlns:p14="http://schemas.microsoft.com/office/powerpoint/2010/main" val="405584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8043-C53A-5AFB-79AA-555C837E1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7E86C-44B7-C259-3A9A-C0D5771ED4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61E2B-54F0-9513-4C7E-27CB7A30F8B8}"/>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5" name="Footer Placeholder 4">
            <a:extLst>
              <a:ext uri="{FF2B5EF4-FFF2-40B4-BE49-F238E27FC236}">
                <a16:creationId xmlns:a16="http://schemas.microsoft.com/office/drawing/2014/main" id="{BD2D2345-E72E-4F69-DE1A-C1F113208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8A7D6-6E13-5363-8FA2-C9F59BCDE5B3}"/>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982875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A000-4708-761B-DF4B-A24904FB9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90F325-CE76-3E09-4BC2-950CB9C51B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8D766-BB0B-64CC-6E21-174588E83D62}"/>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5" name="Footer Placeholder 4">
            <a:extLst>
              <a:ext uri="{FF2B5EF4-FFF2-40B4-BE49-F238E27FC236}">
                <a16:creationId xmlns:a16="http://schemas.microsoft.com/office/drawing/2014/main" id="{DC5A1F14-41F2-7EE7-1ED5-62FE69C2E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7A63F-F833-837B-AD44-59A5B177B836}"/>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73562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8CCCB-966D-385C-5BC7-8192E12CDE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CE95ED-8625-0655-45C7-B5108251A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FBCE4-93AC-7772-D323-25D33FEF9CA1}"/>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5" name="Footer Placeholder 4">
            <a:extLst>
              <a:ext uri="{FF2B5EF4-FFF2-40B4-BE49-F238E27FC236}">
                <a16:creationId xmlns:a16="http://schemas.microsoft.com/office/drawing/2014/main" id="{57B6A8D8-B23F-6DBD-976B-729FFB7C8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7F586-49CA-BE60-ECB4-32B9DBC2392E}"/>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71796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0D05-6F24-E9EB-B941-C835C6F49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F7970-C2B8-5E32-7258-468AD50411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09F26-A5B5-B38E-0170-3A9117F96F08}"/>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5" name="Footer Placeholder 4">
            <a:extLst>
              <a:ext uri="{FF2B5EF4-FFF2-40B4-BE49-F238E27FC236}">
                <a16:creationId xmlns:a16="http://schemas.microsoft.com/office/drawing/2014/main" id="{0938D944-88DB-3FC4-E8D4-0D23E0D45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F6937-2116-2307-13DB-3831BCCE6369}"/>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19767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CBB7-FC95-14F2-8DAE-1D63657CB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A1EC7-B210-91EA-37BD-C7AD3AEA0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EC4B6-4E78-AC62-23DB-D4C0FF09EF89}"/>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5" name="Footer Placeholder 4">
            <a:extLst>
              <a:ext uri="{FF2B5EF4-FFF2-40B4-BE49-F238E27FC236}">
                <a16:creationId xmlns:a16="http://schemas.microsoft.com/office/drawing/2014/main" id="{6F91C297-47BA-5E6B-1339-C88EFDFF7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B1204-91D0-4DE0-53B2-A68D4E892068}"/>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20737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A562-FC5B-21C9-32BD-3CCA307FF2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B80045-D508-A46C-C55B-CBB4D2637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761E4-74C4-0B11-BE7B-1EB9E5E0B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B1E74-77AC-0EF3-0350-FA56578B7832}"/>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6" name="Footer Placeholder 5">
            <a:extLst>
              <a:ext uri="{FF2B5EF4-FFF2-40B4-BE49-F238E27FC236}">
                <a16:creationId xmlns:a16="http://schemas.microsoft.com/office/drawing/2014/main" id="{C4C819E8-1587-4BF0-D01D-B844DFBA0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D7283-5BBD-8303-E91A-AD23A45D0B6C}"/>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31832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C1DF-080E-C748-00D9-058559323E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9E502-BEA8-2BC7-20F4-71D0664CF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2C897E-ED6D-3881-BD93-C5661D4F1F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3F93E-A6F5-DBB2-875D-553D48166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FAAF6B-5FED-7810-BD99-FA5D6452F6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794C22-80A3-E5D3-C6EC-57D8DFB511BA}"/>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8" name="Footer Placeholder 7">
            <a:extLst>
              <a:ext uri="{FF2B5EF4-FFF2-40B4-BE49-F238E27FC236}">
                <a16:creationId xmlns:a16="http://schemas.microsoft.com/office/drawing/2014/main" id="{CF39FAA9-32DD-0F24-2614-DBB49D0795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BBEFB6-DCA6-F051-0E04-0A6C411350ED}"/>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90088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D225-3E64-E246-A287-8D4DAA836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18140-4F7E-3F51-4758-9FACE343CEDD}"/>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4" name="Footer Placeholder 3">
            <a:extLst>
              <a:ext uri="{FF2B5EF4-FFF2-40B4-BE49-F238E27FC236}">
                <a16:creationId xmlns:a16="http://schemas.microsoft.com/office/drawing/2014/main" id="{ED2B037D-1862-9F33-459D-D43EE7852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096627-105D-93C0-DBD4-596619FB6526}"/>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52747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E840B-0B6C-A0B1-74E8-23E76B748B60}"/>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3" name="Footer Placeholder 2">
            <a:extLst>
              <a:ext uri="{FF2B5EF4-FFF2-40B4-BE49-F238E27FC236}">
                <a16:creationId xmlns:a16="http://schemas.microsoft.com/office/drawing/2014/main" id="{84609F4B-3032-BD3E-BED4-81CCEED2C3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36A853-8C81-44DB-4193-6665CB2452BC}"/>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22972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8749-31B3-7A00-44E8-C5F8F90FA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2F52DC-0703-E144-924A-BFAA11EB1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96D174-46C4-31F3-77F6-C18A5587E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A3158-E00C-5F65-67CB-55A70A4BEE12}"/>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6" name="Footer Placeholder 5">
            <a:extLst>
              <a:ext uri="{FF2B5EF4-FFF2-40B4-BE49-F238E27FC236}">
                <a16:creationId xmlns:a16="http://schemas.microsoft.com/office/drawing/2014/main" id="{85F406CA-7758-13A2-6463-7ECD6500B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C4C87-0B24-7350-91C3-CFFCCACC685C}"/>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301129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01C4-6F22-BFCC-4CBE-8C05DC466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EF4D96-1791-D8C2-5A0E-957FB0A62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A2E64D-8C9B-E77E-B143-1ADACD3B7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A4A4C-2679-2477-150A-49B00A9EB13B}"/>
              </a:ext>
            </a:extLst>
          </p:cNvPr>
          <p:cNvSpPr>
            <a:spLocks noGrp="1"/>
          </p:cNvSpPr>
          <p:nvPr>
            <p:ph type="dt" sz="half" idx="10"/>
          </p:nvPr>
        </p:nvSpPr>
        <p:spPr/>
        <p:txBody>
          <a:bodyPr/>
          <a:lstStyle/>
          <a:p>
            <a:fld id="{5DDC9A41-4460-455C-A28D-85186AD11302}" type="datetimeFigureOut">
              <a:rPr lang="en-US" smtClean="0"/>
              <a:t>4/30/2024</a:t>
            </a:fld>
            <a:endParaRPr lang="en-US"/>
          </a:p>
        </p:txBody>
      </p:sp>
      <p:sp>
        <p:nvSpPr>
          <p:cNvPr id="6" name="Footer Placeholder 5">
            <a:extLst>
              <a:ext uri="{FF2B5EF4-FFF2-40B4-BE49-F238E27FC236}">
                <a16:creationId xmlns:a16="http://schemas.microsoft.com/office/drawing/2014/main" id="{B5FA8D5A-573C-8D4F-E057-07EAB23BD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D5948-6562-8307-1A93-E177B6606D00}"/>
              </a:ext>
            </a:extLst>
          </p:cNvPr>
          <p:cNvSpPr>
            <a:spLocks noGrp="1"/>
          </p:cNvSpPr>
          <p:nvPr>
            <p:ph type="sldNum" sz="quarter" idx="12"/>
          </p:nvPr>
        </p:nvSpPr>
        <p:spPr/>
        <p:txBody>
          <a:bodyPr/>
          <a:lstStyle/>
          <a:p>
            <a:fld id="{BF743BEE-C99E-449C-AF3C-5ACB7D8927FA}" type="slidenum">
              <a:rPr lang="en-US" smtClean="0"/>
              <a:t>‹#›</a:t>
            </a:fld>
            <a:endParaRPr lang="en-US"/>
          </a:p>
        </p:txBody>
      </p:sp>
    </p:spTree>
    <p:extLst>
      <p:ext uri="{BB962C8B-B14F-4D97-AF65-F5344CB8AC3E}">
        <p14:creationId xmlns:p14="http://schemas.microsoft.com/office/powerpoint/2010/main" val="21517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496EE2-853E-59FC-735F-FDB099232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EFF95-EC3D-6971-3476-862BA1981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53656-987A-5572-20C1-5789D5C11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C9A41-4460-455C-A28D-85186AD11302}" type="datetimeFigureOut">
              <a:rPr lang="en-US" smtClean="0"/>
              <a:t>4/30/2024</a:t>
            </a:fld>
            <a:endParaRPr lang="en-US"/>
          </a:p>
        </p:txBody>
      </p:sp>
      <p:sp>
        <p:nvSpPr>
          <p:cNvPr id="5" name="Footer Placeholder 4">
            <a:extLst>
              <a:ext uri="{FF2B5EF4-FFF2-40B4-BE49-F238E27FC236}">
                <a16:creationId xmlns:a16="http://schemas.microsoft.com/office/drawing/2014/main" id="{F15217A7-767F-190E-CBCC-15C4522C3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5EE2DC-C08F-4C57-12EC-9FBE52D21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43BEE-C99E-449C-AF3C-5ACB7D8927FA}" type="slidenum">
              <a:rPr lang="en-US" smtClean="0"/>
              <a:t>‹#›</a:t>
            </a:fld>
            <a:endParaRPr lang="en-US"/>
          </a:p>
        </p:txBody>
      </p:sp>
    </p:spTree>
    <p:extLst>
      <p:ext uri="{BB962C8B-B14F-4D97-AF65-F5344CB8AC3E}">
        <p14:creationId xmlns:p14="http://schemas.microsoft.com/office/powerpoint/2010/main" val="204898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3" name="Picture 2" descr="A plate of food on a wooden surface&#10;&#10;Description automatically generated">
            <a:extLst>
              <a:ext uri="{FF2B5EF4-FFF2-40B4-BE49-F238E27FC236}">
                <a16:creationId xmlns:a16="http://schemas.microsoft.com/office/drawing/2014/main" id="{281BC58F-EE9F-17E3-ECA3-29A8EA832C83}"/>
              </a:ext>
            </a:extLst>
          </p:cNvPr>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5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4F5235C3-AB12-25CD-55E2-2CB014DB0EBB}"/>
              </a:ext>
            </a:extLst>
          </p:cNvPr>
          <p:cNvSpPr txBox="1">
            <a:spLocks/>
          </p:cNvSpPr>
          <p:nvPr/>
        </p:nvSpPr>
        <p:spPr>
          <a:xfrm>
            <a:off x="6275719" y="4288314"/>
            <a:ext cx="3643603" cy="5384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solidFill>
                  <a:schemeClr val="bg1"/>
                </a:solidFill>
                <a:latin typeface="Raleway" pitchFamily="2" charset="0"/>
                <a:cs typeface="Raavi" panose="020B0502040204020203" pitchFamily="34" charset="0"/>
              </a:rPr>
              <a:t>Researcher: Lester E. Lascano </a:t>
            </a:r>
          </a:p>
        </p:txBody>
      </p:sp>
      <p:sp>
        <p:nvSpPr>
          <p:cNvPr id="5" name="Title 1">
            <a:extLst>
              <a:ext uri="{FF2B5EF4-FFF2-40B4-BE49-F238E27FC236}">
                <a16:creationId xmlns:a16="http://schemas.microsoft.com/office/drawing/2014/main" id="{4749DDE4-AEC6-99BF-35EC-92DDAB799968}"/>
              </a:ext>
            </a:extLst>
          </p:cNvPr>
          <p:cNvSpPr txBox="1">
            <a:spLocks/>
          </p:cNvSpPr>
          <p:nvPr/>
        </p:nvSpPr>
        <p:spPr>
          <a:xfrm>
            <a:off x="4216399" y="335840"/>
            <a:ext cx="7406105" cy="30374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5500"/>
              </a:lnSpc>
            </a:pPr>
            <a:r>
              <a:rPr lang="en-US" sz="4000" b="1" dirty="0">
                <a:solidFill>
                  <a:schemeClr val="bg1"/>
                </a:solidFill>
                <a:latin typeface="Raleway" pitchFamily="2" charset="0"/>
                <a:cs typeface="Raavi" panose="020B0502040204020203" pitchFamily="34" charset="0"/>
              </a:rPr>
              <a:t>Survey</a:t>
            </a:r>
            <a:r>
              <a:rPr lang="en-US" sz="4000" dirty="0">
                <a:solidFill>
                  <a:schemeClr val="bg1"/>
                </a:solidFill>
                <a:latin typeface="Raleway" pitchFamily="2" charset="0"/>
                <a:cs typeface="Raavi" panose="020B0502040204020203" pitchFamily="34" charset="0"/>
              </a:rPr>
              <a:t> on Food Image Classification Using Convolutional Neural Networks </a:t>
            </a:r>
          </a:p>
        </p:txBody>
      </p:sp>
      <p:sp>
        <p:nvSpPr>
          <p:cNvPr id="7" name="Title 1">
            <a:extLst>
              <a:ext uri="{FF2B5EF4-FFF2-40B4-BE49-F238E27FC236}">
                <a16:creationId xmlns:a16="http://schemas.microsoft.com/office/drawing/2014/main" id="{547E521D-0F65-69B7-AD10-E5A7693D30D7}"/>
              </a:ext>
            </a:extLst>
          </p:cNvPr>
          <p:cNvSpPr txBox="1">
            <a:spLocks/>
          </p:cNvSpPr>
          <p:nvPr/>
        </p:nvSpPr>
        <p:spPr>
          <a:xfrm>
            <a:off x="5725160" y="4846403"/>
            <a:ext cx="4744720" cy="5384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solidFill>
                  <a:schemeClr val="bg1"/>
                </a:solidFill>
                <a:latin typeface="Raleway" pitchFamily="2" charset="0"/>
                <a:cs typeface="Raavi" panose="020B0502040204020203" pitchFamily="34" charset="0"/>
              </a:rPr>
              <a:t>Adviser: Prof. John Paul T. </a:t>
            </a:r>
            <a:r>
              <a:rPr lang="en-US" sz="1800" dirty="0" err="1">
                <a:solidFill>
                  <a:schemeClr val="bg1"/>
                </a:solidFill>
                <a:latin typeface="Raleway" pitchFamily="2" charset="0"/>
                <a:cs typeface="Raavi" panose="020B0502040204020203" pitchFamily="34" charset="0"/>
              </a:rPr>
              <a:t>Yusiong</a:t>
            </a:r>
            <a:endParaRPr lang="en-US" sz="1800" dirty="0">
              <a:solidFill>
                <a:schemeClr val="bg1"/>
              </a:solidFill>
              <a:latin typeface="Raleway" pitchFamily="2" charset="0"/>
              <a:cs typeface="Raavi" panose="020B0502040204020203" pitchFamily="34" charset="0"/>
            </a:endParaRPr>
          </a:p>
        </p:txBody>
      </p:sp>
      <p:sp>
        <p:nvSpPr>
          <p:cNvPr id="8" name="Title 1">
            <a:extLst>
              <a:ext uri="{FF2B5EF4-FFF2-40B4-BE49-F238E27FC236}">
                <a16:creationId xmlns:a16="http://schemas.microsoft.com/office/drawing/2014/main" id="{20338EA2-D192-8A34-968C-BC8DAEFDE19F}"/>
              </a:ext>
            </a:extLst>
          </p:cNvPr>
          <p:cNvSpPr txBox="1">
            <a:spLocks/>
          </p:cNvSpPr>
          <p:nvPr/>
        </p:nvSpPr>
        <p:spPr>
          <a:xfrm>
            <a:off x="5768340" y="5765078"/>
            <a:ext cx="4658360" cy="4097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dirty="0">
                <a:solidFill>
                  <a:schemeClr val="bg1"/>
                </a:solidFill>
                <a:latin typeface="Raleway" pitchFamily="2" charset="0"/>
                <a:cs typeface="Raavi" panose="020B0502040204020203" pitchFamily="34" charset="0"/>
              </a:rPr>
              <a:t>May 2024</a:t>
            </a:r>
          </a:p>
        </p:txBody>
      </p:sp>
      <p:sp>
        <p:nvSpPr>
          <p:cNvPr id="9" name="Title 1">
            <a:extLst>
              <a:ext uri="{FF2B5EF4-FFF2-40B4-BE49-F238E27FC236}">
                <a16:creationId xmlns:a16="http://schemas.microsoft.com/office/drawing/2014/main" id="{F53AE126-9871-270C-B7C1-9498C81E5224}"/>
              </a:ext>
            </a:extLst>
          </p:cNvPr>
          <p:cNvSpPr txBox="1">
            <a:spLocks/>
          </p:cNvSpPr>
          <p:nvPr/>
        </p:nvSpPr>
        <p:spPr>
          <a:xfrm>
            <a:off x="5146040" y="3505552"/>
            <a:ext cx="5902960" cy="6243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1"/>
                </a:solidFill>
                <a:latin typeface="Raleway" pitchFamily="2" charset="0"/>
                <a:cs typeface="Raavi" panose="020B0502040204020203" pitchFamily="34" charset="0"/>
              </a:rPr>
              <a:t>University of the Philippines Tacloban College</a:t>
            </a:r>
          </a:p>
        </p:txBody>
      </p:sp>
    </p:spTree>
    <p:extLst>
      <p:ext uri="{BB962C8B-B14F-4D97-AF65-F5344CB8AC3E}">
        <p14:creationId xmlns:p14="http://schemas.microsoft.com/office/powerpoint/2010/main" val="388733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Ensemble Learning</a:t>
            </a:r>
          </a:p>
        </p:txBody>
      </p:sp>
      <p:sp>
        <p:nvSpPr>
          <p:cNvPr id="2" name="TextBox 1">
            <a:extLst>
              <a:ext uri="{FF2B5EF4-FFF2-40B4-BE49-F238E27FC236}">
                <a16:creationId xmlns:a16="http://schemas.microsoft.com/office/drawing/2014/main" id="{3D6F3064-4175-4626-EF16-9654CDEDAD19}"/>
              </a:ext>
            </a:extLst>
          </p:cNvPr>
          <p:cNvSpPr txBox="1"/>
          <p:nvPr/>
        </p:nvSpPr>
        <p:spPr>
          <a:xfrm>
            <a:off x="6582328" y="467514"/>
            <a:ext cx="4929270" cy="552050"/>
          </a:xfrm>
          <a:prstGeom prst="roundRect">
            <a:avLst/>
          </a:prstGeom>
          <a:noFill/>
          <a:ln>
            <a:noFill/>
            <a:prstDash val="lgDash"/>
          </a:ln>
        </p:spPr>
        <p:txBody>
          <a:bodyPr wrap="square" rtlCol="0">
            <a:noAutofit/>
          </a:bodyPr>
          <a:lstStyle/>
          <a:p>
            <a:r>
              <a:rPr lang="en-US" sz="4000" dirty="0" err="1">
                <a:latin typeface="Raleway" pitchFamily="2" charset="0"/>
              </a:rPr>
              <a:t>Tasci</a:t>
            </a:r>
            <a:r>
              <a:rPr lang="en-US" sz="4000" dirty="0">
                <a:latin typeface="Raleway" pitchFamily="2" charset="0"/>
              </a:rPr>
              <a:t>, 2020</a:t>
            </a:r>
          </a:p>
        </p:txBody>
      </p:sp>
      <p:pic>
        <p:nvPicPr>
          <p:cNvPr id="5" name="Picture 2" descr="Neural Networks From Scratch - victorzhou.com">
            <a:extLst>
              <a:ext uri="{FF2B5EF4-FFF2-40B4-BE49-F238E27FC236}">
                <a16:creationId xmlns:a16="http://schemas.microsoft.com/office/drawing/2014/main" id="{8E6FBD09-FC26-8F19-C1AF-969F91EC2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19" y="1833942"/>
            <a:ext cx="1104100" cy="5520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eural Networks From Scratch - victorzhou.com">
            <a:extLst>
              <a:ext uri="{FF2B5EF4-FFF2-40B4-BE49-F238E27FC236}">
                <a16:creationId xmlns:a16="http://schemas.microsoft.com/office/drawing/2014/main" id="{C609E14B-03EA-32F6-6463-12F930F9A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19" y="2758207"/>
            <a:ext cx="1104100" cy="552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Neural Networks From Scratch - victorzhou.com">
            <a:extLst>
              <a:ext uri="{FF2B5EF4-FFF2-40B4-BE49-F238E27FC236}">
                <a16:creationId xmlns:a16="http://schemas.microsoft.com/office/drawing/2014/main" id="{64485C26-B8A5-52DB-47BC-AA9DEBE58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19" y="3682472"/>
            <a:ext cx="1104100" cy="552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eural Networks From Scratch - victorzhou.com">
            <a:extLst>
              <a:ext uri="{FF2B5EF4-FFF2-40B4-BE49-F238E27FC236}">
                <a16:creationId xmlns:a16="http://schemas.microsoft.com/office/drawing/2014/main" id="{3487D5D6-A3A2-F44E-FEC3-9D34C64A2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19" y="4606737"/>
            <a:ext cx="1104100" cy="5520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eural Networks From Scratch - victorzhou.com">
            <a:extLst>
              <a:ext uri="{FF2B5EF4-FFF2-40B4-BE49-F238E27FC236}">
                <a16:creationId xmlns:a16="http://schemas.microsoft.com/office/drawing/2014/main" id="{F299D6B3-D366-4B50-D804-17D39F1E2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19" y="5531001"/>
            <a:ext cx="1104100" cy="552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F06A5BF-7DCC-A2D0-B23A-5238E35431A6}"/>
              </a:ext>
            </a:extLst>
          </p:cNvPr>
          <p:cNvSpPr txBox="1"/>
          <p:nvPr/>
        </p:nvSpPr>
        <p:spPr>
          <a:xfrm>
            <a:off x="648696" y="1923785"/>
            <a:ext cx="1104100" cy="372363"/>
          </a:xfrm>
          <a:prstGeom prst="roundRect">
            <a:avLst/>
          </a:prstGeom>
          <a:noFill/>
          <a:ln>
            <a:noFill/>
            <a:prstDash val="lgDash"/>
          </a:ln>
        </p:spPr>
        <p:txBody>
          <a:bodyPr wrap="square" rtlCol="0">
            <a:noAutofit/>
          </a:bodyPr>
          <a:lstStyle/>
          <a:p>
            <a:pPr algn="r"/>
            <a:r>
              <a:rPr lang="en-US" sz="1600" dirty="0">
                <a:latin typeface="Aptos" panose="020B0004020202020204" pitchFamily="34" charset="0"/>
              </a:rPr>
              <a:t>VGG16</a:t>
            </a:r>
          </a:p>
        </p:txBody>
      </p:sp>
      <p:sp>
        <p:nvSpPr>
          <p:cNvPr id="11" name="TextBox 10">
            <a:extLst>
              <a:ext uri="{FF2B5EF4-FFF2-40B4-BE49-F238E27FC236}">
                <a16:creationId xmlns:a16="http://schemas.microsoft.com/office/drawing/2014/main" id="{161CFE66-EF9A-5132-2ED2-7BB91D69D938}"/>
              </a:ext>
            </a:extLst>
          </p:cNvPr>
          <p:cNvSpPr txBox="1"/>
          <p:nvPr/>
        </p:nvSpPr>
        <p:spPr>
          <a:xfrm>
            <a:off x="648696" y="2846904"/>
            <a:ext cx="1104100" cy="372363"/>
          </a:xfrm>
          <a:prstGeom prst="roundRect">
            <a:avLst/>
          </a:prstGeom>
          <a:noFill/>
          <a:ln>
            <a:noFill/>
            <a:prstDash val="lgDash"/>
          </a:ln>
        </p:spPr>
        <p:txBody>
          <a:bodyPr wrap="square" rtlCol="0">
            <a:noAutofit/>
          </a:bodyPr>
          <a:lstStyle/>
          <a:p>
            <a:pPr algn="r"/>
            <a:r>
              <a:rPr lang="en-US" sz="1600" dirty="0">
                <a:latin typeface="Aptos" panose="020B0004020202020204" pitchFamily="34" charset="0"/>
              </a:rPr>
              <a:t>VGG19</a:t>
            </a:r>
          </a:p>
        </p:txBody>
      </p:sp>
      <p:sp>
        <p:nvSpPr>
          <p:cNvPr id="12" name="TextBox 11">
            <a:extLst>
              <a:ext uri="{FF2B5EF4-FFF2-40B4-BE49-F238E27FC236}">
                <a16:creationId xmlns:a16="http://schemas.microsoft.com/office/drawing/2014/main" id="{1FF831EB-42CB-098E-9CE9-1B89E88D6EC7}"/>
              </a:ext>
            </a:extLst>
          </p:cNvPr>
          <p:cNvSpPr txBox="1"/>
          <p:nvPr/>
        </p:nvSpPr>
        <p:spPr>
          <a:xfrm>
            <a:off x="563330" y="3770023"/>
            <a:ext cx="1189466" cy="372363"/>
          </a:xfrm>
          <a:prstGeom prst="roundRect">
            <a:avLst/>
          </a:prstGeom>
          <a:noFill/>
          <a:ln>
            <a:noFill/>
            <a:prstDash val="lgDash"/>
          </a:ln>
        </p:spPr>
        <p:txBody>
          <a:bodyPr wrap="square" rtlCol="0">
            <a:noAutofit/>
          </a:bodyPr>
          <a:lstStyle/>
          <a:p>
            <a:pPr algn="r"/>
            <a:r>
              <a:rPr lang="en-US" sz="1600" dirty="0" err="1">
                <a:latin typeface="Aptos" panose="020B0004020202020204" pitchFamily="34" charset="0"/>
              </a:rPr>
              <a:t>GoogleNet</a:t>
            </a:r>
            <a:endParaRPr lang="en-US" sz="1600" dirty="0">
              <a:latin typeface="Aptos" panose="020B0004020202020204" pitchFamily="34" charset="0"/>
            </a:endParaRPr>
          </a:p>
        </p:txBody>
      </p:sp>
      <p:sp>
        <p:nvSpPr>
          <p:cNvPr id="13" name="TextBox 12">
            <a:extLst>
              <a:ext uri="{FF2B5EF4-FFF2-40B4-BE49-F238E27FC236}">
                <a16:creationId xmlns:a16="http://schemas.microsoft.com/office/drawing/2014/main" id="{89349078-2D9F-665F-0300-5BE8D4671E37}"/>
              </a:ext>
            </a:extLst>
          </p:cNvPr>
          <p:cNvSpPr txBox="1"/>
          <p:nvPr/>
        </p:nvSpPr>
        <p:spPr>
          <a:xfrm>
            <a:off x="563330" y="4693142"/>
            <a:ext cx="1189466" cy="372363"/>
          </a:xfrm>
          <a:prstGeom prst="roundRect">
            <a:avLst/>
          </a:prstGeom>
          <a:noFill/>
          <a:ln>
            <a:noFill/>
            <a:prstDash val="lgDash"/>
          </a:ln>
        </p:spPr>
        <p:txBody>
          <a:bodyPr wrap="square" rtlCol="0">
            <a:noAutofit/>
          </a:bodyPr>
          <a:lstStyle/>
          <a:p>
            <a:pPr algn="r"/>
            <a:r>
              <a:rPr lang="en-US" sz="1600" dirty="0">
                <a:latin typeface="Aptos" panose="020B0004020202020204" pitchFamily="34" charset="0"/>
              </a:rPr>
              <a:t>ResNet101</a:t>
            </a:r>
          </a:p>
        </p:txBody>
      </p:sp>
      <p:sp>
        <p:nvSpPr>
          <p:cNvPr id="14" name="TextBox 13">
            <a:extLst>
              <a:ext uri="{FF2B5EF4-FFF2-40B4-BE49-F238E27FC236}">
                <a16:creationId xmlns:a16="http://schemas.microsoft.com/office/drawing/2014/main" id="{44C3B561-2766-C9F3-88DA-4A1749FCDAA1}"/>
              </a:ext>
            </a:extLst>
          </p:cNvPr>
          <p:cNvSpPr txBox="1"/>
          <p:nvPr/>
        </p:nvSpPr>
        <p:spPr>
          <a:xfrm>
            <a:off x="425974" y="5616260"/>
            <a:ext cx="1326822" cy="372363"/>
          </a:xfrm>
          <a:prstGeom prst="roundRect">
            <a:avLst/>
          </a:prstGeom>
          <a:noFill/>
          <a:ln>
            <a:noFill/>
            <a:prstDash val="lgDash"/>
          </a:ln>
        </p:spPr>
        <p:txBody>
          <a:bodyPr wrap="square" rtlCol="0">
            <a:noAutofit/>
          </a:bodyPr>
          <a:lstStyle/>
          <a:p>
            <a:pPr algn="r"/>
            <a:r>
              <a:rPr lang="en-US" sz="1600" dirty="0">
                <a:latin typeface="Aptos" panose="020B0004020202020204" pitchFamily="34" charset="0"/>
              </a:rPr>
              <a:t>InceptionV3</a:t>
            </a:r>
          </a:p>
        </p:txBody>
      </p:sp>
      <p:cxnSp>
        <p:nvCxnSpPr>
          <p:cNvPr id="15" name="Straight Connector 14">
            <a:extLst>
              <a:ext uri="{FF2B5EF4-FFF2-40B4-BE49-F238E27FC236}">
                <a16:creationId xmlns:a16="http://schemas.microsoft.com/office/drawing/2014/main" id="{F74988D3-4D51-3038-228B-E3A0CABF02DD}"/>
              </a:ext>
            </a:extLst>
          </p:cNvPr>
          <p:cNvCxnSpPr>
            <a:cxnSpLocks/>
            <a:stCxn id="5" idx="3"/>
            <a:endCxn id="16" idx="1"/>
          </p:cNvCxnSpPr>
          <p:nvPr/>
        </p:nvCxnSpPr>
        <p:spPr>
          <a:xfrm>
            <a:off x="2976319" y="2109967"/>
            <a:ext cx="2572195" cy="1913333"/>
          </a:xfrm>
          <a:prstGeom prst="line">
            <a:avLst/>
          </a:prstGeom>
          <a:ln w="9525">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0469474-AB45-7868-8CD4-A5032CF7E784}"/>
              </a:ext>
            </a:extLst>
          </p:cNvPr>
          <p:cNvSpPr txBox="1"/>
          <p:nvPr/>
        </p:nvSpPr>
        <p:spPr>
          <a:xfrm>
            <a:off x="5548514" y="3837118"/>
            <a:ext cx="2067628" cy="372363"/>
          </a:xfrm>
          <a:prstGeom prst="roundRect">
            <a:avLst/>
          </a:prstGeom>
          <a:noFill/>
          <a:ln>
            <a:noFill/>
            <a:prstDash val="lgDash"/>
          </a:ln>
        </p:spPr>
        <p:txBody>
          <a:bodyPr wrap="square" rtlCol="0">
            <a:noAutofit/>
          </a:bodyPr>
          <a:lstStyle/>
          <a:p>
            <a:pPr algn="ctr"/>
            <a:r>
              <a:rPr lang="en-US" sz="1600" dirty="0">
                <a:latin typeface="Aptos" panose="020B0004020202020204" pitchFamily="34" charset="0"/>
              </a:rPr>
              <a:t>Voting mechanism</a:t>
            </a:r>
          </a:p>
        </p:txBody>
      </p:sp>
      <p:cxnSp>
        <p:nvCxnSpPr>
          <p:cNvPr id="18" name="Straight Connector 17">
            <a:extLst>
              <a:ext uri="{FF2B5EF4-FFF2-40B4-BE49-F238E27FC236}">
                <a16:creationId xmlns:a16="http://schemas.microsoft.com/office/drawing/2014/main" id="{1C6C9C21-9A91-C960-506E-EA6587DDCDD0}"/>
              </a:ext>
            </a:extLst>
          </p:cNvPr>
          <p:cNvCxnSpPr>
            <a:cxnSpLocks/>
            <a:stCxn id="6" idx="3"/>
            <a:endCxn id="16" idx="1"/>
          </p:cNvCxnSpPr>
          <p:nvPr/>
        </p:nvCxnSpPr>
        <p:spPr>
          <a:xfrm>
            <a:off x="2976319" y="3034232"/>
            <a:ext cx="2572195" cy="989068"/>
          </a:xfrm>
          <a:prstGeom prst="line">
            <a:avLst/>
          </a:prstGeom>
          <a:ln w="9525">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44082A2-D9ED-9E70-2CA0-AE005DE36DC3}"/>
              </a:ext>
            </a:extLst>
          </p:cNvPr>
          <p:cNvCxnSpPr>
            <a:cxnSpLocks/>
            <a:stCxn id="7" idx="3"/>
            <a:endCxn id="16" idx="1"/>
          </p:cNvCxnSpPr>
          <p:nvPr/>
        </p:nvCxnSpPr>
        <p:spPr>
          <a:xfrm>
            <a:off x="2976319" y="3958497"/>
            <a:ext cx="2572195" cy="64803"/>
          </a:xfrm>
          <a:prstGeom prst="line">
            <a:avLst/>
          </a:prstGeom>
          <a:ln w="9525">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280F9C-7559-619B-83B9-6D6FBEA206C3}"/>
              </a:ext>
            </a:extLst>
          </p:cNvPr>
          <p:cNvCxnSpPr>
            <a:cxnSpLocks/>
            <a:stCxn id="8" idx="3"/>
            <a:endCxn id="16" idx="1"/>
          </p:cNvCxnSpPr>
          <p:nvPr/>
        </p:nvCxnSpPr>
        <p:spPr>
          <a:xfrm flipV="1">
            <a:off x="2976319" y="4023300"/>
            <a:ext cx="2572195" cy="859462"/>
          </a:xfrm>
          <a:prstGeom prst="line">
            <a:avLst/>
          </a:prstGeom>
          <a:ln w="9525">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D152A-96A6-13A9-C799-3A67FC5256A1}"/>
              </a:ext>
            </a:extLst>
          </p:cNvPr>
          <p:cNvCxnSpPr>
            <a:cxnSpLocks/>
            <a:stCxn id="9" idx="3"/>
            <a:endCxn id="16" idx="1"/>
          </p:cNvCxnSpPr>
          <p:nvPr/>
        </p:nvCxnSpPr>
        <p:spPr>
          <a:xfrm flipV="1">
            <a:off x="2976319" y="4023300"/>
            <a:ext cx="2572195" cy="1783726"/>
          </a:xfrm>
          <a:prstGeom prst="line">
            <a:avLst/>
          </a:prstGeom>
          <a:ln w="9525">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74511B8-97CA-3C11-144C-18340FABC299}"/>
              </a:ext>
            </a:extLst>
          </p:cNvPr>
          <p:cNvSpPr txBox="1"/>
          <p:nvPr/>
        </p:nvSpPr>
        <p:spPr>
          <a:xfrm>
            <a:off x="8467263" y="3837118"/>
            <a:ext cx="2067628" cy="372363"/>
          </a:xfrm>
          <a:prstGeom prst="roundRect">
            <a:avLst/>
          </a:prstGeom>
          <a:noFill/>
          <a:ln>
            <a:noFill/>
            <a:prstDash val="lgDash"/>
          </a:ln>
        </p:spPr>
        <p:txBody>
          <a:bodyPr wrap="square" rtlCol="0">
            <a:noAutofit/>
          </a:bodyPr>
          <a:lstStyle/>
          <a:p>
            <a:pPr algn="ctr"/>
            <a:r>
              <a:rPr lang="en-US" sz="1600" dirty="0">
                <a:latin typeface="Aptos" panose="020B0004020202020204" pitchFamily="34" charset="0"/>
              </a:rPr>
              <a:t>Prediction</a:t>
            </a:r>
          </a:p>
        </p:txBody>
      </p:sp>
      <p:cxnSp>
        <p:nvCxnSpPr>
          <p:cNvPr id="43" name="Straight Connector 42">
            <a:extLst>
              <a:ext uri="{FF2B5EF4-FFF2-40B4-BE49-F238E27FC236}">
                <a16:creationId xmlns:a16="http://schemas.microsoft.com/office/drawing/2014/main" id="{86017B7E-CDF6-726D-6D04-3D7D9B203667}"/>
              </a:ext>
            </a:extLst>
          </p:cNvPr>
          <p:cNvCxnSpPr>
            <a:cxnSpLocks/>
            <a:stCxn id="16" idx="3"/>
            <a:endCxn id="42" idx="1"/>
          </p:cNvCxnSpPr>
          <p:nvPr/>
        </p:nvCxnSpPr>
        <p:spPr>
          <a:xfrm>
            <a:off x="7616142" y="4023300"/>
            <a:ext cx="851121" cy="0"/>
          </a:xfrm>
          <a:prstGeom prst="line">
            <a:avLst/>
          </a:prstGeom>
          <a:ln w="9525">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CC20C3A-037A-B090-D3B9-2759CDE9AD8D}"/>
              </a:ext>
            </a:extLst>
          </p:cNvPr>
          <p:cNvSpPr txBox="1"/>
          <p:nvPr/>
        </p:nvSpPr>
        <p:spPr>
          <a:xfrm>
            <a:off x="7853398" y="4606737"/>
            <a:ext cx="2067628" cy="372363"/>
          </a:xfrm>
          <a:prstGeom prst="roundRect">
            <a:avLst/>
          </a:prstGeom>
          <a:noFill/>
          <a:ln>
            <a:noFill/>
            <a:prstDash val="lgDash"/>
          </a:ln>
        </p:spPr>
        <p:txBody>
          <a:bodyPr wrap="square" rtlCol="0">
            <a:noAutofit/>
          </a:bodyPr>
          <a:lstStyle/>
          <a:p>
            <a:pPr algn="ctr"/>
            <a:r>
              <a:rPr lang="en-US" sz="1600" b="1" i="1" dirty="0">
                <a:solidFill>
                  <a:schemeClr val="tx1"/>
                </a:solidFill>
                <a:latin typeface="Raleway" pitchFamily="2" charset="0"/>
                <a:cs typeface="Arial" panose="020B0604020202020204" pitchFamily="34" charset="0"/>
              </a:rPr>
              <a:t>84.28% accuracy</a:t>
            </a:r>
          </a:p>
        </p:txBody>
      </p:sp>
      <p:sp>
        <p:nvSpPr>
          <p:cNvPr id="54" name="TextBox 53">
            <a:extLst>
              <a:ext uri="{FF2B5EF4-FFF2-40B4-BE49-F238E27FC236}">
                <a16:creationId xmlns:a16="http://schemas.microsoft.com/office/drawing/2014/main" id="{07068E01-2007-D177-3756-C7FE6D37B8B6}"/>
              </a:ext>
            </a:extLst>
          </p:cNvPr>
          <p:cNvSpPr txBox="1"/>
          <p:nvPr/>
        </p:nvSpPr>
        <p:spPr>
          <a:xfrm>
            <a:off x="2779543" y="1814557"/>
            <a:ext cx="1104100" cy="372363"/>
          </a:xfrm>
          <a:prstGeom prst="roundRect">
            <a:avLst/>
          </a:prstGeom>
          <a:noFill/>
          <a:ln>
            <a:noFill/>
            <a:prstDash val="lgDash"/>
          </a:ln>
        </p:spPr>
        <p:txBody>
          <a:bodyPr wrap="square" rtlCol="0">
            <a:noAutofit/>
          </a:bodyPr>
          <a:lstStyle/>
          <a:p>
            <a:pPr algn="ctr"/>
            <a:r>
              <a:rPr lang="en-US" sz="1400" i="1" dirty="0">
                <a:solidFill>
                  <a:schemeClr val="tx1"/>
                </a:solidFill>
                <a:latin typeface="Aptos" panose="020B0004020202020204" pitchFamily="34" charset="0"/>
                <a:cs typeface="Arial" panose="020B0604020202020204" pitchFamily="34" charset="0"/>
              </a:rPr>
              <a:t>72.88%</a:t>
            </a:r>
          </a:p>
        </p:txBody>
      </p:sp>
      <p:sp>
        <p:nvSpPr>
          <p:cNvPr id="55" name="TextBox 54">
            <a:extLst>
              <a:ext uri="{FF2B5EF4-FFF2-40B4-BE49-F238E27FC236}">
                <a16:creationId xmlns:a16="http://schemas.microsoft.com/office/drawing/2014/main" id="{160EFBD4-6077-1AE2-9EB0-77E8D20FD903}"/>
              </a:ext>
            </a:extLst>
          </p:cNvPr>
          <p:cNvSpPr txBox="1"/>
          <p:nvPr/>
        </p:nvSpPr>
        <p:spPr>
          <a:xfrm>
            <a:off x="2660120" y="2688360"/>
            <a:ext cx="1104100" cy="372363"/>
          </a:xfrm>
          <a:prstGeom prst="roundRect">
            <a:avLst/>
          </a:prstGeom>
          <a:noFill/>
          <a:ln>
            <a:noFill/>
            <a:prstDash val="lgDash"/>
          </a:ln>
        </p:spPr>
        <p:txBody>
          <a:bodyPr wrap="square" rtlCol="0">
            <a:noAutofit/>
          </a:bodyPr>
          <a:lstStyle/>
          <a:p>
            <a:pPr algn="ctr"/>
            <a:r>
              <a:rPr lang="en-US" sz="1400" i="1" dirty="0">
                <a:solidFill>
                  <a:schemeClr val="tx1"/>
                </a:solidFill>
                <a:latin typeface="Aptos" panose="020B0004020202020204" pitchFamily="34" charset="0"/>
                <a:cs typeface="Arial" panose="020B0604020202020204" pitchFamily="34" charset="0"/>
              </a:rPr>
              <a:t>71.16</a:t>
            </a:r>
          </a:p>
        </p:txBody>
      </p:sp>
      <p:sp>
        <p:nvSpPr>
          <p:cNvPr id="56" name="TextBox 55">
            <a:extLst>
              <a:ext uri="{FF2B5EF4-FFF2-40B4-BE49-F238E27FC236}">
                <a16:creationId xmlns:a16="http://schemas.microsoft.com/office/drawing/2014/main" id="{5625D333-8308-6344-3B6B-AF7BDDB79BDD}"/>
              </a:ext>
            </a:extLst>
          </p:cNvPr>
          <p:cNvSpPr txBox="1"/>
          <p:nvPr/>
        </p:nvSpPr>
        <p:spPr>
          <a:xfrm>
            <a:off x="2779543" y="3651012"/>
            <a:ext cx="1104100" cy="372363"/>
          </a:xfrm>
          <a:prstGeom prst="roundRect">
            <a:avLst/>
          </a:prstGeom>
          <a:noFill/>
          <a:ln>
            <a:noFill/>
            <a:prstDash val="lgDash"/>
          </a:ln>
        </p:spPr>
        <p:txBody>
          <a:bodyPr wrap="square" rtlCol="0">
            <a:noAutofit/>
          </a:bodyPr>
          <a:lstStyle/>
          <a:p>
            <a:pPr algn="ctr"/>
            <a:r>
              <a:rPr lang="en-US" sz="1400" i="1" dirty="0">
                <a:solidFill>
                  <a:schemeClr val="tx1"/>
                </a:solidFill>
                <a:latin typeface="Aptos" panose="020B0004020202020204" pitchFamily="34" charset="0"/>
                <a:cs typeface="Arial" panose="020B0604020202020204" pitchFamily="34" charset="0"/>
              </a:rPr>
              <a:t>70.96</a:t>
            </a:r>
          </a:p>
        </p:txBody>
      </p:sp>
      <p:sp>
        <p:nvSpPr>
          <p:cNvPr id="57" name="TextBox 56">
            <a:extLst>
              <a:ext uri="{FF2B5EF4-FFF2-40B4-BE49-F238E27FC236}">
                <a16:creationId xmlns:a16="http://schemas.microsoft.com/office/drawing/2014/main" id="{A4189C84-772A-C1F0-0D5F-C032FDEC9840}"/>
              </a:ext>
            </a:extLst>
          </p:cNvPr>
          <p:cNvSpPr txBox="1"/>
          <p:nvPr/>
        </p:nvSpPr>
        <p:spPr>
          <a:xfrm>
            <a:off x="2621045" y="4453898"/>
            <a:ext cx="1104100" cy="372363"/>
          </a:xfrm>
          <a:prstGeom prst="roundRect">
            <a:avLst/>
          </a:prstGeom>
          <a:noFill/>
          <a:ln>
            <a:noFill/>
            <a:prstDash val="lgDash"/>
          </a:ln>
        </p:spPr>
        <p:txBody>
          <a:bodyPr wrap="square" rtlCol="0">
            <a:noAutofit/>
          </a:bodyPr>
          <a:lstStyle/>
          <a:p>
            <a:pPr algn="ctr"/>
            <a:r>
              <a:rPr lang="en-US" sz="1400" i="1" dirty="0">
                <a:solidFill>
                  <a:schemeClr val="tx1"/>
                </a:solidFill>
                <a:latin typeface="Aptos" panose="020B0004020202020204" pitchFamily="34" charset="0"/>
                <a:cs typeface="Arial" panose="020B0604020202020204" pitchFamily="34" charset="0"/>
              </a:rPr>
              <a:t>79.49</a:t>
            </a:r>
          </a:p>
        </p:txBody>
      </p:sp>
      <p:sp>
        <p:nvSpPr>
          <p:cNvPr id="58" name="TextBox 57">
            <a:extLst>
              <a:ext uri="{FF2B5EF4-FFF2-40B4-BE49-F238E27FC236}">
                <a16:creationId xmlns:a16="http://schemas.microsoft.com/office/drawing/2014/main" id="{AD3E24CA-8B93-E1AF-6CC6-504B246AF18A}"/>
              </a:ext>
            </a:extLst>
          </p:cNvPr>
          <p:cNvSpPr txBox="1"/>
          <p:nvPr/>
        </p:nvSpPr>
        <p:spPr>
          <a:xfrm>
            <a:off x="2543692" y="5344819"/>
            <a:ext cx="1104100" cy="372363"/>
          </a:xfrm>
          <a:prstGeom prst="roundRect">
            <a:avLst/>
          </a:prstGeom>
          <a:noFill/>
          <a:ln>
            <a:noFill/>
            <a:prstDash val="lgDash"/>
          </a:ln>
        </p:spPr>
        <p:txBody>
          <a:bodyPr wrap="square" rtlCol="0">
            <a:noAutofit/>
          </a:bodyPr>
          <a:lstStyle/>
          <a:p>
            <a:pPr algn="ctr"/>
            <a:r>
              <a:rPr lang="en-US" sz="1400" i="1" dirty="0">
                <a:solidFill>
                  <a:schemeClr val="tx1"/>
                </a:solidFill>
                <a:latin typeface="Aptos" panose="020B0004020202020204" pitchFamily="34" charset="0"/>
                <a:cs typeface="Arial" panose="020B0604020202020204" pitchFamily="34" charset="0"/>
              </a:rPr>
              <a:t>79.08</a:t>
            </a:r>
          </a:p>
        </p:txBody>
      </p:sp>
      <p:sp>
        <p:nvSpPr>
          <p:cNvPr id="60" name="TextBox 59">
            <a:extLst>
              <a:ext uri="{FF2B5EF4-FFF2-40B4-BE49-F238E27FC236}">
                <a16:creationId xmlns:a16="http://schemas.microsoft.com/office/drawing/2014/main" id="{64063E71-214A-E3F6-9E5F-8400E09AD326}"/>
              </a:ext>
            </a:extLst>
          </p:cNvPr>
          <p:cNvSpPr txBox="1"/>
          <p:nvPr/>
        </p:nvSpPr>
        <p:spPr>
          <a:xfrm>
            <a:off x="9570955" y="4627445"/>
            <a:ext cx="181464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accent6"/>
                </a:solidFill>
                <a:effectLst/>
                <a:latin typeface="Arial" panose="020B0604020202020204" pitchFamily="34" charset="0"/>
                <a:cs typeface="Arial" panose="020B0604020202020204" pitchFamily="34" charset="0"/>
              </a:rPr>
              <a:t>↑ 4.79%</a:t>
            </a:r>
            <a:endParaRPr lang="en-US" sz="1800" b="1" dirty="0">
              <a:solidFill>
                <a:schemeClr val="tx1"/>
              </a:solidFill>
              <a:latin typeface="Raleway" pitchFamily="2" charset="0"/>
              <a:cs typeface="Arial" panose="020B0604020202020204" pitchFamily="34" charset="0"/>
            </a:endParaRPr>
          </a:p>
        </p:txBody>
      </p:sp>
    </p:spTree>
    <p:extLst>
      <p:ext uri="{BB962C8B-B14F-4D97-AF65-F5344CB8AC3E}">
        <p14:creationId xmlns:p14="http://schemas.microsoft.com/office/powerpoint/2010/main" val="242238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15814" y="0"/>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Conclusion</a:t>
            </a:r>
          </a:p>
        </p:txBody>
      </p:sp>
      <p:sp>
        <p:nvSpPr>
          <p:cNvPr id="2" name="Content Placeholder 2">
            <a:extLst>
              <a:ext uri="{FF2B5EF4-FFF2-40B4-BE49-F238E27FC236}">
                <a16:creationId xmlns:a16="http://schemas.microsoft.com/office/drawing/2014/main" id="{807EBF9A-310C-895F-E931-E849D1C77EB6}"/>
              </a:ext>
            </a:extLst>
          </p:cNvPr>
          <p:cNvSpPr txBox="1">
            <a:spLocks/>
          </p:cNvSpPr>
          <p:nvPr/>
        </p:nvSpPr>
        <p:spPr>
          <a:xfrm>
            <a:off x="1621720" y="1337636"/>
            <a:ext cx="9320599" cy="37763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effectLst/>
                <a:latin typeface="Aptos" panose="020B0004020202020204" pitchFamily="34" charset="0"/>
                <a:ea typeface="Aptos" panose="020B0004020202020204" pitchFamily="34" charset="0"/>
                <a:cs typeface="Cordia New" panose="020B0304020202020204" pitchFamily="34" charset="-34"/>
              </a:rPr>
              <a:t>This mini-survey showed that Different datasets have been created to cater to certain purposes, such as classifying Indian and Japanese dishes. Transfer learning techniques have been widely used across all the studies, and they all showed promising results. However, conventional approaches typically rely on single-color space images as inputs, which may not fully capture the diverse visual characteristics of food items. There is still room for improvement.</a:t>
            </a:r>
            <a:endParaRPr lang="en-US" sz="1000" dirty="0"/>
          </a:p>
        </p:txBody>
      </p:sp>
    </p:spTree>
    <p:extLst>
      <p:ext uri="{BB962C8B-B14F-4D97-AF65-F5344CB8AC3E}">
        <p14:creationId xmlns:p14="http://schemas.microsoft.com/office/powerpoint/2010/main" val="419650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15814" y="0"/>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Conclusion</a:t>
            </a:r>
          </a:p>
        </p:txBody>
      </p:sp>
      <p:grpSp>
        <p:nvGrpSpPr>
          <p:cNvPr id="25" name="Group 24">
            <a:extLst>
              <a:ext uri="{FF2B5EF4-FFF2-40B4-BE49-F238E27FC236}">
                <a16:creationId xmlns:a16="http://schemas.microsoft.com/office/drawing/2014/main" id="{5817A7FB-FDCE-7623-9BE7-40BA2282024A}"/>
              </a:ext>
            </a:extLst>
          </p:cNvPr>
          <p:cNvGrpSpPr/>
          <p:nvPr/>
        </p:nvGrpSpPr>
        <p:grpSpPr>
          <a:xfrm>
            <a:off x="1272851" y="1848315"/>
            <a:ext cx="11110582" cy="3506244"/>
            <a:chOff x="1272851" y="1848315"/>
            <a:chExt cx="11110582" cy="3506244"/>
          </a:xfrm>
        </p:grpSpPr>
        <p:grpSp>
          <p:nvGrpSpPr>
            <p:cNvPr id="3" name="Group 2">
              <a:extLst>
                <a:ext uri="{FF2B5EF4-FFF2-40B4-BE49-F238E27FC236}">
                  <a16:creationId xmlns:a16="http://schemas.microsoft.com/office/drawing/2014/main" id="{4BA4D607-6397-521F-5634-35DD4FA1E2C9}"/>
                </a:ext>
              </a:extLst>
            </p:cNvPr>
            <p:cNvGrpSpPr/>
            <p:nvPr/>
          </p:nvGrpSpPr>
          <p:grpSpPr>
            <a:xfrm>
              <a:off x="2626969" y="1848315"/>
              <a:ext cx="4379562" cy="1430215"/>
              <a:chOff x="2626969" y="1848315"/>
              <a:chExt cx="4379562" cy="1430215"/>
            </a:xfrm>
          </p:grpSpPr>
          <p:pic>
            <p:nvPicPr>
              <p:cNvPr id="5" name="Picture 2" descr="Neural Networks From Scratch - victorzhou.com">
                <a:extLst>
                  <a:ext uri="{FF2B5EF4-FFF2-40B4-BE49-F238E27FC236}">
                    <a16:creationId xmlns:a16="http://schemas.microsoft.com/office/drawing/2014/main" id="{F11BD70A-D22A-A664-70DC-355D80E8E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102" y="1848315"/>
                <a:ext cx="2860429" cy="143021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9FBAEC8-5D33-AABA-C799-BE7ABE25D028}"/>
                  </a:ext>
                </a:extLst>
              </p:cNvPr>
              <p:cNvCxnSpPr>
                <a:cxnSpLocks/>
              </p:cNvCxnSpPr>
              <p:nvPr/>
            </p:nvCxnSpPr>
            <p:spPr>
              <a:xfrm>
                <a:off x="2626969" y="2563421"/>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pic>
          <p:nvPicPr>
            <p:cNvPr id="8" name="Picture 2" descr="Neural Networks From Scratch - victorzhou.com">
              <a:extLst>
                <a:ext uri="{FF2B5EF4-FFF2-40B4-BE49-F238E27FC236}">
                  <a16:creationId xmlns:a16="http://schemas.microsoft.com/office/drawing/2014/main" id="{7EC919E8-2981-BA07-892A-C564B9EF2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102" y="3924344"/>
              <a:ext cx="2860429" cy="14302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C8497C8B-67BF-AD7D-08B6-B809908D4355}"/>
                </a:ext>
              </a:extLst>
            </p:cNvPr>
            <p:cNvCxnSpPr>
              <a:cxnSpLocks/>
            </p:cNvCxnSpPr>
            <p:nvPr/>
          </p:nvCxnSpPr>
          <p:spPr>
            <a:xfrm>
              <a:off x="2626969" y="4639450"/>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5BEE2F2-C629-0C58-86A7-3220BCED9A93}"/>
                </a:ext>
              </a:extLst>
            </p:cNvPr>
            <p:cNvSpPr txBox="1">
              <a:spLocks/>
            </p:cNvSpPr>
            <p:nvPr/>
          </p:nvSpPr>
          <p:spPr>
            <a:xfrm rot="16200000">
              <a:off x="6499140" y="3489570"/>
              <a:ext cx="3048269" cy="419582"/>
            </a:xfrm>
            <a:prstGeom prst="rect">
              <a:avLst/>
            </a:prstGeom>
            <a:ln>
              <a:solidFill>
                <a:schemeClr val="tx1"/>
              </a:solidFill>
            </a:ln>
          </p:spPr>
          <p:txBody>
            <a:bodyPr vert="horz" lIns="91440" tIns="0" rIns="91440" bIns="91440" rtlCol="0" anchor="ctr"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000" kern="100" dirty="0">
                  <a:latin typeface="Aptos" panose="020B0004020202020204" pitchFamily="34" charset="0"/>
                  <a:ea typeface="Calibri" panose="020F0502020204030204" pitchFamily="34" charset="0"/>
                  <a:cs typeface="Arial" panose="020B0604020202020204" pitchFamily="34" charset="0"/>
                </a:rPr>
                <a:t>Concatenation</a:t>
              </a:r>
            </a:p>
          </p:txBody>
        </p:sp>
        <p:sp>
          <p:nvSpPr>
            <p:cNvPr id="12" name="Content Placeholder 2">
              <a:extLst>
                <a:ext uri="{FF2B5EF4-FFF2-40B4-BE49-F238E27FC236}">
                  <a16:creationId xmlns:a16="http://schemas.microsoft.com/office/drawing/2014/main" id="{6FF2438A-83D8-9A2B-0889-AD356EB4728B}"/>
                </a:ext>
              </a:extLst>
            </p:cNvPr>
            <p:cNvSpPr txBox="1">
              <a:spLocks/>
            </p:cNvSpPr>
            <p:nvPr/>
          </p:nvSpPr>
          <p:spPr>
            <a:xfrm rot="16200000">
              <a:off x="7370291" y="3489571"/>
              <a:ext cx="3048269" cy="419582"/>
            </a:xfrm>
            <a:prstGeom prst="rect">
              <a:avLst/>
            </a:prstGeom>
            <a:ln>
              <a:solidFill>
                <a:schemeClr val="tx1"/>
              </a:solidFill>
            </a:ln>
          </p:spPr>
          <p:txBody>
            <a:bodyPr vert="horz" lIns="91440" tIns="0" rIns="91440" bIns="91440" rtlCol="0" anchor="ctr"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000" kern="100" dirty="0">
                  <a:latin typeface="Aptos" panose="020B0004020202020204" pitchFamily="34" charset="0"/>
                  <a:ea typeface="Calibri" panose="020F0502020204030204" pitchFamily="34" charset="0"/>
                  <a:cs typeface="Arial" panose="020B0604020202020204" pitchFamily="34" charset="0"/>
                </a:rPr>
                <a:t>Fully Connected</a:t>
              </a:r>
            </a:p>
          </p:txBody>
        </p:sp>
        <p:sp>
          <p:nvSpPr>
            <p:cNvPr id="13" name="Content Placeholder 2">
              <a:extLst>
                <a:ext uri="{FF2B5EF4-FFF2-40B4-BE49-F238E27FC236}">
                  <a16:creationId xmlns:a16="http://schemas.microsoft.com/office/drawing/2014/main" id="{235904F1-F40D-9E37-A643-D6834C758244}"/>
                </a:ext>
              </a:extLst>
            </p:cNvPr>
            <p:cNvSpPr txBox="1">
              <a:spLocks/>
            </p:cNvSpPr>
            <p:nvPr/>
          </p:nvSpPr>
          <p:spPr>
            <a:xfrm rot="16200000">
              <a:off x="8328530" y="3489571"/>
              <a:ext cx="3048269" cy="419582"/>
            </a:xfrm>
            <a:prstGeom prst="rect">
              <a:avLst/>
            </a:prstGeom>
            <a:ln>
              <a:solidFill>
                <a:schemeClr val="tx1"/>
              </a:solidFill>
            </a:ln>
          </p:spPr>
          <p:txBody>
            <a:bodyPr vert="horz" lIns="91440" tIns="0" rIns="91440" bIns="91440" rtlCol="0" anchor="ctr"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000" kern="100" dirty="0" err="1">
                  <a:latin typeface="Aptos" panose="020B0004020202020204" pitchFamily="34" charset="0"/>
                  <a:ea typeface="Calibri" panose="020F0502020204030204" pitchFamily="34" charset="0"/>
                  <a:cs typeface="Arial" panose="020B0604020202020204" pitchFamily="34" charset="0"/>
                </a:rPr>
                <a:t>Softmax</a:t>
              </a:r>
              <a:endParaRPr lang="en-US" sz="2000" kern="100" dirty="0">
                <a:latin typeface="Aptos" panose="020B0004020202020204" pitchFamily="34" charset="0"/>
                <a:ea typeface="Calibri" panose="020F0502020204030204" pitchFamily="34" charset="0"/>
                <a:cs typeface="Arial" panose="020B0604020202020204" pitchFamily="34" charset="0"/>
              </a:endParaRPr>
            </a:p>
          </p:txBody>
        </p:sp>
        <p:cxnSp>
          <p:nvCxnSpPr>
            <p:cNvPr id="14" name="Connector: Elbow 13">
              <a:extLst>
                <a:ext uri="{FF2B5EF4-FFF2-40B4-BE49-F238E27FC236}">
                  <a16:creationId xmlns:a16="http://schemas.microsoft.com/office/drawing/2014/main" id="{BF2508A6-3A5F-5951-4E22-FBAF75D6C000}"/>
                </a:ext>
              </a:extLst>
            </p:cNvPr>
            <p:cNvCxnSpPr>
              <a:stCxn id="5" idx="3"/>
              <a:endCxn id="11" idx="0"/>
            </p:cNvCxnSpPr>
            <p:nvPr/>
          </p:nvCxnSpPr>
          <p:spPr>
            <a:xfrm>
              <a:off x="7006531" y="2563423"/>
              <a:ext cx="806953" cy="1135938"/>
            </a:xfrm>
            <a:prstGeom prst="bentConnector5">
              <a:avLst>
                <a:gd name="adj1" fmla="val 28329"/>
                <a:gd name="adj2" fmla="val -206"/>
                <a:gd name="adj3" fmla="val 5278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6601C78-BDA0-591C-D92A-7105E73A5DAC}"/>
                </a:ext>
              </a:extLst>
            </p:cNvPr>
            <p:cNvCxnSpPr>
              <a:cxnSpLocks/>
              <a:stCxn id="8" idx="3"/>
              <a:endCxn id="11" idx="0"/>
            </p:cNvCxnSpPr>
            <p:nvPr/>
          </p:nvCxnSpPr>
          <p:spPr>
            <a:xfrm flipV="1">
              <a:off x="7006531" y="3699361"/>
              <a:ext cx="806953" cy="940091"/>
            </a:xfrm>
            <a:prstGeom prst="bentConnector5">
              <a:avLst>
                <a:gd name="adj1" fmla="val 28329"/>
                <a:gd name="adj2" fmla="val -127"/>
                <a:gd name="adj3" fmla="val 534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09E58E-DE1C-82FB-0AF8-8B789B26103D}"/>
                </a:ext>
              </a:extLst>
            </p:cNvPr>
            <p:cNvCxnSpPr>
              <a:cxnSpLocks/>
              <a:stCxn id="11" idx="2"/>
              <a:endCxn id="12" idx="0"/>
            </p:cNvCxnSpPr>
            <p:nvPr/>
          </p:nvCxnSpPr>
          <p:spPr>
            <a:xfrm>
              <a:off x="8233066" y="3699361"/>
              <a:ext cx="451569" cy="1"/>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1E4AAA-DEF2-6A0B-AB91-9B881C4CAA7B}"/>
                </a:ext>
              </a:extLst>
            </p:cNvPr>
            <p:cNvCxnSpPr>
              <a:cxnSpLocks/>
              <a:stCxn id="12" idx="2"/>
              <a:endCxn id="13" idx="0"/>
            </p:cNvCxnSpPr>
            <p:nvPr/>
          </p:nvCxnSpPr>
          <p:spPr>
            <a:xfrm>
              <a:off x="9104217" y="3699362"/>
              <a:ext cx="538657"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EE6423-693B-4236-8FAA-00FAAA40C7CF}"/>
                </a:ext>
              </a:extLst>
            </p:cNvPr>
            <p:cNvCxnSpPr>
              <a:cxnSpLocks/>
              <a:stCxn id="13" idx="2"/>
            </p:cNvCxnSpPr>
            <p:nvPr/>
          </p:nvCxnSpPr>
          <p:spPr>
            <a:xfrm flipV="1">
              <a:off x="10062456" y="3699361"/>
              <a:ext cx="611457" cy="1"/>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1" name="Picture 20" descr="A dessert on a plate&#10;&#10;Description automatically generated">
              <a:extLst>
                <a:ext uri="{FF2B5EF4-FFF2-40B4-BE49-F238E27FC236}">
                  <a16:creationId xmlns:a16="http://schemas.microsoft.com/office/drawing/2014/main" id="{B0D59636-4E5A-D9E2-B3CF-A9323C391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851" y="2014781"/>
              <a:ext cx="1097280" cy="1097280"/>
            </a:xfrm>
            <a:prstGeom prst="rect">
              <a:avLst/>
            </a:prstGeom>
          </p:spPr>
        </p:pic>
        <p:pic>
          <p:nvPicPr>
            <p:cNvPr id="23" name="Picture 22" descr="A dessert on a plate&#10;&#10;Description automatically generated">
              <a:extLst>
                <a:ext uri="{FF2B5EF4-FFF2-40B4-BE49-F238E27FC236}">
                  <a16:creationId xmlns:a16="http://schemas.microsoft.com/office/drawing/2014/main" id="{829E60B6-CD63-4D1C-4F8A-B3F16BB70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905" y="4009751"/>
              <a:ext cx="1097280" cy="1097280"/>
            </a:xfrm>
            <a:prstGeom prst="rect">
              <a:avLst/>
            </a:prstGeom>
          </p:spPr>
        </p:pic>
        <p:sp>
          <p:nvSpPr>
            <p:cNvPr id="24" name="Content Placeholder 2">
              <a:extLst>
                <a:ext uri="{FF2B5EF4-FFF2-40B4-BE49-F238E27FC236}">
                  <a16:creationId xmlns:a16="http://schemas.microsoft.com/office/drawing/2014/main" id="{8A01A850-5A7E-56D0-99F1-21C074923731}"/>
                </a:ext>
              </a:extLst>
            </p:cNvPr>
            <p:cNvSpPr txBox="1">
              <a:spLocks/>
            </p:cNvSpPr>
            <p:nvPr/>
          </p:nvSpPr>
          <p:spPr>
            <a:xfrm>
              <a:off x="10362738" y="3350181"/>
              <a:ext cx="2020695" cy="489183"/>
            </a:xfrm>
            <a:prstGeom prst="rect">
              <a:avLst/>
            </a:prstGeom>
            <a:ln>
              <a:solidFill>
                <a:schemeClr val="bg1"/>
              </a:solid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1800" b="1" kern="100" dirty="0">
                  <a:latin typeface="Raleway" pitchFamily="2" charset="0"/>
                  <a:ea typeface="Calibri" panose="020F0502020204030204" pitchFamily="34" charset="0"/>
                  <a:cs typeface="Arial" panose="020B0604020202020204" pitchFamily="34" charset="0"/>
                </a:rPr>
                <a:t>Prediction</a:t>
              </a:r>
            </a:p>
          </p:txBody>
        </p:sp>
      </p:grpSp>
    </p:spTree>
    <p:extLst>
      <p:ext uri="{BB962C8B-B14F-4D97-AF65-F5344CB8AC3E}">
        <p14:creationId xmlns:p14="http://schemas.microsoft.com/office/powerpoint/2010/main" val="424928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15814" y="0"/>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Conclusion</a:t>
            </a:r>
          </a:p>
        </p:txBody>
      </p:sp>
      <p:pic>
        <p:nvPicPr>
          <p:cNvPr id="6" name="Picture 5">
            <a:extLst>
              <a:ext uri="{FF2B5EF4-FFF2-40B4-BE49-F238E27FC236}">
                <a16:creationId xmlns:a16="http://schemas.microsoft.com/office/drawing/2014/main" id="{E71F9EEE-9D98-102C-1212-0B4FF5985C51}"/>
              </a:ext>
            </a:extLst>
          </p:cNvPr>
          <p:cNvPicPr>
            <a:picLocks noChangeAspect="1"/>
          </p:cNvPicPr>
          <p:nvPr/>
        </p:nvPicPr>
        <p:blipFill>
          <a:blip r:embed="rId3"/>
          <a:stretch>
            <a:fillRect/>
          </a:stretch>
        </p:blipFill>
        <p:spPr>
          <a:xfrm>
            <a:off x="1233337" y="1841700"/>
            <a:ext cx="11103338" cy="3502152"/>
          </a:xfrm>
          <a:prstGeom prst="rect">
            <a:avLst/>
          </a:prstGeom>
        </p:spPr>
      </p:pic>
    </p:spTree>
    <p:extLst>
      <p:ext uri="{BB962C8B-B14F-4D97-AF65-F5344CB8AC3E}">
        <p14:creationId xmlns:p14="http://schemas.microsoft.com/office/powerpoint/2010/main" val="337759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15814" y="0"/>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Conclusion</a:t>
            </a:r>
          </a:p>
        </p:txBody>
      </p:sp>
      <p:pic>
        <p:nvPicPr>
          <p:cNvPr id="6" name="Picture 5">
            <a:extLst>
              <a:ext uri="{FF2B5EF4-FFF2-40B4-BE49-F238E27FC236}">
                <a16:creationId xmlns:a16="http://schemas.microsoft.com/office/drawing/2014/main" id="{4A6D85D6-930C-131F-4C86-F8ADB8A4F9DF}"/>
              </a:ext>
            </a:extLst>
          </p:cNvPr>
          <p:cNvPicPr>
            <a:picLocks noChangeAspect="1"/>
          </p:cNvPicPr>
          <p:nvPr/>
        </p:nvPicPr>
        <p:blipFill>
          <a:blip r:embed="rId3"/>
          <a:stretch>
            <a:fillRect/>
          </a:stretch>
        </p:blipFill>
        <p:spPr>
          <a:xfrm>
            <a:off x="1001326" y="1609525"/>
            <a:ext cx="4171177" cy="1315649"/>
          </a:xfrm>
          <a:prstGeom prst="rect">
            <a:avLst/>
          </a:prstGeom>
        </p:spPr>
      </p:pic>
      <p:pic>
        <p:nvPicPr>
          <p:cNvPr id="9" name="Picture 8">
            <a:extLst>
              <a:ext uri="{FF2B5EF4-FFF2-40B4-BE49-F238E27FC236}">
                <a16:creationId xmlns:a16="http://schemas.microsoft.com/office/drawing/2014/main" id="{A5E3001D-2EDB-2989-8D44-1F652A983D89}"/>
              </a:ext>
            </a:extLst>
          </p:cNvPr>
          <p:cNvPicPr>
            <a:picLocks noChangeAspect="1"/>
          </p:cNvPicPr>
          <p:nvPr/>
        </p:nvPicPr>
        <p:blipFill>
          <a:blip r:embed="rId3"/>
          <a:stretch>
            <a:fillRect/>
          </a:stretch>
        </p:blipFill>
        <p:spPr>
          <a:xfrm>
            <a:off x="1001326" y="3222458"/>
            <a:ext cx="4171177" cy="1315649"/>
          </a:xfrm>
          <a:prstGeom prst="rect">
            <a:avLst/>
          </a:prstGeom>
        </p:spPr>
      </p:pic>
      <p:pic>
        <p:nvPicPr>
          <p:cNvPr id="20" name="Picture 19">
            <a:extLst>
              <a:ext uri="{FF2B5EF4-FFF2-40B4-BE49-F238E27FC236}">
                <a16:creationId xmlns:a16="http://schemas.microsoft.com/office/drawing/2014/main" id="{F268C3A5-9011-EF97-D57F-255D00DA6D6A}"/>
              </a:ext>
            </a:extLst>
          </p:cNvPr>
          <p:cNvPicPr>
            <a:picLocks noChangeAspect="1"/>
          </p:cNvPicPr>
          <p:nvPr/>
        </p:nvPicPr>
        <p:blipFill>
          <a:blip r:embed="rId3"/>
          <a:stretch>
            <a:fillRect/>
          </a:stretch>
        </p:blipFill>
        <p:spPr>
          <a:xfrm>
            <a:off x="1001326" y="4835391"/>
            <a:ext cx="4171177" cy="1315649"/>
          </a:xfrm>
          <a:prstGeom prst="rect">
            <a:avLst/>
          </a:prstGeom>
        </p:spPr>
      </p:pic>
      <p:sp>
        <p:nvSpPr>
          <p:cNvPr id="23" name="TextBox 22">
            <a:extLst>
              <a:ext uri="{FF2B5EF4-FFF2-40B4-BE49-F238E27FC236}">
                <a16:creationId xmlns:a16="http://schemas.microsoft.com/office/drawing/2014/main" id="{C2CA0D93-E899-3F66-5AE3-38827A88A672}"/>
              </a:ext>
            </a:extLst>
          </p:cNvPr>
          <p:cNvSpPr txBox="1"/>
          <p:nvPr/>
        </p:nvSpPr>
        <p:spPr>
          <a:xfrm>
            <a:off x="6555476" y="3700640"/>
            <a:ext cx="2067628" cy="372363"/>
          </a:xfrm>
          <a:prstGeom prst="roundRect">
            <a:avLst/>
          </a:prstGeom>
          <a:noFill/>
          <a:ln>
            <a:noFill/>
            <a:prstDash val="lgDash"/>
          </a:ln>
        </p:spPr>
        <p:txBody>
          <a:bodyPr wrap="square" rtlCol="0">
            <a:noAutofit/>
          </a:bodyPr>
          <a:lstStyle/>
          <a:p>
            <a:pPr algn="ctr"/>
            <a:r>
              <a:rPr lang="en-US" sz="1600" dirty="0">
                <a:latin typeface="Aptos" panose="020B0004020202020204" pitchFamily="34" charset="0"/>
              </a:rPr>
              <a:t>Voting mechanism</a:t>
            </a:r>
          </a:p>
        </p:txBody>
      </p:sp>
      <p:sp>
        <p:nvSpPr>
          <p:cNvPr id="24" name="TextBox 23">
            <a:extLst>
              <a:ext uri="{FF2B5EF4-FFF2-40B4-BE49-F238E27FC236}">
                <a16:creationId xmlns:a16="http://schemas.microsoft.com/office/drawing/2014/main" id="{6D5BA95C-1090-E537-B732-A5746A2B16DB}"/>
              </a:ext>
            </a:extLst>
          </p:cNvPr>
          <p:cNvSpPr txBox="1"/>
          <p:nvPr/>
        </p:nvSpPr>
        <p:spPr>
          <a:xfrm>
            <a:off x="9649968" y="3700640"/>
            <a:ext cx="1761340" cy="372363"/>
          </a:xfrm>
          <a:prstGeom prst="roundRect">
            <a:avLst/>
          </a:prstGeom>
          <a:noFill/>
          <a:ln>
            <a:noFill/>
            <a:prstDash val="lgDash"/>
          </a:ln>
        </p:spPr>
        <p:txBody>
          <a:bodyPr wrap="square" rtlCol="0">
            <a:noAutofit/>
          </a:bodyPr>
          <a:lstStyle/>
          <a:p>
            <a:pPr algn="ctr"/>
            <a:r>
              <a:rPr lang="en-US" sz="1600" dirty="0">
                <a:latin typeface="Aptos" panose="020B0004020202020204" pitchFamily="34" charset="0"/>
              </a:rPr>
              <a:t>Prediction</a:t>
            </a:r>
          </a:p>
        </p:txBody>
      </p:sp>
      <p:cxnSp>
        <p:nvCxnSpPr>
          <p:cNvPr id="25" name="Straight Connector 24">
            <a:extLst>
              <a:ext uri="{FF2B5EF4-FFF2-40B4-BE49-F238E27FC236}">
                <a16:creationId xmlns:a16="http://schemas.microsoft.com/office/drawing/2014/main" id="{10591EA6-9AF0-A967-6BA3-E1679994D457}"/>
              </a:ext>
            </a:extLst>
          </p:cNvPr>
          <p:cNvCxnSpPr>
            <a:cxnSpLocks/>
            <a:stCxn id="23" idx="3"/>
            <a:endCxn id="24" idx="1"/>
          </p:cNvCxnSpPr>
          <p:nvPr/>
        </p:nvCxnSpPr>
        <p:spPr>
          <a:xfrm>
            <a:off x="8623104" y="3886822"/>
            <a:ext cx="1026864" cy="0"/>
          </a:xfrm>
          <a:prstGeom prst="line">
            <a:avLst/>
          </a:prstGeom>
          <a:ln w="9525">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FAD74C8-A540-F3EB-7764-347B6E4A260E}"/>
              </a:ext>
            </a:extLst>
          </p:cNvPr>
          <p:cNvCxnSpPr>
            <a:cxnSpLocks/>
            <a:stCxn id="6" idx="3"/>
            <a:endCxn id="23" idx="1"/>
          </p:cNvCxnSpPr>
          <p:nvPr/>
        </p:nvCxnSpPr>
        <p:spPr>
          <a:xfrm>
            <a:off x="5172503" y="2267350"/>
            <a:ext cx="1382973" cy="1619472"/>
          </a:xfrm>
          <a:prstGeom prst="line">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C4E58D-39DE-8B51-FB53-251708EB7AA2}"/>
              </a:ext>
            </a:extLst>
          </p:cNvPr>
          <p:cNvCxnSpPr>
            <a:cxnSpLocks/>
            <a:stCxn id="9" idx="3"/>
            <a:endCxn id="23" idx="1"/>
          </p:cNvCxnSpPr>
          <p:nvPr/>
        </p:nvCxnSpPr>
        <p:spPr>
          <a:xfrm>
            <a:off x="5172503" y="3880283"/>
            <a:ext cx="1382973" cy="6539"/>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067D15-525A-9705-B322-67A264A23E30}"/>
              </a:ext>
            </a:extLst>
          </p:cNvPr>
          <p:cNvCxnSpPr>
            <a:cxnSpLocks/>
            <a:stCxn id="20" idx="3"/>
            <a:endCxn id="23" idx="1"/>
          </p:cNvCxnSpPr>
          <p:nvPr/>
        </p:nvCxnSpPr>
        <p:spPr>
          <a:xfrm flipV="1">
            <a:off x="5172503" y="3886822"/>
            <a:ext cx="1382973" cy="1606394"/>
          </a:xfrm>
          <a:prstGeom prst="line">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840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A21BF92-1782-4CFB-23B9-76E68140BD4D}"/>
              </a:ext>
            </a:extLst>
          </p:cNvPr>
          <p:cNvSpPr>
            <a:spLocks noGrp="1"/>
          </p:cNvSpPr>
          <p:nvPr>
            <p:ph idx="1"/>
          </p:nvPr>
        </p:nvSpPr>
        <p:spPr>
          <a:xfrm>
            <a:off x="1435493" y="1727198"/>
            <a:ext cx="8291014" cy="4121572"/>
          </a:xfrm>
        </p:spPr>
        <p:txBody>
          <a:bodyPr>
            <a:normAutofit/>
          </a:bodyPr>
          <a:lstStyle/>
          <a:p>
            <a:pPr>
              <a:lnSpc>
                <a:spcPct val="170000"/>
              </a:lnSpc>
            </a:pPr>
            <a:r>
              <a:rPr lang="en-US" sz="2400" kern="100" dirty="0">
                <a:effectLst/>
                <a:latin typeface="Raleway" pitchFamily="2" charset="0"/>
                <a:ea typeface="Calibri" panose="020F0502020204030204" pitchFamily="34" charset="0"/>
                <a:cs typeface="Arial" panose="020B0604020202020204" pitchFamily="34" charset="0"/>
              </a:rPr>
              <a:t>Datasets</a:t>
            </a:r>
          </a:p>
          <a:p>
            <a:pPr>
              <a:lnSpc>
                <a:spcPct val="170000"/>
              </a:lnSpc>
            </a:pPr>
            <a:r>
              <a:rPr lang="en-US" sz="2400" kern="100" dirty="0">
                <a:latin typeface="Raleway" pitchFamily="2" charset="0"/>
                <a:ea typeface="Calibri" panose="020F0502020204030204" pitchFamily="34" charset="0"/>
                <a:cs typeface="Arial" panose="020B0604020202020204" pitchFamily="34" charset="0"/>
              </a:rPr>
              <a:t>Transfer Learning of CNN</a:t>
            </a:r>
          </a:p>
          <a:p>
            <a:pPr>
              <a:lnSpc>
                <a:spcPct val="170000"/>
              </a:lnSpc>
            </a:pPr>
            <a:r>
              <a:rPr lang="en-US" sz="2400" kern="100" dirty="0">
                <a:latin typeface="Raleway" pitchFamily="2" charset="0"/>
                <a:ea typeface="Calibri" panose="020F0502020204030204" pitchFamily="34" charset="0"/>
                <a:cs typeface="Arial" panose="020B0604020202020204" pitchFamily="34" charset="0"/>
              </a:rPr>
              <a:t>Parallel CNN</a:t>
            </a:r>
          </a:p>
          <a:p>
            <a:pPr>
              <a:lnSpc>
                <a:spcPct val="170000"/>
              </a:lnSpc>
            </a:pPr>
            <a:r>
              <a:rPr lang="en-US" sz="2400" kern="100" dirty="0">
                <a:latin typeface="Raleway" pitchFamily="2" charset="0"/>
                <a:ea typeface="Calibri" panose="020F0502020204030204" pitchFamily="34" charset="0"/>
                <a:cs typeface="Arial" panose="020B0604020202020204" pitchFamily="34" charset="0"/>
              </a:rPr>
              <a:t>Ensemble Learning</a:t>
            </a:r>
          </a:p>
          <a:p>
            <a:pPr>
              <a:lnSpc>
                <a:spcPct val="170000"/>
              </a:lnSpc>
            </a:pPr>
            <a:r>
              <a:rPr lang="en-US" sz="2400" kern="100" dirty="0">
                <a:latin typeface="Raleway" pitchFamily="2" charset="0"/>
                <a:ea typeface="Calibri" panose="020F0502020204030204" pitchFamily="34" charset="0"/>
                <a:cs typeface="Arial" panose="020B0604020202020204" pitchFamily="34" charset="0"/>
              </a:rPr>
              <a:t>Conclusion</a:t>
            </a:r>
          </a:p>
          <a:p>
            <a:pPr>
              <a:lnSpc>
                <a:spcPct val="170000"/>
              </a:lnSpc>
            </a:pPr>
            <a:endParaRPr lang="en-US" sz="2400" kern="100" dirty="0">
              <a:effectLst/>
              <a:latin typeface="Raleway" pitchFamily="2"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551CDE3-714B-6846-C700-190ACCA62594}"/>
              </a:ext>
            </a:extLst>
          </p:cNvPr>
          <p:cNvSpPr txBox="1">
            <a:spLocks/>
          </p:cNvSpPr>
          <p:nvPr/>
        </p:nvSpPr>
        <p:spPr>
          <a:xfrm>
            <a:off x="425974" y="213734"/>
            <a:ext cx="7011146" cy="1590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Presentation Outline</a:t>
            </a:r>
          </a:p>
        </p:txBody>
      </p:sp>
    </p:spTree>
    <p:extLst>
      <p:ext uri="{BB962C8B-B14F-4D97-AF65-F5344CB8AC3E}">
        <p14:creationId xmlns:p14="http://schemas.microsoft.com/office/powerpoint/2010/main" val="250061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Datasets</a:t>
            </a:r>
          </a:p>
        </p:txBody>
      </p:sp>
      <p:graphicFrame>
        <p:nvGraphicFramePr>
          <p:cNvPr id="2" name="Table 1">
            <a:extLst>
              <a:ext uri="{FF2B5EF4-FFF2-40B4-BE49-F238E27FC236}">
                <a16:creationId xmlns:a16="http://schemas.microsoft.com/office/drawing/2014/main" id="{84D2378E-869D-EAEA-FED0-0275845D95D9}"/>
              </a:ext>
            </a:extLst>
          </p:cNvPr>
          <p:cNvGraphicFramePr>
            <a:graphicFrameLocks noGrp="1"/>
          </p:cNvGraphicFramePr>
          <p:nvPr>
            <p:extLst>
              <p:ext uri="{D42A27DB-BD31-4B8C-83A1-F6EECF244321}">
                <p14:modId xmlns:p14="http://schemas.microsoft.com/office/powerpoint/2010/main" val="4024181151"/>
              </p:ext>
            </p:extLst>
          </p:nvPr>
        </p:nvGraphicFramePr>
        <p:xfrm>
          <a:off x="1379316" y="1469984"/>
          <a:ext cx="9433368" cy="4676176"/>
        </p:xfrm>
        <a:graphic>
          <a:graphicData uri="http://schemas.openxmlformats.org/drawingml/2006/table">
            <a:tbl>
              <a:tblPr firstRow="1" firstCol="1" bandRow="1">
                <a:tableStyleId>{2D5ABB26-0587-4C30-8999-92F81FD0307C}</a:tableStyleId>
              </a:tblPr>
              <a:tblGrid>
                <a:gridCol w="2358342">
                  <a:extLst>
                    <a:ext uri="{9D8B030D-6E8A-4147-A177-3AD203B41FA5}">
                      <a16:colId xmlns:a16="http://schemas.microsoft.com/office/drawing/2014/main" val="4058177089"/>
                    </a:ext>
                  </a:extLst>
                </a:gridCol>
                <a:gridCol w="2358342">
                  <a:extLst>
                    <a:ext uri="{9D8B030D-6E8A-4147-A177-3AD203B41FA5}">
                      <a16:colId xmlns:a16="http://schemas.microsoft.com/office/drawing/2014/main" val="2361577920"/>
                    </a:ext>
                  </a:extLst>
                </a:gridCol>
                <a:gridCol w="2358342">
                  <a:extLst>
                    <a:ext uri="{9D8B030D-6E8A-4147-A177-3AD203B41FA5}">
                      <a16:colId xmlns:a16="http://schemas.microsoft.com/office/drawing/2014/main" val="532500244"/>
                    </a:ext>
                  </a:extLst>
                </a:gridCol>
                <a:gridCol w="2358342">
                  <a:extLst>
                    <a:ext uri="{9D8B030D-6E8A-4147-A177-3AD203B41FA5}">
                      <a16:colId xmlns:a16="http://schemas.microsoft.com/office/drawing/2014/main" val="268595161"/>
                    </a:ext>
                  </a:extLst>
                </a:gridCol>
              </a:tblGrid>
              <a:tr h="584522">
                <a:tc>
                  <a:txBody>
                    <a:bodyPr/>
                    <a:lstStyle/>
                    <a:p>
                      <a:pPr marL="0" marR="0" algn="ctr">
                        <a:lnSpc>
                          <a:spcPct val="150000"/>
                        </a:lnSpc>
                        <a:spcBef>
                          <a:spcPts val="0"/>
                        </a:spcBef>
                        <a:spcAft>
                          <a:spcPts val="0"/>
                        </a:spcAft>
                      </a:pPr>
                      <a:r>
                        <a:rPr lang="en-US" sz="2000" b="1" kern="100" dirty="0">
                          <a:effectLst/>
                          <a:latin typeface="Aptos" panose="020B0004020202020204" pitchFamily="34" charset="0"/>
                        </a:rPr>
                        <a:t>Authors</a:t>
                      </a:r>
                      <a:endParaRPr lang="en-US" sz="2000" b="1"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1" kern="100">
                          <a:effectLst/>
                          <a:latin typeface="Aptos" panose="020B0004020202020204" pitchFamily="34" charset="0"/>
                        </a:rPr>
                        <a:t>Dataset</a:t>
                      </a:r>
                      <a:endParaRPr lang="en-US" sz="2000" b="1"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1" kern="100" dirty="0">
                          <a:effectLst/>
                          <a:latin typeface="Aptos" panose="020B0004020202020204" pitchFamily="34" charset="0"/>
                        </a:rPr>
                        <a:t># of images</a:t>
                      </a:r>
                      <a:endParaRPr lang="en-US" sz="2000" b="1"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1" kern="100" dirty="0">
                          <a:effectLst/>
                          <a:latin typeface="Aptos" panose="020B0004020202020204" pitchFamily="34" charset="0"/>
                        </a:rPr>
                        <a:t># of classes</a:t>
                      </a:r>
                      <a:endParaRPr lang="en-US" sz="2000" b="1"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169428"/>
                  </a:ext>
                </a:extLst>
              </a:tr>
              <a:tr h="584522">
                <a:tc>
                  <a:txBody>
                    <a:bodyPr/>
                    <a:lstStyle/>
                    <a:p>
                      <a:pPr marL="0" marR="0" algn="ctr">
                        <a:lnSpc>
                          <a:spcPct val="150000"/>
                        </a:lnSpc>
                        <a:spcBef>
                          <a:spcPts val="0"/>
                        </a:spcBef>
                        <a:spcAft>
                          <a:spcPts val="0"/>
                        </a:spcAft>
                      </a:pPr>
                      <a:r>
                        <a:rPr lang="en-US" sz="1800" kern="100" dirty="0">
                          <a:effectLst/>
                          <a:latin typeface="Aptos" panose="020B0004020202020204" pitchFamily="34" charset="0"/>
                        </a:rPr>
                        <a:t>Matsuda et al.</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UEC-Food100</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9,060</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100</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2172208"/>
                  </a:ext>
                </a:extLst>
              </a:tr>
              <a:tr h="584522">
                <a:tc>
                  <a:txBody>
                    <a:bodyPr/>
                    <a:lstStyle/>
                    <a:p>
                      <a:pPr marL="0" marR="0" algn="ctr">
                        <a:lnSpc>
                          <a:spcPct val="150000"/>
                        </a:lnSpc>
                        <a:spcBef>
                          <a:spcPts val="0"/>
                        </a:spcBef>
                        <a:spcAft>
                          <a:spcPts val="0"/>
                        </a:spcAft>
                      </a:pPr>
                      <a:r>
                        <a:rPr lang="en-US" sz="1800" kern="100" dirty="0">
                          <a:effectLst/>
                          <a:latin typeface="Aptos" panose="020B0004020202020204" pitchFamily="34" charset="0"/>
                        </a:rPr>
                        <a:t>Kawano and </a:t>
                      </a:r>
                      <a:r>
                        <a:rPr lang="en-US" sz="1800" kern="100" dirty="0" err="1">
                          <a:effectLst/>
                          <a:latin typeface="Aptos" panose="020B0004020202020204" pitchFamily="34" charset="0"/>
                        </a:rPr>
                        <a:t>Yanai</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UEC-Food256</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31,651</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256</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9857756"/>
                  </a:ext>
                </a:extLst>
              </a:tr>
              <a:tr h="584522">
                <a:tc>
                  <a:txBody>
                    <a:bodyPr/>
                    <a:lstStyle/>
                    <a:p>
                      <a:pPr marL="0" marR="0" algn="ctr">
                        <a:lnSpc>
                          <a:spcPct val="150000"/>
                        </a:lnSpc>
                        <a:spcBef>
                          <a:spcPts val="0"/>
                        </a:spcBef>
                        <a:spcAft>
                          <a:spcPts val="0"/>
                        </a:spcAft>
                      </a:pPr>
                      <a:r>
                        <a:rPr lang="en-US" sz="1800" kern="100">
                          <a:effectLst/>
                          <a:latin typeface="Aptos" panose="020B0004020202020204" pitchFamily="34" charset="0"/>
                        </a:rPr>
                        <a:t>Bossard et al.</a:t>
                      </a:r>
                      <a:endParaRPr lang="en-US" sz="18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Food-101</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101,000</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101</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0226476"/>
                  </a:ext>
                </a:extLst>
              </a:tr>
              <a:tr h="584522">
                <a:tc>
                  <a:txBody>
                    <a:bodyPr/>
                    <a:lstStyle/>
                    <a:p>
                      <a:pPr marL="0" marR="0" algn="ctr">
                        <a:lnSpc>
                          <a:spcPct val="150000"/>
                        </a:lnSpc>
                        <a:spcBef>
                          <a:spcPts val="0"/>
                        </a:spcBef>
                        <a:spcAft>
                          <a:spcPts val="0"/>
                        </a:spcAft>
                      </a:pPr>
                      <a:r>
                        <a:rPr lang="en-US" sz="1800" kern="100">
                          <a:effectLst/>
                          <a:latin typeface="Aptos" panose="020B0004020202020204" pitchFamily="34" charset="0"/>
                        </a:rPr>
                        <a:t>Lee et al.</a:t>
                      </a:r>
                      <a:endParaRPr lang="en-US" sz="18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Food-101N</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310,109</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101</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300160"/>
                  </a:ext>
                </a:extLst>
              </a:tr>
              <a:tr h="584522">
                <a:tc rowSpan="2">
                  <a:txBody>
                    <a:bodyPr/>
                    <a:lstStyle/>
                    <a:p>
                      <a:pPr marL="0" marR="0" algn="ctr">
                        <a:lnSpc>
                          <a:spcPct val="150000"/>
                        </a:lnSpc>
                        <a:spcBef>
                          <a:spcPts val="0"/>
                        </a:spcBef>
                        <a:spcAft>
                          <a:spcPts val="0"/>
                        </a:spcAft>
                      </a:pPr>
                      <a:r>
                        <a:rPr lang="en-US" sz="1800" kern="100">
                          <a:effectLst/>
                          <a:latin typeface="Aptos" panose="020B0004020202020204" pitchFamily="34" charset="0"/>
                        </a:rPr>
                        <a:t>Singla et al.</a:t>
                      </a:r>
                      <a:endParaRPr lang="en-US" sz="18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Food-5k</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5,000</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2</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288926"/>
                  </a:ext>
                </a:extLst>
              </a:tr>
              <a:tr h="584522">
                <a:tc vMerge="1">
                  <a:txBody>
                    <a:bodyPr/>
                    <a:lstStyle/>
                    <a:p>
                      <a:endParaRPr lang="en-US"/>
                    </a:p>
                  </a:txBody>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Food-11</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16,643</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11</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214491"/>
                  </a:ext>
                </a:extLst>
              </a:tr>
              <a:tr h="584522">
                <a:tc>
                  <a:txBody>
                    <a:bodyPr/>
                    <a:lstStyle/>
                    <a:p>
                      <a:pPr marL="0" marR="0" algn="ctr">
                        <a:lnSpc>
                          <a:spcPct val="150000"/>
                        </a:lnSpc>
                        <a:spcBef>
                          <a:spcPts val="0"/>
                        </a:spcBef>
                        <a:spcAft>
                          <a:spcPts val="0"/>
                        </a:spcAft>
                      </a:pPr>
                      <a:r>
                        <a:rPr lang="en-US" sz="1800" kern="100" dirty="0" err="1">
                          <a:effectLst/>
                          <a:latin typeface="Aptos" panose="020B0004020202020204" pitchFamily="34" charset="0"/>
                        </a:rPr>
                        <a:t>Ciocca</a:t>
                      </a:r>
                      <a:r>
                        <a:rPr lang="en-US" sz="1800" kern="100" dirty="0">
                          <a:effectLst/>
                          <a:latin typeface="Aptos" panose="020B0004020202020204" pitchFamily="34" charset="0"/>
                        </a:rPr>
                        <a:t> et al.</a:t>
                      </a:r>
                      <a:endParaRPr lang="en-US" sz="18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a:effectLst/>
                          <a:latin typeface="Aptos" panose="020B0004020202020204" pitchFamily="34" charset="0"/>
                        </a:rPr>
                        <a:t>Food-254DB</a:t>
                      </a:r>
                      <a:endParaRPr lang="en-US" sz="20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247,636</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kern="100" dirty="0">
                          <a:effectLst/>
                          <a:latin typeface="Aptos" panose="020B0004020202020204" pitchFamily="34" charset="0"/>
                        </a:rPr>
                        <a:t>254</a:t>
                      </a:r>
                      <a:endParaRPr lang="en-US" sz="20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361703"/>
                  </a:ext>
                </a:extLst>
              </a:tr>
            </a:tbl>
          </a:graphicData>
        </a:graphic>
      </p:graphicFrame>
    </p:spTree>
    <p:extLst>
      <p:ext uri="{BB962C8B-B14F-4D97-AF65-F5344CB8AC3E}">
        <p14:creationId xmlns:p14="http://schemas.microsoft.com/office/powerpoint/2010/main" val="320137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Transfer Learning of CNN</a:t>
            </a:r>
          </a:p>
        </p:txBody>
      </p:sp>
      <p:grpSp>
        <p:nvGrpSpPr>
          <p:cNvPr id="55" name="Group 54">
            <a:extLst>
              <a:ext uri="{FF2B5EF4-FFF2-40B4-BE49-F238E27FC236}">
                <a16:creationId xmlns:a16="http://schemas.microsoft.com/office/drawing/2014/main" id="{2057FF0E-E939-02EB-DAD7-45030E50F705}"/>
              </a:ext>
            </a:extLst>
          </p:cNvPr>
          <p:cNvGrpSpPr/>
          <p:nvPr/>
        </p:nvGrpSpPr>
        <p:grpSpPr>
          <a:xfrm>
            <a:off x="1729705" y="4326873"/>
            <a:ext cx="9646295" cy="1430215"/>
            <a:chOff x="1637109" y="4401675"/>
            <a:chExt cx="9646295" cy="1430215"/>
          </a:xfrm>
        </p:grpSpPr>
        <p:grpSp>
          <p:nvGrpSpPr>
            <p:cNvPr id="24" name="Group 23">
              <a:extLst>
                <a:ext uri="{FF2B5EF4-FFF2-40B4-BE49-F238E27FC236}">
                  <a16:creationId xmlns:a16="http://schemas.microsoft.com/office/drawing/2014/main" id="{4F7CECF6-F7E5-E106-39D3-B90F7EB5808A}"/>
                </a:ext>
              </a:extLst>
            </p:cNvPr>
            <p:cNvGrpSpPr/>
            <p:nvPr/>
          </p:nvGrpSpPr>
          <p:grpSpPr>
            <a:xfrm>
              <a:off x="1637109" y="4401675"/>
              <a:ext cx="9646295" cy="1430215"/>
              <a:chOff x="1949626" y="1597267"/>
              <a:chExt cx="9646295" cy="1430215"/>
            </a:xfrm>
          </p:grpSpPr>
          <p:pic>
            <p:nvPicPr>
              <p:cNvPr id="1026" name="Picture 2" descr="Neural Networks From Scratch - victorzhou.com">
                <a:extLst>
                  <a:ext uri="{FF2B5EF4-FFF2-40B4-BE49-F238E27FC236}">
                    <a16:creationId xmlns:a16="http://schemas.microsoft.com/office/drawing/2014/main" id="{E4412285-F946-DCA9-FA4A-1260E389C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876" y="1597267"/>
                <a:ext cx="2860429" cy="1430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6E35534-81E5-5850-0AE6-5D826E692BD0}"/>
                  </a:ext>
                </a:extLst>
              </p:cNvPr>
              <p:cNvPicPr>
                <a:picLocks noChangeAspect="1"/>
              </p:cNvPicPr>
              <p:nvPr/>
            </p:nvPicPr>
            <p:blipFill>
              <a:blip r:embed="rId4"/>
              <a:stretch>
                <a:fillRect/>
              </a:stretch>
            </p:blipFill>
            <p:spPr>
              <a:xfrm>
                <a:off x="1949626" y="1728327"/>
                <a:ext cx="1168093" cy="1168093"/>
              </a:xfrm>
              <a:prstGeom prst="rect">
                <a:avLst/>
              </a:prstGeom>
            </p:spPr>
          </p:pic>
          <p:cxnSp>
            <p:nvCxnSpPr>
              <p:cNvPr id="12" name="Straight Connector 11">
                <a:extLst>
                  <a:ext uri="{FF2B5EF4-FFF2-40B4-BE49-F238E27FC236}">
                    <a16:creationId xmlns:a16="http://schemas.microsoft.com/office/drawing/2014/main" id="{C56C65C7-D4C4-FEB2-70F1-29239F08A5EF}"/>
                  </a:ext>
                </a:extLst>
              </p:cNvPr>
              <p:cNvCxnSpPr>
                <a:cxnSpLocks/>
              </p:cNvCxnSpPr>
              <p:nvPr/>
            </p:nvCxnSpPr>
            <p:spPr>
              <a:xfrm>
                <a:off x="3303743" y="2312373"/>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1D6D79E9-D7AA-F6A7-82F2-B9C8DA6B9E91}"/>
                  </a:ext>
                </a:extLst>
              </p:cNvPr>
              <p:cNvSpPr txBox="1">
                <a:spLocks/>
              </p:cNvSpPr>
              <p:nvPr/>
            </p:nvSpPr>
            <p:spPr>
              <a:xfrm>
                <a:off x="8497132" y="1899072"/>
                <a:ext cx="3098789" cy="662875"/>
              </a:xfrm>
              <a:prstGeom prst="rect">
                <a:avLst/>
              </a:prstGeom>
              <a:ln>
                <a:solidFill>
                  <a:schemeClr val="bg1"/>
                </a:solid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400" b="1" kern="100" dirty="0">
                    <a:latin typeface="Raleway" pitchFamily="2" charset="0"/>
                    <a:ea typeface="Calibri" panose="020F0502020204030204" pitchFamily="34" charset="0"/>
                    <a:cs typeface="Arial" panose="020B0604020202020204" pitchFamily="34" charset="0"/>
                  </a:rPr>
                  <a:t>Pizza</a:t>
                </a:r>
              </a:p>
            </p:txBody>
          </p:sp>
        </p:grpSp>
        <p:cxnSp>
          <p:nvCxnSpPr>
            <p:cNvPr id="35" name="Straight Connector 34">
              <a:extLst>
                <a:ext uri="{FF2B5EF4-FFF2-40B4-BE49-F238E27FC236}">
                  <a16:creationId xmlns:a16="http://schemas.microsoft.com/office/drawing/2014/main" id="{623B9F47-A0B2-C845-FCED-03EBA2491A63}"/>
                </a:ext>
              </a:extLst>
            </p:cNvPr>
            <p:cNvCxnSpPr>
              <a:cxnSpLocks/>
            </p:cNvCxnSpPr>
            <p:nvPr/>
          </p:nvCxnSpPr>
          <p:spPr>
            <a:xfrm>
              <a:off x="7746351" y="5116781"/>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pic>
        <p:nvPicPr>
          <p:cNvPr id="1034" name="Picture 10" descr="Food and drink image Dataset for Deep Learning Source : google image... |  Download Scientific Diagram">
            <a:extLst>
              <a:ext uri="{FF2B5EF4-FFF2-40B4-BE49-F238E27FC236}">
                <a16:creationId xmlns:a16="http://schemas.microsoft.com/office/drawing/2014/main" id="{7982AA9A-7BED-534B-F632-65A5D5D7AD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736" y="1392445"/>
            <a:ext cx="3855211" cy="2167989"/>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270D026E-F7A1-0C17-1F2D-4E7D68213BD2}"/>
              </a:ext>
            </a:extLst>
          </p:cNvPr>
          <p:cNvCxnSpPr>
            <a:cxnSpLocks/>
          </p:cNvCxnSpPr>
          <p:nvPr/>
        </p:nvCxnSpPr>
        <p:spPr>
          <a:xfrm>
            <a:off x="5911341" y="3747544"/>
            <a:ext cx="0" cy="579329"/>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63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Transfer Learning of CNN</a:t>
            </a:r>
          </a:p>
        </p:txBody>
      </p:sp>
      <p:grpSp>
        <p:nvGrpSpPr>
          <p:cNvPr id="57" name="Group 56">
            <a:extLst>
              <a:ext uri="{FF2B5EF4-FFF2-40B4-BE49-F238E27FC236}">
                <a16:creationId xmlns:a16="http://schemas.microsoft.com/office/drawing/2014/main" id="{9DFBEE07-1954-0C1F-95FC-8EB934E901B3}"/>
              </a:ext>
            </a:extLst>
          </p:cNvPr>
          <p:cNvGrpSpPr/>
          <p:nvPr/>
        </p:nvGrpSpPr>
        <p:grpSpPr>
          <a:xfrm>
            <a:off x="1222316" y="1445012"/>
            <a:ext cx="10130536" cy="1627343"/>
            <a:chOff x="1152868" y="1393080"/>
            <a:chExt cx="10130536" cy="1627343"/>
          </a:xfrm>
        </p:grpSpPr>
        <p:pic>
          <p:nvPicPr>
            <p:cNvPr id="30" name="Picture 2" descr="Neural Networks From Scratch - victorzhou.com">
              <a:extLst>
                <a:ext uri="{FF2B5EF4-FFF2-40B4-BE49-F238E27FC236}">
                  <a16:creationId xmlns:a16="http://schemas.microsoft.com/office/drawing/2014/main" id="{43233707-767A-DF45-1E29-EAFC29622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359" y="1491646"/>
              <a:ext cx="2860429" cy="143021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D5721844-18D8-8305-59DC-694C8B2C8A91}"/>
                </a:ext>
              </a:extLst>
            </p:cNvPr>
            <p:cNvCxnSpPr>
              <a:cxnSpLocks/>
            </p:cNvCxnSpPr>
            <p:nvPr/>
          </p:nvCxnSpPr>
          <p:spPr>
            <a:xfrm>
              <a:off x="2991226" y="2206752"/>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A535F3D7-6C61-CFD4-E9F4-911AF25F1C07}"/>
                </a:ext>
              </a:extLst>
            </p:cNvPr>
            <p:cNvSpPr txBox="1">
              <a:spLocks/>
            </p:cNvSpPr>
            <p:nvPr/>
          </p:nvSpPr>
          <p:spPr>
            <a:xfrm>
              <a:off x="8184615" y="1793451"/>
              <a:ext cx="3098789" cy="662875"/>
            </a:xfrm>
            <a:prstGeom prst="rect">
              <a:avLst/>
            </a:prstGeom>
            <a:ln>
              <a:solidFill>
                <a:schemeClr val="bg1"/>
              </a:solid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400" b="1" kern="100" dirty="0">
                  <a:latin typeface="Raleway" pitchFamily="2" charset="0"/>
                  <a:ea typeface="Calibri" panose="020F0502020204030204" pitchFamily="34" charset="0"/>
                  <a:cs typeface="Arial" panose="020B0604020202020204" pitchFamily="34" charset="0"/>
                </a:rPr>
                <a:t>ImageNet</a:t>
              </a:r>
            </a:p>
          </p:txBody>
        </p:sp>
        <p:pic>
          <p:nvPicPr>
            <p:cNvPr id="1028" name="Picture 4" descr="ImageNet Dataset | Papers With Code">
              <a:extLst>
                <a:ext uri="{FF2B5EF4-FFF2-40B4-BE49-F238E27FC236}">
                  <a16:creationId xmlns:a16="http://schemas.microsoft.com/office/drawing/2014/main" id="{5AFC64CE-5491-EC9B-4AAF-A26A9E6A6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868" y="1393080"/>
              <a:ext cx="1627343" cy="162734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3E752612-F774-A632-CED4-2C29F5F9EEC5}"/>
                </a:ext>
              </a:extLst>
            </p:cNvPr>
            <p:cNvCxnSpPr>
              <a:cxnSpLocks/>
            </p:cNvCxnSpPr>
            <p:nvPr/>
          </p:nvCxnSpPr>
          <p:spPr>
            <a:xfrm>
              <a:off x="7496415" y="2225117"/>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2F82BA-61BC-CEF5-0CE5-284A699AE392}"/>
              </a:ext>
            </a:extLst>
          </p:cNvPr>
          <p:cNvGrpSpPr/>
          <p:nvPr/>
        </p:nvGrpSpPr>
        <p:grpSpPr>
          <a:xfrm>
            <a:off x="5926695" y="3164585"/>
            <a:ext cx="2283571" cy="861871"/>
            <a:chOff x="5926695" y="3164585"/>
            <a:chExt cx="2283571" cy="861871"/>
          </a:xfrm>
        </p:grpSpPr>
        <p:cxnSp>
          <p:nvCxnSpPr>
            <p:cNvPr id="38" name="Straight Connector 37">
              <a:extLst>
                <a:ext uri="{FF2B5EF4-FFF2-40B4-BE49-F238E27FC236}">
                  <a16:creationId xmlns:a16="http://schemas.microsoft.com/office/drawing/2014/main" id="{73A94FB4-4BCE-8805-ACA9-E2D7D55985CC}"/>
                </a:ext>
              </a:extLst>
            </p:cNvPr>
            <p:cNvCxnSpPr>
              <a:cxnSpLocks/>
            </p:cNvCxnSpPr>
            <p:nvPr/>
          </p:nvCxnSpPr>
          <p:spPr>
            <a:xfrm>
              <a:off x="5926695" y="3164585"/>
              <a:ext cx="0" cy="861871"/>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5C45205-A95E-48F9-EE80-461CCBDEE016}"/>
                </a:ext>
              </a:extLst>
            </p:cNvPr>
            <p:cNvSpPr txBox="1">
              <a:spLocks/>
            </p:cNvSpPr>
            <p:nvPr/>
          </p:nvSpPr>
          <p:spPr>
            <a:xfrm>
              <a:off x="5952346" y="3346345"/>
              <a:ext cx="2257920" cy="273498"/>
            </a:xfrm>
            <a:prstGeom prst="rect">
              <a:avLst/>
            </a:prstGeom>
            <a:ln>
              <a:no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1600" b="1" kern="100" dirty="0">
                  <a:latin typeface="Raleway" pitchFamily="2" charset="0"/>
                  <a:ea typeface="Calibri" panose="020F0502020204030204" pitchFamily="34" charset="0"/>
                  <a:cs typeface="Arial" panose="020B0604020202020204" pitchFamily="34" charset="0"/>
                </a:rPr>
                <a:t>Knowledge Transfer</a:t>
              </a:r>
            </a:p>
          </p:txBody>
        </p:sp>
      </p:grpSp>
      <p:grpSp>
        <p:nvGrpSpPr>
          <p:cNvPr id="2" name="Group 1">
            <a:extLst>
              <a:ext uri="{FF2B5EF4-FFF2-40B4-BE49-F238E27FC236}">
                <a16:creationId xmlns:a16="http://schemas.microsoft.com/office/drawing/2014/main" id="{6B4CE649-9A99-6BAE-8708-C360C561B531}"/>
              </a:ext>
            </a:extLst>
          </p:cNvPr>
          <p:cNvGrpSpPr/>
          <p:nvPr/>
        </p:nvGrpSpPr>
        <p:grpSpPr>
          <a:xfrm>
            <a:off x="1729705" y="4326873"/>
            <a:ext cx="9646295" cy="1430215"/>
            <a:chOff x="1637109" y="4401675"/>
            <a:chExt cx="9646295" cy="1430215"/>
          </a:xfrm>
        </p:grpSpPr>
        <p:grpSp>
          <p:nvGrpSpPr>
            <p:cNvPr id="3" name="Group 2">
              <a:extLst>
                <a:ext uri="{FF2B5EF4-FFF2-40B4-BE49-F238E27FC236}">
                  <a16:creationId xmlns:a16="http://schemas.microsoft.com/office/drawing/2014/main" id="{26279881-CBE1-207F-74D8-1701A9B9F01D}"/>
                </a:ext>
              </a:extLst>
            </p:cNvPr>
            <p:cNvGrpSpPr/>
            <p:nvPr/>
          </p:nvGrpSpPr>
          <p:grpSpPr>
            <a:xfrm>
              <a:off x="1637109" y="4401675"/>
              <a:ext cx="9646295" cy="1430215"/>
              <a:chOff x="1949626" y="1597267"/>
              <a:chExt cx="9646295" cy="1430215"/>
            </a:xfrm>
          </p:grpSpPr>
          <p:pic>
            <p:nvPicPr>
              <p:cNvPr id="7" name="Picture 2" descr="Neural Networks From Scratch - victorzhou.com">
                <a:extLst>
                  <a:ext uri="{FF2B5EF4-FFF2-40B4-BE49-F238E27FC236}">
                    <a16:creationId xmlns:a16="http://schemas.microsoft.com/office/drawing/2014/main" id="{FA58149E-6CC1-5DA9-9D2F-5AE273155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876" y="1597267"/>
                <a:ext cx="2860429" cy="14302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87C632-BBA0-988F-5597-97FE7028D8DF}"/>
                  </a:ext>
                </a:extLst>
              </p:cNvPr>
              <p:cNvPicPr>
                <a:picLocks noChangeAspect="1"/>
              </p:cNvPicPr>
              <p:nvPr/>
            </p:nvPicPr>
            <p:blipFill>
              <a:blip r:embed="rId5"/>
              <a:stretch>
                <a:fillRect/>
              </a:stretch>
            </p:blipFill>
            <p:spPr>
              <a:xfrm>
                <a:off x="1949626" y="1728327"/>
                <a:ext cx="1168093" cy="1168093"/>
              </a:xfrm>
              <a:prstGeom prst="rect">
                <a:avLst/>
              </a:prstGeom>
            </p:spPr>
          </p:pic>
          <p:cxnSp>
            <p:nvCxnSpPr>
              <p:cNvPr id="9" name="Straight Connector 8">
                <a:extLst>
                  <a:ext uri="{FF2B5EF4-FFF2-40B4-BE49-F238E27FC236}">
                    <a16:creationId xmlns:a16="http://schemas.microsoft.com/office/drawing/2014/main" id="{6849CDCF-A163-E82E-B70F-9FFF07A95A17}"/>
                  </a:ext>
                </a:extLst>
              </p:cNvPr>
              <p:cNvCxnSpPr>
                <a:cxnSpLocks/>
              </p:cNvCxnSpPr>
              <p:nvPr/>
            </p:nvCxnSpPr>
            <p:spPr>
              <a:xfrm>
                <a:off x="3303743" y="2312373"/>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021847D-9D13-5ADF-EB92-FB26B403B98E}"/>
                  </a:ext>
                </a:extLst>
              </p:cNvPr>
              <p:cNvSpPr txBox="1">
                <a:spLocks/>
              </p:cNvSpPr>
              <p:nvPr/>
            </p:nvSpPr>
            <p:spPr>
              <a:xfrm>
                <a:off x="8497132" y="1899072"/>
                <a:ext cx="3098789" cy="662875"/>
              </a:xfrm>
              <a:prstGeom prst="rect">
                <a:avLst/>
              </a:prstGeom>
              <a:ln>
                <a:solidFill>
                  <a:schemeClr val="bg1"/>
                </a:solid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400" b="1" kern="100" dirty="0">
                    <a:latin typeface="Raleway" pitchFamily="2" charset="0"/>
                    <a:ea typeface="Calibri" panose="020F0502020204030204" pitchFamily="34" charset="0"/>
                    <a:cs typeface="Arial" panose="020B0604020202020204" pitchFamily="34" charset="0"/>
                  </a:rPr>
                  <a:t>Pizza</a:t>
                </a:r>
              </a:p>
            </p:txBody>
          </p:sp>
        </p:grpSp>
        <p:cxnSp>
          <p:nvCxnSpPr>
            <p:cNvPr id="6" name="Straight Connector 5">
              <a:extLst>
                <a:ext uri="{FF2B5EF4-FFF2-40B4-BE49-F238E27FC236}">
                  <a16:creationId xmlns:a16="http://schemas.microsoft.com/office/drawing/2014/main" id="{CDD91E2F-1AEC-3D50-80C6-C72A2221F737}"/>
                </a:ext>
              </a:extLst>
            </p:cNvPr>
            <p:cNvCxnSpPr>
              <a:cxnSpLocks/>
            </p:cNvCxnSpPr>
            <p:nvPr/>
          </p:nvCxnSpPr>
          <p:spPr>
            <a:xfrm>
              <a:off x="7746351" y="5116781"/>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18" name="Content Placeholder 2">
            <a:extLst>
              <a:ext uri="{FF2B5EF4-FFF2-40B4-BE49-F238E27FC236}">
                <a16:creationId xmlns:a16="http://schemas.microsoft.com/office/drawing/2014/main" id="{DD49484E-E7CA-DDB1-E6DB-732C3721E97C}"/>
              </a:ext>
            </a:extLst>
          </p:cNvPr>
          <p:cNvSpPr txBox="1">
            <a:spLocks/>
          </p:cNvSpPr>
          <p:nvPr/>
        </p:nvSpPr>
        <p:spPr>
          <a:xfrm>
            <a:off x="5581027" y="6091721"/>
            <a:ext cx="2257920" cy="320146"/>
          </a:xfrm>
          <a:prstGeom prst="rect">
            <a:avLst/>
          </a:prstGeom>
          <a:ln>
            <a:no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1600" b="1" kern="100" dirty="0">
                <a:latin typeface="Raleway" pitchFamily="2" charset="0"/>
                <a:ea typeface="Calibri" panose="020F0502020204030204" pitchFamily="34" charset="0"/>
                <a:cs typeface="Arial" panose="020B0604020202020204" pitchFamily="34" charset="0"/>
              </a:rPr>
              <a:t>Fine-tuning</a:t>
            </a:r>
          </a:p>
        </p:txBody>
      </p:sp>
      <p:cxnSp>
        <p:nvCxnSpPr>
          <p:cNvPr id="19" name="Straight Connector 18">
            <a:extLst>
              <a:ext uri="{FF2B5EF4-FFF2-40B4-BE49-F238E27FC236}">
                <a16:creationId xmlns:a16="http://schemas.microsoft.com/office/drawing/2014/main" id="{92D5B3BC-4619-6B68-F4D5-1DE335CCDD62}"/>
              </a:ext>
            </a:extLst>
          </p:cNvPr>
          <p:cNvCxnSpPr>
            <a:cxnSpLocks/>
            <a:stCxn id="18" idx="0"/>
          </p:cNvCxnSpPr>
          <p:nvPr/>
        </p:nvCxnSpPr>
        <p:spPr>
          <a:xfrm flipH="1" flipV="1">
            <a:off x="6227180" y="5763689"/>
            <a:ext cx="482807" cy="328032"/>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2177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Transfer Learning of CNN</a:t>
            </a:r>
          </a:p>
        </p:txBody>
      </p:sp>
      <p:graphicFrame>
        <p:nvGraphicFramePr>
          <p:cNvPr id="5" name="Table 4">
            <a:extLst>
              <a:ext uri="{FF2B5EF4-FFF2-40B4-BE49-F238E27FC236}">
                <a16:creationId xmlns:a16="http://schemas.microsoft.com/office/drawing/2014/main" id="{8B191E70-EB2C-9D49-443B-95C832177752}"/>
              </a:ext>
            </a:extLst>
          </p:cNvPr>
          <p:cNvGraphicFramePr>
            <a:graphicFrameLocks noGrp="1"/>
          </p:cNvGraphicFramePr>
          <p:nvPr>
            <p:extLst>
              <p:ext uri="{D42A27DB-BD31-4B8C-83A1-F6EECF244321}">
                <p14:modId xmlns:p14="http://schemas.microsoft.com/office/powerpoint/2010/main" val="3068072244"/>
              </p:ext>
            </p:extLst>
          </p:nvPr>
        </p:nvGraphicFramePr>
        <p:xfrm>
          <a:off x="1589976" y="1560638"/>
          <a:ext cx="9352344" cy="4535360"/>
        </p:xfrm>
        <a:graphic>
          <a:graphicData uri="http://schemas.openxmlformats.org/drawingml/2006/table">
            <a:tbl>
              <a:tblPr firstRow="1" firstCol="1" bandRow="1">
                <a:tableStyleId>{2D5ABB26-0587-4C30-8999-92F81FD0307C}</a:tableStyleId>
              </a:tblPr>
              <a:tblGrid>
                <a:gridCol w="2491480">
                  <a:extLst>
                    <a:ext uri="{9D8B030D-6E8A-4147-A177-3AD203B41FA5}">
                      <a16:colId xmlns:a16="http://schemas.microsoft.com/office/drawing/2014/main" val="2047409604"/>
                    </a:ext>
                  </a:extLst>
                </a:gridCol>
                <a:gridCol w="753021">
                  <a:extLst>
                    <a:ext uri="{9D8B030D-6E8A-4147-A177-3AD203B41FA5}">
                      <a16:colId xmlns:a16="http://schemas.microsoft.com/office/drawing/2014/main" val="1397561010"/>
                    </a:ext>
                  </a:extLst>
                </a:gridCol>
                <a:gridCol w="2008057">
                  <a:extLst>
                    <a:ext uri="{9D8B030D-6E8A-4147-A177-3AD203B41FA5}">
                      <a16:colId xmlns:a16="http://schemas.microsoft.com/office/drawing/2014/main" val="2323720753"/>
                    </a:ext>
                  </a:extLst>
                </a:gridCol>
                <a:gridCol w="2911066">
                  <a:extLst>
                    <a:ext uri="{9D8B030D-6E8A-4147-A177-3AD203B41FA5}">
                      <a16:colId xmlns:a16="http://schemas.microsoft.com/office/drawing/2014/main" val="1013234668"/>
                    </a:ext>
                  </a:extLst>
                </a:gridCol>
                <a:gridCol w="1188720">
                  <a:extLst>
                    <a:ext uri="{9D8B030D-6E8A-4147-A177-3AD203B41FA5}">
                      <a16:colId xmlns:a16="http://schemas.microsoft.com/office/drawing/2014/main" val="1870509725"/>
                    </a:ext>
                  </a:extLst>
                </a:gridCol>
              </a:tblGrid>
              <a:tr h="767392">
                <a:tc>
                  <a:txBody>
                    <a:bodyPr/>
                    <a:lstStyle/>
                    <a:p>
                      <a:pPr marL="0" marR="0" algn="ctr">
                        <a:lnSpc>
                          <a:spcPct val="150000"/>
                        </a:lnSpc>
                        <a:spcBef>
                          <a:spcPts val="0"/>
                        </a:spcBef>
                        <a:spcAft>
                          <a:spcPts val="0"/>
                        </a:spcAft>
                      </a:pPr>
                      <a:r>
                        <a:rPr lang="en-US" sz="1400" b="1" kern="100" dirty="0">
                          <a:effectLst/>
                          <a:latin typeface="Aptos" panose="020B0004020202020204" pitchFamily="34" charset="0"/>
                        </a:rPr>
                        <a:t>Author</a:t>
                      </a:r>
                      <a:endParaRPr lang="en-US" sz="1400" b="1"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kern="100" dirty="0">
                          <a:effectLst/>
                          <a:latin typeface="Aptos" panose="020B0004020202020204" pitchFamily="34" charset="0"/>
                        </a:rPr>
                        <a:t>Year</a:t>
                      </a:r>
                      <a:endParaRPr lang="en-US" sz="1400" b="1"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kern="100" dirty="0">
                          <a:effectLst/>
                          <a:latin typeface="Aptos" panose="020B0004020202020204" pitchFamily="34" charset="0"/>
                        </a:rPr>
                        <a:t>Dataset</a:t>
                      </a:r>
                      <a:endParaRPr lang="en-US" sz="1400" b="1"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kern="100" dirty="0">
                          <a:effectLst/>
                          <a:latin typeface="Aptos" panose="020B0004020202020204" pitchFamily="34" charset="0"/>
                        </a:rPr>
                        <a:t>Method</a:t>
                      </a:r>
                      <a:endParaRPr lang="en-US" sz="1400" b="1"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b="1" kern="100" dirty="0">
                          <a:effectLst/>
                          <a:latin typeface="Aptos" panose="020B0004020202020204" pitchFamily="34" charset="0"/>
                        </a:rPr>
                        <a:t>Accuracy</a:t>
                      </a:r>
                      <a:endParaRPr lang="en-US" sz="1400" b="1"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53101"/>
                  </a:ext>
                </a:extLst>
              </a:tr>
              <a:tr h="733410">
                <a:tc>
                  <a:txBody>
                    <a:bodyPr/>
                    <a:lstStyle/>
                    <a:p>
                      <a:pPr marL="0" marR="0" algn="ctr">
                        <a:lnSpc>
                          <a:spcPct val="150000"/>
                        </a:lnSpc>
                        <a:spcBef>
                          <a:spcPts val="0"/>
                        </a:spcBef>
                        <a:spcAft>
                          <a:spcPts val="0"/>
                        </a:spcAft>
                      </a:pPr>
                      <a:r>
                        <a:rPr lang="en-US" sz="1400" kern="100">
                          <a:effectLst/>
                          <a:latin typeface="Aptos" panose="020B0004020202020204" pitchFamily="34" charset="0"/>
                        </a:rPr>
                        <a:t>Singla et al.</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2016</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Food-11</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Fine-tuned GoogleNet</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83.60</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4684515"/>
                  </a:ext>
                </a:extLst>
              </a:tr>
              <a:tr h="733410">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De </a:t>
                      </a:r>
                      <a:r>
                        <a:rPr lang="en-US" sz="1400" kern="100" dirty="0" err="1">
                          <a:effectLst/>
                          <a:latin typeface="Aptos" panose="020B0004020202020204" pitchFamily="34" charset="0"/>
                        </a:rPr>
                        <a:t>Bonis</a:t>
                      </a:r>
                      <a:r>
                        <a:rPr lang="en-US" sz="1400" kern="100" dirty="0">
                          <a:effectLst/>
                          <a:latin typeface="Aptos" panose="020B0004020202020204" pitchFamily="34" charset="0"/>
                        </a:rPr>
                        <a:t> et al.</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2019</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Food-101</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Fine-tuned GoogleNet</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73.00</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546095"/>
                  </a:ext>
                </a:extLst>
              </a:tr>
              <a:tr h="767392">
                <a:tc>
                  <a:txBody>
                    <a:bodyPr/>
                    <a:lstStyle/>
                    <a:p>
                      <a:pPr marL="0" marR="0" algn="ctr">
                        <a:lnSpc>
                          <a:spcPct val="150000"/>
                        </a:lnSpc>
                        <a:spcBef>
                          <a:spcPts val="0"/>
                        </a:spcBef>
                        <a:spcAft>
                          <a:spcPts val="0"/>
                        </a:spcAft>
                      </a:pPr>
                      <a:r>
                        <a:rPr lang="en-US" sz="1400" kern="100">
                          <a:effectLst/>
                          <a:latin typeface="Aptos" panose="020B0004020202020204" pitchFamily="34" charset="0"/>
                        </a:rPr>
                        <a:t>Rajayogi et al.</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2019</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Indian Food Dataset</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Fine-tuned InceptionV3</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87.90</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3080378"/>
                  </a:ext>
                </a:extLst>
              </a:tr>
              <a:tr h="800346">
                <a:tc>
                  <a:txBody>
                    <a:bodyPr/>
                    <a:lstStyle/>
                    <a:p>
                      <a:pPr marL="0" marR="0" algn="ctr">
                        <a:lnSpc>
                          <a:spcPct val="150000"/>
                        </a:lnSpc>
                        <a:spcBef>
                          <a:spcPts val="0"/>
                        </a:spcBef>
                        <a:spcAft>
                          <a:spcPts val="0"/>
                        </a:spcAft>
                      </a:pPr>
                      <a:r>
                        <a:rPr lang="en-US" sz="1400" kern="100">
                          <a:effectLst/>
                          <a:latin typeface="Aptos" panose="020B0004020202020204" pitchFamily="34" charset="0"/>
                        </a:rPr>
                        <a:t>Phiphiphatphaisit and Surinta</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2020</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Food-101</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Fine-tuned </a:t>
                      </a:r>
                      <a:r>
                        <a:rPr lang="en-US" sz="1400" kern="100" dirty="0" err="1">
                          <a:effectLst/>
                          <a:latin typeface="Aptos" panose="020B0004020202020204" pitchFamily="34" charset="0"/>
                        </a:rPr>
                        <a:t>MobileNet</a:t>
                      </a:r>
                      <a:r>
                        <a:rPr lang="en-US" sz="1400" kern="100" dirty="0">
                          <a:effectLst/>
                          <a:latin typeface="Aptos" panose="020B0004020202020204" pitchFamily="34" charset="0"/>
                        </a:rPr>
                        <a:t> + data augmentation</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72.59</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001045"/>
                  </a:ext>
                </a:extLst>
              </a:tr>
              <a:tr h="733410">
                <a:tc>
                  <a:txBody>
                    <a:bodyPr/>
                    <a:lstStyle/>
                    <a:p>
                      <a:pPr marL="0" marR="0" algn="ctr">
                        <a:lnSpc>
                          <a:spcPct val="150000"/>
                        </a:lnSpc>
                        <a:spcBef>
                          <a:spcPts val="0"/>
                        </a:spcBef>
                        <a:spcAft>
                          <a:spcPts val="0"/>
                        </a:spcAft>
                      </a:pPr>
                      <a:r>
                        <a:rPr lang="en-US" sz="1400" kern="100" dirty="0" err="1">
                          <a:effectLst/>
                          <a:latin typeface="Aptos" panose="020B0004020202020204" pitchFamily="34" charset="0"/>
                        </a:rPr>
                        <a:t>VijayaKumari</a:t>
                      </a:r>
                      <a:r>
                        <a:rPr lang="en-US" sz="1400" kern="100" dirty="0">
                          <a:effectLst/>
                          <a:latin typeface="Aptos" panose="020B0004020202020204" pitchFamily="34" charset="0"/>
                        </a:rPr>
                        <a:t> et al.</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2022</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a:effectLst/>
                          <a:latin typeface="Aptos" panose="020B0004020202020204" pitchFamily="34" charset="0"/>
                        </a:rPr>
                        <a:t>Food-101</a:t>
                      </a:r>
                      <a:endParaRPr lang="en-US" sz="1400" kern="10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Fine-tuned EfficientNetB0</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kern="100" dirty="0">
                          <a:effectLst/>
                          <a:latin typeface="Aptos" panose="020B0004020202020204" pitchFamily="34" charset="0"/>
                        </a:rPr>
                        <a:t>80.00</a:t>
                      </a:r>
                      <a:endParaRPr lang="en-US" sz="1400" kern="100" dirty="0">
                        <a:effectLst/>
                        <a:latin typeface="Aptos" panose="020B0004020202020204" pitchFamily="34" charset="0"/>
                        <a:ea typeface="Calibri" panose="020F050202020403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05475"/>
                  </a:ext>
                </a:extLst>
              </a:tr>
            </a:tbl>
          </a:graphicData>
        </a:graphic>
      </p:graphicFrame>
    </p:spTree>
    <p:extLst>
      <p:ext uri="{BB962C8B-B14F-4D97-AF65-F5344CB8AC3E}">
        <p14:creationId xmlns:p14="http://schemas.microsoft.com/office/powerpoint/2010/main" val="58432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Parallel CNN</a:t>
            </a:r>
          </a:p>
        </p:txBody>
      </p:sp>
      <p:sp>
        <p:nvSpPr>
          <p:cNvPr id="17" name="Content Placeholder 2">
            <a:extLst>
              <a:ext uri="{FF2B5EF4-FFF2-40B4-BE49-F238E27FC236}">
                <a16:creationId xmlns:a16="http://schemas.microsoft.com/office/drawing/2014/main" id="{D9A573BC-9660-C10B-3CF7-5907E0E2BCA8}"/>
              </a:ext>
            </a:extLst>
          </p:cNvPr>
          <p:cNvSpPr txBox="1">
            <a:spLocks/>
          </p:cNvSpPr>
          <p:nvPr/>
        </p:nvSpPr>
        <p:spPr>
          <a:xfrm>
            <a:off x="7820359" y="2112310"/>
            <a:ext cx="3098789" cy="662875"/>
          </a:xfrm>
          <a:prstGeom prst="rect">
            <a:avLst/>
          </a:prstGeom>
          <a:ln>
            <a:solidFill>
              <a:schemeClr val="bg1"/>
            </a:solid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400" b="1" kern="100" dirty="0">
                <a:latin typeface="Raleway" pitchFamily="2" charset="0"/>
                <a:ea typeface="Calibri" panose="020F0502020204030204" pitchFamily="34" charset="0"/>
                <a:cs typeface="Arial" panose="020B0604020202020204" pitchFamily="34" charset="0"/>
              </a:rPr>
              <a:t>Pizza</a:t>
            </a:r>
          </a:p>
        </p:txBody>
      </p:sp>
      <p:cxnSp>
        <p:nvCxnSpPr>
          <p:cNvPr id="13" name="Straight Connector 12">
            <a:extLst>
              <a:ext uri="{FF2B5EF4-FFF2-40B4-BE49-F238E27FC236}">
                <a16:creationId xmlns:a16="http://schemas.microsoft.com/office/drawing/2014/main" id="{A6A2EC1F-C8C2-0797-489D-2966956B4455}"/>
              </a:ext>
            </a:extLst>
          </p:cNvPr>
          <p:cNvCxnSpPr>
            <a:cxnSpLocks/>
          </p:cNvCxnSpPr>
          <p:nvPr/>
        </p:nvCxnSpPr>
        <p:spPr>
          <a:xfrm>
            <a:off x="7382095" y="2525611"/>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87D56C09-49A4-D2B6-5A7A-271AD0D6F5D4}"/>
              </a:ext>
            </a:extLst>
          </p:cNvPr>
          <p:cNvGrpSpPr/>
          <p:nvPr/>
        </p:nvGrpSpPr>
        <p:grpSpPr>
          <a:xfrm>
            <a:off x="1272852" y="1848315"/>
            <a:ext cx="5733679" cy="1430215"/>
            <a:chOff x="1272852" y="1848315"/>
            <a:chExt cx="5733679" cy="1430215"/>
          </a:xfrm>
        </p:grpSpPr>
        <p:pic>
          <p:nvPicPr>
            <p:cNvPr id="22" name="Picture 2" descr="Neural Networks From Scratch - victorzhou.com">
              <a:extLst>
                <a:ext uri="{FF2B5EF4-FFF2-40B4-BE49-F238E27FC236}">
                  <a16:creationId xmlns:a16="http://schemas.microsoft.com/office/drawing/2014/main" id="{0872C3DF-2E44-47A7-B23E-9037462E3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102" y="1848315"/>
              <a:ext cx="2860429" cy="143021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4D3DC4E8-72A4-8E94-E70E-4B318A553AD3}"/>
                </a:ext>
              </a:extLst>
            </p:cNvPr>
            <p:cNvPicPr>
              <a:picLocks noChangeAspect="1"/>
            </p:cNvPicPr>
            <p:nvPr/>
          </p:nvPicPr>
          <p:blipFill>
            <a:blip r:embed="rId4"/>
            <a:stretch>
              <a:fillRect/>
            </a:stretch>
          </p:blipFill>
          <p:spPr>
            <a:xfrm>
              <a:off x="1272852" y="1979375"/>
              <a:ext cx="1168093" cy="1168093"/>
            </a:xfrm>
            <a:prstGeom prst="rect">
              <a:avLst/>
            </a:prstGeom>
          </p:spPr>
        </p:pic>
        <p:cxnSp>
          <p:nvCxnSpPr>
            <p:cNvPr id="24" name="Straight Connector 23">
              <a:extLst>
                <a:ext uri="{FF2B5EF4-FFF2-40B4-BE49-F238E27FC236}">
                  <a16:creationId xmlns:a16="http://schemas.microsoft.com/office/drawing/2014/main" id="{47998A57-127F-9FF0-6E5F-0F068284032F}"/>
                </a:ext>
              </a:extLst>
            </p:cNvPr>
            <p:cNvCxnSpPr>
              <a:cxnSpLocks/>
            </p:cNvCxnSpPr>
            <p:nvPr/>
          </p:nvCxnSpPr>
          <p:spPr>
            <a:xfrm>
              <a:off x="2626969" y="2563421"/>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297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Parallel CNN</a:t>
            </a:r>
          </a:p>
        </p:txBody>
      </p:sp>
      <p:grpSp>
        <p:nvGrpSpPr>
          <p:cNvPr id="57" name="Group 56">
            <a:extLst>
              <a:ext uri="{FF2B5EF4-FFF2-40B4-BE49-F238E27FC236}">
                <a16:creationId xmlns:a16="http://schemas.microsoft.com/office/drawing/2014/main" id="{5443F8EA-14A4-236F-FF07-A9AE4548F476}"/>
              </a:ext>
            </a:extLst>
          </p:cNvPr>
          <p:cNvGrpSpPr/>
          <p:nvPr/>
        </p:nvGrpSpPr>
        <p:grpSpPr>
          <a:xfrm>
            <a:off x="1272852" y="1848315"/>
            <a:ext cx="5733679" cy="1430215"/>
            <a:chOff x="1272852" y="1848315"/>
            <a:chExt cx="5733679" cy="1430215"/>
          </a:xfrm>
        </p:grpSpPr>
        <p:pic>
          <p:nvPicPr>
            <p:cNvPr id="14" name="Picture 2" descr="Neural Networks From Scratch - victorzhou.com">
              <a:extLst>
                <a:ext uri="{FF2B5EF4-FFF2-40B4-BE49-F238E27FC236}">
                  <a16:creationId xmlns:a16="http://schemas.microsoft.com/office/drawing/2014/main" id="{EB83BA7C-686B-36E8-4B2D-D0CA2DB8B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102" y="1848315"/>
              <a:ext cx="2860429" cy="14302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06E73686-1C26-D3DC-9C6B-9D469F8E167A}"/>
                </a:ext>
              </a:extLst>
            </p:cNvPr>
            <p:cNvPicPr>
              <a:picLocks noChangeAspect="1"/>
            </p:cNvPicPr>
            <p:nvPr/>
          </p:nvPicPr>
          <p:blipFill>
            <a:blip r:embed="rId4"/>
            <a:stretch>
              <a:fillRect/>
            </a:stretch>
          </p:blipFill>
          <p:spPr>
            <a:xfrm>
              <a:off x="1272852" y="1979375"/>
              <a:ext cx="1168093" cy="1168093"/>
            </a:xfrm>
            <a:prstGeom prst="rect">
              <a:avLst/>
            </a:prstGeom>
          </p:spPr>
        </p:pic>
        <p:cxnSp>
          <p:nvCxnSpPr>
            <p:cNvPr id="16" name="Straight Connector 15">
              <a:extLst>
                <a:ext uri="{FF2B5EF4-FFF2-40B4-BE49-F238E27FC236}">
                  <a16:creationId xmlns:a16="http://schemas.microsoft.com/office/drawing/2014/main" id="{330DE3F8-DE50-2E4D-AA65-974BA51912C3}"/>
                </a:ext>
              </a:extLst>
            </p:cNvPr>
            <p:cNvCxnSpPr>
              <a:cxnSpLocks/>
            </p:cNvCxnSpPr>
            <p:nvPr/>
          </p:nvCxnSpPr>
          <p:spPr>
            <a:xfrm>
              <a:off x="2626969" y="2563421"/>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pic>
        <p:nvPicPr>
          <p:cNvPr id="2" name="Picture 2" descr="Neural Networks From Scratch - victorzhou.com">
            <a:extLst>
              <a:ext uri="{FF2B5EF4-FFF2-40B4-BE49-F238E27FC236}">
                <a16:creationId xmlns:a16="http://schemas.microsoft.com/office/drawing/2014/main" id="{FD3E1AB7-1541-08B6-8D2C-D848785E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102" y="3924344"/>
            <a:ext cx="2860429" cy="14302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F997393-970B-7297-E60D-B43BBA93F2CA}"/>
              </a:ext>
            </a:extLst>
          </p:cNvPr>
          <p:cNvPicPr>
            <a:picLocks noChangeAspect="1"/>
          </p:cNvPicPr>
          <p:nvPr/>
        </p:nvPicPr>
        <p:blipFill>
          <a:blip r:embed="rId4"/>
          <a:stretch>
            <a:fillRect/>
          </a:stretch>
        </p:blipFill>
        <p:spPr>
          <a:xfrm>
            <a:off x="1272852" y="4055404"/>
            <a:ext cx="1168093" cy="1168093"/>
          </a:xfrm>
          <a:prstGeom prst="rect">
            <a:avLst/>
          </a:prstGeom>
        </p:spPr>
      </p:pic>
      <p:cxnSp>
        <p:nvCxnSpPr>
          <p:cNvPr id="5" name="Straight Connector 4">
            <a:extLst>
              <a:ext uri="{FF2B5EF4-FFF2-40B4-BE49-F238E27FC236}">
                <a16:creationId xmlns:a16="http://schemas.microsoft.com/office/drawing/2014/main" id="{5BB146CC-E44C-319E-CBAF-701C4538E496}"/>
              </a:ext>
            </a:extLst>
          </p:cNvPr>
          <p:cNvCxnSpPr>
            <a:cxnSpLocks/>
          </p:cNvCxnSpPr>
          <p:nvPr/>
        </p:nvCxnSpPr>
        <p:spPr>
          <a:xfrm>
            <a:off x="2626969" y="4639450"/>
            <a:ext cx="1205625"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4F507CDD-E7B3-E961-4473-7288DB7ECF86}"/>
              </a:ext>
            </a:extLst>
          </p:cNvPr>
          <p:cNvSpPr txBox="1">
            <a:spLocks/>
          </p:cNvSpPr>
          <p:nvPr/>
        </p:nvSpPr>
        <p:spPr>
          <a:xfrm rot="16200000">
            <a:off x="6499140" y="3489570"/>
            <a:ext cx="3048269" cy="419582"/>
          </a:xfrm>
          <a:prstGeom prst="rect">
            <a:avLst/>
          </a:prstGeom>
          <a:ln>
            <a:solidFill>
              <a:schemeClr val="tx1"/>
            </a:solidFill>
          </a:ln>
        </p:spPr>
        <p:txBody>
          <a:bodyPr vert="horz" lIns="91440" tIns="0" rIns="91440" bIns="91440" rtlCol="0" anchor="ctr"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000" kern="100" dirty="0">
                <a:latin typeface="Aptos" panose="020B0004020202020204" pitchFamily="34" charset="0"/>
                <a:ea typeface="Calibri" panose="020F0502020204030204" pitchFamily="34" charset="0"/>
                <a:cs typeface="Arial" panose="020B0604020202020204" pitchFamily="34" charset="0"/>
              </a:rPr>
              <a:t>Concatenation</a:t>
            </a:r>
          </a:p>
        </p:txBody>
      </p:sp>
      <p:sp>
        <p:nvSpPr>
          <p:cNvPr id="7" name="Content Placeholder 2">
            <a:extLst>
              <a:ext uri="{FF2B5EF4-FFF2-40B4-BE49-F238E27FC236}">
                <a16:creationId xmlns:a16="http://schemas.microsoft.com/office/drawing/2014/main" id="{766E0044-80CE-E0C5-F307-6290A344FD60}"/>
              </a:ext>
            </a:extLst>
          </p:cNvPr>
          <p:cNvSpPr txBox="1">
            <a:spLocks/>
          </p:cNvSpPr>
          <p:nvPr/>
        </p:nvSpPr>
        <p:spPr>
          <a:xfrm rot="16200000">
            <a:off x="7370291" y="3489571"/>
            <a:ext cx="3048269" cy="419582"/>
          </a:xfrm>
          <a:prstGeom prst="rect">
            <a:avLst/>
          </a:prstGeom>
          <a:ln>
            <a:solidFill>
              <a:schemeClr val="tx1"/>
            </a:solidFill>
          </a:ln>
        </p:spPr>
        <p:txBody>
          <a:bodyPr vert="horz" lIns="91440" tIns="0" rIns="91440" bIns="91440" rtlCol="0" anchor="ctr"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000" kern="100" dirty="0">
                <a:latin typeface="Aptos" panose="020B0004020202020204" pitchFamily="34" charset="0"/>
                <a:ea typeface="Calibri" panose="020F0502020204030204" pitchFamily="34" charset="0"/>
                <a:cs typeface="Arial" panose="020B0604020202020204" pitchFamily="34" charset="0"/>
              </a:rPr>
              <a:t>Fully Connected</a:t>
            </a:r>
          </a:p>
        </p:txBody>
      </p:sp>
      <p:sp>
        <p:nvSpPr>
          <p:cNvPr id="8" name="Content Placeholder 2">
            <a:extLst>
              <a:ext uri="{FF2B5EF4-FFF2-40B4-BE49-F238E27FC236}">
                <a16:creationId xmlns:a16="http://schemas.microsoft.com/office/drawing/2014/main" id="{FDD6D66E-5094-A0A7-DE68-708ED59A29A9}"/>
              </a:ext>
            </a:extLst>
          </p:cNvPr>
          <p:cNvSpPr txBox="1">
            <a:spLocks/>
          </p:cNvSpPr>
          <p:nvPr/>
        </p:nvSpPr>
        <p:spPr>
          <a:xfrm rot="16200000">
            <a:off x="8328530" y="3489571"/>
            <a:ext cx="3048269" cy="419582"/>
          </a:xfrm>
          <a:prstGeom prst="rect">
            <a:avLst/>
          </a:prstGeom>
          <a:ln>
            <a:solidFill>
              <a:schemeClr val="tx1"/>
            </a:solidFill>
          </a:ln>
        </p:spPr>
        <p:txBody>
          <a:bodyPr vert="horz" lIns="91440" tIns="0" rIns="91440" bIns="91440" rtlCol="0" anchor="ctr"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000" kern="100" dirty="0" err="1">
                <a:latin typeface="Aptos" panose="020B0004020202020204" pitchFamily="34" charset="0"/>
                <a:ea typeface="Calibri" panose="020F0502020204030204" pitchFamily="34" charset="0"/>
                <a:cs typeface="Arial" panose="020B0604020202020204" pitchFamily="34" charset="0"/>
              </a:rPr>
              <a:t>Softmax</a:t>
            </a:r>
            <a:endParaRPr lang="en-US" sz="2000" kern="100" dirty="0">
              <a:latin typeface="Aptos" panose="020B0004020202020204" pitchFamily="34" charset="0"/>
              <a:ea typeface="Calibri" panose="020F0502020204030204" pitchFamily="34" charset="0"/>
              <a:cs typeface="Arial" panose="020B0604020202020204" pitchFamily="34" charset="0"/>
            </a:endParaRPr>
          </a:p>
        </p:txBody>
      </p:sp>
      <p:cxnSp>
        <p:nvCxnSpPr>
          <p:cNvPr id="26" name="Connector: Elbow 25">
            <a:extLst>
              <a:ext uri="{FF2B5EF4-FFF2-40B4-BE49-F238E27FC236}">
                <a16:creationId xmlns:a16="http://schemas.microsoft.com/office/drawing/2014/main" id="{CFB137FB-7834-B97C-9D4D-68BFD177B346}"/>
              </a:ext>
            </a:extLst>
          </p:cNvPr>
          <p:cNvCxnSpPr>
            <a:stCxn id="14" idx="3"/>
            <a:endCxn id="6" idx="0"/>
          </p:cNvCxnSpPr>
          <p:nvPr/>
        </p:nvCxnSpPr>
        <p:spPr>
          <a:xfrm>
            <a:off x="7006531" y="2563423"/>
            <a:ext cx="806953" cy="1135938"/>
          </a:xfrm>
          <a:prstGeom prst="bentConnector5">
            <a:avLst>
              <a:gd name="adj1" fmla="val 28329"/>
              <a:gd name="adj2" fmla="val -206"/>
              <a:gd name="adj3" fmla="val 5278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92E323D-604A-B1EC-5C7A-5418F546C08E}"/>
              </a:ext>
            </a:extLst>
          </p:cNvPr>
          <p:cNvCxnSpPr>
            <a:cxnSpLocks/>
            <a:stCxn id="2" idx="3"/>
            <a:endCxn id="6" idx="0"/>
          </p:cNvCxnSpPr>
          <p:nvPr/>
        </p:nvCxnSpPr>
        <p:spPr>
          <a:xfrm flipV="1">
            <a:off x="7006531" y="3699361"/>
            <a:ext cx="806953" cy="940091"/>
          </a:xfrm>
          <a:prstGeom prst="bentConnector5">
            <a:avLst>
              <a:gd name="adj1" fmla="val 28329"/>
              <a:gd name="adj2" fmla="val -127"/>
              <a:gd name="adj3" fmla="val 534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476312-1B91-BF36-C77F-5DBECE070C54}"/>
              </a:ext>
            </a:extLst>
          </p:cNvPr>
          <p:cNvCxnSpPr>
            <a:cxnSpLocks/>
            <a:stCxn id="6" idx="2"/>
            <a:endCxn id="7" idx="0"/>
          </p:cNvCxnSpPr>
          <p:nvPr/>
        </p:nvCxnSpPr>
        <p:spPr>
          <a:xfrm>
            <a:off x="8233066" y="3699361"/>
            <a:ext cx="451569" cy="1"/>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1C2ED50-FD8A-660F-0D6C-7E54C68F98B8}"/>
              </a:ext>
            </a:extLst>
          </p:cNvPr>
          <p:cNvCxnSpPr>
            <a:cxnSpLocks/>
            <a:stCxn id="7" idx="2"/>
            <a:endCxn id="8" idx="0"/>
          </p:cNvCxnSpPr>
          <p:nvPr/>
        </p:nvCxnSpPr>
        <p:spPr>
          <a:xfrm>
            <a:off x="9104217" y="3699362"/>
            <a:ext cx="538657" cy="0"/>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6D72EDB-3BD6-1A86-FB3C-55A8CDBB6E58}"/>
              </a:ext>
            </a:extLst>
          </p:cNvPr>
          <p:cNvCxnSpPr>
            <a:cxnSpLocks/>
            <a:stCxn id="8" idx="2"/>
          </p:cNvCxnSpPr>
          <p:nvPr/>
        </p:nvCxnSpPr>
        <p:spPr>
          <a:xfrm flipV="1">
            <a:off x="10062456" y="3699361"/>
            <a:ext cx="611457" cy="1"/>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7EC871CA-2A82-BEC1-019A-425FC4D5583B}"/>
              </a:ext>
            </a:extLst>
          </p:cNvPr>
          <p:cNvSpPr txBox="1">
            <a:spLocks/>
          </p:cNvSpPr>
          <p:nvPr/>
        </p:nvSpPr>
        <p:spPr>
          <a:xfrm>
            <a:off x="10211833" y="3352802"/>
            <a:ext cx="2020695" cy="489183"/>
          </a:xfrm>
          <a:prstGeom prst="rect">
            <a:avLst/>
          </a:prstGeom>
          <a:ln>
            <a:solidFill>
              <a:schemeClr val="bg1"/>
            </a:solidFill>
          </a:ln>
        </p:spPr>
        <p:txBody>
          <a:bodyPr vert="horz" lIns="91440" tIns="91440" rIns="91440" bIns="9144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sz="2400" b="1" kern="100" dirty="0">
                <a:latin typeface="Raleway" pitchFamily="2" charset="0"/>
                <a:ea typeface="Calibri" panose="020F0502020204030204" pitchFamily="34" charset="0"/>
                <a:cs typeface="Arial" panose="020B0604020202020204" pitchFamily="34" charset="0"/>
              </a:rPr>
              <a:t>Pizza</a:t>
            </a:r>
          </a:p>
        </p:txBody>
      </p:sp>
    </p:spTree>
    <p:extLst>
      <p:ext uri="{BB962C8B-B14F-4D97-AF65-F5344CB8AC3E}">
        <p14:creationId xmlns:p14="http://schemas.microsoft.com/office/powerpoint/2010/main" val="100343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0"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par>
                                <p:cTn id="43" presetID="10"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D06B90-121B-0C2E-EF33-4787B58806ED}"/>
              </a:ext>
            </a:extLst>
          </p:cNvPr>
          <p:cNvSpPr txBox="1">
            <a:spLocks/>
          </p:cNvSpPr>
          <p:nvPr/>
        </p:nvSpPr>
        <p:spPr>
          <a:xfrm>
            <a:off x="425974" y="85408"/>
            <a:ext cx="7011146" cy="111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4400" b="1" kern="100" dirty="0">
                <a:latin typeface="Raleway" pitchFamily="2" charset="0"/>
                <a:ea typeface="Calibri" panose="020F0502020204030204" pitchFamily="34" charset="0"/>
                <a:cs typeface="Arial" panose="020B0604020202020204" pitchFamily="34" charset="0"/>
              </a:rPr>
              <a:t>Parallel CNN</a:t>
            </a:r>
          </a:p>
        </p:txBody>
      </p:sp>
      <p:graphicFrame>
        <p:nvGraphicFramePr>
          <p:cNvPr id="9" name="Table 8">
            <a:extLst>
              <a:ext uri="{FF2B5EF4-FFF2-40B4-BE49-F238E27FC236}">
                <a16:creationId xmlns:a16="http://schemas.microsoft.com/office/drawing/2014/main" id="{8C56E065-E7B3-E577-E5A7-3BC3EEDD7589}"/>
              </a:ext>
            </a:extLst>
          </p:cNvPr>
          <p:cNvGraphicFramePr>
            <a:graphicFrameLocks noGrp="1"/>
          </p:cNvGraphicFramePr>
          <p:nvPr>
            <p:extLst>
              <p:ext uri="{D42A27DB-BD31-4B8C-83A1-F6EECF244321}">
                <p14:modId xmlns:p14="http://schemas.microsoft.com/office/powerpoint/2010/main" val="2653356198"/>
              </p:ext>
            </p:extLst>
          </p:nvPr>
        </p:nvGraphicFramePr>
        <p:xfrm>
          <a:off x="1520683" y="1618489"/>
          <a:ext cx="9502917" cy="3431033"/>
        </p:xfrm>
        <a:graphic>
          <a:graphicData uri="http://schemas.openxmlformats.org/drawingml/2006/table">
            <a:tbl>
              <a:tblPr firstRow="1" firstCol="1" bandRow="1">
                <a:tableStyleId>{2D5ABB26-0587-4C30-8999-92F81FD0307C}</a:tableStyleId>
              </a:tblPr>
              <a:tblGrid>
                <a:gridCol w="2531593">
                  <a:extLst>
                    <a:ext uri="{9D8B030D-6E8A-4147-A177-3AD203B41FA5}">
                      <a16:colId xmlns:a16="http://schemas.microsoft.com/office/drawing/2014/main" val="3163829550"/>
                    </a:ext>
                  </a:extLst>
                </a:gridCol>
                <a:gridCol w="765145">
                  <a:extLst>
                    <a:ext uri="{9D8B030D-6E8A-4147-A177-3AD203B41FA5}">
                      <a16:colId xmlns:a16="http://schemas.microsoft.com/office/drawing/2014/main" val="812542838"/>
                    </a:ext>
                  </a:extLst>
                </a:gridCol>
                <a:gridCol w="2040387">
                  <a:extLst>
                    <a:ext uri="{9D8B030D-6E8A-4147-A177-3AD203B41FA5}">
                      <a16:colId xmlns:a16="http://schemas.microsoft.com/office/drawing/2014/main" val="350782256"/>
                    </a:ext>
                  </a:extLst>
                </a:gridCol>
                <a:gridCol w="3145597">
                  <a:extLst>
                    <a:ext uri="{9D8B030D-6E8A-4147-A177-3AD203B41FA5}">
                      <a16:colId xmlns:a16="http://schemas.microsoft.com/office/drawing/2014/main" val="2023294515"/>
                    </a:ext>
                  </a:extLst>
                </a:gridCol>
                <a:gridCol w="1020195">
                  <a:extLst>
                    <a:ext uri="{9D8B030D-6E8A-4147-A177-3AD203B41FA5}">
                      <a16:colId xmlns:a16="http://schemas.microsoft.com/office/drawing/2014/main" val="89036101"/>
                    </a:ext>
                  </a:extLst>
                </a:gridCol>
              </a:tblGrid>
              <a:tr h="455912">
                <a:tc>
                  <a:txBody>
                    <a:bodyPr/>
                    <a:lstStyle/>
                    <a:p>
                      <a:pPr marL="0" marR="0" algn="ctr">
                        <a:lnSpc>
                          <a:spcPct val="150000"/>
                        </a:lnSpc>
                        <a:spcBef>
                          <a:spcPts val="0"/>
                        </a:spcBef>
                        <a:spcAft>
                          <a:spcPts val="0"/>
                        </a:spcAft>
                      </a:pPr>
                      <a:r>
                        <a:rPr lang="en-US" sz="1200" b="1" kern="100" dirty="0">
                          <a:effectLst/>
                          <a:latin typeface="Aptos" panose="020B0004020202020204" pitchFamily="34" charset="0"/>
                        </a:rPr>
                        <a:t>Author</a:t>
                      </a:r>
                      <a:endParaRPr lang="en-US" sz="1200" b="1"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kern="100">
                          <a:effectLst/>
                          <a:latin typeface="Aptos" panose="020B0004020202020204" pitchFamily="34" charset="0"/>
                        </a:rPr>
                        <a:t>Year</a:t>
                      </a:r>
                      <a:endParaRPr lang="en-US" sz="1200" b="1"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kern="100">
                          <a:effectLst/>
                          <a:latin typeface="Aptos" panose="020B0004020202020204" pitchFamily="34" charset="0"/>
                        </a:rPr>
                        <a:t>Dataset</a:t>
                      </a:r>
                      <a:endParaRPr lang="en-US" sz="1200" b="1"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kern="100">
                          <a:effectLst/>
                          <a:latin typeface="Aptos" panose="020B0004020202020204" pitchFamily="34" charset="0"/>
                        </a:rPr>
                        <a:t>Method</a:t>
                      </a:r>
                      <a:endParaRPr lang="en-US" sz="1200" b="1"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kern="100" dirty="0">
                          <a:effectLst/>
                          <a:latin typeface="Aptos" panose="020B0004020202020204" pitchFamily="34" charset="0"/>
                        </a:rPr>
                        <a:t>Accuracy</a:t>
                      </a:r>
                      <a:endParaRPr lang="en-US" sz="1200" b="1"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6995713"/>
                  </a:ext>
                </a:extLst>
              </a:tr>
              <a:tr h="802421">
                <a:tc>
                  <a:txBody>
                    <a:bodyPr/>
                    <a:lstStyle/>
                    <a:p>
                      <a:pPr marL="0" marR="0" algn="ctr">
                        <a:lnSpc>
                          <a:spcPct val="150000"/>
                        </a:lnSpc>
                        <a:spcBef>
                          <a:spcPts val="0"/>
                        </a:spcBef>
                        <a:spcAft>
                          <a:spcPts val="0"/>
                        </a:spcAft>
                      </a:pPr>
                      <a:r>
                        <a:rPr lang="en-US" sz="1200" kern="100" dirty="0">
                          <a:effectLst/>
                          <a:latin typeface="Aptos" panose="020B0004020202020204" pitchFamily="34" charset="0"/>
                        </a:rPr>
                        <a:t>Pandey et al</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2017</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Food-101</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Parallel CNN (AlexNet, GoogleNet, and ResNet)</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dirty="0">
                          <a:effectLst/>
                          <a:latin typeface="Aptos" panose="020B0004020202020204" pitchFamily="34" charset="0"/>
                        </a:rPr>
                        <a:t>73.50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181047"/>
                  </a:ext>
                </a:extLst>
              </a:tr>
              <a:tr h="434540">
                <a:tc rowSpan="3">
                  <a:txBody>
                    <a:bodyPr/>
                    <a:lstStyle/>
                    <a:p>
                      <a:pPr marL="0" marR="0" algn="ctr">
                        <a:lnSpc>
                          <a:spcPct val="150000"/>
                        </a:lnSpc>
                        <a:spcBef>
                          <a:spcPts val="0"/>
                        </a:spcBef>
                        <a:spcAft>
                          <a:spcPts val="0"/>
                        </a:spcAft>
                      </a:pPr>
                      <a:r>
                        <a:rPr lang="en-US" sz="1200" kern="100">
                          <a:effectLst/>
                          <a:latin typeface="Aptos" panose="020B0004020202020204" pitchFamily="34" charset="0"/>
                        </a:rPr>
                        <a:t>Martinel et al.</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algn="ctr">
                        <a:lnSpc>
                          <a:spcPct val="150000"/>
                        </a:lnSpc>
                        <a:spcBef>
                          <a:spcPts val="0"/>
                        </a:spcBef>
                        <a:spcAft>
                          <a:spcPts val="0"/>
                        </a:spcAft>
                      </a:pPr>
                      <a:r>
                        <a:rPr lang="en-US" sz="1200" kern="100" dirty="0">
                          <a:effectLst/>
                          <a:latin typeface="Aptos" panose="020B0004020202020204" pitchFamily="34" charset="0"/>
                        </a:rPr>
                        <a:t>2018</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Food-101</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algn="ctr">
                        <a:lnSpc>
                          <a:spcPct val="150000"/>
                        </a:lnSpc>
                        <a:spcBef>
                          <a:spcPts val="0"/>
                        </a:spcBef>
                        <a:spcAft>
                          <a:spcPts val="0"/>
                        </a:spcAft>
                      </a:pPr>
                      <a:r>
                        <a:rPr lang="en-US" sz="1200" kern="100">
                          <a:effectLst/>
                          <a:latin typeface="Aptos" panose="020B0004020202020204" pitchFamily="34" charset="0"/>
                        </a:rPr>
                        <a:t>Parallel CNN WISeR</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90.27</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9498205"/>
                  </a:ext>
                </a:extLst>
              </a:tr>
              <a:tr h="43454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UEC-256</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83.15</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449182"/>
                  </a:ext>
                </a:extLst>
              </a:tr>
              <a:tr h="43454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UEC-100</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89.58</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730133"/>
                  </a:ext>
                </a:extLst>
              </a:tr>
              <a:tr h="434540">
                <a:tc rowSpan="2">
                  <a:txBody>
                    <a:bodyPr/>
                    <a:lstStyle/>
                    <a:p>
                      <a:pPr marL="0" marR="0" algn="ctr">
                        <a:lnSpc>
                          <a:spcPct val="150000"/>
                        </a:lnSpc>
                        <a:spcBef>
                          <a:spcPts val="0"/>
                        </a:spcBef>
                        <a:spcAft>
                          <a:spcPts val="0"/>
                        </a:spcAft>
                      </a:pPr>
                      <a:r>
                        <a:rPr lang="en-US" sz="1200" kern="100" dirty="0" err="1">
                          <a:effectLst/>
                          <a:latin typeface="Aptos" panose="020B0004020202020204" pitchFamily="34" charset="0"/>
                        </a:rPr>
                        <a:t>Şengür</a:t>
                      </a:r>
                      <a:r>
                        <a:rPr lang="en-US" sz="1200" kern="100" dirty="0">
                          <a:effectLst/>
                          <a:latin typeface="Aptos" panose="020B0004020202020204" pitchFamily="34" charset="0"/>
                        </a:rPr>
                        <a:t> et al.</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en-US" sz="1200" kern="100" dirty="0">
                          <a:effectLst/>
                          <a:latin typeface="Aptos" panose="020B0004020202020204" pitchFamily="34" charset="0"/>
                        </a:rPr>
                        <a:t>2019</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Food-11</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en-US" sz="1200" kern="100">
                          <a:effectLst/>
                          <a:latin typeface="Aptos" panose="020B0004020202020204" pitchFamily="34" charset="0"/>
                        </a:rPr>
                        <a:t>Parallel CNN (AlexNet + VGG16) with SVM classifier</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88.08</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227459"/>
                  </a:ext>
                </a:extLst>
              </a:tr>
              <a:tr h="43454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kern="100">
                          <a:effectLst/>
                          <a:latin typeface="Aptos" panose="020B0004020202020204" pitchFamily="34" charset="0"/>
                        </a:rPr>
                        <a:t>Food-101</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algn="ctr">
                        <a:lnSpc>
                          <a:spcPct val="150000"/>
                        </a:lnSpc>
                        <a:spcBef>
                          <a:spcPts val="0"/>
                        </a:spcBef>
                        <a:spcAft>
                          <a:spcPts val="0"/>
                        </a:spcAft>
                      </a:pPr>
                      <a:r>
                        <a:rPr lang="en-US" sz="1200" kern="100" dirty="0">
                          <a:effectLst/>
                          <a:latin typeface="Aptos" panose="020B0004020202020204" pitchFamily="34" charset="0"/>
                        </a:rPr>
                        <a:t>79.86</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45405" marR="454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7872316"/>
                  </a:ext>
                </a:extLst>
              </a:tr>
            </a:tbl>
          </a:graphicData>
        </a:graphic>
      </p:graphicFrame>
    </p:spTree>
    <p:extLst>
      <p:ext uri="{BB962C8B-B14F-4D97-AF65-F5344CB8AC3E}">
        <p14:creationId xmlns:p14="http://schemas.microsoft.com/office/powerpoint/2010/main" val="2179696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2788</TotalTime>
  <Words>958</Words>
  <Application>Microsoft Office PowerPoint</Application>
  <PresentationFormat>Widescreen</PresentationFormat>
  <Paragraphs>177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Calibri Light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Lester Lascano</dc:creator>
  <cp:lastModifiedBy>Lester Lascano</cp:lastModifiedBy>
  <cp:revision>129</cp:revision>
  <dcterms:created xsi:type="dcterms:W3CDTF">2024-01-01T08:26:55Z</dcterms:created>
  <dcterms:modified xsi:type="dcterms:W3CDTF">2024-04-30T07:32:18Z</dcterms:modified>
</cp:coreProperties>
</file>