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6" r:id="rId4"/>
    <p:sldId id="258" r:id="rId5"/>
    <p:sldId id="267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Staatliches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A5"/>
    <a:srgbClr val="FFC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4F7C-DF1B-408E-86C3-C695130693FE}" v="9" dt="2021-12-07T21:46:45.971"/>
    <p1510:client id="{434F7545-5788-4B8E-B5B5-CC82B4D51645}" v="1205" dt="2021-12-07T21:39:01.913"/>
    <p1510:client id="{72BCDCB3-4A6E-4964-ADAC-C4272E37199A}" v="5" dt="2021-12-07T21:56:48.816"/>
    <p1510:client id="{A2DE4F1A-642B-4E72-9316-6FE6BD755749}" v="109" dt="2021-12-07T22:11:4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770a60bf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770a60bf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70a60bf_1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70a60bf_1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3770a60b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3770a60b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None/>
            </a:pPr>
            <a:endParaRPr sz="1050" dirty="0" err="1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45712" y="1578400"/>
            <a:ext cx="5408938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AQI Evaluation APP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22A2B9C-BBF7-4E83-91ED-FD0C9B8211A7}"/>
              </a:ext>
            </a:extLst>
          </p:cNvPr>
          <p:cNvSpPr txBox="1"/>
          <p:nvPr/>
        </p:nvSpPr>
        <p:spPr>
          <a:xfrm>
            <a:off x="5815209" y="4292513"/>
            <a:ext cx="31659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Group: The Marpions</a:t>
            </a:r>
          </a:p>
          <a:p>
            <a:r>
              <a:rPr lang="it-IT" dirty="0">
                <a:solidFill>
                  <a:schemeClr val="bg1"/>
                </a:solidFill>
              </a:rPr>
              <a:t>SUEZ Matteo, ANDRIANO Giancarlo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82133" cy="89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it-IT" dirty="0"/>
              <a:t>WHY OUR SOFTARE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867242" y="1361575"/>
            <a:ext cx="5687109" cy="31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-349250">
              <a:buSzPts val="1900"/>
            </a:pPr>
            <a:r>
              <a:rPr lang="de" sz="1900" i="1" dirty="0"/>
              <a:t>Unique Functionalities Provided</a:t>
            </a:r>
          </a:p>
          <a:p>
            <a:pPr indent="-349250">
              <a:buSzPts val="1900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Real-Time Evaluations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Lifetime Software Support</a:t>
            </a:r>
          </a:p>
          <a:p>
            <a:pPr marL="457200" lvl="0" indent="-3492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de" sz="1900" dirty="0"/>
          </a:p>
          <a:p>
            <a:pPr indent="-349250">
              <a:buSzPts val="1900"/>
            </a:pPr>
            <a:r>
              <a:rPr lang="it-IT" sz="1900" dirty="0"/>
              <a:t>U</a:t>
            </a:r>
            <a:r>
              <a:rPr lang="de" sz="1900" dirty="0"/>
              <a:t>p to 10 different Locations</a:t>
            </a:r>
          </a:p>
          <a:p>
            <a:pPr indent="-349250">
              <a:buSzPts val="1900"/>
            </a:pPr>
            <a:endParaRPr lang="de" sz="1900" dirty="0"/>
          </a:p>
          <a:p>
            <a:pPr indent="-349250">
              <a:buSzPts val="1900"/>
            </a:pPr>
            <a:r>
              <a:rPr lang="de" sz="1900" dirty="0"/>
              <a:t>Expert Software Engineers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96BD684-5E51-42BB-8525-2666526C6808}"/>
              </a:ext>
            </a:extLst>
          </p:cNvPr>
          <p:cNvGrpSpPr/>
          <p:nvPr/>
        </p:nvGrpSpPr>
        <p:grpSpPr>
          <a:xfrm>
            <a:off x="4631497" y="447022"/>
            <a:ext cx="898744" cy="389876"/>
            <a:chOff x="4169601" y="360906"/>
            <a:chExt cx="1298010" cy="593423"/>
          </a:xfrm>
        </p:grpSpPr>
        <p:pic>
          <p:nvPicPr>
            <p:cNvPr id="2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C5EFE1F-CCE7-48D0-8F37-3614469A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9601" y="360907"/>
              <a:ext cx="609079" cy="593422"/>
            </a:xfrm>
            <a:prstGeom prst="rect">
              <a:avLst/>
            </a:prstGeom>
          </p:spPr>
        </p:pic>
        <p:pic>
          <p:nvPicPr>
            <p:cNvPr id="6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79FC3BD4-2F05-4153-B53E-0122EB45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4067" y="360906"/>
              <a:ext cx="609079" cy="593422"/>
            </a:xfrm>
            <a:prstGeom prst="rect">
              <a:avLst/>
            </a:prstGeom>
          </p:spPr>
        </p:pic>
        <p:pic>
          <p:nvPicPr>
            <p:cNvPr id="7" name="Elemento grafico 2" descr="Punto interrogativo con riempimento a tinta unita">
              <a:extLst>
                <a:ext uri="{FF2B5EF4-FFF2-40B4-BE49-F238E27FC236}">
                  <a16:creationId xmlns:a16="http://schemas.microsoft.com/office/drawing/2014/main" id="{56E0FC06-B540-4E83-8783-350035B8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8532" y="360907"/>
              <a:ext cx="609079" cy="593422"/>
            </a:xfrm>
            <a:prstGeom prst="rect">
              <a:avLst/>
            </a:prstGeom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E57923-E1C5-456C-9F33-EA8D9A4AC2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2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7741B43-6393-4A91-87AC-80EC738E414E}"/>
              </a:ext>
            </a:extLst>
          </p:cNvPr>
          <p:cNvGrpSpPr/>
          <p:nvPr/>
        </p:nvGrpSpPr>
        <p:grpSpPr>
          <a:xfrm>
            <a:off x="5845138" y="1284365"/>
            <a:ext cx="411806" cy="2933558"/>
            <a:chOff x="5275396" y="1284365"/>
            <a:chExt cx="509690" cy="2933558"/>
          </a:xfrm>
        </p:grpSpPr>
        <p:pic>
          <p:nvPicPr>
            <p:cNvPr id="8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4462A14B-E2E4-4D5D-B8DC-3A11A1993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284365"/>
              <a:ext cx="509690" cy="509690"/>
            </a:xfrm>
            <a:prstGeom prst="rect">
              <a:avLst/>
            </a:prstGeom>
          </p:spPr>
        </p:pic>
        <p:pic>
          <p:nvPicPr>
            <p:cNvPr id="10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C4355E51-FF98-4E0C-B4B7-5F0FC6B2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1890332"/>
              <a:ext cx="509690" cy="509690"/>
            </a:xfrm>
            <a:prstGeom prst="rect">
              <a:avLst/>
            </a:prstGeom>
          </p:spPr>
        </p:pic>
        <p:pic>
          <p:nvPicPr>
            <p:cNvPr id="11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3F3BC934-DA27-472D-B7D2-F8793731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2496299"/>
              <a:ext cx="509690" cy="509690"/>
            </a:xfrm>
            <a:prstGeom prst="rect">
              <a:avLst/>
            </a:prstGeom>
          </p:spPr>
        </p:pic>
        <p:pic>
          <p:nvPicPr>
            <p:cNvPr id="12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DDD7ADE1-390C-40F4-BA07-8AAC7AE5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102266"/>
              <a:ext cx="509690" cy="509690"/>
            </a:xfrm>
            <a:prstGeom prst="rect">
              <a:avLst/>
            </a:prstGeom>
          </p:spPr>
        </p:pic>
        <p:pic>
          <p:nvPicPr>
            <p:cNvPr id="13" name="Elemento grafico 8" descr="Segno di spunta con riempimento a tinta unita">
              <a:extLst>
                <a:ext uri="{FF2B5EF4-FFF2-40B4-BE49-F238E27FC236}">
                  <a16:creationId xmlns:a16="http://schemas.microsoft.com/office/drawing/2014/main" id="{7CB8477C-7C3D-41E1-8A50-D9B3B7CD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75396" y="3708233"/>
              <a:ext cx="509690" cy="509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305329" y="4720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de" dirty="0"/>
              <a:t>WHAT WE PROVIDE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D68A0EB9-C87A-4780-AB70-F2A4FF0EB33C}"/>
              </a:ext>
            </a:extLst>
          </p:cNvPr>
          <p:cNvGrpSpPr/>
          <p:nvPr/>
        </p:nvGrpSpPr>
        <p:grpSpPr>
          <a:xfrm>
            <a:off x="1800369" y="1439471"/>
            <a:ext cx="2100600" cy="866344"/>
            <a:chOff x="2888567" y="1846566"/>
            <a:chExt cx="2100600" cy="866344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3"/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01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AQI CALCULATION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E022C8-8D4E-41F8-8BB4-A3266FAFD352}"/>
              </a:ext>
            </a:extLst>
          </p:cNvPr>
          <p:cNvGrpSpPr/>
          <p:nvPr/>
        </p:nvGrpSpPr>
        <p:grpSpPr>
          <a:xfrm>
            <a:off x="1800367" y="2308463"/>
            <a:ext cx="2100600" cy="866344"/>
            <a:chOff x="2888567" y="1846566"/>
            <a:chExt cx="2100600" cy="866344"/>
          </a:xfrm>
        </p:grpSpPr>
        <p:pic>
          <p:nvPicPr>
            <p:cNvPr id="15" name="Google Shape;271;p23">
              <a:extLst>
                <a:ext uri="{FF2B5EF4-FFF2-40B4-BE49-F238E27FC236}">
                  <a16:creationId xmlns:a16="http://schemas.microsoft.com/office/drawing/2014/main" id="{6FCBBDDD-A3D7-4B95-894E-159177E2CF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280;p23">
              <a:extLst>
                <a:ext uri="{FF2B5EF4-FFF2-40B4-BE49-F238E27FC236}">
                  <a16:creationId xmlns:a16="http://schemas.microsoft.com/office/drawing/2014/main" id="{52BBF984-B9E7-4C5B-A6B6-A7DDAB87786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02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LOCATION COMPARISON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569915-66AE-4B81-B267-5310D1023427}"/>
              </a:ext>
            </a:extLst>
          </p:cNvPr>
          <p:cNvGrpSpPr/>
          <p:nvPr/>
        </p:nvGrpSpPr>
        <p:grpSpPr>
          <a:xfrm>
            <a:off x="1800367" y="3177457"/>
            <a:ext cx="2100600" cy="866344"/>
            <a:chOff x="2888567" y="1846566"/>
            <a:chExt cx="2100600" cy="866344"/>
          </a:xfrm>
        </p:grpSpPr>
        <p:pic>
          <p:nvPicPr>
            <p:cNvPr id="18" name="Google Shape;271;p23">
              <a:extLst>
                <a:ext uri="{FF2B5EF4-FFF2-40B4-BE49-F238E27FC236}">
                  <a16:creationId xmlns:a16="http://schemas.microsoft.com/office/drawing/2014/main" id="{938C16E9-FDCE-4063-B685-432461BA129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280;p23">
              <a:extLst>
                <a:ext uri="{FF2B5EF4-FFF2-40B4-BE49-F238E27FC236}">
                  <a16:creationId xmlns:a16="http://schemas.microsoft.com/office/drawing/2014/main" id="{6D6548F5-8231-4DC8-8596-D8893E979080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03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SENSOR SIMILARITY</a:t>
              </a: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084A6A-16F2-4AF1-B213-6F1A561E2F5C}"/>
              </a:ext>
            </a:extLst>
          </p:cNvPr>
          <p:cNvSpPr txBox="1"/>
          <p:nvPr/>
        </p:nvSpPr>
        <p:spPr>
          <a:xfrm>
            <a:off x="6660715" y="1810793"/>
            <a:ext cx="168631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*Up to 4 </a:t>
            </a:r>
            <a:r>
              <a:rPr lang="it-IT" sz="1100" dirty="0" err="1">
                <a:solidFill>
                  <a:schemeClr val="bg1"/>
                </a:solidFill>
              </a:rPr>
              <a:t>pollutants</a:t>
            </a:r>
            <a:r>
              <a:rPr lang="it-IT" sz="1100" dirty="0">
                <a:solidFill>
                  <a:schemeClr val="bg1"/>
                </a:solidFill>
              </a:rPr>
              <a:t>:</a:t>
            </a:r>
          </a:p>
          <a:p>
            <a:r>
              <a:rPr lang="it-IT" sz="800" dirty="0">
                <a:solidFill>
                  <a:schemeClr val="bg1"/>
                </a:solidFill>
              </a:rPr>
              <a:t>-SO2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-NO2</a:t>
            </a:r>
          </a:p>
          <a:p>
            <a:r>
              <a:rPr lang="it-IT" sz="800" dirty="0">
                <a:solidFill>
                  <a:schemeClr val="bg1"/>
                </a:solidFill>
              </a:rPr>
              <a:t>-PM10</a:t>
            </a:r>
          </a:p>
          <a:p>
            <a:r>
              <a:rPr lang="it-IT" sz="800" dirty="0">
                <a:solidFill>
                  <a:schemeClr val="bg1"/>
                </a:solidFill>
              </a:rPr>
              <a:t>-O3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EEA39A8-0523-48C8-AFAC-4460832B3CE1}"/>
              </a:ext>
            </a:extLst>
          </p:cNvPr>
          <p:cNvGrpSpPr/>
          <p:nvPr/>
        </p:nvGrpSpPr>
        <p:grpSpPr>
          <a:xfrm>
            <a:off x="4571750" y="1877881"/>
            <a:ext cx="2100600" cy="866344"/>
            <a:chOff x="2888567" y="1846566"/>
            <a:chExt cx="2100600" cy="866344"/>
          </a:xfrm>
        </p:grpSpPr>
        <p:pic>
          <p:nvPicPr>
            <p:cNvPr id="39" name="Google Shape;271;p23">
              <a:extLst>
                <a:ext uri="{FF2B5EF4-FFF2-40B4-BE49-F238E27FC236}">
                  <a16:creationId xmlns:a16="http://schemas.microsoft.com/office/drawing/2014/main" id="{318147B5-88B7-4E95-BF27-A9F68EF506B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3566" y="1846566"/>
              <a:ext cx="2030625" cy="68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280;p23">
              <a:extLst>
                <a:ext uri="{FF2B5EF4-FFF2-40B4-BE49-F238E27FC236}">
                  <a16:creationId xmlns:a16="http://schemas.microsoft.com/office/drawing/2014/main" id="{648F3488-67B6-489C-AAD7-3A4EE1C519BC}"/>
                </a:ext>
              </a:extLst>
            </p:cNvPr>
            <p:cNvSpPr txBox="1"/>
            <p:nvPr/>
          </p:nvSpPr>
          <p:spPr>
            <a:xfrm>
              <a:off x="2888567" y="1881944"/>
              <a:ext cx="21006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04</a:t>
              </a:r>
              <a:endParaRPr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algn="ctr"/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Specific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 </a:t>
              </a:r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pollutant</a:t>
              </a:r>
              <a:r>
                <a:rPr lang="de" dirty="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 </a:t>
              </a:r>
              <a:r>
                <a:rPr lang="de" dirty="0" err="1">
                  <a:solidFill>
                    <a:schemeClr val="dk1"/>
                  </a:solidFill>
                  <a:latin typeface="Staatliches"/>
                  <a:ea typeface="Staatliches"/>
                  <a:cs typeface="Staatliches"/>
                </a:rPr>
                <a:t>values</a:t>
              </a:r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  <a:p>
              <a:pPr algn="ctr"/>
              <a:endParaRPr lang="de" dirty="0">
                <a:solidFill>
                  <a:schemeClr val="dk1"/>
                </a:solidFill>
                <a:latin typeface="Staatliches"/>
                <a:ea typeface="Staatliches"/>
                <a:cs typeface="Staatliche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E93DD1-66F9-4CE5-B233-887E3DFCC34F}"/>
              </a:ext>
            </a:extLst>
          </p:cNvPr>
          <p:cNvGrpSpPr/>
          <p:nvPr/>
        </p:nvGrpSpPr>
        <p:grpSpPr>
          <a:xfrm>
            <a:off x="4524776" y="2832989"/>
            <a:ext cx="2830810" cy="686375"/>
            <a:chOff x="4571749" y="2746873"/>
            <a:chExt cx="2830810" cy="686375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46F1FFE0-7A4D-4B00-8D55-17393F0F4AD4}"/>
                </a:ext>
              </a:extLst>
            </p:cNvPr>
            <p:cNvGrpSpPr/>
            <p:nvPr/>
          </p:nvGrpSpPr>
          <p:grpSpPr>
            <a:xfrm>
              <a:off x="4571749" y="2746873"/>
              <a:ext cx="2100600" cy="686375"/>
              <a:chOff x="2888567" y="1846566"/>
              <a:chExt cx="2100600" cy="686375"/>
            </a:xfrm>
          </p:grpSpPr>
          <p:pic>
            <p:nvPicPr>
              <p:cNvPr id="45" name="Google Shape;271;p23">
                <a:extLst>
                  <a:ext uri="{FF2B5EF4-FFF2-40B4-BE49-F238E27FC236}">
                    <a16:creationId xmlns:a16="http://schemas.microsoft.com/office/drawing/2014/main" id="{FD14ED9A-6910-4F2B-967C-E32BE5098BB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23566" y="1846566"/>
                <a:ext cx="2030625" cy="686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280;p23">
                <a:extLst>
                  <a:ext uri="{FF2B5EF4-FFF2-40B4-BE49-F238E27FC236}">
                    <a16:creationId xmlns:a16="http://schemas.microsoft.com/office/drawing/2014/main" id="{9949C9A8-4E88-45DE-8091-8AF75CE1C1FF}"/>
                  </a:ext>
                </a:extLst>
              </p:cNvPr>
              <p:cNvSpPr txBox="1"/>
              <p:nvPr/>
            </p:nvSpPr>
            <p:spPr>
              <a:xfrm>
                <a:off x="2888567" y="1881944"/>
                <a:ext cx="21006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05</a:t>
                </a:r>
              </a:p>
              <a:p>
                <a:pPr algn="ctr"/>
                <a:r>
                  <a:rPr lang="de" dirty="0">
                    <a:solidFill>
                      <a:srgbClr val="FFFF00"/>
                    </a:solidFill>
                    <a:latin typeface="Staatliches"/>
                    <a:ea typeface="Staatliches"/>
                    <a:cs typeface="Staatliches"/>
                  </a:rPr>
                  <a:t>OFFICIAL EU RECOMM.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961611EC-E80D-475B-9967-BB8612DBCD18}"/>
                </a:ext>
              </a:extLst>
            </p:cNvPr>
            <p:cNvGrpSpPr/>
            <p:nvPr/>
          </p:nvGrpSpPr>
          <p:grpSpPr>
            <a:xfrm>
              <a:off x="6597641" y="2804160"/>
              <a:ext cx="804918" cy="577883"/>
              <a:chOff x="6746388" y="2804160"/>
              <a:chExt cx="804918" cy="577883"/>
            </a:xfrm>
          </p:grpSpPr>
          <p:pic>
            <p:nvPicPr>
              <p:cNvPr id="10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36834654-207F-4259-86B4-87A132729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6388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8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E29CD9CC-F81C-4B94-B6E4-2B3487F56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71649" y="2804160"/>
                <a:ext cx="554397" cy="577883"/>
              </a:xfrm>
              <a:prstGeom prst="rect">
                <a:avLst/>
              </a:prstGeom>
            </p:spPr>
          </p:pic>
          <p:pic>
            <p:nvPicPr>
              <p:cNvPr id="49" name="Immagine 10" descr="Punto esclamativo con riempimento a tinta unita">
                <a:extLst>
                  <a:ext uri="{FF2B5EF4-FFF2-40B4-BE49-F238E27FC236}">
                    <a16:creationId xmlns:a16="http://schemas.microsoft.com/office/drawing/2014/main" id="{85377709-AE80-4F31-950C-72669772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96909" y="2804160"/>
                <a:ext cx="554397" cy="577883"/>
              </a:xfrm>
              <a:prstGeom prst="rect">
                <a:avLst/>
              </a:prstGeom>
            </p:spPr>
          </p:pic>
        </p:grp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7EFFB7-FC1E-44B8-A657-E57F43A3C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- FRIENDLY  GUI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24B81D5-2205-41AF-8160-98EAA312F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de"/>
              <a:t>4</a:t>
            </a:fld>
            <a:endParaRPr lang="it-IT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1AC92271-0E3F-4727-A2AF-1E2EFDBA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09" y="1208182"/>
            <a:ext cx="2860631" cy="1850314"/>
          </a:xfrm>
          <a:prstGeom prst="rect">
            <a:avLst/>
          </a:prstGeom>
        </p:spPr>
      </p:pic>
      <p:pic>
        <p:nvPicPr>
          <p:cNvPr id="4" name="Immagine 4">
            <a:extLst>
              <a:ext uri="{FF2B5EF4-FFF2-40B4-BE49-F238E27FC236}">
                <a16:creationId xmlns:a16="http://schemas.microsoft.com/office/drawing/2014/main" id="{19188B7A-C9EE-4194-91DF-A715149E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442" y="3353690"/>
            <a:ext cx="4034946" cy="1497167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B9350CD1-5415-45E4-A206-272A1BBA6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068" y="1207767"/>
            <a:ext cx="3252069" cy="1856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F7813-BC69-4CC3-A5DF-DEC2E52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345" y="1410305"/>
            <a:ext cx="3014913" cy="2321973"/>
          </a:xfrm>
        </p:spPr>
        <p:txBody>
          <a:bodyPr>
            <a:normAutofit/>
          </a:bodyPr>
          <a:lstStyle/>
          <a:p>
            <a:pPr algn="ctr"/>
            <a:r>
              <a:rPr lang="it-IT" sz="3200" b="1" i="1" dirty="0"/>
              <a:t>THANKS </a:t>
            </a:r>
            <a:br>
              <a:rPr lang="it-IT" sz="3200" b="1" i="1" dirty="0"/>
            </a:br>
            <a:r>
              <a:rPr lang="it-IT" sz="3200" b="1" i="1" dirty="0"/>
              <a:t>FOR</a:t>
            </a:r>
            <a:br>
              <a:rPr lang="it-IT" sz="3200" b="1" i="1" dirty="0"/>
            </a:br>
            <a:r>
              <a:rPr lang="it-IT" sz="3200" b="1" i="1" dirty="0"/>
              <a:t>LISTENING</a:t>
            </a: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747E4-261C-4B9F-B390-1C2914B8A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 lang="it-IT"/>
          </a:p>
        </p:txBody>
      </p:sp>
      <p:pic>
        <p:nvPicPr>
          <p:cNvPr id="6" name="Elemento grafico 6" descr="Segna Pollice su contorno">
            <a:extLst>
              <a:ext uri="{FF2B5EF4-FFF2-40B4-BE49-F238E27FC236}">
                <a16:creationId xmlns:a16="http://schemas.microsoft.com/office/drawing/2014/main" id="{A799C577-F2A1-4906-B1D1-803139BE4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7827" y="3562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Presentazione su schermo (16:9)</PresentationFormat>
  <Paragraphs>35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Lato</vt:lpstr>
      <vt:lpstr>Montserrat</vt:lpstr>
      <vt:lpstr>Staatliches</vt:lpstr>
      <vt:lpstr>Arial</vt:lpstr>
      <vt:lpstr>Focus</vt:lpstr>
      <vt:lpstr>AQI Evaluation APP</vt:lpstr>
      <vt:lpstr>WHY OUR SOFTARE</vt:lpstr>
      <vt:lpstr>WHAT WE PROVIDE</vt:lpstr>
      <vt:lpstr>USER - FRIENDLY  GUI</vt:lpstr>
      <vt:lpstr>THANKS 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 </cp:lastModifiedBy>
  <cp:revision>288</cp:revision>
  <dcterms:modified xsi:type="dcterms:W3CDTF">2021-12-07T22:32:56Z</dcterms:modified>
</cp:coreProperties>
</file>