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8" r:id="rId6"/>
    <p:sldId id="269" r:id="rId7"/>
    <p:sldId id="270" r:id="rId8"/>
    <p:sldId id="271" r:id="rId9"/>
    <p:sldId id="272" r:id="rId10"/>
    <p:sldId id="267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A5"/>
    <a:srgbClr val="FFC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4F7C-DF1B-408E-86C3-C695130693FE}" v="9" dt="2021-12-07T21:46:45.971"/>
    <p1510:client id="{434F7545-5788-4B8E-B5B5-CC82B4D51645}" v="1205" dt="2021-12-07T21:39:01.913"/>
    <p1510:client id="{72BCDCB3-4A6E-4964-ADAC-C4272E37199A}" v="5" dt="2021-12-07T21:56:48.816"/>
    <p1510:client id="{A2DE4F1A-642B-4E72-9316-6FE6BD755749}" v="109" dt="2021-12-07T22:11:47.555"/>
    <p1510:client id="{F64C1180-3DBB-400F-BC57-F76B4AC8D4ED}" v="485" dt="2021-12-08T16:25:4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770a60bf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770a60bf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770a60bf_1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770a60bf_1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770a60b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770a60b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None/>
            </a:pPr>
            <a:endParaRPr sz="1050" dirty="0" err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5712" y="1578400"/>
            <a:ext cx="540893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AQI Evaluation APP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2A2B9C-BBF7-4E83-91ED-FD0C9B8211A7}"/>
              </a:ext>
            </a:extLst>
          </p:cNvPr>
          <p:cNvSpPr txBox="1"/>
          <p:nvPr/>
        </p:nvSpPr>
        <p:spPr>
          <a:xfrm>
            <a:off x="5815209" y="4292513"/>
            <a:ext cx="31659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Group: The Marpions</a:t>
            </a:r>
          </a:p>
          <a:p>
            <a:r>
              <a:rPr lang="it-IT" dirty="0">
                <a:solidFill>
                  <a:schemeClr val="bg1"/>
                </a:solidFill>
              </a:rPr>
              <a:t>SUEZ Matteo, ANDRIANO Giancarlo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F7813-BC69-4CC3-A5DF-DEC2E52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345" y="1410305"/>
            <a:ext cx="3014913" cy="2321973"/>
          </a:xfrm>
        </p:spPr>
        <p:txBody>
          <a:bodyPr>
            <a:normAutofit/>
          </a:bodyPr>
          <a:lstStyle/>
          <a:p>
            <a:pPr algn="ctr"/>
            <a:r>
              <a:rPr lang="it-IT" sz="3200" b="1" i="1" dirty="0"/>
              <a:t>THANKS </a:t>
            </a:r>
            <a:br>
              <a:rPr lang="it-IT" sz="3200" b="1" i="1" dirty="0"/>
            </a:br>
            <a:r>
              <a:rPr lang="it-IT" sz="3200" b="1" i="1" dirty="0"/>
              <a:t>FOR</a:t>
            </a:r>
            <a:br>
              <a:rPr lang="it-IT" sz="3200" b="1" i="1" dirty="0"/>
            </a:br>
            <a:r>
              <a:rPr lang="it-IT" sz="3200" b="1" i="1" dirty="0"/>
              <a:t>LISTENING</a:t>
            </a: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4747E4-261C-4B9F-B390-1C2914B8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 lang="it-IT"/>
          </a:p>
        </p:txBody>
      </p:sp>
      <p:pic>
        <p:nvPicPr>
          <p:cNvPr id="6" name="Elemento grafico 6" descr="Segna Pollice su contorno">
            <a:extLst>
              <a:ext uri="{FF2B5EF4-FFF2-40B4-BE49-F238E27FC236}">
                <a16:creationId xmlns:a16="http://schemas.microsoft.com/office/drawing/2014/main" id="{A799C577-F2A1-4906-B1D1-803139BE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827" y="3562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54033" cy="89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it-IT" dirty="0"/>
              <a:t>WHY OUR SOFTARE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867242" y="1361575"/>
            <a:ext cx="5687109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49250">
              <a:buSzPts val="1900"/>
            </a:pPr>
            <a:r>
              <a:rPr lang="de" sz="1900" i="1" dirty="0"/>
              <a:t>Unique Funtcionalities Provided</a:t>
            </a:r>
          </a:p>
          <a:p>
            <a:pPr indent="-349250">
              <a:buSzPts val="1900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Real-Time Evaluations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Lifetime Software Support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indent="-349250">
              <a:buSzPts val="1900"/>
            </a:pPr>
            <a:r>
              <a:rPr lang="it-IT" sz="1900" dirty="0"/>
              <a:t>U</a:t>
            </a:r>
            <a:r>
              <a:rPr lang="de" sz="1900" dirty="0"/>
              <a:t>p to 10 different Locations</a:t>
            </a:r>
          </a:p>
          <a:p>
            <a:pPr indent="-349250">
              <a:buSzPts val="1900"/>
            </a:pPr>
            <a:endParaRPr lang="de" sz="1900" dirty="0"/>
          </a:p>
          <a:p>
            <a:pPr indent="-349250">
              <a:buSzPts val="1900"/>
            </a:pPr>
            <a:r>
              <a:rPr lang="de" sz="1900" dirty="0"/>
              <a:t>Expert Software Engineers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96BD684-5E51-42BB-8525-2666526C6808}"/>
              </a:ext>
            </a:extLst>
          </p:cNvPr>
          <p:cNvGrpSpPr/>
          <p:nvPr/>
        </p:nvGrpSpPr>
        <p:grpSpPr>
          <a:xfrm>
            <a:off x="4631497" y="447022"/>
            <a:ext cx="898744" cy="389876"/>
            <a:chOff x="4169601" y="360906"/>
            <a:chExt cx="1298010" cy="593423"/>
          </a:xfrm>
        </p:grpSpPr>
        <p:pic>
          <p:nvPicPr>
            <p:cNvPr id="2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C5EFE1F-CCE7-48D0-8F37-3614469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9601" y="360907"/>
              <a:ext cx="609079" cy="593422"/>
            </a:xfrm>
            <a:prstGeom prst="rect">
              <a:avLst/>
            </a:prstGeom>
          </p:spPr>
        </p:pic>
        <p:pic>
          <p:nvPicPr>
            <p:cNvPr id="6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9FC3BD4-2F05-4153-B53E-0122EB45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4067" y="360906"/>
              <a:ext cx="609079" cy="593422"/>
            </a:xfrm>
            <a:prstGeom prst="rect">
              <a:avLst/>
            </a:prstGeom>
          </p:spPr>
        </p:pic>
        <p:pic>
          <p:nvPicPr>
            <p:cNvPr id="7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56E0FC06-B540-4E83-8783-350035B8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8532" y="360907"/>
              <a:ext cx="609079" cy="593422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E57923-E1C5-456C-9F33-EA8D9A4AC2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2</a:t>
            </a:fld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7741B43-6393-4A91-87AC-80EC738E414E}"/>
              </a:ext>
            </a:extLst>
          </p:cNvPr>
          <p:cNvGrpSpPr/>
          <p:nvPr/>
        </p:nvGrpSpPr>
        <p:grpSpPr>
          <a:xfrm>
            <a:off x="5845138" y="1284365"/>
            <a:ext cx="411806" cy="2933558"/>
            <a:chOff x="5275396" y="1284365"/>
            <a:chExt cx="509690" cy="2933558"/>
          </a:xfrm>
        </p:grpSpPr>
        <p:pic>
          <p:nvPicPr>
            <p:cNvPr id="8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4462A14B-E2E4-4D5D-B8DC-3A11A1993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284365"/>
              <a:ext cx="509690" cy="509690"/>
            </a:xfrm>
            <a:prstGeom prst="rect">
              <a:avLst/>
            </a:prstGeom>
          </p:spPr>
        </p:pic>
        <p:pic>
          <p:nvPicPr>
            <p:cNvPr id="10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C4355E51-FF98-4E0C-B4B7-5F0FC6B2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890332"/>
              <a:ext cx="509690" cy="509690"/>
            </a:xfrm>
            <a:prstGeom prst="rect">
              <a:avLst/>
            </a:prstGeom>
          </p:spPr>
        </p:pic>
        <p:pic>
          <p:nvPicPr>
            <p:cNvPr id="11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3F3BC934-DA27-472D-B7D2-F8793731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2496299"/>
              <a:ext cx="509690" cy="509690"/>
            </a:xfrm>
            <a:prstGeom prst="rect">
              <a:avLst/>
            </a:prstGeom>
          </p:spPr>
        </p:pic>
        <p:pic>
          <p:nvPicPr>
            <p:cNvPr id="12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DDD7ADE1-390C-40F4-BA07-8AAC7AE5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102266"/>
              <a:ext cx="509690" cy="509690"/>
            </a:xfrm>
            <a:prstGeom prst="rect">
              <a:avLst/>
            </a:prstGeom>
          </p:spPr>
        </p:pic>
        <p:pic>
          <p:nvPicPr>
            <p:cNvPr id="13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7CB8477C-7C3D-41E1-8A50-D9B3B7CD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708233"/>
              <a:ext cx="509690" cy="509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305329" y="4720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WHAT WE PROVIDE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68A0EB9-C87A-4780-AB70-F2A4FF0EB33C}"/>
              </a:ext>
            </a:extLst>
          </p:cNvPr>
          <p:cNvGrpSpPr/>
          <p:nvPr/>
        </p:nvGrpSpPr>
        <p:grpSpPr>
          <a:xfrm>
            <a:off x="1800369" y="1439471"/>
            <a:ext cx="2100600" cy="866344"/>
            <a:chOff x="2888567" y="1846566"/>
            <a:chExt cx="2100600" cy="866344"/>
          </a:xfrm>
        </p:grpSpPr>
        <p:pic>
          <p:nvPicPr>
            <p:cNvPr id="271" name="Google Shape;27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3"/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AQI CALCULATION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CE022C8-8D4E-41F8-8BB4-A3266FAFD352}"/>
              </a:ext>
            </a:extLst>
          </p:cNvPr>
          <p:cNvGrpSpPr/>
          <p:nvPr/>
        </p:nvGrpSpPr>
        <p:grpSpPr>
          <a:xfrm>
            <a:off x="1800367" y="2308463"/>
            <a:ext cx="2100600" cy="866344"/>
            <a:chOff x="2888567" y="1846566"/>
            <a:chExt cx="2100600" cy="866344"/>
          </a:xfrm>
        </p:grpSpPr>
        <p:pic>
          <p:nvPicPr>
            <p:cNvPr id="15" name="Google Shape;271;p23">
              <a:extLst>
                <a:ext uri="{FF2B5EF4-FFF2-40B4-BE49-F238E27FC236}">
                  <a16:creationId xmlns:a16="http://schemas.microsoft.com/office/drawing/2014/main" id="{6FCBBDDD-A3D7-4B95-894E-159177E2CF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80;p23">
              <a:extLst>
                <a:ext uri="{FF2B5EF4-FFF2-40B4-BE49-F238E27FC236}">
                  <a16:creationId xmlns:a16="http://schemas.microsoft.com/office/drawing/2014/main" id="{52BBF984-B9E7-4C5B-A6B6-A7DDAB87786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LOCATION COMPARISON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D569915-66AE-4B81-B267-5310D1023427}"/>
              </a:ext>
            </a:extLst>
          </p:cNvPr>
          <p:cNvGrpSpPr/>
          <p:nvPr/>
        </p:nvGrpSpPr>
        <p:grpSpPr>
          <a:xfrm>
            <a:off x="1800367" y="3177457"/>
            <a:ext cx="2100600" cy="866344"/>
            <a:chOff x="2888567" y="1846566"/>
            <a:chExt cx="2100600" cy="866344"/>
          </a:xfrm>
        </p:grpSpPr>
        <p:pic>
          <p:nvPicPr>
            <p:cNvPr id="18" name="Google Shape;271;p23">
              <a:extLst>
                <a:ext uri="{FF2B5EF4-FFF2-40B4-BE49-F238E27FC236}">
                  <a16:creationId xmlns:a16="http://schemas.microsoft.com/office/drawing/2014/main" id="{938C16E9-FDCE-4063-B685-432461BA129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280;p23">
              <a:extLst>
                <a:ext uri="{FF2B5EF4-FFF2-40B4-BE49-F238E27FC236}">
                  <a16:creationId xmlns:a16="http://schemas.microsoft.com/office/drawing/2014/main" id="{6D6548F5-8231-4DC8-8596-D8893E979080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SENSOR SIMILARITY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84A6A-16F2-4AF1-B213-6F1A561E2F5C}"/>
              </a:ext>
            </a:extLst>
          </p:cNvPr>
          <p:cNvSpPr txBox="1"/>
          <p:nvPr/>
        </p:nvSpPr>
        <p:spPr>
          <a:xfrm>
            <a:off x="6660715" y="1810793"/>
            <a:ext cx="168631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*Up to 4 </a:t>
            </a:r>
            <a:r>
              <a:rPr lang="it-IT" sz="1100" dirty="0" err="1">
                <a:solidFill>
                  <a:schemeClr val="bg1"/>
                </a:solidFill>
              </a:rPr>
              <a:t>pollutants</a:t>
            </a:r>
            <a:r>
              <a:rPr lang="it-IT" sz="1100" dirty="0">
                <a:solidFill>
                  <a:schemeClr val="bg1"/>
                </a:solidFill>
              </a:rPr>
              <a:t>:</a:t>
            </a:r>
          </a:p>
          <a:p>
            <a:r>
              <a:rPr lang="it-IT" sz="800" dirty="0">
                <a:solidFill>
                  <a:schemeClr val="bg1"/>
                </a:solidFill>
              </a:rPr>
              <a:t>-SO2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-NO2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-PM10</a:t>
            </a:r>
          </a:p>
          <a:p>
            <a:r>
              <a:rPr lang="it-IT" sz="800" dirty="0">
                <a:solidFill>
                  <a:schemeClr val="bg1"/>
                </a:solidFill>
              </a:rPr>
              <a:t>-O3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1EEA39A8-0523-48C8-AFAC-4460832B3CE1}"/>
              </a:ext>
            </a:extLst>
          </p:cNvPr>
          <p:cNvGrpSpPr/>
          <p:nvPr/>
        </p:nvGrpSpPr>
        <p:grpSpPr>
          <a:xfrm>
            <a:off x="4571750" y="1877881"/>
            <a:ext cx="2100600" cy="866344"/>
            <a:chOff x="2888567" y="1846566"/>
            <a:chExt cx="2100600" cy="866344"/>
          </a:xfrm>
        </p:grpSpPr>
        <p:pic>
          <p:nvPicPr>
            <p:cNvPr id="39" name="Google Shape;271;p23">
              <a:extLst>
                <a:ext uri="{FF2B5EF4-FFF2-40B4-BE49-F238E27FC236}">
                  <a16:creationId xmlns:a16="http://schemas.microsoft.com/office/drawing/2014/main" id="{318147B5-88B7-4E95-BF27-A9F68EF506B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280;p23">
              <a:extLst>
                <a:ext uri="{FF2B5EF4-FFF2-40B4-BE49-F238E27FC236}">
                  <a16:creationId xmlns:a16="http://schemas.microsoft.com/office/drawing/2014/main" id="{648F3488-67B6-489C-AAD7-3A4EE1C519B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04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 err="1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PollutanTS</a:t>
              </a: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  EVALUATION</a:t>
              </a:r>
              <a:endParaRPr lang="de" dirty="0">
                <a:solidFill>
                  <a:schemeClr val="dk1"/>
                </a:solidFill>
              </a:endParaRP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93E93DD1-66F9-4CE5-B233-887E3DFCC34F}"/>
              </a:ext>
            </a:extLst>
          </p:cNvPr>
          <p:cNvGrpSpPr/>
          <p:nvPr/>
        </p:nvGrpSpPr>
        <p:grpSpPr>
          <a:xfrm>
            <a:off x="4524776" y="2832989"/>
            <a:ext cx="2830810" cy="686375"/>
            <a:chOff x="4571749" y="2746873"/>
            <a:chExt cx="2830810" cy="686375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46F1FFE0-7A4D-4B00-8D55-17393F0F4AD4}"/>
                </a:ext>
              </a:extLst>
            </p:cNvPr>
            <p:cNvGrpSpPr/>
            <p:nvPr/>
          </p:nvGrpSpPr>
          <p:grpSpPr>
            <a:xfrm>
              <a:off x="4571749" y="2746873"/>
              <a:ext cx="2100600" cy="686375"/>
              <a:chOff x="2888567" y="1846566"/>
              <a:chExt cx="2100600" cy="686375"/>
            </a:xfrm>
          </p:grpSpPr>
          <p:pic>
            <p:nvPicPr>
              <p:cNvPr id="45" name="Google Shape;271;p23">
                <a:extLst>
                  <a:ext uri="{FF2B5EF4-FFF2-40B4-BE49-F238E27FC236}">
                    <a16:creationId xmlns:a16="http://schemas.microsoft.com/office/drawing/2014/main" id="{FD14ED9A-6910-4F2B-967C-E32BE5098BB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23566" y="1846566"/>
                <a:ext cx="2030625" cy="686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280;p23">
                <a:extLst>
                  <a:ext uri="{FF2B5EF4-FFF2-40B4-BE49-F238E27FC236}">
                    <a16:creationId xmlns:a16="http://schemas.microsoft.com/office/drawing/2014/main" id="{9949C9A8-4E88-45DE-8091-8AF75CE1C1FF}"/>
                  </a:ext>
                </a:extLst>
              </p:cNvPr>
              <p:cNvSpPr txBox="1"/>
              <p:nvPr/>
            </p:nvSpPr>
            <p:spPr>
              <a:xfrm>
                <a:off x="2888567" y="1881944"/>
                <a:ext cx="21006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05</a:t>
                </a:r>
              </a:p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OFFICIAL EU RECOMM.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961611EC-E80D-475B-9967-BB8612DBCD18}"/>
                </a:ext>
              </a:extLst>
            </p:cNvPr>
            <p:cNvGrpSpPr/>
            <p:nvPr/>
          </p:nvGrpSpPr>
          <p:grpSpPr>
            <a:xfrm>
              <a:off x="6597641" y="2804160"/>
              <a:ext cx="804918" cy="577883"/>
              <a:chOff x="6746388" y="2804160"/>
              <a:chExt cx="804918" cy="577883"/>
            </a:xfrm>
          </p:grpSpPr>
          <p:pic>
            <p:nvPicPr>
              <p:cNvPr id="10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36834654-207F-4259-86B4-87A132729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6388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8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E29CD9CC-F81C-4B94-B6E4-2B3487F56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71649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9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85377709-AE80-4F31-950C-72669772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96909" y="2804160"/>
                <a:ext cx="554397" cy="577883"/>
              </a:xfrm>
              <a:prstGeom prst="rect">
                <a:avLst/>
              </a:prstGeom>
            </p:spPr>
          </p:pic>
        </p:grp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7EFFB7-FC1E-44B8-A657-E57F43A3C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- FRIENDLY  GUI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24B81D5-2205-41AF-8160-98EAA312F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4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AC92271-0E3F-4727-A2AF-1E2EFDBA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9" y="1208182"/>
            <a:ext cx="2860631" cy="1850314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19188B7A-C9EE-4194-91DF-A715149E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42" y="3353690"/>
            <a:ext cx="4034946" cy="149716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B9350CD1-5415-45E4-A206-272A1BBA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068" y="1207767"/>
            <a:ext cx="3252069" cy="1856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FAAEB-471B-480A-8C60-D0C3763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– CASE  DIAGRAM:  A SKETCH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6E3581-EC84-4741-8D96-791314C95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C10FEA-DABD-4CDC-8C40-E660C85A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14" y="1196898"/>
            <a:ext cx="5823572" cy="36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EF410-9288-42B2-8B2B-AFAE640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 - DIAGRAM:  OVERVIEW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70B9C0-9449-472B-945F-A29117E7F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FF30726-FD93-4DA5-9EC0-6295D97B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46" y="1138419"/>
            <a:ext cx="6175708" cy="36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F6CE8-13A0-4B30-A6F3-D77B8860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i="1" dirty="0"/>
            </a:br>
            <a:r>
              <a:rPr lang="it-IT" i="1" dirty="0"/>
              <a:t>Data </a:t>
            </a:r>
            <a:r>
              <a:rPr lang="it-IT" i="1" dirty="0" err="1"/>
              <a:t>Aggregation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60A84C-1EB0-4DDE-BBD7-85A0CEBA58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B857B9B-3254-4E8F-9C67-AA32194E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9" y="1533110"/>
            <a:ext cx="7289181" cy="33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9869E-8C20-433C-BD53-AD896BDC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Sensors</a:t>
            </a:r>
            <a:r>
              <a:rPr lang="it-IT" i="1" dirty="0"/>
              <a:t> </a:t>
            </a:r>
            <a:r>
              <a:rPr lang="it-IT" i="1" dirty="0" err="1"/>
              <a:t>Similarity</a:t>
            </a:r>
            <a:r>
              <a:rPr lang="it-IT" i="1" dirty="0"/>
              <a:t>                             AQI index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6F5303-A3A3-4066-933F-CDB1D7C3F2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C80CA8-B52D-4D80-AE1E-69344D72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498" y="1741107"/>
            <a:ext cx="4166660" cy="28915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3E9FC2-5D2F-498F-B1E1-BB24F75B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1744738"/>
            <a:ext cx="4324373" cy="28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EBE3-8D7C-4039-8684-B81B2145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Pollutants</a:t>
            </a:r>
            <a:r>
              <a:rPr lang="it-IT" i="1" dirty="0"/>
              <a:t> </a:t>
            </a:r>
            <a:r>
              <a:rPr lang="it-IT" i="1" dirty="0" err="1"/>
              <a:t>Eval</a:t>
            </a:r>
            <a:r>
              <a:rPr lang="it-IT" i="1" dirty="0"/>
              <a:t>.                               Location </a:t>
            </a:r>
            <a:r>
              <a:rPr lang="it-IT" i="1" dirty="0" err="1"/>
              <a:t>Comparison</a:t>
            </a:r>
            <a:endParaRPr lang="it-IT" i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F2DE0-7C4B-4FC7-B088-FD0617AC8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655E03A-402A-47FA-948A-013C3AAB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" y="1898068"/>
            <a:ext cx="4493794" cy="29607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3D4CC9-DB6C-45C9-A527-ABB7951A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40" y="1898068"/>
            <a:ext cx="4287618" cy="29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160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134</Words>
  <Application>Microsoft Office PowerPoint</Application>
  <PresentationFormat>Presentazione su schermo (16:9)</PresentationFormat>
  <Paragraphs>45</Paragraphs>
  <Slides>10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Staatliches</vt:lpstr>
      <vt:lpstr>Montserrat</vt:lpstr>
      <vt:lpstr>Arial</vt:lpstr>
      <vt:lpstr>Lato</vt:lpstr>
      <vt:lpstr>Focus</vt:lpstr>
      <vt:lpstr>AQI Evaluation APP</vt:lpstr>
      <vt:lpstr>WHY OUR SOFTARE</vt:lpstr>
      <vt:lpstr>WHAT WE PROVIDE</vt:lpstr>
      <vt:lpstr>USER - FRIENDLY  GUI</vt:lpstr>
      <vt:lpstr>USE – CASE  DIAGRAM:  A SKETCH</vt:lpstr>
      <vt:lpstr>CLASS - DIAGRAM:  OVERVIEW</vt:lpstr>
      <vt:lpstr>SEQUENCE DIAGRAMS:  DEEP IN DETAILS....  Data Aggregation</vt:lpstr>
      <vt:lpstr>SEQUENCE DIAGRAMS:  DEEP IN DETAILS....  Sensors Similarity                             AQI index</vt:lpstr>
      <vt:lpstr>SEQUENCE DIAGRAMS:  DEEP IN DETAILS....  Pollutants Eval.                               Location Comparison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 </cp:lastModifiedBy>
  <cp:revision>471</cp:revision>
  <dcterms:modified xsi:type="dcterms:W3CDTF">2021-12-08T19:22:38Z</dcterms:modified>
</cp:coreProperties>
</file>