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3" r:id="rId4"/>
    <p:sldId id="265" r:id="rId5"/>
    <p:sldId id="264" r:id="rId6"/>
    <p:sldId id="258" r:id="rId7"/>
    <p:sldId id="260" r:id="rId8"/>
    <p:sldId id="259" r:id="rId9"/>
    <p:sldId id="261"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43DAD0C-ECEF-407C-8769-CCADB871C3F3}" type="datetimeFigureOut">
              <a:rPr lang="es-PE" smtClean="0"/>
              <a:t>22/11/2021</a:t>
            </a:fld>
            <a:endParaRPr lang="es-PE"/>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s-PE"/>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C77B2E8-F4D0-4090-A46F-6E23F315D974}" type="slidenum">
              <a:rPr lang="es-PE" smtClean="0"/>
              <a:t>‹Nº›</a:t>
            </a:fld>
            <a:endParaRPr lang="es-PE"/>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25602071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43DAD0C-ECEF-407C-8769-CCADB871C3F3}" type="datetimeFigureOut">
              <a:rPr lang="es-PE" smtClean="0"/>
              <a:t>22/11/2021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C77B2E8-F4D0-4090-A46F-6E23F315D974}" type="slidenum">
              <a:rPr lang="es-PE" smtClean="0"/>
              <a:t>‹Nº›</a:t>
            </a:fld>
            <a:endParaRPr lang="es-PE"/>
          </a:p>
        </p:txBody>
      </p:sp>
    </p:spTree>
    <p:extLst>
      <p:ext uri="{BB962C8B-B14F-4D97-AF65-F5344CB8AC3E}">
        <p14:creationId xmlns:p14="http://schemas.microsoft.com/office/powerpoint/2010/main" val="786683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43DAD0C-ECEF-407C-8769-CCADB871C3F3}" type="datetimeFigureOut">
              <a:rPr lang="es-PE" smtClean="0"/>
              <a:t>22/11/2021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C77B2E8-F4D0-4090-A46F-6E23F315D974}" type="slidenum">
              <a:rPr lang="es-PE" smtClean="0"/>
              <a:t>‹Nº›</a:t>
            </a:fld>
            <a:endParaRPr lang="es-PE"/>
          </a:p>
        </p:txBody>
      </p:sp>
    </p:spTree>
    <p:extLst>
      <p:ext uri="{BB962C8B-B14F-4D97-AF65-F5344CB8AC3E}">
        <p14:creationId xmlns:p14="http://schemas.microsoft.com/office/powerpoint/2010/main" val="2367777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43DAD0C-ECEF-407C-8769-CCADB871C3F3}" type="datetimeFigureOut">
              <a:rPr lang="es-PE" smtClean="0"/>
              <a:t>22/11/2021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C77B2E8-F4D0-4090-A46F-6E23F315D974}" type="slidenum">
              <a:rPr lang="es-PE" smtClean="0"/>
              <a:t>‹Nº›</a:t>
            </a:fld>
            <a:endParaRPr lang="es-PE"/>
          </a:p>
        </p:txBody>
      </p:sp>
    </p:spTree>
    <p:extLst>
      <p:ext uri="{BB962C8B-B14F-4D97-AF65-F5344CB8AC3E}">
        <p14:creationId xmlns:p14="http://schemas.microsoft.com/office/powerpoint/2010/main" val="2933377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43DAD0C-ECEF-407C-8769-CCADB871C3F3}" type="datetimeFigureOut">
              <a:rPr lang="es-PE" smtClean="0"/>
              <a:t>22/11/2021</a:t>
            </a:fld>
            <a:endParaRPr lang="es-PE"/>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s-PE"/>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C77B2E8-F4D0-4090-A46F-6E23F315D974}" type="slidenum">
              <a:rPr lang="es-PE" smtClean="0"/>
              <a:t>‹Nº›</a:t>
            </a:fld>
            <a:endParaRPr lang="es-PE"/>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14336399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43DAD0C-ECEF-407C-8769-CCADB871C3F3}" type="datetimeFigureOut">
              <a:rPr lang="es-PE" smtClean="0"/>
              <a:t>22/11/2021</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3C77B2E8-F4D0-4090-A46F-6E23F315D974}" type="slidenum">
              <a:rPr lang="es-PE" smtClean="0"/>
              <a:t>‹Nº›</a:t>
            </a:fld>
            <a:endParaRPr lang="es-PE"/>
          </a:p>
        </p:txBody>
      </p:sp>
    </p:spTree>
    <p:extLst>
      <p:ext uri="{BB962C8B-B14F-4D97-AF65-F5344CB8AC3E}">
        <p14:creationId xmlns:p14="http://schemas.microsoft.com/office/powerpoint/2010/main" val="3103051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43DAD0C-ECEF-407C-8769-CCADB871C3F3}" type="datetimeFigureOut">
              <a:rPr lang="es-PE" smtClean="0"/>
              <a:t>22/11/2021</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3C77B2E8-F4D0-4090-A46F-6E23F315D974}" type="slidenum">
              <a:rPr lang="es-PE" smtClean="0"/>
              <a:t>‹Nº›</a:t>
            </a:fld>
            <a:endParaRPr lang="es-PE"/>
          </a:p>
        </p:txBody>
      </p:sp>
    </p:spTree>
    <p:extLst>
      <p:ext uri="{BB962C8B-B14F-4D97-AF65-F5344CB8AC3E}">
        <p14:creationId xmlns:p14="http://schemas.microsoft.com/office/powerpoint/2010/main" val="927544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43DAD0C-ECEF-407C-8769-CCADB871C3F3}" type="datetimeFigureOut">
              <a:rPr lang="es-PE" smtClean="0"/>
              <a:t>22/11/2021</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3C77B2E8-F4D0-4090-A46F-6E23F315D974}" type="slidenum">
              <a:rPr lang="es-PE" smtClean="0"/>
              <a:t>‹Nº›</a:t>
            </a:fld>
            <a:endParaRPr lang="es-PE"/>
          </a:p>
        </p:txBody>
      </p:sp>
    </p:spTree>
    <p:extLst>
      <p:ext uri="{BB962C8B-B14F-4D97-AF65-F5344CB8AC3E}">
        <p14:creationId xmlns:p14="http://schemas.microsoft.com/office/powerpoint/2010/main" val="3192327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3DAD0C-ECEF-407C-8769-CCADB871C3F3}" type="datetimeFigureOut">
              <a:rPr lang="es-PE" smtClean="0"/>
              <a:t>22/11/2021</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3C77B2E8-F4D0-4090-A46F-6E23F315D974}" type="slidenum">
              <a:rPr lang="es-PE" smtClean="0"/>
              <a:t>‹Nº›</a:t>
            </a:fld>
            <a:endParaRPr lang="es-PE"/>
          </a:p>
        </p:txBody>
      </p:sp>
    </p:spTree>
    <p:extLst>
      <p:ext uri="{BB962C8B-B14F-4D97-AF65-F5344CB8AC3E}">
        <p14:creationId xmlns:p14="http://schemas.microsoft.com/office/powerpoint/2010/main" val="3013842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43DAD0C-ECEF-407C-8769-CCADB871C3F3}" type="datetimeFigureOut">
              <a:rPr lang="es-PE" smtClean="0"/>
              <a:t>22/11/2021</a:t>
            </a:fld>
            <a:endParaRPr lang="es-PE"/>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PE"/>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C77B2E8-F4D0-4090-A46F-6E23F315D974}" type="slidenum">
              <a:rPr lang="es-PE" smtClean="0"/>
              <a:t>‹Nº›</a:t>
            </a:fld>
            <a:endParaRPr lang="es-PE"/>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8444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43DAD0C-ECEF-407C-8769-CCADB871C3F3}" type="datetimeFigureOut">
              <a:rPr lang="es-PE" smtClean="0"/>
              <a:t>22/11/2021</a:t>
            </a:fld>
            <a:endParaRPr lang="es-PE"/>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PE"/>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C77B2E8-F4D0-4090-A46F-6E23F315D974}" type="slidenum">
              <a:rPr lang="es-PE" smtClean="0"/>
              <a:t>‹Nº›</a:t>
            </a:fld>
            <a:endParaRPr lang="es-PE"/>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75478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43DAD0C-ECEF-407C-8769-CCADB871C3F3}" type="datetimeFigureOut">
              <a:rPr lang="es-PE" smtClean="0"/>
              <a:t>22/11/2021</a:t>
            </a:fld>
            <a:endParaRPr lang="es-PE"/>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s-PE"/>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C77B2E8-F4D0-4090-A46F-6E23F315D974}" type="slidenum">
              <a:rPr lang="es-PE" smtClean="0"/>
              <a:t>‹Nº›</a:t>
            </a:fld>
            <a:endParaRPr lang="es-PE"/>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627179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C254CF-1D7C-4C95-AE2A-01D1EFD1DF75}"/>
              </a:ext>
            </a:extLst>
          </p:cNvPr>
          <p:cNvSpPr>
            <a:spLocks noGrp="1"/>
          </p:cNvSpPr>
          <p:nvPr>
            <p:ph type="ctrTitle"/>
          </p:nvPr>
        </p:nvSpPr>
        <p:spPr>
          <a:xfrm>
            <a:off x="1531514" y="1032000"/>
            <a:ext cx="8637073" cy="2541431"/>
          </a:xfrm>
        </p:spPr>
        <p:txBody>
          <a:bodyPr>
            <a:normAutofit/>
          </a:bodyPr>
          <a:lstStyle/>
          <a:p>
            <a:r>
              <a:rPr lang="es-PE" sz="4100" dirty="0">
                <a:effectLst/>
                <a:latin typeface="Calibri" panose="020F0502020204030204" pitchFamily="34" charset="0"/>
                <a:ea typeface="Calibri" panose="020F0502020204030204" pitchFamily="34" charset="0"/>
                <a:cs typeface="Times New Roman" panose="02020603050405020304" pitchFamily="18" charset="0"/>
              </a:rPr>
              <a:t>Factores determinantes de accidentes de tránsito no fatales en LIMA METROPOLITANA – PERÚ.</a:t>
            </a:r>
            <a:endParaRPr lang="es-PE" sz="4100" dirty="0"/>
          </a:p>
        </p:txBody>
      </p:sp>
      <p:sp>
        <p:nvSpPr>
          <p:cNvPr id="3" name="Subtítulo 2">
            <a:extLst>
              <a:ext uri="{FF2B5EF4-FFF2-40B4-BE49-F238E27FC236}">
                <a16:creationId xmlns:a16="http://schemas.microsoft.com/office/drawing/2014/main" id="{34731CF6-53A7-484B-9157-4392DA47E589}"/>
              </a:ext>
            </a:extLst>
          </p:cNvPr>
          <p:cNvSpPr>
            <a:spLocks noGrp="1"/>
          </p:cNvSpPr>
          <p:nvPr>
            <p:ph type="subTitle" idx="1"/>
          </p:nvPr>
        </p:nvSpPr>
        <p:spPr>
          <a:xfrm>
            <a:off x="1531515" y="3749276"/>
            <a:ext cx="8637072" cy="977621"/>
          </a:xfrm>
        </p:spPr>
        <p:txBody>
          <a:bodyPr/>
          <a:lstStyle/>
          <a:p>
            <a:r>
              <a:rPr lang="es-PE" dirty="0"/>
              <a:t>Autor: Cueva Meza Gian Piere Pedro</a:t>
            </a:r>
          </a:p>
          <a:p>
            <a:r>
              <a:rPr lang="es-PE" dirty="0"/>
              <a:t>2021</a:t>
            </a:r>
          </a:p>
        </p:txBody>
      </p:sp>
    </p:spTree>
    <p:extLst>
      <p:ext uri="{BB962C8B-B14F-4D97-AF65-F5344CB8AC3E}">
        <p14:creationId xmlns:p14="http://schemas.microsoft.com/office/powerpoint/2010/main" val="702638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23B1B6-4D5C-404C-A6F9-496563E5E29D}"/>
              </a:ext>
            </a:extLst>
          </p:cNvPr>
          <p:cNvSpPr>
            <a:spLocks noGrp="1"/>
          </p:cNvSpPr>
          <p:nvPr>
            <p:ph type="title"/>
          </p:nvPr>
        </p:nvSpPr>
        <p:spPr>
          <a:xfrm>
            <a:off x="1371600" y="685800"/>
            <a:ext cx="9601200" cy="760863"/>
          </a:xfrm>
        </p:spPr>
        <p:txBody>
          <a:bodyPr/>
          <a:lstStyle/>
          <a:p>
            <a:r>
              <a:rPr lang="es-PE" dirty="0"/>
              <a:t>Conclusiones</a:t>
            </a:r>
          </a:p>
        </p:txBody>
      </p:sp>
      <p:sp>
        <p:nvSpPr>
          <p:cNvPr id="4" name="Rectángulo: esquinas redondeadas 3">
            <a:extLst>
              <a:ext uri="{FF2B5EF4-FFF2-40B4-BE49-F238E27FC236}">
                <a16:creationId xmlns:a16="http://schemas.microsoft.com/office/drawing/2014/main" id="{854D46B3-F0A1-4021-9E6F-2EE1C30B6D47}"/>
              </a:ext>
            </a:extLst>
          </p:cNvPr>
          <p:cNvSpPr/>
          <p:nvPr/>
        </p:nvSpPr>
        <p:spPr>
          <a:xfrm>
            <a:off x="1787857" y="2115403"/>
            <a:ext cx="7833815" cy="31389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s-PE" dirty="0"/>
              <a:t>Los factores presentados en el proceso de modelamiento permite direccionar la política publica con respecto a la problemática de los accidentes de tránsito.</a:t>
            </a:r>
          </a:p>
          <a:p>
            <a:pPr marL="285750" indent="-285750" algn="ctr">
              <a:buFont typeface="Arial" panose="020B0604020202020204" pitchFamily="34" charset="0"/>
              <a:buChar char="•"/>
            </a:pPr>
            <a:r>
              <a:rPr lang="es-PE" dirty="0"/>
              <a:t>El mapa mostrado denota los puntos más relevantes donde hay problemas de accidentes de tránsito.</a:t>
            </a:r>
          </a:p>
          <a:p>
            <a:pPr marL="285750" indent="-285750" algn="ctr">
              <a:buFont typeface="Arial" panose="020B0604020202020204" pitchFamily="34" charset="0"/>
              <a:buChar char="•"/>
            </a:pPr>
            <a:r>
              <a:rPr lang="es-PE" dirty="0"/>
              <a:t>El modelo presentada pasa las pruebas de significancia y las diversas pruebas de los supuestos de la regresión lineal.</a:t>
            </a:r>
          </a:p>
        </p:txBody>
      </p:sp>
    </p:spTree>
    <p:extLst>
      <p:ext uri="{BB962C8B-B14F-4D97-AF65-F5344CB8AC3E}">
        <p14:creationId xmlns:p14="http://schemas.microsoft.com/office/powerpoint/2010/main" val="1953572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B785CB-003F-41EB-B816-BF5B6EA5E5DD}"/>
              </a:ext>
            </a:extLst>
          </p:cNvPr>
          <p:cNvSpPr>
            <a:spLocks noGrp="1"/>
          </p:cNvSpPr>
          <p:nvPr>
            <p:ph type="title"/>
          </p:nvPr>
        </p:nvSpPr>
        <p:spPr>
          <a:xfrm>
            <a:off x="1371600" y="685800"/>
            <a:ext cx="9601200" cy="833511"/>
          </a:xfrm>
        </p:spPr>
        <p:txBody>
          <a:bodyPr/>
          <a:lstStyle/>
          <a:p>
            <a:pPr algn="ctr"/>
            <a:r>
              <a:rPr lang="es-PE" dirty="0"/>
              <a:t>Índice</a:t>
            </a:r>
          </a:p>
        </p:txBody>
      </p:sp>
      <p:sp>
        <p:nvSpPr>
          <p:cNvPr id="3" name="Marcador de contenido 2">
            <a:extLst>
              <a:ext uri="{FF2B5EF4-FFF2-40B4-BE49-F238E27FC236}">
                <a16:creationId xmlns:a16="http://schemas.microsoft.com/office/drawing/2014/main" id="{1E54FDEF-93C1-4002-96D2-4E8544351980}"/>
              </a:ext>
            </a:extLst>
          </p:cNvPr>
          <p:cNvSpPr>
            <a:spLocks noGrp="1"/>
          </p:cNvSpPr>
          <p:nvPr>
            <p:ph idx="1"/>
          </p:nvPr>
        </p:nvSpPr>
        <p:spPr>
          <a:xfrm>
            <a:off x="1371600" y="2286000"/>
            <a:ext cx="9601200" cy="2463421"/>
          </a:xfrm>
        </p:spPr>
        <p:txBody>
          <a:bodyPr/>
          <a:lstStyle/>
          <a:p>
            <a:r>
              <a:rPr lang="es-PE" dirty="0"/>
              <a:t>Objetivo del estudio</a:t>
            </a:r>
          </a:p>
          <a:p>
            <a:r>
              <a:rPr lang="es-PE" dirty="0"/>
              <a:t>Análisis de la problemática</a:t>
            </a:r>
          </a:p>
          <a:p>
            <a:r>
              <a:rPr lang="es-PE" dirty="0"/>
              <a:t>Variables relevantes y análisis estadístico</a:t>
            </a:r>
          </a:p>
          <a:p>
            <a:r>
              <a:rPr lang="es-PE" dirty="0"/>
              <a:t>Modelo de regresión lineal</a:t>
            </a:r>
          </a:p>
          <a:p>
            <a:r>
              <a:rPr lang="es-PE" dirty="0"/>
              <a:t>Conclusiones</a:t>
            </a:r>
          </a:p>
        </p:txBody>
      </p:sp>
    </p:spTree>
    <p:extLst>
      <p:ext uri="{BB962C8B-B14F-4D97-AF65-F5344CB8AC3E}">
        <p14:creationId xmlns:p14="http://schemas.microsoft.com/office/powerpoint/2010/main" val="368328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DA5C77-9894-46AB-BB7D-722F4C6A8BE1}"/>
              </a:ext>
            </a:extLst>
          </p:cNvPr>
          <p:cNvSpPr>
            <a:spLocks noGrp="1"/>
          </p:cNvSpPr>
          <p:nvPr>
            <p:ph type="title"/>
          </p:nvPr>
        </p:nvSpPr>
        <p:spPr>
          <a:xfrm>
            <a:off x="1371600" y="685800"/>
            <a:ext cx="9601200" cy="733567"/>
          </a:xfrm>
        </p:spPr>
        <p:txBody>
          <a:bodyPr/>
          <a:lstStyle/>
          <a:p>
            <a:r>
              <a:rPr lang="es-PE" dirty="0"/>
              <a:t>Objetivos:</a:t>
            </a:r>
          </a:p>
        </p:txBody>
      </p:sp>
      <p:sp>
        <p:nvSpPr>
          <p:cNvPr id="6" name="Rectángulo: esquinas redondeadas 5">
            <a:extLst>
              <a:ext uri="{FF2B5EF4-FFF2-40B4-BE49-F238E27FC236}">
                <a16:creationId xmlns:a16="http://schemas.microsoft.com/office/drawing/2014/main" id="{9F7DF9C0-CEF4-4EC7-BE55-D56724753064}"/>
              </a:ext>
            </a:extLst>
          </p:cNvPr>
          <p:cNvSpPr/>
          <p:nvPr/>
        </p:nvSpPr>
        <p:spPr>
          <a:xfrm>
            <a:off x="1514901" y="1760558"/>
            <a:ext cx="4067033" cy="477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De Investigación</a:t>
            </a:r>
          </a:p>
        </p:txBody>
      </p:sp>
      <p:sp>
        <p:nvSpPr>
          <p:cNvPr id="7" name="Rectángulo: esquinas redondeadas 6">
            <a:extLst>
              <a:ext uri="{FF2B5EF4-FFF2-40B4-BE49-F238E27FC236}">
                <a16:creationId xmlns:a16="http://schemas.microsoft.com/office/drawing/2014/main" id="{AEC4FDC6-D568-473D-B92E-8A54E72C936E}"/>
              </a:ext>
            </a:extLst>
          </p:cNvPr>
          <p:cNvSpPr/>
          <p:nvPr/>
        </p:nvSpPr>
        <p:spPr>
          <a:xfrm>
            <a:off x="1514901" y="4268337"/>
            <a:ext cx="4067033" cy="477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De modelamiento</a:t>
            </a:r>
          </a:p>
        </p:txBody>
      </p:sp>
      <p:sp>
        <p:nvSpPr>
          <p:cNvPr id="8" name="Rectángulo: esquinas redondeadas 7">
            <a:extLst>
              <a:ext uri="{FF2B5EF4-FFF2-40B4-BE49-F238E27FC236}">
                <a16:creationId xmlns:a16="http://schemas.microsoft.com/office/drawing/2014/main" id="{904C063F-1707-4690-B440-548D3361EC00}"/>
              </a:ext>
            </a:extLst>
          </p:cNvPr>
          <p:cNvSpPr/>
          <p:nvPr/>
        </p:nvSpPr>
        <p:spPr>
          <a:xfrm>
            <a:off x="2497540" y="2634020"/>
            <a:ext cx="7806520" cy="11054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s-PE" dirty="0"/>
              <a:t>Identificar los factores de influencia en Accidentes de transito no fatales en Lima Metropolitana</a:t>
            </a:r>
          </a:p>
          <a:p>
            <a:pPr marL="285750" indent="-285750">
              <a:buFont typeface="Arial" panose="020B0604020202020204" pitchFamily="34" charset="0"/>
              <a:buChar char="•"/>
            </a:pPr>
            <a:r>
              <a:rPr lang="es-PE" dirty="0"/>
              <a:t>Análisis. preventivo para la realización de políticas públicas</a:t>
            </a:r>
          </a:p>
        </p:txBody>
      </p:sp>
      <p:sp>
        <p:nvSpPr>
          <p:cNvPr id="9" name="Rectángulo: esquinas redondeadas 8">
            <a:extLst>
              <a:ext uri="{FF2B5EF4-FFF2-40B4-BE49-F238E27FC236}">
                <a16:creationId xmlns:a16="http://schemas.microsoft.com/office/drawing/2014/main" id="{9ABBEFC0-BA68-41EC-800A-29BF92636D69}"/>
              </a:ext>
            </a:extLst>
          </p:cNvPr>
          <p:cNvSpPr/>
          <p:nvPr/>
        </p:nvSpPr>
        <p:spPr>
          <a:xfrm>
            <a:off x="2497540" y="5274857"/>
            <a:ext cx="7806520" cy="6550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s-PE" dirty="0"/>
              <a:t>Construir un modelo de regresión lineal en base a las estadísticas y matriz de correlación</a:t>
            </a:r>
          </a:p>
        </p:txBody>
      </p:sp>
    </p:spTree>
    <p:extLst>
      <p:ext uri="{BB962C8B-B14F-4D97-AF65-F5344CB8AC3E}">
        <p14:creationId xmlns:p14="http://schemas.microsoft.com/office/powerpoint/2010/main" val="1053878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F74B71-42D3-4833-9F7B-B2101C12623F}"/>
              </a:ext>
            </a:extLst>
          </p:cNvPr>
          <p:cNvSpPr>
            <a:spLocks noGrp="1"/>
          </p:cNvSpPr>
          <p:nvPr>
            <p:ph type="title"/>
          </p:nvPr>
        </p:nvSpPr>
        <p:spPr>
          <a:xfrm>
            <a:off x="1295400" y="467435"/>
            <a:ext cx="9601200" cy="719919"/>
          </a:xfrm>
        </p:spPr>
        <p:txBody>
          <a:bodyPr/>
          <a:lstStyle/>
          <a:p>
            <a:r>
              <a:rPr lang="es-PE" dirty="0"/>
              <a:t>¿Dónde encuentro los datos?</a:t>
            </a:r>
          </a:p>
        </p:txBody>
      </p:sp>
      <p:pic>
        <p:nvPicPr>
          <p:cNvPr id="5" name="Imagen 4">
            <a:extLst>
              <a:ext uri="{FF2B5EF4-FFF2-40B4-BE49-F238E27FC236}">
                <a16:creationId xmlns:a16="http://schemas.microsoft.com/office/drawing/2014/main" id="{C1D4F80C-4CC9-4A4E-8F18-C085904EF3B0}"/>
              </a:ext>
            </a:extLst>
          </p:cNvPr>
          <p:cNvPicPr>
            <a:picLocks noChangeAspect="1"/>
          </p:cNvPicPr>
          <p:nvPr/>
        </p:nvPicPr>
        <p:blipFill>
          <a:blip r:embed="rId2"/>
          <a:stretch>
            <a:fillRect/>
          </a:stretch>
        </p:blipFill>
        <p:spPr>
          <a:xfrm>
            <a:off x="1295400" y="1439640"/>
            <a:ext cx="10555173" cy="4486901"/>
          </a:xfrm>
          <a:prstGeom prst="rect">
            <a:avLst/>
          </a:prstGeom>
          <a:ln w="88900" cap="sq" cmpd="thickThin">
            <a:solidFill>
              <a:srgbClr val="000000"/>
            </a:solidFill>
            <a:prstDash val="solid"/>
            <a:miter lim="800000"/>
          </a:ln>
          <a:effectLst>
            <a:innerShdw blurRad="76200">
              <a:srgbClr val="000000"/>
            </a:innerShdw>
          </a:effectLst>
        </p:spPr>
      </p:pic>
      <p:sp>
        <p:nvSpPr>
          <p:cNvPr id="6" name="Rectángulo 5">
            <a:extLst>
              <a:ext uri="{FF2B5EF4-FFF2-40B4-BE49-F238E27FC236}">
                <a16:creationId xmlns:a16="http://schemas.microsoft.com/office/drawing/2014/main" id="{4876A6CC-B7A4-47E6-90B1-8BE1C1984CA4}"/>
              </a:ext>
            </a:extLst>
          </p:cNvPr>
          <p:cNvSpPr/>
          <p:nvPr/>
        </p:nvSpPr>
        <p:spPr>
          <a:xfrm>
            <a:off x="1447649" y="6110786"/>
            <a:ext cx="7819182" cy="279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Fuente: INEI –Censo Nacional de Comisarias – Nro. 8: Capitulo de AT</a:t>
            </a:r>
          </a:p>
        </p:txBody>
      </p:sp>
    </p:spTree>
    <p:extLst>
      <p:ext uri="{BB962C8B-B14F-4D97-AF65-F5344CB8AC3E}">
        <p14:creationId xmlns:p14="http://schemas.microsoft.com/office/powerpoint/2010/main" val="2501471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3A6105-3812-4E93-9FB8-93FEB044DF08}"/>
              </a:ext>
            </a:extLst>
          </p:cNvPr>
          <p:cNvSpPr>
            <a:spLocks noGrp="1"/>
          </p:cNvSpPr>
          <p:nvPr>
            <p:ph type="title"/>
          </p:nvPr>
        </p:nvSpPr>
        <p:spPr>
          <a:xfrm>
            <a:off x="1295400" y="344606"/>
            <a:ext cx="9601200" cy="1485900"/>
          </a:xfrm>
        </p:spPr>
        <p:txBody>
          <a:bodyPr/>
          <a:lstStyle/>
          <a:p>
            <a:r>
              <a:rPr lang="es-PE" dirty="0"/>
              <a:t>Estadísticas de cantidad de heridos por distrito en Lima Metropolitana</a:t>
            </a:r>
          </a:p>
        </p:txBody>
      </p:sp>
      <p:pic>
        <p:nvPicPr>
          <p:cNvPr id="5" name="Imagen 4">
            <a:extLst>
              <a:ext uri="{FF2B5EF4-FFF2-40B4-BE49-F238E27FC236}">
                <a16:creationId xmlns:a16="http://schemas.microsoft.com/office/drawing/2014/main" id="{B7E7ACC5-1C86-4408-BB66-99C3D10D91D3}"/>
              </a:ext>
            </a:extLst>
          </p:cNvPr>
          <p:cNvPicPr>
            <a:picLocks noChangeAspect="1"/>
          </p:cNvPicPr>
          <p:nvPr/>
        </p:nvPicPr>
        <p:blipFill>
          <a:blip r:embed="rId2"/>
          <a:stretch>
            <a:fillRect/>
          </a:stretch>
        </p:blipFill>
        <p:spPr>
          <a:xfrm>
            <a:off x="1447648" y="1830506"/>
            <a:ext cx="9601200" cy="4000500"/>
          </a:xfrm>
          <a:prstGeom prst="rect">
            <a:avLst/>
          </a:prstGeom>
          <a:ln w="88900" cap="sq" cmpd="thickThin">
            <a:solidFill>
              <a:srgbClr val="000000"/>
            </a:solidFill>
            <a:prstDash val="solid"/>
            <a:miter lim="800000"/>
          </a:ln>
          <a:effectLst>
            <a:innerShdw blurRad="76200">
              <a:srgbClr val="000000"/>
            </a:innerShdw>
          </a:effectLst>
        </p:spPr>
      </p:pic>
      <p:sp>
        <p:nvSpPr>
          <p:cNvPr id="6" name="Rectángulo 5">
            <a:extLst>
              <a:ext uri="{FF2B5EF4-FFF2-40B4-BE49-F238E27FC236}">
                <a16:creationId xmlns:a16="http://schemas.microsoft.com/office/drawing/2014/main" id="{FE8C127C-5A27-4122-B4ED-36AC20AFF288}"/>
              </a:ext>
            </a:extLst>
          </p:cNvPr>
          <p:cNvSpPr/>
          <p:nvPr/>
        </p:nvSpPr>
        <p:spPr>
          <a:xfrm>
            <a:off x="1447648" y="6110785"/>
            <a:ext cx="7833815" cy="402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Fuente: Instituto Nacional de Estadística e Informática – Elaboración Propia </a:t>
            </a:r>
          </a:p>
        </p:txBody>
      </p:sp>
    </p:spTree>
    <p:extLst>
      <p:ext uri="{BB962C8B-B14F-4D97-AF65-F5344CB8AC3E}">
        <p14:creationId xmlns:p14="http://schemas.microsoft.com/office/powerpoint/2010/main" val="32231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5D40C3F7-FA42-4DBB-8780-901A11209A59}"/>
              </a:ext>
            </a:extLst>
          </p:cNvPr>
          <p:cNvPicPr>
            <a:picLocks noChangeAspect="1"/>
          </p:cNvPicPr>
          <p:nvPr/>
        </p:nvPicPr>
        <p:blipFill>
          <a:blip r:embed="rId2"/>
          <a:stretch>
            <a:fillRect/>
          </a:stretch>
        </p:blipFill>
        <p:spPr>
          <a:xfrm>
            <a:off x="1082722" y="204716"/>
            <a:ext cx="7706436" cy="6284795"/>
          </a:xfrm>
          <a:prstGeom prst="rect">
            <a:avLst/>
          </a:prstGeom>
          <a:ln w="88900" cap="sq" cmpd="thickThin">
            <a:solidFill>
              <a:srgbClr val="000000"/>
            </a:solidFill>
            <a:prstDash val="solid"/>
            <a:miter lim="800000"/>
          </a:ln>
          <a:effectLst>
            <a:innerShdw blurRad="76200">
              <a:srgbClr val="000000"/>
            </a:innerShdw>
          </a:effectLst>
        </p:spPr>
      </p:pic>
      <p:sp>
        <p:nvSpPr>
          <p:cNvPr id="9" name="Rectángulo: esquinas redondeadas 8">
            <a:extLst>
              <a:ext uri="{FF2B5EF4-FFF2-40B4-BE49-F238E27FC236}">
                <a16:creationId xmlns:a16="http://schemas.microsoft.com/office/drawing/2014/main" id="{C4CEE20E-DB0B-4986-983D-4BB8707F727D}"/>
              </a:ext>
            </a:extLst>
          </p:cNvPr>
          <p:cNvSpPr/>
          <p:nvPr/>
        </p:nvSpPr>
        <p:spPr>
          <a:xfrm>
            <a:off x="9635320" y="1009935"/>
            <a:ext cx="1828800" cy="38077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Análisis para el año 2017</a:t>
            </a:r>
          </a:p>
          <a:p>
            <a:pPr algn="ctr"/>
            <a:r>
              <a:rPr lang="es-PE" dirty="0"/>
              <a:t>Dashboard en Power BI</a:t>
            </a:r>
          </a:p>
        </p:txBody>
      </p:sp>
    </p:spTree>
    <p:extLst>
      <p:ext uri="{BB962C8B-B14F-4D97-AF65-F5344CB8AC3E}">
        <p14:creationId xmlns:p14="http://schemas.microsoft.com/office/powerpoint/2010/main" val="94695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A62D5F-7F10-4AF9-B60C-F7DBE19F8CDD}"/>
              </a:ext>
            </a:extLst>
          </p:cNvPr>
          <p:cNvSpPr>
            <a:spLocks noGrp="1"/>
          </p:cNvSpPr>
          <p:nvPr>
            <p:ph type="title"/>
          </p:nvPr>
        </p:nvSpPr>
        <p:spPr>
          <a:xfrm>
            <a:off x="1295400" y="358254"/>
            <a:ext cx="9601200" cy="1485900"/>
          </a:xfrm>
        </p:spPr>
        <p:txBody>
          <a:bodyPr/>
          <a:lstStyle/>
          <a:p>
            <a:r>
              <a:rPr lang="es-PE" dirty="0"/>
              <a:t>¿Qué factores influyen para que un accidente de transito genere heridos?</a:t>
            </a:r>
          </a:p>
        </p:txBody>
      </p:sp>
      <p:sp>
        <p:nvSpPr>
          <p:cNvPr id="6" name="Rectángulo: esquinas redondeadas 5">
            <a:extLst>
              <a:ext uri="{FF2B5EF4-FFF2-40B4-BE49-F238E27FC236}">
                <a16:creationId xmlns:a16="http://schemas.microsoft.com/office/drawing/2014/main" id="{36C8CB34-C78A-478D-A836-F045BDF0EE4C}"/>
              </a:ext>
            </a:extLst>
          </p:cNvPr>
          <p:cNvSpPr/>
          <p:nvPr/>
        </p:nvSpPr>
        <p:spPr>
          <a:xfrm>
            <a:off x="1295399" y="2088107"/>
            <a:ext cx="5419299" cy="5732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Hipótesis</a:t>
            </a:r>
          </a:p>
        </p:txBody>
      </p:sp>
      <p:sp>
        <p:nvSpPr>
          <p:cNvPr id="7" name="Rectángulo: esquinas redondeadas 6">
            <a:extLst>
              <a:ext uri="{FF2B5EF4-FFF2-40B4-BE49-F238E27FC236}">
                <a16:creationId xmlns:a16="http://schemas.microsoft.com/office/drawing/2014/main" id="{7256B558-5747-4E0C-9052-F516714DAE6C}"/>
              </a:ext>
            </a:extLst>
          </p:cNvPr>
          <p:cNvSpPr/>
          <p:nvPr/>
        </p:nvSpPr>
        <p:spPr>
          <a:xfrm>
            <a:off x="1760562" y="3098042"/>
            <a:ext cx="3780430" cy="23474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lang="es-PE" dirty="0"/>
              <a:t>Exceso de Velocidad</a:t>
            </a:r>
          </a:p>
          <a:p>
            <a:pPr marL="285750" indent="-285750">
              <a:buFont typeface="Wingdings" panose="05000000000000000000" pitchFamily="2" charset="2"/>
              <a:buChar char="v"/>
            </a:pPr>
            <a:r>
              <a:rPr lang="es-PE" dirty="0"/>
              <a:t>Falla Mecánica</a:t>
            </a:r>
          </a:p>
          <a:p>
            <a:pPr marL="285750" indent="-285750">
              <a:buFont typeface="Wingdings" panose="05000000000000000000" pitchFamily="2" charset="2"/>
              <a:buChar char="v"/>
            </a:pPr>
            <a:r>
              <a:rPr lang="es-PE" dirty="0"/>
              <a:t>Vía en mal estado</a:t>
            </a:r>
          </a:p>
          <a:p>
            <a:pPr marL="285750" indent="-285750">
              <a:buFont typeface="Wingdings" panose="05000000000000000000" pitchFamily="2" charset="2"/>
              <a:buChar char="v"/>
            </a:pPr>
            <a:r>
              <a:rPr lang="es-PE" dirty="0"/>
              <a:t>Impudencia del peatón</a:t>
            </a:r>
          </a:p>
          <a:p>
            <a:pPr marL="285750" indent="-285750">
              <a:buFont typeface="Wingdings" panose="05000000000000000000" pitchFamily="2" charset="2"/>
              <a:buChar char="v"/>
            </a:pPr>
            <a:r>
              <a:rPr lang="es-PE" dirty="0"/>
              <a:t>Estado de ebriedad</a:t>
            </a:r>
          </a:p>
          <a:p>
            <a:pPr marL="285750" indent="-285750">
              <a:buFont typeface="Wingdings" panose="05000000000000000000" pitchFamily="2" charset="2"/>
              <a:buChar char="v"/>
            </a:pPr>
            <a:r>
              <a:rPr lang="es-PE" dirty="0"/>
              <a:t>Cansancio del conductor</a:t>
            </a:r>
          </a:p>
          <a:p>
            <a:pPr marL="285750" indent="-285750">
              <a:buFont typeface="Wingdings" panose="05000000000000000000" pitchFamily="2" charset="2"/>
              <a:buChar char="v"/>
            </a:pPr>
            <a:r>
              <a:rPr lang="es-PE" dirty="0"/>
              <a:t>Maniobras peligrosas</a:t>
            </a:r>
          </a:p>
        </p:txBody>
      </p:sp>
      <p:pic>
        <p:nvPicPr>
          <p:cNvPr id="1026" name="Picture 2" descr="Perfil Lateral Preocupado Hombre Joven Pensando Sueños Tiene Muchas Ideas  Mirando Hacia Arriba Aislados Fondo Gris. Positivo Expresión De La Cara  Percepción De La Vida Emoción Sentimiento Humano. La Toma De Decisiones">
            <a:extLst>
              <a:ext uri="{FF2B5EF4-FFF2-40B4-BE49-F238E27FC236}">
                <a16:creationId xmlns:a16="http://schemas.microsoft.com/office/drawing/2014/main" id="{8CDAAEEB-CC97-4125-B43F-7D6D3BF814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6836" y="2013044"/>
            <a:ext cx="4722124" cy="3650777"/>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a:extLst>
              <a:ext uri="{FF2B5EF4-FFF2-40B4-BE49-F238E27FC236}">
                <a16:creationId xmlns:a16="http://schemas.microsoft.com/office/drawing/2014/main" id="{036B4312-AF0C-455F-9DC3-36AFA2094FEC}"/>
              </a:ext>
            </a:extLst>
          </p:cNvPr>
          <p:cNvSpPr/>
          <p:nvPr/>
        </p:nvSpPr>
        <p:spPr>
          <a:xfrm>
            <a:off x="1760562" y="5619467"/>
            <a:ext cx="3439728" cy="262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Fuente: Ministerio de Salud</a:t>
            </a:r>
          </a:p>
        </p:txBody>
      </p:sp>
    </p:spTree>
    <p:extLst>
      <p:ext uri="{BB962C8B-B14F-4D97-AF65-F5344CB8AC3E}">
        <p14:creationId xmlns:p14="http://schemas.microsoft.com/office/powerpoint/2010/main" val="3707556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E0848F-0C89-49DE-95BA-ED163FD6DEB8}"/>
              </a:ext>
            </a:extLst>
          </p:cNvPr>
          <p:cNvSpPr>
            <a:spLocks noGrp="1"/>
          </p:cNvSpPr>
          <p:nvPr>
            <p:ph type="title"/>
          </p:nvPr>
        </p:nvSpPr>
        <p:spPr/>
        <p:txBody>
          <a:bodyPr/>
          <a:lstStyle/>
          <a:p>
            <a:r>
              <a:rPr lang="es-PE" dirty="0"/>
              <a:t>Causas más comunes de accidentes de tránsito</a:t>
            </a:r>
          </a:p>
        </p:txBody>
      </p:sp>
      <p:pic>
        <p:nvPicPr>
          <p:cNvPr id="5" name="Imagen 4">
            <a:extLst>
              <a:ext uri="{FF2B5EF4-FFF2-40B4-BE49-F238E27FC236}">
                <a16:creationId xmlns:a16="http://schemas.microsoft.com/office/drawing/2014/main" id="{D62AC11F-FBD1-41B5-86CE-7719F40D6CF5}"/>
              </a:ext>
            </a:extLst>
          </p:cNvPr>
          <p:cNvPicPr>
            <a:picLocks noChangeAspect="1"/>
          </p:cNvPicPr>
          <p:nvPr/>
        </p:nvPicPr>
        <p:blipFill>
          <a:blip r:embed="rId2"/>
          <a:stretch>
            <a:fillRect/>
          </a:stretch>
        </p:blipFill>
        <p:spPr>
          <a:xfrm>
            <a:off x="2199720" y="2013586"/>
            <a:ext cx="7944959" cy="426779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244055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356C05-C723-47BE-85CC-F9201E86902C}"/>
              </a:ext>
            </a:extLst>
          </p:cNvPr>
          <p:cNvSpPr>
            <a:spLocks noGrp="1"/>
          </p:cNvSpPr>
          <p:nvPr>
            <p:ph type="title"/>
          </p:nvPr>
        </p:nvSpPr>
        <p:spPr>
          <a:xfrm>
            <a:off x="1371600" y="685800"/>
            <a:ext cx="9601200" cy="801806"/>
          </a:xfrm>
        </p:spPr>
        <p:txBody>
          <a:bodyPr/>
          <a:lstStyle/>
          <a:p>
            <a:r>
              <a:rPr lang="es-PE" dirty="0"/>
              <a:t>Modelamiento: Regresión Lineal</a:t>
            </a:r>
          </a:p>
        </p:txBody>
      </p:sp>
      <p:pic>
        <p:nvPicPr>
          <p:cNvPr id="5" name="Imagen 4">
            <a:extLst>
              <a:ext uri="{FF2B5EF4-FFF2-40B4-BE49-F238E27FC236}">
                <a16:creationId xmlns:a16="http://schemas.microsoft.com/office/drawing/2014/main" id="{A416036F-9AA1-4491-8C60-0D04392CDA18}"/>
              </a:ext>
            </a:extLst>
          </p:cNvPr>
          <p:cNvPicPr>
            <a:picLocks noChangeAspect="1"/>
          </p:cNvPicPr>
          <p:nvPr/>
        </p:nvPicPr>
        <p:blipFill>
          <a:blip r:embed="rId2"/>
          <a:stretch>
            <a:fillRect/>
          </a:stretch>
        </p:blipFill>
        <p:spPr>
          <a:xfrm>
            <a:off x="2142699" y="1985760"/>
            <a:ext cx="8652680" cy="3841834"/>
          </a:xfrm>
          <a:prstGeom prst="rect">
            <a:avLst/>
          </a:prstGeom>
          <a:ln w="88900" cap="sq" cmpd="thickThin">
            <a:solidFill>
              <a:srgbClr val="000000"/>
            </a:solidFill>
            <a:prstDash val="solid"/>
            <a:miter lim="800000"/>
          </a:ln>
          <a:effectLst>
            <a:innerShdw blurRad="76200">
              <a:srgbClr val="000000"/>
            </a:innerShdw>
          </a:effectLst>
        </p:spPr>
      </p:pic>
      <p:sp>
        <p:nvSpPr>
          <p:cNvPr id="6" name="Rectángulo 5">
            <a:extLst>
              <a:ext uri="{FF2B5EF4-FFF2-40B4-BE49-F238E27FC236}">
                <a16:creationId xmlns:a16="http://schemas.microsoft.com/office/drawing/2014/main" id="{2A4165B9-C76B-40D0-A3A6-750555107904}"/>
              </a:ext>
            </a:extLst>
          </p:cNvPr>
          <p:cNvSpPr/>
          <p:nvPr/>
        </p:nvSpPr>
        <p:spPr>
          <a:xfrm>
            <a:off x="2142699" y="6088629"/>
            <a:ext cx="3439728" cy="262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Fuente: Elaboración propia</a:t>
            </a:r>
          </a:p>
        </p:txBody>
      </p:sp>
    </p:spTree>
    <p:extLst>
      <p:ext uri="{BB962C8B-B14F-4D97-AF65-F5344CB8AC3E}">
        <p14:creationId xmlns:p14="http://schemas.microsoft.com/office/powerpoint/2010/main" val="2017014146"/>
      </p:ext>
    </p:extLst>
  </p:cSld>
  <p:clrMapOvr>
    <a:masterClrMapping/>
  </p:clrMapOvr>
</p:sld>
</file>

<file path=ppt/theme/theme1.xml><?xml version="1.0" encoding="utf-8"?>
<a:theme xmlns:a="http://schemas.openxmlformats.org/drawingml/2006/main" name="Recorte">
  <a:themeElements>
    <a:clrScheme name="Recort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Recort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cort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92</TotalTime>
  <Words>251</Words>
  <Application>Microsoft Office PowerPoint</Application>
  <PresentationFormat>Panorámica</PresentationFormat>
  <Paragraphs>38</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Calibri</vt:lpstr>
      <vt:lpstr>Franklin Gothic Book</vt:lpstr>
      <vt:lpstr>Wingdings</vt:lpstr>
      <vt:lpstr>Recorte</vt:lpstr>
      <vt:lpstr>Factores determinantes de accidentes de tránsito no fatales en LIMA METROPOLITANA – PERÚ.</vt:lpstr>
      <vt:lpstr>Índice</vt:lpstr>
      <vt:lpstr>Objetivos:</vt:lpstr>
      <vt:lpstr>¿Dónde encuentro los datos?</vt:lpstr>
      <vt:lpstr>Estadísticas de cantidad de heridos por distrito en Lima Metropolitana</vt:lpstr>
      <vt:lpstr>Presentación de PowerPoint</vt:lpstr>
      <vt:lpstr>¿Qué factores influyen para que un accidente de transito genere heridos?</vt:lpstr>
      <vt:lpstr>Causas más comunes de accidentes de tránsito</vt:lpstr>
      <vt:lpstr>Modelamiento: Regresión Lineal</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Factores determinantes de accidentes de tránsito no fatales en LIMA METROPOLITANA – PERÚ.</dc:title>
  <dc:creator>gianpiercueva@gmail.com</dc:creator>
  <cp:lastModifiedBy>gianpiercueva@gmail.com</cp:lastModifiedBy>
  <cp:revision>1</cp:revision>
  <dcterms:created xsi:type="dcterms:W3CDTF">2021-11-22T19:54:04Z</dcterms:created>
  <dcterms:modified xsi:type="dcterms:W3CDTF">2021-11-22T21:26:09Z</dcterms:modified>
</cp:coreProperties>
</file>