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onstantia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PH" sz="2000" spc="-1" strike="noStrike">
                <a:latin typeface="Arial"/>
              </a:rPr>
              <a:t>Click to edit the notes format</a:t>
            </a:r>
            <a:endParaRPr b="0" lang="en-PH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PH" sz="1400" spc="-1" strike="noStrike">
                <a:latin typeface="Times New Roman"/>
              </a:rPr>
              <a:t>&lt;header&gt;</a:t>
            </a:r>
            <a:endParaRPr b="0" lang="en-PH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PH" sz="1400" spc="-1" strike="noStrike">
                <a:latin typeface="Times New Roman"/>
              </a:rPr>
              <a:t>&lt;date/time&gt;</a:t>
            </a:r>
            <a:endParaRPr b="0" lang="en-PH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PH" sz="1400" spc="-1" strike="noStrike">
                <a:latin typeface="Times New Roman"/>
              </a:rPr>
              <a:t>&lt;footer&gt;</a:t>
            </a:r>
            <a:endParaRPr b="0" lang="en-PH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D51CC5E-D119-4D53-BB35-0967F2134BDA}" type="slidenum">
              <a:rPr b="0" lang="en-PH" sz="1400" spc="-1" strike="noStrike">
                <a:latin typeface="Times New Roman"/>
              </a:rPr>
              <a:t>&lt;number&gt;</a:t>
            </a:fld>
            <a:endParaRPr b="0" lang="en-PH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PH" sz="2000" spc="-1" strike="noStrike">
              <a:latin typeface="Arial"/>
            </a:endParaRPr>
          </a:p>
        </p:txBody>
      </p:sp>
      <p:sp>
        <p:nvSpPr>
          <p:cNvPr id="111" name="Slide Number Placehold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BCEAE6E-F897-4EAB-98E2-F5E411F91DF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PH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aa2d6"/>
            </a:gs>
            <a:gs pos="100000">
              <a:srgbClr val="002b36"/>
            </a:gs>
          </a:gsLst>
          <a:path path="circle">
            <a:fillToRect l="50000" t="55000" r="50000" b="4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3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rIns="18360" tIns="0" bIns="0"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5600" spc="-1" strike="noStrike">
                <a:solidFill>
                  <a:srgbClr val="50e0ea"/>
                </a:solidFill>
                <a:latin typeface="Calibri"/>
              </a:rPr>
              <a:t>Click to edit Master title style</a:t>
            </a:r>
            <a:endParaRPr b="0" lang="en-US" sz="5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14D4B2AB-DF52-481C-B8AD-EB0940E24D76}" type="datetime">
              <a:rPr b="0" lang="en-US" sz="1200" spc="-1" strike="noStrike">
                <a:solidFill>
                  <a:srgbClr val="d1eaed"/>
                </a:solidFill>
                <a:latin typeface="Constantia"/>
              </a:rPr>
              <a:t>11/8/21</a:t>
            </a:fld>
            <a:endParaRPr b="0" lang="en-PH" sz="12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PH" sz="2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E01D7EE-E43A-4793-B6E9-E01545B60933}" type="slidenum">
              <a:rPr b="0" lang="en-US" sz="1200" spc="-1" strike="noStrike">
                <a:solidFill>
                  <a:srgbClr val="d1eaed"/>
                </a:solidFill>
                <a:latin typeface="Constantia"/>
              </a:rPr>
              <a:t>&lt;number&gt;</a:t>
            </a:fld>
            <a:endParaRPr b="0" lang="en-PH" sz="1200" spc="-1" strike="noStrike"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Click to edit the outline text format</a:t>
            </a:r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Constantia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49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onstantia"/>
              </a:rPr>
              <a:t>Third level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257A190A-44A7-4468-8EB1-B21D4044F3E2}" type="datetime">
              <a:rPr b="0" lang="en-US" sz="1200" spc="-1" strike="noStrike">
                <a:solidFill>
                  <a:srgbClr val="035c75"/>
                </a:solidFill>
                <a:latin typeface="Constantia"/>
              </a:rPr>
              <a:t>11/8/21</a:t>
            </a:fld>
            <a:endParaRPr b="0" lang="en-PH" sz="1200" spc="-1" strike="noStrike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PH" sz="2400" spc="-1" strike="noStrike"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2AA8552-C453-4BFC-9C3D-3FC4F31B0BD0}" type="slidenum">
              <a:rPr b="0" lang="en-US" sz="1200" spc="-1" strike="noStrike">
                <a:solidFill>
                  <a:srgbClr val="035c75"/>
                </a:solidFill>
                <a:latin typeface="Constantia"/>
              </a:rPr>
              <a:t>&lt;number&gt;</a:t>
            </a:fld>
            <a:endParaRPr b="0" lang="en-PH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thefreedictionary.com/broadsheet" TargetMode="External"/><Relationship Id="rId2" Type="http://schemas.openxmlformats.org/officeDocument/2006/relationships/hyperlink" Target="http://www.thefreedictionary.com/broadsheet" TargetMode="External"/><Relationship Id="rId3" Type="http://schemas.openxmlformats.org/officeDocument/2006/relationships/hyperlink" Target="http://www.thefreedictionary.com/broadside" TargetMode="External"/><Relationship Id="rId4" Type="http://schemas.openxmlformats.org/officeDocument/2006/relationships/hyperlink" Target="http://www.thefreedictionary.com/circular" TargetMode="External"/><Relationship Id="rId5" Type="http://schemas.openxmlformats.org/officeDocument/2006/relationships/hyperlink" Target="http://www.thefreedictionary.com/flyer" TargetMode="External"/><Relationship Id="rId6" Type="http://schemas.openxmlformats.org/officeDocument/2006/relationships/hyperlink" Target="http://www.thefreedictionary.com/handbill" TargetMode="External"/><Relationship Id="rId7" Type="http://schemas.openxmlformats.org/officeDocument/2006/relationships/hyperlink" Target="http://www.thefreedictionary.com/throwaway" TargetMode="External"/><Relationship Id="rId8" Type="http://schemas.openxmlformats.org/officeDocument/2006/relationships/hyperlink" Target="http://www.thefreedictionary.com/bill" TargetMode="External"/><Relationship Id="rId9" Type="http://schemas.openxmlformats.org/officeDocument/2006/relationships/hyperlink" Target="http://www.thefreedictionary.com/ad" TargetMode="External"/><Relationship Id="rId10" Type="http://schemas.openxmlformats.org/officeDocument/2006/relationships/hyperlink" Target="http://www.thefreedictionary.com/advert" TargetMode="External"/><Relationship Id="rId11" Type="http://schemas.openxmlformats.org/officeDocument/2006/relationships/hyperlink" Target="http://www.thefreedictionary.com/advertisement" TargetMode="External"/><Relationship Id="rId12" Type="http://schemas.openxmlformats.org/officeDocument/2006/relationships/hyperlink" Target="http://www.thefreedictionary.com/advertising" TargetMode="External"/><Relationship Id="rId13" Type="http://schemas.openxmlformats.org/officeDocument/2006/relationships/hyperlink" Target="http://www.thefreedictionary.com/advertizement" TargetMode="External"/><Relationship Id="rId14" Type="http://schemas.openxmlformats.org/officeDocument/2006/relationships/hyperlink" Target="http://www.thefreedictionary.com/advertizing" TargetMode="External"/><Relationship Id="rId15" Type="http://schemas.openxmlformats.org/officeDocument/2006/relationships/slideLayout" Target="../slideLayouts/slideLayout2.xml"/><Relationship Id="rId16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/>
        </p:nvSpPr>
        <p:spPr>
          <a:xfrm>
            <a:off x="533520" y="1371600"/>
            <a:ext cx="78512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18360" tIns="0" bIns="0"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56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1" lang="en-US" sz="5600" spc="-1" strike="noStrike" baseline="30000">
                <a:solidFill>
                  <a:srgbClr val="000000"/>
                </a:solidFill>
                <a:latin typeface="Calibri"/>
              </a:rPr>
              <a:t>nd</a:t>
            </a:r>
            <a:r>
              <a:rPr b="1" lang="en-US" sz="5600" spc="-1" strike="noStrike">
                <a:solidFill>
                  <a:srgbClr val="000000"/>
                </a:solidFill>
                <a:latin typeface="Calibri"/>
              </a:rPr>
              <a:t> Quarter PT Fliers/fliers</a:t>
            </a:r>
            <a:br/>
            <a:endParaRPr b="0" lang="en-US" sz="5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99" name="Subtitle 2"/>
          <p:cNvSpPr txBox="1"/>
          <p:nvPr/>
        </p:nvSpPr>
        <p:spPr>
          <a:xfrm>
            <a:off x="533520" y="2666880"/>
            <a:ext cx="7854480" cy="3352320"/>
          </a:xfrm>
          <a:prstGeom prst="rect">
            <a:avLst/>
          </a:prstGeom>
          <a:noFill/>
          <a:ln w="0">
            <a:noFill/>
          </a:ln>
        </p:spPr>
        <p:txBody>
          <a:bodyPr lIns="0" rIns="18360" tIns="45000" bIns="45000">
            <a:normAutofit fontScale="73000"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= A pamphlet or circular for mass distribution.</a:t>
            </a:r>
            <a:endParaRPr b="0" lang="en-PH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ffffff"/>
                </a:solidFill>
                <a:latin typeface="Constantia"/>
              </a:rPr>
              <a:t>= </a:t>
            </a: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an advertisement (usually printed on a page or in a leaflet) intended for wide distribution; "he mailed the circular to all subscribers</a:t>
            </a:r>
            <a:r>
              <a:rPr b="0" lang="en-US" sz="2600" spc="-1" strike="noStrike" u="sng">
                <a:solidFill>
                  <a:srgbClr val="e2d700"/>
                </a:solidFill>
                <a:uFillTx/>
                <a:latin typeface="Constantia"/>
                <a:hlinkClick r:id="rId1"/>
              </a:rPr>
              <a:t>“</a:t>
            </a:r>
            <a:endParaRPr b="0" lang="en-PH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e2d700"/>
                </a:solidFill>
                <a:uFillTx/>
                <a:latin typeface="Constantia"/>
                <a:hlinkClick r:id="rId2"/>
              </a:rPr>
              <a:t> = broadsheet</a:t>
            </a: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, </a:t>
            </a:r>
            <a:r>
              <a:rPr b="0" lang="en-US" sz="2600" spc="-1" strike="noStrike" u="sng">
                <a:solidFill>
                  <a:srgbClr val="e2d700"/>
                </a:solidFill>
                <a:uFillTx/>
                <a:latin typeface="Constantia"/>
                <a:hlinkClick r:id="rId3"/>
              </a:rPr>
              <a:t>broadside</a:t>
            </a: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, </a:t>
            </a:r>
            <a:r>
              <a:rPr b="0" lang="en-US" sz="2600" spc="-1" strike="noStrike" u="sng">
                <a:solidFill>
                  <a:srgbClr val="e2d700"/>
                </a:solidFill>
                <a:uFillTx/>
                <a:latin typeface="Constantia"/>
                <a:hlinkClick r:id="rId4"/>
              </a:rPr>
              <a:t>circular</a:t>
            </a: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, </a:t>
            </a:r>
            <a:r>
              <a:rPr b="0" lang="en-US" sz="2600" spc="-1" strike="noStrike" u="sng">
                <a:solidFill>
                  <a:srgbClr val="e2d700"/>
                </a:solidFill>
                <a:uFillTx/>
                <a:latin typeface="Constantia"/>
                <a:hlinkClick r:id="rId5"/>
              </a:rPr>
              <a:t>flyer</a:t>
            </a: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, </a:t>
            </a:r>
            <a:r>
              <a:rPr b="0" lang="en-US" sz="2600" spc="-1" strike="noStrike" u="sng">
                <a:solidFill>
                  <a:srgbClr val="e2d700"/>
                </a:solidFill>
                <a:uFillTx/>
                <a:latin typeface="Constantia"/>
                <a:hlinkClick r:id="rId6"/>
              </a:rPr>
              <a:t>handbill</a:t>
            </a: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, </a:t>
            </a:r>
            <a:r>
              <a:rPr b="0" lang="en-US" sz="2600" spc="-1" strike="noStrike" u="sng">
                <a:solidFill>
                  <a:srgbClr val="e2d700"/>
                </a:solidFill>
                <a:uFillTx/>
                <a:latin typeface="Constantia"/>
                <a:hlinkClick r:id="rId7"/>
              </a:rPr>
              <a:t>throw away</a:t>
            </a: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, </a:t>
            </a:r>
            <a:r>
              <a:rPr b="0" lang="en-US" sz="2600" spc="-1" strike="noStrike" u="sng">
                <a:solidFill>
                  <a:srgbClr val="e2d700"/>
                </a:solidFill>
                <a:uFillTx/>
                <a:latin typeface="Constantia"/>
                <a:hlinkClick r:id="rId8"/>
              </a:rPr>
              <a:t>bill</a:t>
            </a: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   </a:t>
            </a:r>
            <a:endParaRPr b="0" lang="en-PH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e2d700"/>
                </a:solidFill>
                <a:uFillTx/>
                <a:latin typeface="Constantia"/>
                <a:hlinkClick r:id="rId9"/>
              </a:rPr>
              <a:t>= ad</a:t>
            </a: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, </a:t>
            </a:r>
            <a:r>
              <a:rPr b="0" lang="en-US" sz="2600" spc="-1" strike="noStrike" u="sng">
                <a:solidFill>
                  <a:srgbClr val="e2d700"/>
                </a:solidFill>
                <a:uFillTx/>
                <a:latin typeface="Constantia"/>
                <a:hlinkClick r:id="rId10"/>
              </a:rPr>
              <a:t>advert</a:t>
            </a: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, </a:t>
            </a:r>
            <a:r>
              <a:rPr b="0" lang="en-US" sz="2600" spc="-1" strike="noStrike" u="sng">
                <a:solidFill>
                  <a:srgbClr val="e2d700"/>
                </a:solidFill>
                <a:uFillTx/>
                <a:latin typeface="Constantia"/>
                <a:hlinkClick r:id="rId11"/>
              </a:rPr>
              <a:t>advertisement</a:t>
            </a: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, </a:t>
            </a:r>
            <a:r>
              <a:rPr b="0" lang="en-US" sz="2600" spc="-1" strike="noStrike" u="sng">
                <a:solidFill>
                  <a:srgbClr val="e2d700"/>
                </a:solidFill>
                <a:uFillTx/>
                <a:latin typeface="Constantia"/>
                <a:hlinkClick r:id="rId12"/>
              </a:rPr>
              <a:t>advertising</a:t>
            </a: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,</a:t>
            </a:r>
            <a:r>
              <a:rPr b="0" lang="en-US" sz="2600" spc="-1" strike="noStrike" u="sng">
                <a:solidFill>
                  <a:srgbClr val="e2d700"/>
                </a:solidFill>
                <a:uFillTx/>
                <a:latin typeface="Constantia"/>
                <a:hlinkClick r:id="rId13"/>
              </a:rPr>
              <a:t>advertizement</a:t>
            </a: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, </a:t>
            </a:r>
            <a:endParaRPr b="0" lang="en-PH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e2d700"/>
                </a:solidFill>
                <a:uFillTx/>
                <a:latin typeface="Constantia"/>
                <a:hlinkClick r:id="rId14"/>
              </a:rPr>
              <a:t>=advertizing</a:t>
            </a: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 - a public promotion of some product or service</a:t>
            </a:r>
            <a:endParaRPr b="0" lang="en-PH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 </a:t>
            </a:r>
            <a:endParaRPr b="0" lang="en-PH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PH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101" name="Picture 2" descr="C:\Users\Acer\Downloads\f4.jpg"/>
          <p:cNvPicPr/>
          <p:nvPr/>
        </p:nvPicPr>
        <p:blipFill>
          <a:blip r:embed="rId1"/>
          <a:stretch/>
        </p:blipFill>
        <p:spPr>
          <a:xfrm>
            <a:off x="0" y="0"/>
            <a:ext cx="4266720" cy="419076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3" descr="C:\Users\Acer\Downloads\f5.jpg"/>
          <p:cNvPicPr/>
          <p:nvPr/>
        </p:nvPicPr>
        <p:blipFill>
          <a:blip r:embed="rId2"/>
          <a:stretch/>
        </p:blipFill>
        <p:spPr>
          <a:xfrm>
            <a:off x="0" y="4114800"/>
            <a:ext cx="4266720" cy="274284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4" descr="C:\Users\Acer\Downloads\f2.jpg"/>
          <p:cNvPicPr/>
          <p:nvPr/>
        </p:nvPicPr>
        <p:blipFill>
          <a:blip r:embed="rId3"/>
          <a:stretch/>
        </p:blipFill>
        <p:spPr>
          <a:xfrm>
            <a:off x="4267080" y="0"/>
            <a:ext cx="4876560" cy="396216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5" descr="C:\Users\Acer\Downloads\Pictures for Lesson\UN 3e.jpg"/>
          <p:cNvPicPr/>
          <p:nvPr/>
        </p:nvPicPr>
        <p:blipFill>
          <a:blip r:embed="rId4"/>
          <a:stretch/>
        </p:blipFill>
        <p:spPr>
          <a:xfrm>
            <a:off x="4419720" y="3886200"/>
            <a:ext cx="472392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/>
        </p:nvSpPr>
        <p:spPr>
          <a:xfrm>
            <a:off x="457200" y="152280"/>
            <a:ext cx="8229240" cy="25905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rmAutofit fontScale="85000"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Sa gitna ng pandemya naisipan mong magtayo ng Negosyo. Dahil sa marami kang mga kakompetensiya nais mo ding makilala ang negosyo mo at ipaalam sa publiko sa uri ng produkto o serbisyo na inaalok mo. 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Dahil dito naisipan mong gumawa ng flyers na ipamamahagi mo sa mga tao.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- Maliban sa mga mahahalagang impormasyon na nakasaad sa </a:t>
            </a:r>
            <a:r>
              <a:rPr b="1" i="1" lang="en-US" sz="2200" spc="-1" strike="noStrike">
                <a:solidFill>
                  <a:srgbClr val="000000"/>
                </a:solidFill>
                <a:latin typeface="Calibri"/>
              </a:rPr>
              <a:t>flyer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 dapat nakasult din dito ang iyong </a:t>
            </a:r>
            <a:r>
              <a:rPr b="1" i="1" lang="en-US" sz="2200" spc="-1" strike="noStrike">
                <a:solidFill>
                  <a:srgbClr val="000000"/>
                </a:solidFill>
                <a:latin typeface="Calibri"/>
              </a:rPr>
              <a:t>slogan o promotional statement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. Maaring sa Filipino o English.</a:t>
            </a:r>
            <a:br/>
            <a:endParaRPr b="0" lang="en-US" sz="2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6" name="Content Placeholder 2"/>
          <p:cNvSpPr txBox="1"/>
          <p:nvPr/>
        </p:nvSpPr>
        <p:spPr>
          <a:xfrm>
            <a:off x="457200" y="2743200"/>
            <a:ext cx="8229240" cy="39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Nilalaman ng Fliers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    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1. Pangalan ng negosyo - diskripsyon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    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2. Impormasyon patungkol sa negosyo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                  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a. lokasyon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                  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b. numero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c. presyo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     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3. islogan/promotional statement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     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4. Mga produkto/paglilingkod na itinitinda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      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8" name="Content Placeholder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Creativity (Design, color, clear, lay out)    10  (PT 1)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Marketability (Inpormasyon)                    10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Orihinalidad                                               </a:t>
            </a:r>
            <a:r>
              <a:rPr b="0" lang="en-US" sz="2600" spc="-1" strike="noStrike" u="sng">
                <a:solidFill>
                  <a:srgbClr val="000000"/>
                </a:solidFill>
                <a:uFillTx/>
                <a:latin typeface="Constantia"/>
              </a:rPr>
              <a:t> 10                    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                                                                     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30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Slogan/Statement  (PT 2)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Angkop sa Negosyo/produkto                     10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Pagkamalikhain/marketability                    10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Orihinalidad                                                </a:t>
            </a:r>
            <a:r>
              <a:rPr b="0" lang="en-US" sz="2600" spc="-1" strike="noStrike" u="sng">
                <a:solidFill>
                  <a:srgbClr val="000000"/>
                </a:solidFill>
                <a:uFillTx/>
                <a:latin typeface="Constantia"/>
              </a:rPr>
              <a:t>  10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                                                                      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30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252</TotalTime>
  <Application>LibreOffice/7.1.1.2$Windows_X86_64 LibreOffice_project/fe0b08f4af1bacafe4c7ecc87ce55bb426164676</Application>
  <AppVersion>15.0000</AppVersion>
  <Words>261</Words>
  <Paragraphs>28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2013-09-11T02:53:10Z</dcterms:created>
  <dc:creator>Acer</dc:creator>
  <dc:description/>
  <dc:language>en-PH</dc:language>
  <cp:lastModifiedBy>motonido@letran-calamba.edu.ph</cp:lastModifiedBy>
  <dcterms:modified xsi:type="dcterms:W3CDTF">2021-10-29T15:18:17Z</dcterms:modified>
  <cp:revision>22</cp:revision>
  <dc:subject/>
  <dc:title>2nd Quarter PT Flyers/fliers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4</vt:i4>
  </property>
</Properties>
</file>