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300" r:id="rId6"/>
    <p:sldId id="301" r:id="rId7"/>
    <p:sldId id="303" r:id="rId8"/>
    <p:sldId id="302" r:id="rId9"/>
    <p:sldId id="306" r:id="rId10"/>
    <p:sldId id="304" r:id="rId11"/>
    <p:sldId id="305" r:id="rId12"/>
    <p:sldId id="30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100"/>
    <a:srgbClr val="003B49"/>
    <a:srgbClr val="004656"/>
    <a:srgbClr val="006D7E"/>
    <a:srgbClr val="FFFFFF"/>
    <a:srgbClr val="006C82"/>
    <a:srgbClr val="2DE1FF"/>
    <a:srgbClr val="EAE000"/>
    <a:srgbClr val="4C7430"/>
    <a:srgbClr val="C1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93664" autoAdjust="0"/>
  </p:normalViewPr>
  <p:slideViewPr>
    <p:cSldViewPr snapToGrid="0">
      <p:cViewPr>
        <p:scale>
          <a:sx n="75" d="100"/>
          <a:sy n="75" d="100"/>
        </p:scale>
        <p:origin x="-3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39884-B22E-46FC-96B0-76D42A49B7E8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2C262-7304-44E2-B797-9C11537BD9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599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2C262-7304-44E2-B797-9C11537BD98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888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2C262-7304-44E2-B797-9C11537BD98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273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2C262-7304-44E2-B797-9C11537BD98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067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2C262-7304-44E2-B797-9C11537BD98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501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2C262-7304-44E2-B797-9C11537BD98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438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2C262-7304-44E2-B797-9C11537BD98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761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texto, homem, segurando, em pé&#10;&#10;Descrição gerada automaticamente">
            <a:extLst>
              <a:ext uri="{FF2B5EF4-FFF2-40B4-BE49-F238E27FC236}">
                <a16:creationId xmlns="" xmlns:a16="http://schemas.microsoft.com/office/drawing/2014/main" id="{C4E5B191-5EEB-47D2-8BED-1A19010DAB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7" b="46105"/>
          <a:stretch/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289366" y="4272742"/>
            <a:ext cx="6378633" cy="98505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C1F5FF"/>
                </a:solidFill>
              </a:defRPr>
            </a:lvl1pPr>
          </a:lstStyle>
          <a:p>
            <a:fld id="{F0E51C7C-CEA3-4CAA-BE4B-344879E7C377}" type="datetimeFigureOut">
              <a:rPr lang="de-DE" smtClean="0"/>
              <a:pPr/>
              <a:t>13.11.2020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1F5FF"/>
                </a:solidFill>
              </a:defRPr>
            </a:lvl1pPr>
          </a:lstStyle>
          <a:p>
            <a:endParaRPr lang="de-DE">
              <a:solidFill>
                <a:srgbClr val="C1F5FF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1F5FF"/>
                </a:solidFill>
              </a:defRPr>
            </a:lvl1pPr>
          </a:lstStyle>
          <a:p>
            <a:fld id="{754FE2FE-B55E-4328-8F5C-2CEB8781A47B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="" xmlns:a16="http://schemas.microsoft.com/office/drawing/2014/main" id="{F104793C-6E3E-47C6-9288-8EBD02AA5C88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945980" cy="6858000"/>
          </a:xfrm>
        </p:grpSpPr>
        <p:pic>
          <p:nvPicPr>
            <p:cNvPr id="8" name="Imagem 7" descr="Uma imagem contendo placar&#10;&#10;Descrição gerada automaticamente">
              <a:extLst>
                <a:ext uri="{FF2B5EF4-FFF2-40B4-BE49-F238E27FC236}">
                  <a16:creationId xmlns="" xmlns:a16="http://schemas.microsoft.com/office/drawing/2014/main" id="{D00D9919-4DC9-45E4-A602-A2E7195403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101"/>
            <a:stretch/>
          </p:blipFill>
          <p:spPr>
            <a:xfrm>
              <a:off x="0" y="0"/>
              <a:ext cx="12945980" cy="6858000"/>
            </a:xfrm>
            <a:prstGeom prst="rect">
              <a:avLst/>
            </a:prstGeom>
          </p:spPr>
        </p:pic>
        <p:pic>
          <p:nvPicPr>
            <p:cNvPr id="9" name="Imagem 8" descr="Uma imagem contendo placar&#10;&#10;Descrição gerada automaticamente">
              <a:extLst>
                <a:ext uri="{FF2B5EF4-FFF2-40B4-BE49-F238E27FC236}">
                  <a16:creationId xmlns="" xmlns:a16="http://schemas.microsoft.com/office/drawing/2014/main" id="{80D756DD-25CA-4585-9851-624B8829E0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" t="68093" r="60127" b="2223"/>
            <a:stretch/>
          </p:blipFill>
          <p:spPr>
            <a:xfrm>
              <a:off x="442762" y="2916455"/>
              <a:ext cx="6121666" cy="2035744"/>
            </a:xfrm>
            <a:prstGeom prst="rect">
              <a:avLst/>
            </a:prstGeom>
          </p:spPr>
        </p:pic>
        <p:pic>
          <p:nvPicPr>
            <p:cNvPr id="10" name="Imagem 9" descr="Uma imagem contendo placar&#10;&#10;Descrição gerada automaticamente">
              <a:extLst>
                <a:ext uri="{FF2B5EF4-FFF2-40B4-BE49-F238E27FC236}">
                  <a16:creationId xmlns="" xmlns:a16="http://schemas.microsoft.com/office/drawing/2014/main" id="{CE0FA97B-F36E-4FA1-948B-1AE320618A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968" t="15874" r="17601" b="68042"/>
            <a:stretch/>
          </p:blipFill>
          <p:spPr>
            <a:xfrm>
              <a:off x="11567886" y="1103084"/>
              <a:ext cx="1378094" cy="1161143"/>
            </a:xfrm>
            <a:prstGeom prst="rect">
              <a:avLst/>
            </a:prstGeom>
          </p:spPr>
        </p:pic>
      </p:grp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="" xmlns:a16="http://schemas.microsoft.com/office/drawing/2014/main" id="{156DEB86-FAFC-4968-9B14-A4510B9377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75" b="3288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34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pic>
        <p:nvPicPr>
          <p:cNvPr id="2" name="Imagem 1" descr="Uma imagem contendo natação&#10;&#10;Descrição gerada automaticamente">
            <a:extLst>
              <a:ext uri="{FF2B5EF4-FFF2-40B4-BE49-F238E27FC236}">
                <a16:creationId xmlns="" xmlns:a16="http://schemas.microsoft.com/office/drawing/2014/main" id="{C550B245-4102-4C2D-AA4B-953A8E6F42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87" b="31814"/>
          <a:stretch/>
        </p:blipFill>
        <p:spPr>
          <a:xfrm>
            <a:off x="0" y="0"/>
            <a:ext cx="12214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17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pic>
        <p:nvPicPr>
          <p:cNvPr id="2" name="Imagem 1" descr="Uma imagem contendo natação&#10;&#10;Descrição gerada automaticamente">
            <a:extLst>
              <a:ext uri="{FF2B5EF4-FFF2-40B4-BE49-F238E27FC236}">
                <a16:creationId xmlns="" xmlns:a16="http://schemas.microsoft.com/office/drawing/2014/main" id="{C550B245-4102-4C2D-AA4B-953A8E6F42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87" b="31814"/>
          <a:stretch/>
        </p:blipFill>
        <p:spPr>
          <a:xfrm>
            <a:off x="0" y="0"/>
            <a:ext cx="12214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7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7EF32EA5-B3EA-4367-8252-D6AAB6AE04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3B49">
                  <a:alpha val="0"/>
                  <a:lumMod val="80000"/>
                  <a:lumOff val="20000"/>
                </a:srgbClr>
              </a:gs>
              <a:gs pos="74000">
                <a:srgbClr val="004656"/>
              </a:gs>
              <a:gs pos="83000">
                <a:srgbClr val="004656"/>
              </a:gs>
              <a:gs pos="100000">
                <a:srgbClr val="003B49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Interface gráfica do usuário&#10;&#10;Descrição gerada automaticamente">
            <a:extLst>
              <a:ext uri="{FF2B5EF4-FFF2-40B4-BE49-F238E27FC236}">
                <a16:creationId xmlns="" xmlns:a16="http://schemas.microsoft.com/office/drawing/2014/main" id="{789F57D0-82FB-46DD-9A56-B05CE05EBD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672" y="2107614"/>
            <a:ext cx="5344656" cy="264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3B49">
                <a:alpha val="0"/>
                <a:lumMod val="0"/>
              </a:srgbClr>
            </a:gs>
            <a:gs pos="91143">
              <a:srgbClr val="004150">
                <a:alpha val="72000"/>
              </a:srgbClr>
            </a:gs>
            <a:gs pos="28000">
              <a:srgbClr val="000000"/>
            </a:gs>
            <a:gs pos="69000">
              <a:srgbClr val="004656">
                <a:alpha val="45000"/>
                <a:lumMod val="0"/>
              </a:srgbClr>
            </a:gs>
            <a:gs pos="78000">
              <a:srgbClr val="004656">
                <a:alpha val="71000"/>
                <a:lumMod val="97000"/>
                <a:lumOff val="3000"/>
              </a:srgbClr>
            </a:gs>
            <a:gs pos="100000">
              <a:srgbClr val="003B49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910A8B69-3BFC-4968-BC00-8DC297D0D9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3B49">
                  <a:lumMod val="100000"/>
                  <a:alpha val="14000"/>
                </a:srgbClr>
              </a:gs>
              <a:gs pos="74000">
                <a:srgbClr val="004656">
                  <a:alpha val="89000"/>
                </a:srgbClr>
              </a:gs>
              <a:gs pos="83000">
                <a:srgbClr val="004656"/>
              </a:gs>
              <a:gs pos="100000">
                <a:srgbClr val="003B49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5B06CF1C-5F74-48F2-8782-4A695261E152}"/>
              </a:ext>
            </a:extLst>
          </p:cNvPr>
          <p:cNvSpPr txBox="1"/>
          <p:nvPr/>
        </p:nvSpPr>
        <p:spPr>
          <a:xfrm>
            <a:off x="491066" y="406399"/>
            <a:ext cx="76538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Resumo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5A64D5F2-EC09-4ED0-AAF7-D35CC51D4B28}"/>
              </a:ext>
            </a:extLst>
          </p:cNvPr>
          <p:cNvSpPr txBox="1"/>
          <p:nvPr/>
        </p:nvSpPr>
        <p:spPr>
          <a:xfrm>
            <a:off x="939066" y="1449595"/>
            <a:ext cx="946505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E8E1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Titulo de Projeto</a:t>
            </a:r>
            <a:r>
              <a:rPr lang="pt-BR" dirty="0">
                <a:solidFill>
                  <a:srgbClr val="E8E100"/>
                </a:solidFill>
              </a:rPr>
              <a:t>: </a:t>
            </a:r>
            <a:r>
              <a:rPr lang="pt-BR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Monitoramento de batimentos cardíacos e pressão arterial.</a:t>
            </a:r>
            <a:endParaRPr lang="pt-BR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pt-BR" dirty="0">
              <a:solidFill>
                <a:schemeClr val="bg1"/>
              </a:solidFill>
            </a:endParaRPr>
          </a:p>
          <a:p>
            <a:pPr algn="just"/>
            <a:r>
              <a:rPr lang="pt-BR" dirty="0">
                <a:solidFill>
                  <a:srgbClr val="E8E1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Resumo do Projeto</a:t>
            </a:r>
            <a:r>
              <a:rPr lang="pt-BR" dirty="0" smtClean="0">
                <a:solidFill>
                  <a:srgbClr val="E8E1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 um sensor que faca o monitoramento dos batimentos cardíacos e a pressão arterial dentro de um intervalo de duas horas diárias, gera um relatório quanto solicitada para que seja enviado para o medico cardiologista por e-mail.</a:t>
            </a:r>
          </a:p>
          <a:p>
            <a:pPr algn="just"/>
            <a:endParaRPr lang="pt-BR" dirty="0">
              <a:solidFill>
                <a:schemeClr val="bg1"/>
              </a:solidFill>
            </a:endParaRPr>
          </a:p>
          <a:p>
            <a:pPr algn="just"/>
            <a:r>
              <a:rPr lang="pt-BR" dirty="0">
                <a:solidFill>
                  <a:srgbClr val="E8E1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Aluno: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Gian Lucas de Lucena </a:t>
            </a:r>
            <a:r>
              <a:rPr lang="pt-BR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Benhos</a:t>
            </a:r>
            <a:endParaRPr lang="pt-BR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pt-BR" dirty="0">
              <a:solidFill>
                <a:schemeClr val="bg1"/>
              </a:solidFill>
            </a:endParaRPr>
          </a:p>
          <a:p>
            <a:pPr algn="just"/>
            <a:r>
              <a:rPr lang="pt-BR" dirty="0">
                <a:solidFill>
                  <a:srgbClr val="E8E1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Tutor:</a:t>
            </a:r>
            <a:r>
              <a:rPr lang="pt-BR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Talita Caroline Rodrigues Carneiro</a:t>
            </a:r>
          </a:p>
          <a:p>
            <a:pPr algn="just"/>
            <a:endParaRPr lang="pt-BR" dirty="0">
              <a:solidFill>
                <a:schemeClr val="bg1"/>
              </a:solidFill>
            </a:endParaRPr>
          </a:p>
          <a:p>
            <a:pPr algn="just"/>
            <a:r>
              <a:rPr lang="pt-BR" dirty="0">
                <a:solidFill>
                  <a:srgbClr val="E8E1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Link do GitHub:</a:t>
            </a:r>
            <a:r>
              <a:rPr lang="pt-BR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https://github.com/Fulano/AcademyCoding</a:t>
            </a:r>
          </a:p>
          <a:p>
            <a:pPr algn="just"/>
            <a:endParaRPr lang="pt-BR" dirty="0">
              <a:solidFill>
                <a:schemeClr val="bg1"/>
              </a:solidFill>
            </a:endParaRPr>
          </a:p>
          <a:p>
            <a:pPr algn="just"/>
            <a:r>
              <a:rPr lang="pt-BR" dirty="0">
                <a:solidFill>
                  <a:srgbClr val="E8E1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Linguagem(</a:t>
            </a:r>
            <a:r>
              <a:rPr lang="pt-BR" dirty="0" err="1">
                <a:solidFill>
                  <a:srgbClr val="E8E1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ns</a:t>
            </a:r>
            <a:r>
              <a:rPr lang="pt-BR" dirty="0">
                <a:solidFill>
                  <a:srgbClr val="E8E1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) de programação:</a:t>
            </a:r>
            <a:r>
              <a:rPr lang="pt-BR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C++</a:t>
            </a:r>
            <a:endParaRPr lang="pt-BR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="" xmlns:a16="http://schemas.microsoft.com/office/drawing/2014/main" id="{187EF164-B761-44D7-B251-96F1CB511089}"/>
              </a:ext>
            </a:extLst>
          </p:cNvPr>
          <p:cNvCxnSpPr>
            <a:cxnSpLocks/>
          </p:cNvCxnSpPr>
          <p:nvPr/>
        </p:nvCxnSpPr>
        <p:spPr>
          <a:xfrm>
            <a:off x="618978" y="1175840"/>
            <a:ext cx="2" cy="568216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="" xmlns:a16="http://schemas.microsoft.com/office/drawing/2014/main" id="{635B4977-3D39-4CDD-99C6-88C1450816C6}"/>
              </a:ext>
            </a:extLst>
          </p:cNvPr>
          <p:cNvCxnSpPr>
            <a:cxnSpLocks/>
          </p:cNvCxnSpPr>
          <p:nvPr/>
        </p:nvCxnSpPr>
        <p:spPr>
          <a:xfrm flipH="1">
            <a:off x="618980" y="1175840"/>
            <a:ext cx="2110152" cy="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="" xmlns:a16="http://schemas.microsoft.com/office/drawing/2014/main" id="{84A86534-4837-4E19-A6D2-BFD015DDA2D7}"/>
              </a:ext>
            </a:extLst>
          </p:cNvPr>
          <p:cNvCxnSpPr>
            <a:cxnSpLocks/>
          </p:cNvCxnSpPr>
          <p:nvPr/>
        </p:nvCxnSpPr>
        <p:spPr>
          <a:xfrm flipH="1">
            <a:off x="618978" y="1665865"/>
            <a:ext cx="195332" cy="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="" xmlns:a16="http://schemas.microsoft.com/office/drawing/2014/main" id="{67BEC0AC-4EF5-4DB1-A6FA-309954D006B2}"/>
              </a:ext>
            </a:extLst>
          </p:cNvPr>
          <p:cNvCxnSpPr>
            <a:cxnSpLocks/>
          </p:cNvCxnSpPr>
          <p:nvPr/>
        </p:nvCxnSpPr>
        <p:spPr>
          <a:xfrm flipH="1">
            <a:off x="616632" y="2493515"/>
            <a:ext cx="195332" cy="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="" xmlns:a16="http://schemas.microsoft.com/office/drawing/2014/main" id="{491FF390-B446-4446-84C7-6EB966E4A0FE}"/>
              </a:ext>
            </a:extLst>
          </p:cNvPr>
          <p:cNvCxnSpPr>
            <a:cxnSpLocks/>
          </p:cNvCxnSpPr>
          <p:nvPr/>
        </p:nvCxnSpPr>
        <p:spPr>
          <a:xfrm flipH="1">
            <a:off x="615822" y="4418444"/>
            <a:ext cx="195332" cy="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="" xmlns:a16="http://schemas.microsoft.com/office/drawing/2014/main" id="{EFBF1D4F-94A6-465B-A55E-257243D449FC}"/>
              </a:ext>
            </a:extLst>
          </p:cNvPr>
          <p:cNvCxnSpPr>
            <a:cxnSpLocks/>
          </p:cNvCxnSpPr>
          <p:nvPr/>
        </p:nvCxnSpPr>
        <p:spPr>
          <a:xfrm flipH="1">
            <a:off x="636841" y="4964740"/>
            <a:ext cx="195332" cy="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="" xmlns:a16="http://schemas.microsoft.com/office/drawing/2014/main" id="{9CE87682-6E32-4975-B9BB-6197A2823245}"/>
              </a:ext>
            </a:extLst>
          </p:cNvPr>
          <p:cNvCxnSpPr>
            <a:cxnSpLocks/>
          </p:cNvCxnSpPr>
          <p:nvPr/>
        </p:nvCxnSpPr>
        <p:spPr>
          <a:xfrm flipH="1">
            <a:off x="636841" y="5511035"/>
            <a:ext cx="195332" cy="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="" xmlns:a16="http://schemas.microsoft.com/office/drawing/2014/main" id="{37E57F98-9E50-456E-9E40-43D917F6314F}"/>
              </a:ext>
            </a:extLst>
          </p:cNvPr>
          <p:cNvCxnSpPr>
            <a:cxnSpLocks/>
          </p:cNvCxnSpPr>
          <p:nvPr/>
        </p:nvCxnSpPr>
        <p:spPr>
          <a:xfrm flipH="1">
            <a:off x="636841" y="6057331"/>
            <a:ext cx="195332" cy="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70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57437FAF-469D-445C-985C-009306D41BD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3B49">
                  <a:lumMod val="100000"/>
                  <a:alpha val="14000"/>
                </a:srgbClr>
              </a:gs>
              <a:gs pos="74000">
                <a:srgbClr val="004656">
                  <a:alpha val="89000"/>
                </a:srgbClr>
              </a:gs>
              <a:gs pos="83000">
                <a:srgbClr val="004656"/>
              </a:gs>
              <a:gs pos="100000">
                <a:srgbClr val="003B49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C96E8235-BAEE-4EE4-A18E-07CCB26E717A}"/>
              </a:ext>
            </a:extLst>
          </p:cNvPr>
          <p:cNvSpPr txBox="1"/>
          <p:nvPr/>
        </p:nvSpPr>
        <p:spPr>
          <a:xfrm>
            <a:off x="491066" y="406399"/>
            <a:ext cx="76538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Resultados – 1 a 5 Slides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="" xmlns:a16="http://schemas.microsoft.com/office/drawing/2014/main" id="{617E30F2-36C1-4F39-A611-677E47BE2EC2}"/>
              </a:ext>
            </a:extLst>
          </p:cNvPr>
          <p:cNvSpPr txBox="1"/>
          <p:nvPr/>
        </p:nvSpPr>
        <p:spPr>
          <a:xfrm>
            <a:off x="3053443" y="2967335"/>
            <a:ext cx="61068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Prints\</a:t>
            </a:r>
            <a:r>
              <a:rPr lang="pt-BR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Video</a:t>
            </a:r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das Interfaces (obrigatório)</a:t>
            </a:r>
          </a:p>
          <a:p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Gráficos (opcional)</a:t>
            </a:r>
          </a:p>
          <a:p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Diagramas UML (E.R.,  Caso de Uso, Classe, Fluxo) (opcional)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="" xmlns:a16="http://schemas.microsoft.com/office/drawing/2014/main" id="{80B09F5A-A1AF-4D36-8AC8-432973230470}"/>
              </a:ext>
            </a:extLst>
          </p:cNvPr>
          <p:cNvCxnSpPr>
            <a:cxnSpLocks/>
          </p:cNvCxnSpPr>
          <p:nvPr/>
        </p:nvCxnSpPr>
        <p:spPr>
          <a:xfrm>
            <a:off x="618978" y="1175840"/>
            <a:ext cx="2" cy="568216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="" xmlns:a16="http://schemas.microsoft.com/office/drawing/2014/main" id="{438B35DD-3A3B-415F-88DB-EE4A0ADCA7B5}"/>
              </a:ext>
            </a:extLst>
          </p:cNvPr>
          <p:cNvCxnSpPr>
            <a:cxnSpLocks/>
          </p:cNvCxnSpPr>
          <p:nvPr/>
        </p:nvCxnSpPr>
        <p:spPr>
          <a:xfrm flipH="1">
            <a:off x="618980" y="1175840"/>
            <a:ext cx="2110152" cy="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15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117AACDD-8DB2-490C-B7B7-841FFEBCD8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3B49">
                  <a:lumMod val="100000"/>
                  <a:alpha val="14000"/>
                </a:srgbClr>
              </a:gs>
              <a:gs pos="74000">
                <a:srgbClr val="004656">
                  <a:alpha val="89000"/>
                </a:srgbClr>
              </a:gs>
              <a:gs pos="83000">
                <a:srgbClr val="004656"/>
              </a:gs>
              <a:gs pos="100000">
                <a:srgbClr val="003B49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C96E8235-BAEE-4EE4-A18E-07CCB26E717A}"/>
              </a:ext>
            </a:extLst>
          </p:cNvPr>
          <p:cNvSpPr txBox="1"/>
          <p:nvPr/>
        </p:nvSpPr>
        <p:spPr>
          <a:xfrm>
            <a:off x="491066" y="406399"/>
            <a:ext cx="76538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Resultados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F36DE45C-B7A7-4E06-BAFA-37146B6F6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099" y="1455389"/>
            <a:ext cx="4575206" cy="4394536"/>
          </a:xfrm>
          <a:prstGeom prst="rect">
            <a:avLst/>
          </a:prstGeom>
        </p:spPr>
      </p:pic>
      <p:pic>
        <p:nvPicPr>
          <p:cNvPr id="9" name="Imagem 8" descr="Gráfico, Gráfico de linhas&#10;&#10;Descrição gerada automaticamente">
            <a:extLst>
              <a:ext uri="{FF2B5EF4-FFF2-40B4-BE49-F238E27FC236}">
                <a16:creationId xmlns="" xmlns:a16="http://schemas.microsoft.com/office/drawing/2014/main" id="{CC6C3728-5753-4447-B7D8-B7E6DBD5E4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75" y="2326741"/>
            <a:ext cx="5412132" cy="333851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="" xmlns:a16="http://schemas.microsoft.com/office/drawing/2014/main" id="{059A4E55-6238-40C9-B55E-0DA77320CCF7}"/>
              </a:ext>
            </a:extLst>
          </p:cNvPr>
          <p:cNvSpPr txBox="1"/>
          <p:nvPr/>
        </p:nvSpPr>
        <p:spPr>
          <a:xfrm>
            <a:off x="1524333" y="5794380"/>
            <a:ext cx="353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Print de telas e saídas da solução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="" xmlns:a16="http://schemas.microsoft.com/office/drawing/2014/main" id="{B13AC14F-133B-4760-97A5-11D2BE672B88}"/>
              </a:ext>
            </a:extLst>
          </p:cNvPr>
          <p:cNvSpPr txBox="1"/>
          <p:nvPr/>
        </p:nvSpPr>
        <p:spPr>
          <a:xfrm>
            <a:off x="7363239" y="5665259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Gráfico: Performance de Execução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="" xmlns:a16="http://schemas.microsoft.com/office/drawing/2014/main" id="{8A95D465-6A67-4798-800E-B9F70604C339}"/>
              </a:ext>
            </a:extLst>
          </p:cNvPr>
          <p:cNvCxnSpPr>
            <a:cxnSpLocks/>
          </p:cNvCxnSpPr>
          <p:nvPr/>
        </p:nvCxnSpPr>
        <p:spPr>
          <a:xfrm>
            <a:off x="618978" y="1175840"/>
            <a:ext cx="2" cy="568216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="" xmlns:a16="http://schemas.microsoft.com/office/drawing/2014/main" id="{FD3F1FBC-2B87-4ED4-B351-CEC3899B1265}"/>
              </a:ext>
            </a:extLst>
          </p:cNvPr>
          <p:cNvCxnSpPr>
            <a:cxnSpLocks/>
          </p:cNvCxnSpPr>
          <p:nvPr/>
        </p:nvCxnSpPr>
        <p:spPr>
          <a:xfrm flipH="1">
            <a:off x="618980" y="1175840"/>
            <a:ext cx="2110152" cy="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197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C6C89842-138D-40D4-8CEE-99F170FAE80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3B49">
                  <a:lumMod val="100000"/>
                  <a:alpha val="14000"/>
                </a:srgbClr>
              </a:gs>
              <a:gs pos="74000">
                <a:srgbClr val="004656">
                  <a:alpha val="89000"/>
                </a:srgbClr>
              </a:gs>
              <a:gs pos="83000">
                <a:srgbClr val="004656"/>
              </a:gs>
              <a:gs pos="100000">
                <a:srgbClr val="003B49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C96E8235-BAEE-4EE4-A18E-07CCB26E717A}"/>
              </a:ext>
            </a:extLst>
          </p:cNvPr>
          <p:cNvSpPr txBox="1"/>
          <p:nvPr/>
        </p:nvSpPr>
        <p:spPr>
          <a:xfrm>
            <a:off x="491066" y="406399"/>
            <a:ext cx="102425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Resultados – Diagrama de Fluxo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BE30C5A8-FCD2-4E8D-8F9A-C168A5DAE4E0}"/>
              </a:ext>
            </a:extLst>
          </p:cNvPr>
          <p:cNvSpPr/>
          <p:nvPr/>
        </p:nvSpPr>
        <p:spPr>
          <a:xfrm>
            <a:off x="1810136" y="3489648"/>
            <a:ext cx="1287624" cy="452536"/>
          </a:xfrm>
          <a:prstGeom prst="rect">
            <a:avLst/>
          </a:prstGeom>
          <a:solidFill>
            <a:srgbClr val="E8E1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rgbClr val="003B4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Geração de dados de teste</a:t>
            </a:r>
          </a:p>
        </p:txBody>
      </p:sp>
      <p:sp>
        <p:nvSpPr>
          <p:cNvPr id="4" name="Círculo: Vazio 3">
            <a:extLst>
              <a:ext uri="{FF2B5EF4-FFF2-40B4-BE49-F238E27FC236}">
                <a16:creationId xmlns="" xmlns:a16="http://schemas.microsoft.com/office/drawing/2014/main" id="{87EA8D84-86BD-4C61-9C6E-033B9A63111C}"/>
              </a:ext>
            </a:extLst>
          </p:cNvPr>
          <p:cNvSpPr/>
          <p:nvPr/>
        </p:nvSpPr>
        <p:spPr>
          <a:xfrm>
            <a:off x="867745" y="3512975"/>
            <a:ext cx="429209" cy="429209"/>
          </a:xfrm>
          <a:prstGeom prst="donut">
            <a:avLst/>
          </a:prstGeom>
          <a:solidFill>
            <a:srgbClr val="E8E1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3B49"/>
              </a:solidFill>
            </a:endParaRPr>
          </a:p>
        </p:txBody>
      </p:sp>
      <p:cxnSp>
        <p:nvCxnSpPr>
          <p:cNvPr id="7" name="Conector: Curvo 6">
            <a:extLst>
              <a:ext uri="{FF2B5EF4-FFF2-40B4-BE49-F238E27FC236}">
                <a16:creationId xmlns="" xmlns:a16="http://schemas.microsoft.com/office/drawing/2014/main" id="{A86ECD4B-CE25-429C-AF79-024A4D6DEC63}"/>
              </a:ext>
            </a:extLst>
          </p:cNvPr>
          <p:cNvCxnSpPr>
            <a:cxnSpLocks/>
            <a:stCxn id="4" idx="6"/>
            <a:endCxn id="2" idx="1"/>
          </p:cNvCxnSpPr>
          <p:nvPr/>
        </p:nvCxnSpPr>
        <p:spPr>
          <a:xfrm flipV="1">
            <a:off x="1296954" y="3715916"/>
            <a:ext cx="513182" cy="11664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="" xmlns:a16="http://schemas.microsoft.com/office/drawing/2014/main" id="{67D5BB7F-5DE7-4F3F-8C32-9C500C1CCE00}"/>
              </a:ext>
            </a:extLst>
          </p:cNvPr>
          <p:cNvSpPr/>
          <p:nvPr/>
        </p:nvSpPr>
        <p:spPr>
          <a:xfrm>
            <a:off x="3618202" y="3502348"/>
            <a:ext cx="1287624" cy="452536"/>
          </a:xfrm>
          <a:prstGeom prst="rect">
            <a:avLst/>
          </a:prstGeom>
          <a:solidFill>
            <a:srgbClr val="E8E1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rgbClr val="003B4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Geração Ids para pesquisa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="" xmlns:a16="http://schemas.microsoft.com/office/drawing/2014/main" id="{5B510DB2-3BA7-426E-B74F-12B8170B70AF}"/>
              </a:ext>
            </a:extLst>
          </p:cNvPr>
          <p:cNvSpPr/>
          <p:nvPr/>
        </p:nvSpPr>
        <p:spPr>
          <a:xfrm>
            <a:off x="5730027" y="2094812"/>
            <a:ext cx="1287624" cy="452536"/>
          </a:xfrm>
          <a:prstGeom prst="rect">
            <a:avLst/>
          </a:prstGeom>
          <a:solidFill>
            <a:srgbClr val="E8E1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rgbClr val="003B4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Alocação de Cache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="" xmlns:a16="http://schemas.microsoft.com/office/drawing/2014/main" id="{0944A2CB-391E-43A1-A316-82BFD64BFB65}"/>
              </a:ext>
            </a:extLst>
          </p:cNvPr>
          <p:cNvSpPr/>
          <p:nvPr/>
        </p:nvSpPr>
        <p:spPr>
          <a:xfrm>
            <a:off x="5730027" y="3189604"/>
            <a:ext cx="1287624" cy="452536"/>
          </a:xfrm>
          <a:prstGeom prst="rect">
            <a:avLst/>
          </a:prstGeom>
          <a:solidFill>
            <a:srgbClr val="E8E1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rgbClr val="003B4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Alocação de Cache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="" xmlns:a16="http://schemas.microsoft.com/office/drawing/2014/main" id="{D58EB9B5-BB2A-4ECD-A4CC-4CD42CFBB475}"/>
              </a:ext>
            </a:extLst>
          </p:cNvPr>
          <p:cNvSpPr/>
          <p:nvPr/>
        </p:nvSpPr>
        <p:spPr>
          <a:xfrm>
            <a:off x="5730027" y="4396363"/>
            <a:ext cx="1287624" cy="452536"/>
          </a:xfrm>
          <a:prstGeom prst="rect">
            <a:avLst/>
          </a:prstGeom>
          <a:solidFill>
            <a:srgbClr val="E8E1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rgbClr val="003B4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Alocação de Cache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="" xmlns:a16="http://schemas.microsoft.com/office/drawing/2014/main" id="{7837974F-1678-4D7C-9CAC-998C15A887B1}"/>
              </a:ext>
            </a:extLst>
          </p:cNvPr>
          <p:cNvSpPr/>
          <p:nvPr/>
        </p:nvSpPr>
        <p:spPr>
          <a:xfrm>
            <a:off x="5730027" y="5395336"/>
            <a:ext cx="1287624" cy="452536"/>
          </a:xfrm>
          <a:prstGeom prst="rect">
            <a:avLst/>
          </a:prstGeom>
          <a:solidFill>
            <a:srgbClr val="E8E1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rgbClr val="003B4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Alocação de Cache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="" xmlns:a16="http://schemas.microsoft.com/office/drawing/2014/main" id="{2337C2F9-AC19-4A99-A039-AC23568687E6}"/>
              </a:ext>
            </a:extLst>
          </p:cNvPr>
          <p:cNvSpPr/>
          <p:nvPr/>
        </p:nvSpPr>
        <p:spPr>
          <a:xfrm>
            <a:off x="7981817" y="2094812"/>
            <a:ext cx="1899300" cy="452536"/>
          </a:xfrm>
          <a:prstGeom prst="rect">
            <a:avLst/>
          </a:prstGeom>
          <a:solidFill>
            <a:srgbClr val="E8E1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rgbClr val="003B4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Execução </a:t>
            </a:r>
            <a:r>
              <a:rPr lang="pt-BR" sz="1200" dirty="0" err="1">
                <a:solidFill>
                  <a:srgbClr val="003B4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QueryLinqWhere</a:t>
            </a:r>
            <a:endParaRPr lang="pt-BR" sz="1200" dirty="0">
              <a:solidFill>
                <a:srgbClr val="003B4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="" xmlns:a16="http://schemas.microsoft.com/office/drawing/2014/main" id="{F482903B-B972-470B-8B61-E764CF3A6B5F}"/>
              </a:ext>
            </a:extLst>
          </p:cNvPr>
          <p:cNvSpPr/>
          <p:nvPr/>
        </p:nvSpPr>
        <p:spPr>
          <a:xfrm>
            <a:off x="7981817" y="3189604"/>
            <a:ext cx="1833985" cy="452536"/>
          </a:xfrm>
          <a:prstGeom prst="rect">
            <a:avLst/>
          </a:prstGeom>
          <a:solidFill>
            <a:srgbClr val="E8E1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rgbClr val="003B4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Execução </a:t>
            </a:r>
            <a:r>
              <a:rPr lang="pt-BR" sz="1200" dirty="0" err="1">
                <a:solidFill>
                  <a:srgbClr val="003B4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QueryLinqContain</a:t>
            </a:r>
            <a:endParaRPr lang="pt-BR" sz="1200" dirty="0">
              <a:solidFill>
                <a:srgbClr val="003B4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="" xmlns:a16="http://schemas.microsoft.com/office/drawing/2014/main" id="{FD7F06DB-FBD7-4445-8EC4-388F7B86D853}"/>
              </a:ext>
            </a:extLst>
          </p:cNvPr>
          <p:cNvSpPr/>
          <p:nvPr/>
        </p:nvSpPr>
        <p:spPr>
          <a:xfrm>
            <a:off x="7981816" y="4396363"/>
            <a:ext cx="1833985" cy="452536"/>
          </a:xfrm>
          <a:prstGeom prst="rect">
            <a:avLst/>
          </a:prstGeom>
          <a:solidFill>
            <a:srgbClr val="E8E1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rgbClr val="003B4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Execução </a:t>
            </a:r>
            <a:r>
              <a:rPr lang="pt-BR" sz="1200" dirty="0" err="1">
                <a:solidFill>
                  <a:srgbClr val="003B4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QueryLinqParallelContain</a:t>
            </a:r>
            <a:endParaRPr lang="pt-BR" sz="1200" dirty="0">
              <a:solidFill>
                <a:srgbClr val="003B4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="" xmlns:a16="http://schemas.microsoft.com/office/drawing/2014/main" id="{E6499969-B6A6-4202-9384-4BFE540D2E37}"/>
              </a:ext>
            </a:extLst>
          </p:cNvPr>
          <p:cNvSpPr/>
          <p:nvPr/>
        </p:nvSpPr>
        <p:spPr>
          <a:xfrm>
            <a:off x="7981815" y="5395336"/>
            <a:ext cx="1833985" cy="452536"/>
          </a:xfrm>
          <a:prstGeom prst="rect">
            <a:avLst/>
          </a:prstGeom>
          <a:solidFill>
            <a:srgbClr val="E8E1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rgbClr val="003B4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Execução </a:t>
            </a:r>
          </a:p>
          <a:p>
            <a:pPr algn="ctr"/>
            <a:r>
              <a:rPr lang="pt-BR" sz="1200" dirty="0" err="1">
                <a:solidFill>
                  <a:srgbClr val="003B4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QueryLinqJoin</a:t>
            </a:r>
            <a:endParaRPr lang="pt-BR" sz="1200" dirty="0">
              <a:solidFill>
                <a:srgbClr val="003B4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="" xmlns:a16="http://schemas.microsoft.com/office/drawing/2014/main" id="{9A7F46E3-1D8F-41CA-9B7F-8E83B708244E}"/>
              </a:ext>
            </a:extLst>
          </p:cNvPr>
          <p:cNvSpPr/>
          <p:nvPr/>
        </p:nvSpPr>
        <p:spPr>
          <a:xfrm>
            <a:off x="10425402" y="3728616"/>
            <a:ext cx="1287624" cy="452536"/>
          </a:xfrm>
          <a:prstGeom prst="rect">
            <a:avLst/>
          </a:prstGeom>
          <a:solidFill>
            <a:srgbClr val="E8E1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rgbClr val="003B4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Exibição de Resultados</a:t>
            </a:r>
          </a:p>
        </p:txBody>
      </p:sp>
      <p:cxnSp>
        <p:nvCxnSpPr>
          <p:cNvPr id="33" name="Conector: Curvo 32">
            <a:extLst>
              <a:ext uri="{FF2B5EF4-FFF2-40B4-BE49-F238E27FC236}">
                <a16:creationId xmlns="" xmlns:a16="http://schemas.microsoft.com/office/drawing/2014/main" id="{FB19CCE9-7FC4-40E2-9629-90347434730E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3097760" y="3715916"/>
            <a:ext cx="520442" cy="12700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Curvo 35">
            <a:extLst>
              <a:ext uri="{FF2B5EF4-FFF2-40B4-BE49-F238E27FC236}">
                <a16:creationId xmlns="" xmlns:a16="http://schemas.microsoft.com/office/drawing/2014/main" id="{A697B582-299A-4406-A121-3224A3E99305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4905826" y="2321080"/>
            <a:ext cx="824201" cy="1407536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Curvo 38">
            <a:extLst>
              <a:ext uri="{FF2B5EF4-FFF2-40B4-BE49-F238E27FC236}">
                <a16:creationId xmlns="" xmlns:a16="http://schemas.microsoft.com/office/drawing/2014/main" id="{765F4BEA-9AF2-4955-BB78-95E8B9954AD7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 flipV="1">
            <a:off x="4905826" y="3415872"/>
            <a:ext cx="824201" cy="312744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Curvo 41">
            <a:extLst>
              <a:ext uri="{FF2B5EF4-FFF2-40B4-BE49-F238E27FC236}">
                <a16:creationId xmlns="" xmlns:a16="http://schemas.microsoft.com/office/drawing/2014/main" id="{1239CCFE-AAC6-4FA5-834D-1C78E7A35354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4905826" y="3728616"/>
            <a:ext cx="824201" cy="894015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Curvo 44">
            <a:extLst>
              <a:ext uri="{FF2B5EF4-FFF2-40B4-BE49-F238E27FC236}">
                <a16:creationId xmlns="" xmlns:a16="http://schemas.microsoft.com/office/drawing/2014/main" id="{92D1A7AA-1075-4F8C-900D-F6943FB5171A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4905826" y="3728616"/>
            <a:ext cx="824201" cy="1892988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Curvo 47">
            <a:extLst>
              <a:ext uri="{FF2B5EF4-FFF2-40B4-BE49-F238E27FC236}">
                <a16:creationId xmlns="" xmlns:a16="http://schemas.microsoft.com/office/drawing/2014/main" id="{A7F77D0F-547B-4A46-BB29-34003DC29306}"/>
              </a:ext>
            </a:extLst>
          </p:cNvPr>
          <p:cNvCxnSpPr>
            <a:cxnSpLocks/>
            <a:stCxn id="16" idx="3"/>
            <a:endCxn id="24" idx="1"/>
          </p:cNvCxnSpPr>
          <p:nvPr/>
        </p:nvCxnSpPr>
        <p:spPr>
          <a:xfrm>
            <a:off x="7017651" y="2321080"/>
            <a:ext cx="964166" cy="12700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Curvo 50">
            <a:extLst>
              <a:ext uri="{FF2B5EF4-FFF2-40B4-BE49-F238E27FC236}">
                <a16:creationId xmlns="" xmlns:a16="http://schemas.microsoft.com/office/drawing/2014/main" id="{82D8010A-B4BA-47B7-AB6A-584E3F8EEA47}"/>
              </a:ext>
            </a:extLst>
          </p:cNvPr>
          <p:cNvCxnSpPr>
            <a:cxnSpLocks/>
            <a:stCxn id="18" idx="3"/>
            <a:endCxn id="26" idx="1"/>
          </p:cNvCxnSpPr>
          <p:nvPr/>
        </p:nvCxnSpPr>
        <p:spPr>
          <a:xfrm>
            <a:off x="7017651" y="3415872"/>
            <a:ext cx="964166" cy="12700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Curvo 54">
            <a:extLst>
              <a:ext uri="{FF2B5EF4-FFF2-40B4-BE49-F238E27FC236}">
                <a16:creationId xmlns="" xmlns:a16="http://schemas.microsoft.com/office/drawing/2014/main" id="{2F00912A-FCC2-4F58-813D-BE0A469723DB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>
            <a:off x="7017651" y="4622631"/>
            <a:ext cx="964165" cy="12700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Curvo 57">
            <a:extLst>
              <a:ext uri="{FF2B5EF4-FFF2-40B4-BE49-F238E27FC236}">
                <a16:creationId xmlns="" xmlns:a16="http://schemas.microsoft.com/office/drawing/2014/main" id="{5D057DE3-242E-4699-98BD-4BD59B68A818}"/>
              </a:ext>
            </a:extLst>
          </p:cNvPr>
          <p:cNvCxnSpPr>
            <a:cxnSpLocks/>
            <a:stCxn id="22" idx="3"/>
            <a:endCxn id="30" idx="1"/>
          </p:cNvCxnSpPr>
          <p:nvPr/>
        </p:nvCxnSpPr>
        <p:spPr>
          <a:xfrm>
            <a:off x="7017651" y="5621604"/>
            <a:ext cx="964164" cy="12700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: Curvo 60">
            <a:extLst>
              <a:ext uri="{FF2B5EF4-FFF2-40B4-BE49-F238E27FC236}">
                <a16:creationId xmlns="" xmlns:a16="http://schemas.microsoft.com/office/drawing/2014/main" id="{DC983811-64A4-41E3-9790-3BB5407EE449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9815800" y="3954884"/>
            <a:ext cx="609602" cy="1666720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: Curvo 63">
            <a:extLst>
              <a:ext uri="{FF2B5EF4-FFF2-40B4-BE49-F238E27FC236}">
                <a16:creationId xmlns="" xmlns:a16="http://schemas.microsoft.com/office/drawing/2014/main" id="{BBB07F56-2E13-46C1-B303-C92BDE58EFA2}"/>
              </a:ext>
            </a:extLst>
          </p:cNvPr>
          <p:cNvCxnSpPr>
            <a:cxnSpLocks/>
            <a:stCxn id="28" idx="3"/>
            <a:endCxn id="32" idx="1"/>
          </p:cNvCxnSpPr>
          <p:nvPr/>
        </p:nvCxnSpPr>
        <p:spPr>
          <a:xfrm flipV="1">
            <a:off x="9815801" y="3954884"/>
            <a:ext cx="609601" cy="667747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Curvo 66">
            <a:extLst>
              <a:ext uri="{FF2B5EF4-FFF2-40B4-BE49-F238E27FC236}">
                <a16:creationId xmlns="" xmlns:a16="http://schemas.microsoft.com/office/drawing/2014/main" id="{5A09DA3E-8902-4537-AA95-500B97345DF3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>
            <a:off x="9815802" y="3415872"/>
            <a:ext cx="609600" cy="539012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: Curvo 69">
            <a:extLst>
              <a:ext uri="{FF2B5EF4-FFF2-40B4-BE49-F238E27FC236}">
                <a16:creationId xmlns="" xmlns:a16="http://schemas.microsoft.com/office/drawing/2014/main" id="{CCF06618-4A16-454C-9A13-48F59E155A38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9881117" y="2321080"/>
            <a:ext cx="544285" cy="1633804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="" xmlns:a16="http://schemas.microsoft.com/office/drawing/2014/main" id="{6F64854E-E911-47DA-A59F-5022A14EDED8}"/>
              </a:ext>
            </a:extLst>
          </p:cNvPr>
          <p:cNvCxnSpPr>
            <a:cxnSpLocks/>
          </p:cNvCxnSpPr>
          <p:nvPr/>
        </p:nvCxnSpPr>
        <p:spPr>
          <a:xfrm>
            <a:off x="618978" y="1175840"/>
            <a:ext cx="2" cy="568216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="" xmlns:a16="http://schemas.microsoft.com/office/drawing/2014/main" id="{C90C1037-FEC9-46B1-9264-83C3673C8C66}"/>
              </a:ext>
            </a:extLst>
          </p:cNvPr>
          <p:cNvCxnSpPr>
            <a:cxnSpLocks/>
          </p:cNvCxnSpPr>
          <p:nvPr/>
        </p:nvCxnSpPr>
        <p:spPr>
          <a:xfrm flipH="1">
            <a:off x="618980" y="1175840"/>
            <a:ext cx="2110152" cy="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21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7E373BB6-A77F-4A31-9A25-87691A4E4B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3B49">
                  <a:lumMod val="100000"/>
                  <a:alpha val="14000"/>
                </a:srgbClr>
              </a:gs>
              <a:gs pos="74000">
                <a:srgbClr val="004656">
                  <a:alpha val="89000"/>
                </a:srgbClr>
              </a:gs>
              <a:gs pos="83000">
                <a:srgbClr val="004656"/>
              </a:gs>
              <a:gs pos="100000">
                <a:srgbClr val="003B49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C96E8235-BAEE-4EE4-A18E-07CCB26E717A}"/>
              </a:ext>
            </a:extLst>
          </p:cNvPr>
          <p:cNvSpPr txBox="1"/>
          <p:nvPr/>
        </p:nvSpPr>
        <p:spPr>
          <a:xfrm>
            <a:off x="491067" y="406399"/>
            <a:ext cx="2785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 </a:t>
            </a:r>
            <a:r>
              <a:rPr lang="pt-BR" sz="4000" b="1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Código</a:t>
            </a:r>
            <a:endParaRPr lang="pt-BR" sz="40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="" xmlns:a16="http://schemas.microsoft.com/office/drawing/2014/main" id="{C2BDF31B-9660-4050-A52E-65FD0B5C1DBD}"/>
              </a:ext>
            </a:extLst>
          </p:cNvPr>
          <p:cNvCxnSpPr>
            <a:cxnSpLocks/>
          </p:cNvCxnSpPr>
          <p:nvPr/>
        </p:nvCxnSpPr>
        <p:spPr>
          <a:xfrm>
            <a:off x="618978" y="1175840"/>
            <a:ext cx="2" cy="568216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="" xmlns:a16="http://schemas.microsoft.com/office/drawing/2014/main" id="{02D67AF3-27F6-453B-B69F-12B3EE1BEAAC}"/>
              </a:ext>
            </a:extLst>
          </p:cNvPr>
          <p:cNvCxnSpPr>
            <a:cxnSpLocks/>
          </p:cNvCxnSpPr>
          <p:nvPr/>
        </p:nvCxnSpPr>
        <p:spPr>
          <a:xfrm flipH="1">
            <a:off x="618980" y="1175840"/>
            <a:ext cx="2110152" cy="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"/>
          <a:stretch/>
        </p:blipFill>
        <p:spPr bwMode="auto">
          <a:xfrm>
            <a:off x="1010497" y="1454608"/>
            <a:ext cx="3983108" cy="3948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5"/>
          <a:stretch/>
        </p:blipFill>
        <p:spPr bwMode="auto">
          <a:xfrm>
            <a:off x="1010497" y="5320938"/>
            <a:ext cx="3983108" cy="1456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098" y="1454608"/>
            <a:ext cx="4072351" cy="3603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" r="6951"/>
          <a:stretch/>
        </p:blipFill>
        <p:spPr bwMode="auto">
          <a:xfrm>
            <a:off x="5187097" y="5058290"/>
            <a:ext cx="4072352" cy="1130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5" t="11855" r="42831" b="35523"/>
          <a:stretch/>
        </p:blipFill>
        <p:spPr bwMode="auto">
          <a:xfrm>
            <a:off x="9484536" y="1454608"/>
            <a:ext cx="2460722" cy="187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CCB03EB9-35E4-4BB9-8BD3-734B489CA57B}"/>
              </a:ext>
            </a:extLst>
          </p:cNvPr>
          <p:cNvSpPr txBox="1"/>
          <p:nvPr/>
        </p:nvSpPr>
        <p:spPr>
          <a:xfrm>
            <a:off x="1112071" y="1163830"/>
            <a:ext cx="3881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 enviar o </a:t>
            </a:r>
            <a:r>
              <a:rPr lang="pt-BR" sz="12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email</a:t>
            </a:r>
            <a:endParaRPr lang="pt-BR" sz="12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="" xmlns:a16="http://schemas.microsoft.com/office/drawing/2014/main" id="{CCB03EB9-35E4-4BB9-8BD3-734B489CA57B}"/>
              </a:ext>
            </a:extLst>
          </p:cNvPr>
          <p:cNvSpPr txBox="1"/>
          <p:nvPr/>
        </p:nvSpPr>
        <p:spPr>
          <a:xfrm>
            <a:off x="9625418" y="1183085"/>
            <a:ext cx="2178958" cy="278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Interface gráfica teste</a:t>
            </a:r>
            <a:endParaRPr lang="pt-BR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="" xmlns:a16="http://schemas.microsoft.com/office/drawing/2014/main" id="{CCB03EB9-35E4-4BB9-8BD3-734B489CA57B}"/>
              </a:ext>
            </a:extLst>
          </p:cNvPr>
          <p:cNvSpPr txBox="1"/>
          <p:nvPr/>
        </p:nvSpPr>
        <p:spPr>
          <a:xfrm>
            <a:off x="5536921" y="1163830"/>
            <a:ext cx="3372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Código da interface gráfica para </a:t>
            </a:r>
            <a:r>
              <a:rPr lang="pt-BR" sz="12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c++</a:t>
            </a:r>
            <a:endParaRPr lang="pt-BR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00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="" xmlns:a16="http://schemas.microsoft.com/office/drawing/2014/main" id="{2D726018-96D8-4003-8CBE-2B91EF6781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3B49">
                  <a:lumMod val="100000"/>
                  <a:alpha val="14000"/>
                </a:srgbClr>
              </a:gs>
              <a:gs pos="74000">
                <a:srgbClr val="004656">
                  <a:alpha val="89000"/>
                </a:srgbClr>
              </a:gs>
              <a:gs pos="83000">
                <a:srgbClr val="004656"/>
              </a:gs>
              <a:gs pos="100000">
                <a:srgbClr val="003B49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86301BD6-C550-44DF-859F-ECB04CCCE069}"/>
              </a:ext>
            </a:extLst>
          </p:cNvPr>
          <p:cNvSpPr txBox="1"/>
          <p:nvPr/>
        </p:nvSpPr>
        <p:spPr>
          <a:xfrm>
            <a:off x="491066" y="406399"/>
            <a:ext cx="76538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 Código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CCB03EB9-35E4-4BB9-8BD3-734B489CA57B}"/>
              </a:ext>
            </a:extLst>
          </p:cNvPr>
          <p:cNvSpPr txBox="1"/>
          <p:nvPr/>
        </p:nvSpPr>
        <p:spPr>
          <a:xfrm>
            <a:off x="4574116" y="714175"/>
            <a:ext cx="3881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Simulador de batimentos cardíacos e da pressão 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 uma pessoa </a:t>
            </a:r>
            <a:endParaRPr lang="pt-BR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="" xmlns:a16="http://schemas.microsoft.com/office/drawing/2014/main" id="{44B47A9D-629B-47DF-9779-F6C9957F5916}"/>
              </a:ext>
            </a:extLst>
          </p:cNvPr>
          <p:cNvCxnSpPr>
            <a:cxnSpLocks/>
          </p:cNvCxnSpPr>
          <p:nvPr/>
        </p:nvCxnSpPr>
        <p:spPr>
          <a:xfrm>
            <a:off x="618978" y="1175840"/>
            <a:ext cx="2" cy="568216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="" xmlns:a16="http://schemas.microsoft.com/office/drawing/2014/main" id="{BA8F920D-31FC-4922-995F-FABDF9FC45F1}"/>
              </a:ext>
            </a:extLst>
          </p:cNvPr>
          <p:cNvCxnSpPr>
            <a:cxnSpLocks/>
          </p:cNvCxnSpPr>
          <p:nvPr/>
        </p:nvCxnSpPr>
        <p:spPr>
          <a:xfrm flipH="1">
            <a:off x="618980" y="1175840"/>
            <a:ext cx="2110152" cy="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8" t="9973" r="42310" b="11941"/>
          <a:stretch/>
        </p:blipFill>
        <p:spPr bwMode="auto">
          <a:xfrm>
            <a:off x="3373920" y="1175840"/>
            <a:ext cx="6281926" cy="554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358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D28B92DE-7530-47D2-82A2-DB22C4247A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3B49">
                  <a:lumMod val="100000"/>
                  <a:alpha val="14000"/>
                </a:srgbClr>
              </a:gs>
              <a:gs pos="74000">
                <a:srgbClr val="004656">
                  <a:alpha val="89000"/>
                </a:srgbClr>
              </a:gs>
              <a:gs pos="83000">
                <a:srgbClr val="004656"/>
              </a:gs>
              <a:gs pos="100000">
                <a:srgbClr val="003B49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86301BD6-C550-44DF-859F-ECB04CCCE069}"/>
              </a:ext>
            </a:extLst>
          </p:cNvPr>
          <p:cNvSpPr txBox="1"/>
          <p:nvPr/>
        </p:nvSpPr>
        <p:spPr>
          <a:xfrm>
            <a:off x="491066" y="406399"/>
            <a:ext cx="76538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O Código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CCB03EB9-35E4-4BB9-8BD3-734B489CA57B}"/>
              </a:ext>
            </a:extLst>
          </p:cNvPr>
          <p:cNvSpPr txBox="1"/>
          <p:nvPr/>
        </p:nvSpPr>
        <p:spPr>
          <a:xfrm>
            <a:off x="3870649" y="5970155"/>
            <a:ext cx="4450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Geração </a:t>
            </a:r>
            <a:r>
              <a:rPr lang="pt-BR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 formulário contendo os  </a:t>
            </a:r>
            <a:r>
              <a:rPr lang="pt-BR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resultados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="" xmlns:a16="http://schemas.microsoft.com/office/drawing/2014/main" id="{BD7BA598-4BF2-4009-9227-AA61BDE87328}"/>
              </a:ext>
            </a:extLst>
          </p:cNvPr>
          <p:cNvCxnSpPr>
            <a:cxnSpLocks/>
          </p:cNvCxnSpPr>
          <p:nvPr/>
        </p:nvCxnSpPr>
        <p:spPr>
          <a:xfrm>
            <a:off x="618978" y="1175840"/>
            <a:ext cx="2" cy="568216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="" xmlns:a16="http://schemas.microsoft.com/office/drawing/2014/main" id="{A12C931A-79EA-488C-994B-48DB5DC8445B}"/>
              </a:ext>
            </a:extLst>
          </p:cNvPr>
          <p:cNvCxnSpPr>
            <a:cxnSpLocks/>
          </p:cNvCxnSpPr>
          <p:nvPr/>
        </p:nvCxnSpPr>
        <p:spPr>
          <a:xfrm flipH="1">
            <a:off x="618980" y="1175840"/>
            <a:ext cx="2110152" cy="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t="27526" r="8809" b="10251"/>
          <a:stretch/>
        </p:blipFill>
        <p:spPr bwMode="auto">
          <a:xfrm>
            <a:off x="2245205" y="2085390"/>
            <a:ext cx="8027139" cy="3863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04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1847075C-0238-4300-A35E-7AA1E2CABB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3B49">
                  <a:lumMod val="100000"/>
                  <a:alpha val="14000"/>
                </a:srgbClr>
              </a:gs>
              <a:gs pos="74000">
                <a:srgbClr val="004656">
                  <a:alpha val="89000"/>
                </a:srgbClr>
              </a:gs>
              <a:gs pos="83000">
                <a:srgbClr val="004656"/>
              </a:gs>
              <a:gs pos="100000">
                <a:srgbClr val="003B49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C96E8235-BAEE-4EE4-A18E-07CCB26E717A}"/>
              </a:ext>
            </a:extLst>
          </p:cNvPr>
          <p:cNvSpPr txBox="1"/>
          <p:nvPr/>
        </p:nvSpPr>
        <p:spPr>
          <a:xfrm>
            <a:off x="491066" y="406399"/>
            <a:ext cx="76538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Conclusão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="" xmlns:a16="http://schemas.microsoft.com/office/drawing/2014/main" id="{617E30F2-36C1-4F39-A611-677E47BE2EC2}"/>
              </a:ext>
            </a:extLst>
          </p:cNvPr>
          <p:cNvSpPr txBox="1"/>
          <p:nvPr/>
        </p:nvSpPr>
        <p:spPr>
          <a:xfrm>
            <a:off x="870434" y="2096281"/>
            <a:ext cx="751416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FF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 solução construída seria útil?</a:t>
            </a:r>
          </a:p>
          <a:p>
            <a:r>
              <a:rPr lang="pt-BR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Sim </a:t>
            </a:r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 Não, e o porque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rgbClr val="FFFF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 que falta para conclusão do projeto?</a:t>
            </a:r>
          </a:p>
          <a:p>
            <a:r>
              <a:rPr lang="pt-BR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Falta </a:t>
            </a:r>
            <a:r>
              <a:rPr lang="pt-BR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melhorar o relatório e a</a:t>
            </a:r>
            <a:r>
              <a:rPr lang="pt-BR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integração de </a:t>
            </a:r>
            <a:r>
              <a:rPr lang="pt-BR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APIs</a:t>
            </a:r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 o envio de e-mail</a:t>
            </a:r>
            <a:r>
              <a:rPr lang="pt-BR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pt-BR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rgbClr val="FFFF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Quais conhecimentos </a:t>
            </a:r>
            <a:r>
              <a:rPr lang="pt-BR" dirty="0" smtClean="0">
                <a:solidFill>
                  <a:srgbClr val="FFFF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adquiridos </a:t>
            </a:r>
            <a:r>
              <a:rPr lang="pt-BR" dirty="0">
                <a:solidFill>
                  <a:srgbClr val="FFFF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durante a </a:t>
            </a:r>
            <a:r>
              <a:rPr lang="pt-BR" dirty="0" smtClean="0">
                <a:solidFill>
                  <a:srgbClr val="FFFF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construção </a:t>
            </a:r>
            <a:r>
              <a:rPr lang="pt-BR" dirty="0">
                <a:solidFill>
                  <a:srgbClr val="FFFF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 projeto</a:t>
            </a:r>
            <a:r>
              <a:rPr lang="pt-BR" dirty="0" smtClean="0">
                <a:solidFill>
                  <a:srgbClr val="FFFF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?</a:t>
            </a:r>
          </a:p>
          <a:p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API, </a:t>
            </a:r>
            <a:r>
              <a:rPr lang="pt-BR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pt-BR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</a:t>
            </a:r>
            <a:r>
              <a:rPr lang="pt-BR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Studio, SMTP, Bibliotecas do C++</a:t>
            </a:r>
            <a:endParaRPr lang="pt-BR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="" xmlns:a16="http://schemas.microsoft.com/office/drawing/2014/main" id="{BF050101-D950-4FE7-B3D0-8D08B22BCEF9}"/>
              </a:ext>
            </a:extLst>
          </p:cNvPr>
          <p:cNvCxnSpPr>
            <a:cxnSpLocks/>
          </p:cNvCxnSpPr>
          <p:nvPr/>
        </p:nvCxnSpPr>
        <p:spPr>
          <a:xfrm>
            <a:off x="618978" y="1175840"/>
            <a:ext cx="0" cy="5275761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="" xmlns:a16="http://schemas.microsoft.com/office/drawing/2014/main" id="{CC5D2FD8-28C9-4043-B300-C2F80ABD9332}"/>
              </a:ext>
            </a:extLst>
          </p:cNvPr>
          <p:cNvCxnSpPr>
            <a:cxnSpLocks/>
          </p:cNvCxnSpPr>
          <p:nvPr/>
        </p:nvCxnSpPr>
        <p:spPr>
          <a:xfrm flipH="1">
            <a:off x="618980" y="1175840"/>
            <a:ext cx="2110152" cy="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="" xmlns:a16="http://schemas.microsoft.com/office/drawing/2014/main" id="{930EFE72-E5B4-4CC4-9671-90128DF27EAA}"/>
              </a:ext>
            </a:extLst>
          </p:cNvPr>
          <p:cNvCxnSpPr>
            <a:cxnSpLocks/>
          </p:cNvCxnSpPr>
          <p:nvPr/>
        </p:nvCxnSpPr>
        <p:spPr>
          <a:xfrm flipH="1">
            <a:off x="618978" y="2284843"/>
            <a:ext cx="195332" cy="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="" xmlns:a16="http://schemas.microsoft.com/office/drawing/2014/main" id="{B85D4417-64E7-4C21-8E6D-239A64E5A2F9}"/>
              </a:ext>
            </a:extLst>
          </p:cNvPr>
          <p:cNvCxnSpPr>
            <a:cxnSpLocks/>
          </p:cNvCxnSpPr>
          <p:nvPr/>
        </p:nvCxnSpPr>
        <p:spPr>
          <a:xfrm flipH="1">
            <a:off x="616632" y="3379773"/>
            <a:ext cx="195332" cy="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="" xmlns:a16="http://schemas.microsoft.com/office/drawing/2014/main" id="{769AFE58-7900-4FDC-B4B8-34CB6ABA3AA8}"/>
              </a:ext>
            </a:extLst>
          </p:cNvPr>
          <p:cNvCxnSpPr>
            <a:cxnSpLocks/>
          </p:cNvCxnSpPr>
          <p:nvPr/>
        </p:nvCxnSpPr>
        <p:spPr>
          <a:xfrm flipH="1">
            <a:off x="615822" y="4742006"/>
            <a:ext cx="195332" cy="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="" xmlns:a16="http://schemas.microsoft.com/office/drawing/2014/main" id="{BDFA2A2D-40DB-46ED-9B3E-1FFE4D65941E}"/>
              </a:ext>
            </a:extLst>
          </p:cNvPr>
          <p:cNvCxnSpPr>
            <a:cxnSpLocks/>
          </p:cNvCxnSpPr>
          <p:nvPr/>
        </p:nvCxnSpPr>
        <p:spPr>
          <a:xfrm flipH="1">
            <a:off x="618980" y="6451601"/>
            <a:ext cx="1069143" cy="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51DC49F645B3498B1D80FD732D85DD" ma:contentTypeVersion="4" ma:contentTypeDescription="Create a new document." ma:contentTypeScope="" ma:versionID="5cc655e61d5db5206a625b73e69f9544">
  <xsd:schema xmlns:xsd="http://www.w3.org/2001/XMLSchema" xmlns:xs="http://www.w3.org/2001/XMLSchema" xmlns:p="http://schemas.microsoft.com/office/2006/metadata/properties" xmlns:ns2="225645ee-b05d-4b5e-a74e-5ebdf6a5a600" xmlns:ns3="d17ae68b-16a0-44f1-b9b0-1674f686cbbb" targetNamespace="http://schemas.microsoft.com/office/2006/metadata/properties" ma:root="true" ma:fieldsID="abbff5a008405bd5a7c802841d314132" ns2:_="" ns3:_="">
    <xsd:import namespace="225645ee-b05d-4b5e-a74e-5ebdf6a5a600"/>
    <xsd:import namespace="d17ae68b-16a0-44f1-b9b0-1674f686cb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5645ee-b05d-4b5e-a74e-5ebdf6a5a60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7ae68b-16a0-44f1-b9b0-1674f686cb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E305CB-0FE2-4585-945E-4210BF20AF48}">
  <ds:schemaRefs>
    <ds:schemaRef ds:uri="http://schemas.microsoft.com/office/2006/metadata/properties"/>
    <ds:schemaRef ds:uri="http://purl.org/dc/terms/"/>
    <ds:schemaRef ds:uri="http://www.w3.org/XML/1998/namespace"/>
    <ds:schemaRef ds:uri="d17ae68b-16a0-44f1-b9b0-1674f686cbbb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225645ee-b05d-4b5e-a74e-5ebdf6a5a600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F467449-72DB-451A-AFF7-6C5EC284BD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3A3355-EED6-400B-94A5-2111D3858B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5645ee-b05d-4b5e-a74e-5ebdf6a5a600"/>
    <ds:schemaRef ds:uri="d17ae68b-16a0-44f1-b9b0-1674f686cb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12341</TotalTime>
  <Words>267</Words>
  <Application>Microsoft Office PowerPoint</Application>
  <PresentationFormat>Personalizar</PresentationFormat>
  <Paragraphs>58</Paragraphs>
  <Slides>9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Vieira</dc:creator>
  <cp:lastModifiedBy>Usuário do Windows</cp:lastModifiedBy>
  <cp:revision>241</cp:revision>
  <dcterms:created xsi:type="dcterms:W3CDTF">2020-09-17T10:07:22Z</dcterms:created>
  <dcterms:modified xsi:type="dcterms:W3CDTF">2020-11-13T12:10:51Z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0x0101005F51DC49F645B3498B1D80FD732D85DD</vt:lpwstr>
  </property>
</Properties>
</file>