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Super 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6C-49B3-BB01-4D48DE1088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6C-49B3-BB01-4D48DE1088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6C-49B3-BB01-4D48DE1088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6C-49B3-BB01-4D48DE1088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6C-49B3-BB01-4D48DE1088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6C-49B3-BB01-4D48DE1088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A6C-49B3-BB01-4D48DE1088B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A6C-49B3-BB01-4D48DE1088B1}"/>
              </c:ext>
            </c:extLst>
          </c:dPt>
          <c:cat>
            <c:strRef>
              <c:f>Foglio1!$A$2:$A$9</c:f>
              <c:strCache>
                <c:ptCount val="8"/>
                <c:pt idx="0">
                  <c:v>rock-pop</c:v>
                </c:pt>
                <c:pt idx="1">
                  <c:v>rap, hip-hop</c:v>
                </c:pt>
                <c:pt idx="2">
                  <c:v>metal, punk, hardcore</c:v>
                </c:pt>
                <c:pt idx="3">
                  <c:v>indie-strumentale</c:v>
                </c:pt>
                <c:pt idx="4">
                  <c:v>jazz, folk</c:v>
                </c:pt>
                <c:pt idx="5">
                  <c:v>classica, orchestra</c:v>
                </c:pt>
                <c:pt idx="6">
                  <c:v>post-rock, elettronica</c:v>
                </c:pt>
                <c:pt idx="7">
                  <c:v>INDIE</c:v>
                </c:pt>
              </c:strCache>
            </c:str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1175</c:v>
                </c:pt>
                <c:pt idx="1">
                  <c:v>809</c:v>
                </c:pt>
                <c:pt idx="2">
                  <c:v>697</c:v>
                </c:pt>
                <c:pt idx="3">
                  <c:v>549</c:v>
                </c:pt>
                <c:pt idx="4">
                  <c:v>496</c:v>
                </c:pt>
                <c:pt idx="5">
                  <c:v>421</c:v>
                </c:pt>
                <c:pt idx="6">
                  <c:v>362</c:v>
                </c:pt>
                <c:pt idx="7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D-4FF6-BE11-AF0A62A09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Features</a:t>
            </a:r>
            <a:r>
              <a:rPr lang="it-IT" baseline="0" dirty="0"/>
              <a:t> </a:t>
            </a:r>
            <a:r>
              <a:rPr lang="it-IT" baseline="0" dirty="0" err="1"/>
              <a:t>Importance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10 equally distributed bins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Foglio1!$A$2:$A$17</c:f>
              <c:strCache>
                <c:ptCount val="16"/>
                <c:pt idx="0">
                  <c:v>age</c:v>
                </c:pt>
                <c:pt idx="1">
                  <c:v>duration_ms</c:v>
                </c:pt>
                <c:pt idx="2">
                  <c:v>danceability</c:v>
                </c:pt>
                <c:pt idx="3">
                  <c:v>energy</c:v>
                </c:pt>
                <c:pt idx="4">
                  <c:v>key</c:v>
                </c:pt>
                <c:pt idx="5">
                  <c:v>mode</c:v>
                </c:pt>
                <c:pt idx="6">
                  <c:v>speechiness</c:v>
                </c:pt>
                <c:pt idx="7">
                  <c:v>acousticness</c:v>
                </c:pt>
                <c:pt idx="8">
                  <c:v>instrumentalness</c:v>
                </c:pt>
                <c:pt idx="9">
                  <c:v>liveness</c:v>
                </c:pt>
                <c:pt idx="10">
                  <c:v>valence</c:v>
                </c:pt>
                <c:pt idx="11">
                  <c:v>tempo</c:v>
                </c:pt>
                <c:pt idx="12">
                  <c:v>time_signature</c:v>
                </c:pt>
                <c:pt idx="13">
                  <c:v>sum_artist_followers</c:v>
                </c:pt>
                <c:pt idx="14">
                  <c:v>sum_artist_popularity</c:v>
                </c:pt>
                <c:pt idx="15">
                  <c:v>avg_artist_popularity</c:v>
                </c:pt>
              </c:strCache>
            </c:strRef>
          </c:cat>
          <c:val>
            <c:numRef>
              <c:f>Foglio1!$B$2:$B$17</c:f>
              <c:numCache>
                <c:formatCode>General</c:formatCode>
                <c:ptCount val="16"/>
                <c:pt idx="0">
                  <c:v>0.42570000000000002</c:v>
                </c:pt>
                <c:pt idx="1">
                  <c:v>3.3799999999999997E-2</c:v>
                </c:pt>
                <c:pt idx="2">
                  <c:v>9.9000000000000008E-3</c:v>
                </c:pt>
                <c:pt idx="3">
                  <c:v>2.0799999999999999E-2</c:v>
                </c:pt>
                <c:pt idx="4">
                  <c:v>1.2999999999999999E-3</c:v>
                </c:pt>
                <c:pt idx="5">
                  <c:v>2.9999999999999997E-4</c:v>
                </c:pt>
                <c:pt idx="6">
                  <c:v>2.35E-2</c:v>
                </c:pt>
                <c:pt idx="7">
                  <c:v>6.8400000000000002E-2</c:v>
                </c:pt>
                <c:pt idx="8">
                  <c:v>2.2499999999999999E-2</c:v>
                </c:pt>
                <c:pt idx="9">
                  <c:v>5.7000000000000002E-3</c:v>
                </c:pt>
                <c:pt idx="10">
                  <c:v>6.6E-3</c:v>
                </c:pt>
                <c:pt idx="11">
                  <c:v>2.8999999999999998E-3</c:v>
                </c:pt>
                <c:pt idx="12">
                  <c:v>8.0000000000000004E-4</c:v>
                </c:pt>
                <c:pt idx="13">
                  <c:v>0.1089</c:v>
                </c:pt>
                <c:pt idx="14">
                  <c:v>0.1148</c:v>
                </c:pt>
                <c:pt idx="15">
                  <c:v>0.15409999999999999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8-45FE-A83B-B048654BBB7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3 not equal bins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Foglio1!$A$2:$A$17</c:f>
              <c:strCache>
                <c:ptCount val="16"/>
                <c:pt idx="0">
                  <c:v>age</c:v>
                </c:pt>
                <c:pt idx="1">
                  <c:v>duration_ms</c:v>
                </c:pt>
                <c:pt idx="2">
                  <c:v>danceability</c:v>
                </c:pt>
                <c:pt idx="3">
                  <c:v>energy</c:v>
                </c:pt>
                <c:pt idx="4">
                  <c:v>key</c:v>
                </c:pt>
                <c:pt idx="5">
                  <c:v>mode</c:v>
                </c:pt>
                <c:pt idx="6">
                  <c:v>speechiness</c:v>
                </c:pt>
                <c:pt idx="7">
                  <c:v>acousticness</c:v>
                </c:pt>
                <c:pt idx="8">
                  <c:v>instrumentalness</c:v>
                </c:pt>
                <c:pt idx="9">
                  <c:v>liveness</c:v>
                </c:pt>
                <c:pt idx="10">
                  <c:v>valence</c:v>
                </c:pt>
                <c:pt idx="11">
                  <c:v>tempo</c:v>
                </c:pt>
                <c:pt idx="12">
                  <c:v>time_signature</c:v>
                </c:pt>
                <c:pt idx="13">
                  <c:v>sum_artist_followers</c:v>
                </c:pt>
                <c:pt idx="14">
                  <c:v>sum_artist_popularity</c:v>
                </c:pt>
                <c:pt idx="15">
                  <c:v>avg_artist_popularity</c:v>
                </c:pt>
              </c:strCache>
            </c:strRef>
          </c:cat>
          <c:val>
            <c:numRef>
              <c:f>Foglio1!$C$2:$C$17</c:f>
              <c:numCache>
                <c:formatCode>General</c:formatCode>
                <c:ptCount val="16"/>
                <c:pt idx="0">
                  <c:v>0.43709999999999999</c:v>
                </c:pt>
                <c:pt idx="1">
                  <c:v>2.4E-2</c:v>
                </c:pt>
                <c:pt idx="2">
                  <c:v>1.03E-2</c:v>
                </c:pt>
                <c:pt idx="3">
                  <c:v>2.87E-2</c:v>
                </c:pt>
                <c:pt idx="4">
                  <c:v>8.0000000000000004E-4</c:v>
                </c:pt>
                <c:pt idx="5">
                  <c:v>2.0000000000000001E-4</c:v>
                </c:pt>
                <c:pt idx="6">
                  <c:v>1.04E-2</c:v>
                </c:pt>
                <c:pt idx="7">
                  <c:v>4.0500000000000001E-2</c:v>
                </c:pt>
                <c:pt idx="8">
                  <c:v>1.6199999999999999E-2</c:v>
                </c:pt>
                <c:pt idx="9">
                  <c:v>5.7000000000000002E-3</c:v>
                </c:pt>
                <c:pt idx="10">
                  <c:v>3.3999999999999998E-3</c:v>
                </c:pt>
                <c:pt idx="11">
                  <c:v>2.3E-3</c:v>
                </c:pt>
                <c:pt idx="12">
                  <c:v>6.9999999999999999E-4</c:v>
                </c:pt>
                <c:pt idx="13">
                  <c:v>0.14760000000000001</c:v>
                </c:pt>
                <c:pt idx="14">
                  <c:v>0.11840000000000001</c:v>
                </c:pt>
                <c:pt idx="15">
                  <c:v>0.15359999999999999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8-45FE-A83B-B048654BBB7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3 equally distributed bins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Foglio1!$A$2:$A$17</c:f>
              <c:strCache>
                <c:ptCount val="16"/>
                <c:pt idx="0">
                  <c:v>age</c:v>
                </c:pt>
                <c:pt idx="1">
                  <c:v>duration_ms</c:v>
                </c:pt>
                <c:pt idx="2">
                  <c:v>danceability</c:v>
                </c:pt>
                <c:pt idx="3">
                  <c:v>energy</c:v>
                </c:pt>
                <c:pt idx="4">
                  <c:v>key</c:v>
                </c:pt>
                <c:pt idx="5">
                  <c:v>mode</c:v>
                </c:pt>
                <c:pt idx="6">
                  <c:v>speechiness</c:v>
                </c:pt>
                <c:pt idx="7">
                  <c:v>acousticness</c:v>
                </c:pt>
                <c:pt idx="8">
                  <c:v>instrumentalness</c:v>
                </c:pt>
                <c:pt idx="9">
                  <c:v>liveness</c:v>
                </c:pt>
                <c:pt idx="10">
                  <c:v>valence</c:v>
                </c:pt>
                <c:pt idx="11">
                  <c:v>tempo</c:v>
                </c:pt>
                <c:pt idx="12">
                  <c:v>time_signature</c:v>
                </c:pt>
                <c:pt idx="13">
                  <c:v>sum_artist_followers</c:v>
                </c:pt>
                <c:pt idx="14">
                  <c:v>sum_artist_popularity</c:v>
                </c:pt>
                <c:pt idx="15">
                  <c:v>avg_artist_popularity</c:v>
                </c:pt>
              </c:strCache>
            </c:strRef>
          </c:cat>
          <c:val>
            <c:numRef>
              <c:f>Foglio1!$D$2:$D$17</c:f>
              <c:numCache>
                <c:formatCode>General</c:formatCode>
                <c:ptCount val="16"/>
                <c:pt idx="0">
                  <c:v>0.47939999999999999</c:v>
                </c:pt>
                <c:pt idx="1">
                  <c:v>2.4500000000000001E-2</c:v>
                </c:pt>
                <c:pt idx="2">
                  <c:v>8.8999999999999999E-3</c:v>
                </c:pt>
                <c:pt idx="3">
                  <c:v>2.7900000000000001E-2</c:v>
                </c:pt>
                <c:pt idx="4">
                  <c:v>6.9999999999999999E-4</c:v>
                </c:pt>
                <c:pt idx="5">
                  <c:v>2.0000000000000001E-4</c:v>
                </c:pt>
                <c:pt idx="6">
                  <c:v>1.09E-2</c:v>
                </c:pt>
                <c:pt idx="7">
                  <c:v>4.2099999999999999E-2</c:v>
                </c:pt>
                <c:pt idx="8">
                  <c:v>2.06E-2</c:v>
                </c:pt>
                <c:pt idx="9">
                  <c:v>4.1000000000000003E-3</c:v>
                </c:pt>
                <c:pt idx="10">
                  <c:v>3.8E-3</c:v>
                </c:pt>
                <c:pt idx="11">
                  <c:v>2.0999999999999999E-3</c:v>
                </c:pt>
                <c:pt idx="12">
                  <c:v>4.0000000000000002E-4</c:v>
                </c:pt>
                <c:pt idx="13">
                  <c:v>0.12470000000000001</c:v>
                </c:pt>
                <c:pt idx="14">
                  <c:v>0.1195</c:v>
                </c:pt>
                <c:pt idx="15">
                  <c:v>0.13009999999999999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8-45FE-A83B-B048654BB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5259471"/>
        <c:axId val="1595259055"/>
      </c:barChart>
      <c:catAx>
        <c:axId val="159525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5259055"/>
        <c:crosses val="autoZero"/>
        <c:auto val="1"/>
        <c:lblAlgn val="ctr"/>
        <c:lblOffset val="100"/>
        <c:noMultiLvlLbl val="0"/>
      </c:catAx>
      <c:valAx>
        <c:axId val="159525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525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5940-9C4B-4334-90F2-C5DCE4F469BD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7AD61-AE57-46FC-B0B2-289E32ADD4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AD61-AE57-46FC-B0B2-289E32ADD4C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5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A4FEA-E5AF-4F64-A840-1376E431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1FC76F-AAAC-4E0A-82E9-77561CCA6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E29E5-BA16-4B70-B0AF-ED791354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7B5493-B874-4F0C-87EC-C6B384B7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09C3E-0869-43EE-8B88-06E6BBE8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BFF5D-6596-4A98-B7E7-7CDEABC8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31128E-8A17-48CF-A982-4186D498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262573-77F0-480B-8107-39E8002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2730B2-D2B8-4824-B81C-F74B6E90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9FCE73-C71C-4064-BEC5-F59F568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4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A1356AD-8CA1-4DE4-AF51-FFEF54FB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BBCB62-888E-471C-92A4-6279BC524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C74236-C6F6-455D-86E3-DA8B6E48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009128-7976-49C6-9D58-D2FF4D4A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E5DBB-A199-4443-B88D-8DBB4EDF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DA051-E1E1-442C-B1DF-77CD1163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A4427-CBC0-4B91-B653-37E9630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A41487-5A2A-4923-8A3F-81256A06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1EBD0A-D9E7-46C0-BFE0-40441C3D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4CA94-47FC-481C-BDC8-6CBE63A8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52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CC532-89E6-4FA8-B389-F69A8078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2A0415-1274-45D8-A7BA-891F8955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A2BAD-207E-44CF-A5F5-1582270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3D018F-F8F0-47D2-ABFB-2696F75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231A2E-FACC-4AA0-8CF7-86E4EC1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5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E2573-1F3B-438D-8EBF-D79C5D8E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79C6A-51EC-4DFB-A1B0-985FE7FC5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6395EC-8D7E-4791-81F8-5E1E6286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17C644-DF95-4B0E-BAA3-53D73F39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6D5695-7604-4FC4-A8DB-70F1FFD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071F3-D957-4455-A9DA-77AEC77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EF498-2056-435B-842F-C20F202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90C92F-F248-45B6-90FF-E457A3B8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F447DD-3438-4C62-97A3-AD8B10BE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9F57CE-A5E8-4CD3-A780-DBA7E2A4D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6DE660-CEBB-49F5-8C9D-7BA07145A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6B19AC-52DD-479B-98FF-2EB14810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44197B-126D-4A5F-8AC2-CF7C448E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E5907A-609F-4B95-9164-8164A70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4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D6980-989A-41A7-8387-5397B36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019C1E-C6D9-4A8F-8EC9-E872E708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B007D-87BE-422E-ABF3-772F9DF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AB6CCB-54CE-4EE4-8E72-52176CA4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1EA0BD-C422-4FA3-94A1-B633437E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F4311C-9E70-4545-BAE7-0D1EEA34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C9D4BD-356B-40DD-BF75-20C3CC13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79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96F3C-24B6-43A9-B5DE-A53D4EFE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D8868-5B5B-49C5-A9A9-734ADE57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EF5472-3F40-4089-86C7-2AE31B77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B8DE8E-CEB4-47A1-ACAB-02E9B905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127530-AA38-4BA4-B803-474AB443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A97332-54FA-47E8-B25F-F2DEA238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4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E9029-8943-4283-AB8D-671AF99B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7C2769-B8B3-4ECF-A311-01278FAA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31F16B-B561-4D68-A6C1-D2AE8F49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0F582-182B-49D1-A657-BE5AC04D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48E572-18C8-4288-A1AF-3C15D47B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39034A-5F0D-44E1-B23D-055BF12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1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1D26E6-0B4D-4946-8127-50ACD78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BDFA29-16A2-40ED-A44E-AB1B388A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A881AE-EC3D-43FB-B297-1494E5FB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1D0F-66C9-42EC-9D59-6E9FDC8FE0F1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7F63A-D6E1-461A-881C-341227C7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D5E1FA-7F4A-4E77-8DF8-234FC6E29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8337-1875-4DD7-8891-E1A910B97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5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83470A66-2EB2-4475-B891-626167A2A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660318"/>
              </p:ext>
            </p:extLst>
          </p:nvPr>
        </p:nvGraphicFramePr>
        <p:xfrm>
          <a:off x="2031999" y="719666"/>
          <a:ext cx="8337686" cy="5778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00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4E7DD8F4-F39E-4378-AEE0-00BAACEA8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1577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0806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Alberto Carrucciu</dc:creator>
  <cp:lastModifiedBy>Carlo Alberto Carrucciu</cp:lastModifiedBy>
  <cp:revision>3</cp:revision>
  <dcterms:created xsi:type="dcterms:W3CDTF">2021-10-24T13:35:59Z</dcterms:created>
  <dcterms:modified xsi:type="dcterms:W3CDTF">2021-10-25T18:28:42Z</dcterms:modified>
</cp:coreProperties>
</file>