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0" r:id="rId4"/>
    <p:sldId id="268" r:id="rId5"/>
    <p:sldId id="279" r:id="rId6"/>
    <p:sldId id="270" r:id="rId7"/>
    <p:sldId id="272" r:id="rId8"/>
    <p:sldId id="276" r:id="rId9"/>
    <p:sldId id="282" r:id="rId10"/>
    <p:sldId id="283" r:id="rId11"/>
    <p:sldId id="284" r:id="rId12"/>
    <p:sldId id="285" r:id="rId13"/>
    <p:sldId id="27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ente di Microsoft Office" initials="Office" lastIdx="1" clrIdx="0">
    <p:extLst/>
  </p:cmAuthor>
  <p:cmAuthor id="2" name="Utente di Microsoft Office" initials="Office [2]" lastIdx="1" clrIdx="1">
    <p:extLst/>
  </p:cmAuthor>
  <p:cmAuthor id="3" name="Irvin Aloise" initials="IA" lastIdx="6" clrIdx="2">
    <p:extLst>
      <p:ext uri="{19B8F6BF-5375-455C-9EA6-DF929625EA0E}">
        <p15:presenceInfo xmlns:p15="http://schemas.microsoft.com/office/powerpoint/2012/main" userId="d3a0a2b9735fd5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2434"/>
    <a:srgbClr val="006778"/>
    <a:srgbClr val="9F57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83245" autoAdjust="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FCFDC-96F8-4876-ACAE-9C59B90CB121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FB53D-BAB3-4D94-8DE6-03F403C9C3C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7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65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68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64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29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27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7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55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4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49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0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57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571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90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914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41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00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019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60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965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43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0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81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2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12189884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0" y="2759075"/>
            <a:ext cx="12189884" cy="4098925"/>
            <a:chOff x="0" y="1738"/>
            <a:chExt cx="5760" cy="2582"/>
          </a:xfrm>
        </p:grpSpPr>
        <p:pic>
          <p:nvPicPr>
            <p:cNvPr id="6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3" descr="logo +marchi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4321" cy="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09748" y="772795"/>
            <a:ext cx="6645081" cy="1213485"/>
          </a:xfrm>
        </p:spPr>
        <p:txBody>
          <a:bodyPr anchor="t">
            <a:noAutofit/>
          </a:bodyPr>
          <a:lstStyle/>
          <a:p>
            <a:r>
              <a:rPr lang="en-GB" altLang="it-IT" sz="2800" cap="small" spc="300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en-GB" altLang="it-IT" sz="2800" cap="small" spc="300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709749" y="3425825"/>
            <a:ext cx="620678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SzTx/>
              <a:buFontTx/>
              <a:buNone/>
              <a:tabLst/>
              <a:defRPr/>
            </a:pPr>
            <a:r>
              <a:rPr kumimoji="0" lang="en-GB" altLang="it-IT" sz="1800" b="0" i="1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Faculty of Information Engineering, Computer Science and Statistics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SzTx/>
              <a:buFontTx/>
              <a:buNone/>
              <a:tabLst/>
              <a:defRPr/>
            </a:pPr>
            <a:r>
              <a:rPr kumimoji="0" lang="en-GB" altLang="it-IT" sz="1800" b="0" i="1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M.Sc. </a:t>
            </a:r>
            <a:r>
              <a:rPr lang="en-GB" altLang="it-IT" sz="1800" i="1" dirty="0" smtClean="0">
                <a:solidFill>
                  <a:srgbClr val="FFFFFF"/>
                </a:solidFill>
                <a:latin typeface="HelveticaNeueLT Std Lt" panose="020B0403020202020204" pitchFamily="34" charset="0"/>
              </a:rPr>
              <a:t>in Artificial Intelligence and Robotics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SzTx/>
              <a:buFontTx/>
              <a:buNone/>
              <a:tabLst/>
              <a:defRPr/>
            </a:pPr>
            <a:r>
              <a:rPr kumimoji="0" lang="en-GB" altLang="it-IT" sz="1800" b="0" i="1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AA</a:t>
            </a:r>
            <a:r>
              <a:rPr kumimoji="0" lang="en-GB" altLang="it-IT" sz="1800" b="0" i="1" u="none" strike="noStrike" kern="1200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2015-2016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779194" y="5636418"/>
            <a:ext cx="4420603" cy="101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GB" sz="1800" cap="small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Professor:</a:t>
            </a:r>
          </a:p>
          <a:p>
            <a:pPr lvl="0" algn="l">
              <a:defRPr/>
            </a:pPr>
            <a:r>
              <a:rPr lang="en-GB" sz="1800" i="1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Marilena Vendittelli</a:t>
            </a:r>
          </a:p>
          <a:p>
            <a:pPr lvl="0" algn="l">
              <a:defRPr/>
            </a:pPr>
            <a:r>
              <a:rPr kumimoji="0" lang="en-GB" altLang="it-IT" sz="1800" b="0" i="1" u="none" strike="noStrike" kern="120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Alessandro De Luca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6934227" y="5636418"/>
            <a:ext cx="4420603" cy="101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en-GB" sz="1800" cap="small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Presenter:</a:t>
            </a:r>
          </a:p>
          <a:p>
            <a:pPr lvl="0" algn="r">
              <a:defRPr/>
            </a:pPr>
            <a:r>
              <a:rPr lang="en-GB" sz="1800" i="1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Aloise Irvin, Colosi Mirco, Gigli Andrea</a:t>
            </a:r>
            <a:endParaRPr kumimoji="0" lang="en-GB" altLang="it-IT" sz="1800" b="0" i="1" u="none" strike="noStrike" kern="1200" cap="none" spc="0" normalizeH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6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10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Teleoperation: filtering velocities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399"/>
            <a:ext cx="10009187" cy="77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CHAI3D synchronizes Geomagic’s HL and VREP simulation loop, but velocity measures</a:t>
            </a:r>
            <a:r>
              <a:rPr lang="en-GB" altLang="it-IT" sz="2000" b="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 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remain noisy: filtering is needed in order to generate smooth force feedbacks.</a:t>
            </a:r>
            <a:endParaRPr kumimoji="0" lang="en-GB" altLang="it-IT" sz="2000" b="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1770484"/>
                <a:ext cx="10009187" cy="733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algn="just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low pass filter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has been developed and used to filter the velocity measures used in the calculation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it-IT" sz="1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𝑀𝐶</m:t>
                        </m:r>
                      </m:sub>
                    </m:sSub>
                  </m:oMath>
                </a14:m>
                <a:r>
                  <a:rPr lang="en-GB" sz="1800" b="0" dirty="0" smtClean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.</a:t>
                </a:r>
                <a:endParaRPr lang="en-GB" sz="1800" b="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1770484"/>
                <a:ext cx="10009187" cy="733855"/>
              </a:xfrm>
              <a:prstGeom prst="rect">
                <a:avLst/>
              </a:prstGeom>
              <a:blipFill>
                <a:blip r:embed="rId5"/>
                <a:stretch>
                  <a:fillRect l="-487" t="-4132" r="-5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tangolo arrotondato 29"/>
          <p:cNvSpPr/>
          <p:nvPr/>
        </p:nvSpPr>
        <p:spPr>
          <a:xfrm>
            <a:off x="7487467" y="3114528"/>
            <a:ext cx="2455849" cy="96981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cap="small" dirty="0" smtClean="0">
                <a:latin typeface="HelveticaNeueLT Std Lt" panose="020B0403020202020204" pitchFamily="34" charset="0"/>
              </a:rPr>
              <a:t>Actual Low-Pass Filter</a:t>
            </a:r>
            <a:endParaRPr lang="en-GB" sz="2000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33" name="Rettangolo arrotondato 32"/>
          <p:cNvSpPr/>
          <p:nvPr/>
        </p:nvSpPr>
        <p:spPr>
          <a:xfrm>
            <a:off x="2301880" y="3109167"/>
            <a:ext cx="2455849" cy="96981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cap="small" dirty="0" smtClean="0">
                <a:latin typeface="HelveticaNeueLT Std Lt" panose="020B0403020202020204" pitchFamily="34" charset="0"/>
              </a:rPr>
              <a:t>Weighted Average of velocity buffer</a:t>
            </a:r>
            <a:endParaRPr lang="en-GB" sz="2000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18" name="Freccia a destra 17"/>
          <p:cNvSpPr/>
          <p:nvPr/>
        </p:nvSpPr>
        <p:spPr>
          <a:xfrm>
            <a:off x="4997573" y="3365476"/>
            <a:ext cx="2250050" cy="457200"/>
          </a:xfrm>
          <a:prstGeom prst="right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arrotondato 35"/>
          <p:cNvSpPr/>
          <p:nvPr/>
        </p:nvSpPr>
        <p:spPr>
          <a:xfrm>
            <a:off x="7291756" y="2832100"/>
            <a:ext cx="2913010" cy="1536700"/>
          </a:xfrm>
          <a:prstGeom prst="roundRect">
            <a:avLst/>
          </a:prstGeom>
          <a:noFill/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ccia in giù 36"/>
          <p:cNvSpPr/>
          <p:nvPr/>
        </p:nvSpPr>
        <p:spPr>
          <a:xfrm>
            <a:off x="8557761" y="4470376"/>
            <a:ext cx="381000" cy="540940"/>
          </a:xfrm>
          <a:prstGeom prst="downArrow">
            <a:avLst>
              <a:gd name="adj1" fmla="val 23334"/>
              <a:gd name="adj2" fmla="val 50000"/>
            </a:avLst>
          </a:prstGeom>
          <a:pattFill prst="pct60">
            <a:fgClr>
              <a:srgbClr val="822434"/>
            </a:fgClr>
            <a:bgClr>
              <a:schemeClr val="bg1"/>
            </a:bgClr>
          </a:pattFill>
          <a:ln>
            <a:solidFill>
              <a:srgbClr val="82243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8" name="Immagin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5159250"/>
            <a:ext cx="5694208" cy="3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30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30" grpId="0" animBg="1"/>
      <p:bldP spid="33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11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Synthetic tissue (1)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399"/>
            <a:ext cx="10009187" cy="77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In order to perform the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needle penetration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it has been designed in VREP a model of a generic stratified biological tissue.</a:t>
            </a:r>
            <a:endParaRPr kumimoji="0" lang="en-GB" altLang="it-IT" sz="2000" b="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4520489" y="1861946"/>
            <a:ext cx="3200231" cy="6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800" i="0" u="none" strike="noStrike" kern="1200" cap="small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4 Layers stacked to compose th</a:t>
            </a:r>
            <a:r>
              <a:rPr lang="en-GB" altLang="it-IT" sz="180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 Tissue</a:t>
            </a:r>
            <a:r>
              <a:rPr kumimoji="0" lang="en-GB" altLang="it-IT" sz="1800" i="0" u="none" strike="noStrike" kern="1200" cap="small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:</a:t>
            </a:r>
            <a:endParaRPr kumimoji="0" lang="en-GB" altLang="it-IT" sz="1800" i="1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1412144" y="2773258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Skin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2" name="Rettangolo arrotondato 21"/>
          <p:cNvSpPr/>
          <p:nvPr/>
        </p:nvSpPr>
        <p:spPr>
          <a:xfrm>
            <a:off x="4047295" y="2773258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Fat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6682446" y="2773258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Muscle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4" name="Rettangolo arrotondato 23"/>
          <p:cNvSpPr/>
          <p:nvPr/>
        </p:nvSpPr>
        <p:spPr>
          <a:xfrm>
            <a:off x="9317597" y="2773258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Bone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cxnSp>
        <p:nvCxnSpPr>
          <p:cNvPr id="3" name="Connettore 2 2"/>
          <p:cNvCxnSpPr>
            <a:stCxn id="21" idx="3"/>
            <a:endCxn id="22" idx="1"/>
          </p:cNvCxnSpPr>
          <p:nvPr/>
        </p:nvCxnSpPr>
        <p:spPr>
          <a:xfrm>
            <a:off x="3089521" y="2968944"/>
            <a:ext cx="957774" cy="0"/>
          </a:xfrm>
          <a:prstGeom prst="straightConnector1">
            <a:avLst/>
          </a:prstGeom>
          <a:ln>
            <a:solidFill>
              <a:srgbClr val="82243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22" idx="3"/>
            <a:endCxn id="23" idx="1"/>
          </p:cNvCxnSpPr>
          <p:nvPr/>
        </p:nvCxnSpPr>
        <p:spPr>
          <a:xfrm>
            <a:off x="5724672" y="2968944"/>
            <a:ext cx="957774" cy="0"/>
          </a:xfrm>
          <a:prstGeom prst="straightConnector1">
            <a:avLst/>
          </a:prstGeom>
          <a:ln>
            <a:solidFill>
              <a:srgbClr val="82243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8359823" y="2968943"/>
            <a:ext cx="957774" cy="0"/>
          </a:xfrm>
          <a:prstGeom prst="straightConnector1">
            <a:avLst/>
          </a:prstGeom>
          <a:ln>
            <a:solidFill>
              <a:srgbClr val="82243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1317955" y="3464244"/>
            <a:ext cx="4038865" cy="234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spcAft>
                <a:spcPts val="600"/>
              </a:spcAft>
              <a:buClr>
                <a:srgbClr val="006778"/>
              </a:buClr>
              <a:defRPr/>
            </a:pP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Analytical model used to design the tissue response to penetration. </a:t>
            </a:r>
            <a:r>
              <a:rPr lang="en-GB" altLang="it-IT" sz="180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Viscoelastic force</a:t>
            </a: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 generated during insertion; force generated by:</a:t>
            </a:r>
          </a:p>
          <a:p>
            <a:pPr marL="285750" lvl="0" indent="-285750" algn="just">
              <a:spcAft>
                <a:spcPts val="600"/>
              </a:spcAft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Springs</a:t>
            </a:r>
          </a:p>
          <a:p>
            <a:pPr marL="285750" lvl="0" indent="-285750" algn="just">
              <a:spcAft>
                <a:spcPts val="600"/>
              </a:spcAft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Dampers</a:t>
            </a:r>
            <a:endParaRPr lang="en-GB" altLang="it-IT" sz="1800" b="0" dirty="0" smtClean="0">
              <a:solidFill>
                <a:prstClr val="black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28" name="Freccia in giù 18"/>
          <p:cNvSpPr/>
          <p:nvPr/>
        </p:nvSpPr>
        <p:spPr>
          <a:xfrm rot="16200000">
            <a:off x="5986529" y="4159205"/>
            <a:ext cx="434063" cy="957774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6884389" y="3464243"/>
            <a:ext cx="4038866" cy="234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lvl="0" indent="-285750" algn="just">
              <a:spcAft>
                <a:spcPts val="600"/>
              </a:spcAft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Initially the layer </a:t>
            </a:r>
            <a:r>
              <a:rPr lang="en-GB" altLang="it-IT" sz="180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deforms</a:t>
            </a: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 itself, due to its elasticity: the force exerted on the needle is described by a </a:t>
            </a:r>
            <a:r>
              <a:rPr lang="en-GB" altLang="it-IT" sz="180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spring model</a:t>
            </a: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.</a:t>
            </a:r>
          </a:p>
          <a:p>
            <a:pPr marL="285750" lvl="0" indent="-285750" algn="just">
              <a:spcAft>
                <a:spcPts val="600"/>
              </a:spcAft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Reached the maximum deformation, perforation happens: from now on, the force is only due to </a:t>
            </a:r>
            <a:r>
              <a:rPr lang="en-GB" altLang="it-IT" sz="180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viscous friction</a:t>
            </a: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.</a:t>
            </a:r>
            <a:endParaRPr lang="en-GB" altLang="it-IT" sz="1800" b="0" dirty="0" smtClean="0">
              <a:solidFill>
                <a:prstClr val="black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5324886" y="3771419"/>
            <a:ext cx="1591435" cy="62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800" i="0" u="none" strike="noStrike" kern="1200" cap="small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Two-staged penetration</a:t>
            </a:r>
            <a:endParaRPr kumimoji="0" lang="en-GB" altLang="it-IT" sz="1800" i="1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27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1" grpId="0" animBg="1"/>
      <p:bldP spid="22" grpId="0" animBg="1"/>
      <p:bldP spid="23" grpId="0" animBg="1"/>
      <p:bldP spid="24" grpId="0" animBg="1"/>
      <p:bldP spid="27" grpId="0" build="allAtOnce"/>
      <p:bldP spid="28" grpId="0" animBg="1"/>
      <p:bldP spid="29" grpId="0" build="allAtOnce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12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Synthetic tissue (2)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399"/>
            <a:ext cx="10009187" cy="77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Each layer has different physical parameters to generate a more realistic effect during the execution of the task.</a:t>
            </a:r>
            <a:endParaRPr kumimoji="0" lang="en-GB" altLang="it-IT" sz="2000" b="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954944" y="1976529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Skin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2" name="Rettangolo arrotondato 21"/>
          <p:cNvSpPr/>
          <p:nvPr/>
        </p:nvSpPr>
        <p:spPr>
          <a:xfrm>
            <a:off x="954943" y="2773258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Fat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954942" y="3573351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Muscle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4" name="Rettangolo arrotondato 23"/>
          <p:cNvSpPr/>
          <p:nvPr/>
        </p:nvSpPr>
        <p:spPr>
          <a:xfrm>
            <a:off x="954941" y="4376525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Bone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cxnSp>
        <p:nvCxnSpPr>
          <p:cNvPr id="3" name="Connettore 2 2"/>
          <p:cNvCxnSpPr>
            <a:stCxn id="21" idx="3"/>
            <a:endCxn id="13" idx="1"/>
          </p:cNvCxnSpPr>
          <p:nvPr/>
        </p:nvCxnSpPr>
        <p:spPr>
          <a:xfrm flipV="1">
            <a:off x="2632321" y="2169642"/>
            <a:ext cx="961654" cy="2573"/>
          </a:xfrm>
          <a:prstGeom prst="straightConnector1">
            <a:avLst/>
          </a:prstGeom>
          <a:ln>
            <a:solidFill>
              <a:srgbClr val="82243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22" idx="3"/>
            <a:endCxn id="6" idx="1"/>
          </p:cNvCxnSpPr>
          <p:nvPr/>
        </p:nvCxnSpPr>
        <p:spPr>
          <a:xfrm>
            <a:off x="2632320" y="2968944"/>
            <a:ext cx="961655" cy="5896"/>
          </a:xfrm>
          <a:prstGeom prst="straightConnector1">
            <a:avLst/>
          </a:prstGeom>
          <a:ln>
            <a:solidFill>
              <a:srgbClr val="82243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73" y="4388971"/>
            <a:ext cx="4630157" cy="36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75" y="2614840"/>
            <a:ext cx="3578670" cy="7200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56" y="3409036"/>
            <a:ext cx="4140004" cy="7200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75" y="1809642"/>
            <a:ext cx="2908124" cy="720000"/>
          </a:xfrm>
          <a:prstGeom prst="rect">
            <a:avLst/>
          </a:prstGeom>
        </p:spPr>
      </p:pic>
      <p:cxnSp>
        <p:nvCxnSpPr>
          <p:cNvPr id="33" name="Connettore 2 32"/>
          <p:cNvCxnSpPr/>
          <p:nvPr/>
        </p:nvCxnSpPr>
        <p:spPr>
          <a:xfrm>
            <a:off x="2632318" y="3757881"/>
            <a:ext cx="961655" cy="5896"/>
          </a:xfrm>
          <a:prstGeom prst="straightConnector1">
            <a:avLst/>
          </a:prstGeom>
          <a:ln>
            <a:solidFill>
              <a:srgbClr val="82243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24" idx="3"/>
            <a:endCxn id="2" idx="1"/>
          </p:cNvCxnSpPr>
          <p:nvPr/>
        </p:nvCxnSpPr>
        <p:spPr>
          <a:xfrm flipV="1">
            <a:off x="2632318" y="4568971"/>
            <a:ext cx="961655" cy="3240"/>
          </a:xfrm>
          <a:prstGeom prst="straightConnector1">
            <a:avLst/>
          </a:prstGeom>
          <a:ln>
            <a:solidFill>
              <a:srgbClr val="82243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1" idx="2"/>
            <a:endCxn id="22" idx="0"/>
          </p:cNvCxnSpPr>
          <p:nvPr/>
        </p:nvCxnSpPr>
        <p:spPr>
          <a:xfrm flipH="1">
            <a:off x="1793632" y="2367900"/>
            <a:ext cx="1" cy="405358"/>
          </a:xfrm>
          <a:prstGeom prst="straightConnector1">
            <a:avLst/>
          </a:prstGeom>
          <a:ln w="22225" cmpd="sng">
            <a:solidFill>
              <a:srgbClr val="82243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22" idx="2"/>
            <a:endCxn id="23" idx="0"/>
          </p:cNvCxnSpPr>
          <p:nvPr/>
        </p:nvCxnSpPr>
        <p:spPr>
          <a:xfrm flipH="1">
            <a:off x="1793631" y="3164629"/>
            <a:ext cx="1" cy="408722"/>
          </a:xfrm>
          <a:prstGeom prst="straightConnector1">
            <a:avLst/>
          </a:prstGeom>
          <a:ln w="22225" cmpd="sng">
            <a:solidFill>
              <a:srgbClr val="82243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 flipH="1">
            <a:off x="1793629" y="3978709"/>
            <a:ext cx="1" cy="408722"/>
          </a:xfrm>
          <a:prstGeom prst="straightConnector1">
            <a:avLst/>
          </a:prstGeom>
          <a:ln w="22225" cmpd="sng">
            <a:solidFill>
              <a:srgbClr val="82243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1116012" y="4973348"/>
            <a:ext cx="10009187" cy="88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Since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VREP is not good in managing contacts between objects, it has been done an approximation to determine the fracture point: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each layer will be perforated when a certain depth is reached – indicated through the parameter called </a:t>
            </a: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perforation depth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.</a:t>
            </a:r>
            <a:endParaRPr kumimoji="0" lang="en-GB" altLang="it-IT" sz="1800" b="0" i="1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pic>
        <p:nvPicPr>
          <p:cNvPr id="51" name="Immagine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358" y="2109507"/>
            <a:ext cx="3055772" cy="171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95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 animBg="1"/>
      <p:bldP spid="22" grpId="0" animBg="1"/>
      <p:bldP spid="23" grpId="0" animBg="1"/>
      <p:bldP spid="24" grpId="0" animBg="1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13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Learning Transferable Features </a:t>
            </a:r>
            <a:b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</a:br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with Deep Adaption Network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>
              <a:defRPr/>
            </a:pPr>
            <a:r>
              <a:rPr lang="en-GB" altLang="it-IT" sz="2800" cap="small" dirty="0">
                <a:solidFill>
                  <a:srgbClr val="822434"/>
                </a:solidFill>
                <a:latin typeface="HelveticaNeueLT Std Lt" panose="020B0403020202020204" pitchFamily="34" charset="0"/>
              </a:rPr>
              <a:t>Experiments</a:t>
            </a: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: results (2)</a:t>
            </a:r>
            <a:endParaRPr lang="en-GB" altLang="it-IT" sz="2800" cap="small" dirty="0"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399"/>
            <a:ext cx="10009187" cy="101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000" b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In order to better demonstrate</a:t>
            </a:r>
            <a:r>
              <a:rPr kumimoji="0" lang="en-GB" altLang="it-IT" sz="2000" b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the improve in transferability of the new deep features, the authors plotted the </a:t>
            </a:r>
            <a:r>
              <a:rPr kumimoji="0" lang="en-GB" altLang="it-IT" sz="200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t-SNE embedding</a:t>
            </a:r>
            <a:r>
              <a:rPr kumimoji="0" lang="en-GB" altLang="it-IT" sz="2000" b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of the images both for the DDC architecture (single layer single kernel MMD regularizer) and for the DAN one:</a:t>
            </a:r>
            <a:endParaRPr kumimoji="0" lang="en-GB" altLang="it-IT" sz="2000" b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2" y="2032000"/>
            <a:ext cx="8322365" cy="2028476"/>
          </a:xfrm>
          <a:prstGeom prst="rect">
            <a:avLst/>
          </a:prstGeom>
        </p:spPr>
      </p:pic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5027703" y="4110510"/>
            <a:ext cx="2185801" cy="36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800" i="0" u="none" strike="noStrike" kern="1200" cap="small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Two main remarks:</a:t>
            </a:r>
            <a:endParaRPr kumimoji="0" lang="en-GB" altLang="it-IT" sz="1800" i="1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33" name="Freccia in giù 22"/>
          <p:cNvSpPr/>
          <p:nvPr/>
        </p:nvSpPr>
        <p:spPr>
          <a:xfrm>
            <a:off x="5969288" y="4554054"/>
            <a:ext cx="302629" cy="404246"/>
          </a:xfrm>
          <a:prstGeom prst="downArrow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2690806" y="5045123"/>
            <a:ext cx="6859592" cy="90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342900" lvl="0" indent="-342900" algn="just">
              <a:buFont typeface="+mj-lt"/>
              <a:buAutoNum type="arabicPeriod"/>
              <a:defRPr/>
            </a:pP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DAN features </a:t>
            </a:r>
            <a:r>
              <a:rPr kumimoji="0" lang="en-GB" altLang="it-IT" sz="180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discriminates better </a:t>
            </a: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the points w.r.t. DDC ones</a:t>
            </a:r>
          </a:p>
          <a:p>
            <a:pPr marL="342900" lvl="0" indent="-342900" algn="just">
              <a:buFont typeface="+mj-lt"/>
              <a:buAutoNum type="arabicPeriod"/>
              <a:defRPr/>
            </a:pP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Categories are </a:t>
            </a:r>
            <a:r>
              <a:rPr kumimoji="0" lang="en-GB" altLang="it-IT" sz="180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aligned better</a:t>
            </a: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passing from source to target using DAN features.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4869655" y="3067038"/>
            <a:ext cx="2501900" cy="215876"/>
          </a:xfrm>
          <a:prstGeom prst="rect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ccia a destra 15"/>
          <p:cNvSpPr/>
          <p:nvPr/>
        </p:nvSpPr>
        <p:spPr>
          <a:xfrm rot="5400000">
            <a:off x="5498710" y="3552647"/>
            <a:ext cx="1184281" cy="508367"/>
          </a:xfrm>
          <a:prstGeom prst="right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Gallone 16"/>
          <p:cNvSpPr/>
          <p:nvPr/>
        </p:nvSpPr>
        <p:spPr>
          <a:xfrm>
            <a:off x="5102765" y="2913060"/>
            <a:ext cx="395290" cy="534805"/>
          </a:xfrm>
          <a:prstGeom prst="chevron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Gallone 17"/>
          <p:cNvSpPr/>
          <p:nvPr/>
        </p:nvSpPr>
        <p:spPr>
          <a:xfrm rot="10800000">
            <a:off x="6660004" y="2913060"/>
            <a:ext cx="395290" cy="534805"/>
          </a:xfrm>
          <a:prstGeom prst="chevron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06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7" grpId="0"/>
      <p:bldP spid="33" grpId="0" animBg="1"/>
      <p:bldP spid="3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2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Master</a:t>
            </a: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-slave f</a:t>
            </a: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rame mismatch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4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frames of Geomagic Touch’s end effector and KUKA’s tool-tip do not coincide, so to guarantee coherent movements of the slave it is necessary to align them.</a:t>
            </a:r>
            <a:endParaRPr kumimoji="0" lang="en-GB" altLang="it-IT" sz="200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12" y="1946865"/>
            <a:ext cx="2882137" cy="243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60" y="1946865"/>
            <a:ext cx="2971784" cy="2436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4989981"/>
                <a:ext cx="10009187" cy="733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it-IT" alt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altLang="it-IT" sz="1800" i="1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-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axis 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of Geomagic’s pencil has to coincide to the </a:t>
                </a:r>
                <a14:m>
                  <m:oMath xmlns:m="http://schemas.openxmlformats.org/officeDocument/2006/math">
                    <m:r>
                      <a:rPr lang="it-IT" alt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kumimoji="0" lang="en-GB" altLang="it-IT" sz="180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-</a:t>
                </a:r>
                <a:r>
                  <a:rPr lang="en-GB" altLang="it-IT" sz="1800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axis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of the KUKA’s tool-tip. This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fixed rotational offset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must always be added to have a intuitive teleoperation.</a:t>
                </a:r>
                <a:endParaRPr kumimoji="0" lang="en-GB" altLang="it-IT" sz="1800" i="1" u="none" strike="noStrike" kern="1200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4989981"/>
                <a:ext cx="10009187" cy="733855"/>
              </a:xfrm>
              <a:prstGeom prst="rect">
                <a:avLst/>
              </a:prstGeom>
              <a:blipFill>
                <a:blip r:embed="rId7"/>
                <a:stretch>
                  <a:fillRect l="-487" t="-5000" r="-548" b="-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5211558" y="3809168"/>
            <a:ext cx="1808557" cy="90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800" i="0" u="none" strike="noStrike" kern="1200" cap="small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Fixed Offset </a:t>
            </a:r>
            <a:r>
              <a:rPr kumimoji="0" lang="en-GB" altLang="it-IT" sz="1800" b="0" i="0" u="none" strike="noStrike" kern="1200" cap="small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between the frames</a:t>
            </a:r>
            <a:endParaRPr kumimoji="0" lang="en-GB" altLang="it-IT" sz="1800" b="0" i="1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" name="Freccia tridirezionale 1"/>
          <p:cNvSpPr/>
          <p:nvPr/>
        </p:nvSpPr>
        <p:spPr>
          <a:xfrm rot="10800000">
            <a:off x="5182034" y="3061592"/>
            <a:ext cx="1825815" cy="649552"/>
          </a:xfrm>
          <a:prstGeom prst="leftRightUp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885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0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3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Workspace extension (1)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first thing to underline is that master and slave do not have the same workspaces. A </a:t>
            </a: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clutching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mechanism is required to extend Geomagic limited workspace. This is done using the 3 buttons on the device.</a:t>
            </a:r>
            <a:endParaRPr kumimoji="0" lang="en-GB" altLang="it-IT" sz="200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5281916" y="2189889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>
                <a:latin typeface="HelveticaNeueLT Std Lt" panose="020B0403020202020204" pitchFamily="34" charset="0"/>
              </a:rPr>
              <a:t>Button 2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8731398" y="2189887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>
                <a:latin typeface="HelveticaNeueLT Std Lt" panose="020B0403020202020204" pitchFamily="34" charset="0"/>
              </a:rPr>
              <a:t>Button 3</a:t>
            </a:r>
          </a:p>
        </p:txBody>
      </p:sp>
      <p:sp>
        <p:nvSpPr>
          <p:cNvPr id="18" name="Rettangolo arrotondato 17"/>
          <p:cNvSpPr/>
          <p:nvPr/>
        </p:nvSpPr>
        <p:spPr>
          <a:xfrm>
            <a:off x="1735182" y="2189888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Button 1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946994" y="3443004"/>
            <a:ext cx="3345605" cy="133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Fully releases the  clutch between master and slave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Slave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position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is modified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Slave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orientation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is modified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2" name="Freccia in giù 21"/>
          <p:cNvSpPr/>
          <p:nvPr/>
        </p:nvSpPr>
        <p:spPr>
          <a:xfrm>
            <a:off x="5877910" y="2810752"/>
            <a:ext cx="434063" cy="489807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"/>
              <p:cNvSpPr txBox="1">
                <a:spLocks noChangeArrowheads="1"/>
              </p:cNvSpPr>
              <p:nvPr/>
            </p:nvSpPr>
            <p:spPr bwMode="auto">
              <a:xfrm>
                <a:off x="7897283" y="3443004"/>
                <a:ext cx="3345605" cy="2287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marL="285750" marR="0" lvl="0" indent="-28575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822434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Simulates a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virtual fixture</a:t>
                </a:r>
                <a:endParaRPr lang="en-GB" altLang="it-IT" sz="1800" b="0" dirty="0" smtClean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  <a:p>
                <a:pPr marL="285750" marR="0" lvl="0" indent="-28575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822434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Motion allowed only along the </a:t>
                </a:r>
                <a14:m>
                  <m:oMath xmlns:m="http://schemas.openxmlformats.org/officeDocument/2006/math">
                    <m:r>
                      <a:rPr lang="it-IT" alt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-axis 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of the slave’s end effector (approaching dir.) while all the other components are filtered out.</a:t>
                </a:r>
              </a:p>
              <a:p>
                <a:pPr marL="285750" marR="0" lvl="0" indent="-28575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822434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Slave orientation is not modified</a:t>
                </a:r>
              </a:p>
            </p:txBody>
          </p:sp>
        </mc:Choice>
        <mc:Fallback xmlns="">
          <p:sp>
            <p:nvSpPr>
              <p:cNvPr id="25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7283" y="3443004"/>
                <a:ext cx="3345605" cy="2287442"/>
              </a:xfrm>
              <a:prstGeom prst="rect">
                <a:avLst/>
              </a:prstGeom>
              <a:blipFill>
                <a:blip r:embed="rId5"/>
                <a:stretch>
                  <a:fillRect l="-1093" t="-1600" r="-1639" b="-42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ccia in giù 25"/>
          <p:cNvSpPr/>
          <p:nvPr/>
        </p:nvSpPr>
        <p:spPr>
          <a:xfrm>
            <a:off x="9353056" y="2801892"/>
            <a:ext cx="434063" cy="489807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ccia in giù 26"/>
          <p:cNvSpPr/>
          <p:nvPr/>
        </p:nvSpPr>
        <p:spPr>
          <a:xfrm>
            <a:off x="2402764" y="2810752"/>
            <a:ext cx="434063" cy="489807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422138" y="3443004"/>
            <a:ext cx="3345605" cy="133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Partially releases the  clutch between master and slave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Slave position is not modified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Slave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orientation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is modified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50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8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4" grpId="0" animBg="1"/>
      <p:bldP spid="15" grpId="0" animBg="1"/>
      <p:bldP spid="18" grpId="0" animBg="1"/>
      <p:bldP spid="21" grpId="0" build="p"/>
      <p:bldP spid="22" grpId="0" animBg="1"/>
      <p:bldP spid="25" grpId="0" build="p"/>
      <p:bldP spid="26" grpId="0" animBg="1"/>
      <p:bldP spid="27" grpId="0" animBg="1"/>
      <p:bldP spid="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4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 smtClean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</a:t>
            </a:r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>
              <a:defRPr/>
            </a:pPr>
            <a:r>
              <a:rPr lang="en-GB" altLang="it-IT" sz="2800" cap="small" dirty="0">
                <a:solidFill>
                  <a:srgbClr val="822434"/>
                </a:solidFill>
                <a:latin typeface="HelveticaNeueLT Std Lt" panose="020B0403020202020204" pitchFamily="34" charset="0"/>
              </a:rPr>
              <a:t>Workspace extension </a:t>
            </a: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(2)</a:t>
            </a:r>
            <a:endParaRPr lang="en-GB" altLang="it-IT" sz="2800" cap="small" dirty="0"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353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software has to evaluate the </a:t>
            </a: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offset 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between the current pose of slave’s end effector and the current master pose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every time the user switches button.</a:t>
            </a:r>
            <a:endParaRPr kumimoji="0" lang="en-GB" altLang="it-IT" sz="200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6" name="Freccia in giù 15"/>
          <p:cNvSpPr/>
          <p:nvPr/>
        </p:nvSpPr>
        <p:spPr>
          <a:xfrm>
            <a:off x="5930105" y="1831499"/>
            <a:ext cx="381000" cy="504794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75" y="2437893"/>
            <a:ext cx="4342226" cy="2160625"/>
          </a:xfrm>
          <a:prstGeom prst="rect">
            <a:avLst/>
          </a:prstGeom>
        </p:spPr>
      </p:pic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116012" y="4700118"/>
            <a:ext cx="10009187" cy="119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lvl="0" indent="-285750" algn="just">
              <a:buClr>
                <a:srgbClr val="822434"/>
              </a:buClr>
              <a:buFont typeface="Arial" panose="020B0604020202020204" pitchFamily="34" charset="0"/>
              <a:buChar char="•"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In this </a:t>
            </a:r>
            <a:r>
              <a:rPr lang="en-GB" altLang="it-IT" sz="1800" b="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way it is possible to command correctly and in a more intuitive way the slave through the haptic device. Slave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position is not modified</a:t>
            </a:r>
          </a:p>
          <a:p>
            <a:pPr marL="285750" lvl="0" indent="-285750" algn="just">
              <a:buClr>
                <a:srgbClr val="822434"/>
              </a:buClr>
              <a:buFont typeface="Arial" panose="020B0604020202020204" pitchFamily="34" charset="0"/>
              <a:buChar char="•"/>
              <a:defRPr/>
            </a:pP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If </a:t>
            </a:r>
            <a:r>
              <a:rPr lang="en-GB" altLang="it-IT" sz="180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no button is pressed the slave will not move</a:t>
            </a:r>
            <a:r>
              <a:rPr lang="en-GB" altLang="it-IT" sz="1800" b="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, allowing the user to rearrange the master pose to be more comfortable for the task, or to achieve distant points inside the slave’s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workspace.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42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 animBg="1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5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 smtClean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</a:t>
            </a:r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Teleoperation task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353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aim of the project is use the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Geomagic Touch </a:t>
            </a: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(master)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to simulate the teleoperation of a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KUKA LWR 4+ </a:t>
            </a: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(slave)</a:t>
            </a:r>
            <a:r>
              <a:rPr lang="en-GB" altLang="it-IT" sz="2000" b="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.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1770484"/>
                <a:ext cx="10009187" cy="733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At each time-step, given the right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desired 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alt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alt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it-IT" alt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, the robot has to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converge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to it and a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force feedback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must be returned through the haptic device. Two main problems to be solved:</a:t>
                </a:r>
                <a:endParaRPr kumimoji="0" lang="en-GB" altLang="it-IT" sz="1800" b="0" u="none" strike="noStrike" kern="1200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42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1770484"/>
                <a:ext cx="10009187" cy="733855"/>
              </a:xfrm>
              <a:prstGeom prst="rect">
                <a:avLst/>
              </a:prstGeom>
              <a:blipFill>
                <a:blip r:embed="rId4"/>
                <a:stretch>
                  <a:fillRect l="-487" t="-4132" r="-5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ccia in giù 42"/>
          <p:cNvSpPr/>
          <p:nvPr/>
        </p:nvSpPr>
        <p:spPr>
          <a:xfrm>
            <a:off x="2996405" y="2570986"/>
            <a:ext cx="381000" cy="74381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ccia in giù 15"/>
          <p:cNvSpPr/>
          <p:nvPr/>
        </p:nvSpPr>
        <p:spPr>
          <a:xfrm>
            <a:off x="8863805" y="2570986"/>
            <a:ext cx="381000" cy="74381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1116011" y="3482745"/>
                <a:ext cx="4141789" cy="1658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algn="ctr">
                  <a:defRPr/>
                </a:pPr>
                <a:r>
                  <a:rPr lang="en-GB" sz="1900" cap="small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Kuka’s inverse kinematic:</a:t>
                </a:r>
              </a:p>
              <a:p>
                <a:pPr algn="just">
                  <a:defRPr/>
                </a:pPr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The system generates as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that must be turned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to be sent to the KUKA’s low level controllers in order to generate the proper torques.</a:t>
                </a:r>
                <a:endParaRPr lang="en-GB" sz="1800" b="0" dirty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1" y="3482745"/>
                <a:ext cx="4141789" cy="1658420"/>
              </a:xfrm>
              <a:prstGeom prst="rect">
                <a:avLst/>
              </a:prstGeom>
              <a:blipFill>
                <a:blip r:embed="rId5"/>
                <a:stretch>
                  <a:fillRect l="-1176" t="-1838" r="-1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983410" y="3482745"/>
            <a:ext cx="4141789" cy="165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algn="ctr">
              <a:defRPr/>
            </a:pPr>
            <a:r>
              <a:rPr lang="en-GB" sz="190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Teleoperation schemes:</a:t>
            </a:r>
          </a:p>
          <a:p>
            <a:pPr algn="just">
              <a:defRPr/>
            </a:pPr>
            <a:r>
              <a:rPr lang="en-GB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Three possible schemes have been developed in order to verify which one is more suited to a </a:t>
            </a:r>
            <a:r>
              <a:rPr lang="en-GB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needle insertion </a:t>
            </a:r>
            <a:r>
              <a:rPr lang="en-GB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task.</a:t>
            </a:r>
            <a:endParaRPr lang="en-GB" sz="1800" b="0" dirty="0">
              <a:solidFill>
                <a:schemeClr val="tx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5242765"/>
            <a:ext cx="10009187" cy="7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system has been used to perform a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needle insertion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task, perforating a synthetic tissue modelled in the scene.</a:t>
            </a:r>
            <a:endParaRPr kumimoji="0" lang="en-GB" altLang="it-IT" sz="1800" b="0" i="1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76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2" grpId="0"/>
      <p:bldP spid="43" grpId="0" animBg="1"/>
      <p:bldP spid="16" grpId="0" animBg="1"/>
      <p:bldP spid="20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>
              <a:defRPr/>
            </a:pPr>
            <a:r>
              <a:rPr lang="en-GB" altLang="it-IT" sz="2800" cap="small" dirty="0">
                <a:solidFill>
                  <a:srgbClr val="822434"/>
                </a:solidFill>
                <a:latin typeface="HelveticaNeueLT Std Lt" panose="020B0403020202020204" pitchFamily="34" charset="0"/>
              </a:rPr>
              <a:t>Kuka lwr 4+ inverse </a:t>
            </a: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kinematics (1)</a:t>
            </a:r>
            <a:endParaRPr lang="en-GB" altLang="it-IT" sz="2800" cap="small" dirty="0"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491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Inverse kinematics of a redundant manipulator can be solved 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using different approaches.</a:t>
            </a:r>
            <a:endParaRPr lang="en-GB" altLang="it-IT" sz="2000" b="0" cap="small" dirty="0">
              <a:solidFill>
                <a:schemeClr val="tx1"/>
              </a:solidFill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/>
              <p:cNvSpPr txBox="1">
                <a:spLocks noChangeArrowheads="1"/>
              </p:cNvSpPr>
              <p:nvPr/>
            </p:nvSpPr>
            <p:spPr bwMode="auto">
              <a:xfrm>
                <a:off x="3384562" y="1422573"/>
                <a:ext cx="5472086" cy="426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ctr">
                  <a:defRPr/>
                </a:pPr>
                <a:r>
                  <a:rPr lang="en-GB" altLang="it-IT" sz="2000" cap="small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Starting from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20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20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it-IT" altLang="it-IT" sz="20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altLang="it-IT" sz="20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it-IT" altLang="it-IT" sz="20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sz="200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it-IT" altLang="it-IT" sz="20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̇"/>
                        <m:ctrlPr>
                          <a:rPr lang="it-IT" altLang="it-IT" sz="20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20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n-GB" altLang="it-IT" sz="2000" b="0" cap="small" dirty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15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4562" y="1422573"/>
                <a:ext cx="5472086" cy="426311"/>
              </a:xfrm>
              <a:prstGeom prst="rect">
                <a:avLst/>
              </a:prstGeom>
              <a:blipFill>
                <a:blip r:embed="rId5"/>
                <a:stretch>
                  <a:fillRect t="-7143" b="-1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tangolo arrotondato 19"/>
          <p:cNvSpPr/>
          <p:nvPr/>
        </p:nvSpPr>
        <p:spPr>
          <a:xfrm>
            <a:off x="990198" y="2078560"/>
            <a:ext cx="2426940" cy="729692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Jacobian-based Methods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"/>
              <p:cNvSpPr txBox="1">
                <a:spLocks noChangeArrowheads="1"/>
              </p:cNvSpPr>
              <p:nvPr/>
            </p:nvSpPr>
            <p:spPr bwMode="auto">
              <a:xfrm>
                <a:off x="4338881" y="2078442"/>
                <a:ext cx="6786318" cy="717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Gives a solution that minimizes a suitable norm,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alt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.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For example: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it-IT" altLang="it-IT" sz="18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acc>
                      <m:accPr>
                        <m:chr m:val="̇"/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or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it-IT" altLang="it-IT" sz="18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altLang="it-IT" sz="1800" b="0" i="1" cap="small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altLang="it-IT" sz="1800" b="0" i="1" cap="small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sSup>
                              <m:sSupPr>
                                <m:ctrlP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it-IT" altLang="it-IT" sz="1800" b="0" i="1" cap="small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̇"/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8881" y="2078442"/>
                <a:ext cx="6786318" cy="717241"/>
              </a:xfrm>
              <a:prstGeom prst="rect">
                <a:avLst/>
              </a:prstGeom>
              <a:blipFill>
                <a:blip r:embed="rId6"/>
                <a:stretch>
                  <a:fillRect l="-809" t="-5085" r="-719" b="-33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ccia in giù 18"/>
          <p:cNvSpPr/>
          <p:nvPr/>
        </p:nvSpPr>
        <p:spPr>
          <a:xfrm rot="16200000">
            <a:off x="3613570" y="2199867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ttangolo arrotondato 25"/>
          <p:cNvSpPr/>
          <p:nvPr/>
        </p:nvSpPr>
        <p:spPr>
          <a:xfrm>
            <a:off x="990198" y="3072926"/>
            <a:ext cx="2426940" cy="729692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Null-space Methods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"/>
              <p:cNvSpPr txBox="1">
                <a:spLocks noChangeArrowheads="1"/>
              </p:cNvSpPr>
              <p:nvPr/>
            </p:nvSpPr>
            <p:spPr bwMode="auto">
              <a:xfrm>
                <a:off x="4338881" y="3104727"/>
                <a:ext cx="6786318" cy="678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The simple solution of the pseudoinverse is enriched projecting in the null-space of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a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altLang="it-IT" sz="1800" b="0" i="1" u="none" strike="noStrike" kern="1200" spc="0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GB" altLang="it-IT" sz="1800" i="1" u="none" strike="noStrike" kern="1200" spc="0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it-IT" altLang="it-IT" sz="1800" b="1" i="1" u="none" strike="noStrike" kern="1200" spc="0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kumimoji="0" lang="it-IT" altLang="it-IT" sz="1800" b="0" i="1" u="none" strike="noStrike" kern="1200" spc="0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, 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e.g.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it-IT" altLang="it-IT" sz="18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acc>
                      <m:accPr>
                        <m:chr m:val="̇"/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alt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alt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8881" y="3104727"/>
                <a:ext cx="6786318" cy="678785"/>
              </a:xfrm>
              <a:prstGeom prst="rect">
                <a:avLst/>
              </a:prstGeom>
              <a:blipFill>
                <a:blip r:embed="rId7"/>
                <a:stretch>
                  <a:fillRect l="-809" t="-4464" r="-719" b="-80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ccia in giù 18"/>
          <p:cNvSpPr/>
          <p:nvPr/>
        </p:nvSpPr>
        <p:spPr>
          <a:xfrm rot="16200000">
            <a:off x="3613571" y="3202993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990198" y="4071391"/>
            <a:ext cx="2426940" cy="729692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Task augmentation Methods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 txBox="1">
                <a:spLocks noChangeArrowheads="1"/>
              </p:cNvSpPr>
              <p:nvPr/>
            </p:nvSpPr>
            <p:spPr bwMode="auto">
              <a:xfrm>
                <a:off x="4338881" y="3898934"/>
                <a:ext cx="6786318" cy="1074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An auxiliary task – or more than one – is added to the original one, imposing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priorities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between tasks, so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it-IT" altLang="it-IT" sz="18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acc>
                      <m:accPr>
                        <m:chr m:val="̇"/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it-IT" altLang="it-IT" sz="180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altLang="it-IT" sz="1800" b="0" i="0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altLang="it-IT" sz="1800" b="1" i="0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altLang="it-IT" sz="1800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is calculated as </a:t>
                </a:r>
                <a14:m>
                  <m:oMath xmlns:m="http://schemas.openxmlformats.org/officeDocument/2006/math">
                    <m:r>
                      <a:rPr lang="it-IT" altLang="it-IT" sz="1800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it-IT" altLang="it-IT" sz="1800" b="1" i="0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altLang="it-IT" sz="180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it-IT" altLang="it-IT" sz="1800" b="0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d>
                      </m:e>
                      <m:sup>
                        <m: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d>
                      <m:dPr>
                        <m:ctrlP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b="1" i="1" cap="small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it-IT" altLang="it-IT" sz="1800" b="1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altLang="it-IT" sz="1800" b="1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acc>
                          </m:e>
                          <m:sub>
                            <m:r>
                              <a:rPr lang="it-IT" altLang="it-IT" sz="1800" b="0" i="1" cap="small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  <m:acc>
                          <m:accPr>
                            <m:chr m:val="̇"/>
                            <m:ctrlP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</m:d>
                    <m:r>
                      <a:rPr lang="it-IT" altLang="it-IT" sz="1800" b="0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altLang="it-IT" sz="180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altLang="it-IT" sz="1800" i="1" cap="small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altLang="it-IT" sz="1800" b="0" i="1" cap="small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it-IT" altLang="it-IT" sz="1800" b="0" i="1" cap="small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altLang="it-IT" sz="1800" b="0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d>
                          </m:e>
                          <m:sup>
                            <m: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  <m:d>
                          <m:dPr>
                            <m:ctrlP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altLang="it-IT" sz="180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it-IT" altLang="it-IT" sz="1800" b="0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d>
                      </m:e>
                    </m:d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kumimoji="0" lang="en-GB" altLang="it-IT" sz="1800" b="0" i="1" u="none" strike="noStrike" kern="1200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8881" y="3898934"/>
                <a:ext cx="6786318" cy="1074604"/>
              </a:xfrm>
              <a:prstGeom prst="rect">
                <a:avLst/>
              </a:prstGeom>
              <a:blipFill>
                <a:blip r:embed="rId8"/>
                <a:stretch>
                  <a:fillRect l="-809" t="-3409" r="-719" b="-5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ccia in giù 18"/>
          <p:cNvSpPr/>
          <p:nvPr/>
        </p:nvSpPr>
        <p:spPr>
          <a:xfrm rot="16200000">
            <a:off x="3613571" y="4195111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5137662"/>
                <a:ext cx="10009187" cy="733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In  the system in analysis has been used a null-space based method to evaluate the right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that we provide as inputs of the KUKA low-level controllers.</a:t>
                </a:r>
                <a:endParaRPr kumimoji="0" lang="en-GB" altLang="it-IT" sz="1800" b="0" i="1" u="none" strike="noStrike" kern="1200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22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5137662"/>
                <a:ext cx="10009187" cy="733855"/>
              </a:xfrm>
              <a:prstGeom prst="rect">
                <a:avLst/>
              </a:prstGeom>
              <a:blipFill>
                <a:blip r:embed="rId9"/>
                <a:stretch>
                  <a:fillRect l="-487" t="-5000" r="-548" b="-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86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0" grpId="0" animBg="1"/>
      <p:bldP spid="21" grpId="0"/>
      <p:bldP spid="24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7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>
              <a:defRPr/>
            </a:pP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Kuka </a:t>
            </a:r>
            <a:r>
              <a:rPr lang="en-GB" altLang="it-IT" sz="2800" cap="small" dirty="0">
                <a:solidFill>
                  <a:srgbClr val="822434"/>
                </a:solidFill>
                <a:latin typeface="HelveticaNeueLT Std Lt" panose="020B0403020202020204" pitchFamily="34" charset="0"/>
              </a:rPr>
              <a:t>lwr 4+ inverse kinematics </a:t>
            </a: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(2)</a:t>
            </a:r>
            <a:endParaRPr lang="en-GB" altLang="it-IT" sz="2800" cap="small" dirty="0"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2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kumimoji="0" lang="en-GB" altLang="it-IT" sz="20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In order to achieve smooth movements of the slave robot, it has been decided to discard the default VREP’s IK group and to implement th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 following</a:t>
            </a:r>
            <a:r>
              <a:rPr kumimoji="0" lang="en-GB" altLang="it-IT" sz="20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custom null-space-based IK.</a:t>
            </a:r>
            <a:endParaRPr kumimoji="0" lang="en-GB" altLang="it-IT" sz="2000" b="0" i="1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4001243" y="2216766"/>
                <a:ext cx="4238724" cy="501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altLang="it-IT" sz="3200" i="1" cap="small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it-IT" altLang="it-IT" sz="3200" i="1" cap="small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sSub>
                        <m:sSubPr>
                          <m:ctrlPr>
                            <a:rPr lang="it-IT" altLang="it-IT" sz="3200" i="1" cap="small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altLang="it-IT" sz="3200" i="1" cap="small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altLang="it-IT" sz="3200" i="1" cap="small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it-IT" altLang="it-IT" sz="3200" b="0" i="1" cap="small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altLang="it-IT" sz="3200" b="1" i="1" cap="small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it-IT" altLang="it-IT" sz="3200" b="1" i="1" cap="small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it-IT" altLang="it-IT" sz="3200" b="1" i="1" cap="small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it-IT" altLang="it-IT" sz="3200" b="0" i="1" cap="small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altLang="it-IT" sz="3200" b="1" i="1" cap="small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altLang="it-I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alt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altLang="it-IT" sz="3200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lang="it-IT" altLang="it-IT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243" y="2216766"/>
                <a:ext cx="4238724" cy="5014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arrotondato 1"/>
          <p:cNvSpPr/>
          <p:nvPr/>
        </p:nvSpPr>
        <p:spPr>
          <a:xfrm>
            <a:off x="5161697" y="2241039"/>
            <a:ext cx="521670" cy="500456"/>
          </a:xfrm>
          <a:prstGeom prst="roundRect">
            <a:avLst/>
          </a:prstGeom>
          <a:noFill/>
          <a:ln>
            <a:solidFill>
              <a:srgbClr val="0067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/>
              <p:cNvSpPr txBox="1"/>
              <p:nvPr/>
            </p:nvSpPr>
            <p:spPr>
              <a:xfrm>
                <a:off x="9269634" y="2301332"/>
                <a:ext cx="2256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alt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altLang="it-IT" sz="2400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lang="it-IT" altLang="it-IT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alt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alt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it-IT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it-IT" altLang="it-IT" sz="24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it-IT" altLang="it-IT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altLang="it-IT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634" y="2301332"/>
                <a:ext cx="2256515" cy="369332"/>
              </a:xfrm>
              <a:prstGeom prst="rect">
                <a:avLst/>
              </a:prstGeom>
              <a:blipFill>
                <a:blip r:embed="rId6"/>
                <a:stretch>
                  <a:fillRect l="-3243" t="-6667" r="-2973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5137662"/>
                <a:ext cx="10009187" cy="733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altLang="it-IT" sz="1800" b="0" i="1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b="0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8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altLang="it-IT" sz="1800" b="0" i="1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b="0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are the references, while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𝑐𝑎𝑟𝑡𝑒𝑠𝑖𝑎𝑛</m:t>
                        </m:r>
                      </m:sub>
                    </m:sSub>
                  </m:oMath>
                </a14:m>
                <a:r>
                  <a:rPr lang="en-GB" altLang="it-IT" sz="1800" b="0" i="1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b="0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is necessary to force the convergence of KUKA’s end-effector to the desired pose.</a:t>
                </a:r>
                <a:endParaRPr lang="en-GB" altLang="it-IT" sz="1800" b="0" i="1" dirty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2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5137662"/>
                <a:ext cx="10009187" cy="733855"/>
              </a:xfrm>
              <a:prstGeom prst="rect">
                <a:avLst/>
              </a:prstGeom>
              <a:blipFill>
                <a:blip r:embed="rId7"/>
                <a:stretch>
                  <a:fillRect l="-487" t="-5000" r="-548" b="-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ccia in giù 28"/>
          <p:cNvSpPr/>
          <p:nvPr/>
        </p:nvSpPr>
        <p:spPr>
          <a:xfrm>
            <a:off x="5232032" y="2828254"/>
            <a:ext cx="381000" cy="788986"/>
          </a:xfrm>
          <a:prstGeom prst="downArrow">
            <a:avLst>
              <a:gd name="adj1" fmla="val 23334"/>
              <a:gd name="adj2" fmla="val 50000"/>
            </a:avLst>
          </a:prstGeom>
          <a:pattFill prst="pct60">
            <a:fgClr>
              <a:srgbClr val="006778"/>
            </a:fgClr>
            <a:bgClr>
              <a:schemeClr val="bg1"/>
            </a:bgClr>
          </a:pattFill>
          <a:ln>
            <a:solidFill>
              <a:srgbClr val="00677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7682863" y="2241039"/>
            <a:ext cx="521670" cy="500456"/>
          </a:xfrm>
          <a:prstGeom prst="roundRect">
            <a:avLst/>
          </a:prstGeom>
          <a:noFill/>
          <a:ln>
            <a:solidFill>
              <a:srgbClr val="0067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1751815" y="3790923"/>
                <a:ext cx="7341433" cy="597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i="1" cap="small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altLang="it-IT" sz="2400" i="1" cap="small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altLang="it-IT" sz="2400" i="1" cap="small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it-IT" altLang="it-IT" sz="2400" i="1" cap="small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altLang="it-IT" sz="2400" b="0" i="1" cap="small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it-IT" altLang="it-IT" sz="2400" b="0" i="1" cap="small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altLang="it-IT" sz="2400" b="0" i="1" cap="small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40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it-IT" altLang="it-IT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it-IT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𝛚</m:t>
                                </m:r>
                              </m:e>
                              <m:sub>
                                <m:r>
                                  <a:rPr lang="it-IT" altLang="it-IT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it-IT" altLang="it-IT" sz="2400" b="0" i="1" cap="small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altLang="it-IT" sz="2400" b="0" i="1" cap="small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b="0" i="1" cap="small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altLang="it-IT" sz="2400" b="0" i="1" cap="small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GB" alt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it-IT" altLang="it-IT" sz="2400" i="1">
                            <a:latin typeface="Cambria Math" panose="02040503050406030204" pitchFamily="18" charset="0"/>
                          </a:rPr>
                          <m:t>𝑐𝑎𝑟𝑡𝑒𝑠𝑖𝑎𝑛</m:t>
                        </m:r>
                      </m:sub>
                    </m:sSub>
                    <m:r>
                      <a:rPr lang="it-IT" alt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altLang="it-IT" sz="2400" i="1" cap="small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altLang="it-IT" sz="2400" i="1" cap="small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40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it-IT" altLang="it-IT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it-IT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𝛚</m:t>
                                </m:r>
                              </m:e>
                              <m:sub>
                                <m:r>
                                  <a:rPr lang="it-IT" altLang="it-IT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it-IT" altLang="it-IT" sz="2400" i="1" cap="small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altLang="it-IT" sz="2400" i="1" cap="small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i="1" cap="small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altLang="it-IT" sz="2400" i="1" cap="small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t-IT" altLang="it-IT" sz="2400" i="1" cap="small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altLang="it-IT" sz="2400" i="1" cap="small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altLang="it-IT" sz="2400" i="1" cap="small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400" b="1" i="1" cap="small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altLang="it-IT" sz="2400" b="0" i="1" cap="small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altLang="it-IT" sz="2400" b="1" i="1" cap="small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altLang="it-IT" sz="2400" i="1" cap="small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  <m:t>𝑥𝑦𝑧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  <m:r>
                              <a:rPr lang="it-IT" altLang="it-IT" sz="2400" b="0" i="1" cap="small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400" b="1" i="1" cap="small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altLang="it-IT" sz="2400" b="0" i="1" cap="small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it-IT" altLang="it-IT" sz="2400" b="1" i="1" cap="small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  <m:r>
                              <a:rPr lang="it-IT" altLang="it-IT" sz="2400" b="0" i="1" cap="small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2400" dirty="0" smtClean="0"/>
                  <a:t> </a:t>
                </a:r>
                <a:endParaRPr lang="it-IT" sz="2400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815" y="3790923"/>
                <a:ext cx="7341433" cy="5973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ccia in giù 17"/>
          <p:cNvSpPr/>
          <p:nvPr/>
        </p:nvSpPr>
        <p:spPr>
          <a:xfrm rot="16200000">
            <a:off x="8508255" y="2072982"/>
            <a:ext cx="381000" cy="788986"/>
          </a:xfrm>
          <a:prstGeom prst="downArrow">
            <a:avLst>
              <a:gd name="adj1" fmla="val 23334"/>
              <a:gd name="adj2" fmla="val 50000"/>
            </a:avLst>
          </a:prstGeom>
          <a:pattFill prst="pct60">
            <a:fgClr>
              <a:srgbClr val="006778"/>
            </a:fgClr>
            <a:bgClr>
              <a:schemeClr val="bg1"/>
            </a:bgClr>
          </a:pattFill>
          <a:ln>
            <a:solidFill>
              <a:srgbClr val="00677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310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1" grpId="0"/>
      <p:bldP spid="28" grpId="0"/>
      <p:bldP spid="29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8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Teleoperation schemes (1)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399"/>
            <a:ext cx="10009187" cy="77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Once that the system is able to generate desired pose references and that the slave is able to converge to them, a </a:t>
            </a: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force feedback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must be returned to the haptic device.</a:t>
            </a:r>
            <a:endParaRPr kumimoji="0" lang="en-GB" altLang="it-IT" sz="2000" b="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73" y="1828431"/>
            <a:ext cx="3514626" cy="3998289"/>
          </a:xfrm>
          <a:prstGeom prst="rect">
            <a:avLst/>
          </a:prstGeom>
        </p:spPr>
      </p:pic>
      <p:sp>
        <p:nvSpPr>
          <p:cNvPr id="33" name="Freccia in giù 32"/>
          <p:cNvSpPr/>
          <p:nvPr/>
        </p:nvSpPr>
        <p:spPr>
          <a:xfrm rot="16200000">
            <a:off x="3279581" y="2005677"/>
            <a:ext cx="391371" cy="68122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4122343" y="2060140"/>
            <a:ext cx="17121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Master Velocities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6" name="Freccia circolare a sinistra 5"/>
          <p:cNvSpPr/>
          <p:nvPr/>
        </p:nvSpPr>
        <p:spPr>
          <a:xfrm>
            <a:off x="6056842" y="2248384"/>
            <a:ext cx="635000" cy="3140553"/>
          </a:xfrm>
          <a:prstGeom prst="curvedLeft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arrotondato 39"/>
          <p:cNvSpPr/>
          <p:nvPr/>
        </p:nvSpPr>
        <p:spPr>
          <a:xfrm>
            <a:off x="1116012" y="2059785"/>
            <a:ext cx="17121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User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5711416" y="3093340"/>
            <a:ext cx="1776051" cy="1322843"/>
          </a:xfrm>
          <a:prstGeom prst="ellipse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cap="small" dirty="0" smtClean="0"/>
              <a:t>Inverse Kinematics</a:t>
            </a:r>
            <a:endParaRPr lang="en-GB" sz="2000" cap="small" dirty="0"/>
          </a:p>
        </p:txBody>
      </p:sp>
      <p:sp>
        <p:nvSpPr>
          <p:cNvPr id="41" name="Rettangolo arrotondato 40"/>
          <p:cNvSpPr/>
          <p:nvPr/>
        </p:nvSpPr>
        <p:spPr>
          <a:xfrm>
            <a:off x="4604242" y="4953054"/>
            <a:ext cx="12302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Slave Torques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42" name="Freccia in giù 41"/>
          <p:cNvSpPr/>
          <p:nvPr/>
        </p:nvSpPr>
        <p:spPr>
          <a:xfrm rot="5400000">
            <a:off x="4063631" y="5006915"/>
            <a:ext cx="391371" cy="465284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ttangolo arrotondato 43"/>
          <p:cNvSpPr/>
          <p:nvPr/>
        </p:nvSpPr>
        <p:spPr>
          <a:xfrm>
            <a:off x="2684112" y="4953054"/>
            <a:ext cx="12302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Slave Velocity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45" name="Freccia in giù 44"/>
          <p:cNvSpPr/>
          <p:nvPr/>
        </p:nvSpPr>
        <p:spPr>
          <a:xfrm rot="5400000">
            <a:off x="2150762" y="5006916"/>
            <a:ext cx="391371" cy="465284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778505" y="4953054"/>
            <a:ext cx="12302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Slave Motion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47" name="Freccia in giù 46"/>
          <p:cNvSpPr/>
          <p:nvPr/>
        </p:nvSpPr>
        <p:spPr>
          <a:xfrm rot="10800000">
            <a:off x="1197958" y="4379055"/>
            <a:ext cx="391371" cy="465284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778505" y="3691530"/>
            <a:ext cx="12302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Environ.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2131890" y="3874349"/>
            <a:ext cx="653160" cy="103685"/>
          </a:xfrm>
          <a:prstGeom prst="straightConnector1">
            <a:avLst/>
          </a:prstGeom>
          <a:ln w="25400">
            <a:solidFill>
              <a:srgbClr val="822434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e 51"/>
          <p:cNvSpPr/>
          <p:nvPr/>
        </p:nvSpPr>
        <p:spPr>
          <a:xfrm>
            <a:off x="2913291" y="3179375"/>
            <a:ext cx="2225646" cy="1195303"/>
          </a:xfrm>
          <a:prstGeom prst="ellipse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cap="small" dirty="0" smtClean="0"/>
              <a:t>Teleoperation</a:t>
            </a:r>
          </a:p>
          <a:p>
            <a:pPr algn="ctr"/>
            <a:r>
              <a:rPr lang="en-GB" sz="2000" cap="small" dirty="0" smtClean="0"/>
              <a:t>Scheme</a:t>
            </a:r>
            <a:endParaRPr lang="en-GB" sz="2000" cap="small" dirty="0"/>
          </a:p>
        </p:txBody>
      </p:sp>
      <p:cxnSp>
        <p:nvCxnSpPr>
          <p:cNvPr id="55" name="Connettore 2 54"/>
          <p:cNvCxnSpPr/>
          <p:nvPr/>
        </p:nvCxnSpPr>
        <p:spPr>
          <a:xfrm flipH="1">
            <a:off x="4646561" y="2763305"/>
            <a:ext cx="242168" cy="388981"/>
          </a:xfrm>
          <a:prstGeom prst="straightConnector1">
            <a:avLst/>
          </a:prstGeom>
          <a:ln w="25400">
            <a:solidFill>
              <a:srgbClr val="822434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/>
          <p:nvPr/>
        </p:nvCxnSpPr>
        <p:spPr>
          <a:xfrm flipV="1">
            <a:off x="3308042" y="4433915"/>
            <a:ext cx="303174" cy="399823"/>
          </a:xfrm>
          <a:prstGeom prst="straightConnector1">
            <a:avLst/>
          </a:prstGeom>
          <a:ln w="25400">
            <a:solidFill>
              <a:srgbClr val="822434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/>
              <p:cNvSpPr txBox="1"/>
              <p:nvPr/>
            </p:nvSpPr>
            <p:spPr>
              <a:xfrm rot="21139016">
                <a:off x="2159984" y="3610538"/>
                <a:ext cx="478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CasellaDiTes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39016">
                <a:off x="2159984" y="3610538"/>
                <a:ext cx="478914" cy="276999"/>
              </a:xfrm>
              <a:prstGeom prst="rect">
                <a:avLst/>
              </a:prstGeom>
              <a:blipFill>
                <a:blip r:embed="rId6"/>
                <a:stretch>
                  <a:fillRect l="-8235" r="-4706"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/>
              <p:cNvSpPr txBox="1"/>
              <p:nvPr/>
            </p:nvSpPr>
            <p:spPr>
              <a:xfrm>
                <a:off x="2748862" y="4416485"/>
                <a:ext cx="61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CasellaDiTes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862" y="4416485"/>
                <a:ext cx="615938" cy="276999"/>
              </a:xfrm>
              <a:prstGeom prst="rect">
                <a:avLst/>
              </a:prstGeom>
              <a:blipFill>
                <a:blip r:embed="rId7"/>
                <a:stretch>
                  <a:fillRect l="-4950" t="-2174" r="-990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/>
              <p:cNvSpPr txBox="1"/>
              <p:nvPr/>
            </p:nvSpPr>
            <p:spPr>
              <a:xfrm>
                <a:off x="4856847" y="2841452"/>
                <a:ext cx="757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CasellaDiTes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47" y="2841452"/>
                <a:ext cx="757708" cy="276999"/>
              </a:xfrm>
              <a:prstGeom prst="rect">
                <a:avLst/>
              </a:prstGeom>
              <a:blipFill>
                <a:blip r:embed="rId8"/>
                <a:stretch>
                  <a:fillRect l="-4839" t="-2174" r="-1613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ttore 2 73"/>
          <p:cNvCxnSpPr/>
          <p:nvPr/>
        </p:nvCxnSpPr>
        <p:spPr>
          <a:xfrm flipH="1" flipV="1">
            <a:off x="2088454" y="2734392"/>
            <a:ext cx="928045" cy="605406"/>
          </a:xfrm>
          <a:prstGeom prst="straightConnector1">
            <a:avLst/>
          </a:prstGeom>
          <a:ln w="38100">
            <a:solidFill>
              <a:srgbClr val="00677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sellaDiTesto 79"/>
              <p:cNvSpPr txBox="1"/>
              <p:nvPr/>
            </p:nvSpPr>
            <p:spPr>
              <a:xfrm>
                <a:off x="2664888" y="2804414"/>
                <a:ext cx="467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0" name="CasellaDiTes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888" y="2804414"/>
                <a:ext cx="467371" cy="276999"/>
              </a:xfrm>
              <a:prstGeom prst="rect">
                <a:avLst/>
              </a:prstGeom>
              <a:blipFill>
                <a:blip r:embed="rId9"/>
                <a:stretch>
                  <a:fillRect l="-10390" r="-3896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507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3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9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Teleoperation schemes (2)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46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system developed allow the user to choose between 3 teleoperation schemes:</a:t>
            </a:r>
            <a:endParaRPr kumimoji="0" lang="en-GB" altLang="it-IT" sz="2000" b="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1116012" y="1539240"/>
            <a:ext cx="2455849" cy="96981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cap="small" dirty="0" smtClean="0">
                <a:latin typeface="HelveticaNeueLT Std Lt" panose="020B0403020202020204" pitchFamily="34" charset="0"/>
              </a:rPr>
              <a:t>Position – Force/Position</a:t>
            </a:r>
            <a:endParaRPr lang="en-GB" sz="2000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4892680" y="1539240"/>
            <a:ext cx="2455849" cy="96981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cap="small" dirty="0" smtClean="0">
                <a:latin typeface="HelveticaNeueLT Std Lt" panose="020B0403020202020204" pitchFamily="34" charset="0"/>
              </a:rPr>
              <a:t>Position - Position</a:t>
            </a:r>
            <a:endParaRPr lang="en-GB" sz="2000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8669350" y="1539240"/>
            <a:ext cx="2455849" cy="96981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cap="small" dirty="0">
                <a:latin typeface="HelveticaNeueLT Std Lt" panose="020B0403020202020204" pitchFamily="34" charset="0"/>
              </a:rPr>
              <a:t>Position - </a:t>
            </a:r>
            <a:r>
              <a:rPr lang="en-GB" sz="2000" b="1" cap="small" dirty="0" smtClean="0">
                <a:latin typeface="HelveticaNeueLT Std Lt" panose="020B0403020202020204" pitchFamily="34" charset="0"/>
              </a:rPr>
              <a:t>Force</a:t>
            </a:r>
            <a:endParaRPr lang="en-GB" sz="2000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2" name="Freccia in giù 21"/>
          <p:cNvSpPr/>
          <p:nvPr/>
        </p:nvSpPr>
        <p:spPr>
          <a:xfrm>
            <a:off x="2153436" y="2705047"/>
            <a:ext cx="381000" cy="27940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Freccia in giù 22"/>
          <p:cNvSpPr/>
          <p:nvPr/>
        </p:nvSpPr>
        <p:spPr>
          <a:xfrm>
            <a:off x="5930104" y="2705047"/>
            <a:ext cx="381000" cy="27940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Freccia in giù 23"/>
          <p:cNvSpPr/>
          <p:nvPr/>
        </p:nvSpPr>
        <p:spPr>
          <a:xfrm>
            <a:off x="9706774" y="2705047"/>
            <a:ext cx="381000" cy="279402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671133" y="3136847"/>
            <a:ext cx="3345605" cy="158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Very popular among the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schemes.</a:t>
            </a:r>
            <a:endParaRPr lang="en-GB" altLang="it-IT" sz="1800" b="0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It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allows to </a:t>
            </a: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feel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the robot while moving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and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the external forces.</a:t>
            </a: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447801" y="3136847"/>
            <a:ext cx="3345605" cy="158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Simple and stable method: master and slave try to track each other.</a:t>
            </a:r>
            <a:endParaRPr lang="en-GB" altLang="it-IT" sz="1800" b="0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User </a:t>
            </a: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feels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only the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friction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and inertia in the slave robot.</a:t>
            </a:r>
            <a:endParaRPr lang="en-GB" altLang="it-IT" sz="1800" b="0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8224471" y="3136847"/>
            <a:ext cx="3345605" cy="158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Gives a more clear sense of the environment.</a:t>
            </a:r>
            <a:endParaRPr lang="en-GB" altLang="it-IT" sz="1800" b="0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user </a:t>
            </a: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feels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only the external forces that act on the slave robot.</a:t>
            </a:r>
            <a:endParaRPr lang="en-GB" altLang="it-IT" sz="1800" b="0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/>
              <p:cNvSpPr txBox="1"/>
              <p:nvPr/>
            </p:nvSpPr>
            <p:spPr>
              <a:xfrm>
                <a:off x="548571" y="5245972"/>
                <a:ext cx="3590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71" y="5245972"/>
                <a:ext cx="3590727" cy="276999"/>
              </a:xfrm>
              <a:prstGeom prst="rect">
                <a:avLst/>
              </a:prstGeom>
              <a:blipFill>
                <a:blip r:embed="rId5"/>
                <a:stretch>
                  <a:fillRect l="-1188" t="-4444" r="-203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/>
              <p:cNvSpPr txBox="1"/>
              <p:nvPr/>
            </p:nvSpPr>
            <p:spPr>
              <a:xfrm>
                <a:off x="4338497" y="5245972"/>
                <a:ext cx="44353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𝑚𝑑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 −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𝑚𝑑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497" y="5245972"/>
                <a:ext cx="4435381" cy="276999"/>
              </a:xfrm>
              <a:prstGeom prst="rect">
                <a:avLst/>
              </a:prstGeom>
              <a:blipFill>
                <a:blip r:embed="rId6"/>
                <a:stretch>
                  <a:fillRect l="-825" t="-4444" r="-1651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/>
              <p:cNvSpPr txBox="1"/>
              <p:nvPr/>
            </p:nvSpPr>
            <p:spPr>
              <a:xfrm>
                <a:off x="8973078" y="5245972"/>
                <a:ext cx="1848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078" y="5245972"/>
                <a:ext cx="1848390" cy="276999"/>
              </a:xfrm>
              <a:prstGeom prst="rect">
                <a:avLst/>
              </a:prstGeom>
              <a:blipFill>
                <a:blip r:embed="rId7"/>
                <a:stretch>
                  <a:fillRect l="-2640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ccia in giù 30"/>
          <p:cNvSpPr/>
          <p:nvPr/>
        </p:nvSpPr>
        <p:spPr>
          <a:xfrm>
            <a:off x="2153436" y="4725216"/>
            <a:ext cx="381000" cy="27940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Freccia in giù 31"/>
          <p:cNvSpPr/>
          <p:nvPr/>
        </p:nvSpPr>
        <p:spPr>
          <a:xfrm>
            <a:off x="5930104" y="4725216"/>
            <a:ext cx="381000" cy="27940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Freccia in giù 32"/>
          <p:cNvSpPr/>
          <p:nvPr/>
        </p:nvSpPr>
        <p:spPr>
          <a:xfrm>
            <a:off x="9706774" y="4725216"/>
            <a:ext cx="381000" cy="279402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529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build="p"/>
      <p:bldP spid="27" grpId="0" build="p"/>
      <p:bldP spid="28" grpId="0" build="p"/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1213</Words>
  <Application>Microsoft Office PowerPoint</Application>
  <PresentationFormat>Widescreen</PresentationFormat>
  <Paragraphs>160</Paragraphs>
  <Slides>13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HelveticaNeueLT Std Lt</vt:lpstr>
      <vt:lpstr>Tema di Office</vt:lpstr>
      <vt:lpstr>Development of a simulative environment for a teleoperation task using an Haptic Device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Information Extraction from the Web</dc:title>
  <dc:creator>Irvin Aloise</dc:creator>
  <cp:keywords>IA;Sapienza;CNN;Transfer Learning; DAN</cp:keywords>
  <cp:lastModifiedBy>Irvin Aloise</cp:lastModifiedBy>
  <cp:revision>334</cp:revision>
  <dcterms:created xsi:type="dcterms:W3CDTF">2015-11-28T09:41:06Z</dcterms:created>
  <dcterms:modified xsi:type="dcterms:W3CDTF">2016-11-09T12:34:41Z</dcterms:modified>
</cp:coreProperties>
</file>