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0" r:id="rId4"/>
    <p:sldId id="268" r:id="rId5"/>
    <p:sldId id="279" r:id="rId6"/>
    <p:sldId id="270" r:id="rId7"/>
    <p:sldId id="272" r:id="rId8"/>
    <p:sldId id="276" r:id="rId9"/>
    <p:sldId id="282" r:id="rId10"/>
    <p:sldId id="281" r:id="rId11"/>
    <p:sldId id="258" r:id="rId12"/>
    <p:sldId id="273" r:id="rId13"/>
    <p:sldId id="274" r:id="rId14"/>
    <p:sldId id="278" r:id="rId15"/>
    <p:sldId id="275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di Microsoft Office" initials="Office" lastIdx="1" clrIdx="0">
    <p:extLst/>
  </p:cmAuthor>
  <p:cmAuthor id="2" name="Utente di Microsoft Office" initials="Office [2]" lastIdx="1" clrIdx="1">
    <p:extLst/>
  </p:cmAuthor>
  <p:cmAuthor id="3" name="Irvin Aloise" initials="IA" lastIdx="6" clrIdx="2">
    <p:extLst>
      <p:ext uri="{19B8F6BF-5375-455C-9EA6-DF929625EA0E}">
        <p15:presenceInfo xmlns:p15="http://schemas.microsoft.com/office/powerpoint/2012/main" userId="d3a0a2b9735fd5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78"/>
    <a:srgbClr val="822434"/>
    <a:srgbClr val="9F5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83245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FCFDC-96F8-4876-ACAE-9C59B90CB121}" type="datetimeFigureOut">
              <a:rPr lang="en-GB" smtClean="0"/>
              <a:t>08/11/2016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FB53D-BAB3-4D94-8DE6-03F403C9C3C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7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65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GB" sz="1400" u="sng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sz="1400" u="sng" dirty="0" smtClean="0"/>
                  <a:t>DDC,</a:t>
                </a:r>
                <a:r>
                  <a:rPr lang="en-GB" sz="1400" u="sng" baseline="0" dirty="0" smtClean="0"/>
                  <a:t> TCA</a:t>
                </a:r>
                <a:r>
                  <a:rPr lang="en-GB" sz="1400" baseline="0" dirty="0" smtClean="0"/>
                  <a:t>: </a:t>
                </a:r>
                <a:r>
                  <a:rPr lang="en-GB" sz="1400" b="1" baseline="0" dirty="0" smtClean="0"/>
                  <a:t>Gaussian kernel for MMD</a:t>
                </a:r>
                <a:r>
                  <a:rPr lang="en-GB" sz="1400" b="0" baseline="0" dirty="0" smtClean="0"/>
                  <a:t> with bandwidth </a:t>
                </a:r>
                <a:r>
                  <a:rPr lang="el-GR" sz="1400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γ</a:t>
                </a:r>
                <a:endParaRPr lang="en-GB" sz="1400" b="0" baseline="0" dirty="0" smtClean="0"/>
              </a:p>
              <a:p>
                <a:r>
                  <a:rPr lang="en-GB" sz="1400" b="0" u="sng" baseline="0" dirty="0" smtClean="0"/>
                  <a:t>DAN</a:t>
                </a:r>
                <a:r>
                  <a:rPr lang="en-GB" sz="1400" b="0" u="none" baseline="0" dirty="0" smtClean="0"/>
                  <a:t>: </a:t>
                </a:r>
                <a:r>
                  <a:rPr lang="en-GB" sz="1400" b="1" u="none" baseline="0" dirty="0" smtClean="0"/>
                  <a:t>m Gaussian kernels for MK-MMD</a:t>
                </a:r>
                <a:r>
                  <a:rPr lang="en-GB" sz="1400" b="0" u="none" baseline="0" dirty="0" smtClean="0"/>
                  <a:t> with bandwidth varying in </a:t>
                </a:r>
                <a:r>
                  <a:rPr lang="en-GB" sz="1400" b="0" i="0" u="none" baseline="0" smtClean="0">
                    <a:latin typeface="Cambria Math" panose="02040503050406030204" pitchFamily="18" charset="0"/>
                  </a:rPr>
                  <a:t>[</a:t>
                </a:r>
                <a:r>
                  <a:rPr lang="it-IT" sz="1400" b="0" i="0" u="none" baseline="0" smtClean="0">
                    <a:latin typeface="Cambria Math" panose="02040503050406030204" pitchFamily="18" charset="0"/>
                  </a:rPr>
                  <a:t>2</a:t>
                </a:r>
                <a:r>
                  <a:rPr lang="en-GB" sz="1400" b="0" i="0" u="none" baseline="0" smtClean="0">
                    <a:latin typeface="Cambria Math" panose="02040503050406030204" pitchFamily="18" charset="0"/>
                  </a:rPr>
                  <a:t>^(</a:t>
                </a:r>
                <a:r>
                  <a:rPr lang="it-IT" sz="1400" b="0" i="0" u="none" baseline="0" smtClean="0">
                    <a:latin typeface="Cambria Math" panose="02040503050406030204" pitchFamily="18" charset="0"/>
                  </a:rPr>
                  <a:t>−8</a:t>
                </a:r>
                <a:r>
                  <a:rPr lang="en-GB" sz="1400" b="0" i="0" u="none" baseline="0" smtClean="0">
                    <a:latin typeface="Cambria Math" panose="02040503050406030204" pitchFamily="18" charset="0"/>
                  </a:rPr>
                  <a:t>)</a:t>
                </a:r>
                <a:r>
                  <a:rPr lang="en-GB" sz="1400" b="0" i="0" u="none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𝛾</a:t>
                </a:r>
                <a:r>
                  <a:rPr lang="it-IT" sz="1400" b="0" i="0" u="none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2^(1/2): </a:t>
                </a:r>
                <a:r>
                  <a:rPr lang="it-IT" sz="1400" b="0" i="0" u="none" baseline="0" smtClean="0">
                    <a:latin typeface="Cambria Math" panose="02040503050406030204" pitchFamily="18" charset="0"/>
                  </a:rPr>
                  <a:t>2</a:t>
                </a:r>
                <a:r>
                  <a:rPr lang="en-GB" sz="1400" b="0" i="0" u="none" baseline="0" smtClean="0">
                    <a:latin typeface="Cambria Math" panose="02040503050406030204" pitchFamily="18" charset="0"/>
                  </a:rPr>
                  <a:t>^</a:t>
                </a:r>
                <a:r>
                  <a:rPr lang="it-IT" sz="1400" b="0" i="0" u="none" baseline="0" smtClean="0">
                    <a:latin typeface="Cambria Math" panose="02040503050406030204" pitchFamily="18" charset="0"/>
                  </a:rPr>
                  <a:t>8</a:t>
                </a:r>
                <a:r>
                  <a:rPr lang="en-GB" sz="1400" b="0" i="0" u="none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𝛾]</a:t>
                </a:r>
                <a:endParaRPr lang="en-GB" sz="1400" u="sng" dirty="0" smtClean="0"/>
              </a:p>
              <a:p>
                <a:r>
                  <a:rPr lang="en-GB" sz="1400" u="sng" dirty="0" smtClean="0"/>
                  <a:t>Learning</a:t>
                </a:r>
                <a:r>
                  <a:rPr lang="en-GB" sz="1400" u="sng" baseline="0" dirty="0" smtClean="0"/>
                  <a:t> rate</a:t>
                </a:r>
                <a:r>
                  <a:rPr lang="en-GB" sz="1400" u="none" baseline="0" dirty="0" smtClean="0"/>
                  <a:t> for last layer retraining 10x higher .</a:t>
                </a:r>
                <a:endParaRPr lang="en-GB" sz="1400" u="sng" dirty="0"/>
              </a:p>
              <a:p>
                <a:endParaRPr lang="en-GB" sz="1400" u="sng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18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68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64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29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2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7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5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5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40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24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08/11/2016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57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08/11/2016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57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08/11/2016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0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08/11/2016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914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08/11/2016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41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08/11/2016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00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08/11/2016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019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08/11/2016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60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08/11/2016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965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08/11/2016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43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08/11/2016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0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B516-D6AE-4005-BCFB-FB6FC7F4DE0B}" type="datetimeFigureOut">
              <a:rPr lang="it-IT" smtClean="0"/>
              <a:t>08/11/2016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81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0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3.png"/><Relationship Id="rId4" Type="http://schemas.openxmlformats.org/officeDocument/2006/relationships/image" Target="../media/image3.jpe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12189884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0" y="2759075"/>
            <a:ext cx="12189884" cy="4098925"/>
            <a:chOff x="0" y="1738"/>
            <a:chExt cx="5760" cy="2582"/>
          </a:xfrm>
        </p:grpSpPr>
        <p:pic>
          <p:nvPicPr>
            <p:cNvPr id="6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logo +marchi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4321" cy="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09748" y="772795"/>
            <a:ext cx="6645081" cy="1213485"/>
          </a:xfrm>
        </p:spPr>
        <p:txBody>
          <a:bodyPr anchor="t">
            <a:noAutofit/>
          </a:bodyPr>
          <a:lstStyle/>
          <a:p>
            <a:r>
              <a:rPr lang="en-GB" altLang="it-IT" sz="2800" cap="small" spc="300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en-GB" altLang="it-IT" sz="2800" cap="small" spc="300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709749" y="3425825"/>
            <a:ext cx="620678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Faculty of Information Engineering, Computer Science and Statistics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M.Sc. </a:t>
            </a:r>
            <a:r>
              <a:rPr lang="en-GB" altLang="it-IT" sz="1800" i="1" dirty="0" smtClean="0">
                <a:solidFill>
                  <a:srgbClr val="FFFFFF"/>
                </a:solidFill>
                <a:latin typeface="HelveticaNeueLT Std Lt" panose="020B0403020202020204" pitchFamily="34" charset="0"/>
              </a:rPr>
              <a:t>in Artificial Intelligence and Robotics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AA</a:t>
            </a:r>
            <a:r>
              <a:rPr kumimoji="0" lang="en-GB" altLang="it-IT" sz="1800" b="0" i="1" u="none" strike="noStrike" kern="1200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2015-2016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779194" y="5636418"/>
            <a:ext cx="4420603" cy="101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GB" sz="1800" cap="small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Professor:</a:t>
            </a:r>
          </a:p>
          <a:p>
            <a:pPr lvl="0" algn="l">
              <a:defRPr/>
            </a:pPr>
            <a:r>
              <a:rPr lang="en-GB" sz="1800" i="1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Marilena Vendittelli</a:t>
            </a:r>
          </a:p>
          <a:p>
            <a:pPr lvl="0" algn="l">
              <a:defRPr/>
            </a:pPr>
            <a:r>
              <a:rPr kumimoji="0" lang="en-GB" altLang="it-IT" sz="1800" b="0" i="1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Alessandro De Luca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6934227" y="5636418"/>
            <a:ext cx="4420603" cy="101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en-GB" sz="1800" cap="small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Presenter:</a:t>
            </a:r>
          </a:p>
          <a:p>
            <a:pPr lvl="0" algn="r">
              <a:defRPr/>
            </a:pPr>
            <a:r>
              <a:rPr lang="en-GB" sz="1800" i="1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Aloise Irvin, Colosi Mirco, Gigli Andrea</a:t>
            </a:r>
            <a:endParaRPr kumimoji="0" lang="en-GB" altLang="it-IT" sz="1800" b="0" i="1" u="none" strike="noStrike" kern="1200" cap="none" spc="0" normalizeH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08/11/2016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10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Learning Transferable Features </a:t>
            </a:r>
            <a:b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</a:b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with Deep Adaption Network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Teleoperation schemes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77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system developed allow the user to choose between 3 teleoperation schemes</a:t>
            </a:r>
            <a:endParaRPr kumimoji="0" lang="en-GB" altLang="it-IT" sz="20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arrotondato 18"/>
              <p:cNvSpPr/>
              <p:nvPr/>
            </p:nvSpPr>
            <p:spPr>
              <a:xfrm>
                <a:off x="2575553" y="1798729"/>
                <a:ext cx="2232590" cy="969818"/>
              </a:xfrm>
              <a:prstGeom prst="roundRect">
                <a:avLst/>
              </a:prstGeom>
              <a:solidFill>
                <a:srgbClr val="006778"/>
              </a:solidFill>
              <a:ln>
                <a:solidFill>
                  <a:srgbClr val="0067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cap="small" dirty="0" smtClean="0">
                    <a:latin typeface="HelveticaNeueLT Std Lt" panose="020B0403020202020204" pitchFamily="34" charset="0"/>
                  </a:rPr>
                  <a:t>Calculation has </a:t>
                </a:r>
                <a14:m>
                  <m:oMath xmlns:m="http://schemas.openxmlformats.org/officeDocument/2006/math">
                    <m:r>
                      <a:rPr lang="it-IT" b="1" i="1" cap="small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it-IT" b="1" i="1" cap="small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1" i="1" cap="small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cap="small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it-IT" b="1" i="1" cap="small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b="1" i="1" cap="small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cap="small" dirty="0" smtClean="0">
                    <a:latin typeface="HelveticaNeueLT Std Lt" panose="020B0403020202020204" pitchFamily="34" charset="0"/>
                  </a:rPr>
                  <a:t> complexity</a:t>
                </a:r>
                <a:endParaRPr lang="en-GB" b="1" cap="small" dirty="0"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19" name="Rettangolo arrotondat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553" y="1798729"/>
                <a:ext cx="2232590" cy="969818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006778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tangolo arrotondato 25"/>
          <p:cNvSpPr/>
          <p:nvPr/>
        </p:nvSpPr>
        <p:spPr>
          <a:xfrm>
            <a:off x="7371167" y="1798729"/>
            <a:ext cx="2455849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Difficult to integrate in a mini-batch SGD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5026860" y="2193379"/>
            <a:ext cx="2125590" cy="665088"/>
            <a:chOff x="5026860" y="2193379"/>
            <a:chExt cx="2125590" cy="665088"/>
          </a:xfrm>
        </p:grpSpPr>
        <p:sp>
          <p:nvSpPr>
            <p:cNvPr id="12" name="Rettangolo 11"/>
            <p:cNvSpPr/>
            <p:nvPr/>
          </p:nvSpPr>
          <p:spPr>
            <a:xfrm>
              <a:off x="5026860" y="2193379"/>
              <a:ext cx="2125590" cy="180518"/>
            </a:xfrm>
            <a:prstGeom prst="rect">
              <a:avLst/>
            </a:prstGeom>
            <a:solidFill>
              <a:srgbClr val="822434"/>
            </a:solidFill>
            <a:ln>
              <a:solidFill>
                <a:srgbClr val="82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ccia in giù 10"/>
            <p:cNvSpPr/>
            <p:nvPr/>
          </p:nvSpPr>
          <p:spPr>
            <a:xfrm>
              <a:off x="5910128" y="2373897"/>
              <a:ext cx="346364" cy="484570"/>
            </a:xfrm>
            <a:prstGeom prst="downArrow">
              <a:avLst/>
            </a:prstGeom>
            <a:solidFill>
              <a:srgbClr val="822434"/>
            </a:solidFill>
            <a:ln>
              <a:solidFill>
                <a:srgbClr val="82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4808143" y="2913736"/>
            <a:ext cx="2563023" cy="62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80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Unbiased estimate of MK-MMD:</a:t>
            </a:r>
            <a:endParaRPr kumimoji="0" lang="en-GB" altLang="it-IT" sz="180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699414"/>
            <a:ext cx="10058400" cy="856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4939427"/>
                <a:ext cx="10009187" cy="670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In this way, the author are able to reduce the computation complexity to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improving the scalability to large dataset.</a:t>
                </a:r>
              </a:p>
            </p:txBody>
          </p:sp>
        </mc:Choice>
        <mc:Fallback xmlns="">
          <p:sp>
            <p:nvSpPr>
              <p:cNvPr id="1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4939427"/>
                <a:ext cx="10009187" cy="670993"/>
              </a:xfrm>
              <a:prstGeom prst="rect">
                <a:avLst/>
              </a:prstGeom>
              <a:blipFill rotWithShape="0">
                <a:blip r:embed="rId7"/>
                <a:stretch>
                  <a:fillRect l="-487" t="-4545" r="-548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521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  <p:bldP spid="26" grpId="0" animBg="1"/>
      <p:bldP spid="3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08/11/2016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11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Learning Transferable Features </a:t>
            </a:r>
            <a:b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</a:b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with Deep Adaption Network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>
              <a:defRPr/>
            </a:pPr>
            <a:r>
              <a:rPr lang="en-GB" altLang="it-IT" sz="2800" cap="small" dirty="0">
                <a:solidFill>
                  <a:srgbClr val="822434"/>
                </a:solidFill>
                <a:latin typeface="HelveticaNeueLT Std Lt" panose="020B0403020202020204" pitchFamily="34" charset="0"/>
              </a:rPr>
              <a:t>Algorithm analysis 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(2)</a:t>
            </a:r>
            <a:endParaRPr lang="en-GB" altLang="it-IT" sz="2800" cap="small" dirty="0"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914400"/>
                <a:ext cx="10009187" cy="71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altLang="it-IT" sz="20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The algorithm performs an </a:t>
                </a:r>
                <a:r>
                  <a:rPr lang="en-GB" altLang="it-IT" sz="20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alternate optimization </a:t>
                </a:r>
                <a:r>
                  <a:rPr lang="en-GB" altLang="it-IT" sz="20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of the proper CNN parameters </a:t>
                </a:r>
                <a14:m>
                  <m:oMath xmlns:m="http://schemas.openxmlformats.org/officeDocument/2006/math">
                    <m:r>
                      <a:rPr lang="el-GR" alt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</m:oMath>
                </a14:m>
                <a:r>
                  <a:rPr kumimoji="0" lang="en-GB" altLang="it-IT" sz="2000" b="0" u="none" strike="noStrike" kern="1200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and</a:t>
                </a:r>
                <a:r>
                  <a:rPr kumimoji="0" lang="en-GB" altLang="it-IT" sz="2000" b="0" u="none" strike="noStrike" kern="1200" cap="none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of the regularizer ones, indicated by </a:t>
                </a:r>
                <a14:m>
                  <m:oMath xmlns:m="http://schemas.openxmlformats.org/officeDocument/2006/math">
                    <m:r>
                      <a:rPr kumimoji="0" lang="en-GB" altLang="it-IT" sz="2000" b="1" i="1" u="none" strike="noStrike" kern="1200" cap="none" spc="0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0" lang="en-GB" altLang="it-IT" sz="2000" b="0" u="none" strike="noStrike" kern="1200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.</a:t>
                </a:r>
                <a:endParaRPr kumimoji="0" lang="en-GB" altLang="it-IT" sz="200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1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914400"/>
                <a:ext cx="10009187" cy="711200"/>
              </a:xfrm>
              <a:prstGeom prst="rect">
                <a:avLst/>
              </a:prstGeom>
              <a:blipFill rotWithShape="0">
                <a:blip r:embed="rId5"/>
                <a:stretch>
                  <a:fillRect l="-609" t="-4274" r="-670" b="-136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1116012" y="3154442"/>
                <a:ext cx="451008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GB" altLang="it-IT" dirty="0" smtClean="0">
                    <a:latin typeface="HelveticaNeueLT Std Lt" panose="020B0403020202020204" pitchFamily="34" charset="0"/>
                  </a:rPr>
                  <a:t>The CNN will minimize </a:t>
                </a:r>
                <a14:m>
                  <m:oMath xmlns:m="http://schemas.openxmlformats.org/officeDocument/2006/math">
                    <m:r>
                      <a:rPr lang="it-IT" altLang="it-IT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it-IT" dirty="0" smtClean="0">
                    <a:latin typeface="HelveticaNeueLT Std Lt" panose="020B0403020202020204" pitchFamily="34" charset="0"/>
                  </a:rPr>
                  <a:t>through </a:t>
                </a:r>
                <a:r>
                  <a:rPr lang="en-GB" altLang="it-IT" dirty="0">
                    <a:latin typeface="HelveticaNeueLT Std Lt" panose="020B0403020202020204" pitchFamily="34" charset="0"/>
                  </a:rPr>
                  <a:t>mini-batch SGD, so we must consider </a:t>
                </a:r>
                <a:r>
                  <a:rPr lang="en-GB" altLang="it-IT" dirty="0" smtClean="0">
                    <a:latin typeface="HelveticaNeueLT Std Lt" panose="020B0403020202020204" pitchFamily="34" charset="0"/>
                  </a:rPr>
                  <a:t>just its </a:t>
                </a:r>
                <a:r>
                  <a:rPr lang="en-GB" altLang="it-IT" dirty="0">
                    <a:latin typeface="HelveticaNeueLT Std Lt" panose="020B0403020202020204" pitchFamily="34" charset="0"/>
                  </a:rPr>
                  <a:t>the gradient of risk </a:t>
                </a:r>
                <a:r>
                  <a:rPr lang="en-GB" altLang="it-IT" dirty="0" smtClean="0">
                    <a:latin typeface="HelveticaNeueLT Std Lt" panose="020B0403020202020204" pitchFamily="34" charset="0"/>
                  </a:rPr>
                  <a:t>to evaluate the current </a:t>
                </a:r>
                <a:r>
                  <a:rPr lang="en-GB" altLang="it-IT" b="1" dirty="0" smtClean="0">
                    <a:latin typeface="HelveticaNeueLT Std Lt" panose="020B0403020202020204" pitchFamily="34" charset="0"/>
                  </a:rPr>
                  <a:t>update:</a:t>
                </a:r>
                <a:endParaRPr lang="en-GB" altLang="it-IT" b="1" dirty="0"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12" y="3154442"/>
                <a:ext cx="4510088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1081" t="-2538" r="-121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tangolo arrotondato 17"/>
          <p:cNvSpPr/>
          <p:nvPr/>
        </p:nvSpPr>
        <p:spPr>
          <a:xfrm>
            <a:off x="2254761" y="1716308"/>
            <a:ext cx="2232590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CNN Parameters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4" name="Rettangolo arrotondato 23"/>
          <p:cNvSpPr/>
          <p:nvPr/>
        </p:nvSpPr>
        <p:spPr>
          <a:xfrm>
            <a:off x="7753859" y="1705417"/>
            <a:ext cx="2232590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Regularizer parameters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8" name="Freccia in giù 22"/>
          <p:cNvSpPr/>
          <p:nvPr/>
        </p:nvSpPr>
        <p:spPr>
          <a:xfrm>
            <a:off x="3219741" y="2869414"/>
            <a:ext cx="298159" cy="285027"/>
          </a:xfrm>
          <a:prstGeom prst="down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37" y="4441081"/>
            <a:ext cx="3441165" cy="925875"/>
          </a:xfrm>
          <a:prstGeom prst="rect">
            <a:avLst/>
          </a:prstGeom>
        </p:spPr>
      </p:pic>
      <p:sp>
        <p:nvSpPr>
          <p:cNvPr id="29" name="Freccia in giù 22"/>
          <p:cNvSpPr/>
          <p:nvPr/>
        </p:nvSpPr>
        <p:spPr>
          <a:xfrm>
            <a:off x="8721074" y="2869414"/>
            <a:ext cx="298159" cy="285027"/>
          </a:xfrm>
          <a:prstGeom prst="down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/>
              <p:cNvSpPr/>
              <p:nvPr/>
            </p:nvSpPr>
            <p:spPr>
              <a:xfrm>
                <a:off x="6615109" y="3154442"/>
                <a:ext cx="451008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GB" altLang="it-IT" dirty="0" smtClean="0">
                    <a:latin typeface="HelveticaNeueLT Std Lt" panose="020B0403020202020204" pitchFamily="34" charset="0"/>
                  </a:rPr>
                  <a:t>The term </a:t>
                </a:r>
                <a14:m>
                  <m:oMath xmlns:m="http://schemas.openxmlformats.org/officeDocument/2006/math">
                    <m:r>
                      <a:rPr lang="en-GB" alt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altLang="it-IT" b="1" dirty="0" smtClean="0"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dirty="0" smtClean="0">
                    <a:latin typeface="HelveticaNeueLT Std Lt" panose="020B0403020202020204" pitchFamily="34" charset="0"/>
                  </a:rPr>
                  <a:t>represents the optimal kernel parameter for the MK-MMD, obtained minimizing Type-II error and maximizing test power:</a:t>
                </a:r>
                <a:endParaRPr lang="en-GB" altLang="it-IT" b="1" dirty="0"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30" name="Rettango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109" y="3154442"/>
                <a:ext cx="4510088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1081" t="-2538" r="-121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15" y="4380171"/>
            <a:ext cx="5299075" cy="553777"/>
          </a:xfrm>
          <a:prstGeom prst="rect">
            <a:avLst/>
          </a:prstGeom>
        </p:spPr>
      </p:pic>
      <p:sp>
        <p:nvSpPr>
          <p:cNvPr id="31" name="Freccia in giù 22"/>
          <p:cNvSpPr/>
          <p:nvPr/>
        </p:nvSpPr>
        <p:spPr>
          <a:xfrm>
            <a:off x="7761341" y="5001988"/>
            <a:ext cx="298159" cy="285027"/>
          </a:xfrm>
          <a:prstGeom prst="downArrow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44" y="5355055"/>
            <a:ext cx="2513013" cy="621555"/>
          </a:xfrm>
          <a:prstGeom prst="rect">
            <a:avLst/>
          </a:prstGeom>
        </p:spPr>
      </p:pic>
      <p:sp>
        <p:nvSpPr>
          <p:cNvPr id="32" name="Freccia in giù 22"/>
          <p:cNvSpPr/>
          <p:nvPr/>
        </p:nvSpPr>
        <p:spPr>
          <a:xfrm>
            <a:off x="9887244" y="5001988"/>
            <a:ext cx="298159" cy="285027"/>
          </a:xfrm>
          <a:prstGeom prst="downArrow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8219166" y="4960074"/>
            <a:ext cx="1508412" cy="30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ctr">
              <a:defRPr/>
            </a:pPr>
            <a:r>
              <a:rPr lang="en-GB" altLang="it-IT" sz="180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QP Problem</a:t>
            </a:r>
          </a:p>
        </p:txBody>
      </p:sp>
    </p:spTree>
    <p:extLst>
      <p:ext uri="{BB962C8B-B14F-4D97-AF65-F5344CB8AC3E}">
        <p14:creationId xmlns:p14="http://schemas.microsoft.com/office/powerpoint/2010/main" val="2459854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  <p:bldP spid="18" grpId="0" animBg="1"/>
      <p:bldP spid="24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08/11/2016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12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Learning Transferable Features </a:t>
            </a:r>
            <a:b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</a:b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with Deep Adaption Network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normalizeH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Experiments: setup</a:t>
            </a:r>
            <a:endParaRPr kumimoji="0" lang="en-GB" altLang="it-IT" sz="2800" b="1" i="0" u="none" strike="noStrike" kern="1200" cap="small" spc="0" normalizeH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000" b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Now</a:t>
            </a:r>
            <a:r>
              <a:rPr kumimoji="0" lang="en-GB" altLang="it-IT" sz="2000" b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it will show the results of the proposed architecture compared with current state-of-the-art algorithms for domain adaptation: </a:t>
            </a:r>
            <a:r>
              <a:rPr kumimoji="0" lang="en-GB" altLang="it-IT" sz="200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TCA, GFK, CNN, LapCNN, DDC. </a:t>
            </a:r>
            <a:r>
              <a:rPr kumimoji="0" lang="en-GB" altLang="it-IT" sz="2000" b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The authors performed tests on two different dataset.</a:t>
            </a:r>
            <a:endParaRPr kumimoji="0" lang="en-GB" altLang="it-IT" sz="200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2057400"/>
            <a:ext cx="10009187" cy="93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The first dataset used is </a:t>
            </a:r>
            <a:r>
              <a:rPr kumimoji="0" lang="en-GB" altLang="it-IT" sz="180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OFFICE-31</a:t>
            </a: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, which has images belonging to </a:t>
            </a:r>
            <a:r>
              <a:rPr kumimoji="0" lang="en-GB" altLang="it-IT" sz="180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3 different domains: </a:t>
            </a: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Amazon (A), Webcam (W) and DSLR (D). The second one is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OFFICE-10 + CALTECH-10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, which takes some images from the 10 common classes between the Caltech-256 (C) dataset and the previous one.</a:t>
            </a:r>
            <a:endParaRPr kumimoji="0" lang="en-GB" altLang="it-IT" sz="1800" b="0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4685279" y="3043065"/>
            <a:ext cx="2819325" cy="62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Four configurations for DAN architecture:</a:t>
            </a:r>
            <a:endParaRPr kumimoji="0" lang="en-GB" altLang="it-IT" sz="180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arrotondato 21"/>
              <p:cNvSpPr/>
              <p:nvPr/>
            </p:nvSpPr>
            <p:spPr>
              <a:xfrm>
                <a:off x="1412144" y="4030558"/>
                <a:ext cx="1677377" cy="391371"/>
              </a:xfrm>
              <a:prstGeom prst="roundRect">
                <a:avLst/>
              </a:prstGeom>
              <a:solidFill>
                <a:srgbClr val="006778"/>
              </a:solidFill>
              <a:ln>
                <a:solidFill>
                  <a:srgbClr val="0067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cap="small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cap="small" smtClean="0">
                              <a:latin typeface="Cambria Math" panose="02040503050406030204" pitchFamily="18" charset="0"/>
                            </a:rPr>
                            <m:t>𝑫𝑨𝑵</m:t>
                          </m:r>
                        </m:e>
                        <m:sub>
                          <m:r>
                            <a:rPr lang="it-IT" b="1" i="1" cap="small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GB" b="1" cap="small" dirty="0"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22" name="Rettangolo arrotondat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44" y="4030558"/>
                <a:ext cx="1677377" cy="391371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006778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arrotondato 22"/>
              <p:cNvSpPr/>
              <p:nvPr/>
            </p:nvSpPr>
            <p:spPr>
              <a:xfrm>
                <a:off x="4047295" y="4030558"/>
                <a:ext cx="1677377" cy="391371"/>
              </a:xfrm>
              <a:prstGeom prst="roundRect">
                <a:avLst/>
              </a:prstGeom>
              <a:solidFill>
                <a:srgbClr val="006778"/>
              </a:solidFill>
              <a:ln>
                <a:solidFill>
                  <a:srgbClr val="0067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cap="small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cap="small">
                              <a:latin typeface="Cambria Math" panose="02040503050406030204" pitchFamily="18" charset="0"/>
                            </a:rPr>
                            <m:t>𝑫𝑨𝑵</m:t>
                          </m:r>
                        </m:e>
                        <m:sub>
                          <m:r>
                            <a:rPr lang="it-IT" b="1" i="1" cap="small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GB" b="1" cap="small" dirty="0"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23" name="Rettangolo arrotondat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95" y="4030558"/>
                <a:ext cx="1677377" cy="391371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6778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arrotondato 23"/>
              <p:cNvSpPr/>
              <p:nvPr/>
            </p:nvSpPr>
            <p:spPr>
              <a:xfrm>
                <a:off x="6682446" y="4030558"/>
                <a:ext cx="1677377" cy="391371"/>
              </a:xfrm>
              <a:prstGeom prst="roundRect">
                <a:avLst/>
              </a:prstGeom>
              <a:solidFill>
                <a:srgbClr val="006778"/>
              </a:solidFill>
              <a:ln>
                <a:solidFill>
                  <a:srgbClr val="0067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cap="small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cap="small">
                              <a:latin typeface="Cambria Math" panose="02040503050406030204" pitchFamily="18" charset="0"/>
                            </a:rPr>
                            <m:t>𝑫𝑨𝑵</m:t>
                          </m:r>
                        </m:e>
                        <m:sub>
                          <m:r>
                            <a:rPr lang="it-IT" b="1" i="1" cap="small" smtClean="0">
                              <a:latin typeface="Cambria Math" panose="02040503050406030204" pitchFamily="18" charset="0"/>
                            </a:rPr>
                            <m:t>𝑺𝑲</m:t>
                          </m:r>
                        </m:sub>
                      </m:sSub>
                    </m:oMath>
                  </m:oMathPara>
                </a14:m>
                <a:endParaRPr lang="en-GB" b="1" cap="small" dirty="0"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24" name="Rettangolo arrotondat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46" y="4030558"/>
                <a:ext cx="1677377" cy="391371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6778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arrotondato 24"/>
              <p:cNvSpPr/>
              <p:nvPr/>
            </p:nvSpPr>
            <p:spPr>
              <a:xfrm>
                <a:off x="9317597" y="4030558"/>
                <a:ext cx="1677377" cy="391371"/>
              </a:xfrm>
              <a:prstGeom prst="roundRect">
                <a:avLst/>
              </a:prstGeom>
              <a:solidFill>
                <a:srgbClr val="006778"/>
              </a:solidFill>
              <a:ln>
                <a:solidFill>
                  <a:srgbClr val="0067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cap="small" smtClean="0">
                          <a:latin typeface="Cambria Math" panose="02040503050406030204" pitchFamily="18" charset="0"/>
                        </a:rPr>
                        <m:t>𝑫𝑨𝑵</m:t>
                      </m:r>
                    </m:oMath>
                  </m:oMathPara>
                </a14:m>
                <a:endParaRPr lang="en-GB" b="1" cap="small" dirty="0"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25" name="Rettangolo arrotondat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597" y="4030558"/>
                <a:ext cx="1677377" cy="391371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006778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/>
          <p:cNvGrpSpPr/>
          <p:nvPr/>
        </p:nvGrpSpPr>
        <p:grpSpPr>
          <a:xfrm>
            <a:off x="1270000" y="3850429"/>
            <a:ext cx="4622800" cy="1158054"/>
            <a:chOff x="1270000" y="3761529"/>
            <a:chExt cx="4622800" cy="1158054"/>
          </a:xfrm>
        </p:grpSpPr>
        <p:sp>
          <p:nvSpPr>
            <p:cNvPr id="2" name="Rettangolo arrotondato 1"/>
            <p:cNvSpPr/>
            <p:nvPr/>
          </p:nvSpPr>
          <p:spPr>
            <a:xfrm>
              <a:off x="1270000" y="3761529"/>
              <a:ext cx="4622800" cy="746971"/>
            </a:xfrm>
            <a:prstGeom prst="roundRect">
              <a:avLst/>
            </a:prstGeom>
            <a:noFill/>
            <a:ln>
              <a:solidFill>
                <a:srgbClr val="82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ccia in giù 22"/>
            <p:cNvSpPr/>
            <p:nvPr/>
          </p:nvSpPr>
          <p:spPr>
            <a:xfrm>
              <a:off x="3430085" y="4515337"/>
              <a:ext cx="302629" cy="404246"/>
            </a:xfrm>
            <a:prstGeom prst="downArrow">
              <a:avLst/>
            </a:prstGeom>
            <a:solidFill>
              <a:srgbClr val="822434"/>
            </a:solidFill>
            <a:ln>
              <a:solidFill>
                <a:srgbClr val="82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593388" y="5191772"/>
            <a:ext cx="1976022" cy="62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Multi-kernel 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Single layer</a:t>
            </a: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6511483" y="3850429"/>
            <a:ext cx="2019301" cy="1151217"/>
            <a:chOff x="6511483" y="3761529"/>
            <a:chExt cx="2019301" cy="1151217"/>
          </a:xfrm>
        </p:grpSpPr>
        <p:sp>
          <p:nvSpPr>
            <p:cNvPr id="28" name="Rettangolo arrotondato 27"/>
            <p:cNvSpPr/>
            <p:nvPr/>
          </p:nvSpPr>
          <p:spPr>
            <a:xfrm>
              <a:off x="6511483" y="3761529"/>
              <a:ext cx="2019301" cy="746971"/>
            </a:xfrm>
            <a:prstGeom prst="roundRect">
              <a:avLst/>
            </a:prstGeom>
            <a:noFill/>
            <a:ln>
              <a:solidFill>
                <a:srgbClr val="82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reccia in giù 22"/>
            <p:cNvSpPr/>
            <p:nvPr/>
          </p:nvSpPr>
          <p:spPr>
            <a:xfrm>
              <a:off x="7434102" y="4508500"/>
              <a:ext cx="302629" cy="404246"/>
            </a:xfrm>
            <a:prstGeom prst="downArrow">
              <a:avLst/>
            </a:prstGeom>
            <a:solidFill>
              <a:srgbClr val="822434"/>
            </a:solidFill>
            <a:ln>
              <a:solidFill>
                <a:srgbClr val="82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6597405" y="5191772"/>
            <a:ext cx="1976022" cy="62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Single-kernel 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Multi-layer</a:t>
            </a: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9146634" y="3850429"/>
            <a:ext cx="2019301" cy="1151217"/>
            <a:chOff x="9146634" y="3761529"/>
            <a:chExt cx="2019301" cy="1151217"/>
          </a:xfrm>
        </p:grpSpPr>
        <p:sp>
          <p:nvSpPr>
            <p:cNvPr id="29" name="Rettangolo arrotondato 28"/>
            <p:cNvSpPr/>
            <p:nvPr/>
          </p:nvSpPr>
          <p:spPr>
            <a:xfrm>
              <a:off x="9146634" y="3761529"/>
              <a:ext cx="2019301" cy="746971"/>
            </a:xfrm>
            <a:prstGeom prst="roundRect">
              <a:avLst/>
            </a:prstGeom>
            <a:noFill/>
            <a:ln>
              <a:solidFill>
                <a:srgbClr val="82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ccia in giù 22"/>
            <p:cNvSpPr/>
            <p:nvPr/>
          </p:nvSpPr>
          <p:spPr>
            <a:xfrm>
              <a:off x="10004969" y="4508500"/>
              <a:ext cx="302629" cy="404246"/>
            </a:xfrm>
            <a:prstGeom prst="downArrow">
              <a:avLst/>
            </a:prstGeom>
            <a:solidFill>
              <a:srgbClr val="822434"/>
            </a:solidFill>
            <a:ln>
              <a:solidFill>
                <a:srgbClr val="82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9278032" y="5191772"/>
            <a:ext cx="1976022" cy="62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Multi-kernel 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Multi-layer</a:t>
            </a: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81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21" grpId="0"/>
      <p:bldP spid="22" grpId="0" animBg="1"/>
      <p:bldP spid="23" grpId="0" animBg="1"/>
      <p:bldP spid="24" grpId="0" animBg="1"/>
      <p:bldP spid="25" grpId="0" animBg="1"/>
      <p:bldP spid="31" grpId="0" build="p"/>
      <p:bldP spid="34" grpId="0" build="p"/>
      <p:bldP spid="3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08/11/2016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13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Learning Transferable Features </a:t>
            </a:r>
            <a:b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</a:b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with Deep Adaption Network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>
              <a:defRPr/>
            </a:pPr>
            <a:r>
              <a:rPr lang="en-GB" altLang="it-IT" sz="2800" cap="small" dirty="0">
                <a:solidFill>
                  <a:srgbClr val="822434"/>
                </a:solidFill>
                <a:latin typeface="HelveticaNeueLT Std Lt" panose="020B0403020202020204" pitchFamily="34" charset="0"/>
              </a:rPr>
              <a:t>Experiments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: results (1)</a:t>
            </a:r>
            <a:endParaRPr lang="en-GB" altLang="it-IT" sz="2800" cap="small" dirty="0"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72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000" b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The following</a:t>
            </a:r>
            <a:r>
              <a:rPr kumimoji="0" lang="en-GB" altLang="it-IT" sz="2000" b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results demonstrate how well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DAN architecture generalizes, transferring pre-trained deep features across the domains:</a:t>
            </a:r>
            <a:endParaRPr kumimoji="0" lang="en-GB" altLang="it-IT" sz="2000" b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2" y="1739900"/>
            <a:ext cx="6796790" cy="193375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2" y="3856944"/>
            <a:ext cx="6796790" cy="2035856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7271216" y="3403600"/>
            <a:ext cx="508702" cy="270055"/>
          </a:xfrm>
          <a:prstGeom prst="ellipse">
            <a:avLst/>
          </a:prstGeom>
          <a:noFill/>
          <a:ln w="38100"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ccia a destra 10"/>
          <p:cNvSpPr/>
          <p:nvPr/>
        </p:nvSpPr>
        <p:spPr>
          <a:xfrm>
            <a:off x="685800" y="3462305"/>
            <a:ext cx="520700" cy="135027"/>
          </a:xfrm>
          <a:prstGeom prst="right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/>
          <p:cNvSpPr/>
          <p:nvPr/>
        </p:nvSpPr>
        <p:spPr>
          <a:xfrm>
            <a:off x="7271216" y="5612426"/>
            <a:ext cx="508702" cy="270055"/>
          </a:xfrm>
          <a:prstGeom prst="ellipse">
            <a:avLst/>
          </a:prstGeom>
          <a:noFill/>
          <a:ln w="38100"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/>
          <p:cNvSpPr/>
          <p:nvPr/>
        </p:nvSpPr>
        <p:spPr>
          <a:xfrm>
            <a:off x="2766466" y="3403600"/>
            <a:ext cx="980034" cy="258515"/>
          </a:xfrm>
          <a:prstGeom prst="ellipse">
            <a:avLst/>
          </a:prstGeom>
          <a:noFill/>
          <a:ln w="38100"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e 23"/>
          <p:cNvSpPr/>
          <p:nvPr/>
        </p:nvSpPr>
        <p:spPr>
          <a:xfrm>
            <a:off x="5382666" y="5612426"/>
            <a:ext cx="980034" cy="258515"/>
          </a:xfrm>
          <a:prstGeom prst="ellipse">
            <a:avLst/>
          </a:prstGeom>
          <a:noFill/>
          <a:ln w="38100"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arrotondato 13"/>
          <p:cNvSpPr/>
          <p:nvPr/>
        </p:nvSpPr>
        <p:spPr>
          <a:xfrm>
            <a:off x="1206500" y="3403600"/>
            <a:ext cx="609600" cy="258515"/>
          </a:xfrm>
          <a:prstGeom prst="roundRect">
            <a:avLst/>
          </a:prstGeom>
          <a:noFill/>
          <a:ln w="38100"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ccia a destra 24"/>
          <p:cNvSpPr/>
          <p:nvPr/>
        </p:nvSpPr>
        <p:spPr>
          <a:xfrm>
            <a:off x="685800" y="5679975"/>
            <a:ext cx="520700" cy="135027"/>
          </a:xfrm>
          <a:prstGeom prst="right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arrotondato 27"/>
          <p:cNvSpPr/>
          <p:nvPr/>
        </p:nvSpPr>
        <p:spPr>
          <a:xfrm>
            <a:off x="1206500" y="5621270"/>
            <a:ext cx="609600" cy="258515"/>
          </a:xfrm>
          <a:prstGeom prst="roundRect">
            <a:avLst/>
          </a:prstGeom>
          <a:noFill/>
          <a:ln w="38100"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ccia in giù 28"/>
          <p:cNvSpPr/>
          <p:nvPr/>
        </p:nvSpPr>
        <p:spPr>
          <a:xfrm rot="16200000">
            <a:off x="8482144" y="2334871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Freccia in giù 29"/>
          <p:cNvSpPr/>
          <p:nvPr/>
        </p:nvSpPr>
        <p:spPr>
          <a:xfrm rot="16200000">
            <a:off x="8482144" y="4502966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9300737" y="2386712"/>
            <a:ext cx="2306951" cy="62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OFFICE-31 Dataset Outcomes</a:t>
            </a:r>
            <a:endParaRPr kumimoji="0" lang="en-GB" altLang="it-IT" sz="180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9289201" y="4395840"/>
            <a:ext cx="2330021" cy="95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OFFICE-10 + CALTECH-10 Dataset Outcomes</a:t>
            </a:r>
            <a:endParaRPr kumimoji="0" lang="en-GB" altLang="it-IT" sz="180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09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 animBg="1"/>
      <p:bldP spid="11" grpId="0" animBg="1"/>
      <p:bldP spid="21" grpId="0" animBg="1"/>
      <p:bldP spid="23" grpId="0" animBg="1"/>
      <p:bldP spid="24" grpId="0" animBg="1"/>
      <p:bldP spid="14" grpId="0" animBg="1"/>
      <p:bldP spid="25" grpId="0" animBg="1"/>
      <p:bldP spid="28" grpId="0" animBg="1"/>
      <p:bldP spid="29" grpId="0" animBg="1"/>
      <p:bldP spid="30" grpId="0" animBg="1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08/11/2016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14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Learning Transferable Features </a:t>
            </a:r>
            <a:b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</a:b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with Deep Adaption Network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>
              <a:defRPr/>
            </a:pPr>
            <a:r>
              <a:rPr lang="en-GB" altLang="it-IT" sz="2800" cap="small" dirty="0">
                <a:solidFill>
                  <a:srgbClr val="822434"/>
                </a:solidFill>
                <a:latin typeface="HelveticaNeueLT Std Lt" panose="020B0403020202020204" pitchFamily="34" charset="0"/>
              </a:rPr>
              <a:t>Experiments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: results (2)</a:t>
            </a:r>
            <a:endParaRPr lang="en-GB" altLang="it-IT" sz="2800" cap="small" dirty="0"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000" b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In order to better demonstrate</a:t>
            </a:r>
            <a:r>
              <a:rPr kumimoji="0" lang="en-GB" altLang="it-IT" sz="2000" b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the improve in transferability of the new deep features, the authors plotted the </a:t>
            </a:r>
            <a:r>
              <a:rPr kumimoji="0" lang="en-GB" altLang="it-IT" sz="200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t-SNE embedding</a:t>
            </a:r>
            <a:r>
              <a:rPr kumimoji="0" lang="en-GB" altLang="it-IT" sz="2000" b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of the images both for the DDC architecture (single layer single kernel MMD regularizer) and for the DAN one:</a:t>
            </a:r>
            <a:endParaRPr kumimoji="0" lang="en-GB" altLang="it-IT" sz="2000" b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2" y="2032000"/>
            <a:ext cx="8322365" cy="2028476"/>
          </a:xfrm>
          <a:prstGeom prst="rect">
            <a:avLst/>
          </a:prstGeom>
        </p:spPr>
      </p:pic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5027703" y="4110510"/>
            <a:ext cx="2185801" cy="36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80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Two main remarks:</a:t>
            </a:r>
            <a:endParaRPr kumimoji="0" lang="en-GB" altLang="it-IT" sz="180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33" name="Freccia in giù 22"/>
          <p:cNvSpPr/>
          <p:nvPr/>
        </p:nvSpPr>
        <p:spPr>
          <a:xfrm>
            <a:off x="5969288" y="4554054"/>
            <a:ext cx="302629" cy="404246"/>
          </a:xfrm>
          <a:prstGeom prst="downArrow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2690806" y="5045123"/>
            <a:ext cx="6859592" cy="90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342900" lvl="0" indent="-342900" algn="just">
              <a:buFont typeface="+mj-lt"/>
              <a:buAutoNum type="arabicPeriod"/>
              <a:defRPr/>
            </a:pP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DAN features </a:t>
            </a:r>
            <a:r>
              <a:rPr kumimoji="0" lang="en-GB" altLang="it-IT" sz="180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discriminates better </a:t>
            </a: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the points w.r.t. DDC ones</a:t>
            </a:r>
          </a:p>
          <a:p>
            <a:pPr marL="342900" lvl="0" indent="-342900" algn="just">
              <a:buFont typeface="+mj-lt"/>
              <a:buAutoNum type="arabicPeriod"/>
              <a:defRPr/>
            </a:pP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Categories are </a:t>
            </a:r>
            <a:r>
              <a:rPr kumimoji="0" lang="en-GB" altLang="it-IT" sz="180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aligned better</a:t>
            </a: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passing from source to target using DAN features.</a:t>
            </a:r>
          </a:p>
        </p:txBody>
      </p:sp>
    </p:spTree>
    <p:extLst>
      <p:ext uri="{BB962C8B-B14F-4D97-AF65-F5344CB8AC3E}">
        <p14:creationId xmlns:p14="http://schemas.microsoft.com/office/powerpoint/2010/main" val="1085206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7" grpId="0"/>
      <p:bldP spid="33" grpId="0" animBg="1"/>
      <p:bldP spid="3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08/11/2016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15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Learning Transferable Features </a:t>
            </a:r>
            <a:b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</a:b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with Deep Adaption Network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Conclusions</a:t>
            </a:r>
            <a:endParaRPr kumimoji="0" lang="en-GB" altLang="it-IT" sz="2800" b="1" i="0" u="none" strike="noStrike" kern="1200" cap="small" spc="0" normalizeH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77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kumimoji="0" lang="en-GB" altLang="it-IT" sz="2000" b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The authors of the paper proposed a new architecture</a:t>
            </a:r>
            <a:r>
              <a:rPr kumimoji="0" lang="en-GB" altLang="it-IT" sz="2000" b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that uses deep features </a:t>
            </a:r>
            <a:r>
              <a:rPr lang="en-GB" altLang="it-IT" sz="20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to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tackle the feature transferability across different domains: the Deep Adaption Network (DAN).</a:t>
            </a:r>
            <a:endParaRPr kumimoji="0" lang="en-GB" altLang="it-IT" sz="2000" b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1" name="Freccia in giù 22"/>
          <p:cNvSpPr/>
          <p:nvPr/>
        </p:nvSpPr>
        <p:spPr>
          <a:xfrm>
            <a:off x="5969290" y="1790700"/>
            <a:ext cx="302629" cy="404246"/>
          </a:xfrm>
          <a:prstGeom prst="down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116012" y="2296546"/>
            <a:ext cx="10009187" cy="93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In a CNN, domain discrepancy is higher for deep-layer features and a simple fine-tuning of the higher layer would not improve the domain adaptation. The authors used the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mean-embedding matching of the multi-layer representation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of each domain into a RKHS to enhance transferability. </a:t>
            </a:r>
            <a:endParaRPr kumimoji="0" lang="en-GB" altLang="it-IT" sz="1800" b="0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60476" y="3333011"/>
            <a:ext cx="3520254" cy="6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80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Two key aspects characterize DAN architecture:</a:t>
            </a:r>
            <a:endParaRPr kumimoji="0" lang="en-GB" altLang="it-IT" sz="180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8114014" y="4066186"/>
            <a:ext cx="1677377" cy="762673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Multi-layer regularizer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2425700" y="4066187"/>
            <a:ext cx="1701491" cy="762673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Multi-kernel MMD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199995" y="5006658"/>
            <a:ext cx="4152899" cy="88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lvl="0" indent="-285750" algn="just">
              <a:spcAft>
                <a:spcPts val="600"/>
              </a:spcAft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Different kernel may embed the source/target probability distributions into RKHS with different statistics.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876252" y="5006658"/>
            <a:ext cx="4152899" cy="88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lvl="0" indent="-285750" algn="just">
              <a:spcAft>
                <a:spcPts val="600"/>
              </a:spcAft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Critical in order to lessen the domain discrepancy, reducing the source bias from the classifier.</a:t>
            </a:r>
          </a:p>
        </p:txBody>
      </p:sp>
      <p:grpSp>
        <p:nvGrpSpPr>
          <p:cNvPr id="6" name="Gruppo 5"/>
          <p:cNvGrpSpPr/>
          <p:nvPr/>
        </p:nvGrpSpPr>
        <p:grpSpPr>
          <a:xfrm>
            <a:off x="4570028" y="4048433"/>
            <a:ext cx="3101149" cy="649214"/>
            <a:chOff x="4570028" y="4048433"/>
            <a:chExt cx="3101149" cy="649214"/>
          </a:xfrm>
        </p:grpSpPr>
        <p:sp>
          <p:nvSpPr>
            <p:cNvPr id="26" name="Rettangolo 25"/>
            <p:cNvSpPr/>
            <p:nvPr/>
          </p:nvSpPr>
          <p:spPr>
            <a:xfrm rot="5400000">
              <a:off x="5927324" y="4154474"/>
              <a:ext cx="386558" cy="174476"/>
            </a:xfrm>
            <a:prstGeom prst="rect">
              <a:avLst/>
            </a:prstGeom>
            <a:solidFill>
              <a:srgbClr val="822434"/>
            </a:solidFill>
            <a:ln>
              <a:solidFill>
                <a:srgbClr val="82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Freccia a destra 1"/>
            <p:cNvSpPr/>
            <p:nvPr/>
          </p:nvSpPr>
          <p:spPr>
            <a:xfrm>
              <a:off x="6033365" y="4292861"/>
              <a:ext cx="1637812" cy="403572"/>
            </a:xfrm>
            <a:prstGeom prst="rightArrow">
              <a:avLst>
                <a:gd name="adj1" fmla="val 43706"/>
                <a:gd name="adj2" fmla="val 50000"/>
              </a:avLst>
            </a:prstGeom>
            <a:solidFill>
              <a:srgbClr val="822434"/>
            </a:solidFill>
            <a:ln>
              <a:solidFill>
                <a:srgbClr val="82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ccia a destra 28"/>
            <p:cNvSpPr/>
            <p:nvPr/>
          </p:nvSpPr>
          <p:spPr>
            <a:xfrm rot="10800000">
              <a:off x="4570028" y="4294075"/>
              <a:ext cx="1637812" cy="403572"/>
            </a:xfrm>
            <a:prstGeom prst="rightArrow">
              <a:avLst>
                <a:gd name="adj1" fmla="val 43706"/>
                <a:gd name="adj2" fmla="val 50000"/>
              </a:avLst>
            </a:prstGeom>
            <a:solidFill>
              <a:srgbClr val="822434"/>
            </a:solidFill>
            <a:ln>
              <a:solidFill>
                <a:srgbClr val="82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78991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 animBg="1"/>
      <p:bldP spid="14" grpId="0"/>
      <p:bldP spid="15" grpId="0"/>
      <p:bldP spid="17" grpId="0" animBg="1"/>
      <p:bldP spid="20" grpId="0" animBg="1"/>
      <p:bldP spid="22" grpId="0" build="allAtOnce"/>
      <p:bldP spid="2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08/11/2016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2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Master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-slave f</a:t>
            </a: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rame mismatch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4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frames of Geomagic Touch’s end effector and KUKA’s tool-tip do not coincide, so to guarantee coherent movements of the slave it is necessary to align them.</a:t>
            </a:r>
            <a:endParaRPr kumimoji="0" lang="en-GB" altLang="it-IT" sz="200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2" y="1946865"/>
            <a:ext cx="2882137" cy="243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60" y="1946865"/>
            <a:ext cx="2971784" cy="24368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4989981"/>
                <a:ext cx="10009187" cy="73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it-IT" alt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altLang="it-IT" sz="1800" i="1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-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axis 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of Geomagic’s pencil has to coincide to the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kumimoji="0" lang="en-GB" altLang="it-IT" sz="180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-</a:t>
                </a:r>
                <a:r>
                  <a:rPr lang="en-GB" altLang="it-IT" sz="180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axis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of the KUKA’s tool-tip. This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fixed rotational offset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must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always be added 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to have a intuitive teleoperation.</a:t>
                </a:r>
                <a:endParaRPr kumimoji="0" lang="en-GB" altLang="it-IT" sz="1800" i="1" u="none" strike="noStrike" kern="1200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>
          <p:sp>
            <p:nvSpPr>
              <p:cNvPr id="3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4989981"/>
                <a:ext cx="10009187" cy="733855"/>
              </a:xfrm>
              <a:prstGeom prst="rect">
                <a:avLst/>
              </a:prstGeom>
              <a:blipFill>
                <a:blip r:embed="rId7"/>
                <a:stretch>
                  <a:fillRect l="-487" t="-5000" r="-548" b="-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po 33"/>
          <p:cNvGrpSpPr/>
          <p:nvPr/>
        </p:nvGrpSpPr>
        <p:grpSpPr>
          <a:xfrm>
            <a:off x="5322111" y="2963562"/>
            <a:ext cx="1596987" cy="665088"/>
            <a:chOff x="5026860" y="2193379"/>
            <a:chExt cx="2125590" cy="665088"/>
          </a:xfrm>
        </p:grpSpPr>
        <p:sp>
          <p:nvSpPr>
            <p:cNvPr id="35" name="Rettangolo 34"/>
            <p:cNvSpPr/>
            <p:nvPr/>
          </p:nvSpPr>
          <p:spPr>
            <a:xfrm>
              <a:off x="5026860" y="2193379"/>
              <a:ext cx="2125590" cy="180518"/>
            </a:xfrm>
            <a:prstGeom prst="rect">
              <a:avLst/>
            </a:prstGeom>
            <a:solidFill>
              <a:srgbClr val="822434"/>
            </a:solidFill>
            <a:ln>
              <a:solidFill>
                <a:srgbClr val="82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ccia in giù 10"/>
            <p:cNvSpPr/>
            <p:nvPr/>
          </p:nvSpPr>
          <p:spPr>
            <a:xfrm>
              <a:off x="5910128" y="2373897"/>
              <a:ext cx="346364" cy="484570"/>
            </a:xfrm>
            <a:prstGeom prst="downArrow">
              <a:avLst/>
            </a:prstGeom>
            <a:solidFill>
              <a:srgbClr val="822434"/>
            </a:solidFill>
            <a:ln>
              <a:solidFill>
                <a:srgbClr val="82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5211558" y="3809168"/>
            <a:ext cx="1808557" cy="90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80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Fixed Offset </a:t>
            </a:r>
            <a:r>
              <a:rPr kumimoji="0" lang="en-GB" altLang="it-IT" sz="1800" b="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between the frames</a:t>
            </a:r>
            <a:endParaRPr kumimoji="0" lang="en-GB" altLang="it-IT" sz="1800" b="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85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08/11/2016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3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Workspace extension (1)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first thing to underline is that master and slave do not have the same workspaces. A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clutching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mechanism is required to extend Geomagic limited workspace. This is done using the 3 buttons on the device.</a:t>
            </a:r>
            <a:endParaRPr kumimoji="0" lang="en-GB" altLang="it-IT" sz="200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5281916" y="2189889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>
                <a:latin typeface="HelveticaNeueLT Std Lt" panose="020B0403020202020204" pitchFamily="34" charset="0"/>
              </a:rPr>
              <a:t>Button 2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8731398" y="2189887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>
                <a:latin typeface="HelveticaNeueLT Std Lt" panose="020B0403020202020204" pitchFamily="34" charset="0"/>
              </a:rPr>
              <a:t>Button 3</a:t>
            </a:r>
          </a:p>
        </p:txBody>
      </p:sp>
      <p:sp>
        <p:nvSpPr>
          <p:cNvPr id="18" name="Rettangolo arrotondato 17"/>
          <p:cNvSpPr/>
          <p:nvPr/>
        </p:nvSpPr>
        <p:spPr>
          <a:xfrm>
            <a:off x="1735182" y="2189888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Button 1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946994" y="3443004"/>
            <a:ext cx="3345605" cy="133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Fully releases the  clutch between master and slave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position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is modified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orientation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is modified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2" name="Freccia in giù 21"/>
          <p:cNvSpPr/>
          <p:nvPr/>
        </p:nvSpPr>
        <p:spPr>
          <a:xfrm>
            <a:off x="5877910" y="2810752"/>
            <a:ext cx="434063" cy="489807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"/>
              <p:cNvSpPr txBox="1">
                <a:spLocks noChangeArrowheads="1"/>
              </p:cNvSpPr>
              <p:nvPr/>
            </p:nvSpPr>
            <p:spPr bwMode="auto">
              <a:xfrm>
                <a:off x="7897283" y="3443004"/>
                <a:ext cx="3345605" cy="2287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marL="285750" marR="0" lvl="0" indent="-28575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2243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Simulates a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virtual fixture</a:t>
                </a:r>
                <a:endParaRPr lang="en-GB" altLang="it-IT" sz="1800" b="0" dirty="0" smtClean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  <a:p>
                <a:pPr marL="285750" marR="0" lvl="0" indent="-28575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2243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Motion allowed only along the </a:t>
                </a:r>
                <a14:m>
                  <m:oMath xmlns:m="http://schemas.openxmlformats.org/officeDocument/2006/math">
                    <m:r>
                      <a:rPr lang="it-IT" alt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-axis 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of the slave’s end effector (approaching dir.) while all the other components are filtered out.</a:t>
                </a:r>
                <a:endParaRPr lang="en-GB" altLang="it-IT" sz="1800" b="0" dirty="0" smtClean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  <a:p>
                <a:pPr marL="285750" marR="0" lvl="0" indent="-28575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2243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Slave orientation is not modified</a:t>
                </a:r>
                <a:endParaRPr lang="en-GB" altLang="it-IT" sz="1800" b="0" dirty="0" smtClean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</p:txBody>
          </p:sp>
        </mc:Choice>
        <mc:Fallback>
          <p:sp>
            <p:nvSpPr>
              <p:cNvPr id="25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7283" y="3443004"/>
                <a:ext cx="3345605" cy="2287442"/>
              </a:xfrm>
              <a:prstGeom prst="rect">
                <a:avLst/>
              </a:prstGeom>
              <a:blipFill>
                <a:blip r:embed="rId5"/>
                <a:stretch>
                  <a:fillRect l="-1093" t="-1600" r="-1639" b="-42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ccia in giù 25"/>
          <p:cNvSpPr/>
          <p:nvPr/>
        </p:nvSpPr>
        <p:spPr>
          <a:xfrm>
            <a:off x="9353056" y="2801892"/>
            <a:ext cx="434063" cy="489807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ccia in giù 26"/>
          <p:cNvSpPr/>
          <p:nvPr/>
        </p:nvSpPr>
        <p:spPr>
          <a:xfrm>
            <a:off x="2402764" y="2810752"/>
            <a:ext cx="434063" cy="489807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422138" y="3443004"/>
            <a:ext cx="3345605" cy="133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Partially releases the  clutch between master and slave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position is not modified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orientation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is modified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50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4" grpId="0" animBg="1"/>
      <p:bldP spid="15" grpId="0" animBg="1"/>
      <p:bldP spid="18" grpId="0" animBg="1"/>
      <p:bldP spid="21" grpId="0" build="p"/>
      <p:bldP spid="22" grpId="0" animBg="1"/>
      <p:bldP spid="25" grpId="0" build="p"/>
      <p:bldP spid="26" grpId="0" animBg="1"/>
      <p:bldP spid="27" grpId="0" animBg="1"/>
      <p:bldP spid="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08/11/2016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4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 smtClean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</a:t>
            </a: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>
              <a:defRPr/>
            </a:pPr>
            <a:r>
              <a:rPr lang="en-GB" altLang="it-IT" sz="2800" cap="small" dirty="0">
                <a:solidFill>
                  <a:srgbClr val="822434"/>
                </a:solidFill>
                <a:latin typeface="HelveticaNeueLT Std Lt" panose="020B0403020202020204" pitchFamily="34" charset="0"/>
              </a:rPr>
              <a:t>Workspace extension 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(2)</a:t>
            </a:r>
            <a:endParaRPr lang="en-GB" altLang="it-IT" sz="2800" cap="small" dirty="0"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353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software has to evaluate the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offset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between the current pose of slave’s end effector and the current master pose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every time the user switches button.</a:t>
            </a:r>
            <a:endParaRPr kumimoji="0" lang="en-GB" altLang="it-IT" sz="200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6" name="Freccia in giù 15"/>
          <p:cNvSpPr/>
          <p:nvPr/>
        </p:nvSpPr>
        <p:spPr>
          <a:xfrm>
            <a:off x="5930105" y="1831499"/>
            <a:ext cx="381000" cy="504794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75" y="2437893"/>
            <a:ext cx="4342226" cy="2160625"/>
          </a:xfrm>
          <a:prstGeom prst="rect">
            <a:avLst/>
          </a:prstGeom>
        </p:spPr>
      </p:pic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116012" y="4700118"/>
            <a:ext cx="10009187" cy="119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lvl="0" indent="-285750" algn="just">
              <a:buClr>
                <a:srgbClr val="822434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In this </a:t>
            </a:r>
            <a:r>
              <a:rPr lang="en-GB" altLang="it-IT" sz="18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way it is possible to command correctly and in a more intuitive way the slave through the haptic device. Slave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position is not modified</a:t>
            </a:r>
          </a:p>
          <a:p>
            <a:pPr marL="285750" lvl="0" indent="-285750" algn="just">
              <a:buClr>
                <a:srgbClr val="822434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If </a:t>
            </a:r>
            <a:r>
              <a:rPr lang="en-GB" altLang="it-IT" sz="180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no button is pressed the slave will not move</a:t>
            </a:r>
            <a:r>
              <a:rPr lang="en-GB" altLang="it-IT" sz="18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, allowing the user to rearrange the master pose to be more comfortable for the task, or to achieve distant points inside the slave’s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workspace.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42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08/11/2016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5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 smtClean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</a:t>
            </a: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Teleoperation task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353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aim of the project is use the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Geomagic Touch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(master)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to simulate the teleoperation of a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KUKA LWR 4+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(slave)</a:t>
            </a:r>
            <a:r>
              <a:rPr lang="en-GB" altLang="it-IT" sz="20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1770484"/>
                <a:ext cx="10009187" cy="73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At each time-step, given the right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desired 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alt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alt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it-IT" alt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, the robot has to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converge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to it and a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force feedback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must be returned through the haptic device. Two main problems to be solved:</a:t>
                </a:r>
                <a:endParaRPr kumimoji="0" lang="en-GB" altLang="it-IT" sz="1800" b="0" u="none" strike="noStrike" kern="1200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4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1770484"/>
                <a:ext cx="10009187" cy="733855"/>
              </a:xfrm>
              <a:prstGeom prst="rect">
                <a:avLst/>
              </a:prstGeom>
              <a:blipFill>
                <a:blip r:embed="rId4"/>
                <a:stretch>
                  <a:fillRect l="-487" t="-4132" r="-5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ccia in giù 42"/>
          <p:cNvSpPr/>
          <p:nvPr/>
        </p:nvSpPr>
        <p:spPr>
          <a:xfrm>
            <a:off x="2996405" y="2570986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ccia in giù 15"/>
          <p:cNvSpPr/>
          <p:nvPr/>
        </p:nvSpPr>
        <p:spPr>
          <a:xfrm>
            <a:off x="8863805" y="2570986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1116011" y="3482745"/>
                <a:ext cx="4141789" cy="1658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algn="ctr">
                  <a:defRPr/>
                </a:pPr>
                <a:r>
                  <a:rPr lang="en-GB" sz="1900" cap="small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Kuka’s inverse kinematic:</a:t>
                </a:r>
              </a:p>
              <a:p>
                <a:pPr algn="just">
                  <a:defRPr/>
                </a:pPr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The system generates as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that must be turned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to be sent to the KUKA’s low level controllers in order to generate the proper torques.</a:t>
                </a:r>
                <a:endParaRPr lang="en-GB" sz="1800" b="0" dirty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1" y="3482745"/>
                <a:ext cx="4141789" cy="1658420"/>
              </a:xfrm>
              <a:prstGeom prst="rect">
                <a:avLst/>
              </a:prstGeom>
              <a:blipFill>
                <a:blip r:embed="rId5"/>
                <a:stretch>
                  <a:fillRect l="-1176" t="-1838" r="-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983410" y="3482745"/>
            <a:ext cx="4141789" cy="165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algn="ctr">
              <a:defRPr/>
            </a:pPr>
            <a:r>
              <a:rPr lang="en-GB" sz="190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Teleoperation schemes:</a:t>
            </a:r>
          </a:p>
          <a:p>
            <a:pPr algn="just"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Three possible schemes have been developed in order to verify which one is more suited to a </a:t>
            </a:r>
            <a:r>
              <a:rPr lang="en-GB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needle insertion </a:t>
            </a:r>
            <a:r>
              <a:rPr lang="en-GB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task.</a:t>
            </a:r>
            <a:endParaRPr lang="en-GB" sz="1800" b="0" dirty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5242765"/>
            <a:ext cx="10009187" cy="7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system has been used to perform a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needle insertion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task, perforating a synthetic tissue modelled in the scene.</a:t>
            </a:r>
            <a:endParaRPr kumimoji="0" lang="en-GB" altLang="it-IT" sz="1800" b="0" i="1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76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2" grpId="0"/>
      <p:bldP spid="43" grpId="0" animBg="1"/>
      <p:bldP spid="16" grpId="0" animBg="1"/>
      <p:bldP spid="20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08/11/2016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>
              <a:defRPr/>
            </a:pPr>
            <a:r>
              <a:rPr lang="en-GB" altLang="it-IT" sz="2800" cap="small" dirty="0">
                <a:solidFill>
                  <a:srgbClr val="822434"/>
                </a:solidFill>
                <a:latin typeface="HelveticaNeueLT Std Lt" panose="020B0403020202020204" pitchFamily="34" charset="0"/>
              </a:rPr>
              <a:t>Kuka lwr 4+ inverse 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kinematics (1)</a:t>
            </a:r>
            <a:endParaRPr lang="en-GB" altLang="it-IT" sz="2800" cap="small" dirty="0"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49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Inverse kinematics of a redundant manipulator can be solved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using different approaches.</a:t>
            </a:r>
            <a:endParaRPr lang="en-GB" altLang="it-IT" sz="2000" b="0" cap="small" dirty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/>
              <p:cNvSpPr txBox="1">
                <a:spLocks noChangeArrowheads="1"/>
              </p:cNvSpPr>
              <p:nvPr/>
            </p:nvSpPr>
            <p:spPr bwMode="auto">
              <a:xfrm>
                <a:off x="3384562" y="1422573"/>
                <a:ext cx="5472086" cy="426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ctr">
                  <a:defRPr/>
                </a:pPr>
                <a:r>
                  <a:rPr lang="en-GB" altLang="it-IT" sz="2000" cap="small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Starting from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20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20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it-IT" altLang="it-IT" sz="20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altLang="it-IT" sz="20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altLang="it-IT" sz="20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200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it-IT" altLang="it-IT" sz="20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̇"/>
                        <m:ctrlPr>
                          <a:rPr lang="it-IT" altLang="it-IT" sz="20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20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n-GB" altLang="it-IT" sz="2000" b="0" cap="small" dirty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15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4562" y="1422573"/>
                <a:ext cx="5472086" cy="426311"/>
              </a:xfrm>
              <a:prstGeom prst="rect">
                <a:avLst/>
              </a:prstGeom>
              <a:blipFill>
                <a:blip r:embed="rId5"/>
                <a:stretch>
                  <a:fillRect t="-7143" b="-1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tangolo arrotondato 19"/>
          <p:cNvSpPr/>
          <p:nvPr/>
        </p:nvSpPr>
        <p:spPr>
          <a:xfrm>
            <a:off x="990198" y="2078560"/>
            <a:ext cx="2426940" cy="729692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Jacobian-based Methods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/>
              <p:cNvSpPr txBox="1">
                <a:spLocks noChangeArrowheads="1"/>
              </p:cNvSpPr>
              <p:nvPr/>
            </p:nvSpPr>
            <p:spPr bwMode="auto">
              <a:xfrm>
                <a:off x="4338881" y="2078442"/>
                <a:ext cx="6786318" cy="717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Gives a solution that minimizes a suitable norm,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alt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.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For example: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it-IT" altLang="it-IT" sz="18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acc>
                      <m:accPr>
                        <m:chr m:val="̇"/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or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it-IT" altLang="it-IT" sz="18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altLang="it-IT" sz="1800" b="0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altLang="it-IT" sz="1800" b="0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p>
                              <m:sSupPr>
                                <m:ctrlP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it-IT" altLang="it-IT" sz="1800" b="0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̇"/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8881" y="2078442"/>
                <a:ext cx="6786318" cy="717241"/>
              </a:xfrm>
              <a:prstGeom prst="rect">
                <a:avLst/>
              </a:prstGeom>
              <a:blipFill>
                <a:blip r:embed="rId6"/>
                <a:stretch>
                  <a:fillRect l="-809" t="-5085" r="-719" b="-33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in giù 18"/>
          <p:cNvSpPr/>
          <p:nvPr/>
        </p:nvSpPr>
        <p:spPr>
          <a:xfrm rot="16200000">
            <a:off x="3613570" y="2199867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990198" y="3072926"/>
            <a:ext cx="2426940" cy="729692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Null-space Methods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"/>
              <p:cNvSpPr txBox="1">
                <a:spLocks noChangeArrowheads="1"/>
              </p:cNvSpPr>
              <p:nvPr/>
            </p:nvSpPr>
            <p:spPr bwMode="auto">
              <a:xfrm>
                <a:off x="4338881" y="3104727"/>
                <a:ext cx="6786318" cy="678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The simple solution of the pseudoinverse is enriched projecting in the null-space of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a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altLang="it-IT" sz="1800" b="0" i="1" u="none" strike="noStrike" kern="1200" spc="0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GB" altLang="it-IT" sz="1800" i="1" u="none" strike="noStrike" kern="1200" spc="0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it-IT" altLang="it-IT" sz="1800" b="1" i="1" u="none" strike="noStrike" kern="1200" spc="0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kumimoji="0" lang="it-IT" altLang="it-IT" sz="1800" b="0" i="1" u="none" strike="noStrike" kern="1200" spc="0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,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e.g.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it-IT" altLang="it-IT" sz="18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acc>
                      <m:accPr>
                        <m:chr m:val="̇"/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alt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alt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8881" y="3104727"/>
                <a:ext cx="6786318" cy="678785"/>
              </a:xfrm>
              <a:prstGeom prst="rect">
                <a:avLst/>
              </a:prstGeom>
              <a:blipFill>
                <a:blip r:embed="rId7"/>
                <a:stretch>
                  <a:fillRect l="-809" t="-4464" r="-719" b="-80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ccia in giù 18"/>
          <p:cNvSpPr/>
          <p:nvPr/>
        </p:nvSpPr>
        <p:spPr>
          <a:xfrm rot="16200000">
            <a:off x="3613571" y="3202993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990198" y="4071391"/>
            <a:ext cx="2426940" cy="729692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Task augmentation Methods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 txBox="1">
                <a:spLocks noChangeArrowheads="1"/>
              </p:cNvSpPr>
              <p:nvPr/>
            </p:nvSpPr>
            <p:spPr bwMode="auto">
              <a:xfrm>
                <a:off x="4338881" y="3898934"/>
                <a:ext cx="6786318" cy="1074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An auxiliary task – or more than one – is added to the original one, imposing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priorities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between tasks, so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it-IT" altLang="it-IT" sz="18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acc>
                      <m:accPr>
                        <m:chr m:val="̇"/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it-IT" altLang="it-IT" sz="180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altLang="it-IT" sz="1800" b="0" i="0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altLang="it-IT" sz="1800" b="1" i="0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altLang="it-IT" sz="1800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is calculated as </a:t>
                </a:r>
                <a14:m>
                  <m:oMath xmlns:m="http://schemas.openxmlformats.org/officeDocument/2006/math">
                    <m:r>
                      <a:rPr lang="it-IT" altLang="it-IT" sz="1800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it-IT" altLang="it-IT" sz="1800" b="1" i="0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altLang="it-IT" sz="180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it-IT" altLang="it-IT" sz="1800" b="0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</m:e>
                      <m:sup>
                        <m: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d>
                      <m:dPr>
                        <m:ctrlP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b="1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it-IT" altLang="it-IT" sz="1800" b="1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altLang="it-IT" sz="1800" b="1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acc>
                          </m:e>
                          <m:sub>
                            <m:r>
                              <a:rPr lang="it-IT" altLang="it-IT" sz="1800" b="0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  <m:acc>
                          <m:accPr>
                            <m:chr m:val="̇"/>
                            <m:ctrlP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</m:d>
                    <m:r>
                      <a:rPr lang="it-IT" altLang="it-IT" sz="1800" b="0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altLang="it-IT" sz="180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altLang="it-IT" sz="1800" i="1" cap="small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altLang="it-IT" sz="1800" b="0" i="1" cap="small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it-IT" altLang="it-IT" sz="1800" b="0" i="1" cap="small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altLang="it-IT" sz="1800" b="0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d>
                          </m:e>
                          <m:sup>
                            <m: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  <m:d>
                          <m:dPr>
                            <m:ctrlP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altLang="it-IT" sz="180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it-IT" altLang="it-IT" sz="1800" b="0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</m:e>
                    </m:d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kumimoji="0" lang="en-GB" altLang="it-IT" sz="1800" b="0" i="1" u="none" strike="noStrike" kern="1200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8881" y="3898934"/>
                <a:ext cx="6786318" cy="1074604"/>
              </a:xfrm>
              <a:prstGeom prst="rect">
                <a:avLst/>
              </a:prstGeom>
              <a:blipFill>
                <a:blip r:embed="rId8"/>
                <a:stretch>
                  <a:fillRect l="-809" t="-3409" r="-719" b="-5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ccia in giù 18"/>
          <p:cNvSpPr/>
          <p:nvPr/>
        </p:nvSpPr>
        <p:spPr>
          <a:xfrm rot="16200000">
            <a:off x="3613571" y="4195111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5137662"/>
                <a:ext cx="10009187" cy="73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In  the system in analysis has been used a null-space based method to evaluate the right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that we provide as inputs of the KUKA low-level controllers.</a:t>
                </a:r>
                <a:endParaRPr kumimoji="0" lang="en-GB" altLang="it-IT" sz="1800" b="0" i="1" u="none" strike="noStrike" kern="1200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2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5137662"/>
                <a:ext cx="10009187" cy="733855"/>
              </a:xfrm>
              <a:prstGeom prst="rect">
                <a:avLst/>
              </a:prstGeom>
              <a:blipFill>
                <a:blip r:embed="rId9"/>
                <a:stretch>
                  <a:fillRect l="-487" t="-5000" r="-548" b="-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86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0" grpId="0" animBg="1"/>
      <p:bldP spid="21" grpId="0"/>
      <p:bldP spid="24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08/11/2016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7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>
              <a:defRPr/>
            </a:pP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Kuka </a:t>
            </a:r>
            <a:r>
              <a:rPr lang="en-GB" altLang="it-IT" sz="2800" cap="small" dirty="0">
                <a:solidFill>
                  <a:srgbClr val="822434"/>
                </a:solidFill>
                <a:latin typeface="HelveticaNeueLT Std Lt" panose="020B0403020202020204" pitchFamily="34" charset="0"/>
              </a:rPr>
              <a:t>lwr 4+ inverse kinematics 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(2)</a:t>
            </a:r>
            <a:endParaRPr lang="en-GB" altLang="it-IT" sz="2800" cap="small" dirty="0"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2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kumimoji="0" lang="en-GB" altLang="it-IT" sz="20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In order </a:t>
            </a:r>
            <a:r>
              <a:rPr kumimoji="0" lang="en-GB" altLang="it-IT" sz="20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to achieve smooth movements of the slave robot, it has been decided to discard the default VREP’s IK group and to implement th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 following</a:t>
            </a:r>
            <a:r>
              <a:rPr kumimoji="0" lang="en-GB" altLang="it-IT" sz="20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custom null-space-based IK.</a:t>
            </a:r>
            <a:endParaRPr kumimoji="0" lang="en-GB" altLang="it-IT" sz="2000" b="0" i="1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4001243" y="2216766"/>
                <a:ext cx="4238724" cy="501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altLang="it-IT" sz="3200" i="1" cap="small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it-IT" altLang="it-IT" sz="3200" i="1" cap="small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sSub>
                        <m:sSubPr>
                          <m:ctrlPr>
                            <a:rPr lang="it-IT" altLang="it-IT" sz="3200" i="1" cap="small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altLang="it-IT" sz="3200" i="1" cap="small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altLang="it-IT" sz="3200" i="1" cap="small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it-IT" altLang="it-IT" sz="3200" b="0" i="1" cap="small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altLang="it-IT" sz="3200" b="1" i="1" cap="small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it-IT" altLang="it-IT" sz="3200" b="1" i="1" cap="small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it-IT" altLang="it-IT" sz="3200" b="1" i="1" cap="small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altLang="it-IT" sz="3200" b="0" i="1" cap="small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altLang="it-IT" sz="3200" b="1" i="1" cap="small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alt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alt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altLang="it-IT" sz="3200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it-IT" altLang="it-IT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243" y="2216766"/>
                <a:ext cx="4238724" cy="5014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arrotondato 1"/>
          <p:cNvSpPr/>
          <p:nvPr/>
        </p:nvSpPr>
        <p:spPr>
          <a:xfrm>
            <a:off x="5161697" y="2241039"/>
            <a:ext cx="521670" cy="500456"/>
          </a:xfrm>
          <a:prstGeom prst="roundRect">
            <a:avLst/>
          </a:prstGeom>
          <a:noFill/>
          <a:ln>
            <a:solidFill>
              <a:srgbClr val="0067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/>
              <p:cNvSpPr txBox="1"/>
              <p:nvPr/>
            </p:nvSpPr>
            <p:spPr>
              <a:xfrm>
                <a:off x="9044550" y="2301332"/>
                <a:ext cx="2256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alt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altLang="it-IT" sz="2400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it-IT" altLang="it-IT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alt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alt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it-IT" altLang="it-IT" sz="24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it-IT" altLang="it-IT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altLang="it-IT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550" y="2301332"/>
                <a:ext cx="2256515" cy="369332"/>
              </a:xfrm>
              <a:prstGeom prst="rect">
                <a:avLst/>
              </a:prstGeom>
              <a:blipFill>
                <a:blip r:embed="rId6"/>
                <a:stretch>
                  <a:fillRect l="-3243" t="-6667" r="-2973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5137662"/>
                <a:ext cx="10009187" cy="73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altLang="it-IT" sz="1800" b="0" i="1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8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altLang="it-IT" sz="1800" b="0" i="1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are the references, while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𝑐𝑎𝑟𝑡𝑒𝑠𝑖𝑎𝑛</m:t>
                        </m:r>
                      </m:sub>
                    </m:sSub>
                  </m:oMath>
                </a14:m>
                <a:r>
                  <a:rPr lang="en-GB" altLang="it-IT" sz="1800" b="0" i="1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is necessary to force the convergence of KUKA’s end-effector to the desired pose.</a:t>
                </a:r>
                <a:endParaRPr lang="en-GB" altLang="it-IT" sz="1800" b="0" i="1" dirty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</p:txBody>
          </p:sp>
        </mc:Choice>
        <mc:Fallback>
          <p:sp>
            <p:nvSpPr>
              <p:cNvPr id="2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5137662"/>
                <a:ext cx="10009187" cy="733855"/>
              </a:xfrm>
              <a:prstGeom prst="rect">
                <a:avLst/>
              </a:prstGeom>
              <a:blipFill>
                <a:blip r:embed="rId7"/>
                <a:stretch>
                  <a:fillRect l="-487" t="-5000" r="-548" b="-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ccia in giù 28"/>
          <p:cNvSpPr/>
          <p:nvPr/>
        </p:nvSpPr>
        <p:spPr>
          <a:xfrm>
            <a:off x="5232032" y="2752054"/>
            <a:ext cx="381000" cy="743811"/>
          </a:xfrm>
          <a:prstGeom prst="downArrow">
            <a:avLst>
              <a:gd name="adj1" fmla="val 30001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7682863" y="2241039"/>
            <a:ext cx="521670" cy="500456"/>
          </a:xfrm>
          <a:prstGeom prst="roundRect">
            <a:avLst/>
          </a:prstGeom>
          <a:noFill/>
          <a:ln>
            <a:solidFill>
              <a:srgbClr val="0067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/>
          <p:cNvSpPr/>
          <p:nvPr/>
        </p:nvSpPr>
        <p:spPr>
          <a:xfrm rot="16200000">
            <a:off x="8385939" y="2114093"/>
            <a:ext cx="381000" cy="743811"/>
          </a:xfrm>
          <a:prstGeom prst="downArrow">
            <a:avLst>
              <a:gd name="adj1" fmla="val 30001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sellaDiTesto 31"/>
              <p:cNvSpPr txBox="1"/>
              <p:nvPr/>
            </p:nvSpPr>
            <p:spPr>
              <a:xfrm>
                <a:off x="1751815" y="3790923"/>
                <a:ext cx="7341433" cy="597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 cap="small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altLang="it-IT" sz="2400" i="1" cap="small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altLang="it-IT" sz="2400" i="1" cap="small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it-IT" altLang="it-IT" sz="2400" i="1" cap="small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altLang="it-IT" sz="2400" b="0" i="1" cap="small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it-IT" altLang="it-IT" sz="2400" b="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it-IT" altLang="it-IT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it-IT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𝛚</m:t>
                                </m:r>
                              </m:e>
                              <m:sub>
                                <m:r>
                                  <a:rPr lang="it-IT" altLang="it-IT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it-IT" altLang="it-IT" sz="2400" b="0" i="1" cap="small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altLang="it-IT" sz="2400" b="0" i="1" cap="small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 cap="small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altLang="it-IT" sz="2400" b="0" i="1" cap="small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GB" alt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it-IT" altLang="it-IT" sz="2400" i="1">
                            <a:latin typeface="Cambria Math" panose="02040503050406030204" pitchFamily="18" charset="0"/>
                          </a:rPr>
                          <m:t>𝑐𝑎𝑟𝑡𝑒𝑠𝑖𝑎𝑛</m:t>
                        </m:r>
                      </m:sub>
                    </m:sSub>
                    <m:r>
                      <a:rPr lang="it-IT" alt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altLang="it-IT" sz="2400" i="1" cap="small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altLang="it-IT" sz="2400" i="1" cap="small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it-IT" altLang="it-IT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it-IT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𝛚</m:t>
                                </m:r>
                              </m:e>
                              <m:sub>
                                <m:r>
                                  <a:rPr lang="it-IT" altLang="it-IT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it-IT" altLang="it-IT" sz="2400" i="1" cap="small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altLang="it-IT" sz="2400" i="1" cap="small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i="1" cap="small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altLang="it-IT" sz="2400" i="1" cap="small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t-IT" altLang="it-IT" sz="240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altLang="it-IT" sz="2400" i="1" cap="small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altLang="it-IT" sz="2400" i="1" cap="small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 b="1" i="1" cap="small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altLang="it-IT" sz="2400" b="1" i="1" cap="small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altLang="it-IT" sz="2400" i="1" cap="small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  <m:t>𝑥𝑦𝑧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 b="1" i="1" cap="small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it-IT" altLang="it-IT" sz="2400" b="1" i="1" cap="small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  <m: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2400" dirty="0" smtClean="0"/>
                  <a:t> </a:t>
                </a:r>
                <a:endParaRPr lang="it-IT" sz="2400" dirty="0"/>
              </a:p>
            </p:txBody>
          </p:sp>
        </mc:Choice>
        <mc:Fallback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815" y="3790923"/>
                <a:ext cx="7341433" cy="5973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31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  <p:bldP spid="28" grpId="0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08/11/2016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8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Teleoperation schemes (1)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77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Once that the system is able to generate desired pose references and that the slave is able to converge to them, a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force feedback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must be returned to the haptic device.</a:t>
            </a:r>
            <a:endParaRPr kumimoji="0" lang="en-GB" altLang="it-IT" sz="20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73" y="1828431"/>
            <a:ext cx="3514626" cy="3998289"/>
          </a:xfrm>
          <a:prstGeom prst="rect">
            <a:avLst/>
          </a:prstGeom>
        </p:spPr>
      </p:pic>
      <p:sp>
        <p:nvSpPr>
          <p:cNvPr id="33" name="Freccia in giù 32"/>
          <p:cNvSpPr/>
          <p:nvPr/>
        </p:nvSpPr>
        <p:spPr>
          <a:xfrm rot="16200000">
            <a:off x="3279581" y="2005677"/>
            <a:ext cx="391371" cy="68122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4122343" y="2060140"/>
            <a:ext cx="17121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Master Velocities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6" name="Freccia circolare a sinistra 5"/>
          <p:cNvSpPr/>
          <p:nvPr/>
        </p:nvSpPr>
        <p:spPr>
          <a:xfrm>
            <a:off x="6056842" y="2248384"/>
            <a:ext cx="635000" cy="3140553"/>
          </a:xfrm>
          <a:prstGeom prst="curvedLeft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arrotondato 39"/>
          <p:cNvSpPr/>
          <p:nvPr/>
        </p:nvSpPr>
        <p:spPr>
          <a:xfrm>
            <a:off x="1116012" y="2059785"/>
            <a:ext cx="17121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User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5711416" y="3093340"/>
            <a:ext cx="1776051" cy="1322843"/>
          </a:xfrm>
          <a:prstGeom prst="ellipse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cap="small" dirty="0" smtClean="0"/>
              <a:t>Inverse Kinematics</a:t>
            </a:r>
            <a:endParaRPr lang="en-GB" sz="2000" cap="small" dirty="0"/>
          </a:p>
        </p:txBody>
      </p:sp>
      <p:sp>
        <p:nvSpPr>
          <p:cNvPr id="41" name="Rettangolo arrotondato 40"/>
          <p:cNvSpPr/>
          <p:nvPr/>
        </p:nvSpPr>
        <p:spPr>
          <a:xfrm>
            <a:off x="4604242" y="4953054"/>
            <a:ext cx="12302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Slave Torques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42" name="Freccia in giù 41"/>
          <p:cNvSpPr/>
          <p:nvPr/>
        </p:nvSpPr>
        <p:spPr>
          <a:xfrm rot="5400000">
            <a:off x="4063631" y="5006915"/>
            <a:ext cx="391371" cy="465284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2684112" y="4953054"/>
            <a:ext cx="12302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Slave Velocity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45" name="Freccia in giù 44"/>
          <p:cNvSpPr/>
          <p:nvPr/>
        </p:nvSpPr>
        <p:spPr>
          <a:xfrm rot="5400000">
            <a:off x="2150762" y="5006916"/>
            <a:ext cx="391371" cy="465284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778505" y="4953054"/>
            <a:ext cx="12302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Slave Motion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47" name="Freccia in giù 46"/>
          <p:cNvSpPr/>
          <p:nvPr/>
        </p:nvSpPr>
        <p:spPr>
          <a:xfrm rot="10800000">
            <a:off x="1197958" y="4379055"/>
            <a:ext cx="391371" cy="465284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778505" y="3691530"/>
            <a:ext cx="12302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Environ.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2131890" y="3874349"/>
            <a:ext cx="653160" cy="103685"/>
          </a:xfrm>
          <a:prstGeom prst="straightConnector1">
            <a:avLst/>
          </a:prstGeom>
          <a:ln w="25400">
            <a:solidFill>
              <a:srgbClr val="822434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e 51"/>
          <p:cNvSpPr/>
          <p:nvPr/>
        </p:nvSpPr>
        <p:spPr>
          <a:xfrm>
            <a:off x="2913291" y="3179375"/>
            <a:ext cx="2225646" cy="1195303"/>
          </a:xfrm>
          <a:prstGeom prst="ellipse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cap="small" dirty="0" smtClean="0"/>
              <a:t>Teleoperation</a:t>
            </a:r>
          </a:p>
          <a:p>
            <a:pPr algn="ctr"/>
            <a:r>
              <a:rPr lang="en-GB" sz="2000" cap="small" dirty="0" smtClean="0"/>
              <a:t>Scheme</a:t>
            </a:r>
            <a:endParaRPr lang="en-GB" sz="2000" cap="small" dirty="0"/>
          </a:p>
        </p:txBody>
      </p:sp>
      <p:cxnSp>
        <p:nvCxnSpPr>
          <p:cNvPr id="55" name="Connettore 2 54"/>
          <p:cNvCxnSpPr/>
          <p:nvPr/>
        </p:nvCxnSpPr>
        <p:spPr>
          <a:xfrm flipH="1">
            <a:off x="4646561" y="2763305"/>
            <a:ext cx="242168" cy="388981"/>
          </a:xfrm>
          <a:prstGeom prst="straightConnector1">
            <a:avLst/>
          </a:prstGeom>
          <a:ln w="25400">
            <a:solidFill>
              <a:srgbClr val="822434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 flipV="1">
            <a:off x="3308042" y="4433915"/>
            <a:ext cx="303174" cy="399823"/>
          </a:xfrm>
          <a:prstGeom prst="straightConnector1">
            <a:avLst/>
          </a:prstGeom>
          <a:ln w="25400">
            <a:solidFill>
              <a:srgbClr val="822434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sellaDiTesto 66"/>
              <p:cNvSpPr txBox="1"/>
              <p:nvPr/>
            </p:nvSpPr>
            <p:spPr>
              <a:xfrm rot="21139016">
                <a:off x="2159984" y="3610538"/>
                <a:ext cx="47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7" name="CasellaDiTes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39016">
                <a:off x="2159984" y="3610538"/>
                <a:ext cx="478914" cy="276999"/>
              </a:xfrm>
              <a:prstGeom prst="rect">
                <a:avLst/>
              </a:prstGeom>
              <a:blipFill>
                <a:blip r:embed="rId6"/>
                <a:stretch>
                  <a:fillRect l="-8235" r="-4706"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sellaDiTesto 67"/>
              <p:cNvSpPr txBox="1"/>
              <p:nvPr/>
            </p:nvSpPr>
            <p:spPr>
              <a:xfrm>
                <a:off x="2748862" y="4416485"/>
                <a:ext cx="61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8" name="CasellaDiTes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862" y="4416485"/>
                <a:ext cx="615938" cy="276999"/>
              </a:xfrm>
              <a:prstGeom prst="rect">
                <a:avLst/>
              </a:prstGeom>
              <a:blipFill>
                <a:blip r:embed="rId7"/>
                <a:stretch>
                  <a:fillRect l="-4950" t="-2174" r="-990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sellaDiTesto 68"/>
              <p:cNvSpPr txBox="1"/>
              <p:nvPr/>
            </p:nvSpPr>
            <p:spPr>
              <a:xfrm>
                <a:off x="4856847" y="2841452"/>
                <a:ext cx="757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9" name="CasellaDiTes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47" y="2841452"/>
                <a:ext cx="757708" cy="276999"/>
              </a:xfrm>
              <a:prstGeom prst="rect">
                <a:avLst/>
              </a:prstGeom>
              <a:blipFill>
                <a:blip r:embed="rId8"/>
                <a:stretch>
                  <a:fillRect l="-4839" t="-2174" r="-1613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ttore 2 73"/>
          <p:cNvCxnSpPr/>
          <p:nvPr/>
        </p:nvCxnSpPr>
        <p:spPr>
          <a:xfrm flipH="1" flipV="1">
            <a:off x="2088454" y="2734392"/>
            <a:ext cx="928045" cy="605406"/>
          </a:xfrm>
          <a:prstGeom prst="straightConnector1">
            <a:avLst/>
          </a:prstGeom>
          <a:ln w="38100">
            <a:solidFill>
              <a:srgbClr val="00677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sellaDiTesto 79"/>
              <p:cNvSpPr txBox="1"/>
              <p:nvPr/>
            </p:nvSpPr>
            <p:spPr>
              <a:xfrm>
                <a:off x="2664888" y="2804414"/>
                <a:ext cx="457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0" name="CasellaDiTes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88" y="2804414"/>
                <a:ext cx="457305" cy="276999"/>
              </a:xfrm>
              <a:prstGeom prst="rect">
                <a:avLst/>
              </a:prstGeom>
              <a:blipFill>
                <a:blip r:embed="rId9"/>
                <a:stretch>
                  <a:fillRect l="-10667" r="-2667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507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3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08/11/2016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9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Teleoperation schemes (2)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77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system developed allow the user to choose between 3 teleoperation schemes:</a:t>
            </a:r>
            <a:endParaRPr kumimoji="0" lang="en-GB" altLang="it-IT" sz="20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1116012" y="1793240"/>
            <a:ext cx="2455849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cap="small" dirty="0" smtClean="0">
                <a:latin typeface="HelveticaNeueLT Std Lt" panose="020B0403020202020204" pitchFamily="34" charset="0"/>
              </a:rPr>
              <a:t>Position – Force/Position</a:t>
            </a:r>
            <a:endParaRPr lang="en-GB" sz="2000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4892680" y="1793240"/>
            <a:ext cx="2455849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cap="small" dirty="0" smtClean="0">
                <a:latin typeface="HelveticaNeueLT Std Lt" panose="020B0403020202020204" pitchFamily="34" charset="0"/>
              </a:rPr>
              <a:t>Position - Position</a:t>
            </a:r>
            <a:endParaRPr lang="en-GB" sz="2000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8669350" y="1793240"/>
            <a:ext cx="2455849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cap="small" dirty="0">
                <a:latin typeface="HelveticaNeueLT Std Lt" panose="020B0403020202020204" pitchFamily="34" charset="0"/>
              </a:rPr>
              <a:t>Position - </a:t>
            </a:r>
            <a:r>
              <a:rPr lang="en-GB" sz="2000" b="1" cap="small" dirty="0" smtClean="0">
                <a:latin typeface="HelveticaNeueLT Std Lt" panose="020B0403020202020204" pitchFamily="34" charset="0"/>
              </a:rPr>
              <a:t>Force</a:t>
            </a:r>
            <a:endParaRPr lang="en-GB" sz="2000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2" name="Freccia in giù 21"/>
          <p:cNvSpPr/>
          <p:nvPr/>
        </p:nvSpPr>
        <p:spPr>
          <a:xfrm>
            <a:off x="2153436" y="2959047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Freccia in giù 22"/>
          <p:cNvSpPr/>
          <p:nvPr/>
        </p:nvSpPr>
        <p:spPr>
          <a:xfrm>
            <a:off x="5930104" y="2959047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Freccia in giù 23"/>
          <p:cNvSpPr/>
          <p:nvPr/>
        </p:nvSpPr>
        <p:spPr>
          <a:xfrm>
            <a:off x="9706774" y="2959046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671133" y="3886146"/>
            <a:ext cx="3345605" cy="19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Very popular among the schemes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most complete of the three, it needs 3 port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It allows to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feel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the robot while moving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and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the external forces.</a:t>
            </a: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447801" y="3886147"/>
            <a:ext cx="3345605" cy="133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Fully releases the  clutch between master and slave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position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is modified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orientation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is modified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8224471" y="3886147"/>
            <a:ext cx="3345605" cy="133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Fully releases the  clutch between master and slave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position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is modified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orientation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is modified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29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build="p"/>
      <p:bldP spid="27" grpId="0" build="p"/>
      <p:bldP spid="28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1342</Words>
  <Application>Microsoft Office PowerPoint</Application>
  <PresentationFormat>Widescreen</PresentationFormat>
  <Paragraphs>181</Paragraphs>
  <Slides>15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HelveticaNeueLT Std Lt</vt:lpstr>
      <vt:lpstr>Tema di Office</vt:lpstr>
      <vt:lpstr>Development of a simulative environment for a teleoperation task using an Haptic Device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Information Extraction from the Web</dc:title>
  <dc:creator>Irvin Aloise</dc:creator>
  <cp:keywords>IA;Sapienza;CNN;Transfer Learning; DAN</cp:keywords>
  <cp:lastModifiedBy>Irvin Aloise</cp:lastModifiedBy>
  <cp:revision>315</cp:revision>
  <dcterms:created xsi:type="dcterms:W3CDTF">2015-11-28T09:41:06Z</dcterms:created>
  <dcterms:modified xsi:type="dcterms:W3CDTF">2016-11-08T20:12:02Z</dcterms:modified>
</cp:coreProperties>
</file>