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Fare clic per modificare lo stile del titolo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pPr/>
            <a:r>
              <a:t>Fare clic per modificare lo stile del sottotitolo dello schema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Fare clic per modificare lo stile del titolo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Fare clic per modificare stili del testo dello schema</a:t>
            </a:r>
          </a:p>
          <a:p>
            <a:pPr lvl="1"/>
            <a:r>
              <a:t>Secondo livello</a:t>
            </a:r>
          </a:p>
          <a:p>
            <a:pPr lvl="2"/>
            <a:r>
              <a:t>Terzo livello</a:t>
            </a:r>
          </a:p>
          <a:p>
            <a:pPr lvl="3"/>
            <a:r>
              <a:t>Quarto livello</a:t>
            </a:r>
          </a:p>
          <a:p>
            <a:pPr lvl="4"/>
            <a:r>
              <a:t>Quinto livello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Fare clic per modificare lo stile del titolo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Fare clic per modificare stili del testo dello schema</a:t>
            </a:r>
          </a:p>
          <a:p>
            <a:pPr lvl="1"/>
            <a:r>
              <a:t>Secondo livello</a:t>
            </a:r>
          </a:p>
          <a:p>
            <a:pPr lvl="2"/>
            <a:r>
              <a:t>Terzo livello</a:t>
            </a:r>
          </a:p>
          <a:p>
            <a:pPr lvl="3"/>
            <a:r>
              <a:t>Quarto livello</a:t>
            </a:r>
          </a:p>
          <a:p>
            <a:pPr lvl="4"/>
            <a:r>
              <a:t>Quinto livello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Fare clic per modificare lo stile del titolo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Fare clic per modificare stili del testo dello schema</a:t>
            </a:r>
          </a:p>
          <a:p>
            <a:pPr lvl="1"/>
            <a:r>
              <a:t>Secondo livello</a:t>
            </a:r>
          </a:p>
          <a:p>
            <a:pPr lvl="2"/>
            <a:r>
              <a:t>Terzo livello</a:t>
            </a:r>
          </a:p>
          <a:p>
            <a:pPr lvl="3"/>
            <a:r>
              <a:t>Quarto livello</a:t>
            </a:r>
          </a:p>
          <a:p>
            <a:pPr lvl="4"/>
            <a:r>
              <a:t>Quinto livello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Fare clic per modificare lo stile del titolo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pPr/>
            <a:r>
              <a:t>Fare clic per modificare stili del testo dello schema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Fare clic per modificare lo stile del titolo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Fare clic per modificare stili del testo dello schema</a:t>
            </a:r>
          </a:p>
          <a:p>
            <a:pPr lvl="1"/>
            <a:r>
              <a:t>Secondo livello</a:t>
            </a:r>
          </a:p>
          <a:p>
            <a:pPr lvl="2"/>
            <a:r>
              <a:t>Terzo livello</a:t>
            </a:r>
          </a:p>
          <a:p>
            <a:pPr lvl="3"/>
            <a:r>
              <a:t>Quarto livello</a:t>
            </a:r>
          </a:p>
          <a:p>
            <a:pPr lvl="4"/>
            <a:r>
              <a:t>Quinto livello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Fare clic per modificare lo stile del titolo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</a:lstStyle>
          <a:p>
            <a:pPr/>
            <a:r>
              <a:t>Fare clic per modificare stili del testo dello schema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Fare clic per modificare lo stile del titolo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Fare clic per modificare lo stile del titolo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Fare clic per modificare stili del testo dello schema</a:t>
            </a:r>
          </a:p>
          <a:p>
            <a:pPr lvl="1"/>
            <a:r>
              <a:t>Secondo livello</a:t>
            </a:r>
          </a:p>
          <a:p>
            <a:pPr lvl="2"/>
            <a:r>
              <a:t>Terzo livello</a:t>
            </a:r>
          </a:p>
          <a:p>
            <a:pPr lvl="3"/>
            <a:r>
              <a:t>Quarto livello</a:t>
            </a:r>
          </a:p>
          <a:p>
            <a:pPr lvl="4"/>
            <a:r>
              <a:t>Quinto livello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Fare clic per modificare lo stile del titolo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/>
            <a:r>
              <a:t>Fare clic per modificare stili del testo dello schema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Fare clic per modificare lo stile del titolo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Fare clic per modificare stili del testo dello schema</a:t>
            </a:r>
          </a:p>
          <a:p>
            <a:pPr lvl="1"/>
            <a:r>
              <a:t>Secondo livello</a:t>
            </a:r>
          </a:p>
          <a:p>
            <a:pPr lvl="2"/>
            <a:r>
              <a:t>Terzo livello</a:t>
            </a:r>
          </a:p>
          <a:p>
            <a:pPr lvl="3"/>
            <a:r>
              <a:t>Quarto livello</a:t>
            </a:r>
          </a:p>
          <a:p>
            <a:pPr lvl="4"/>
            <a:r>
              <a:t>Quinto livello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0"/>
            <a:ext cx="12189884" cy="3429000"/>
          </a:xfrm>
          <a:prstGeom prst="rect">
            <a:avLst/>
          </a:prstGeom>
          <a:solidFill>
            <a:srgbClr val="0067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25" name="Group 125"/>
          <p:cNvGrpSpPr/>
          <p:nvPr/>
        </p:nvGrpSpPr>
        <p:grpSpPr>
          <a:xfrm>
            <a:off x="0" y="2759075"/>
            <a:ext cx="12189884" cy="4098925"/>
            <a:chOff x="0" y="0"/>
            <a:chExt cx="12189883" cy="4098925"/>
          </a:xfrm>
        </p:grpSpPr>
        <p:pic>
          <p:nvPicPr>
            <p:cNvPr id="122" name="image1.jpg" descr="Fondino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666750"/>
              <a:ext cx="12189884" cy="3432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3" name="image2.jpg" descr="logo +marchio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669925"/>
              <a:ext cx="9144529" cy="114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" name="image3.jpg" descr="fascia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85049" y="0"/>
              <a:ext cx="9404835" cy="6699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6" name="Shape 126"/>
          <p:cNvSpPr/>
          <p:nvPr>
            <p:ph type="ctrTitle"/>
          </p:nvPr>
        </p:nvSpPr>
        <p:spPr>
          <a:xfrm>
            <a:off x="4709748" y="772794"/>
            <a:ext cx="6645082" cy="1213486"/>
          </a:xfrm>
          <a:prstGeom prst="rect">
            <a:avLst/>
          </a:prstGeom>
        </p:spPr>
        <p:txBody>
          <a:bodyPr anchor="t"/>
          <a:lstStyle>
            <a:lvl1pPr defTabSz="868680">
              <a:defRPr cap="small" spc="285" sz="2660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r>
              <a:t>Development of a simulative environment for a teleoperation task using an Haptic Device</a:t>
            </a:r>
          </a:p>
        </p:txBody>
      </p:sp>
      <p:sp>
        <p:nvSpPr>
          <p:cNvPr id="127" name="Shape 127"/>
          <p:cNvSpPr/>
          <p:nvPr/>
        </p:nvSpPr>
        <p:spPr>
          <a:xfrm>
            <a:off x="4709748" y="3425825"/>
            <a:ext cx="6206781" cy="1318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400"/>
              </a:spcBef>
              <a:defRPr i="1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pPr>
            <a:r>
              <a:t>Faculty of Information Engineering, Computer Science and Statistics</a:t>
            </a:r>
            <a:endParaRPr sz="2400"/>
          </a:p>
          <a:p>
            <a:pPr algn="ctr">
              <a:spcBef>
                <a:spcPts val="400"/>
              </a:spcBef>
              <a:defRPr i="1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pPr>
            <a:r>
              <a:t>M.Sc. in Artificial Intelligence and Robotics</a:t>
            </a:r>
            <a:endParaRPr sz="2400"/>
          </a:p>
          <a:p>
            <a:pPr algn="ctr">
              <a:spcBef>
                <a:spcPts val="400"/>
              </a:spcBef>
              <a:defRPr i="1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pPr>
            <a:r>
              <a:t>AA 2015-2016</a:t>
            </a:r>
          </a:p>
        </p:txBody>
      </p:sp>
      <p:sp>
        <p:nvSpPr>
          <p:cNvPr id="128" name="Shape 128"/>
          <p:cNvSpPr/>
          <p:nvPr/>
        </p:nvSpPr>
        <p:spPr>
          <a:xfrm>
            <a:off x="779193" y="5636417"/>
            <a:ext cx="4420605" cy="1039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cap="small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pPr>
            <a:r>
              <a:t>Professor:</a:t>
            </a:r>
          </a:p>
          <a:p>
            <a:pPr>
              <a:spcBef>
                <a:spcPts val="400"/>
              </a:spcBef>
              <a:defRPr i="1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pPr>
            <a:r>
              <a:t>Marilena Vendittelli</a:t>
            </a:r>
            <a:endParaRPr sz="2400"/>
          </a:p>
          <a:p>
            <a:pPr>
              <a:spcBef>
                <a:spcPts val="400"/>
              </a:spcBef>
              <a:defRPr i="1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pPr>
            <a:r>
              <a:t>Alessandro De Luca</a:t>
            </a:r>
          </a:p>
        </p:txBody>
      </p:sp>
      <p:sp>
        <p:nvSpPr>
          <p:cNvPr id="129" name="Shape 129"/>
          <p:cNvSpPr/>
          <p:nvPr/>
        </p:nvSpPr>
        <p:spPr>
          <a:xfrm>
            <a:off x="6934227" y="5636417"/>
            <a:ext cx="4420604" cy="705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spcBef>
                <a:spcPts val="400"/>
              </a:spcBef>
              <a:defRPr cap="small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pPr>
            <a:r>
              <a:t>Presenter:</a:t>
            </a:r>
            <a:endParaRPr sz="2400"/>
          </a:p>
          <a:p>
            <a:pPr algn="r">
              <a:spcBef>
                <a:spcPts val="400"/>
              </a:spcBef>
              <a:defRPr i="1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pPr>
            <a:r>
              <a:t>Aloise Irvin, Colosi Mirco, Gigli Andrea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2785049" y="6151879"/>
            <a:ext cx="351415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cap="small" sz="1200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pPr>
            <a:r>
              <a:t>Learning Transferable Features </a:t>
            </a:r>
            <a:br/>
            <a:r>
              <a:t>with Deep Adaption Network</a:t>
            </a:r>
          </a:p>
        </p:txBody>
      </p:sp>
      <p:grpSp>
        <p:nvGrpSpPr>
          <p:cNvPr id="235" name="Group 235"/>
          <p:cNvGrpSpPr/>
          <p:nvPr/>
        </p:nvGrpSpPr>
        <p:grpSpPr>
          <a:xfrm>
            <a:off x="0" y="6045200"/>
            <a:ext cx="12189884" cy="812800"/>
            <a:chOff x="0" y="0"/>
            <a:chExt cx="12189883" cy="812799"/>
          </a:xfrm>
        </p:grpSpPr>
        <p:pic>
          <p:nvPicPr>
            <p:cNvPr id="233" name="image1.jpg" descr="Fondino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84889"/>
              <a:ext cx="12189884" cy="527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image3.jpg" descr="fascia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85049" y="0"/>
              <a:ext cx="9404835" cy="2848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6" name="Shape 236"/>
          <p:cNvSpPr/>
          <p:nvPr/>
        </p:nvSpPr>
        <p:spPr>
          <a:xfrm>
            <a:off x="7139550" y="6240780"/>
            <a:ext cx="1905001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r>
              <a:t>08/11/2016</a:t>
            </a:r>
          </a:p>
        </p:txBody>
      </p:sp>
      <p:sp>
        <p:nvSpPr>
          <p:cNvPr id="237" name="Shape 237"/>
          <p:cNvSpPr/>
          <p:nvPr>
            <p:ph type="sldNum" sz="quarter" idx="4294967295"/>
          </p:nvPr>
        </p:nvSpPr>
        <p:spPr>
          <a:xfrm>
            <a:off x="11518588" y="6240780"/>
            <a:ext cx="273656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8" name="Shape 238"/>
          <p:cNvSpPr/>
          <p:nvPr/>
        </p:nvSpPr>
        <p:spPr>
          <a:xfrm>
            <a:off x="1116011" y="404813"/>
            <a:ext cx="10009189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cap="small" sz="2800">
                <a:solidFill>
                  <a:srgbClr val="822434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r>
              <a:t>Discussion and Future Works</a:t>
            </a:r>
          </a:p>
        </p:txBody>
      </p:sp>
      <p:sp>
        <p:nvSpPr>
          <p:cNvPr id="239" name="Shape 239"/>
          <p:cNvSpPr/>
          <p:nvPr/>
        </p:nvSpPr>
        <p:spPr>
          <a:xfrm>
            <a:off x="923406" y="1169247"/>
            <a:ext cx="10345188" cy="4635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29184" indent="-329184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ct val="100000"/>
              <a:buFont typeface="Arial"/>
              <a:buChar char="•"/>
              <a:defRPr sz="2600">
                <a:latin typeface="Tw Cen MT"/>
                <a:ea typeface="Tw Cen MT"/>
                <a:cs typeface="Tw Cen MT"/>
                <a:sym typeface="Tw Cen MT"/>
              </a:defRPr>
            </a:pPr>
            <a:r>
              <a:t>The aim of this project is to build a simulative framework in VREP in order to teleoperate a KUKA LWR 4+ robot using a Geomagic Touch as master robot implementing different teleoperation schemes</a:t>
            </a:r>
          </a:p>
          <a:p>
            <a:pPr marL="329184" indent="-329184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ct val="100000"/>
              <a:buFont typeface="Arial"/>
              <a:buChar char="•"/>
              <a:defRPr sz="2600">
                <a:latin typeface="Tw Cen MT"/>
                <a:ea typeface="Tw Cen MT"/>
                <a:cs typeface="Tw Cen MT"/>
                <a:sym typeface="Tw Cen MT"/>
              </a:defRPr>
            </a:pPr>
            <a:r>
              <a:t>The experiments underlined how some of the proposed teleoperation schemes are not suitable for such tasks </a:t>
            </a:r>
          </a:p>
          <a:p>
            <a:pPr marL="329184" indent="-329184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ct val="100000"/>
              <a:buFont typeface="Arial"/>
              <a:buChar char="•"/>
              <a:defRPr sz="2600">
                <a:latin typeface="Tw Cen MT"/>
                <a:ea typeface="Tw Cen MT"/>
                <a:cs typeface="Tw Cen MT"/>
                <a:sym typeface="Tw Cen MT"/>
              </a:defRPr>
            </a:pPr>
            <a:r>
              <a:t>VREP is not able to properly manage interactions between objects </a:t>
            </a:r>
            <a:br/>
            <a:r>
              <a:t>→ different platform, e.g. </a:t>
            </a:r>
            <a:r>
              <a:rPr i="1"/>
              <a:t>Unity</a:t>
            </a:r>
          </a:p>
          <a:p>
            <a:pPr marL="329184" indent="-329184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ct val="100000"/>
              <a:buFont typeface="Arial"/>
              <a:buChar char="•"/>
              <a:defRPr sz="2600">
                <a:latin typeface="Tw Cen MT"/>
                <a:ea typeface="Tw Cen MT"/>
                <a:cs typeface="Tw Cen MT"/>
                <a:sym typeface="Tw Cen MT"/>
              </a:defRPr>
            </a:pPr>
            <a:r>
              <a:t>The device has a passive gimbal so cannot provide forces on its last 3 joints</a:t>
            </a:r>
            <a:br/>
            <a:r>
              <a:t>→ a more professional haptic device allows users to perceive more realistic sensation</a:t>
            </a:r>
          </a:p>
          <a:p>
            <a:pPr marL="329184" indent="-329184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ct val="100000"/>
              <a:buFont typeface="Arial"/>
              <a:buChar char="•"/>
              <a:defRPr sz="2600">
                <a:latin typeface="Tw Cen MT"/>
                <a:ea typeface="Tw Cen MT"/>
                <a:cs typeface="Tw Cen MT"/>
                <a:sym typeface="Tw Cen MT"/>
              </a:defRPr>
            </a:pPr>
            <a:r>
              <a:t>This work can be transposed in real-word applications using a robot manipulator to accomplish this task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9" grpId="2"/>
      <p:bldP build="whole" bldLvl="1" animBg="1" rev="0" advAuto="0" spid="23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2785049" y="6151879"/>
            <a:ext cx="351415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cap="small" sz="1200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pPr>
            <a:r>
              <a:t>Learning Transferable Features </a:t>
            </a:r>
            <a:br/>
            <a:r>
              <a:t>with Deep Adaption Network</a:t>
            </a:r>
          </a:p>
        </p:txBody>
      </p:sp>
      <p:grpSp>
        <p:nvGrpSpPr>
          <p:cNvPr id="244" name="Group 244"/>
          <p:cNvGrpSpPr/>
          <p:nvPr/>
        </p:nvGrpSpPr>
        <p:grpSpPr>
          <a:xfrm>
            <a:off x="0" y="6045200"/>
            <a:ext cx="12189884" cy="812800"/>
            <a:chOff x="0" y="0"/>
            <a:chExt cx="12189883" cy="812799"/>
          </a:xfrm>
        </p:grpSpPr>
        <p:pic>
          <p:nvPicPr>
            <p:cNvPr id="242" name="image1.jpg" descr="Fondino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84889"/>
              <a:ext cx="12189884" cy="527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3" name="image3.jpg" descr="fascia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85049" y="0"/>
              <a:ext cx="9404835" cy="2848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5" name="Shape 245"/>
          <p:cNvSpPr/>
          <p:nvPr/>
        </p:nvSpPr>
        <p:spPr>
          <a:xfrm>
            <a:off x="7139550" y="6240780"/>
            <a:ext cx="1905001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r>
              <a:t>08/11/2016</a:t>
            </a:r>
          </a:p>
        </p:txBody>
      </p:sp>
      <p:sp>
        <p:nvSpPr>
          <p:cNvPr id="246" name="Shape 246"/>
          <p:cNvSpPr/>
          <p:nvPr>
            <p:ph type="sldNum" sz="quarter" idx="4294967295"/>
          </p:nvPr>
        </p:nvSpPr>
        <p:spPr>
          <a:xfrm>
            <a:off x="11529825" y="6240780"/>
            <a:ext cx="262419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7" name="Shape 247"/>
          <p:cNvSpPr/>
          <p:nvPr/>
        </p:nvSpPr>
        <p:spPr>
          <a:xfrm>
            <a:off x="1116011" y="404813"/>
            <a:ext cx="10009189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cap="small" sz="2800">
                <a:solidFill>
                  <a:srgbClr val="822434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r>
              <a:t>Discussion and Future Works</a:t>
            </a:r>
          </a:p>
        </p:txBody>
      </p:sp>
      <p:sp>
        <p:nvSpPr>
          <p:cNvPr id="248" name="Shape 248"/>
          <p:cNvSpPr/>
          <p:nvPr/>
        </p:nvSpPr>
        <p:spPr>
          <a:xfrm>
            <a:off x="923406" y="1355249"/>
            <a:ext cx="10345188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29184" indent="-329184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ct val="100000"/>
              <a:buFont typeface="Arial"/>
              <a:buChar char="•"/>
              <a:defRPr sz="2600"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1"/>
      <p:bldP build="whole" bldLvl="1" animBg="1" rev="0" advAuto="0" spid="248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2785049" y="6151879"/>
            <a:ext cx="351415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cap="small" sz="1200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pPr>
            <a:r>
              <a:t>Learning Transferable Features </a:t>
            </a:r>
            <a:br/>
            <a:r>
              <a:t>with Deep Adaption Network</a:t>
            </a:r>
          </a:p>
        </p:txBody>
      </p:sp>
      <p:grpSp>
        <p:nvGrpSpPr>
          <p:cNvPr id="134" name="Group 134"/>
          <p:cNvGrpSpPr/>
          <p:nvPr/>
        </p:nvGrpSpPr>
        <p:grpSpPr>
          <a:xfrm>
            <a:off x="0" y="6045200"/>
            <a:ext cx="12189884" cy="812800"/>
            <a:chOff x="0" y="0"/>
            <a:chExt cx="12189883" cy="812799"/>
          </a:xfrm>
        </p:grpSpPr>
        <p:pic>
          <p:nvPicPr>
            <p:cNvPr id="132" name="image1.jpg" descr="Fondino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84889"/>
              <a:ext cx="12189884" cy="527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image3.jpg" descr="fascia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85049" y="0"/>
              <a:ext cx="9404835" cy="2848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5" name="Shape 135"/>
          <p:cNvSpPr/>
          <p:nvPr/>
        </p:nvSpPr>
        <p:spPr>
          <a:xfrm>
            <a:off x="7139550" y="6240780"/>
            <a:ext cx="1905001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r>
              <a:t>08/11/2016</a:t>
            </a:r>
          </a:p>
        </p:txBody>
      </p:sp>
      <p:sp>
        <p:nvSpPr>
          <p:cNvPr id="136" name="Shape 136"/>
          <p:cNvSpPr/>
          <p:nvPr>
            <p:ph type="sldNum" sz="quarter" idx="4294967295"/>
          </p:nvPr>
        </p:nvSpPr>
        <p:spPr>
          <a:xfrm>
            <a:off x="11603346" y="6240780"/>
            <a:ext cx="188898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7" name="Shape 137"/>
          <p:cNvSpPr/>
          <p:nvPr/>
        </p:nvSpPr>
        <p:spPr>
          <a:xfrm>
            <a:off x="1116011" y="404813"/>
            <a:ext cx="10009189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cap="small" sz="2800">
                <a:solidFill>
                  <a:srgbClr val="822434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r>
              <a:t>V-REP  (http://www.coppeliarobotics.com/)</a:t>
            </a:r>
          </a:p>
        </p:txBody>
      </p:sp>
      <p:sp>
        <p:nvSpPr>
          <p:cNvPr id="138" name="Shape 138"/>
          <p:cNvSpPr/>
          <p:nvPr/>
        </p:nvSpPr>
        <p:spPr>
          <a:xfrm>
            <a:off x="948012" y="1467983"/>
            <a:ext cx="7480896" cy="919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29184" indent="-329184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ct val="100000"/>
              <a:buFont typeface="Arial"/>
              <a:buChar char="•"/>
              <a:defRPr sz="2600">
                <a:latin typeface="Tw Cen MT"/>
                <a:ea typeface="Tw Cen MT"/>
                <a:cs typeface="Tw Cen MT"/>
                <a:sym typeface="Tw Cen MT"/>
              </a:defRPr>
            </a:pPr>
            <a:r>
              <a:t>Free, open-source, multi-platform robotics simulator</a:t>
            </a:r>
          </a:p>
          <a:p>
            <a:pPr marL="329184" indent="-329184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ct val="100000"/>
              <a:buFont typeface="Arial"/>
              <a:buChar char="•"/>
              <a:defRPr sz="2600">
                <a:latin typeface="Tw Cen MT"/>
                <a:ea typeface="Tw Cen MT"/>
                <a:cs typeface="Tw Cen MT"/>
                <a:sym typeface="Tw Cen MT"/>
              </a:defRPr>
            </a:pPr>
            <a:r>
              <a:t>Provides engines for dynamic/physics simulations</a:t>
            </a:r>
          </a:p>
        </p:txBody>
      </p:sp>
      <p:pic>
        <p:nvPicPr>
          <p:cNvPr id="139" name="navhead.png"/>
          <p:cNvPicPr>
            <a:picLocks noChangeAspect="1"/>
          </p:cNvPicPr>
          <p:nvPr/>
        </p:nvPicPr>
        <p:blipFill>
          <a:blip r:embed="rId4">
            <a:extLst/>
          </a:blip>
          <a:srcRect l="11227" t="10522" r="4" b="0"/>
          <a:stretch>
            <a:fillRect/>
          </a:stretch>
        </p:blipFill>
        <p:spPr>
          <a:xfrm>
            <a:off x="8757901" y="1010064"/>
            <a:ext cx="3381968" cy="1320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89" fill="norm" stroke="1" extrusionOk="0">
                <a:moveTo>
                  <a:pt x="1344" y="4"/>
                </a:moveTo>
                <a:cubicBezTo>
                  <a:pt x="1303" y="-11"/>
                  <a:pt x="1267" y="13"/>
                  <a:pt x="1235" y="69"/>
                </a:cubicBezTo>
                <a:cubicBezTo>
                  <a:pt x="1062" y="546"/>
                  <a:pt x="1002" y="2204"/>
                  <a:pt x="1189" y="2598"/>
                </a:cubicBezTo>
                <a:cubicBezTo>
                  <a:pt x="1253" y="2732"/>
                  <a:pt x="1295" y="3022"/>
                  <a:pt x="1283" y="3240"/>
                </a:cubicBezTo>
                <a:cubicBezTo>
                  <a:pt x="1265" y="3557"/>
                  <a:pt x="1212" y="3626"/>
                  <a:pt x="1027" y="3590"/>
                </a:cubicBezTo>
                <a:cubicBezTo>
                  <a:pt x="774" y="3542"/>
                  <a:pt x="469" y="4151"/>
                  <a:pt x="624" y="4395"/>
                </a:cubicBezTo>
                <a:cubicBezTo>
                  <a:pt x="685" y="4490"/>
                  <a:pt x="684" y="4599"/>
                  <a:pt x="619" y="4797"/>
                </a:cubicBezTo>
                <a:cubicBezTo>
                  <a:pt x="499" y="5165"/>
                  <a:pt x="569" y="5293"/>
                  <a:pt x="779" y="5095"/>
                </a:cubicBezTo>
                <a:cubicBezTo>
                  <a:pt x="998" y="4889"/>
                  <a:pt x="1382" y="5333"/>
                  <a:pt x="1323" y="5724"/>
                </a:cubicBezTo>
                <a:cubicBezTo>
                  <a:pt x="1301" y="5872"/>
                  <a:pt x="1320" y="6438"/>
                  <a:pt x="1366" y="6983"/>
                </a:cubicBezTo>
                <a:cubicBezTo>
                  <a:pt x="1462" y="8121"/>
                  <a:pt x="1421" y="8308"/>
                  <a:pt x="1065" y="8325"/>
                </a:cubicBezTo>
                <a:cubicBezTo>
                  <a:pt x="680" y="8344"/>
                  <a:pt x="375" y="9217"/>
                  <a:pt x="657" y="9493"/>
                </a:cubicBezTo>
                <a:cubicBezTo>
                  <a:pt x="721" y="9555"/>
                  <a:pt x="749" y="9745"/>
                  <a:pt x="726" y="9973"/>
                </a:cubicBezTo>
                <a:cubicBezTo>
                  <a:pt x="692" y="10295"/>
                  <a:pt x="721" y="10351"/>
                  <a:pt x="923" y="10336"/>
                </a:cubicBezTo>
                <a:cubicBezTo>
                  <a:pt x="1103" y="10323"/>
                  <a:pt x="1177" y="10210"/>
                  <a:pt x="1230" y="9856"/>
                </a:cubicBezTo>
                <a:cubicBezTo>
                  <a:pt x="1289" y="9454"/>
                  <a:pt x="1317" y="9424"/>
                  <a:pt x="1419" y="9642"/>
                </a:cubicBezTo>
                <a:cubicBezTo>
                  <a:pt x="1520" y="9854"/>
                  <a:pt x="1531" y="10122"/>
                  <a:pt x="1483" y="11322"/>
                </a:cubicBezTo>
                <a:cubicBezTo>
                  <a:pt x="1451" y="12108"/>
                  <a:pt x="1419" y="12945"/>
                  <a:pt x="1412" y="13183"/>
                </a:cubicBezTo>
                <a:cubicBezTo>
                  <a:pt x="1404" y="13421"/>
                  <a:pt x="1359" y="13716"/>
                  <a:pt x="1311" y="13838"/>
                </a:cubicBezTo>
                <a:cubicBezTo>
                  <a:pt x="1262" y="13961"/>
                  <a:pt x="1222" y="14143"/>
                  <a:pt x="1222" y="14240"/>
                </a:cubicBezTo>
                <a:cubicBezTo>
                  <a:pt x="1222" y="14337"/>
                  <a:pt x="1114" y="14898"/>
                  <a:pt x="981" y="15486"/>
                </a:cubicBezTo>
                <a:cubicBezTo>
                  <a:pt x="849" y="16073"/>
                  <a:pt x="739" y="16623"/>
                  <a:pt x="738" y="16705"/>
                </a:cubicBezTo>
                <a:cubicBezTo>
                  <a:pt x="738" y="16787"/>
                  <a:pt x="694" y="16924"/>
                  <a:pt x="639" y="17010"/>
                </a:cubicBezTo>
                <a:cubicBezTo>
                  <a:pt x="585" y="17096"/>
                  <a:pt x="544" y="17220"/>
                  <a:pt x="548" y="17289"/>
                </a:cubicBezTo>
                <a:cubicBezTo>
                  <a:pt x="553" y="17358"/>
                  <a:pt x="518" y="17517"/>
                  <a:pt x="475" y="17646"/>
                </a:cubicBezTo>
                <a:cubicBezTo>
                  <a:pt x="432" y="17774"/>
                  <a:pt x="355" y="18042"/>
                  <a:pt x="303" y="18236"/>
                </a:cubicBezTo>
                <a:cubicBezTo>
                  <a:pt x="282" y="18313"/>
                  <a:pt x="265" y="18363"/>
                  <a:pt x="247" y="18404"/>
                </a:cubicBezTo>
                <a:cubicBezTo>
                  <a:pt x="220" y="18517"/>
                  <a:pt x="192" y="18632"/>
                  <a:pt x="168" y="18729"/>
                </a:cubicBezTo>
                <a:cubicBezTo>
                  <a:pt x="56" y="19195"/>
                  <a:pt x="-18" y="19651"/>
                  <a:pt x="4" y="19741"/>
                </a:cubicBezTo>
                <a:cubicBezTo>
                  <a:pt x="25" y="19830"/>
                  <a:pt x="53" y="19877"/>
                  <a:pt x="65" y="19844"/>
                </a:cubicBezTo>
                <a:cubicBezTo>
                  <a:pt x="74" y="19816"/>
                  <a:pt x="266" y="19197"/>
                  <a:pt x="462" y="18567"/>
                </a:cubicBezTo>
                <a:cubicBezTo>
                  <a:pt x="491" y="18406"/>
                  <a:pt x="549" y="18177"/>
                  <a:pt x="627" y="17937"/>
                </a:cubicBezTo>
                <a:cubicBezTo>
                  <a:pt x="746" y="17568"/>
                  <a:pt x="827" y="17223"/>
                  <a:pt x="804" y="17166"/>
                </a:cubicBezTo>
                <a:cubicBezTo>
                  <a:pt x="781" y="17108"/>
                  <a:pt x="834" y="16959"/>
                  <a:pt x="921" y="16841"/>
                </a:cubicBezTo>
                <a:cubicBezTo>
                  <a:pt x="1007" y="16723"/>
                  <a:pt x="1060" y="16551"/>
                  <a:pt x="1037" y="16459"/>
                </a:cubicBezTo>
                <a:cubicBezTo>
                  <a:pt x="1031" y="16433"/>
                  <a:pt x="1028" y="16406"/>
                  <a:pt x="1029" y="16374"/>
                </a:cubicBezTo>
                <a:cubicBezTo>
                  <a:pt x="1018" y="16290"/>
                  <a:pt x="1035" y="16233"/>
                  <a:pt x="1083" y="16180"/>
                </a:cubicBezTo>
                <a:cubicBezTo>
                  <a:pt x="1089" y="16167"/>
                  <a:pt x="1093" y="16146"/>
                  <a:pt x="1100" y="16134"/>
                </a:cubicBezTo>
                <a:cubicBezTo>
                  <a:pt x="1214" y="15966"/>
                  <a:pt x="1431" y="15182"/>
                  <a:pt x="1518" y="14701"/>
                </a:cubicBezTo>
                <a:cubicBezTo>
                  <a:pt x="1529" y="14628"/>
                  <a:pt x="1545" y="14542"/>
                  <a:pt x="1549" y="14487"/>
                </a:cubicBezTo>
                <a:cubicBezTo>
                  <a:pt x="1549" y="14480"/>
                  <a:pt x="1553" y="14468"/>
                  <a:pt x="1554" y="14461"/>
                </a:cubicBezTo>
                <a:cubicBezTo>
                  <a:pt x="1558" y="14409"/>
                  <a:pt x="1559" y="14367"/>
                  <a:pt x="1554" y="14344"/>
                </a:cubicBezTo>
                <a:cubicBezTo>
                  <a:pt x="1531" y="14251"/>
                  <a:pt x="1563" y="14126"/>
                  <a:pt x="1625" y="14065"/>
                </a:cubicBezTo>
                <a:cubicBezTo>
                  <a:pt x="1687" y="14005"/>
                  <a:pt x="1794" y="13515"/>
                  <a:pt x="1863" y="12976"/>
                </a:cubicBezTo>
                <a:cubicBezTo>
                  <a:pt x="1929" y="12453"/>
                  <a:pt x="2010" y="11969"/>
                  <a:pt x="2045" y="11854"/>
                </a:cubicBezTo>
                <a:lnTo>
                  <a:pt x="2045" y="11834"/>
                </a:lnTo>
                <a:cubicBezTo>
                  <a:pt x="2046" y="11833"/>
                  <a:pt x="2047" y="11829"/>
                  <a:pt x="2048" y="11828"/>
                </a:cubicBezTo>
                <a:cubicBezTo>
                  <a:pt x="2079" y="11740"/>
                  <a:pt x="2194" y="11863"/>
                  <a:pt x="2316" y="12107"/>
                </a:cubicBezTo>
                <a:lnTo>
                  <a:pt x="2511" y="11918"/>
                </a:lnTo>
                <a:cubicBezTo>
                  <a:pt x="2623" y="11810"/>
                  <a:pt x="2765" y="11767"/>
                  <a:pt x="2828" y="11828"/>
                </a:cubicBezTo>
                <a:cubicBezTo>
                  <a:pt x="2890" y="11889"/>
                  <a:pt x="2984" y="11850"/>
                  <a:pt x="3038" y="11737"/>
                </a:cubicBezTo>
                <a:cubicBezTo>
                  <a:pt x="3045" y="11721"/>
                  <a:pt x="3053" y="11715"/>
                  <a:pt x="3061" y="11704"/>
                </a:cubicBezTo>
                <a:cubicBezTo>
                  <a:pt x="2910" y="11354"/>
                  <a:pt x="2911" y="11151"/>
                  <a:pt x="3048" y="11017"/>
                </a:cubicBezTo>
                <a:cubicBezTo>
                  <a:pt x="3135" y="10932"/>
                  <a:pt x="3110" y="10759"/>
                  <a:pt x="2929" y="10187"/>
                </a:cubicBezTo>
                <a:cubicBezTo>
                  <a:pt x="2803" y="9788"/>
                  <a:pt x="2637" y="9422"/>
                  <a:pt x="2559" y="9369"/>
                </a:cubicBezTo>
                <a:cubicBezTo>
                  <a:pt x="2358" y="9235"/>
                  <a:pt x="2381" y="8691"/>
                  <a:pt x="2635" y="7670"/>
                </a:cubicBezTo>
                <a:cubicBezTo>
                  <a:pt x="2867" y="6740"/>
                  <a:pt x="3485" y="5453"/>
                  <a:pt x="3701" y="5445"/>
                </a:cubicBezTo>
                <a:cubicBezTo>
                  <a:pt x="3772" y="5443"/>
                  <a:pt x="3866" y="5625"/>
                  <a:pt x="3914" y="5854"/>
                </a:cubicBezTo>
                <a:lnTo>
                  <a:pt x="4003" y="6269"/>
                </a:lnTo>
                <a:lnTo>
                  <a:pt x="4142" y="5835"/>
                </a:lnTo>
                <a:cubicBezTo>
                  <a:pt x="4219" y="5594"/>
                  <a:pt x="4281" y="5275"/>
                  <a:pt x="4281" y="5128"/>
                </a:cubicBezTo>
                <a:cubicBezTo>
                  <a:pt x="4281" y="4715"/>
                  <a:pt x="4571" y="4546"/>
                  <a:pt x="5064" y="4667"/>
                </a:cubicBezTo>
                <a:lnTo>
                  <a:pt x="5512" y="4777"/>
                </a:lnTo>
                <a:lnTo>
                  <a:pt x="5535" y="5484"/>
                </a:lnTo>
                <a:cubicBezTo>
                  <a:pt x="5551" y="5968"/>
                  <a:pt x="5595" y="6198"/>
                  <a:pt x="5672" y="6198"/>
                </a:cubicBezTo>
                <a:cubicBezTo>
                  <a:pt x="5761" y="6198"/>
                  <a:pt x="5779" y="5992"/>
                  <a:pt x="5763" y="5218"/>
                </a:cubicBezTo>
                <a:cubicBezTo>
                  <a:pt x="5748" y="4492"/>
                  <a:pt x="5773" y="4183"/>
                  <a:pt x="5859" y="4045"/>
                </a:cubicBezTo>
                <a:cubicBezTo>
                  <a:pt x="5905" y="3971"/>
                  <a:pt x="5950" y="3933"/>
                  <a:pt x="5991" y="3928"/>
                </a:cubicBezTo>
                <a:cubicBezTo>
                  <a:pt x="6114" y="3912"/>
                  <a:pt x="6210" y="4195"/>
                  <a:pt x="6249" y="4726"/>
                </a:cubicBezTo>
                <a:cubicBezTo>
                  <a:pt x="6358" y="6208"/>
                  <a:pt x="7089" y="6852"/>
                  <a:pt x="7450" y="5783"/>
                </a:cubicBezTo>
                <a:cubicBezTo>
                  <a:pt x="7559" y="5458"/>
                  <a:pt x="7606" y="5124"/>
                  <a:pt x="7584" y="4829"/>
                </a:cubicBezTo>
                <a:cubicBezTo>
                  <a:pt x="7550" y="4374"/>
                  <a:pt x="7736" y="3750"/>
                  <a:pt x="7812" y="4064"/>
                </a:cubicBezTo>
                <a:cubicBezTo>
                  <a:pt x="7833" y="4152"/>
                  <a:pt x="7857" y="4990"/>
                  <a:pt x="7865" y="5925"/>
                </a:cubicBezTo>
                <a:cubicBezTo>
                  <a:pt x="7880" y="7616"/>
                  <a:pt x="7880" y="7625"/>
                  <a:pt x="7703" y="7566"/>
                </a:cubicBezTo>
                <a:cubicBezTo>
                  <a:pt x="7605" y="7534"/>
                  <a:pt x="7341" y="7451"/>
                  <a:pt x="7115" y="7378"/>
                </a:cubicBezTo>
                <a:cubicBezTo>
                  <a:pt x="6503" y="7182"/>
                  <a:pt x="5849" y="7408"/>
                  <a:pt x="5368" y="7988"/>
                </a:cubicBezTo>
                <a:cubicBezTo>
                  <a:pt x="4963" y="8476"/>
                  <a:pt x="4931" y="8490"/>
                  <a:pt x="4755" y="8196"/>
                </a:cubicBezTo>
                <a:cubicBezTo>
                  <a:pt x="4609" y="7952"/>
                  <a:pt x="4545" y="7934"/>
                  <a:pt x="4461" y="8111"/>
                </a:cubicBezTo>
                <a:cubicBezTo>
                  <a:pt x="4378" y="8286"/>
                  <a:pt x="4329" y="8284"/>
                  <a:pt x="4241" y="8098"/>
                </a:cubicBezTo>
                <a:cubicBezTo>
                  <a:pt x="4148" y="7903"/>
                  <a:pt x="4104" y="7918"/>
                  <a:pt x="3993" y="8176"/>
                </a:cubicBezTo>
                <a:cubicBezTo>
                  <a:pt x="3916" y="8353"/>
                  <a:pt x="3801" y="8431"/>
                  <a:pt x="3732" y="8364"/>
                </a:cubicBezTo>
                <a:cubicBezTo>
                  <a:pt x="3575" y="8211"/>
                  <a:pt x="3568" y="8719"/>
                  <a:pt x="3722" y="9045"/>
                </a:cubicBezTo>
                <a:cubicBezTo>
                  <a:pt x="3783" y="9174"/>
                  <a:pt x="3810" y="9380"/>
                  <a:pt x="3782" y="9499"/>
                </a:cubicBezTo>
                <a:cubicBezTo>
                  <a:pt x="3755" y="9618"/>
                  <a:pt x="3806" y="9554"/>
                  <a:pt x="3894" y="9356"/>
                </a:cubicBezTo>
                <a:cubicBezTo>
                  <a:pt x="4029" y="9056"/>
                  <a:pt x="4061" y="9044"/>
                  <a:pt x="4097" y="9279"/>
                </a:cubicBezTo>
                <a:cubicBezTo>
                  <a:pt x="4127" y="9479"/>
                  <a:pt x="4261" y="9559"/>
                  <a:pt x="4575" y="9564"/>
                </a:cubicBezTo>
                <a:cubicBezTo>
                  <a:pt x="4880" y="9569"/>
                  <a:pt x="5079" y="9681"/>
                  <a:pt x="5226" y="9934"/>
                </a:cubicBezTo>
                <a:cubicBezTo>
                  <a:pt x="5709" y="10764"/>
                  <a:pt x="5853" y="10853"/>
                  <a:pt x="6698" y="10848"/>
                </a:cubicBezTo>
                <a:cubicBezTo>
                  <a:pt x="7408" y="10844"/>
                  <a:pt x="7574" y="10782"/>
                  <a:pt x="7873" y="10407"/>
                </a:cubicBezTo>
                <a:cubicBezTo>
                  <a:pt x="8064" y="10167"/>
                  <a:pt x="8236" y="9870"/>
                  <a:pt x="8255" y="9746"/>
                </a:cubicBezTo>
                <a:cubicBezTo>
                  <a:pt x="8298" y="9459"/>
                  <a:pt x="9101" y="9476"/>
                  <a:pt x="9215" y="9765"/>
                </a:cubicBezTo>
                <a:cubicBezTo>
                  <a:pt x="9268" y="9900"/>
                  <a:pt x="9345" y="9912"/>
                  <a:pt x="9435" y="9798"/>
                </a:cubicBezTo>
                <a:cubicBezTo>
                  <a:pt x="9512" y="9701"/>
                  <a:pt x="9641" y="9537"/>
                  <a:pt x="9722" y="9434"/>
                </a:cubicBezTo>
                <a:cubicBezTo>
                  <a:pt x="9817" y="9312"/>
                  <a:pt x="9884" y="9311"/>
                  <a:pt x="9914" y="9434"/>
                </a:cubicBezTo>
                <a:cubicBezTo>
                  <a:pt x="9968" y="9656"/>
                  <a:pt x="10389" y="9610"/>
                  <a:pt x="10446" y="9376"/>
                </a:cubicBezTo>
                <a:cubicBezTo>
                  <a:pt x="10478" y="9242"/>
                  <a:pt x="10629" y="9507"/>
                  <a:pt x="10712" y="9772"/>
                </a:cubicBezTo>
                <a:cubicBezTo>
                  <a:pt x="10746" y="9674"/>
                  <a:pt x="10776" y="9601"/>
                  <a:pt x="10795" y="9596"/>
                </a:cubicBezTo>
                <a:cubicBezTo>
                  <a:pt x="11259" y="9484"/>
                  <a:pt x="11373" y="9509"/>
                  <a:pt x="11444" y="9726"/>
                </a:cubicBezTo>
                <a:cubicBezTo>
                  <a:pt x="11518" y="9953"/>
                  <a:pt x="11476" y="10363"/>
                  <a:pt x="11360" y="10835"/>
                </a:cubicBezTo>
                <a:cubicBezTo>
                  <a:pt x="11390" y="10716"/>
                  <a:pt x="11418" y="10595"/>
                  <a:pt x="11441" y="10472"/>
                </a:cubicBezTo>
                <a:cubicBezTo>
                  <a:pt x="11556" y="9871"/>
                  <a:pt x="11650" y="9613"/>
                  <a:pt x="11763" y="9596"/>
                </a:cubicBezTo>
                <a:cubicBezTo>
                  <a:pt x="11767" y="9596"/>
                  <a:pt x="11820" y="9597"/>
                  <a:pt x="11826" y="9596"/>
                </a:cubicBezTo>
                <a:cubicBezTo>
                  <a:pt x="11829" y="9593"/>
                  <a:pt x="11831" y="9579"/>
                  <a:pt x="11834" y="9577"/>
                </a:cubicBezTo>
                <a:cubicBezTo>
                  <a:pt x="11883" y="9535"/>
                  <a:pt x="12394" y="9522"/>
                  <a:pt x="12968" y="9551"/>
                </a:cubicBezTo>
                <a:cubicBezTo>
                  <a:pt x="13160" y="9561"/>
                  <a:pt x="13320" y="9560"/>
                  <a:pt x="13485" y="9558"/>
                </a:cubicBezTo>
                <a:cubicBezTo>
                  <a:pt x="13851" y="9535"/>
                  <a:pt x="14145" y="9491"/>
                  <a:pt x="14159" y="9434"/>
                </a:cubicBezTo>
                <a:cubicBezTo>
                  <a:pt x="14174" y="9371"/>
                  <a:pt x="14269" y="9350"/>
                  <a:pt x="14377" y="9350"/>
                </a:cubicBezTo>
                <a:cubicBezTo>
                  <a:pt x="14392" y="9348"/>
                  <a:pt x="14408" y="9342"/>
                  <a:pt x="14422" y="9344"/>
                </a:cubicBezTo>
                <a:cubicBezTo>
                  <a:pt x="14437" y="9345"/>
                  <a:pt x="14447" y="9340"/>
                  <a:pt x="14463" y="9344"/>
                </a:cubicBezTo>
                <a:cubicBezTo>
                  <a:pt x="14713" y="9394"/>
                  <a:pt x="14730" y="9364"/>
                  <a:pt x="14708" y="8890"/>
                </a:cubicBezTo>
                <a:cubicBezTo>
                  <a:pt x="14687" y="8415"/>
                  <a:pt x="14659" y="8381"/>
                  <a:pt x="14293" y="8358"/>
                </a:cubicBezTo>
                <a:cubicBezTo>
                  <a:pt x="14078" y="8344"/>
                  <a:pt x="13858" y="8249"/>
                  <a:pt x="13807" y="8144"/>
                </a:cubicBezTo>
                <a:cubicBezTo>
                  <a:pt x="13715" y="7954"/>
                  <a:pt x="13519" y="7950"/>
                  <a:pt x="13331" y="8124"/>
                </a:cubicBezTo>
                <a:cubicBezTo>
                  <a:pt x="13293" y="8229"/>
                  <a:pt x="13216" y="8281"/>
                  <a:pt x="13133" y="8280"/>
                </a:cubicBezTo>
                <a:cubicBezTo>
                  <a:pt x="12929" y="8405"/>
                  <a:pt x="12762" y="8359"/>
                  <a:pt x="12708" y="8124"/>
                </a:cubicBezTo>
                <a:cubicBezTo>
                  <a:pt x="12646" y="7859"/>
                  <a:pt x="12627" y="7853"/>
                  <a:pt x="12566" y="8092"/>
                </a:cubicBezTo>
                <a:cubicBezTo>
                  <a:pt x="12515" y="8288"/>
                  <a:pt x="12370" y="8360"/>
                  <a:pt x="12062" y="8338"/>
                </a:cubicBezTo>
                <a:cubicBezTo>
                  <a:pt x="11683" y="8311"/>
                  <a:pt x="11607" y="8240"/>
                  <a:pt x="11477" y="7787"/>
                </a:cubicBezTo>
                <a:cubicBezTo>
                  <a:pt x="11410" y="7555"/>
                  <a:pt x="11347" y="7364"/>
                  <a:pt x="11284" y="7171"/>
                </a:cubicBezTo>
                <a:cubicBezTo>
                  <a:pt x="11413" y="7609"/>
                  <a:pt x="11500" y="8007"/>
                  <a:pt x="11472" y="8124"/>
                </a:cubicBezTo>
                <a:cubicBezTo>
                  <a:pt x="11414" y="8362"/>
                  <a:pt x="10908" y="8290"/>
                  <a:pt x="10732" y="8020"/>
                </a:cubicBezTo>
                <a:cubicBezTo>
                  <a:pt x="10650" y="7895"/>
                  <a:pt x="10444" y="7454"/>
                  <a:pt x="10276" y="7035"/>
                </a:cubicBezTo>
                <a:cubicBezTo>
                  <a:pt x="10108" y="6615"/>
                  <a:pt x="9841" y="6116"/>
                  <a:pt x="9681" y="5925"/>
                </a:cubicBezTo>
                <a:cubicBezTo>
                  <a:pt x="9521" y="5735"/>
                  <a:pt x="9352" y="5504"/>
                  <a:pt x="9306" y="5413"/>
                </a:cubicBezTo>
                <a:cubicBezTo>
                  <a:pt x="9201" y="5202"/>
                  <a:pt x="9266" y="4308"/>
                  <a:pt x="9395" y="4174"/>
                </a:cubicBezTo>
                <a:cubicBezTo>
                  <a:pt x="9331" y="4050"/>
                  <a:pt x="9273" y="3892"/>
                  <a:pt x="9238" y="3720"/>
                </a:cubicBezTo>
                <a:cubicBezTo>
                  <a:pt x="9034" y="2715"/>
                  <a:pt x="8587" y="2296"/>
                  <a:pt x="8232" y="2780"/>
                </a:cubicBezTo>
                <a:cubicBezTo>
                  <a:pt x="8135" y="2912"/>
                  <a:pt x="8076" y="2904"/>
                  <a:pt x="8040" y="2754"/>
                </a:cubicBezTo>
                <a:cubicBezTo>
                  <a:pt x="8005" y="2610"/>
                  <a:pt x="7943" y="2690"/>
                  <a:pt x="7855" y="2987"/>
                </a:cubicBezTo>
                <a:lnTo>
                  <a:pt x="7723" y="3435"/>
                </a:lnTo>
                <a:lnTo>
                  <a:pt x="7427" y="3013"/>
                </a:lnTo>
                <a:cubicBezTo>
                  <a:pt x="7079" y="2515"/>
                  <a:pt x="6765" y="2471"/>
                  <a:pt x="6530" y="2890"/>
                </a:cubicBezTo>
                <a:cubicBezTo>
                  <a:pt x="6378" y="3162"/>
                  <a:pt x="6346" y="3166"/>
                  <a:pt x="6188" y="2903"/>
                </a:cubicBezTo>
                <a:cubicBezTo>
                  <a:pt x="5952" y="2508"/>
                  <a:pt x="5698" y="2568"/>
                  <a:pt x="5474" y="3078"/>
                </a:cubicBezTo>
                <a:cubicBezTo>
                  <a:pt x="5355" y="3350"/>
                  <a:pt x="5168" y="3530"/>
                  <a:pt x="4955" y="3571"/>
                </a:cubicBezTo>
                <a:cubicBezTo>
                  <a:pt x="4646" y="3631"/>
                  <a:pt x="4620" y="3601"/>
                  <a:pt x="4618" y="3175"/>
                </a:cubicBezTo>
                <a:cubicBezTo>
                  <a:pt x="4615" y="2428"/>
                  <a:pt x="4450" y="2509"/>
                  <a:pt x="4284" y="3338"/>
                </a:cubicBezTo>
                <a:cubicBezTo>
                  <a:pt x="4104" y="4237"/>
                  <a:pt x="3941" y="4326"/>
                  <a:pt x="3813" y="3590"/>
                </a:cubicBezTo>
                <a:cubicBezTo>
                  <a:pt x="3608" y="2410"/>
                  <a:pt x="3295" y="2422"/>
                  <a:pt x="3489" y="3603"/>
                </a:cubicBezTo>
                <a:cubicBezTo>
                  <a:pt x="3617" y="4384"/>
                  <a:pt x="3649" y="4286"/>
                  <a:pt x="2952" y="5186"/>
                </a:cubicBezTo>
                <a:lnTo>
                  <a:pt x="2481" y="5796"/>
                </a:lnTo>
                <a:lnTo>
                  <a:pt x="2331" y="4907"/>
                </a:lnTo>
                <a:cubicBezTo>
                  <a:pt x="2187" y="4051"/>
                  <a:pt x="2188" y="4010"/>
                  <a:pt x="2319" y="3733"/>
                </a:cubicBezTo>
                <a:cubicBezTo>
                  <a:pt x="2410" y="3540"/>
                  <a:pt x="2509" y="3220"/>
                  <a:pt x="2592" y="2896"/>
                </a:cubicBezTo>
                <a:cubicBezTo>
                  <a:pt x="2596" y="2866"/>
                  <a:pt x="2604" y="2831"/>
                  <a:pt x="2617" y="2793"/>
                </a:cubicBezTo>
                <a:cubicBezTo>
                  <a:pt x="2691" y="2491"/>
                  <a:pt x="2743" y="2202"/>
                  <a:pt x="2754" y="2008"/>
                </a:cubicBezTo>
                <a:cubicBezTo>
                  <a:pt x="2753" y="1979"/>
                  <a:pt x="2755" y="1951"/>
                  <a:pt x="2757" y="1924"/>
                </a:cubicBezTo>
                <a:cubicBezTo>
                  <a:pt x="2750" y="1510"/>
                  <a:pt x="2457" y="989"/>
                  <a:pt x="2303" y="1139"/>
                </a:cubicBezTo>
                <a:cubicBezTo>
                  <a:pt x="2138" y="1300"/>
                  <a:pt x="2080" y="1826"/>
                  <a:pt x="2182" y="2241"/>
                </a:cubicBezTo>
                <a:cubicBezTo>
                  <a:pt x="2253" y="2532"/>
                  <a:pt x="2249" y="2618"/>
                  <a:pt x="2156" y="2708"/>
                </a:cubicBezTo>
                <a:cubicBezTo>
                  <a:pt x="2006" y="2855"/>
                  <a:pt x="1802" y="2415"/>
                  <a:pt x="1855" y="2060"/>
                </a:cubicBezTo>
                <a:cubicBezTo>
                  <a:pt x="1878" y="1907"/>
                  <a:pt x="1865" y="1684"/>
                  <a:pt x="1827" y="1567"/>
                </a:cubicBezTo>
                <a:cubicBezTo>
                  <a:pt x="1789" y="1450"/>
                  <a:pt x="1765" y="1299"/>
                  <a:pt x="1772" y="1230"/>
                </a:cubicBezTo>
                <a:cubicBezTo>
                  <a:pt x="1789" y="1048"/>
                  <a:pt x="1605" y="450"/>
                  <a:pt x="1463" y="133"/>
                </a:cubicBezTo>
                <a:cubicBezTo>
                  <a:pt x="1419" y="63"/>
                  <a:pt x="1380" y="17"/>
                  <a:pt x="1344" y="4"/>
                </a:cubicBezTo>
                <a:close/>
                <a:moveTo>
                  <a:pt x="11183" y="6859"/>
                </a:moveTo>
                <a:cubicBezTo>
                  <a:pt x="11211" y="6940"/>
                  <a:pt x="11240" y="7038"/>
                  <a:pt x="11269" y="7125"/>
                </a:cubicBezTo>
                <a:cubicBezTo>
                  <a:pt x="11243" y="7037"/>
                  <a:pt x="11212" y="6948"/>
                  <a:pt x="11183" y="6859"/>
                </a:cubicBezTo>
                <a:close/>
                <a:moveTo>
                  <a:pt x="16509" y="7981"/>
                </a:moveTo>
                <a:cubicBezTo>
                  <a:pt x="16417" y="7966"/>
                  <a:pt x="16338" y="8005"/>
                  <a:pt x="16281" y="8092"/>
                </a:cubicBezTo>
                <a:cubicBezTo>
                  <a:pt x="16227" y="8334"/>
                  <a:pt x="16163" y="8404"/>
                  <a:pt x="16041" y="8345"/>
                </a:cubicBezTo>
                <a:cubicBezTo>
                  <a:pt x="15940" y="8296"/>
                  <a:pt x="15834" y="8353"/>
                  <a:pt x="15805" y="8474"/>
                </a:cubicBezTo>
                <a:cubicBezTo>
                  <a:pt x="15766" y="8635"/>
                  <a:pt x="15718" y="8616"/>
                  <a:pt x="15628" y="8410"/>
                </a:cubicBezTo>
                <a:cubicBezTo>
                  <a:pt x="15547" y="8224"/>
                  <a:pt x="15447" y="8181"/>
                  <a:pt x="15288" y="8247"/>
                </a:cubicBezTo>
                <a:cubicBezTo>
                  <a:pt x="15266" y="8261"/>
                  <a:pt x="15242" y="8276"/>
                  <a:pt x="15220" y="8280"/>
                </a:cubicBezTo>
                <a:cubicBezTo>
                  <a:pt x="15010" y="8395"/>
                  <a:pt x="14979" y="8493"/>
                  <a:pt x="14959" y="9104"/>
                </a:cubicBezTo>
                <a:cubicBezTo>
                  <a:pt x="14946" y="9492"/>
                  <a:pt x="14946" y="9805"/>
                  <a:pt x="14959" y="9804"/>
                </a:cubicBezTo>
                <a:cubicBezTo>
                  <a:pt x="14972" y="9803"/>
                  <a:pt x="15140" y="9681"/>
                  <a:pt x="15334" y="9532"/>
                </a:cubicBezTo>
                <a:cubicBezTo>
                  <a:pt x="15554" y="9362"/>
                  <a:pt x="15704" y="9333"/>
                  <a:pt x="15732" y="9447"/>
                </a:cubicBezTo>
                <a:cubicBezTo>
                  <a:pt x="15743" y="9494"/>
                  <a:pt x="15767" y="9524"/>
                  <a:pt x="15797" y="9545"/>
                </a:cubicBezTo>
                <a:cubicBezTo>
                  <a:pt x="15955" y="9526"/>
                  <a:pt x="16090" y="9478"/>
                  <a:pt x="16109" y="9402"/>
                </a:cubicBezTo>
                <a:cubicBezTo>
                  <a:pt x="16127" y="9326"/>
                  <a:pt x="16162" y="9325"/>
                  <a:pt x="16200" y="9363"/>
                </a:cubicBezTo>
                <a:cubicBezTo>
                  <a:pt x="16264" y="9274"/>
                  <a:pt x="16317" y="9357"/>
                  <a:pt x="16352" y="9532"/>
                </a:cubicBezTo>
                <a:cubicBezTo>
                  <a:pt x="16370" y="9521"/>
                  <a:pt x="16384" y="9491"/>
                  <a:pt x="16398" y="9434"/>
                </a:cubicBezTo>
                <a:cubicBezTo>
                  <a:pt x="16425" y="9323"/>
                  <a:pt x="16485" y="9296"/>
                  <a:pt x="16532" y="9369"/>
                </a:cubicBezTo>
                <a:cubicBezTo>
                  <a:pt x="16713" y="9655"/>
                  <a:pt x="17092" y="9630"/>
                  <a:pt x="17137" y="9331"/>
                </a:cubicBezTo>
                <a:cubicBezTo>
                  <a:pt x="17177" y="9067"/>
                  <a:pt x="17202" y="9071"/>
                  <a:pt x="17373" y="9356"/>
                </a:cubicBezTo>
                <a:cubicBezTo>
                  <a:pt x="17515" y="9593"/>
                  <a:pt x="17584" y="9619"/>
                  <a:pt x="17646" y="9460"/>
                </a:cubicBezTo>
                <a:cubicBezTo>
                  <a:pt x="17704" y="9313"/>
                  <a:pt x="17760" y="9307"/>
                  <a:pt x="17824" y="9441"/>
                </a:cubicBezTo>
                <a:cubicBezTo>
                  <a:pt x="17885" y="9571"/>
                  <a:pt x="17932" y="9575"/>
                  <a:pt x="17963" y="9447"/>
                </a:cubicBezTo>
                <a:cubicBezTo>
                  <a:pt x="17988" y="9342"/>
                  <a:pt x="18059" y="9307"/>
                  <a:pt x="18122" y="9369"/>
                </a:cubicBezTo>
                <a:cubicBezTo>
                  <a:pt x="18213" y="9458"/>
                  <a:pt x="18233" y="9359"/>
                  <a:pt x="18214" y="8928"/>
                </a:cubicBezTo>
                <a:cubicBezTo>
                  <a:pt x="18190" y="8399"/>
                  <a:pt x="18175" y="8380"/>
                  <a:pt x="17765" y="8358"/>
                </a:cubicBezTo>
                <a:cubicBezTo>
                  <a:pt x="17449" y="8340"/>
                  <a:pt x="17329" y="8410"/>
                  <a:pt x="17297" y="8624"/>
                </a:cubicBezTo>
                <a:cubicBezTo>
                  <a:pt x="17259" y="8873"/>
                  <a:pt x="17237" y="8873"/>
                  <a:pt x="17125" y="8637"/>
                </a:cubicBezTo>
                <a:cubicBezTo>
                  <a:pt x="16940" y="8248"/>
                  <a:pt x="16700" y="8013"/>
                  <a:pt x="16509" y="7981"/>
                </a:cubicBezTo>
                <a:close/>
                <a:moveTo>
                  <a:pt x="11327" y="10952"/>
                </a:moveTo>
                <a:cubicBezTo>
                  <a:pt x="11302" y="11046"/>
                  <a:pt x="11276" y="11140"/>
                  <a:pt x="11246" y="11237"/>
                </a:cubicBezTo>
                <a:cubicBezTo>
                  <a:pt x="11276" y="11143"/>
                  <a:pt x="11301" y="11049"/>
                  <a:pt x="11327" y="10952"/>
                </a:cubicBezTo>
                <a:close/>
                <a:moveTo>
                  <a:pt x="21562" y="21077"/>
                </a:moveTo>
                <a:cubicBezTo>
                  <a:pt x="21545" y="21066"/>
                  <a:pt x="21516" y="21109"/>
                  <a:pt x="21471" y="21206"/>
                </a:cubicBezTo>
                <a:cubicBezTo>
                  <a:pt x="21409" y="21336"/>
                  <a:pt x="21359" y="21472"/>
                  <a:pt x="21359" y="21511"/>
                </a:cubicBezTo>
                <a:cubicBezTo>
                  <a:pt x="21359" y="21551"/>
                  <a:pt x="21409" y="21589"/>
                  <a:pt x="21471" y="21589"/>
                </a:cubicBezTo>
                <a:cubicBezTo>
                  <a:pt x="21532" y="21589"/>
                  <a:pt x="21582" y="21447"/>
                  <a:pt x="21582" y="21278"/>
                </a:cubicBezTo>
                <a:cubicBezTo>
                  <a:pt x="21582" y="21151"/>
                  <a:pt x="21578" y="21087"/>
                  <a:pt x="21562" y="2107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948012" y="2413136"/>
            <a:ext cx="10345188" cy="297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29184" indent="-329184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ct val="100000"/>
              <a:buFont typeface="Arial"/>
              <a:buChar char="•"/>
              <a:defRPr sz="2600">
                <a:latin typeface="Tw Cen MT"/>
                <a:ea typeface="Tw Cen MT"/>
                <a:cs typeface="Tw Cen MT"/>
                <a:sym typeface="Tw Cen MT"/>
              </a:defRPr>
            </a:pPr>
            <a:r>
              <a:t>Many robot models are available in the standard distribution</a:t>
            </a:r>
          </a:p>
          <a:p>
            <a:pPr marL="329184" indent="-329184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ct val="100000"/>
              <a:buFont typeface="Arial"/>
              <a:buChar char="•"/>
              <a:defRPr sz="2600">
                <a:latin typeface="Tw Cen MT"/>
                <a:ea typeface="Tw Cen MT"/>
                <a:cs typeface="Tw Cen MT"/>
                <a:sym typeface="Tw Cen MT"/>
              </a:defRPr>
            </a:pPr>
            <a:r>
              <a:t>It’s functionalities can be extended using many programming languages</a:t>
            </a:r>
            <a:r>
              <a:rPr sz="2100"/>
              <a:t> </a:t>
            </a:r>
            <a:br>
              <a:rPr sz="2100"/>
            </a:br>
            <a:r>
              <a:rPr sz="2100"/>
              <a:t>(C/C++, Matlab)</a:t>
            </a:r>
            <a:r>
              <a:t> and programming approaches </a:t>
            </a:r>
            <a:r>
              <a:rPr sz="2100"/>
              <a:t>(remote clients, plugins, ROS nodes)</a:t>
            </a:r>
          </a:p>
          <a:p>
            <a:pPr>
              <a:lnSpc>
                <a:spcPct val="90000"/>
              </a:lnSpc>
              <a:spcBef>
                <a:spcPts val="1200"/>
              </a:spcBef>
              <a:defRPr sz="2600">
                <a:latin typeface="Tw Cen MT"/>
                <a:ea typeface="Tw Cen MT"/>
                <a:cs typeface="Tw Cen MT"/>
                <a:sym typeface="Tw Cen MT"/>
              </a:defRPr>
            </a:pPr>
          </a:p>
          <a:p>
            <a:pPr>
              <a:lnSpc>
                <a:spcPct val="90000"/>
              </a:lnSpc>
              <a:spcBef>
                <a:spcPts val="1200"/>
              </a:spcBef>
              <a:defRPr sz="2600">
                <a:latin typeface="Tw Cen MT"/>
                <a:ea typeface="Tw Cen MT"/>
                <a:cs typeface="Tw Cen MT"/>
                <a:sym typeface="Tw Cen MT"/>
              </a:defRPr>
            </a:pPr>
            <a:r>
              <a:t>In our approach, we developed a C++ plugin in order to perform needle penetration simulation.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1"/>
      <p:bldP build="whole" bldLvl="1" animBg="1" rev="0" advAuto="0" spid="138" grpId="2"/>
      <p:bldP build="whole" bldLvl="1" animBg="1" rev="0" advAuto="0" spid="140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2785049" y="6151879"/>
            <a:ext cx="351415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cap="small" sz="1200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pPr>
            <a:r>
              <a:t>Learning Transferable Features </a:t>
            </a:r>
            <a:br/>
            <a:r>
              <a:t>with Deep Adaption Network</a:t>
            </a:r>
          </a:p>
        </p:txBody>
      </p:sp>
      <p:grpSp>
        <p:nvGrpSpPr>
          <p:cNvPr id="145" name="Group 145"/>
          <p:cNvGrpSpPr/>
          <p:nvPr/>
        </p:nvGrpSpPr>
        <p:grpSpPr>
          <a:xfrm>
            <a:off x="0" y="6045200"/>
            <a:ext cx="12189884" cy="812800"/>
            <a:chOff x="0" y="0"/>
            <a:chExt cx="12189883" cy="812799"/>
          </a:xfrm>
        </p:grpSpPr>
        <p:pic>
          <p:nvPicPr>
            <p:cNvPr id="143" name="image1.jpg" descr="Fondino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84889"/>
              <a:ext cx="12189884" cy="527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image3.jpg" descr="fascia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85049" y="0"/>
              <a:ext cx="9404835" cy="2848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6" name="Shape 146"/>
          <p:cNvSpPr/>
          <p:nvPr/>
        </p:nvSpPr>
        <p:spPr>
          <a:xfrm>
            <a:off x="7139550" y="6240780"/>
            <a:ext cx="1905001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r>
              <a:t>08/11/2016</a:t>
            </a:r>
          </a:p>
        </p:txBody>
      </p:sp>
      <p:sp>
        <p:nvSpPr>
          <p:cNvPr id="147" name="Shape 147"/>
          <p:cNvSpPr/>
          <p:nvPr>
            <p:ph type="sldNum" sz="quarter" idx="4294967295"/>
          </p:nvPr>
        </p:nvSpPr>
        <p:spPr>
          <a:xfrm>
            <a:off x="11603346" y="6240780"/>
            <a:ext cx="188898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8" name="Shape 148"/>
          <p:cNvSpPr/>
          <p:nvPr/>
        </p:nvSpPr>
        <p:spPr>
          <a:xfrm>
            <a:off x="1116011" y="404813"/>
            <a:ext cx="10009189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cap="small" sz="2800">
                <a:solidFill>
                  <a:srgbClr val="822434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r>
              <a:t>Interfaces (layers)</a:t>
            </a:r>
          </a:p>
        </p:txBody>
      </p:sp>
      <p:sp>
        <p:nvSpPr>
          <p:cNvPr id="149" name="Shape 149"/>
          <p:cNvSpPr/>
          <p:nvPr/>
        </p:nvSpPr>
        <p:spPr>
          <a:xfrm>
            <a:off x="774983" y="1329055"/>
            <a:ext cx="6442581" cy="378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29184" indent="-329184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ct val="100000"/>
              <a:buFont typeface="Arial"/>
              <a:buChar char="•"/>
              <a:defRPr sz="2600">
                <a:latin typeface="Tw Cen MT"/>
                <a:ea typeface="Tw Cen MT"/>
                <a:cs typeface="Tw Cen MT"/>
                <a:sym typeface="Tw Cen MT"/>
              </a:defRPr>
            </a:pPr>
            <a:r>
              <a:t>The user is able to chose the parameters of the 4 layers </a:t>
            </a:r>
          </a:p>
          <a:p>
            <a:pPr marL="329184" indent="-329184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ct val="100000"/>
              <a:buFont typeface="Arial"/>
              <a:buChar char="•"/>
              <a:defRPr sz="2600">
                <a:latin typeface="Tw Cen MT"/>
                <a:ea typeface="Tw Cen MT"/>
                <a:cs typeface="Tw Cen MT"/>
                <a:sym typeface="Tw Cen MT"/>
              </a:defRPr>
            </a:pPr>
            <a:r>
              <a:t>Using the PREV/NEXT buttons the tab will switch between the layers</a:t>
            </a:r>
          </a:p>
          <a:p>
            <a:pPr marL="329184" indent="-329184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ct val="100000"/>
              <a:buFont typeface="Arial"/>
              <a:buChar char="•"/>
              <a:defRPr sz="2600">
                <a:latin typeface="Tw Cen MT"/>
                <a:ea typeface="Tw Cen MT"/>
                <a:cs typeface="Tw Cen MT"/>
                <a:sym typeface="Tw Cen MT"/>
              </a:defRPr>
            </a:pPr>
            <a:r>
              <a:t>If the user doesn't want to fill all the layers’ parameters, he can use the default values we set on the code</a:t>
            </a:r>
          </a:p>
          <a:p>
            <a:pPr marL="329184" indent="-329184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ct val="100000"/>
              <a:buFont typeface="Arial"/>
              <a:buChar char="•"/>
              <a:defRPr sz="2600">
                <a:latin typeface="Tw Cen MT"/>
                <a:ea typeface="Tw Cen MT"/>
                <a:cs typeface="Tw Cen MT"/>
                <a:sym typeface="Tw Cen MT"/>
              </a:defRPr>
            </a:pPr>
            <a:r>
              <a:t>Once the choice is done, the user can close the window and switch to the following interface</a:t>
            </a:r>
          </a:p>
        </p:txBody>
      </p:sp>
      <p:pic>
        <p:nvPicPr>
          <p:cNvPr id="150" name="gui.png"/>
          <p:cNvPicPr>
            <a:picLocks noChangeAspect="1"/>
          </p:cNvPicPr>
          <p:nvPr/>
        </p:nvPicPr>
        <p:blipFill>
          <a:blip r:embed="rId4">
            <a:extLst/>
          </a:blip>
          <a:srcRect l="2085" t="7723" r="85149" b="46907"/>
          <a:stretch>
            <a:fillRect/>
          </a:stretch>
        </p:blipFill>
        <p:spPr>
          <a:xfrm>
            <a:off x="7631069" y="778897"/>
            <a:ext cx="4012729" cy="4687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2"/>
      <p:bldP build="whole" bldLvl="1" animBg="1" rev="0" advAuto="0" spid="14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2785049" y="6151879"/>
            <a:ext cx="351415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cap="small" sz="1200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pPr>
            <a:r>
              <a:t>Learning Transferable Features </a:t>
            </a:r>
            <a:br/>
            <a:r>
              <a:t>with Deep Adaption Network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0" y="6045200"/>
            <a:ext cx="12189884" cy="812800"/>
            <a:chOff x="0" y="0"/>
            <a:chExt cx="12189883" cy="812799"/>
          </a:xfrm>
        </p:grpSpPr>
        <p:pic>
          <p:nvPicPr>
            <p:cNvPr id="153" name="image1.jpg" descr="Fondino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84889"/>
              <a:ext cx="12189884" cy="527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image3.jpg" descr="fascia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85049" y="0"/>
              <a:ext cx="9404835" cy="2848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6" name="Shape 156"/>
          <p:cNvSpPr/>
          <p:nvPr/>
        </p:nvSpPr>
        <p:spPr>
          <a:xfrm>
            <a:off x="7139550" y="6240780"/>
            <a:ext cx="1905001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r>
              <a:t>08/11/2016</a:t>
            </a:r>
          </a:p>
        </p:txBody>
      </p:sp>
      <p:sp>
        <p:nvSpPr>
          <p:cNvPr id="157" name="Shape 157"/>
          <p:cNvSpPr/>
          <p:nvPr>
            <p:ph type="sldNum" sz="quarter" idx="4294967295"/>
          </p:nvPr>
        </p:nvSpPr>
        <p:spPr>
          <a:xfrm>
            <a:off x="11603346" y="6240780"/>
            <a:ext cx="188898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8" name="Shape 158"/>
          <p:cNvSpPr/>
          <p:nvPr/>
        </p:nvSpPr>
        <p:spPr>
          <a:xfrm>
            <a:off x="1116011" y="404813"/>
            <a:ext cx="10009189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cap="small" sz="2800">
                <a:solidFill>
                  <a:srgbClr val="822434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r>
              <a:t>Interfaces (controller)</a:t>
            </a:r>
          </a:p>
        </p:txBody>
      </p:sp>
      <p:sp>
        <p:nvSpPr>
          <p:cNvPr id="159" name="Shape 159"/>
          <p:cNvSpPr/>
          <p:nvPr/>
        </p:nvSpPr>
        <p:spPr>
          <a:xfrm>
            <a:off x="731726" y="1696719"/>
            <a:ext cx="5077051" cy="346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29184" indent="-329184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ct val="100000"/>
              <a:buFont typeface="Arial"/>
              <a:buChar char="•"/>
              <a:defRPr sz="2600">
                <a:latin typeface="Tw Cen MT"/>
                <a:ea typeface="Tw Cen MT"/>
                <a:cs typeface="Tw Cen MT"/>
                <a:sym typeface="Tw Cen MT"/>
              </a:defRPr>
            </a:pPr>
            <a:r>
              <a:t>Through this interface the user can select and set the parameters of a controller</a:t>
            </a:r>
          </a:p>
          <a:p>
            <a:pPr marL="329184" indent="-329184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ct val="100000"/>
              <a:buFont typeface="Arial"/>
              <a:buChar char="•"/>
              <a:defRPr sz="2600">
                <a:latin typeface="Tw Cen MT"/>
                <a:ea typeface="Tw Cen MT"/>
                <a:cs typeface="Tw Cen MT"/>
                <a:sym typeface="Tw Cen MT"/>
              </a:defRPr>
            </a:pPr>
            <a:r>
              <a:t>The current selection will be shown on the bottom section of the GUI</a:t>
            </a:r>
          </a:p>
          <a:p>
            <a:pPr marL="329184" indent="-329184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ct val="100000"/>
              <a:buFont typeface="Arial"/>
              <a:buChar char="•"/>
              <a:defRPr sz="2600">
                <a:latin typeface="Tw Cen MT"/>
                <a:ea typeface="Tw Cen MT"/>
                <a:cs typeface="Tw Cen MT"/>
                <a:sym typeface="Tw Cen MT"/>
              </a:defRPr>
            </a:pPr>
            <a:r>
              <a:t>Thanks to the “Play” button the simulation will start with the desired parameters</a:t>
            </a:r>
          </a:p>
        </p:txBody>
      </p:sp>
      <p:pic>
        <p:nvPicPr>
          <p:cNvPr id="160" name="gui.png"/>
          <p:cNvPicPr>
            <a:picLocks noChangeAspect="1"/>
          </p:cNvPicPr>
          <p:nvPr/>
        </p:nvPicPr>
        <p:blipFill>
          <a:blip r:embed="rId4">
            <a:extLst/>
          </a:blip>
          <a:srcRect l="14882" t="7723" r="60707" b="29148"/>
          <a:stretch>
            <a:fillRect/>
          </a:stretch>
        </p:blipFill>
        <p:spPr>
          <a:xfrm>
            <a:off x="6073811" y="879935"/>
            <a:ext cx="5759808" cy="4895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2"/>
      <p:bldP build="whole" bldLvl="1" animBg="1" rev="0" advAuto="0" spid="15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vie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105" y="1193218"/>
            <a:ext cx="9331801" cy="4586817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2785049" y="6151879"/>
            <a:ext cx="351415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cap="small" sz="1200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pPr>
            <a:r>
              <a:t>Learning Transferable Features </a:t>
            </a:r>
            <a:br/>
            <a:r>
              <a:t>with Deep Adaption Network</a:t>
            </a:r>
          </a:p>
        </p:txBody>
      </p:sp>
      <p:grpSp>
        <p:nvGrpSpPr>
          <p:cNvPr id="166" name="Group 166"/>
          <p:cNvGrpSpPr/>
          <p:nvPr/>
        </p:nvGrpSpPr>
        <p:grpSpPr>
          <a:xfrm>
            <a:off x="0" y="6045200"/>
            <a:ext cx="12189884" cy="812800"/>
            <a:chOff x="0" y="0"/>
            <a:chExt cx="12189883" cy="812799"/>
          </a:xfrm>
        </p:grpSpPr>
        <p:pic>
          <p:nvPicPr>
            <p:cNvPr id="164" name="image1.jpg" descr="Fondino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84889"/>
              <a:ext cx="12189884" cy="527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" name="image3.jpg" descr="fascia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85049" y="0"/>
              <a:ext cx="9404835" cy="2848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7" name="Shape 167"/>
          <p:cNvSpPr/>
          <p:nvPr/>
        </p:nvSpPr>
        <p:spPr>
          <a:xfrm>
            <a:off x="7139550" y="6240780"/>
            <a:ext cx="1905001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r>
              <a:t>08/11/2016</a:t>
            </a:r>
          </a:p>
        </p:txBody>
      </p:sp>
      <p:sp>
        <p:nvSpPr>
          <p:cNvPr id="168" name="Shape 168"/>
          <p:cNvSpPr/>
          <p:nvPr>
            <p:ph type="sldNum" sz="quarter" idx="4294967295"/>
          </p:nvPr>
        </p:nvSpPr>
        <p:spPr>
          <a:xfrm>
            <a:off x="11603346" y="6240780"/>
            <a:ext cx="188898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Shape 169"/>
          <p:cNvSpPr/>
          <p:nvPr/>
        </p:nvSpPr>
        <p:spPr>
          <a:xfrm>
            <a:off x="1116011" y="404813"/>
            <a:ext cx="10009189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cap="small" sz="2800">
                <a:solidFill>
                  <a:srgbClr val="822434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r>
              <a:t>Views</a:t>
            </a:r>
          </a:p>
        </p:txBody>
      </p:sp>
      <p:sp>
        <p:nvSpPr>
          <p:cNvPr id="170" name="Shape 170"/>
          <p:cNvSpPr/>
          <p:nvPr/>
        </p:nvSpPr>
        <p:spPr>
          <a:xfrm>
            <a:off x="10638013" y="3161440"/>
            <a:ext cx="126350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External forces graph</a:t>
            </a:r>
          </a:p>
        </p:txBody>
      </p:sp>
      <p:sp>
        <p:nvSpPr>
          <p:cNvPr id="171" name="Shape 171"/>
          <p:cNvSpPr/>
          <p:nvPr/>
        </p:nvSpPr>
        <p:spPr>
          <a:xfrm>
            <a:off x="10570328" y="4812038"/>
            <a:ext cx="135658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Depth/forces graph</a:t>
            </a:r>
          </a:p>
        </p:txBody>
      </p:sp>
      <p:sp>
        <p:nvSpPr>
          <p:cNvPr id="172" name="Shape 172"/>
          <p:cNvSpPr/>
          <p:nvPr/>
        </p:nvSpPr>
        <p:spPr>
          <a:xfrm>
            <a:off x="1281852" y="1359129"/>
            <a:ext cx="14174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Arbitrary view</a:t>
            </a:r>
          </a:p>
        </p:txBody>
      </p:sp>
      <p:sp>
        <p:nvSpPr>
          <p:cNvPr id="173" name="Shape 173"/>
          <p:cNvSpPr/>
          <p:nvPr/>
        </p:nvSpPr>
        <p:spPr>
          <a:xfrm>
            <a:off x="9113683" y="1359129"/>
            <a:ext cx="9789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Side view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2785049" y="6151879"/>
            <a:ext cx="351415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cap="small" sz="1200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pPr>
            <a:r>
              <a:t>Learning Transferable Features </a:t>
            </a:r>
            <a:br/>
            <a:r>
              <a:t>with Deep Adaption Network</a:t>
            </a:r>
          </a:p>
        </p:txBody>
      </p:sp>
      <p:grpSp>
        <p:nvGrpSpPr>
          <p:cNvPr id="178" name="Group 178"/>
          <p:cNvGrpSpPr/>
          <p:nvPr/>
        </p:nvGrpSpPr>
        <p:grpSpPr>
          <a:xfrm>
            <a:off x="0" y="6045200"/>
            <a:ext cx="12189884" cy="812800"/>
            <a:chOff x="0" y="0"/>
            <a:chExt cx="12189883" cy="812799"/>
          </a:xfrm>
        </p:grpSpPr>
        <p:pic>
          <p:nvPicPr>
            <p:cNvPr id="176" name="image1.jpg" descr="Fondino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84889"/>
              <a:ext cx="12189884" cy="527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7" name="image3.jpg" descr="fascia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85049" y="0"/>
              <a:ext cx="9404835" cy="2848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9" name="Shape 179"/>
          <p:cNvSpPr/>
          <p:nvPr/>
        </p:nvSpPr>
        <p:spPr>
          <a:xfrm>
            <a:off x="7139550" y="6240780"/>
            <a:ext cx="1905001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r>
              <a:t>08/11/2016</a:t>
            </a:r>
          </a:p>
        </p:txBody>
      </p:sp>
      <p:sp>
        <p:nvSpPr>
          <p:cNvPr id="180" name="Shape 180"/>
          <p:cNvSpPr/>
          <p:nvPr>
            <p:ph type="sldNum" sz="quarter" idx="4294967295"/>
          </p:nvPr>
        </p:nvSpPr>
        <p:spPr>
          <a:xfrm>
            <a:off x="11603346" y="6240780"/>
            <a:ext cx="188898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1" name="Shape 181"/>
          <p:cNvSpPr/>
          <p:nvPr/>
        </p:nvSpPr>
        <p:spPr>
          <a:xfrm>
            <a:off x="1116011" y="404813"/>
            <a:ext cx="10009189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cap="small" sz="2800">
                <a:solidFill>
                  <a:srgbClr val="822434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r>
              <a:t>Virtual Coupling</a:t>
            </a:r>
          </a:p>
        </p:txBody>
      </p:sp>
      <p:sp>
        <p:nvSpPr>
          <p:cNvPr id="182" name="Shape 182"/>
          <p:cNvSpPr/>
          <p:nvPr/>
        </p:nvSpPr>
        <p:spPr>
          <a:xfrm>
            <a:off x="948011" y="1003436"/>
            <a:ext cx="10345189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29184" indent="-329184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ct val="100000"/>
              <a:buFont typeface="Arial"/>
              <a:buChar char="•"/>
              <a:defRPr sz="2600">
                <a:latin typeface="Tw Cen MT"/>
                <a:ea typeface="Tw Cen MT"/>
                <a:cs typeface="Tw Cen MT"/>
                <a:sym typeface="Tw Cen MT"/>
              </a:defRPr>
            </a:pPr>
            <a:r>
              <a:t>The device’s workspace is too small with respect with the scene</a:t>
            </a:r>
          </a:p>
          <a:p>
            <a:pPr marL="329184" indent="-329184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ct val="100000"/>
              <a:buFont typeface="Arial"/>
              <a:buChar char="•"/>
              <a:defRPr sz="2600">
                <a:latin typeface="Tw Cen MT"/>
                <a:ea typeface="Tw Cen MT"/>
                <a:cs typeface="Tw Cen MT"/>
                <a:sym typeface="Tw Cen MT"/>
              </a:defRPr>
            </a:pPr>
            <a:r>
              <a:t>With lower resolution the device’s workspace will increase in dimension, but precision in simulation will be worse</a:t>
            </a:r>
          </a:p>
          <a:p>
            <a:pPr marL="329184" indent="-329184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ct val="100000"/>
              <a:buFont typeface="Arial"/>
              <a:buChar char="•"/>
              <a:defRPr sz="2600">
                <a:latin typeface="Tw Cen MT"/>
                <a:ea typeface="Tw Cen MT"/>
                <a:cs typeface="Tw Cen MT"/>
                <a:sym typeface="Tw Cen MT"/>
              </a:defRPr>
            </a:pPr>
            <a:r>
              <a:t>The solution is to implement </a:t>
            </a:r>
            <a:r>
              <a:rPr i="1"/>
              <a:t>clutching </a:t>
            </a:r>
            <a:r>
              <a:t>through virtual coupling</a:t>
            </a:r>
          </a:p>
        </p:txBody>
      </p:sp>
      <p:pic>
        <p:nvPicPr>
          <p:cNvPr id="183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54326" y="2939590"/>
            <a:ext cx="4083348" cy="2566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  <p:bldP build="whole" bldLvl="1" animBg="1" rev="0" advAuto="0" spid="182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2785049" y="6151879"/>
            <a:ext cx="351415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cap="small" sz="1200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pPr>
            <a:r>
              <a:t>Learning Transferable Features </a:t>
            </a:r>
            <a:br/>
            <a:r>
              <a:t>with Deep Adaption Network</a:t>
            </a:r>
          </a:p>
        </p:txBody>
      </p:sp>
      <p:grpSp>
        <p:nvGrpSpPr>
          <p:cNvPr id="188" name="Group 188"/>
          <p:cNvGrpSpPr/>
          <p:nvPr/>
        </p:nvGrpSpPr>
        <p:grpSpPr>
          <a:xfrm>
            <a:off x="0" y="6045200"/>
            <a:ext cx="12189884" cy="812800"/>
            <a:chOff x="0" y="0"/>
            <a:chExt cx="12189883" cy="812799"/>
          </a:xfrm>
        </p:grpSpPr>
        <p:pic>
          <p:nvPicPr>
            <p:cNvPr id="186" name="image1.jpg" descr="Fondino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84889"/>
              <a:ext cx="12189884" cy="527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7" name="image3.jpg" descr="fascia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85049" y="0"/>
              <a:ext cx="9404835" cy="2848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9" name="Shape 189"/>
          <p:cNvSpPr/>
          <p:nvPr/>
        </p:nvSpPr>
        <p:spPr>
          <a:xfrm>
            <a:off x="7139550" y="6240780"/>
            <a:ext cx="1905001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r>
              <a:t>08/11/2016</a:t>
            </a:r>
          </a:p>
        </p:txBody>
      </p:sp>
      <p:sp>
        <p:nvSpPr>
          <p:cNvPr id="190" name="Shape 190"/>
          <p:cNvSpPr/>
          <p:nvPr>
            <p:ph type="sldNum" sz="quarter" idx="4294967295"/>
          </p:nvPr>
        </p:nvSpPr>
        <p:spPr>
          <a:xfrm>
            <a:off x="11603346" y="6240780"/>
            <a:ext cx="188898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1" name="Shape 191"/>
          <p:cNvSpPr/>
          <p:nvPr/>
        </p:nvSpPr>
        <p:spPr>
          <a:xfrm>
            <a:off x="1116011" y="404813"/>
            <a:ext cx="10009189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cap="small" sz="2800">
                <a:solidFill>
                  <a:srgbClr val="822434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r>
              <a:t>Penetration</a:t>
            </a:r>
          </a:p>
        </p:txBody>
      </p:sp>
      <p:pic>
        <p:nvPicPr>
          <p:cNvPr id="192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53508" y="1139629"/>
            <a:ext cx="7284984" cy="45787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2785049" y="6151879"/>
            <a:ext cx="351415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cap="small" sz="1200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pPr>
            <a:r>
              <a:t>Learning Transferable Features </a:t>
            </a:r>
            <a:br/>
            <a:r>
              <a:t>with Deep Adaption Network</a:t>
            </a:r>
          </a:p>
        </p:txBody>
      </p:sp>
      <p:grpSp>
        <p:nvGrpSpPr>
          <p:cNvPr id="197" name="Group 197"/>
          <p:cNvGrpSpPr/>
          <p:nvPr/>
        </p:nvGrpSpPr>
        <p:grpSpPr>
          <a:xfrm>
            <a:off x="0" y="6045200"/>
            <a:ext cx="12189884" cy="812800"/>
            <a:chOff x="0" y="0"/>
            <a:chExt cx="12189883" cy="812799"/>
          </a:xfrm>
        </p:grpSpPr>
        <p:pic>
          <p:nvPicPr>
            <p:cNvPr id="195" name="image1.jpg" descr="Fondino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84889"/>
              <a:ext cx="12189884" cy="527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image3.jpg" descr="fascia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85049" y="0"/>
              <a:ext cx="9404835" cy="2848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8" name="Shape 198"/>
          <p:cNvSpPr/>
          <p:nvPr/>
        </p:nvSpPr>
        <p:spPr>
          <a:xfrm>
            <a:off x="7139550" y="6240780"/>
            <a:ext cx="1905001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r>
              <a:t>08/11/2016</a:t>
            </a:r>
          </a:p>
        </p:txBody>
      </p:sp>
      <p:sp>
        <p:nvSpPr>
          <p:cNvPr id="199" name="Shape 199"/>
          <p:cNvSpPr/>
          <p:nvPr>
            <p:ph type="sldNum" sz="quarter" idx="4294967295"/>
          </p:nvPr>
        </p:nvSpPr>
        <p:spPr>
          <a:xfrm>
            <a:off x="11603346" y="6240780"/>
            <a:ext cx="188898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0" name="Shape 200"/>
          <p:cNvSpPr/>
          <p:nvPr/>
        </p:nvSpPr>
        <p:spPr>
          <a:xfrm>
            <a:off x="1116011" y="404813"/>
            <a:ext cx="10009189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cap="small" sz="2800">
                <a:solidFill>
                  <a:srgbClr val="822434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r>
              <a:t>Simulations</a:t>
            </a:r>
          </a:p>
        </p:txBody>
      </p:sp>
      <p:sp>
        <p:nvSpPr>
          <p:cNvPr id="201" name="Shape 201"/>
          <p:cNvSpPr/>
          <p:nvPr/>
        </p:nvSpPr>
        <p:spPr>
          <a:xfrm>
            <a:off x="948011" y="1003436"/>
            <a:ext cx="10345189" cy="1239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29184" indent="-329184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ct val="100000"/>
              <a:buFont typeface="Arial"/>
              <a:buChar char="•"/>
              <a:defRPr sz="2600">
                <a:latin typeface="Tw Cen MT"/>
                <a:ea typeface="Tw Cen MT"/>
                <a:cs typeface="Tw Cen MT"/>
                <a:sym typeface="Tw Cen MT"/>
              </a:defRPr>
            </a:pPr>
            <a:r>
              <a:rPr b="1"/>
              <a:t>TASK</a:t>
            </a:r>
            <a:r>
              <a:t>: complete penetration of the tissue and recognition the layers</a:t>
            </a:r>
          </a:p>
          <a:p>
            <a:pPr marL="329184" indent="-329184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ct val="100000"/>
              <a:buFont typeface="Arial"/>
              <a:buChar char="•"/>
              <a:defRPr sz="2600">
                <a:latin typeface="Tw Cen MT"/>
                <a:ea typeface="Tw Cen MT"/>
                <a:cs typeface="Tw Cen MT"/>
                <a:sym typeface="Tw Cen MT"/>
              </a:defRPr>
            </a:pPr>
            <a:r>
              <a:t>Comparison between </a:t>
            </a:r>
            <a:r>
              <a:rPr b="1"/>
              <a:t>vision aided</a:t>
            </a:r>
            <a:r>
              <a:t> and </a:t>
            </a:r>
            <a:r>
              <a:rPr b="1"/>
              <a:t>haptic feedback only </a:t>
            </a:r>
            <a:r>
              <a:t>simulations with different teleoperation schemes</a:t>
            </a:r>
          </a:p>
        </p:txBody>
      </p:sp>
      <p:pic>
        <p:nvPicPr>
          <p:cNvPr id="202" name="P1_NoVisionAid_Controller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23462" y="2318339"/>
            <a:ext cx="4970407" cy="3727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1_VisionAid_Controller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7342" y="2318339"/>
            <a:ext cx="4970407" cy="3727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1_NoVisionAid_Controller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6162" y="2318339"/>
            <a:ext cx="4970407" cy="3727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1_VisionAid_Controller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0042" y="2318339"/>
            <a:ext cx="4970407" cy="3727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1_NoVisionAid_Controller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48862" y="2318339"/>
            <a:ext cx="4970407" cy="3727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P1_VisionAid_Controller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2742" y="2318339"/>
            <a:ext cx="4970407" cy="3727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P1_NoVisionAid_Controller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6162" y="2318339"/>
            <a:ext cx="4970407" cy="3727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P1_VisionAid_Controller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0042" y="2318339"/>
            <a:ext cx="4970407" cy="3727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1_NoVisionAid_Controller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23462" y="2318339"/>
            <a:ext cx="4970407" cy="3727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1_VisionAid_Controller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7342" y="2318339"/>
            <a:ext cx="4970407" cy="3727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1"/>
      <p:bldP build="whole" bldLvl="1" animBg="1" rev="0" advAuto="0" spid="201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2785049" y="6151879"/>
            <a:ext cx="351415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cap="small" sz="1200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pPr>
            <a:r>
              <a:t>Learning Transferable Features </a:t>
            </a:r>
            <a:br/>
            <a:r>
              <a:t>with Deep Adaption Network</a:t>
            </a:r>
          </a:p>
        </p:txBody>
      </p:sp>
      <p:grpSp>
        <p:nvGrpSpPr>
          <p:cNvPr id="216" name="Group 216"/>
          <p:cNvGrpSpPr/>
          <p:nvPr/>
        </p:nvGrpSpPr>
        <p:grpSpPr>
          <a:xfrm>
            <a:off x="0" y="6045200"/>
            <a:ext cx="12189884" cy="812800"/>
            <a:chOff x="0" y="0"/>
            <a:chExt cx="12189883" cy="812799"/>
          </a:xfrm>
        </p:grpSpPr>
        <p:pic>
          <p:nvPicPr>
            <p:cNvPr id="214" name="image1.jpg" descr="Fondino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84889"/>
              <a:ext cx="12189884" cy="527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5" name="image3.jpg" descr="fascia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85049" y="0"/>
              <a:ext cx="9404835" cy="2848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7" name="Shape 217"/>
          <p:cNvSpPr/>
          <p:nvPr/>
        </p:nvSpPr>
        <p:spPr>
          <a:xfrm>
            <a:off x="7139550" y="6240780"/>
            <a:ext cx="1905001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r>
              <a:t>08/11/2016</a:t>
            </a:r>
          </a:p>
        </p:txBody>
      </p:sp>
      <p:sp>
        <p:nvSpPr>
          <p:cNvPr id="218" name="Shape 218"/>
          <p:cNvSpPr/>
          <p:nvPr>
            <p:ph type="sldNum" sz="quarter" idx="4294967295"/>
          </p:nvPr>
        </p:nvSpPr>
        <p:spPr>
          <a:xfrm>
            <a:off x="11603346" y="6240780"/>
            <a:ext cx="188898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9" name="Shape 219"/>
          <p:cNvSpPr/>
          <p:nvPr/>
        </p:nvSpPr>
        <p:spPr>
          <a:xfrm>
            <a:off x="1116011" y="404813"/>
            <a:ext cx="10009189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cap="small" sz="2800">
                <a:solidFill>
                  <a:srgbClr val="822434"/>
                </a:solidFill>
                <a:latin typeface="HelveticaNeueLT Std Lt"/>
                <a:ea typeface="HelveticaNeueLT Std Lt"/>
                <a:cs typeface="HelveticaNeueLT Std Lt"/>
                <a:sym typeface="HelveticaNeueLT Std Lt"/>
              </a:defRPr>
            </a:lvl1pPr>
          </a:lstStyle>
          <a:p>
            <a:pPr/>
            <a:r>
              <a:t>Simulations</a:t>
            </a:r>
          </a:p>
        </p:txBody>
      </p:sp>
      <p:sp>
        <p:nvSpPr>
          <p:cNvPr id="220" name="Shape 220"/>
          <p:cNvSpPr/>
          <p:nvPr/>
        </p:nvSpPr>
        <p:spPr>
          <a:xfrm>
            <a:off x="948011" y="1003436"/>
            <a:ext cx="10345189" cy="1239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29184" indent="-329184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ct val="100000"/>
              <a:buFont typeface="Arial"/>
              <a:buChar char="•"/>
              <a:defRPr sz="2600">
                <a:latin typeface="Tw Cen MT"/>
                <a:ea typeface="Tw Cen MT"/>
                <a:cs typeface="Tw Cen MT"/>
                <a:sym typeface="Tw Cen MT"/>
              </a:defRPr>
            </a:pPr>
            <a:r>
              <a:rPr b="1"/>
              <a:t>TASK</a:t>
            </a:r>
            <a:r>
              <a:t>: complete penetration of the tissue and recognition the layers</a:t>
            </a:r>
          </a:p>
          <a:p>
            <a:pPr marL="329184" indent="-329184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ct val="100000"/>
              <a:buFont typeface="Arial"/>
              <a:buChar char="•"/>
              <a:defRPr sz="2600">
                <a:latin typeface="Tw Cen MT"/>
                <a:ea typeface="Tw Cen MT"/>
                <a:cs typeface="Tw Cen MT"/>
                <a:sym typeface="Tw Cen MT"/>
              </a:defRPr>
            </a:pPr>
            <a:r>
              <a:t>Comparison between </a:t>
            </a:r>
            <a:r>
              <a:rPr b="1"/>
              <a:t>vision aided</a:t>
            </a:r>
            <a:r>
              <a:t> and </a:t>
            </a:r>
            <a:r>
              <a:rPr b="1"/>
              <a:t>haptic feedback only </a:t>
            </a:r>
            <a:r>
              <a:t>simulations with different teleoperation schemes</a:t>
            </a:r>
          </a:p>
        </p:txBody>
      </p:sp>
      <p:pic>
        <p:nvPicPr>
          <p:cNvPr id="221" name="P1_NoVisionAid_Controller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23462" y="2318339"/>
            <a:ext cx="4970407" cy="3727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1_VisionAid_Controller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7342" y="2318339"/>
            <a:ext cx="4970407" cy="3727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1_NoVisionAid_Controller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6162" y="2318339"/>
            <a:ext cx="4970407" cy="3727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1_VisionAid_Controller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0042" y="2318339"/>
            <a:ext cx="4970407" cy="3727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1_NoVisionAid_Controller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48862" y="2318339"/>
            <a:ext cx="4970407" cy="3727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1_VisionAid_Controller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2742" y="2318339"/>
            <a:ext cx="4970407" cy="3727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1_NoVisionAid_Controller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6162" y="2318339"/>
            <a:ext cx="4970407" cy="3727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1_VisionAid_Controller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0042" y="2318339"/>
            <a:ext cx="4970407" cy="3727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P1_NoVisionAid_Controller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23462" y="2318339"/>
            <a:ext cx="4970407" cy="3727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1_VisionAid_Controller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7342" y="2318339"/>
            <a:ext cx="4970407" cy="3727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2"/>
      <p:bldP build="whole" bldLvl="1" animBg="1" rev="0" advAuto="0" spid="21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