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8" r:id="rId3"/>
    <p:sldId id="269" r:id="rId4"/>
    <p:sldId id="270" r:id="rId5"/>
    <p:sldId id="272" r:id="rId6"/>
    <p:sldId id="257" r:id="rId7"/>
    <p:sldId id="276" r:id="rId8"/>
    <p:sldId id="258" r:id="rId9"/>
    <p:sldId id="273" r:id="rId10"/>
    <p:sldId id="274" r:id="rId11"/>
    <p:sldId id="278" r:id="rId12"/>
    <p:sldId id="275"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tente di Microsoft Office" initials="Office" lastIdx="1" clrIdx="0">
    <p:extLst/>
  </p:cmAuthor>
  <p:cmAuthor id="2" name="Utente di Microsoft Office" initials="Office [2]" lastIdx="1" clrIdx="1">
    <p:extLst/>
  </p:cmAuthor>
  <p:cmAuthor id="3" name="Irvin Aloise" initials="IA" lastIdx="6" clrIdx="2">
    <p:extLst>
      <p:ext uri="{19B8F6BF-5375-455C-9EA6-DF929625EA0E}">
        <p15:presenceInfo xmlns:p15="http://schemas.microsoft.com/office/powerpoint/2012/main" userId="d3a0a2b9735fd5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822434"/>
    <a:srgbClr val="006778"/>
    <a:srgbClr val="9F57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83245" autoAdjust="0"/>
  </p:normalViewPr>
  <p:slideViewPr>
    <p:cSldViewPr snapToGrid="0">
      <p:cViewPr varScale="1">
        <p:scale>
          <a:sx n="62" d="100"/>
          <a:sy n="62" d="100"/>
        </p:scale>
        <p:origin x="1056"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FFCFDC-96F8-4876-ACAE-9C59B90CB121}" type="datetimeFigureOut">
              <a:rPr lang="en-GB" smtClean="0"/>
              <a:t>08/11/2016</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FB53D-BAB3-4D94-8DE6-03F403C9C3CA}" type="slidenum">
              <a:rPr lang="en-GB" smtClean="0"/>
              <a:t>‹N›</a:t>
            </a:fld>
            <a:endParaRPr lang="en-GB"/>
          </a:p>
        </p:txBody>
      </p:sp>
    </p:spTree>
    <p:extLst>
      <p:ext uri="{BB962C8B-B14F-4D97-AF65-F5344CB8AC3E}">
        <p14:creationId xmlns:p14="http://schemas.microsoft.com/office/powerpoint/2010/main" val="405917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b="0" dirty="0"/>
          </a:p>
        </p:txBody>
      </p:sp>
      <p:sp>
        <p:nvSpPr>
          <p:cNvPr id="4" name="Segnaposto numero diapositiva 3"/>
          <p:cNvSpPr>
            <a:spLocks noGrp="1"/>
          </p:cNvSpPr>
          <p:nvPr>
            <p:ph type="sldNum" sz="quarter" idx="10"/>
          </p:nvPr>
        </p:nvSpPr>
        <p:spPr/>
        <p:txBody>
          <a:bodyPr/>
          <a:lstStyle/>
          <a:p>
            <a:fld id="{45EFB53D-BAB3-4D94-8DE6-03F403C9C3CA}" type="slidenum">
              <a:rPr lang="en-GB" smtClean="0"/>
              <a:t>3</a:t>
            </a:fld>
            <a:endParaRPr lang="en-GB"/>
          </a:p>
        </p:txBody>
      </p:sp>
    </p:spTree>
    <p:extLst>
      <p:ext uri="{BB962C8B-B14F-4D97-AF65-F5344CB8AC3E}">
        <p14:creationId xmlns:p14="http://schemas.microsoft.com/office/powerpoint/2010/main" val="1814227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p:txBody>
      </p:sp>
      <p:sp>
        <p:nvSpPr>
          <p:cNvPr id="4" name="Segnaposto numero diapositiva 3"/>
          <p:cNvSpPr>
            <a:spLocks noGrp="1"/>
          </p:cNvSpPr>
          <p:nvPr>
            <p:ph type="sldNum" sz="quarter" idx="10"/>
          </p:nvPr>
        </p:nvSpPr>
        <p:spPr/>
        <p:txBody>
          <a:bodyPr/>
          <a:lstStyle/>
          <a:p>
            <a:fld id="{45EFB53D-BAB3-4D94-8DE6-03F403C9C3CA}" type="slidenum">
              <a:rPr lang="en-GB" smtClean="0"/>
              <a:t>4</a:t>
            </a:fld>
            <a:endParaRPr lang="en-GB"/>
          </a:p>
        </p:txBody>
      </p:sp>
    </p:spTree>
    <p:extLst>
      <p:ext uri="{BB962C8B-B14F-4D97-AF65-F5344CB8AC3E}">
        <p14:creationId xmlns:p14="http://schemas.microsoft.com/office/powerpoint/2010/main" val="3880296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45EFB53D-BAB3-4D94-8DE6-03F403C9C3CA}" type="slidenum">
              <a:rPr lang="en-GB" smtClean="0"/>
              <a:t>5</a:t>
            </a:fld>
            <a:endParaRPr lang="en-GB"/>
          </a:p>
        </p:txBody>
      </p:sp>
    </p:spTree>
    <p:extLst>
      <p:ext uri="{BB962C8B-B14F-4D97-AF65-F5344CB8AC3E}">
        <p14:creationId xmlns:p14="http://schemas.microsoft.com/office/powerpoint/2010/main" val="1108027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smtClean="0"/>
          </a:p>
        </p:txBody>
      </p:sp>
      <p:sp>
        <p:nvSpPr>
          <p:cNvPr id="4" name="Segnaposto numero diapositiva 3"/>
          <p:cNvSpPr>
            <a:spLocks noGrp="1"/>
          </p:cNvSpPr>
          <p:nvPr>
            <p:ph type="sldNum" sz="quarter" idx="10"/>
          </p:nvPr>
        </p:nvSpPr>
        <p:spPr/>
        <p:txBody>
          <a:bodyPr/>
          <a:lstStyle/>
          <a:p>
            <a:fld id="{45EFB53D-BAB3-4D94-8DE6-03F403C9C3CA}" type="slidenum">
              <a:rPr lang="en-GB" smtClean="0"/>
              <a:t>6</a:t>
            </a:fld>
            <a:endParaRPr lang="en-GB"/>
          </a:p>
        </p:txBody>
      </p:sp>
    </p:spTree>
    <p:extLst>
      <p:ext uri="{BB962C8B-B14F-4D97-AF65-F5344CB8AC3E}">
        <p14:creationId xmlns:p14="http://schemas.microsoft.com/office/powerpoint/2010/main" val="2444965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smtClean="0"/>
          </a:p>
        </p:txBody>
      </p:sp>
      <p:sp>
        <p:nvSpPr>
          <p:cNvPr id="4" name="Segnaposto numero diapositiva 3"/>
          <p:cNvSpPr>
            <a:spLocks noGrp="1"/>
          </p:cNvSpPr>
          <p:nvPr>
            <p:ph type="sldNum" sz="quarter" idx="10"/>
          </p:nvPr>
        </p:nvSpPr>
        <p:spPr/>
        <p:txBody>
          <a:bodyPr/>
          <a:lstStyle/>
          <a:p>
            <a:fld id="{45EFB53D-BAB3-4D94-8DE6-03F403C9C3CA}" type="slidenum">
              <a:rPr lang="en-GB" smtClean="0"/>
              <a:t>7</a:t>
            </a:fld>
            <a:endParaRPr lang="en-GB"/>
          </a:p>
        </p:txBody>
      </p:sp>
    </p:spTree>
    <p:extLst>
      <p:ext uri="{BB962C8B-B14F-4D97-AF65-F5344CB8AC3E}">
        <p14:creationId xmlns:p14="http://schemas.microsoft.com/office/powerpoint/2010/main" val="1592279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45EFB53D-BAB3-4D94-8DE6-03F403C9C3CA}" type="slidenum">
              <a:rPr lang="en-GB" smtClean="0"/>
              <a:t>8</a:t>
            </a:fld>
            <a:endParaRPr lang="en-GB"/>
          </a:p>
        </p:txBody>
      </p:sp>
    </p:spTree>
    <p:extLst>
      <p:ext uri="{BB962C8B-B14F-4D97-AF65-F5344CB8AC3E}">
        <p14:creationId xmlns:p14="http://schemas.microsoft.com/office/powerpoint/2010/main" val="2506740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b="1" dirty="0" smtClean="0"/>
              <a:t>TCA:</a:t>
            </a:r>
            <a:r>
              <a:rPr lang="en-GB" b="0" dirty="0" smtClean="0"/>
              <a:t> Transfer Component Analysis with </a:t>
            </a:r>
            <a:r>
              <a:rPr lang="en-GB" b="0" u="sng" dirty="0" smtClean="0"/>
              <a:t>MMD-regularized</a:t>
            </a:r>
            <a:r>
              <a:rPr lang="en-GB" b="0" u="sng" baseline="0" dirty="0" smtClean="0"/>
              <a:t> PCA</a:t>
            </a:r>
            <a:endParaRPr lang="en-GB" b="0" u="sng" dirty="0" smtClean="0"/>
          </a:p>
          <a:p>
            <a:r>
              <a:rPr lang="en-GB" b="1" dirty="0" smtClean="0"/>
              <a:t>GFK:</a:t>
            </a:r>
            <a:r>
              <a:rPr lang="en-GB" b="1" baseline="0" dirty="0" smtClean="0"/>
              <a:t> </a:t>
            </a:r>
            <a:r>
              <a:rPr lang="en-GB" b="0" baseline="0" dirty="0" smtClean="0"/>
              <a:t>Geodesic Flow Kernel, kernel based, interpolates across intermediate subspaces to bridge the two distributions.</a:t>
            </a:r>
          </a:p>
          <a:p>
            <a:r>
              <a:rPr lang="en-GB" b="1" baseline="0" dirty="0" smtClean="0"/>
              <a:t>CNN</a:t>
            </a:r>
            <a:r>
              <a:rPr lang="en-GB" b="0" baseline="0" dirty="0" smtClean="0"/>
              <a:t>: simple AlexNet</a:t>
            </a:r>
          </a:p>
          <a:p>
            <a:r>
              <a:rPr lang="en-GB" b="1" baseline="0" dirty="0" smtClean="0"/>
              <a:t>LapCNN:</a:t>
            </a:r>
            <a:r>
              <a:rPr lang="en-GB" b="0" baseline="0" dirty="0" smtClean="0"/>
              <a:t> variant of AlexNet based on Laplacian Graph regularization</a:t>
            </a:r>
          </a:p>
          <a:p>
            <a:r>
              <a:rPr lang="en-GB" b="1" baseline="0" dirty="0" smtClean="0"/>
              <a:t>DDC:</a:t>
            </a:r>
            <a:r>
              <a:rPr lang="en-GB" b="0" baseline="0" dirty="0" smtClean="0"/>
              <a:t> domain adaption variant of AlexNet using </a:t>
            </a:r>
            <a:r>
              <a:rPr lang="en-GB" b="0" u="sng" baseline="0" dirty="0" smtClean="0"/>
              <a:t>single-layer (7) single-kernel MMD</a:t>
            </a:r>
            <a:r>
              <a:rPr lang="en-GB" b="0" u="none" baseline="0" dirty="0" smtClean="0"/>
              <a:t> (Deep Domain Confusion by </a:t>
            </a:r>
            <a:r>
              <a:rPr lang="en-GB" b="0" u="none" baseline="0" dirty="0" err="1" smtClean="0"/>
              <a:t>Tzeng</a:t>
            </a:r>
            <a:r>
              <a:rPr lang="en-GB" b="0" u="none" baseline="0" dirty="0" smtClean="0"/>
              <a:t> et al)</a:t>
            </a:r>
            <a:endParaRPr lang="en-GB" b="1" baseline="0" dirty="0" smtClean="0"/>
          </a:p>
          <a:p>
            <a:endParaRPr lang="en-GB" b="1" dirty="0"/>
          </a:p>
        </p:txBody>
      </p:sp>
      <p:sp>
        <p:nvSpPr>
          <p:cNvPr id="4" name="Segnaposto numero diapositiva 3"/>
          <p:cNvSpPr>
            <a:spLocks noGrp="1"/>
          </p:cNvSpPr>
          <p:nvPr>
            <p:ph type="sldNum" sz="quarter" idx="10"/>
          </p:nvPr>
        </p:nvSpPr>
        <p:spPr/>
        <p:txBody>
          <a:bodyPr/>
          <a:lstStyle/>
          <a:p>
            <a:fld id="{45EFB53D-BAB3-4D94-8DE6-03F403C9C3CA}" type="slidenum">
              <a:rPr lang="en-GB" smtClean="0"/>
              <a:t>9</a:t>
            </a:fld>
            <a:endParaRPr lang="en-GB"/>
          </a:p>
        </p:txBody>
      </p:sp>
    </p:spTree>
    <p:extLst>
      <p:ext uri="{BB962C8B-B14F-4D97-AF65-F5344CB8AC3E}">
        <p14:creationId xmlns:p14="http://schemas.microsoft.com/office/powerpoint/2010/main" val="808241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r>
                  <a:rPr lang="en-GB" sz="1400" u="sng" dirty="0" smtClean="0"/>
                  <a:t>DDC,</a:t>
                </a:r>
                <a:r>
                  <a:rPr lang="en-GB" sz="1400" u="sng" baseline="0" dirty="0" smtClean="0"/>
                  <a:t> TCA</a:t>
                </a:r>
                <a:r>
                  <a:rPr lang="en-GB" sz="1400" baseline="0" dirty="0" smtClean="0"/>
                  <a:t>: </a:t>
                </a:r>
                <a:r>
                  <a:rPr lang="en-GB" sz="1400" b="1" baseline="0" dirty="0" smtClean="0"/>
                  <a:t>Gaussian kernel for MMD</a:t>
                </a:r>
                <a:r>
                  <a:rPr lang="en-GB" sz="1400" b="0" baseline="0" dirty="0" smtClean="0"/>
                  <a:t> with bandwidth </a:t>
                </a:r>
                <a14:m>
                  <m:oMath xmlns:m="http://schemas.openxmlformats.org/officeDocument/2006/math">
                    <m:r>
                      <m:rPr>
                        <m:sty m:val="p"/>
                      </m:rPr>
                      <a:rPr lang="el-GR" sz="1400" b="0" i="1" baseline="0" smtClean="0">
                        <a:latin typeface="Cambria Math" panose="02040503050406030204" pitchFamily="18" charset="0"/>
                        <a:ea typeface="Cambria Math" panose="02040503050406030204" pitchFamily="18" charset="0"/>
                      </a:rPr>
                      <m:t>γ</m:t>
                    </m:r>
                  </m:oMath>
                </a14:m>
                <a:r>
                  <a:rPr lang="en-GB" sz="1400" b="0" baseline="0" dirty="0" smtClean="0"/>
                  <a:t> (median of pairwise distances on the training data)</a:t>
                </a:r>
              </a:p>
              <a:p>
                <a:r>
                  <a:rPr lang="en-GB" sz="1400" b="0" u="sng" baseline="0" dirty="0" smtClean="0"/>
                  <a:t>DAN</a:t>
                </a:r>
                <a:r>
                  <a:rPr lang="en-GB" sz="1400" b="0" u="none" baseline="0" dirty="0" smtClean="0"/>
                  <a:t>: </a:t>
                </a:r>
                <a:r>
                  <a:rPr lang="en-GB" sz="1400" b="1" u="none" baseline="0" dirty="0" smtClean="0"/>
                  <a:t>m Gaussian kernels for MK-MMD</a:t>
                </a:r>
                <a:r>
                  <a:rPr lang="en-GB" sz="1400" b="0" u="none" baseline="0" dirty="0" smtClean="0"/>
                  <a:t> with bandwidth varying in </a:t>
                </a:r>
                <a14:m>
                  <m:oMath xmlns:m="http://schemas.openxmlformats.org/officeDocument/2006/math">
                    <m:d>
                      <m:dPr>
                        <m:begChr m:val="["/>
                        <m:endChr m:val="]"/>
                        <m:ctrlPr>
                          <a:rPr lang="en-GB" sz="1400" b="0" i="1" u="none" baseline="0" smtClean="0">
                            <a:latin typeface="Cambria Math" panose="02040503050406030204" pitchFamily="18" charset="0"/>
                          </a:rPr>
                        </m:ctrlPr>
                      </m:dPr>
                      <m:e>
                        <m:sSup>
                          <m:sSupPr>
                            <m:ctrlPr>
                              <a:rPr lang="en-GB" sz="1400" b="0" i="1" u="none" baseline="0" smtClean="0">
                                <a:latin typeface="Cambria Math" panose="02040503050406030204" pitchFamily="18" charset="0"/>
                              </a:rPr>
                            </m:ctrlPr>
                          </m:sSupPr>
                          <m:e>
                            <m:r>
                              <a:rPr lang="it-IT" sz="1400" b="0" i="1" u="none" baseline="0" smtClean="0">
                                <a:latin typeface="Cambria Math" panose="02040503050406030204" pitchFamily="18" charset="0"/>
                              </a:rPr>
                              <m:t>2</m:t>
                            </m:r>
                          </m:e>
                          <m:sup>
                            <m:r>
                              <a:rPr lang="it-IT" sz="1400" b="0" i="1" u="none" baseline="0" smtClean="0">
                                <a:latin typeface="Cambria Math" panose="02040503050406030204" pitchFamily="18" charset="0"/>
                              </a:rPr>
                              <m:t>−8</m:t>
                            </m:r>
                          </m:sup>
                        </m:sSup>
                        <m:r>
                          <a:rPr lang="en-GB" sz="1400" b="0" i="1" u="none" baseline="0" smtClean="0">
                            <a:latin typeface="Cambria Math" panose="02040503050406030204" pitchFamily="18" charset="0"/>
                            <a:ea typeface="Cambria Math" panose="02040503050406030204" pitchFamily="18" charset="0"/>
                          </a:rPr>
                          <m:t>𝛾</m:t>
                        </m:r>
                        <m:r>
                          <a:rPr lang="it-IT" sz="1400" b="0" i="1" u="none" baseline="0" smtClean="0">
                            <a:latin typeface="Cambria Math" panose="02040503050406030204" pitchFamily="18" charset="0"/>
                            <a:ea typeface="Cambria Math" panose="02040503050406030204" pitchFamily="18" charset="0"/>
                          </a:rPr>
                          <m:t> : </m:t>
                        </m:r>
                        <m:sSup>
                          <m:sSupPr>
                            <m:ctrlPr>
                              <a:rPr lang="it-IT" sz="1400" b="0" i="1" u="none" baseline="0" smtClean="0">
                                <a:latin typeface="Cambria Math" panose="02040503050406030204" pitchFamily="18" charset="0"/>
                                <a:ea typeface="Cambria Math" panose="02040503050406030204" pitchFamily="18" charset="0"/>
                              </a:rPr>
                            </m:ctrlPr>
                          </m:sSupPr>
                          <m:e>
                            <m:r>
                              <a:rPr lang="it-IT" sz="1400" b="0" i="1" u="none" baseline="0" smtClean="0">
                                <a:latin typeface="Cambria Math" panose="02040503050406030204" pitchFamily="18" charset="0"/>
                                <a:ea typeface="Cambria Math" panose="02040503050406030204" pitchFamily="18" charset="0"/>
                              </a:rPr>
                              <m:t>2</m:t>
                            </m:r>
                          </m:e>
                          <m:sup>
                            <m:r>
                              <a:rPr lang="it-IT" sz="1400" b="0" i="1" u="none" baseline="0" smtClean="0">
                                <a:latin typeface="Cambria Math" panose="02040503050406030204" pitchFamily="18" charset="0"/>
                                <a:ea typeface="Cambria Math" panose="02040503050406030204" pitchFamily="18" charset="0"/>
                              </a:rPr>
                              <m:t>1/2</m:t>
                            </m:r>
                          </m:sup>
                        </m:sSup>
                        <m:r>
                          <a:rPr lang="it-IT" sz="1400" b="0" i="1" u="none" baseline="0" smtClean="0">
                            <a:latin typeface="Cambria Math" panose="02040503050406030204" pitchFamily="18" charset="0"/>
                            <a:ea typeface="Cambria Math" panose="02040503050406030204" pitchFamily="18" charset="0"/>
                          </a:rPr>
                          <m:t>: </m:t>
                        </m:r>
                        <m:sSup>
                          <m:sSupPr>
                            <m:ctrlPr>
                              <a:rPr lang="en-GB" sz="1400" b="0" i="1" u="none" baseline="0" smtClean="0">
                                <a:latin typeface="Cambria Math" panose="02040503050406030204" pitchFamily="18" charset="0"/>
                              </a:rPr>
                            </m:ctrlPr>
                          </m:sSupPr>
                          <m:e>
                            <m:r>
                              <a:rPr lang="it-IT" sz="1400" b="0" i="1" u="none" baseline="0" smtClean="0">
                                <a:latin typeface="Cambria Math" panose="02040503050406030204" pitchFamily="18" charset="0"/>
                              </a:rPr>
                              <m:t>2</m:t>
                            </m:r>
                          </m:e>
                          <m:sup>
                            <m:r>
                              <a:rPr lang="it-IT" sz="1400" b="0" i="1" u="none" baseline="0" smtClean="0">
                                <a:latin typeface="Cambria Math" panose="02040503050406030204" pitchFamily="18" charset="0"/>
                              </a:rPr>
                              <m:t>8</m:t>
                            </m:r>
                          </m:sup>
                        </m:sSup>
                        <m:r>
                          <a:rPr lang="en-GB" sz="1400" b="0" i="1" u="none" baseline="0" smtClean="0">
                            <a:latin typeface="Cambria Math" panose="02040503050406030204" pitchFamily="18" charset="0"/>
                            <a:ea typeface="Cambria Math" panose="02040503050406030204" pitchFamily="18" charset="0"/>
                          </a:rPr>
                          <m:t>𝛾</m:t>
                        </m:r>
                      </m:e>
                    </m:d>
                  </m:oMath>
                </a14:m>
                <a:endParaRPr lang="en-GB" sz="1400" u="sng" dirty="0" smtClean="0"/>
              </a:p>
              <a:p>
                <a:r>
                  <a:rPr lang="en-GB" sz="1400" u="sng" dirty="0" smtClean="0"/>
                  <a:t>Learning</a:t>
                </a:r>
                <a:r>
                  <a:rPr lang="en-GB" sz="1400" u="sng" baseline="0" dirty="0" smtClean="0"/>
                  <a:t> rate</a:t>
                </a:r>
                <a:r>
                  <a:rPr lang="en-GB" sz="1400" u="none" baseline="0" dirty="0" smtClean="0"/>
                  <a:t> for last layer retraining 10x higher .</a:t>
                </a:r>
                <a:endParaRPr lang="en-GB" sz="1400" u="sng" dirty="0"/>
              </a:p>
              <a:p>
                <a:endParaRPr lang="en-GB" sz="1400" u="sng" dirty="0"/>
              </a:p>
            </p:txBody>
          </p:sp>
        </mc:Choice>
        <mc:Fallback xmlns="">
          <p:sp>
            <p:nvSpPr>
              <p:cNvPr id="3" name="Segnaposto note 2"/>
              <p:cNvSpPr>
                <a:spLocks noGrp="1"/>
              </p:cNvSpPr>
              <p:nvPr>
                <p:ph type="body" idx="1"/>
              </p:nvPr>
            </p:nvSpPr>
            <p:spPr/>
            <p:txBody>
              <a:bodyPr/>
              <a:lstStyle/>
              <a:p>
                <a:r>
                  <a:rPr lang="en-GB" sz="1400" u="sng" dirty="0" smtClean="0"/>
                  <a:t>DDC,</a:t>
                </a:r>
                <a:r>
                  <a:rPr lang="en-GB" sz="1400" u="sng" baseline="0" dirty="0" smtClean="0"/>
                  <a:t> TCA</a:t>
                </a:r>
                <a:r>
                  <a:rPr lang="en-GB" sz="1400" baseline="0" dirty="0" smtClean="0"/>
                  <a:t>: </a:t>
                </a:r>
                <a:r>
                  <a:rPr lang="en-GB" sz="1400" b="1" baseline="0" dirty="0" smtClean="0"/>
                  <a:t>Gaussian kernel for MMD</a:t>
                </a:r>
                <a:r>
                  <a:rPr lang="en-GB" sz="1400" b="0" baseline="0" dirty="0" smtClean="0"/>
                  <a:t> with bandwidth </a:t>
                </a:r>
                <a:r>
                  <a:rPr lang="el-GR" sz="1400" b="0" i="0" baseline="0" smtClean="0">
                    <a:latin typeface="Cambria Math" panose="02040503050406030204" pitchFamily="18" charset="0"/>
                    <a:ea typeface="Cambria Math" panose="02040503050406030204" pitchFamily="18" charset="0"/>
                  </a:rPr>
                  <a:t>γ</a:t>
                </a:r>
                <a:endParaRPr lang="en-GB" sz="1400" b="0" baseline="0" dirty="0" smtClean="0"/>
              </a:p>
              <a:p>
                <a:r>
                  <a:rPr lang="en-GB" sz="1400" b="0" u="sng" baseline="0" dirty="0" smtClean="0"/>
                  <a:t>DAN</a:t>
                </a:r>
                <a:r>
                  <a:rPr lang="en-GB" sz="1400" b="0" u="none" baseline="0" dirty="0" smtClean="0"/>
                  <a:t>: </a:t>
                </a:r>
                <a:r>
                  <a:rPr lang="en-GB" sz="1400" b="1" u="none" baseline="0" dirty="0" smtClean="0"/>
                  <a:t>m Gaussian kernels for MK-MMD</a:t>
                </a:r>
                <a:r>
                  <a:rPr lang="en-GB" sz="1400" b="0" u="none" baseline="0" dirty="0" smtClean="0"/>
                  <a:t> with bandwidth varying in </a:t>
                </a:r>
                <a:r>
                  <a:rPr lang="en-GB" sz="1400" b="0" i="0" u="none" baseline="0" smtClean="0">
                    <a:latin typeface="Cambria Math" panose="02040503050406030204" pitchFamily="18" charset="0"/>
                  </a:rPr>
                  <a:t>[</a:t>
                </a:r>
                <a:r>
                  <a:rPr lang="it-IT" sz="1400" b="0" i="0" u="none" baseline="0" smtClean="0">
                    <a:latin typeface="Cambria Math" panose="02040503050406030204" pitchFamily="18" charset="0"/>
                  </a:rPr>
                  <a:t>2</a:t>
                </a:r>
                <a:r>
                  <a:rPr lang="en-GB" sz="1400" b="0" i="0" u="none" baseline="0" smtClean="0">
                    <a:latin typeface="Cambria Math" panose="02040503050406030204" pitchFamily="18" charset="0"/>
                  </a:rPr>
                  <a:t>^(</a:t>
                </a:r>
                <a:r>
                  <a:rPr lang="it-IT" sz="1400" b="0" i="0" u="none" baseline="0" smtClean="0">
                    <a:latin typeface="Cambria Math" panose="02040503050406030204" pitchFamily="18" charset="0"/>
                  </a:rPr>
                  <a:t>−8</a:t>
                </a:r>
                <a:r>
                  <a:rPr lang="en-GB" sz="1400" b="0" i="0" u="none" baseline="0" smtClean="0">
                    <a:latin typeface="Cambria Math" panose="02040503050406030204" pitchFamily="18" charset="0"/>
                  </a:rPr>
                  <a:t>)</a:t>
                </a:r>
                <a:r>
                  <a:rPr lang="en-GB" sz="1400" b="0" i="0" u="none" baseline="0" smtClean="0">
                    <a:latin typeface="Cambria Math" panose="02040503050406030204" pitchFamily="18" charset="0"/>
                    <a:ea typeface="Cambria Math" panose="02040503050406030204" pitchFamily="18" charset="0"/>
                  </a:rPr>
                  <a:t> 𝛾</a:t>
                </a:r>
                <a:r>
                  <a:rPr lang="it-IT" sz="1400" b="0" i="0" u="none" baseline="0" smtClean="0">
                    <a:latin typeface="Cambria Math" panose="02040503050406030204" pitchFamily="18" charset="0"/>
                    <a:ea typeface="Cambria Math" panose="02040503050406030204" pitchFamily="18" charset="0"/>
                  </a:rPr>
                  <a:t> : 2^(1/2): </a:t>
                </a:r>
                <a:r>
                  <a:rPr lang="it-IT" sz="1400" b="0" i="0" u="none" baseline="0" smtClean="0">
                    <a:latin typeface="Cambria Math" panose="02040503050406030204" pitchFamily="18" charset="0"/>
                  </a:rPr>
                  <a:t>2</a:t>
                </a:r>
                <a:r>
                  <a:rPr lang="en-GB" sz="1400" b="0" i="0" u="none" baseline="0" smtClean="0">
                    <a:latin typeface="Cambria Math" panose="02040503050406030204" pitchFamily="18" charset="0"/>
                  </a:rPr>
                  <a:t>^</a:t>
                </a:r>
                <a:r>
                  <a:rPr lang="it-IT" sz="1400" b="0" i="0" u="none" baseline="0" smtClean="0">
                    <a:latin typeface="Cambria Math" panose="02040503050406030204" pitchFamily="18" charset="0"/>
                  </a:rPr>
                  <a:t>8</a:t>
                </a:r>
                <a:r>
                  <a:rPr lang="en-GB" sz="1400" b="0" i="0" u="none" baseline="0" smtClean="0">
                    <a:latin typeface="Cambria Math" panose="02040503050406030204" pitchFamily="18" charset="0"/>
                    <a:ea typeface="Cambria Math" panose="02040503050406030204" pitchFamily="18" charset="0"/>
                  </a:rPr>
                  <a:t> 𝛾]</a:t>
                </a:r>
                <a:endParaRPr lang="en-GB" sz="1400" u="sng" dirty="0" smtClean="0"/>
              </a:p>
              <a:p>
                <a:r>
                  <a:rPr lang="en-GB" sz="1400" u="sng" dirty="0" smtClean="0"/>
                  <a:t>Learning</a:t>
                </a:r>
                <a:r>
                  <a:rPr lang="en-GB" sz="1400" u="sng" baseline="0" dirty="0" smtClean="0"/>
                  <a:t> rate</a:t>
                </a:r>
                <a:r>
                  <a:rPr lang="en-GB" sz="1400" u="none" baseline="0" dirty="0" smtClean="0"/>
                  <a:t> for last layer retraining 10x higher .</a:t>
                </a:r>
                <a:endParaRPr lang="en-GB" sz="1400" u="sng" dirty="0"/>
              </a:p>
              <a:p>
                <a:endParaRPr lang="en-GB" sz="1400" u="sng" dirty="0"/>
              </a:p>
            </p:txBody>
          </p:sp>
        </mc:Fallback>
      </mc:AlternateContent>
      <p:sp>
        <p:nvSpPr>
          <p:cNvPr id="4" name="Segnaposto numero diapositiva 3"/>
          <p:cNvSpPr>
            <a:spLocks noGrp="1"/>
          </p:cNvSpPr>
          <p:nvPr>
            <p:ph type="sldNum" sz="quarter" idx="10"/>
          </p:nvPr>
        </p:nvSpPr>
        <p:spPr/>
        <p:txBody>
          <a:bodyPr/>
          <a:lstStyle/>
          <a:p>
            <a:fld id="{45EFB53D-BAB3-4D94-8DE6-03F403C9C3CA}" type="slidenum">
              <a:rPr lang="en-GB" smtClean="0"/>
              <a:t>10</a:t>
            </a:fld>
            <a:endParaRPr lang="en-GB"/>
          </a:p>
        </p:txBody>
      </p:sp>
    </p:spTree>
    <p:extLst>
      <p:ext uri="{BB962C8B-B14F-4D97-AF65-F5344CB8AC3E}">
        <p14:creationId xmlns:p14="http://schemas.microsoft.com/office/powerpoint/2010/main" val="2757318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smtClean="0"/>
              <a:t>t-SNE</a:t>
            </a:r>
            <a:r>
              <a:rPr lang="en-GB" baseline="0" dirty="0" smtClean="0"/>
              <a:t>: </a:t>
            </a:r>
            <a:r>
              <a:rPr lang="en-GB" b="1" baseline="0" dirty="0" smtClean="0"/>
              <a:t>t-Distributed Stochastic Neighbour Embedding</a:t>
            </a:r>
            <a:r>
              <a:rPr lang="en-GB" baseline="0" dirty="0" smtClean="0"/>
              <a:t>, technique for dimensionality reduction for visualization of high dimensional datasets.</a:t>
            </a:r>
            <a:endParaRPr lang="en-GB" dirty="0"/>
          </a:p>
        </p:txBody>
      </p:sp>
      <p:sp>
        <p:nvSpPr>
          <p:cNvPr id="4" name="Segnaposto numero diapositiva 3"/>
          <p:cNvSpPr>
            <a:spLocks noGrp="1"/>
          </p:cNvSpPr>
          <p:nvPr>
            <p:ph type="sldNum" sz="quarter" idx="10"/>
          </p:nvPr>
        </p:nvSpPr>
        <p:spPr/>
        <p:txBody>
          <a:bodyPr/>
          <a:lstStyle/>
          <a:p>
            <a:fld id="{45EFB53D-BAB3-4D94-8DE6-03F403C9C3CA}" type="slidenum">
              <a:rPr lang="en-GB" smtClean="0"/>
              <a:t>11</a:t>
            </a:fld>
            <a:endParaRPr lang="en-GB"/>
          </a:p>
        </p:txBody>
      </p:sp>
    </p:spTree>
    <p:extLst>
      <p:ext uri="{BB962C8B-B14F-4D97-AF65-F5344CB8AC3E}">
        <p14:creationId xmlns:p14="http://schemas.microsoft.com/office/powerpoint/2010/main" val="4100688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9676B516-D6AE-4005-BCFB-FB6FC7F4DE0B}" type="datetimeFigureOut">
              <a:rPr lang="it-IT" smtClean="0"/>
              <a:t>08/11/2016</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389557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676B516-D6AE-4005-BCFB-FB6FC7F4DE0B}" type="datetimeFigureOut">
              <a:rPr lang="it-IT" smtClean="0"/>
              <a:t>08/11/2016</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4145714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676B516-D6AE-4005-BCFB-FB6FC7F4DE0B}" type="datetimeFigureOut">
              <a:rPr lang="it-IT" smtClean="0"/>
              <a:t>08/11/2016</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116905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676B516-D6AE-4005-BCFB-FB6FC7F4DE0B}" type="datetimeFigureOut">
              <a:rPr lang="it-IT" smtClean="0"/>
              <a:t>08/11/2016</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3039147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9676B516-D6AE-4005-BCFB-FB6FC7F4DE0B}" type="datetimeFigureOut">
              <a:rPr lang="it-IT" smtClean="0"/>
              <a:t>08/11/2016</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212841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9676B516-D6AE-4005-BCFB-FB6FC7F4DE0B}" type="datetimeFigureOut">
              <a:rPr lang="it-IT" smtClean="0"/>
              <a:t>08/11/2016</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425600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9676B516-D6AE-4005-BCFB-FB6FC7F4DE0B}" type="datetimeFigureOut">
              <a:rPr lang="it-IT" smtClean="0"/>
              <a:t>08/11/2016</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3320199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9676B516-D6AE-4005-BCFB-FB6FC7F4DE0B}" type="datetimeFigureOut">
              <a:rPr lang="it-IT" smtClean="0"/>
              <a:t>08/11/2016</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1926047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676B516-D6AE-4005-BCFB-FB6FC7F4DE0B}" type="datetimeFigureOut">
              <a:rPr lang="it-IT" smtClean="0"/>
              <a:t>08/11/2016</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3309650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676B516-D6AE-4005-BCFB-FB6FC7F4DE0B}" type="datetimeFigureOut">
              <a:rPr lang="it-IT" smtClean="0"/>
              <a:t>08/11/2016</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387434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676B516-D6AE-4005-BCFB-FB6FC7F4DE0B}" type="datetimeFigureOut">
              <a:rPr lang="it-IT" smtClean="0"/>
              <a:t>08/11/2016</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5ED5C52F-6B47-41BC-A2BE-7738E75B15AC}" type="slidenum">
              <a:rPr lang="it-IT" smtClean="0"/>
              <a:t>‹N›</a:t>
            </a:fld>
            <a:endParaRPr lang="it-IT" dirty="0"/>
          </a:p>
        </p:txBody>
      </p:sp>
    </p:spTree>
    <p:extLst>
      <p:ext uri="{BB962C8B-B14F-4D97-AF65-F5344CB8AC3E}">
        <p14:creationId xmlns:p14="http://schemas.microsoft.com/office/powerpoint/2010/main" val="2287032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6B516-D6AE-4005-BCFB-FB6FC7F4DE0B}" type="datetimeFigureOut">
              <a:rPr lang="it-IT" smtClean="0"/>
              <a:t>08/11/2016</a:t>
            </a:fld>
            <a:endParaRPr lang="it-IT" dirty="0"/>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D5C52F-6B47-41BC-A2BE-7738E75B15AC}" type="slidenum">
              <a:rPr lang="it-IT" smtClean="0"/>
              <a:t>‹N›</a:t>
            </a:fld>
            <a:endParaRPr lang="it-IT" dirty="0"/>
          </a:p>
        </p:txBody>
      </p:sp>
    </p:spTree>
    <p:extLst>
      <p:ext uri="{BB962C8B-B14F-4D97-AF65-F5344CB8AC3E}">
        <p14:creationId xmlns:p14="http://schemas.microsoft.com/office/powerpoint/2010/main" val="1598179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jpe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jpe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jpe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5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10.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jpe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3.jpe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jpe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ChangeArrowheads="1"/>
          </p:cNvSpPr>
          <p:nvPr/>
        </p:nvSpPr>
        <p:spPr bwMode="auto">
          <a:xfrm>
            <a:off x="0" y="0"/>
            <a:ext cx="12189884" cy="3429000"/>
          </a:xfrm>
          <a:prstGeom prst="rect">
            <a:avLst/>
          </a:prstGeom>
          <a:solidFill>
            <a:srgbClr val="00677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dirty="0"/>
          </a:p>
        </p:txBody>
      </p:sp>
      <p:grpSp>
        <p:nvGrpSpPr>
          <p:cNvPr id="5" name="Group 17"/>
          <p:cNvGrpSpPr>
            <a:grpSpLocks/>
          </p:cNvGrpSpPr>
          <p:nvPr/>
        </p:nvGrpSpPr>
        <p:grpSpPr bwMode="auto">
          <a:xfrm>
            <a:off x="0" y="2759075"/>
            <a:ext cx="12189884" cy="4098925"/>
            <a:chOff x="0" y="1738"/>
            <a:chExt cx="5760" cy="2582"/>
          </a:xfrm>
        </p:grpSpPr>
        <p:pic>
          <p:nvPicPr>
            <p:cNvPr id="6" name="Picture 15" descr="Fond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58"/>
              <a:ext cx="5760" cy="21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3" descr="logo +march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60"/>
              <a:ext cx="4321" cy="72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422"/>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angle 3"/>
          <p:cNvSpPr>
            <a:spLocks noGrp="1" noChangeArrowheads="1"/>
          </p:cNvSpPr>
          <p:nvPr>
            <p:ph type="ctrTitle"/>
          </p:nvPr>
        </p:nvSpPr>
        <p:spPr>
          <a:xfrm>
            <a:off x="4709748" y="772795"/>
            <a:ext cx="6645081" cy="1213485"/>
          </a:xfrm>
        </p:spPr>
        <p:txBody>
          <a:bodyPr anchor="t">
            <a:noAutofit/>
          </a:bodyPr>
          <a:lstStyle/>
          <a:p>
            <a:r>
              <a:rPr lang="en-GB" altLang="it-IT" sz="2800" cap="small" spc="300" dirty="0" smtClean="0">
                <a:solidFill>
                  <a:schemeClr val="bg1"/>
                </a:solidFill>
                <a:latin typeface="HelveticaNeueLT Std Lt" panose="020B0403020202020204" pitchFamily="34" charset="0"/>
              </a:rPr>
              <a:t>Development </a:t>
            </a:r>
            <a:r>
              <a:rPr lang="en-GB" altLang="it-IT" sz="2800" cap="small" spc="300" dirty="0" smtClean="0">
                <a:solidFill>
                  <a:schemeClr val="bg1"/>
                </a:solidFill>
                <a:latin typeface="HelveticaNeueLT Std Lt" panose="020B0403020202020204" pitchFamily="34" charset="0"/>
              </a:rPr>
              <a:t>of </a:t>
            </a:r>
            <a:r>
              <a:rPr lang="en-GB" altLang="it-IT" sz="2800" cap="small" spc="300" dirty="0" smtClean="0">
                <a:solidFill>
                  <a:schemeClr val="bg1"/>
                </a:solidFill>
                <a:latin typeface="HelveticaNeueLT Std Lt" panose="020B0403020202020204" pitchFamily="34" charset="0"/>
              </a:rPr>
              <a:t>a simulative environment for a teleoperation task using an Haptic Device</a:t>
            </a:r>
            <a:endParaRPr lang="en-GB" altLang="it-IT" sz="2800" cap="small" spc="300" dirty="0">
              <a:solidFill>
                <a:schemeClr val="bg1"/>
              </a:solidFill>
              <a:latin typeface="HelveticaNeueLT Std Lt" panose="020B0403020202020204" pitchFamily="34" charset="0"/>
            </a:endParaRPr>
          </a:p>
        </p:txBody>
      </p:sp>
      <p:sp>
        <p:nvSpPr>
          <p:cNvPr id="11" name="Rectangle 4"/>
          <p:cNvSpPr txBox="1">
            <a:spLocks noChangeArrowheads="1"/>
          </p:cNvSpPr>
          <p:nvPr/>
        </p:nvSpPr>
        <p:spPr bwMode="auto">
          <a:xfrm>
            <a:off x="4709749" y="3425825"/>
            <a:ext cx="6206780" cy="142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Clr>
                <a:srgbClr val="822433"/>
              </a:buClr>
              <a:buNone/>
              <a:defRPr sz="2400" kern="1200">
                <a:solidFill>
                  <a:srgbClr val="000000"/>
                </a:solidFill>
                <a:latin typeface="+mn-lt"/>
                <a:ea typeface="+mn-ea"/>
                <a:cs typeface="+mn-cs"/>
              </a:defRPr>
            </a:lvl1pPr>
            <a:lvl2pPr marL="457200" indent="0" algn="ctr" rtl="0" fontAlgn="base">
              <a:spcBef>
                <a:spcPct val="20000"/>
              </a:spcBef>
              <a:spcAft>
                <a:spcPct val="0"/>
              </a:spcAft>
              <a:buNone/>
              <a:defRPr sz="2000" kern="1200">
                <a:solidFill>
                  <a:srgbClr val="000000"/>
                </a:solidFill>
                <a:latin typeface="+mn-lt"/>
                <a:ea typeface="+mn-ea"/>
                <a:cs typeface="+mn-cs"/>
              </a:defRPr>
            </a:lvl2pPr>
            <a:lvl3pPr marL="914400" indent="0" algn="ctr" rtl="0" fontAlgn="base">
              <a:spcBef>
                <a:spcPct val="20000"/>
              </a:spcBef>
              <a:spcAft>
                <a:spcPct val="0"/>
              </a:spcAft>
              <a:buNone/>
              <a:defRPr sz="1800" kern="1200">
                <a:solidFill>
                  <a:srgbClr val="000000"/>
                </a:solidFill>
                <a:latin typeface="+mn-lt"/>
                <a:ea typeface="+mn-ea"/>
                <a:cs typeface="+mn-cs"/>
              </a:defRPr>
            </a:lvl3pPr>
            <a:lvl4pPr marL="1371600" indent="0" algn="ctr" rtl="0" fontAlgn="base">
              <a:spcBef>
                <a:spcPct val="20000"/>
              </a:spcBef>
              <a:spcAft>
                <a:spcPct val="0"/>
              </a:spcAft>
              <a:buNone/>
              <a:defRPr sz="1600" kern="1200">
                <a:solidFill>
                  <a:srgbClr val="000000"/>
                </a:solidFill>
                <a:latin typeface="+mn-lt"/>
                <a:ea typeface="+mn-ea"/>
                <a:cs typeface="+mn-cs"/>
              </a:defRPr>
            </a:lvl4pPr>
            <a:lvl5pPr marL="1828800" indent="0" algn="ctr" rtl="0" fontAlgn="base">
              <a:spcBef>
                <a:spcPct val="20000"/>
              </a:spcBef>
              <a:spcAft>
                <a:spcPct val="0"/>
              </a:spcAft>
              <a:buNone/>
              <a:defRPr sz="1600" kern="1200">
                <a:solidFill>
                  <a:srgbClr val="000000"/>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defTabSz="914400" rtl="0" eaLnBrk="1" fontAlgn="base" latinLnBrk="0" hangingPunct="1">
              <a:lnSpc>
                <a:spcPct val="100000"/>
              </a:lnSpc>
              <a:spcBef>
                <a:spcPct val="20000"/>
              </a:spcBef>
              <a:spcAft>
                <a:spcPct val="0"/>
              </a:spcAft>
              <a:buClr>
                <a:srgbClr val="822433"/>
              </a:buClr>
              <a:buSzTx/>
              <a:buFontTx/>
              <a:buNone/>
              <a:tabLst/>
              <a:defRPr/>
            </a:pPr>
            <a:r>
              <a:rPr kumimoji="0" lang="en-GB" altLang="it-IT" sz="1800" b="0" i="1" u="none" strike="noStrike" kern="1200" cap="none" spc="0" normalizeH="0" baseline="0" dirty="0" smtClean="0">
                <a:ln>
                  <a:noFill/>
                </a:ln>
                <a:solidFill>
                  <a:srgbClr val="FFFFFF"/>
                </a:solidFill>
                <a:effectLst/>
                <a:uLnTx/>
                <a:uFillTx/>
                <a:latin typeface="HelveticaNeueLT Std Lt" panose="020B0403020202020204" pitchFamily="34" charset="0"/>
              </a:rPr>
              <a:t>Faculty of Information Engineering, Computer Science and Statistics</a:t>
            </a:r>
          </a:p>
          <a:p>
            <a:pPr marL="0" marR="0" lvl="0" indent="0" defTabSz="914400" rtl="0" eaLnBrk="1" fontAlgn="base" latinLnBrk="0" hangingPunct="1">
              <a:lnSpc>
                <a:spcPct val="100000"/>
              </a:lnSpc>
              <a:spcBef>
                <a:spcPct val="20000"/>
              </a:spcBef>
              <a:spcAft>
                <a:spcPct val="0"/>
              </a:spcAft>
              <a:buClr>
                <a:srgbClr val="822433"/>
              </a:buClr>
              <a:buSzTx/>
              <a:buFontTx/>
              <a:buNone/>
              <a:tabLst/>
              <a:defRPr/>
            </a:pPr>
            <a:r>
              <a:rPr kumimoji="0" lang="en-GB" altLang="it-IT" sz="1800" b="0" i="1" u="none" strike="noStrike" kern="1200" cap="none" spc="0" normalizeH="0" baseline="0" dirty="0" smtClean="0">
                <a:ln>
                  <a:noFill/>
                </a:ln>
                <a:solidFill>
                  <a:srgbClr val="FFFFFF"/>
                </a:solidFill>
                <a:effectLst/>
                <a:uLnTx/>
                <a:uFillTx/>
                <a:latin typeface="HelveticaNeueLT Std Lt" panose="020B0403020202020204" pitchFamily="34" charset="0"/>
              </a:rPr>
              <a:t>M.Sc. </a:t>
            </a:r>
            <a:r>
              <a:rPr lang="en-GB" altLang="it-IT" sz="1800" i="1" dirty="0" smtClean="0">
                <a:solidFill>
                  <a:srgbClr val="FFFFFF"/>
                </a:solidFill>
                <a:latin typeface="HelveticaNeueLT Std Lt" panose="020B0403020202020204" pitchFamily="34" charset="0"/>
              </a:rPr>
              <a:t>in Artificial Intelligence and Robotics</a:t>
            </a:r>
          </a:p>
          <a:p>
            <a:pPr marL="0" marR="0" lvl="0" indent="0" defTabSz="914400" rtl="0" eaLnBrk="1" fontAlgn="base" latinLnBrk="0" hangingPunct="1">
              <a:lnSpc>
                <a:spcPct val="100000"/>
              </a:lnSpc>
              <a:spcBef>
                <a:spcPct val="20000"/>
              </a:spcBef>
              <a:spcAft>
                <a:spcPct val="0"/>
              </a:spcAft>
              <a:buClr>
                <a:srgbClr val="822433"/>
              </a:buClr>
              <a:buSzTx/>
              <a:buFontTx/>
              <a:buNone/>
              <a:tabLst/>
              <a:defRPr/>
            </a:pPr>
            <a:r>
              <a:rPr kumimoji="0" lang="en-GB" altLang="it-IT" sz="1800" b="0" i="1" u="none" strike="noStrike" kern="1200" cap="none" spc="0" normalizeH="0" baseline="0" dirty="0" smtClean="0">
                <a:ln>
                  <a:noFill/>
                </a:ln>
                <a:solidFill>
                  <a:srgbClr val="FFFFFF"/>
                </a:solidFill>
                <a:effectLst/>
                <a:uLnTx/>
                <a:uFillTx/>
                <a:latin typeface="HelveticaNeueLT Std Lt" panose="020B0403020202020204" pitchFamily="34" charset="0"/>
              </a:rPr>
              <a:t>AA</a:t>
            </a:r>
            <a:r>
              <a:rPr kumimoji="0" lang="en-GB" altLang="it-IT" sz="1800" b="0" i="1" u="none" strike="noStrike" kern="1200" cap="none" spc="0" normalizeH="0" dirty="0" smtClean="0">
                <a:ln>
                  <a:noFill/>
                </a:ln>
                <a:solidFill>
                  <a:srgbClr val="FFFFFF"/>
                </a:solidFill>
                <a:effectLst/>
                <a:uLnTx/>
                <a:uFillTx/>
                <a:latin typeface="HelveticaNeueLT Std Lt" panose="020B0403020202020204" pitchFamily="34" charset="0"/>
              </a:rPr>
              <a:t> 2015-2016</a:t>
            </a:r>
          </a:p>
        </p:txBody>
      </p:sp>
      <p:sp>
        <p:nvSpPr>
          <p:cNvPr id="13" name="Rectangle 4"/>
          <p:cNvSpPr txBox="1">
            <a:spLocks noChangeArrowheads="1"/>
          </p:cNvSpPr>
          <p:nvPr/>
        </p:nvSpPr>
        <p:spPr bwMode="auto">
          <a:xfrm>
            <a:off x="779194" y="5636418"/>
            <a:ext cx="4420603" cy="1010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Clr>
                <a:srgbClr val="822433"/>
              </a:buClr>
              <a:buNone/>
              <a:defRPr sz="2400" kern="1200">
                <a:solidFill>
                  <a:srgbClr val="000000"/>
                </a:solidFill>
                <a:latin typeface="+mn-lt"/>
                <a:ea typeface="+mn-ea"/>
                <a:cs typeface="+mn-cs"/>
              </a:defRPr>
            </a:lvl1pPr>
            <a:lvl2pPr marL="457200" indent="0" algn="ctr" rtl="0" fontAlgn="base">
              <a:spcBef>
                <a:spcPct val="20000"/>
              </a:spcBef>
              <a:spcAft>
                <a:spcPct val="0"/>
              </a:spcAft>
              <a:buNone/>
              <a:defRPr sz="2000" kern="1200">
                <a:solidFill>
                  <a:srgbClr val="000000"/>
                </a:solidFill>
                <a:latin typeface="+mn-lt"/>
                <a:ea typeface="+mn-ea"/>
                <a:cs typeface="+mn-cs"/>
              </a:defRPr>
            </a:lvl2pPr>
            <a:lvl3pPr marL="914400" indent="0" algn="ctr" rtl="0" fontAlgn="base">
              <a:spcBef>
                <a:spcPct val="20000"/>
              </a:spcBef>
              <a:spcAft>
                <a:spcPct val="0"/>
              </a:spcAft>
              <a:buNone/>
              <a:defRPr sz="1800" kern="1200">
                <a:solidFill>
                  <a:srgbClr val="000000"/>
                </a:solidFill>
                <a:latin typeface="+mn-lt"/>
                <a:ea typeface="+mn-ea"/>
                <a:cs typeface="+mn-cs"/>
              </a:defRPr>
            </a:lvl3pPr>
            <a:lvl4pPr marL="1371600" indent="0" algn="ctr" rtl="0" fontAlgn="base">
              <a:spcBef>
                <a:spcPct val="20000"/>
              </a:spcBef>
              <a:spcAft>
                <a:spcPct val="0"/>
              </a:spcAft>
              <a:buNone/>
              <a:defRPr sz="1600" kern="1200">
                <a:solidFill>
                  <a:srgbClr val="000000"/>
                </a:solidFill>
                <a:latin typeface="+mn-lt"/>
                <a:ea typeface="+mn-ea"/>
                <a:cs typeface="+mn-cs"/>
              </a:defRPr>
            </a:lvl4pPr>
            <a:lvl5pPr marL="1828800" indent="0" algn="ctr" rtl="0" fontAlgn="base">
              <a:spcBef>
                <a:spcPct val="20000"/>
              </a:spcBef>
              <a:spcAft>
                <a:spcPct val="0"/>
              </a:spcAft>
              <a:buNone/>
              <a:defRPr sz="1600" kern="1200">
                <a:solidFill>
                  <a:srgbClr val="000000"/>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defRPr/>
            </a:pPr>
            <a:r>
              <a:rPr lang="en-GB" sz="1800" cap="small" dirty="0" smtClean="0">
                <a:solidFill>
                  <a:schemeClr val="bg1"/>
                </a:solidFill>
                <a:latin typeface="HelveticaNeueLT Std Lt" panose="020B0403020202020204" pitchFamily="34" charset="0"/>
              </a:rPr>
              <a:t>Professor:</a:t>
            </a:r>
            <a:endParaRPr lang="en-GB" sz="1800" cap="small" dirty="0" smtClean="0">
              <a:solidFill>
                <a:schemeClr val="bg1"/>
              </a:solidFill>
              <a:latin typeface="HelveticaNeueLT Std Lt" panose="020B0403020202020204" pitchFamily="34" charset="0"/>
            </a:endParaRPr>
          </a:p>
          <a:p>
            <a:pPr lvl="0" algn="l">
              <a:defRPr/>
            </a:pPr>
            <a:r>
              <a:rPr lang="en-GB" sz="1800" i="1" dirty="0" smtClean="0">
                <a:solidFill>
                  <a:schemeClr val="bg1"/>
                </a:solidFill>
                <a:latin typeface="HelveticaNeueLT Std Lt" panose="020B0403020202020204" pitchFamily="34" charset="0"/>
              </a:rPr>
              <a:t>Marilena Vendittelli</a:t>
            </a:r>
          </a:p>
          <a:p>
            <a:pPr lvl="0" algn="l">
              <a:defRPr/>
            </a:pPr>
            <a:r>
              <a:rPr kumimoji="0" lang="en-GB" altLang="it-IT" sz="1800" b="0" i="1" u="none" strike="noStrike" kern="1200" cap="none" spc="0" normalizeH="0" dirty="0" smtClean="0">
                <a:ln>
                  <a:noFill/>
                </a:ln>
                <a:solidFill>
                  <a:schemeClr val="bg1"/>
                </a:solidFill>
                <a:effectLst/>
                <a:uLnTx/>
                <a:uFillTx/>
                <a:latin typeface="HelveticaNeueLT Std Lt" panose="020B0403020202020204" pitchFamily="34" charset="0"/>
              </a:rPr>
              <a:t>Alessandro De Luca</a:t>
            </a:r>
            <a:endParaRPr kumimoji="0" lang="en-GB" altLang="it-IT" sz="1800" b="0" i="1" u="none" strike="noStrike" kern="1200" cap="none" spc="0" normalizeH="0" dirty="0" smtClean="0">
              <a:ln>
                <a:noFill/>
              </a:ln>
              <a:solidFill>
                <a:schemeClr val="bg1"/>
              </a:solidFill>
              <a:effectLst/>
              <a:uLnTx/>
              <a:uFillTx/>
              <a:latin typeface="HelveticaNeueLT Std Lt" panose="020B0403020202020204" pitchFamily="34" charset="0"/>
            </a:endParaRPr>
          </a:p>
        </p:txBody>
      </p:sp>
      <p:sp>
        <p:nvSpPr>
          <p:cNvPr id="14" name="Rectangle 4"/>
          <p:cNvSpPr txBox="1">
            <a:spLocks noChangeArrowheads="1"/>
          </p:cNvSpPr>
          <p:nvPr/>
        </p:nvSpPr>
        <p:spPr bwMode="auto">
          <a:xfrm>
            <a:off x="6934227" y="5636418"/>
            <a:ext cx="4420603" cy="1010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Clr>
                <a:srgbClr val="822433"/>
              </a:buClr>
              <a:buNone/>
              <a:defRPr sz="2400" kern="1200">
                <a:solidFill>
                  <a:srgbClr val="000000"/>
                </a:solidFill>
                <a:latin typeface="+mn-lt"/>
                <a:ea typeface="+mn-ea"/>
                <a:cs typeface="+mn-cs"/>
              </a:defRPr>
            </a:lvl1pPr>
            <a:lvl2pPr marL="457200" indent="0" algn="ctr" rtl="0" fontAlgn="base">
              <a:spcBef>
                <a:spcPct val="20000"/>
              </a:spcBef>
              <a:spcAft>
                <a:spcPct val="0"/>
              </a:spcAft>
              <a:buNone/>
              <a:defRPr sz="2000" kern="1200">
                <a:solidFill>
                  <a:srgbClr val="000000"/>
                </a:solidFill>
                <a:latin typeface="+mn-lt"/>
                <a:ea typeface="+mn-ea"/>
                <a:cs typeface="+mn-cs"/>
              </a:defRPr>
            </a:lvl2pPr>
            <a:lvl3pPr marL="914400" indent="0" algn="ctr" rtl="0" fontAlgn="base">
              <a:spcBef>
                <a:spcPct val="20000"/>
              </a:spcBef>
              <a:spcAft>
                <a:spcPct val="0"/>
              </a:spcAft>
              <a:buNone/>
              <a:defRPr sz="1800" kern="1200">
                <a:solidFill>
                  <a:srgbClr val="000000"/>
                </a:solidFill>
                <a:latin typeface="+mn-lt"/>
                <a:ea typeface="+mn-ea"/>
                <a:cs typeface="+mn-cs"/>
              </a:defRPr>
            </a:lvl3pPr>
            <a:lvl4pPr marL="1371600" indent="0" algn="ctr" rtl="0" fontAlgn="base">
              <a:spcBef>
                <a:spcPct val="20000"/>
              </a:spcBef>
              <a:spcAft>
                <a:spcPct val="0"/>
              </a:spcAft>
              <a:buNone/>
              <a:defRPr sz="1600" kern="1200">
                <a:solidFill>
                  <a:srgbClr val="000000"/>
                </a:solidFill>
                <a:latin typeface="+mn-lt"/>
                <a:ea typeface="+mn-ea"/>
                <a:cs typeface="+mn-cs"/>
              </a:defRPr>
            </a:lvl4pPr>
            <a:lvl5pPr marL="1828800" indent="0" algn="ctr" rtl="0" fontAlgn="base">
              <a:spcBef>
                <a:spcPct val="20000"/>
              </a:spcBef>
              <a:spcAft>
                <a:spcPct val="0"/>
              </a:spcAft>
              <a:buNone/>
              <a:defRPr sz="1600" kern="1200">
                <a:solidFill>
                  <a:srgbClr val="000000"/>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r">
              <a:defRPr/>
            </a:pPr>
            <a:r>
              <a:rPr lang="en-GB" sz="1800" cap="small" dirty="0" smtClean="0">
                <a:solidFill>
                  <a:schemeClr val="bg1"/>
                </a:solidFill>
                <a:latin typeface="HelveticaNeueLT Std Lt" panose="020B0403020202020204" pitchFamily="34" charset="0"/>
              </a:rPr>
              <a:t>Presenter:</a:t>
            </a:r>
          </a:p>
          <a:p>
            <a:pPr lvl="0" algn="r">
              <a:defRPr/>
            </a:pPr>
            <a:r>
              <a:rPr lang="en-GB" sz="1800" i="1" dirty="0" smtClean="0">
                <a:solidFill>
                  <a:schemeClr val="bg1"/>
                </a:solidFill>
                <a:latin typeface="HelveticaNeueLT Std Lt" panose="020B0403020202020204" pitchFamily="34" charset="0"/>
              </a:rPr>
              <a:t>Aloise Irvin, Colosi Mirco, Gigli Andrea</a:t>
            </a:r>
            <a:endParaRPr kumimoji="0" lang="en-GB" altLang="it-IT" sz="1800" b="0" i="1" u="none" strike="noStrike" kern="1200" cap="none" spc="0" normalizeH="0" dirty="0" smtClean="0">
              <a:ln>
                <a:noFill/>
              </a:ln>
              <a:solidFill>
                <a:schemeClr val="bg1"/>
              </a:solidFill>
              <a:effectLst/>
              <a:uLnTx/>
              <a:uFillTx/>
              <a:latin typeface="HelveticaNeueLT Std Lt" panose="020B0403020202020204" pitchFamily="34" charset="0"/>
            </a:endParaRPr>
          </a:p>
        </p:txBody>
      </p:sp>
    </p:spTree>
    <p:extLst>
      <p:ext uri="{BB962C8B-B14F-4D97-AF65-F5344CB8AC3E}">
        <p14:creationId xmlns:p14="http://schemas.microsoft.com/office/powerpoint/2010/main" val="27666680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10</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defRPr/>
            </a:pPr>
            <a:r>
              <a:rPr lang="en-GB" altLang="it-IT" sz="2800" cap="small" dirty="0">
                <a:solidFill>
                  <a:srgbClr val="822434"/>
                </a:solidFill>
                <a:latin typeface="HelveticaNeueLT Std Lt" panose="020B0403020202020204" pitchFamily="34" charset="0"/>
              </a:rPr>
              <a:t>Experiments</a:t>
            </a:r>
            <a:r>
              <a:rPr lang="en-GB" altLang="it-IT" sz="2800" cap="small" dirty="0" smtClean="0">
                <a:solidFill>
                  <a:srgbClr val="822434"/>
                </a:solidFill>
                <a:latin typeface="HelveticaNeueLT Std Lt" panose="020B0403020202020204" pitchFamily="34" charset="0"/>
              </a:rPr>
              <a:t>: results (1)</a:t>
            </a:r>
            <a:endParaRPr lang="en-GB" altLang="it-IT" sz="2800" cap="small" dirty="0">
              <a:latin typeface="HelveticaNeueLT Std Lt" panose="020B0403020202020204" pitchFamily="34" charset="0"/>
            </a:endParaRPr>
          </a:p>
        </p:txBody>
      </p:sp>
      <p:sp>
        <p:nvSpPr>
          <p:cNvPr id="13" name="Rectangle 2"/>
          <p:cNvSpPr txBox="1">
            <a:spLocks noChangeArrowheads="1"/>
          </p:cNvSpPr>
          <p:nvPr/>
        </p:nvSpPr>
        <p:spPr bwMode="auto">
          <a:xfrm>
            <a:off x="1116012" y="914399"/>
            <a:ext cx="10009187" cy="723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rPr>
              <a:t>The following</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 results demonstrate how well </a:t>
            </a:r>
            <a:r>
              <a:rPr lang="en-GB" altLang="it-IT" sz="2000" b="0" dirty="0" smtClean="0">
                <a:solidFill>
                  <a:schemeClr val="tx1"/>
                </a:solidFill>
                <a:latin typeface="HelveticaNeueLT Std Lt" panose="020B0403020202020204" pitchFamily="34" charset="0"/>
              </a:rPr>
              <a:t>the DAN architecture generalizes, transferring pre-trained deep features across the domains:</a:t>
            </a:r>
            <a:endPar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endParaRPr>
          </a:p>
        </p:txBody>
      </p:sp>
      <p:pic>
        <p:nvPicPr>
          <p:cNvPr id="2" name="Immagin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6012" y="1739900"/>
            <a:ext cx="6796790" cy="1933755"/>
          </a:xfrm>
          <a:prstGeom prst="rect">
            <a:avLst/>
          </a:prstGeom>
        </p:spPr>
      </p:pic>
      <p:pic>
        <p:nvPicPr>
          <p:cNvPr id="3" name="Immagin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6012" y="3856944"/>
            <a:ext cx="6796790" cy="2035856"/>
          </a:xfrm>
          <a:prstGeom prst="rect">
            <a:avLst/>
          </a:prstGeom>
        </p:spPr>
      </p:pic>
      <p:sp>
        <p:nvSpPr>
          <p:cNvPr id="6" name="Ovale 5"/>
          <p:cNvSpPr/>
          <p:nvPr/>
        </p:nvSpPr>
        <p:spPr>
          <a:xfrm>
            <a:off x="7271216" y="3403600"/>
            <a:ext cx="508702" cy="270055"/>
          </a:xfrm>
          <a:prstGeom prst="ellipse">
            <a:avLst/>
          </a:prstGeom>
          <a:noFill/>
          <a:ln w="38100">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ccia a destra 10"/>
          <p:cNvSpPr/>
          <p:nvPr/>
        </p:nvSpPr>
        <p:spPr>
          <a:xfrm>
            <a:off x="685800" y="3462305"/>
            <a:ext cx="520700" cy="135027"/>
          </a:xfrm>
          <a:prstGeom prst="right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e 20"/>
          <p:cNvSpPr/>
          <p:nvPr/>
        </p:nvSpPr>
        <p:spPr>
          <a:xfrm>
            <a:off x="7271216" y="5612426"/>
            <a:ext cx="508702" cy="270055"/>
          </a:xfrm>
          <a:prstGeom prst="ellipse">
            <a:avLst/>
          </a:prstGeom>
          <a:noFill/>
          <a:ln w="38100">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e 22"/>
          <p:cNvSpPr/>
          <p:nvPr/>
        </p:nvSpPr>
        <p:spPr>
          <a:xfrm>
            <a:off x="2766466" y="3403600"/>
            <a:ext cx="980034" cy="258515"/>
          </a:xfrm>
          <a:prstGeom prst="ellipse">
            <a:avLst/>
          </a:prstGeom>
          <a:noFill/>
          <a:ln w="38100">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e 23"/>
          <p:cNvSpPr/>
          <p:nvPr/>
        </p:nvSpPr>
        <p:spPr>
          <a:xfrm>
            <a:off x="5382666" y="5612426"/>
            <a:ext cx="980034" cy="258515"/>
          </a:xfrm>
          <a:prstGeom prst="ellipse">
            <a:avLst/>
          </a:prstGeom>
          <a:noFill/>
          <a:ln w="38100">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ttangolo arrotondato 13"/>
          <p:cNvSpPr/>
          <p:nvPr/>
        </p:nvSpPr>
        <p:spPr>
          <a:xfrm>
            <a:off x="1206500" y="3403600"/>
            <a:ext cx="609600" cy="258515"/>
          </a:xfrm>
          <a:prstGeom prst="roundRect">
            <a:avLst/>
          </a:prstGeom>
          <a:noFill/>
          <a:ln w="38100">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reccia a destra 24"/>
          <p:cNvSpPr/>
          <p:nvPr/>
        </p:nvSpPr>
        <p:spPr>
          <a:xfrm>
            <a:off x="685800" y="5679975"/>
            <a:ext cx="520700" cy="135027"/>
          </a:xfrm>
          <a:prstGeom prst="right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arrotondato 27"/>
          <p:cNvSpPr/>
          <p:nvPr/>
        </p:nvSpPr>
        <p:spPr>
          <a:xfrm>
            <a:off x="1206500" y="5621270"/>
            <a:ext cx="609600" cy="258515"/>
          </a:xfrm>
          <a:prstGeom prst="roundRect">
            <a:avLst/>
          </a:prstGeom>
          <a:noFill/>
          <a:ln w="38100">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reccia in giù 28"/>
          <p:cNvSpPr/>
          <p:nvPr/>
        </p:nvSpPr>
        <p:spPr>
          <a:xfrm rot="16200000">
            <a:off x="8482144" y="2334871"/>
            <a:ext cx="381000" cy="743811"/>
          </a:xfrm>
          <a:prstGeom prst="downArrow">
            <a:avLst>
              <a:gd name="adj1" fmla="val 36667"/>
              <a:gd name="adj2" fmla="val 50000"/>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Freccia in giù 29"/>
          <p:cNvSpPr/>
          <p:nvPr/>
        </p:nvSpPr>
        <p:spPr>
          <a:xfrm rot="16200000">
            <a:off x="8482144" y="4502966"/>
            <a:ext cx="381000" cy="743811"/>
          </a:xfrm>
          <a:prstGeom prst="downArrow">
            <a:avLst>
              <a:gd name="adj1" fmla="val 36667"/>
              <a:gd name="adj2" fmla="val 50000"/>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Rectangle 2"/>
          <p:cNvSpPr txBox="1">
            <a:spLocks noChangeArrowheads="1"/>
          </p:cNvSpPr>
          <p:nvPr/>
        </p:nvSpPr>
        <p:spPr bwMode="auto">
          <a:xfrm>
            <a:off x="9300737" y="2386712"/>
            <a:ext cx="2306951" cy="629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altLang="it-IT" sz="1800" cap="small" dirty="0" smtClean="0">
                <a:solidFill>
                  <a:schemeClr val="tx1"/>
                </a:solidFill>
                <a:latin typeface="HelveticaNeueLT Std Lt" panose="020B0403020202020204" pitchFamily="34" charset="0"/>
              </a:rPr>
              <a:t>OFFICE-31 Dataset Outcomes</a:t>
            </a:r>
            <a:endParaRPr kumimoji="0" lang="en-GB" altLang="it-IT" sz="1800" i="1" u="none" strike="noStrike" kern="1200" cap="small" spc="0" normalizeH="0" dirty="0" smtClean="0">
              <a:ln>
                <a:noFill/>
              </a:ln>
              <a:solidFill>
                <a:schemeClr val="tx1"/>
              </a:solidFill>
              <a:effectLst/>
              <a:uLnTx/>
              <a:uFillTx/>
              <a:latin typeface="HelveticaNeueLT Std Lt" panose="020B0403020202020204" pitchFamily="34" charset="0"/>
            </a:endParaRPr>
          </a:p>
        </p:txBody>
      </p:sp>
      <p:sp>
        <p:nvSpPr>
          <p:cNvPr id="32" name="Rectangle 2"/>
          <p:cNvSpPr txBox="1">
            <a:spLocks noChangeArrowheads="1"/>
          </p:cNvSpPr>
          <p:nvPr/>
        </p:nvSpPr>
        <p:spPr bwMode="auto">
          <a:xfrm>
            <a:off x="9289201" y="4395840"/>
            <a:ext cx="2330021" cy="958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altLang="it-IT" sz="1800" cap="small" dirty="0" smtClean="0">
                <a:solidFill>
                  <a:schemeClr val="tx1"/>
                </a:solidFill>
                <a:latin typeface="HelveticaNeueLT Std Lt" panose="020B0403020202020204" pitchFamily="34" charset="0"/>
              </a:rPr>
              <a:t>OFFICE-10 + CALTECH-10 Dataset Outcomes</a:t>
            </a:r>
            <a:endParaRPr kumimoji="0" lang="en-GB" altLang="it-IT" sz="1800" i="1" u="none" strike="noStrike" kern="1200" cap="small" spc="0" normalizeH="0" dirty="0" smtClean="0">
              <a:ln>
                <a:noFill/>
              </a:ln>
              <a:solidFill>
                <a:schemeClr val="tx1"/>
              </a:solidFill>
              <a:effectLst/>
              <a:uLnTx/>
              <a:uFillTx/>
              <a:latin typeface="HelveticaNeueLT Std Lt" panose="020B0403020202020204" pitchFamily="34" charset="0"/>
            </a:endParaRPr>
          </a:p>
        </p:txBody>
      </p:sp>
    </p:spTree>
    <p:extLst>
      <p:ext uri="{BB962C8B-B14F-4D97-AF65-F5344CB8AC3E}">
        <p14:creationId xmlns:p14="http://schemas.microsoft.com/office/powerpoint/2010/main" val="4596090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500"/>
                                        <p:tgtEl>
                                          <p:spTgt spid="29"/>
                                        </p:tgtEl>
                                      </p:cBhvr>
                                    </p:animEffect>
                                  </p:childTnLst>
                                </p:cTn>
                              </p:par>
                              <p:par>
                                <p:cTn id="19" presetID="22" presetClass="entr" presetSubtype="8" fill="hold" grpId="0" nodeType="withEffect">
                                  <p:stCondLst>
                                    <p:cond delay="30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500"/>
                                        <p:tgtEl>
                                          <p:spTgt spid="30"/>
                                        </p:tgtEl>
                                      </p:cBhvr>
                                    </p:animEffect>
                                  </p:childTnLst>
                                </p:cTn>
                              </p:par>
                              <p:par>
                                <p:cTn id="31" presetID="22" presetClass="entr" presetSubtype="8" fill="hold" grpId="0" nodeType="withEffect">
                                  <p:stCondLst>
                                    <p:cond delay="30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0-#ppt_w/2"/>
                                          </p:val>
                                        </p:tav>
                                        <p:tav tm="100000">
                                          <p:val>
                                            <p:strVal val="#ppt_x"/>
                                          </p:val>
                                        </p:tav>
                                      </p:tavLst>
                                    </p:anim>
                                    <p:anim calcmode="lin" valueType="num">
                                      <p:cBhvr additive="base">
                                        <p:cTn id="39" dur="500" fill="hold"/>
                                        <p:tgtEl>
                                          <p:spTgt spid="14"/>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fill="hold"/>
                                        <p:tgtEl>
                                          <p:spTgt spid="23"/>
                                        </p:tgtEl>
                                        <p:attrNameLst>
                                          <p:attrName>ppt_x</p:attrName>
                                        </p:attrNameLst>
                                      </p:cBhvr>
                                      <p:tavLst>
                                        <p:tav tm="0">
                                          <p:val>
                                            <p:strVal val="0-#ppt_w/2"/>
                                          </p:val>
                                        </p:tav>
                                        <p:tav tm="100000">
                                          <p:val>
                                            <p:strVal val="#ppt_x"/>
                                          </p:val>
                                        </p:tav>
                                      </p:tavLst>
                                    </p:anim>
                                    <p:anim calcmode="lin" valueType="num">
                                      <p:cBhvr additive="base">
                                        <p:cTn id="47" dur="500" fill="hold"/>
                                        <p:tgtEl>
                                          <p:spTgt spid="23"/>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0-#ppt_w/2"/>
                                          </p:val>
                                        </p:tav>
                                        <p:tav tm="100000">
                                          <p:val>
                                            <p:strVal val="#ppt_x"/>
                                          </p:val>
                                        </p:tav>
                                      </p:tavLst>
                                    </p:anim>
                                    <p:anim calcmode="lin" valueType="num">
                                      <p:cBhvr additive="base">
                                        <p:cTn id="5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0-#ppt_w/2"/>
                                          </p:val>
                                        </p:tav>
                                        <p:tav tm="100000">
                                          <p:val>
                                            <p:strVal val="#ppt_x"/>
                                          </p:val>
                                        </p:tav>
                                      </p:tavLst>
                                    </p:anim>
                                    <p:anim calcmode="lin" valueType="num">
                                      <p:cBhvr additive="base">
                                        <p:cTn id="57" dur="500" fill="hold"/>
                                        <p:tgtEl>
                                          <p:spTgt spid="21"/>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 calcmode="lin" valueType="num">
                                      <p:cBhvr additive="base">
                                        <p:cTn id="60" dur="500" fill="hold"/>
                                        <p:tgtEl>
                                          <p:spTgt spid="24"/>
                                        </p:tgtEl>
                                        <p:attrNameLst>
                                          <p:attrName>ppt_x</p:attrName>
                                        </p:attrNameLst>
                                      </p:cBhvr>
                                      <p:tavLst>
                                        <p:tav tm="0">
                                          <p:val>
                                            <p:strVal val="0-#ppt_w/2"/>
                                          </p:val>
                                        </p:tav>
                                        <p:tav tm="100000">
                                          <p:val>
                                            <p:strVal val="#ppt_x"/>
                                          </p:val>
                                        </p:tav>
                                      </p:tavLst>
                                    </p:anim>
                                    <p:anim calcmode="lin" valueType="num">
                                      <p:cBhvr additive="base">
                                        <p:cTn id="61" dur="500" fill="hold"/>
                                        <p:tgtEl>
                                          <p:spTgt spid="24"/>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additive="base">
                                        <p:cTn id="64" dur="500" fill="hold"/>
                                        <p:tgtEl>
                                          <p:spTgt spid="28"/>
                                        </p:tgtEl>
                                        <p:attrNameLst>
                                          <p:attrName>ppt_x</p:attrName>
                                        </p:attrNameLst>
                                      </p:cBhvr>
                                      <p:tavLst>
                                        <p:tav tm="0">
                                          <p:val>
                                            <p:strVal val="0-#ppt_w/2"/>
                                          </p:val>
                                        </p:tav>
                                        <p:tav tm="100000">
                                          <p:val>
                                            <p:strVal val="#ppt_x"/>
                                          </p:val>
                                        </p:tav>
                                      </p:tavLst>
                                    </p:anim>
                                    <p:anim calcmode="lin" valueType="num">
                                      <p:cBhvr additive="base">
                                        <p:cTn id="65" dur="500" fill="hold"/>
                                        <p:tgtEl>
                                          <p:spTgt spid="28"/>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 calcmode="lin" valueType="num">
                                      <p:cBhvr additive="base">
                                        <p:cTn id="68" dur="500" fill="hold"/>
                                        <p:tgtEl>
                                          <p:spTgt spid="25"/>
                                        </p:tgtEl>
                                        <p:attrNameLst>
                                          <p:attrName>ppt_x</p:attrName>
                                        </p:attrNameLst>
                                      </p:cBhvr>
                                      <p:tavLst>
                                        <p:tav tm="0">
                                          <p:val>
                                            <p:strVal val="0-#ppt_w/2"/>
                                          </p:val>
                                        </p:tav>
                                        <p:tav tm="100000">
                                          <p:val>
                                            <p:strVal val="#ppt_x"/>
                                          </p:val>
                                        </p:tav>
                                      </p:tavLst>
                                    </p:anim>
                                    <p:anim calcmode="lin" valueType="num">
                                      <p:cBhvr additive="base">
                                        <p:cTn id="69"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6" grpId="0" animBg="1"/>
      <p:bldP spid="11" grpId="0" animBg="1"/>
      <p:bldP spid="21" grpId="0" animBg="1"/>
      <p:bldP spid="23" grpId="0" animBg="1"/>
      <p:bldP spid="24" grpId="0" animBg="1"/>
      <p:bldP spid="14" grpId="0" animBg="1"/>
      <p:bldP spid="25" grpId="0" animBg="1"/>
      <p:bldP spid="28" grpId="0" animBg="1"/>
      <p:bldP spid="29" grpId="0" animBg="1"/>
      <p:bldP spid="30" grpId="0" animBg="1"/>
      <p:bldP spid="31"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11</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defRPr/>
            </a:pPr>
            <a:r>
              <a:rPr lang="en-GB" altLang="it-IT" sz="2800" cap="small" dirty="0">
                <a:solidFill>
                  <a:srgbClr val="822434"/>
                </a:solidFill>
                <a:latin typeface="HelveticaNeueLT Std Lt" panose="020B0403020202020204" pitchFamily="34" charset="0"/>
              </a:rPr>
              <a:t>Experiments</a:t>
            </a:r>
            <a:r>
              <a:rPr lang="en-GB" altLang="it-IT" sz="2800" cap="small" dirty="0" smtClean="0">
                <a:solidFill>
                  <a:srgbClr val="822434"/>
                </a:solidFill>
                <a:latin typeface="HelveticaNeueLT Std Lt" panose="020B0403020202020204" pitchFamily="34" charset="0"/>
              </a:rPr>
              <a:t>: results (2)</a:t>
            </a:r>
            <a:endParaRPr lang="en-GB" altLang="it-IT" sz="2800" cap="small" dirty="0">
              <a:latin typeface="HelveticaNeueLT Std Lt" panose="020B0403020202020204" pitchFamily="34" charset="0"/>
            </a:endParaRPr>
          </a:p>
        </p:txBody>
      </p:sp>
      <p:sp>
        <p:nvSpPr>
          <p:cNvPr id="13" name="Rectangle 2"/>
          <p:cNvSpPr txBox="1">
            <a:spLocks noChangeArrowheads="1"/>
          </p:cNvSpPr>
          <p:nvPr/>
        </p:nvSpPr>
        <p:spPr bwMode="auto">
          <a:xfrm>
            <a:off x="1116012" y="914399"/>
            <a:ext cx="10009187" cy="1016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rPr>
              <a:t>In order to better demonstrate</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 the improve in transferability of the new deep features, the authors plotted the </a:t>
            </a:r>
            <a:r>
              <a:rPr kumimoji="0" lang="en-GB" altLang="it-IT" sz="2000" u="none" strike="noStrike" kern="1200" cap="none" spc="0" normalizeH="0" dirty="0" smtClean="0">
                <a:ln>
                  <a:noFill/>
                </a:ln>
                <a:solidFill>
                  <a:schemeClr val="tx1"/>
                </a:solidFill>
                <a:effectLst/>
                <a:uLnTx/>
                <a:uFillTx/>
                <a:latin typeface="HelveticaNeueLT Std Lt" panose="020B0403020202020204" pitchFamily="34" charset="0"/>
              </a:rPr>
              <a:t>t-SNE embedding</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 of the images both for the DDC architecture (single layer single kernel MMD regularizer) and for the DAN one:</a:t>
            </a:r>
            <a:endPar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endParaRPr>
          </a:p>
        </p:txBody>
      </p:sp>
      <p:pic>
        <p:nvPicPr>
          <p:cNvPr id="15" name="Immagin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9422" y="2032000"/>
            <a:ext cx="8322365" cy="2028476"/>
          </a:xfrm>
          <a:prstGeom prst="rect">
            <a:avLst/>
          </a:prstGeom>
        </p:spPr>
      </p:pic>
      <p:sp>
        <p:nvSpPr>
          <p:cNvPr id="27" name="Rectangle 2"/>
          <p:cNvSpPr txBox="1">
            <a:spLocks noChangeArrowheads="1"/>
          </p:cNvSpPr>
          <p:nvPr/>
        </p:nvSpPr>
        <p:spPr bwMode="auto">
          <a:xfrm>
            <a:off x="5027703" y="4110510"/>
            <a:ext cx="2185801" cy="368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it-IT" sz="1800" i="0" u="none" strike="noStrike" kern="1200" cap="small" spc="0" normalizeH="0" dirty="0" smtClean="0">
                <a:ln>
                  <a:noFill/>
                </a:ln>
                <a:solidFill>
                  <a:schemeClr val="tx1"/>
                </a:solidFill>
                <a:effectLst/>
                <a:uLnTx/>
                <a:uFillTx/>
                <a:latin typeface="HelveticaNeueLT Std Lt" panose="020B0403020202020204" pitchFamily="34" charset="0"/>
              </a:rPr>
              <a:t>Two main remarks:</a:t>
            </a:r>
            <a:endParaRPr kumimoji="0" lang="en-GB" altLang="it-IT" sz="1800" i="1" u="none" strike="noStrike" kern="1200" cap="small" spc="0" normalizeH="0" dirty="0" smtClean="0">
              <a:ln>
                <a:noFill/>
              </a:ln>
              <a:solidFill>
                <a:schemeClr val="tx1"/>
              </a:solidFill>
              <a:effectLst/>
              <a:uLnTx/>
              <a:uFillTx/>
              <a:latin typeface="HelveticaNeueLT Std Lt" panose="020B0403020202020204" pitchFamily="34" charset="0"/>
            </a:endParaRPr>
          </a:p>
        </p:txBody>
      </p:sp>
      <p:sp>
        <p:nvSpPr>
          <p:cNvPr id="33" name="Freccia in giù 22"/>
          <p:cNvSpPr/>
          <p:nvPr/>
        </p:nvSpPr>
        <p:spPr>
          <a:xfrm>
            <a:off x="5969288" y="4554054"/>
            <a:ext cx="302629" cy="404246"/>
          </a:xfrm>
          <a:prstGeom prst="downArrow">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Rectangle 2"/>
          <p:cNvSpPr txBox="1">
            <a:spLocks noChangeArrowheads="1"/>
          </p:cNvSpPr>
          <p:nvPr/>
        </p:nvSpPr>
        <p:spPr bwMode="auto">
          <a:xfrm>
            <a:off x="2690806" y="5045123"/>
            <a:ext cx="6859592" cy="909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342900" lvl="0" indent="-342900" algn="just">
              <a:buFont typeface="+mj-lt"/>
              <a:buAutoNum type="arabicPeriod"/>
              <a:defRPr/>
            </a:pP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DAN features </a:t>
            </a:r>
            <a:r>
              <a:rPr kumimoji="0" lang="en-GB" altLang="it-IT" sz="1800" u="none" strike="noStrike" kern="1200" spc="0" normalizeH="0" dirty="0" smtClean="0">
                <a:ln>
                  <a:noFill/>
                </a:ln>
                <a:solidFill>
                  <a:schemeClr val="tx1"/>
                </a:solidFill>
                <a:effectLst/>
                <a:uLnTx/>
                <a:uFillTx/>
                <a:latin typeface="HelveticaNeueLT Std Lt" panose="020B0403020202020204" pitchFamily="34" charset="0"/>
              </a:rPr>
              <a:t>discriminates better </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the points w.r.t. DDC ones</a:t>
            </a:r>
          </a:p>
          <a:p>
            <a:pPr marL="342900" lvl="0" indent="-342900" algn="just">
              <a:buFont typeface="+mj-lt"/>
              <a:buAutoNum type="arabicPeriod"/>
              <a:defRPr/>
            </a:pP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Categories are </a:t>
            </a:r>
            <a:r>
              <a:rPr kumimoji="0" lang="en-GB" altLang="it-IT" sz="1800" u="none" strike="noStrike" kern="1200" spc="0" normalizeH="0" dirty="0" smtClean="0">
                <a:ln>
                  <a:noFill/>
                </a:ln>
                <a:solidFill>
                  <a:schemeClr val="tx1"/>
                </a:solidFill>
                <a:effectLst/>
                <a:uLnTx/>
                <a:uFillTx/>
                <a:latin typeface="HelveticaNeueLT Std Lt" panose="020B0403020202020204" pitchFamily="34" charset="0"/>
              </a:rPr>
              <a:t>aligned better</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passing from source to target using DAN features.</a:t>
            </a:r>
          </a:p>
        </p:txBody>
      </p:sp>
    </p:spTree>
    <p:extLst>
      <p:ext uri="{BB962C8B-B14F-4D97-AF65-F5344CB8AC3E}">
        <p14:creationId xmlns:p14="http://schemas.microsoft.com/office/powerpoint/2010/main" val="10852063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8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22" presetClass="entr" presetSubtype="1" fill="hold" grpId="0" nodeType="withEffect">
                                  <p:stCondLst>
                                    <p:cond delay="400"/>
                                  </p:stCondLst>
                                  <p:childTnLst>
                                    <p:set>
                                      <p:cBhvr>
                                        <p:cTn id="21" dur="1" fill="hold">
                                          <p:stCondLst>
                                            <p:cond delay="0"/>
                                          </p:stCondLst>
                                        </p:cTn>
                                        <p:tgtEl>
                                          <p:spTgt spid="33"/>
                                        </p:tgtEl>
                                        <p:attrNameLst>
                                          <p:attrName>style.visibility</p:attrName>
                                        </p:attrNameLst>
                                      </p:cBhvr>
                                      <p:to>
                                        <p:strVal val="visible"/>
                                      </p:to>
                                    </p:set>
                                    <p:animEffect transition="in" filter="wipe(up)">
                                      <p:cBhvr>
                                        <p:cTn id="22" dur="500"/>
                                        <p:tgtEl>
                                          <p:spTgt spid="33"/>
                                        </p:tgtEl>
                                      </p:cBhvr>
                                    </p:animEffect>
                                  </p:childTnLst>
                                </p:cTn>
                              </p:par>
                            </p:childTnLst>
                          </p:cTn>
                        </p:par>
                        <p:par>
                          <p:cTn id="23" fill="hold">
                            <p:stCondLst>
                              <p:cond delay="900"/>
                            </p:stCondLst>
                            <p:childTnLst>
                              <p:par>
                                <p:cTn id="24" presetID="10" presetClass="entr" presetSubtype="0" fill="hold" grpId="0" nodeType="afterEffect">
                                  <p:stCondLst>
                                    <p:cond delay="0"/>
                                  </p:stCondLst>
                                  <p:childTnLst>
                                    <p:set>
                                      <p:cBhvr>
                                        <p:cTn id="25" dur="1" fill="hold">
                                          <p:stCondLst>
                                            <p:cond delay="0"/>
                                          </p:stCondLst>
                                        </p:cTn>
                                        <p:tgtEl>
                                          <p:spTgt spid="34">
                                            <p:txEl>
                                              <p:pRg st="0" end="0"/>
                                            </p:txEl>
                                          </p:spTgt>
                                        </p:tgtEl>
                                        <p:attrNameLst>
                                          <p:attrName>style.visibility</p:attrName>
                                        </p:attrNameLst>
                                      </p:cBhvr>
                                      <p:to>
                                        <p:strVal val="visible"/>
                                      </p:to>
                                    </p:set>
                                    <p:animEffect transition="in" filter="fade">
                                      <p:cBhvr>
                                        <p:cTn id="26" dur="500"/>
                                        <p:tgtEl>
                                          <p:spTgt spid="34">
                                            <p:txEl>
                                              <p:pRg st="0" end="0"/>
                                            </p:txEl>
                                          </p:spTgt>
                                        </p:tgtEl>
                                      </p:cBhvr>
                                    </p:animEffect>
                                  </p:childTnLst>
                                </p:cTn>
                              </p:par>
                            </p:childTnLst>
                          </p:cTn>
                        </p:par>
                        <p:par>
                          <p:cTn id="27" fill="hold">
                            <p:stCondLst>
                              <p:cond delay="1400"/>
                            </p:stCondLst>
                            <p:childTnLst>
                              <p:par>
                                <p:cTn id="28" presetID="10" presetClass="entr" presetSubtype="0" fill="hold" grpId="0" nodeType="afterEffect">
                                  <p:stCondLst>
                                    <p:cond delay="0"/>
                                  </p:stCondLst>
                                  <p:childTnLst>
                                    <p:set>
                                      <p:cBhvr>
                                        <p:cTn id="29" dur="1" fill="hold">
                                          <p:stCondLst>
                                            <p:cond delay="0"/>
                                          </p:stCondLst>
                                        </p:cTn>
                                        <p:tgtEl>
                                          <p:spTgt spid="34">
                                            <p:txEl>
                                              <p:pRg st="1" end="1"/>
                                            </p:txEl>
                                          </p:spTgt>
                                        </p:tgtEl>
                                        <p:attrNameLst>
                                          <p:attrName>style.visibility</p:attrName>
                                        </p:attrNameLst>
                                      </p:cBhvr>
                                      <p:to>
                                        <p:strVal val="visible"/>
                                      </p:to>
                                    </p:set>
                                    <p:animEffect transition="in" filter="fade">
                                      <p:cBhvr>
                                        <p:cTn id="30"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7" grpId="0"/>
      <p:bldP spid="33" grpId="0" animBg="1"/>
      <p:bldP spid="3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12</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altLang="it-IT" sz="2800" cap="small" dirty="0" smtClean="0">
                <a:solidFill>
                  <a:srgbClr val="822434"/>
                </a:solidFill>
                <a:latin typeface="HelveticaNeueLT Std Lt" panose="020B0403020202020204" pitchFamily="34" charset="0"/>
              </a:rPr>
              <a:t>Conclusions</a:t>
            </a:r>
            <a:endParaRPr kumimoji="0" lang="en-GB" altLang="it-IT" sz="2800" b="1" i="0" u="none" strike="noStrike" kern="1200" cap="small" spc="0" normalizeH="0" dirty="0" smtClean="0">
              <a:ln>
                <a:noFill/>
              </a:ln>
              <a:solidFill>
                <a:srgbClr val="822433"/>
              </a:solidFill>
              <a:effectLst/>
              <a:uLnTx/>
              <a:uFillTx/>
              <a:latin typeface="HelveticaNeueLT Std Lt" panose="020B0403020202020204" pitchFamily="34" charset="0"/>
            </a:endParaRPr>
          </a:p>
        </p:txBody>
      </p:sp>
      <p:sp>
        <p:nvSpPr>
          <p:cNvPr id="13" name="Rectangle 2"/>
          <p:cNvSpPr txBox="1">
            <a:spLocks noChangeArrowheads="1"/>
          </p:cNvSpPr>
          <p:nvPr/>
        </p:nvSpPr>
        <p:spPr bwMode="auto">
          <a:xfrm>
            <a:off x="1116012" y="914399"/>
            <a:ext cx="10009187" cy="774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rPr>
              <a:t>The authors of the paper proposed a new architecture</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 that uses deep features </a:t>
            </a:r>
            <a:r>
              <a:rPr lang="en-GB" altLang="it-IT" sz="2000" b="0" dirty="0">
                <a:solidFill>
                  <a:schemeClr val="tx1"/>
                </a:solidFill>
                <a:latin typeface="HelveticaNeueLT Std Lt" panose="020B0403020202020204" pitchFamily="34" charset="0"/>
              </a:rPr>
              <a:t>to </a:t>
            </a:r>
            <a:r>
              <a:rPr lang="en-GB" altLang="it-IT" sz="2000" b="0" dirty="0" smtClean="0">
                <a:solidFill>
                  <a:schemeClr val="tx1"/>
                </a:solidFill>
                <a:latin typeface="HelveticaNeueLT Std Lt" panose="020B0403020202020204" pitchFamily="34" charset="0"/>
              </a:rPr>
              <a:t>tackle the feature transferability across different domains: the Deep Adaption Network (DAN).</a:t>
            </a:r>
            <a:endPar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endParaRPr>
          </a:p>
        </p:txBody>
      </p:sp>
      <p:sp>
        <p:nvSpPr>
          <p:cNvPr id="11" name="Freccia in giù 22"/>
          <p:cNvSpPr/>
          <p:nvPr/>
        </p:nvSpPr>
        <p:spPr>
          <a:xfrm>
            <a:off x="5969290" y="1790700"/>
            <a:ext cx="302629" cy="404246"/>
          </a:xfrm>
          <a:prstGeom prst="down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2"/>
          <p:cNvSpPr txBox="1">
            <a:spLocks noChangeArrowheads="1"/>
          </p:cNvSpPr>
          <p:nvPr/>
        </p:nvSpPr>
        <p:spPr bwMode="auto">
          <a:xfrm>
            <a:off x="1116012" y="2296546"/>
            <a:ext cx="10009187" cy="934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1800" b="0" dirty="0" smtClean="0">
                <a:solidFill>
                  <a:schemeClr val="tx1"/>
                </a:solidFill>
                <a:latin typeface="HelveticaNeueLT Std Lt" panose="020B0403020202020204" pitchFamily="34" charset="0"/>
              </a:rPr>
              <a:t>In a CNN, domain discrepancy is higher for deep-layer features and a simple fine-tuning of the higher layer would not improve the domain adaptation. The authors used the </a:t>
            </a:r>
            <a:r>
              <a:rPr lang="en-GB" altLang="it-IT" sz="1800" dirty="0" smtClean="0">
                <a:solidFill>
                  <a:schemeClr val="tx1"/>
                </a:solidFill>
                <a:latin typeface="HelveticaNeueLT Std Lt" panose="020B0403020202020204" pitchFamily="34" charset="0"/>
              </a:rPr>
              <a:t>mean-embedding matching of the multi-layer representation</a:t>
            </a:r>
            <a:r>
              <a:rPr lang="en-GB" altLang="it-IT" sz="1800" b="0" dirty="0" smtClean="0">
                <a:solidFill>
                  <a:schemeClr val="tx1"/>
                </a:solidFill>
                <a:latin typeface="HelveticaNeueLT Std Lt" panose="020B0403020202020204" pitchFamily="34" charset="0"/>
              </a:rPr>
              <a:t> of each domain into a RKHS to enhance transferability. </a:t>
            </a:r>
            <a:endPar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endParaRPr>
          </a:p>
        </p:txBody>
      </p:sp>
      <p:sp>
        <p:nvSpPr>
          <p:cNvPr id="15" name="Rectangle 2"/>
          <p:cNvSpPr txBox="1">
            <a:spLocks noChangeArrowheads="1"/>
          </p:cNvSpPr>
          <p:nvPr/>
        </p:nvSpPr>
        <p:spPr bwMode="auto">
          <a:xfrm>
            <a:off x="4360476" y="3333011"/>
            <a:ext cx="3520254" cy="6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it-IT" sz="1800" i="0" u="none" strike="noStrike" kern="1200" cap="small" spc="0" normalizeH="0" dirty="0" smtClean="0">
                <a:ln>
                  <a:noFill/>
                </a:ln>
                <a:solidFill>
                  <a:schemeClr val="tx1"/>
                </a:solidFill>
                <a:effectLst/>
                <a:uLnTx/>
                <a:uFillTx/>
                <a:latin typeface="HelveticaNeueLT Std Lt" panose="020B0403020202020204" pitchFamily="34" charset="0"/>
              </a:rPr>
              <a:t>Two key aspects characterize DAN architecture:</a:t>
            </a:r>
            <a:endParaRPr kumimoji="0" lang="en-GB" altLang="it-IT" sz="1800" i="1" u="none" strike="noStrike" kern="1200" cap="small" spc="0" normalizeH="0" dirty="0" smtClean="0">
              <a:ln>
                <a:noFill/>
              </a:ln>
              <a:solidFill>
                <a:schemeClr val="tx1"/>
              </a:solidFill>
              <a:effectLst/>
              <a:uLnTx/>
              <a:uFillTx/>
              <a:latin typeface="HelveticaNeueLT Std Lt" panose="020B0403020202020204" pitchFamily="34" charset="0"/>
            </a:endParaRPr>
          </a:p>
        </p:txBody>
      </p:sp>
      <p:sp>
        <p:nvSpPr>
          <p:cNvPr id="17" name="Rettangolo arrotondato 16"/>
          <p:cNvSpPr/>
          <p:nvPr/>
        </p:nvSpPr>
        <p:spPr>
          <a:xfrm>
            <a:off x="8114014" y="4066186"/>
            <a:ext cx="1677377" cy="762673"/>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Multi-layer regularizer</a:t>
            </a:r>
            <a:endParaRPr lang="en-GB" b="1" cap="small" dirty="0">
              <a:latin typeface="HelveticaNeueLT Std Lt" panose="020B0403020202020204" pitchFamily="34" charset="0"/>
            </a:endParaRPr>
          </a:p>
        </p:txBody>
      </p:sp>
      <p:sp>
        <p:nvSpPr>
          <p:cNvPr id="20" name="Rettangolo arrotondato 19"/>
          <p:cNvSpPr/>
          <p:nvPr/>
        </p:nvSpPr>
        <p:spPr>
          <a:xfrm>
            <a:off x="2425700" y="4066187"/>
            <a:ext cx="1701491" cy="762673"/>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Multi-kernel MMD</a:t>
            </a:r>
            <a:endParaRPr lang="en-GB" b="1" cap="small" dirty="0">
              <a:latin typeface="HelveticaNeueLT Std Lt" panose="020B0403020202020204" pitchFamily="34" charset="0"/>
            </a:endParaRPr>
          </a:p>
        </p:txBody>
      </p:sp>
      <p:sp>
        <p:nvSpPr>
          <p:cNvPr id="22" name="Rectangle 2"/>
          <p:cNvSpPr txBox="1">
            <a:spLocks noChangeArrowheads="1"/>
          </p:cNvSpPr>
          <p:nvPr/>
        </p:nvSpPr>
        <p:spPr bwMode="auto">
          <a:xfrm>
            <a:off x="1199995" y="5006658"/>
            <a:ext cx="4152899" cy="886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285750" lvl="0" indent="-285750" algn="just">
              <a:spcAft>
                <a:spcPts val="600"/>
              </a:spcAft>
              <a:buClr>
                <a:srgbClr val="006778"/>
              </a:buClr>
              <a:buFont typeface="Arial" panose="020B0604020202020204" pitchFamily="34" charset="0"/>
              <a:buChar char="•"/>
              <a:defRPr/>
            </a:pPr>
            <a:r>
              <a:rPr lang="en-GB" altLang="it-IT" sz="1800" b="0" dirty="0" smtClean="0">
                <a:solidFill>
                  <a:prstClr val="black"/>
                </a:solidFill>
                <a:latin typeface="HelveticaNeueLT Std Lt" panose="020B0403020202020204" pitchFamily="34" charset="0"/>
              </a:rPr>
              <a:t>Different kernel may embed the source/target probability distributions into RKHS with different statistics.</a:t>
            </a:r>
          </a:p>
        </p:txBody>
      </p:sp>
      <p:sp>
        <p:nvSpPr>
          <p:cNvPr id="23" name="Rectangle 2"/>
          <p:cNvSpPr txBox="1">
            <a:spLocks noChangeArrowheads="1"/>
          </p:cNvSpPr>
          <p:nvPr/>
        </p:nvSpPr>
        <p:spPr bwMode="auto">
          <a:xfrm>
            <a:off x="6876252" y="5006658"/>
            <a:ext cx="4152899" cy="886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285750" lvl="0" indent="-285750" algn="just">
              <a:spcAft>
                <a:spcPts val="600"/>
              </a:spcAft>
              <a:buClr>
                <a:srgbClr val="006778"/>
              </a:buClr>
              <a:buFont typeface="Arial" panose="020B0604020202020204" pitchFamily="34" charset="0"/>
              <a:buChar char="•"/>
              <a:defRPr/>
            </a:pPr>
            <a:r>
              <a:rPr lang="en-GB" altLang="it-IT" sz="1800" b="0" dirty="0" smtClean="0">
                <a:solidFill>
                  <a:prstClr val="black"/>
                </a:solidFill>
                <a:latin typeface="HelveticaNeueLT Std Lt" panose="020B0403020202020204" pitchFamily="34" charset="0"/>
              </a:rPr>
              <a:t>Critical in order to lessen the domain discrepancy, reducing the source bias from the classifier.</a:t>
            </a:r>
          </a:p>
        </p:txBody>
      </p:sp>
      <p:grpSp>
        <p:nvGrpSpPr>
          <p:cNvPr id="6" name="Gruppo 5"/>
          <p:cNvGrpSpPr/>
          <p:nvPr/>
        </p:nvGrpSpPr>
        <p:grpSpPr>
          <a:xfrm>
            <a:off x="4570028" y="4048433"/>
            <a:ext cx="3101149" cy="649214"/>
            <a:chOff x="4570028" y="4048433"/>
            <a:chExt cx="3101149" cy="649214"/>
          </a:xfrm>
        </p:grpSpPr>
        <p:sp>
          <p:nvSpPr>
            <p:cNvPr id="26" name="Rettangolo 25"/>
            <p:cNvSpPr/>
            <p:nvPr/>
          </p:nvSpPr>
          <p:spPr>
            <a:xfrm rot="5400000">
              <a:off x="5927324" y="4154474"/>
              <a:ext cx="386558" cy="174476"/>
            </a:xfrm>
            <a:prstGeom prst="rect">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Freccia a destra 1"/>
            <p:cNvSpPr/>
            <p:nvPr/>
          </p:nvSpPr>
          <p:spPr>
            <a:xfrm>
              <a:off x="6033365" y="4292861"/>
              <a:ext cx="1637812" cy="403572"/>
            </a:xfrm>
            <a:prstGeom prst="rightArrow">
              <a:avLst>
                <a:gd name="adj1" fmla="val 43706"/>
                <a:gd name="adj2" fmla="val 50000"/>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reccia a destra 28"/>
            <p:cNvSpPr/>
            <p:nvPr/>
          </p:nvSpPr>
          <p:spPr>
            <a:xfrm rot="10800000">
              <a:off x="4570028" y="4294075"/>
              <a:ext cx="1637812" cy="403572"/>
            </a:xfrm>
            <a:prstGeom prst="rightArrow">
              <a:avLst>
                <a:gd name="adj1" fmla="val 43706"/>
                <a:gd name="adj2" fmla="val 50000"/>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0789912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childTnLst>
                          </p:cTn>
                        </p:par>
                        <p:par>
                          <p:cTn id="25" fill="hold">
                            <p:stCondLst>
                              <p:cond delay="500"/>
                            </p:stCondLst>
                            <p:childTnLst>
                              <p:par>
                                <p:cTn id="26" presetID="16" presetClass="entr" presetSubtype="37"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outVertical)">
                                      <p:cBhvr>
                                        <p:cTn id="28" dur="500"/>
                                        <p:tgtEl>
                                          <p:spTgt spid="6"/>
                                        </p:tgtEl>
                                      </p:cBhvr>
                                    </p:animEffect>
                                  </p:childTnLst>
                                </p:cTn>
                              </p:par>
                              <p:par>
                                <p:cTn id="29" presetID="22" presetClass="entr" presetSubtype="8" fill="hold" grpId="0" nodeType="withEffect">
                                  <p:stCondLst>
                                    <p:cond delay="20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par>
                                <p:cTn id="32" presetID="22" presetClass="entr" presetSubtype="2" fill="hold" grpId="0" nodeType="withEffect">
                                  <p:stCondLst>
                                    <p:cond delay="200"/>
                                  </p:stCondLst>
                                  <p:childTnLst>
                                    <p:set>
                                      <p:cBhvr>
                                        <p:cTn id="33" dur="1" fill="hold">
                                          <p:stCondLst>
                                            <p:cond delay="0"/>
                                          </p:stCondLst>
                                        </p:cTn>
                                        <p:tgtEl>
                                          <p:spTgt spid="20"/>
                                        </p:tgtEl>
                                        <p:attrNameLst>
                                          <p:attrName>style.visibility</p:attrName>
                                        </p:attrNameLst>
                                      </p:cBhvr>
                                      <p:to>
                                        <p:strVal val="visible"/>
                                      </p:to>
                                    </p:set>
                                    <p:animEffect transition="in" filter="wipe(right)">
                                      <p:cBhvr>
                                        <p:cTn id="34" dur="500"/>
                                        <p:tgtEl>
                                          <p:spTgt spid="20"/>
                                        </p:tgtEl>
                                      </p:cBhvr>
                                    </p:animEffect>
                                  </p:childTnLst>
                                </p:cTn>
                              </p:par>
                            </p:childTnLst>
                          </p:cTn>
                        </p:par>
                        <p:par>
                          <p:cTn id="35" fill="hold">
                            <p:stCondLst>
                              <p:cond delay="1200"/>
                            </p:stCondLst>
                            <p:childTnLst>
                              <p:par>
                                <p:cTn id="36" presetID="10" presetClass="entr" presetSubtype="0" fill="hold" grpId="0" nodeType="afterEffect">
                                  <p:stCondLst>
                                    <p:cond delay="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xEl>
                                              <p:pRg st="0" end="0"/>
                                            </p:txEl>
                                          </p:spTgt>
                                        </p:tgtEl>
                                        <p:attrNameLst>
                                          <p:attrName>style.visibility</p:attrName>
                                        </p:attrNameLst>
                                      </p:cBhvr>
                                      <p:to>
                                        <p:strVal val="visible"/>
                                      </p:to>
                                    </p:set>
                                    <p:animEffect transition="in" filter="fade">
                                      <p:cBhvr>
                                        <p:cTn id="41"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1" grpId="0" animBg="1"/>
      <p:bldP spid="14" grpId="0"/>
      <p:bldP spid="15" grpId="0"/>
      <p:bldP spid="17" grpId="0" animBg="1"/>
      <p:bldP spid="20" grpId="0" animBg="1"/>
      <p:bldP spid="22" grpId="0" build="allAtOnce"/>
      <p:bldP spid="2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2</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R="0" lvl="0" algn="l" defTabSz="914400" rtl="0" eaLnBrk="1" fontAlgn="base" latinLnBrk="0" hangingPunct="1">
              <a:lnSpc>
                <a:spcPct val="100000"/>
              </a:lnSpc>
              <a:spcBef>
                <a:spcPct val="0"/>
              </a:spcBef>
              <a:spcAft>
                <a:spcPct val="0"/>
              </a:spcAft>
              <a:buClrTx/>
              <a:buSzTx/>
              <a:tabLst/>
              <a:defRPr/>
            </a:pPr>
            <a:r>
              <a:rPr kumimoji="0" lang="en-GB" altLang="it-IT" sz="2800" b="1" i="0" u="none" strike="noStrike" kern="1200" cap="small" spc="0" dirty="0" smtClean="0">
                <a:ln>
                  <a:noFill/>
                </a:ln>
                <a:solidFill>
                  <a:srgbClr val="822434"/>
                </a:solidFill>
                <a:effectLst/>
                <a:uLnTx/>
                <a:uFillTx/>
                <a:latin typeface="HelveticaNeueLT Std Lt" panose="020B0403020202020204" pitchFamily="34" charset="0"/>
              </a:rPr>
              <a:t>Introduction</a:t>
            </a:r>
            <a:endParaRPr kumimoji="0" lang="en-GB" altLang="it-IT" sz="2800" b="1" i="0" u="none" strike="noStrike" kern="1200" cap="small" spc="0" dirty="0" smtClean="0">
              <a:ln>
                <a:noFill/>
              </a:ln>
              <a:solidFill>
                <a:srgbClr val="822433"/>
              </a:solidFill>
              <a:effectLst/>
              <a:uLnTx/>
              <a:uFillTx/>
              <a:latin typeface="HelveticaNeueLT Std Lt" panose="020B0403020202020204" pitchFamily="34" charset="0"/>
            </a:endParaRPr>
          </a:p>
        </p:txBody>
      </p:sp>
      <p:sp>
        <p:nvSpPr>
          <p:cNvPr id="13" name="Rectangle 2"/>
          <p:cNvSpPr txBox="1">
            <a:spLocks noChangeArrowheads="1"/>
          </p:cNvSpPr>
          <p:nvPr/>
        </p:nvSpPr>
        <p:spPr bwMode="auto">
          <a:xfrm>
            <a:off x="1116012" y="914400"/>
            <a:ext cx="10009187" cy="733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2000" b="0" dirty="0" smtClean="0">
                <a:solidFill>
                  <a:schemeClr val="tx1"/>
                </a:solidFill>
                <a:latin typeface="HelveticaNeueLT Std Lt" panose="020B0403020202020204" pitchFamily="34" charset="0"/>
              </a:rPr>
              <a:t>The paper proposes a new </a:t>
            </a:r>
            <a:r>
              <a:rPr lang="en-GB" altLang="it-IT" sz="2000" b="0" i="1" dirty="0" smtClean="0">
                <a:solidFill>
                  <a:schemeClr val="tx1"/>
                </a:solidFill>
                <a:latin typeface="HelveticaNeueLT Std Lt" panose="020B0403020202020204" pitchFamily="34" charset="0"/>
              </a:rPr>
              <a:t>deep </a:t>
            </a:r>
            <a:r>
              <a:rPr lang="en-GB" altLang="it-IT" sz="2000" b="0" dirty="0" smtClean="0">
                <a:solidFill>
                  <a:schemeClr val="tx1"/>
                </a:solidFill>
                <a:latin typeface="HelveticaNeueLT Std Lt" panose="020B0403020202020204" pitchFamily="34" charset="0"/>
              </a:rPr>
              <a:t>architecture to deal with the task of Domain Adaptation, called </a:t>
            </a:r>
            <a:r>
              <a:rPr lang="en-GB" altLang="it-IT" sz="2000" dirty="0" smtClean="0">
                <a:solidFill>
                  <a:schemeClr val="tx1"/>
                </a:solidFill>
                <a:latin typeface="HelveticaNeueLT Std Lt" panose="020B0403020202020204" pitchFamily="34" charset="0"/>
              </a:rPr>
              <a:t>Deep Adaption Network</a:t>
            </a:r>
            <a:r>
              <a:rPr lang="en-GB" altLang="it-IT" sz="2000" b="0" dirty="0" smtClean="0">
                <a:solidFill>
                  <a:schemeClr val="tx1"/>
                </a:solidFill>
                <a:latin typeface="HelveticaNeueLT Std Lt" panose="020B0403020202020204" pitchFamily="34" charset="0"/>
              </a:rPr>
              <a:t> (DAN).</a:t>
            </a:r>
            <a:endParaRPr kumimoji="0" lang="en-GB" altLang="it-IT" sz="2000" b="0" u="none" strike="noStrike" kern="1200" cap="small" spc="0" normalizeH="0" dirty="0" smtClean="0">
              <a:ln>
                <a:noFill/>
              </a:ln>
              <a:solidFill>
                <a:schemeClr val="tx1"/>
              </a:solidFill>
              <a:effectLst/>
              <a:uLnTx/>
              <a:uFillTx/>
              <a:latin typeface="HelveticaNeueLT Std Lt" panose="020B0403020202020204" pitchFamily="34" charset="0"/>
            </a:endParaRPr>
          </a:p>
        </p:txBody>
      </p:sp>
      <p:sp>
        <p:nvSpPr>
          <p:cNvPr id="42" name="Rectangle 2"/>
          <p:cNvSpPr txBox="1">
            <a:spLocks noChangeArrowheads="1"/>
          </p:cNvSpPr>
          <p:nvPr/>
        </p:nvSpPr>
        <p:spPr bwMode="auto">
          <a:xfrm>
            <a:off x="1116012" y="1770484"/>
            <a:ext cx="10009187" cy="733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GB" altLang="it-IT" sz="1800" b="0" i="1" dirty="0" smtClean="0">
                <a:solidFill>
                  <a:schemeClr val="tx1"/>
                </a:solidFill>
                <a:latin typeface="HelveticaNeueLT Std Lt" panose="020B0403020202020204" pitchFamily="34" charset="0"/>
              </a:rPr>
              <a:t>Domain Adaption</a:t>
            </a:r>
            <a:r>
              <a:rPr lang="en-GB" altLang="it-IT" sz="1800" b="0" dirty="0" smtClean="0">
                <a:solidFill>
                  <a:schemeClr val="tx1"/>
                </a:solidFill>
                <a:latin typeface="HelveticaNeueLT Std Lt" panose="020B0403020202020204" pitchFamily="34" charset="0"/>
              </a:rPr>
              <a:t> is the task of transferring the knowledge acquired on a </a:t>
            </a:r>
            <a:r>
              <a:rPr lang="en-GB" altLang="it-IT" sz="1800" dirty="0" smtClean="0">
                <a:solidFill>
                  <a:schemeClr val="tx1"/>
                </a:solidFill>
                <a:latin typeface="HelveticaNeueLT Std Lt" panose="020B0403020202020204" pitchFamily="34" charset="0"/>
              </a:rPr>
              <a:t>source domain</a:t>
            </a:r>
            <a:r>
              <a:rPr lang="en-GB" altLang="it-IT" sz="1800" b="0" dirty="0" smtClean="0">
                <a:solidFill>
                  <a:schemeClr val="tx1"/>
                </a:solidFill>
                <a:latin typeface="HelveticaNeueLT Std Lt" panose="020B0403020202020204" pitchFamily="34" charset="0"/>
              </a:rPr>
              <a:t> to a related </a:t>
            </a:r>
            <a:r>
              <a:rPr lang="en-GB" altLang="it-IT" sz="1800" dirty="0" smtClean="0">
                <a:solidFill>
                  <a:schemeClr val="tx1"/>
                </a:solidFill>
                <a:latin typeface="HelveticaNeueLT Std Lt" panose="020B0403020202020204" pitchFamily="34" charset="0"/>
              </a:rPr>
              <a:t>target </a:t>
            </a:r>
            <a:r>
              <a:rPr lang="en-GB" altLang="it-IT" sz="1800" b="0" dirty="0" smtClean="0">
                <a:solidFill>
                  <a:schemeClr val="tx1"/>
                </a:solidFill>
                <a:latin typeface="HelveticaNeueLT Std Lt" panose="020B0403020202020204" pitchFamily="34" charset="0"/>
              </a:rPr>
              <a:t>domain which has a different distribution. </a:t>
            </a:r>
            <a:endParaRPr kumimoji="0" lang="en-GB" altLang="it-IT" sz="1800" b="0" i="1" u="none" strike="noStrike" kern="1200" spc="0" normalizeH="0" dirty="0" smtClean="0">
              <a:ln>
                <a:noFill/>
              </a:ln>
              <a:solidFill>
                <a:schemeClr val="tx1"/>
              </a:solidFill>
              <a:effectLst/>
              <a:uLnTx/>
              <a:uFillTx/>
              <a:latin typeface="HelveticaNeueLT Std Lt" panose="020B0403020202020204" pitchFamily="34" charset="0"/>
            </a:endParaRPr>
          </a:p>
        </p:txBody>
      </p:sp>
      <p:sp>
        <p:nvSpPr>
          <p:cNvPr id="43" name="Freccia in giù 42"/>
          <p:cNvSpPr/>
          <p:nvPr/>
        </p:nvSpPr>
        <p:spPr>
          <a:xfrm>
            <a:off x="2996405" y="2570986"/>
            <a:ext cx="381000" cy="743811"/>
          </a:xfrm>
          <a:prstGeom prst="downArrow">
            <a:avLst>
              <a:gd name="adj1" fmla="val 36667"/>
              <a:gd name="adj2" fmla="val 50000"/>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ccia in giù 15"/>
          <p:cNvSpPr/>
          <p:nvPr/>
        </p:nvSpPr>
        <p:spPr>
          <a:xfrm>
            <a:off x="8863805" y="2570986"/>
            <a:ext cx="381000" cy="743811"/>
          </a:xfrm>
          <a:prstGeom prst="downArrow">
            <a:avLst>
              <a:gd name="adj1" fmla="val 36667"/>
              <a:gd name="adj2" fmla="val 50000"/>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20" name="Rectangle 2"/>
              <p:cNvSpPr txBox="1">
                <a:spLocks noChangeArrowheads="1"/>
              </p:cNvSpPr>
              <p:nvPr/>
            </p:nvSpPr>
            <p:spPr bwMode="auto">
              <a:xfrm>
                <a:off x="1116011" y="3482745"/>
                <a:ext cx="4141789" cy="1658420"/>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algn="ctr">
                  <a:defRPr/>
                </a:pPr>
                <a:r>
                  <a:rPr lang="en-GB" sz="1900" cap="small" dirty="0" smtClean="0">
                    <a:solidFill>
                      <a:schemeClr val="tx1"/>
                    </a:solidFill>
                    <a:latin typeface="HelveticaNeueLT Std Lt" panose="020B0403020202020204" pitchFamily="34" charset="0"/>
                  </a:rPr>
                  <a:t>Unsupervised Approach:</a:t>
                </a:r>
              </a:p>
              <a:p>
                <a:pPr algn="just">
                  <a:defRPr/>
                </a:pPr>
                <a:r>
                  <a:rPr lang="en-GB" sz="1800" b="0" dirty="0" smtClean="0">
                    <a:solidFill>
                      <a:schemeClr val="tx1"/>
                    </a:solidFill>
                    <a:latin typeface="HelveticaNeueLT Std Lt" panose="020B0403020202020204" pitchFamily="34" charset="0"/>
                  </a:rPr>
                  <a:t>Source domain is </a:t>
                </a:r>
                <a14:m>
                  <m:oMath xmlns:m="http://schemas.openxmlformats.org/officeDocument/2006/math">
                    <m:sSub>
                      <m:sSubPr>
                        <m:ctrlPr>
                          <a:rPr lang="en-GB" sz="1800" b="0" i="1" smtClean="0">
                            <a:solidFill>
                              <a:schemeClr val="tx1"/>
                            </a:solidFill>
                            <a:latin typeface="Cambria Math" panose="02040503050406030204"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rPr>
                          <m:t>𝒟</m:t>
                        </m:r>
                      </m:e>
                      <m:sub>
                        <m:r>
                          <a:rPr lang="it-IT" sz="1800" b="0" i="1" smtClean="0">
                            <a:solidFill>
                              <a:schemeClr val="tx1"/>
                            </a:solidFill>
                            <a:latin typeface="Cambria Math" panose="02040503050406030204" pitchFamily="18" charset="0"/>
                          </a:rPr>
                          <m:t>𝑠</m:t>
                        </m:r>
                      </m:sub>
                    </m:sSub>
                    <m:r>
                      <a:rPr lang="it-IT" sz="1800" b="0" i="1" smtClean="0">
                        <a:solidFill>
                          <a:schemeClr val="tx1"/>
                        </a:solidFill>
                        <a:latin typeface="Cambria Math" panose="02040503050406030204" pitchFamily="18" charset="0"/>
                      </a:rPr>
                      <m:t>= </m:t>
                    </m:r>
                    <m:sSubSup>
                      <m:sSubSupPr>
                        <m:ctrlPr>
                          <a:rPr lang="it-IT" sz="1800" b="0" i="1" smtClean="0">
                            <a:solidFill>
                              <a:schemeClr val="tx1"/>
                            </a:solidFill>
                            <a:latin typeface="Cambria Math" panose="02040503050406030204" pitchFamily="18" charset="0"/>
                          </a:rPr>
                        </m:ctrlPr>
                      </m:sSubSupPr>
                      <m:e>
                        <m:r>
                          <a:rPr lang="it-IT" sz="1800" b="0" i="1" smtClean="0">
                            <a:solidFill>
                              <a:schemeClr val="tx1"/>
                            </a:solidFill>
                            <a:latin typeface="Cambria Math" panose="02040503050406030204" pitchFamily="18" charset="0"/>
                          </a:rPr>
                          <m:t>{(</m:t>
                        </m:r>
                        <m:sSubSup>
                          <m:sSubSupPr>
                            <m:ctrlPr>
                              <a:rPr lang="it-IT" sz="1800" b="0" i="1" smtClean="0">
                                <a:solidFill>
                                  <a:schemeClr val="tx1"/>
                                </a:solidFill>
                                <a:latin typeface="Cambria Math" panose="02040503050406030204" pitchFamily="18" charset="0"/>
                              </a:rPr>
                            </m:ctrlPr>
                          </m:sSubSupPr>
                          <m:e>
                            <m:r>
                              <a:rPr lang="it-IT" sz="1800" b="0" i="1" smtClean="0">
                                <a:solidFill>
                                  <a:schemeClr val="tx1"/>
                                </a:solidFill>
                                <a:latin typeface="Cambria Math" panose="02040503050406030204" pitchFamily="18" charset="0"/>
                              </a:rPr>
                              <m:t>𝑥</m:t>
                            </m:r>
                          </m:e>
                          <m:sub>
                            <m:r>
                              <a:rPr lang="it-IT" sz="1800" b="0" i="1" smtClean="0">
                                <a:solidFill>
                                  <a:schemeClr val="tx1"/>
                                </a:solidFill>
                                <a:latin typeface="Cambria Math" panose="02040503050406030204" pitchFamily="18" charset="0"/>
                              </a:rPr>
                              <m:t>𝑖</m:t>
                            </m:r>
                          </m:sub>
                          <m:sup>
                            <m:r>
                              <a:rPr lang="it-IT" sz="1800" b="0" i="1" smtClean="0">
                                <a:solidFill>
                                  <a:schemeClr val="tx1"/>
                                </a:solidFill>
                                <a:latin typeface="Cambria Math" panose="02040503050406030204" pitchFamily="18" charset="0"/>
                              </a:rPr>
                              <m:t>𝑠</m:t>
                            </m:r>
                          </m:sup>
                        </m:sSubSup>
                        <m:r>
                          <a:rPr lang="it-IT" sz="1800" b="0" i="1" smtClean="0">
                            <a:solidFill>
                              <a:schemeClr val="tx1"/>
                            </a:solidFill>
                            <a:latin typeface="Cambria Math" panose="02040503050406030204" pitchFamily="18" charset="0"/>
                          </a:rPr>
                          <m:t>, </m:t>
                        </m:r>
                        <m:sSubSup>
                          <m:sSubSupPr>
                            <m:ctrlPr>
                              <a:rPr lang="it-IT" sz="1800" b="0" i="1" smtClean="0">
                                <a:solidFill>
                                  <a:schemeClr val="tx1"/>
                                </a:solidFill>
                                <a:latin typeface="Cambria Math" panose="02040503050406030204" pitchFamily="18" charset="0"/>
                              </a:rPr>
                            </m:ctrlPr>
                          </m:sSubSupPr>
                          <m:e>
                            <m:r>
                              <a:rPr lang="it-IT" sz="1800" b="0" i="1" smtClean="0">
                                <a:solidFill>
                                  <a:schemeClr val="tx1"/>
                                </a:solidFill>
                                <a:latin typeface="Cambria Math" panose="02040503050406030204" pitchFamily="18" charset="0"/>
                              </a:rPr>
                              <m:t>𝑦</m:t>
                            </m:r>
                          </m:e>
                          <m:sub>
                            <m:r>
                              <a:rPr lang="it-IT" sz="1800" b="0" i="1" smtClean="0">
                                <a:solidFill>
                                  <a:schemeClr val="tx1"/>
                                </a:solidFill>
                                <a:latin typeface="Cambria Math" panose="02040503050406030204" pitchFamily="18" charset="0"/>
                              </a:rPr>
                              <m:t>𝑖</m:t>
                            </m:r>
                          </m:sub>
                          <m:sup>
                            <m:r>
                              <a:rPr lang="it-IT" sz="1800" b="0" i="1" smtClean="0">
                                <a:solidFill>
                                  <a:schemeClr val="tx1"/>
                                </a:solidFill>
                                <a:latin typeface="Cambria Math" panose="02040503050406030204" pitchFamily="18" charset="0"/>
                              </a:rPr>
                              <m:t>𝑠</m:t>
                            </m:r>
                          </m:sup>
                        </m:sSubSup>
                        <m:r>
                          <a:rPr lang="it-IT" sz="1800" b="0" i="1" smtClean="0">
                            <a:solidFill>
                              <a:schemeClr val="tx1"/>
                            </a:solidFill>
                            <a:latin typeface="Cambria Math" panose="02040503050406030204" pitchFamily="18" charset="0"/>
                          </a:rPr>
                          <m:t>)}</m:t>
                        </m:r>
                      </m:e>
                      <m:sub>
                        <m:r>
                          <a:rPr lang="it-IT" sz="1800" b="0" i="1" smtClean="0">
                            <a:solidFill>
                              <a:schemeClr val="tx1"/>
                            </a:solidFill>
                            <a:latin typeface="Cambria Math" panose="02040503050406030204" pitchFamily="18" charset="0"/>
                          </a:rPr>
                          <m:t>𝑖</m:t>
                        </m:r>
                        <m:r>
                          <a:rPr lang="it-IT" sz="1800" b="0" i="1" smtClean="0">
                            <a:solidFill>
                              <a:schemeClr val="tx1"/>
                            </a:solidFill>
                            <a:latin typeface="Cambria Math" panose="02040503050406030204" pitchFamily="18" charset="0"/>
                          </a:rPr>
                          <m:t>=1</m:t>
                        </m:r>
                      </m:sub>
                      <m:sup>
                        <m:sSub>
                          <m:sSubPr>
                            <m:ctrlPr>
                              <a:rPr lang="it-IT" sz="1800" b="0" i="1" smtClean="0">
                                <a:solidFill>
                                  <a:schemeClr val="tx1"/>
                                </a:solidFill>
                                <a:latin typeface="Cambria Math" panose="02040503050406030204" pitchFamily="18" charset="0"/>
                              </a:rPr>
                            </m:ctrlPr>
                          </m:sSubPr>
                          <m:e>
                            <m:r>
                              <a:rPr lang="it-IT" sz="1800" b="0" i="1" smtClean="0">
                                <a:solidFill>
                                  <a:schemeClr val="tx1"/>
                                </a:solidFill>
                                <a:latin typeface="Cambria Math" panose="02040503050406030204" pitchFamily="18" charset="0"/>
                              </a:rPr>
                              <m:t>𝑛</m:t>
                            </m:r>
                          </m:e>
                          <m:sub>
                            <m:r>
                              <a:rPr lang="it-IT" sz="1800" b="0" i="1" smtClean="0">
                                <a:solidFill>
                                  <a:schemeClr val="tx1"/>
                                </a:solidFill>
                                <a:latin typeface="Cambria Math" panose="02040503050406030204" pitchFamily="18" charset="0"/>
                              </a:rPr>
                              <m:t>𝑠</m:t>
                            </m:r>
                          </m:sub>
                        </m:sSub>
                      </m:sup>
                    </m:sSubSup>
                  </m:oMath>
                </a14:m>
                <a:r>
                  <a:rPr lang="en-GB" sz="1800" b="0" dirty="0" smtClean="0">
                    <a:solidFill>
                      <a:schemeClr val="tx1"/>
                    </a:solidFill>
                    <a:latin typeface="HelveticaNeueLT Std Lt" panose="020B0403020202020204" pitchFamily="34" charset="0"/>
                  </a:rPr>
                  <a:t> and target domain is </a:t>
                </a:r>
                <a14:m>
                  <m:oMath xmlns:m="http://schemas.openxmlformats.org/officeDocument/2006/math">
                    <m:sSub>
                      <m:sSubPr>
                        <m:ctrlPr>
                          <a:rPr lang="en-GB" sz="1800" b="0" i="1" smtClean="0">
                            <a:solidFill>
                              <a:schemeClr val="tx1"/>
                            </a:solidFill>
                            <a:latin typeface="Cambria Math" panose="02040503050406030204"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rPr>
                          <m:t>𝒟</m:t>
                        </m:r>
                      </m:e>
                      <m:sub>
                        <m:r>
                          <a:rPr lang="it-IT" sz="1800" b="0" i="1" smtClean="0">
                            <a:solidFill>
                              <a:schemeClr val="tx1"/>
                            </a:solidFill>
                            <a:latin typeface="Cambria Math" panose="02040503050406030204" pitchFamily="18" charset="0"/>
                          </a:rPr>
                          <m:t>𝑡</m:t>
                        </m:r>
                      </m:sub>
                    </m:sSub>
                    <m:r>
                      <a:rPr lang="it-IT" sz="1800" b="0" i="1" smtClean="0">
                        <a:solidFill>
                          <a:schemeClr val="tx1"/>
                        </a:solidFill>
                        <a:latin typeface="Cambria Math" panose="02040503050406030204" pitchFamily="18" charset="0"/>
                      </a:rPr>
                      <m:t>= </m:t>
                    </m:r>
                    <m:sSubSup>
                      <m:sSubSupPr>
                        <m:ctrlPr>
                          <a:rPr lang="it-IT" sz="1800" b="0" i="1" smtClean="0">
                            <a:solidFill>
                              <a:schemeClr val="tx1"/>
                            </a:solidFill>
                            <a:latin typeface="Cambria Math" panose="02040503050406030204" pitchFamily="18" charset="0"/>
                          </a:rPr>
                        </m:ctrlPr>
                      </m:sSubSupPr>
                      <m:e>
                        <m:r>
                          <a:rPr lang="it-IT" sz="1800" b="0" i="1" smtClean="0">
                            <a:solidFill>
                              <a:schemeClr val="tx1"/>
                            </a:solidFill>
                            <a:latin typeface="Cambria Math" panose="02040503050406030204" pitchFamily="18" charset="0"/>
                          </a:rPr>
                          <m:t>{(</m:t>
                        </m:r>
                        <m:sSubSup>
                          <m:sSubSupPr>
                            <m:ctrlPr>
                              <a:rPr lang="it-IT" sz="1800" b="0" i="1" smtClean="0">
                                <a:solidFill>
                                  <a:schemeClr val="tx1"/>
                                </a:solidFill>
                                <a:latin typeface="Cambria Math" panose="02040503050406030204" pitchFamily="18" charset="0"/>
                              </a:rPr>
                            </m:ctrlPr>
                          </m:sSubSupPr>
                          <m:e>
                            <m:r>
                              <a:rPr lang="it-IT" sz="1800" b="0" i="1" smtClean="0">
                                <a:solidFill>
                                  <a:schemeClr val="tx1"/>
                                </a:solidFill>
                                <a:latin typeface="Cambria Math" panose="02040503050406030204" pitchFamily="18" charset="0"/>
                              </a:rPr>
                              <m:t>𝑥</m:t>
                            </m:r>
                          </m:e>
                          <m:sub>
                            <m:r>
                              <a:rPr lang="it-IT" sz="1800" b="0" i="1" smtClean="0">
                                <a:solidFill>
                                  <a:schemeClr val="tx1"/>
                                </a:solidFill>
                                <a:latin typeface="Cambria Math" panose="02040503050406030204" pitchFamily="18" charset="0"/>
                              </a:rPr>
                              <m:t>𝑗</m:t>
                            </m:r>
                          </m:sub>
                          <m:sup>
                            <m:r>
                              <a:rPr lang="it-IT" sz="1800" b="0" i="1" smtClean="0">
                                <a:solidFill>
                                  <a:schemeClr val="tx1"/>
                                </a:solidFill>
                                <a:latin typeface="Cambria Math" panose="02040503050406030204" pitchFamily="18" charset="0"/>
                              </a:rPr>
                              <m:t>𝑡</m:t>
                            </m:r>
                          </m:sup>
                        </m:sSubSup>
                        <m:r>
                          <a:rPr lang="it-IT" sz="1800" b="0" i="1" smtClean="0">
                            <a:solidFill>
                              <a:schemeClr val="tx1"/>
                            </a:solidFill>
                            <a:latin typeface="Cambria Math" panose="02040503050406030204" pitchFamily="18" charset="0"/>
                          </a:rPr>
                          <m:t>)}</m:t>
                        </m:r>
                      </m:e>
                      <m:sub>
                        <m:r>
                          <a:rPr lang="it-IT" sz="1800" b="0" i="1" smtClean="0">
                            <a:solidFill>
                              <a:schemeClr val="tx1"/>
                            </a:solidFill>
                            <a:latin typeface="Cambria Math" panose="02040503050406030204" pitchFamily="18" charset="0"/>
                          </a:rPr>
                          <m:t>𝑗</m:t>
                        </m:r>
                        <m:r>
                          <a:rPr lang="it-IT" sz="1800" b="0" i="1" smtClean="0">
                            <a:solidFill>
                              <a:schemeClr val="tx1"/>
                            </a:solidFill>
                            <a:latin typeface="Cambria Math" panose="02040503050406030204" pitchFamily="18" charset="0"/>
                          </a:rPr>
                          <m:t>=1</m:t>
                        </m:r>
                      </m:sub>
                      <m:sup>
                        <m:sSub>
                          <m:sSubPr>
                            <m:ctrlPr>
                              <a:rPr lang="it-IT" sz="1800" b="0" i="1" smtClean="0">
                                <a:solidFill>
                                  <a:schemeClr val="tx1"/>
                                </a:solidFill>
                                <a:latin typeface="Cambria Math" panose="02040503050406030204" pitchFamily="18" charset="0"/>
                              </a:rPr>
                            </m:ctrlPr>
                          </m:sSubPr>
                          <m:e>
                            <m:r>
                              <a:rPr lang="it-IT" sz="1800" b="0" i="1" smtClean="0">
                                <a:solidFill>
                                  <a:schemeClr val="tx1"/>
                                </a:solidFill>
                                <a:latin typeface="Cambria Math" panose="02040503050406030204" pitchFamily="18" charset="0"/>
                              </a:rPr>
                              <m:t>𝑛</m:t>
                            </m:r>
                          </m:e>
                          <m:sub>
                            <m:r>
                              <a:rPr lang="it-IT" sz="1800" b="0" i="1" smtClean="0">
                                <a:solidFill>
                                  <a:schemeClr val="tx1"/>
                                </a:solidFill>
                                <a:latin typeface="Cambria Math" panose="02040503050406030204" pitchFamily="18" charset="0"/>
                              </a:rPr>
                              <m:t>𝑡</m:t>
                            </m:r>
                          </m:sub>
                        </m:sSub>
                      </m:sup>
                    </m:sSubSup>
                  </m:oMath>
                </a14:m>
                <a:endParaRPr lang="en-GB" sz="1800" b="0" dirty="0">
                  <a:solidFill>
                    <a:schemeClr val="tx1"/>
                  </a:solidFill>
                  <a:latin typeface="HelveticaNeueLT Std Lt" panose="020B0403020202020204" pitchFamily="34" charset="0"/>
                </a:endParaRPr>
              </a:p>
            </p:txBody>
          </p:sp>
        </mc:Choice>
        <mc:Fallback xmlns="">
          <p:sp>
            <p:nvSpPr>
              <p:cNvPr id="20" name="Rectangle 2"/>
              <p:cNvSpPr txBox="1">
                <a:spLocks noRot="1" noChangeAspect="1" noMove="1" noResize="1" noEditPoints="1" noAdjustHandles="1" noChangeArrowheads="1" noChangeShapeType="1" noTextEdit="1"/>
              </p:cNvSpPr>
              <p:nvPr/>
            </p:nvSpPr>
            <p:spPr bwMode="auto">
              <a:xfrm>
                <a:off x="1116011" y="3482745"/>
                <a:ext cx="4141789" cy="1658420"/>
              </a:xfrm>
              <a:prstGeom prst="rect">
                <a:avLst/>
              </a:prstGeom>
              <a:blipFill rotWithShape="0">
                <a:blip r:embed="rId4"/>
                <a:stretch>
                  <a:fillRect l="-1176" t="-1838"/>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2"/>
              <p:cNvSpPr txBox="1">
                <a:spLocks noChangeArrowheads="1"/>
              </p:cNvSpPr>
              <p:nvPr/>
            </p:nvSpPr>
            <p:spPr bwMode="auto">
              <a:xfrm>
                <a:off x="6983410" y="3482745"/>
                <a:ext cx="4141789" cy="1658420"/>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algn="ctr">
                  <a:defRPr/>
                </a:pPr>
                <a:r>
                  <a:rPr lang="en-GB" sz="1900" cap="small" dirty="0" smtClean="0">
                    <a:solidFill>
                      <a:schemeClr val="tx1"/>
                    </a:solidFill>
                    <a:latin typeface="HelveticaNeueLT Std Lt" panose="020B0403020202020204" pitchFamily="34" charset="0"/>
                  </a:rPr>
                  <a:t>Semi-Supervised Approach:</a:t>
                </a:r>
              </a:p>
              <a:p>
                <a:pPr algn="just">
                  <a:defRPr/>
                </a:pPr>
                <a:r>
                  <a:rPr lang="en-GB" sz="1800" b="0" dirty="0" smtClean="0">
                    <a:solidFill>
                      <a:schemeClr val="tx1"/>
                    </a:solidFill>
                    <a:latin typeface="HelveticaNeueLT Std Lt" panose="020B0403020202020204" pitchFamily="34" charset="0"/>
                  </a:rPr>
                  <a:t>In this case, also the target domain has a small number of labelled instances; we denote with </a:t>
                </a:r>
                <a14:m>
                  <m:oMath xmlns:m="http://schemas.openxmlformats.org/officeDocument/2006/math">
                    <m:sSub>
                      <m:sSubPr>
                        <m:ctrlPr>
                          <a:rPr lang="en-GB" sz="1800" b="0" i="1">
                            <a:solidFill>
                              <a:schemeClr val="tx1"/>
                            </a:solidFill>
                            <a:latin typeface="Cambria Math" panose="02040503050406030204" pitchFamily="18" charset="0"/>
                          </a:rPr>
                        </m:ctrlPr>
                      </m:sSubPr>
                      <m:e>
                        <m:r>
                          <a:rPr lang="en-GB" sz="1800" b="0" i="1">
                            <a:solidFill>
                              <a:schemeClr val="tx1"/>
                            </a:solidFill>
                            <a:latin typeface="Cambria Math" panose="02040503050406030204" pitchFamily="18" charset="0"/>
                            <a:ea typeface="Cambria Math" panose="02040503050406030204" pitchFamily="18" charset="0"/>
                          </a:rPr>
                          <m:t>𝒟</m:t>
                        </m:r>
                      </m:e>
                      <m:sub>
                        <m:r>
                          <a:rPr lang="it-IT" sz="1800" b="0" i="1" smtClean="0">
                            <a:solidFill>
                              <a:schemeClr val="tx1"/>
                            </a:solidFill>
                            <a:latin typeface="Cambria Math" panose="02040503050406030204" pitchFamily="18" charset="0"/>
                            <a:ea typeface="Cambria Math" panose="02040503050406030204" pitchFamily="18" charset="0"/>
                          </a:rPr>
                          <m:t>𝑎</m:t>
                        </m:r>
                      </m:sub>
                    </m:sSub>
                    <m:r>
                      <a:rPr lang="it-IT" sz="1800" b="0" i="1">
                        <a:solidFill>
                          <a:schemeClr val="tx1"/>
                        </a:solidFill>
                        <a:latin typeface="Cambria Math" panose="02040503050406030204" pitchFamily="18" charset="0"/>
                      </a:rPr>
                      <m:t>= </m:t>
                    </m:r>
                    <m:sSubSup>
                      <m:sSubSupPr>
                        <m:ctrlPr>
                          <a:rPr lang="it-IT" sz="1800" b="0" i="1">
                            <a:solidFill>
                              <a:schemeClr val="tx1"/>
                            </a:solidFill>
                            <a:latin typeface="Cambria Math" panose="02040503050406030204" pitchFamily="18" charset="0"/>
                          </a:rPr>
                        </m:ctrlPr>
                      </m:sSubSupPr>
                      <m:e>
                        <m:r>
                          <a:rPr lang="it-IT" sz="1800" b="0" i="1">
                            <a:solidFill>
                              <a:schemeClr val="tx1"/>
                            </a:solidFill>
                            <a:latin typeface="Cambria Math" panose="02040503050406030204" pitchFamily="18" charset="0"/>
                          </a:rPr>
                          <m:t>{(</m:t>
                        </m:r>
                        <m:sSubSup>
                          <m:sSubSupPr>
                            <m:ctrlPr>
                              <a:rPr lang="it-IT" sz="1800" b="0" i="1">
                                <a:solidFill>
                                  <a:schemeClr val="tx1"/>
                                </a:solidFill>
                                <a:latin typeface="Cambria Math" panose="02040503050406030204" pitchFamily="18" charset="0"/>
                              </a:rPr>
                            </m:ctrlPr>
                          </m:sSubSupPr>
                          <m:e>
                            <m:r>
                              <a:rPr lang="it-IT" sz="1800" b="0" i="1">
                                <a:solidFill>
                                  <a:schemeClr val="tx1"/>
                                </a:solidFill>
                                <a:latin typeface="Cambria Math" panose="02040503050406030204" pitchFamily="18" charset="0"/>
                              </a:rPr>
                              <m:t>𝑥</m:t>
                            </m:r>
                          </m:e>
                          <m:sub>
                            <m:r>
                              <a:rPr lang="it-IT" sz="1800" b="0" i="1" smtClean="0">
                                <a:solidFill>
                                  <a:schemeClr val="tx1"/>
                                </a:solidFill>
                                <a:latin typeface="Cambria Math" panose="02040503050406030204" pitchFamily="18" charset="0"/>
                              </a:rPr>
                              <m:t>𝑖</m:t>
                            </m:r>
                          </m:sub>
                          <m:sup>
                            <m:r>
                              <a:rPr lang="it-IT" sz="1800" b="0" i="1" smtClean="0">
                                <a:solidFill>
                                  <a:schemeClr val="tx1"/>
                                </a:solidFill>
                                <a:latin typeface="Cambria Math" panose="02040503050406030204" pitchFamily="18" charset="0"/>
                              </a:rPr>
                              <m:t>𝑎</m:t>
                            </m:r>
                          </m:sup>
                        </m:sSubSup>
                        <m:r>
                          <a:rPr lang="it-IT" sz="1800" b="0" i="1" smtClean="0">
                            <a:solidFill>
                              <a:schemeClr val="tx1"/>
                            </a:solidFill>
                            <a:latin typeface="Cambria Math" panose="02040503050406030204" pitchFamily="18" charset="0"/>
                          </a:rPr>
                          <m:t>,</m:t>
                        </m:r>
                        <m:sSubSup>
                          <m:sSubSupPr>
                            <m:ctrlPr>
                              <a:rPr lang="it-IT" sz="1800" b="0" i="1">
                                <a:solidFill>
                                  <a:schemeClr val="tx1"/>
                                </a:solidFill>
                                <a:latin typeface="Cambria Math" panose="02040503050406030204" pitchFamily="18" charset="0"/>
                              </a:rPr>
                            </m:ctrlPr>
                          </m:sSubSupPr>
                          <m:e>
                            <m:r>
                              <a:rPr lang="it-IT" sz="1800" b="0" i="1" smtClean="0">
                                <a:solidFill>
                                  <a:schemeClr val="tx1"/>
                                </a:solidFill>
                                <a:latin typeface="Cambria Math" panose="02040503050406030204" pitchFamily="18" charset="0"/>
                              </a:rPr>
                              <m:t>𝑦</m:t>
                            </m:r>
                          </m:e>
                          <m:sub>
                            <m:r>
                              <a:rPr lang="it-IT" sz="1800" b="0" i="1" smtClean="0">
                                <a:solidFill>
                                  <a:schemeClr val="tx1"/>
                                </a:solidFill>
                                <a:latin typeface="Cambria Math" panose="02040503050406030204" pitchFamily="18" charset="0"/>
                              </a:rPr>
                              <m:t>𝑖</m:t>
                            </m:r>
                          </m:sub>
                          <m:sup>
                            <m:r>
                              <a:rPr lang="it-IT" sz="1800" b="0" i="1">
                                <a:solidFill>
                                  <a:schemeClr val="tx1"/>
                                </a:solidFill>
                                <a:latin typeface="Cambria Math" panose="02040503050406030204" pitchFamily="18" charset="0"/>
                              </a:rPr>
                              <m:t>𝑎</m:t>
                            </m:r>
                          </m:sup>
                        </m:sSubSup>
                        <m:r>
                          <a:rPr lang="it-IT" sz="1800" b="0" i="1">
                            <a:solidFill>
                              <a:schemeClr val="tx1"/>
                            </a:solidFill>
                            <a:latin typeface="Cambria Math" panose="02040503050406030204" pitchFamily="18" charset="0"/>
                          </a:rPr>
                          <m:t>)}</m:t>
                        </m:r>
                      </m:e>
                      <m:sub>
                        <m:r>
                          <a:rPr lang="it-IT" sz="1800" b="0" i="1" smtClean="0">
                            <a:solidFill>
                              <a:schemeClr val="tx1"/>
                            </a:solidFill>
                            <a:latin typeface="Cambria Math" panose="02040503050406030204" pitchFamily="18" charset="0"/>
                          </a:rPr>
                          <m:t>𝑖</m:t>
                        </m:r>
                        <m:r>
                          <a:rPr lang="it-IT" sz="1800" b="0" i="1">
                            <a:solidFill>
                              <a:schemeClr val="tx1"/>
                            </a:solidFill>
                            <a:latin typeface="Cambria Math" panose="02040503050406030204" pitchFamily="18" charset="0"/>
                          </a:rPr>
                          <m:t>=1</m:t>
                        </m:r>
                      </m:sub>
                      <m:sup>
                        <m:sSub>
                          <m:sSubPr>
                            <m:ctrlPr>
                              <a:rPr lang="it-IT" sz="1800" b="0" i="1">
                                <a:solidFill>
                                  <a:schemeClr val="tx1"/>
                                </a:solidFill>
                                <a:latin typeface="Cambria Math" panose="02040503050406030204" pitchFamily="18" charset="0"/>
                              </a:rPr>
                            </m:ctrlPr>
                          </m:sSubPr>
                          <m:e>
                            <m:r>
                              <a:rPr lang="it-IT" sz="1800" b="0" i="1">
                                <a:solidFill>
                                  <a:schemeClr val="tx1"/>
                                </a:solidFill>
                                <a:latin typeface="Cambria Math" panose="02040503050406030204" pitchFamily="18" charset="0"/>
                              </a:rPr>
                              <m:t>𝑛</m:t>
                            </m:r>
                          </m:e>
                          <m:sub>
                            <m:r>
                              <a:rPr lang="it-IT" sz="1800" b="0" i="1" smtClean="0">
                                <a:solidFill>
                                  <a:schemeClr val="tx1"/>
                                </a:solidFill>
                                <a:latin typeface="Cambria Math" panose="02040503050406030204" pitchFamily="18" charset="0"/>
                              </a:rPr>
                              <m:t>𝑎</m:t>
                            </m:r>
                          </m:sub>
                        </m:sSub>
                      </m:sup>
                    </m:sSubSup>
                  </m:oMath>
                </a14:m>
                <a:r>
                  <a:rPr lang="en-GB" sz="1800" b="0" dirty="0" smtClean="0">
                    <a:solidFill>
                      <a:schemeClr val="tx1"/>
                    </a:solidFill>
                    <a:latin typeface="HelveticaNeueLT Std Lt" panose="020B0403020202020204" pitchFamily="34" charset="0"/>
                  </a:rPr>
                  <a:t> the labelled instance of both domains.</a:t>
                </a:r>
                <a:endParaRPr lang="en-GB" sz="1800" b="0" dirty="0">
                  <a:solidFill>
                    <a:schemeClr val="tx1"/>
                  </a:solidFill>
                  <a:latin typeface="HelveticaNeueLT Std Lt" panose="020B0403020202020204" pitchFamily="34" charset="0"/>
                </a:endParaRPr>
              </a:p>
            </p:txBody>
          </p:sp>
        </mc:Choice>
        <mc:Fallback xmlns="">
          <p:sp>
            <p:nvSpPr>
              <p:cNvPr id="15" name="Rectangle 2"/>
              <p:cNvSpPr txBox="1">
                <a:spLocks noRot="1" noChangeAspect="1" noMove="1" noResize="1" noEditPoints="1" noAdjustHandles="1" noChangeArrowheads="1" noChangeShapeType="1" noTextEdit="1"/>
              </p:cNvSpPr>
              <p:nvPr/>
            </p:nvSpPr>
            <p:spPr bwMode="auto">
              <a:xfrm>
                <a:off x="6983410" y="3482745"/>
                <a:ext cx="4141789" cy="1658420"/>
              </a:xfrm>
              <a:prstGeom prst="rect">
                <a:avLst/>
              </a:prstGeom>
              <a:blipFill rotWithShape="0">
                <a:blip r:embed="rId5"/>
                <a:stretch>
                  <a:fillRect l="-1325" t="-1838" r="-1178"/>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sp>
        <p:nvSpPr>
          <p:cNvPr id="17" name="Rectangle 2"/>
          <p:cNvSpPr txBox="1">
            <a:spLocks noChangeArrowheads="1"/>
          </p:cNvSpPr>
          <p:nvPr/>
        </p:nvSpPr>
        <p:spPr bwMode="auto">
          <a:xfrm>
            <a:off x="1116012" y="5242765"/>
            <a:ext cx="10009187" cy="733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GB" altLang="it-IT" sz="1800" b="0" dirty="0" smtClean="0">
                <a:solidFill>
                  <a:schemeClr val="tx1"/>
                </a:solidFill>
                <a:latin typeface="HelveticaNeueLT Std Lt" panose="020B0403020202020204" pitchFamily="34" charset="0"/>
              </a:rPr>
              <a:t>It is good to notice that simple </a:t>
            </a:r>
            <a:r>
              <a:rPr lang="en-GB" altLang="it-IT" sz="1800" dirty="0" smtClean="0">
                <a:solidFill>
                  <a:schemeClr val="tx1"/>
                </a:solidFill>
                <a:latin typeface="HelveticaNeueLT Std Lt" panose="020B0403020202020204" pitchFamily="34" charset="0"/>
              </a:rPr>
              <a:t>fine-tuning</a:t>
            </a:r>
            <a:r>
              <a:rPr lang="en-GB" altLang="it-IT" sz="1800" b="0" dirty="0" smtClean="0">
                <a:solidFill>
                  <a:schemeClr val="tx1"/>
                </a:solidFill>
                <a:latin typeface="HelveticaNeueLT Std Lt" panose="020B0403020202020204" pitchFamily="34" charset="0"/>
              </a:rPr>
              <a:t> will not work in this situation, since the labelled data available is not sufficient to improve the network in such task.</a:t>
            </a:r>
            <a:endParaRPr kumimoji="0" lang="en-GB" altLang="it-IT" sz="1800" b="0" i="1" u="none" strike="noStrike" kern="1200" spc="0" normalizeH="0" dirty="0" smtClean="0">
              <a:ln>
                <a:noFill/>
              </a:ln>
              <a:solidFill>
                <a:schemeClr val="tx1"/>
              </a:solidFill>
              <a:effectLst/>
              <a:uLnTx/>
              <a:uFillTx/>
              <a:latin typeface="HelveticaNeueLT Std Lt" panose="020B0403020202020204" pitchFamily="34" charset="0"/>
            </a:endParaRPr>
          </a:p>
        </p:txBody>
      </p:sp>
    </p:spTree>
    <p:extLst>
      <p:ext uri="{BB962C8B-B14F-4D97-AF65-F5344CB8AC3E}">
        <p14:creationId xmlns:p14="http://schemas.microsoft.com/office/powerpoint/2010/main" val="887942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0-#ppt_w/2"/>
                                          </p:val>
                                        </p:tav>
                                        <p:tav tm="100000">
                                          <p:val>
                                            <p:strVal val="#ppt_x"/>
                                          </p:val>
                                        </p:tav>
                                      </p:tavLst>
                                    </p:anim>
                                    <p:anim calcmode="lin" valueType="num">
                                      <p:cBhvr additive="base">
                                        <p:cTn id="16" dur="500" fill="hold"/>
                                        <p:tgtEl>
                                          <p:spTgt spid="42"/>
                                        </p:tgtEl>
                                        <p:attrNameLst>
                                          <p:attrName>ppt_y</p:attrName>
                                        </p:attrNameLst>
                                      </p:cBhvr>
                                      <p:tavLst>
                                        <p:tav tm="0">
                                          <p:val>
                                            <p:strVal val="#ppt_y"/>
                                          </p:val>
                                        </p:tav>
                                        <p:tav tm="100000">
                                          <p:val>
                                            <p:strVal val="#ppt_y"/>
                                          </p:val>
                                        </p:tav>
                                      </p:tavLst>
                                    </p:anim>
                                  </p:childTnLst>
                                </p:cTn>
                              </p:par>
                              <p:par>
                                <p:cTn id="17" presetID="22" presetClass="entr" presetSubtype="1" fill="hold" grpId="0" nodeType="withEffect">
                                  <p:stCondLst>
                                    <p:cond delay="200"/>
                                  </p:stCondLst>
                                  <p:childTnLst>
                                    <p:set>
                                      <p:cBhvr>
                                        <p:cTn id="18" dur="1" fill="hold">
                                          <p:stCondLst>
                                            <p:cond delay="0"/>
                                          </p:stCondLst>
                                        </p:cTn>
                                        <p:tgtEl>
                                          <p:spTgt spid="43"/>
                                        </p:tgtEl>
                                        <p:attrNameLst>
                                          <p:attrName>style.visibility</p:attrName>
                                        </p:attrNameLst>
                                      </p:cBhvr>
                                      <p:to>
                                        <p:strVal val="visible"/>
                                      </p:to>
                                    </p:set>
                                    <p:animEffect transition="in" filter="wipe(up)">
                                      <p:cBhvr>
                                        <p:cTn id="19" dur="500"/>
                                        <p:tgtEl>
                                          <p:spTgt spid="43"/>
                                        </p:tgtEl>
                                      </p:cBhvr>
                                    </p:animEffect>
                                  </p:childTnLst>
                                </p:cTn>
                              </p:par>
                              <p:par>
                                <p:cTn id="20" presetID="22" presetClass="entr" presetSubtype="1" fill="hold" grpId="0" nodeType="withEffect">
                                  <p:stCondLst>
                                    <p:cond delay="20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4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0-#ppt_w/2"/>
                                          </p:val>
                                        </p:tav>
                                        <p:tav tm="100000">
                                          <p:val>
                                            <p:strVal val="#ppt_x"/>
                                          </p:val>
                                        </p:tav>
                                      </p:tavLst>
                                    </p:anim>
                                    <p:anim calcmode="lin" valueType="num">
                                      <p:cBhvr additive="base">
                                        <p:cTn id="34"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42" grpId="0"/>
      <p:bldP spid="43" grpId="0" animBg="1"/>
      <p:bldP spid="16" grpId="0" animBg="1"/>
      <p:bldP spid="20" grpId="0"/>
      <p:bldP spid="1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3</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R="0" lvl="0" algn="l" defTabSz="914400" rtl="0" eaLnBrk="1" fontAlgn="base" latinLnBrk="0" hangingPunct="1">
              <a:lnSpc>
                <a:spcPct val="100000"/>
              </a:lnSpc>
              <a:spcBef>
                <a:spcPct val="0"/>
              </a:spcBef>
              <a:spcAft>
                <a:spcPct val="0"/>
              </a:spcAft>
              <a:buClrTx/>
              <a:buSzTx/>
              <a:tabLst/>
              <a:defRPr/>
            </a:pPr>
            <a:r>
              <a:rPr kumimoji="0" lang="en-GB" altLang="it-IT" sz="2800" b="1" i="0" u="none" strike="noStrike" kern="1200" cap="small" spc="0" dirty="0" smtClean="0">
                <a:ln>
                  <a:noFill/>
                </a:ln>
                <a:solidFill>
                  <a:srgbClr val="822434"/>
                </a:solidFill>
                <a:effectLst/>
                <a:uLnTx/>
                <a:uFillTx/>
                <a:latin typeface="HelveticaNeueLT Std Lt" panose="020B0403020202020204" pitchFamily="34" charset="0"/>
              </a:rPr>
              <a:t>Motivations</a:t>
            </a:r>
            <a:endParaRPr kumimoji="0" lang="en-GB" altLang="it-IT" sz="2800" b="1" i="0" u="none" strike="noStrike" kern="1200" cap="small" spc="0" dirty="0" smtClean="0">
              <a:ln>
                <a:noFill/>
              </a:ln>
              <a:solidFill>
                <a:srgbClr val="822433"/>
              </a:solidFill>
              <a:effectLst/>
              <a:uLnTx/>
              <a:uFillTx/>
              <a:latin typeface="HelveticaNeueLT Std Lt" panose="020B0403020202020204" pitchFamily="34" charset="0"/>
            </a:endParaRPr>
          </a:p>
        </p:txBody>
      </p:sp>
      <p:sp>
        <p:nvSpPr>
          <p:cNvPr id="13" name="Rectangle 2"/>
          <p:cNvSpPr txBox="1">
            <a:spLocks noChangeArrowheads="1"/>
          </p:cNvSpPr>
          <p:nvPr/>
        </p:nvSpPr>
        <p:spPr bwMode="auto">
          <a:xfrm>
            <a:off x="1116012" y="914400"/>
            <a:ext cx="10009187" cy="792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2000" b="0" dirty="0" smtClean="0">
                <a:solidFill>
                  <a:schemeClr val="tx1"/>
                </a:solidFill>
                <a:latin typeface="HelveticaNeueLT Std Lt" panose="020B0403020202020204" pitchFamily="34" charset="0"/>
              </a:rPr>
              <a:t>One </a:t>
            </a:r>
            <a:r>
              <a:rPr lang="en-GB" altLang="it-IT" sz="2000" b="0" dirty="0">
                <a:solidFill>
                  <a:schemeClr val="tx1"/>
                </a:solidFill>
                <a:latin typeface="HelveticaNeueLT Std Lt" panose="020B0403020202020204" pitchFamily="34" charset="0"/>
              </a:rPr>
              <a:t>of the possible approaches to succeed in </a:t>
            </a:r>
            <a:r>
              <a:rPr lang="en-GB" altLang="it-IT" sz="2000" b="0" i="1" dirty="0">
                <a:solidFill>
                  <a:schemeClr val="tx1"/>
                </a:solidFill>
                <a:latin typeface="HelveticaNeueLT Std Lt" panose="020B0403020202020204" pitchFamily="34" charset="0"/>
              </a:rPr>
              <a:t>domain adaptation</a:t>
            </a:r>
            <a:r>
              <a:rPr lang="en-GB" altLang="it-IT" sz="2000" b="0" dirty="0">
                <a:solidFill>
                  <a:schemeClr val="tx1"/>
                </a:solidFill>
                <a:latin typeface="HelveticaNeueLT Std Lt" panose="020B0403020202020204" pitchFamily="34" charset="0"/>
              </a:rPr>
              <a:t> is to </a:t>
            </a:r>
            <a:r>
              <a:rPr lang="en-GB" altLang="it-IT" sz="2000" dirty="0">
                <a:solidFill>
                  <a:schemeClr val="tx1"/>
                </a:solidFill>
                <a:latin typeface="HelveticaNeueLT Std Lt" panose="020B0403020202020204" pitchFamily="34" charset="0"/>
              </a:rPr>
              <a:t>learn domain invariants models</a:t>
            </a:r>
            <a:r>
              <a:rPr lang="en-GB" altLang="it-IT" sz="2000" b="0" dirty="0">
                <a:solidFill>
                  <a:schemeClr val="tx1"/>
                </a:solidFill>
                <a:latin typeface="HelveticaNeueLT Std Lt" panose="020B0403020202020204" pitchFamily="34" charset="0"/>
              </a:rPr>
              <a:t> from the data available in order to bridge the two domains.</a:t>
            </a:r>
            <a:endParaRPr lang="en-GB" altLang="it-IT" sz="2000" b="0" cap="small" dirty="0">
              <a:solidFill>
                <a:schemeClr val="tx1"/>
              </a:solidFill>
              <a:latin typeface="HelveticaNeueLT Std Lt" panose="020B0403020202020204" pitchFamily="34" charset="0"/>
            </a:endParaRPr>
          </a:p>
        </p:txBody>
      </p:sp>
      <p:sp>
        <p:nvSpPr>
          <p:cNvPr id="28" name="Rectangle 2"/>
          <p:cNvSpPr txBox="1">
            <a:spLocks noChangeArrowheads="1"/>
          </p:cNvSpPr>
          <p:nvPr/>
        </p:nvSpPr>
        <p:spPr bwMode="auto">
          <a:xfrm>
            <a:off x="1116012" y="2977844"/>
            <a:ext cx="10009187" cy="894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GB" altLang="it-IT" sz="1800" b="0" i="1" dirty="0" smtClean="0">
                <a:solidFill>
                  <a:schemeClr val="tx1"/>
                </a:solidFill>
                <a:latin typeface="HelveticaNeueLT Std Lt" panose="020B0403020202020204" pitchFamily="34" charset="0"/>
              </a:rPr>
              <a:t>CNNs</a:t>
            </a:r>
            <a:r>
              <a:rPr lang="en-GB" altLang="it-IT" sz="1800" b="0" dirty="0" smtClean="0">
                <a:solidFill>
                  <a:schemeClr val="tx1"/>
                </a:solidFill>
                <a:latin typeface="HelveticaNeueLT Std Lt" panose="020B0403020202020204" pitchFamily="34" charset="0"/>
              </a:rPr>
              <a:t> are able to acquire richer models from the data w.r.t. shallow features. They better analyse the samples, learning variation’s factor and grouping features hierarchically with respect to invariant aspects (making them robust to noise).</a:t>
            </a:r>
            <a:endParaRPr kumimoji="0" lang="en-GB" altLang="it-IT" sz="1800" b="0" i="1" u="none" strike="noStrike" kern="1200" spc="0" normalizeH="0" dirty="0" smtClean="0">
              <a:ln>
                <a:noFill/>
              </a:ln>
              <a:solidFill>
                <a:schemeClr val="tx1"/>
              </a:solidFill>
              <a:effectLst/>
              <a:uLnTx/>
              <a:uFillTx/>
              <a:latin typeface="HelveticaNeueLT Std Lt" panose="020B0403020202020204" pitchFamily="34" charset="0"/>
            </a:endParaRPr>
          </a:p>
        </p:txBody>
      </p:sp>
      <p:sp>
        <p:nvSpPr>
          <p:cNvPr id="33" name="Rectangle 2"/>
          <p:cNvSpPr txBox="1">
            <a:spLocks noChangeArrowheads="1"/>
          </p:cNvSpPr>
          <p:nvPr/>
        </p:nvSpPr>
        <p:spPr bwMode="auto">
          <a:xfrm>
            <a:off x="4023360" y="4122217"/>
            <a:ext cx="7101839" cy="1770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285750" marR="0" lvl="0" indent="-285750" algn="just" defTabSz="914400" rtl="0" eaLnBrk="1" fontAlgn="base" latinLnBrk="0" hangingPunct="1">
              <a:lnSpc>
                <a:spcPct val="100000"/>
              </a:lnSpc>
              <a:spcBef>
                <a:spcPct val="0"/>
              </a:spcBef>
              <a:spcAft>
                <a:spcPct val="0"/>
              </a:spcAft>
              <a:buClr>
                <a:srgbClr val="006778"/>
              </a:buClr>
              <a:buSzTx/>
              <a:buFont typeface="Arial" panose="020B0604020202020204" pitchFamily="34" charset="0"/>
              <a:buChar char="•"/>
              <a:tabLst/>
              <a:defRPr/>
            </a:pPr>
            <a:r>
              <a:rPr lang="en-GB" altLang="it-IT" sz="1800" b="0" dirty="0" smtClean="0">
                <a:solidFill>
                  <a:schemeClr val="tx1"/>
                </a:solidFill>
                <a:latin typeface="HelveticaNeueLT Std Lt" panose="020B0403020202020204" pitchFamily="34" charset="0"/>
              </a:rPr>
              <a:t>Early layers’ feature are generic, going deeper they become more specific (increased </a:t>
            </a:r>
            <a:r>
              <a:rPr lang="en-GB" altLang="it-IT" sz="1800" dirty="0" smtClean="0">
                <a:solidFill>
                  <a:schemeClr val="tx1"/>
                </a:solidFill>
                <a:latin typeface="HelveticaNeueLT Std Lt" panose="020B0403020202020204" pitchFamily="34" charset="0"/>
              </a:rPr>
              <a:t>domain-discrepancy</a:t>
            </a:r>
            <a:r>
              <a:rPr lang="en-GB" altLang="it-IT" sz="1800" b="0" dirty="0" smtClean="0">
                <a:solidFill>
                  <a:schemeClr val="tx1"/>
                </a:solidFill>
                <a:latin typeface="HelveticaNeueLT Std Lt" panose="020B0403020202020204" pitchFamily="34" charset="0"/>
              </a:rPr>
              <a:t>).</a:t>
            </a:r>
          </a:p>
          <a:p>
            <a:pPr marL="285750" marR="0" lvl="0" indent="-285750" algn="just" defTabSz="914400" rtl="0" eaLnBrk="1" fontAlgn="base" latinLnBrk="0" hangingPunct="1">
              <a:lnSpc>
                <a:spcPct val="100000"/>
              </a:lnSpc>
              <a:spcBef>
                <a:spcPct val="0"/>
              </a:spcBef>
              <a:spcAft>
                <a:spcPct val="0"/>
              </a:spcAft>
              <a:buClr>
                <a:srgbClr val="006778"/>
              </a:buClr>
              <a:buSzTx/>
              <a:buFont typeface="Arial" panose="020B0604020202020204" pitchFamily="34" charset="0"/>
              <a:buChar char="•"/>
              <a:tabLst/>
              <a:defRPr/>
            </a:pPr>
            <a:r>
              <a:rPr lang="en-GB" altLang="it-IT" sz="1800" b="0" dirty="0" smtClean="0">
                <a:solidFill>
                  <a:schemeClr val="tx1"/>
                </a:solidFill>
                <a:latin typeface="HelveticaNeueLT Std Lt" panose="020B0403020202020204" pitchFamily="34" charset="0"/>
              </a:rPr>
              <a:t>Grouping hierarchically the features generates always more compact representation, losing generality (and, thus, transferability).</a:t>
            </a:r>
          </a:p>
          <a:p>
            <a:pPr marL="285750" marR="0" lvl="0" indent="-285750" algn="just" defTabSz="914400" rtl="0" eaLnBrk="1" fontAlgn="base" latinLnBrk="0" hangingPunct="1">
              <a:lnSpc>
                <a:spcPct val="100000"/>
              </a:lnSpc>
              <a:spcBef>
                <a:spcPct val="0"/>
              </a:spcBef>
              <a:spcAft>
                <a:spcPct val="0"/>
              </a:spcAft>
              <a:buClr>
                <a:srgbClr val="006778"/>
              </a:buClr>
              <a:buSzTx/>
              <a:buFont typeface="Arial" panose="020B0604020202020204" pitchFamily="34" charset="0"/>
              <a:buChar char="•"/>
              <a:tabLst/>
              <a:defRPr/>
            </a:pPr>
            <a:r>
              <a:rPr lang="en-GB" altLang="it-IT" sz="1800" b="0" dirty="0" smtClean="0">
                <a:solidFill>
                  <a:schemeClr val="tx1"/>
                </a:solidFill>
                <a:latin typeface="HelveticaNeueLT Std Lt" panose="020B0403020202020204" pitchFamily="34" charset="0"/>
              </a:rPr>
              <a:t>Enlarged dataset can bias the network, deteriorating domain adaptation performances (statistical unbounded risk as outcome).</a:t>
            </a:r>
          </a:p>
          <a:p>
            <a:pPr marL="285750" marR="0" lvl="0" indent="-285750" algn="just" defTabSz="914400" rtl="0" eaLnBrk="1" fontAlgn="base" latinLnBrk="0" hangingPunct="1">
              <a:lnSpc>
                <a:spcPct val="100000"/>
              </a:lnSpc>
              <a:spcBef>
                <a:spcPct val="0"/>
              </a:spcBef>
              <a:spcAft>
                <a:spcPct val="0"/>
              </a:spcAft>
              <a:buClr>
                <a:srgbClr val="006778"/>
              </a:buClr>
              <a:buSzTx/>
              <a:buFont typeface="Arial" panose="020B0604020202020204" pitchFamily="34" charset="0"/>
              <a:buChar char="•"/>
              <a:tabLst/>
              <a:defRPr/>
            </a:pPr>
            <a:endPar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endParaRPr>
          </a:p>
        </p:txBody>
      </p:sp>
      <p:sp>
        <p:nvSpPr>
          <p:cNvPr id="34" name="Rectangle 2"/>
          <p:cNvSpPr txBox="1">
            <a:spLocks noChangeArrowheads="1"/>
          </p:cNvSpPr>
          <p:nvPr/>
        </p:nvSpPr>
        <p:spPr bwMode="auto">
          <a:xfrm>
            <a:off x="2246582" y="1844449"/>
            <a:ext cx="7748044" cy="426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ctr">
              <a:defRPr/>
            </a:pPr>
            <a:r>
              <a:rPr lang="en-GB" altLang="it-IT" sz="1800" b="0" cap="small" dirty="0" smtClean="0">
                <a:solidFill>
                  <a:schemeClr val="tx1"/>
                </a:solidFill>
                <a:latin typeface="HelveticaNeueLT Std Lt" panose="020B0403020202020204" pitchFamily="34" charset="0"/>
              </a:rPr>
              <a:t>Why </a:t>
            </a:r>
            <a:r>
              <a:rPr lang="en-GB" altLang="it-IT" sz="1800" b="0" cap="small" dirty="0">
                <a:solidFill>
                  <a:schemeClr val="tx1"/>
                </a:solidFill>
                <a:latin typeface="HelveticaNeueLT Std Lt" panose="020B0403020202020204" pitchFamily="34" charset="0"/>
              </a:rPr>
              <a:t>are </a:t>
            </a:r>
            <a:r>
              <a:rPr lang="en-GB" altLang="it-IT" sz="1800" cap="small" dirty="0" smtClean="0">
                <a:solidFill>
                  <a:schemeClr val="tx1"/>
                </a:solidFill>
                <a:latin typeface="HelveticaNeueLT Std Lt" panose="020B0403020202020204" pitchFamily="34" charset="0"/>
              </a:rPr>
              <a:t>Convolutional Neural Network</a:t>
            </a:r>
            <a:r>
              <a:rPr lang="en-GB" altLang="it-IT" sz="1800" b="0" i="1" cap="small" dirty="0" smtClean="0">
                <a:solidFill>
                  <a:schemeClr val="tx1"/>
                </a:solidFill>
                <a:latin typeface="HelveticaNeueLT Std Lt" panose="020B0403020202020204" pitchFamily="34" charset="0"/>
              </a:rPr>
              <a:t> </a:t>
            </a:r>
            <a:r>
              <a:rPr lang="en-GB" altLang="it-IT" sz="1800" b="0" cap="small" dirty="0" smtClean="0">
                <a:solidFill>
                  <a:schemeClr val="tx1"/>
                </a:solidFill>
                <a:latin typeface="HelveticaNeueLT Std Lt" panose="020B0403020202020204" pitchFamily="34" charset="0"/>
              </a:rPr>
              <a:t>suitable for such task?</a:t>
            </a:r>
          </a:p>
        </p:txBody>
      </p:sp>
      <p:sp>
        <p:nvSpPr>
          <p:cNvPr id="35" name="Freccia in giù 34"/>
          <p:cNvSpPr/>
          <p:nvPr/>
        </p:nvSpPr>
        <p:spPr>
          <a:xfrm>
            <a:off x="5930104" y="2372360"/>
            <a:ext cx="381000" cy="465784"/>
          </a:xfrm>
          <a:prstGeom prst="downArrow">
            <a:avLst>
              <a:gd name="adj1" fmla="val 36667"/>
              <a:gd name="adj2" fmla="val 50000"/>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Rectangle 2"/>
          <p:cNvSpPr txBox="1">
            <a:spLocks noChangeArrowheads="1"/>
          </p:cNvSpPr>
          <p:nvPr/>
        </p:nvSpPr>
        <p:spPr bwMode="auto">
          <a:xfrm>
            <a:off x="1116012" y="4841099"/>
            <a:ext cx="1840548" cy="331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ctr">
              <a:defRPr/>
            </a:pPr>
            <a:r>
              <a:rPr lang="en-GB" altLang="it-IT" sz="1800" b="0" cap="small" dirty="0" smtClean="0">
                <a:solidFill>
                  <a:schemeClr val="tx1"/>
                </a:solidFill>
                <a:latin typeface="HelveticaNeueLT Std Lt" panose="020B0403020202020204" pitchFamily="34" charset="0"/>
              </a:rPr>
              <a:t>Multiple issues:</a:t>
            </a:r>
          </a:p>
        </p:txBody>
      </p:sp>
      <p:sp>
        <p:nvSpPr>
          <p:cNvPr id="38" name="Freccia in giù 18"/>
          <p:cNvSpPr/>
          <p:nvPr/>
        </p:nvSpPr>
        <p:spPr>
          <a:xfrm rot="16200000">
            <a:off x="3299460" y="4634866"/>
            <a:ext cx="381000" cy="743811"/>
          </a:xfrm>
          <a:prstGeom prst="downArrow">
            <a:avLst>
              <a:gd name="adj1" fmla="val 36667"/>
              <a:gd name="adj2" fmla="val 50000"/>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8542425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par>
                                <p:cTn id="20" presetID="22" presetClass="entr" presetSubtype="1" fill="hold" grpId="0" nodeType="withEffect">
                                  <p:stCondLst>
                                    <p:cond delay="30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0-#ppt_w/2"/>
                                          </p:val>
                                        </p:tav>
                                        <p:tav tm="100000">
                                          <p:val>
                                            <p:strVal val="#ppt_x"/>
                                          </p:val>
                                        </p:tav>
                                      </p:tavLst>
                                    </p:anim>
                                    <p:anim calcmode="lin" valueType="num">
                                      <p:cBhvr additive="base">
                                        <p:cTn id="28" dur="500" fill="hold"/>
                                        <p:tgtEl>
                                          <p:spTgt spid="36"/>
                                        </p:tgtEl>
                                        <p:attrNameLst>
                                          <p:attrName>ppt_y</p:attrName>
                                        </p:attrNameLst>
                                      </p:cBhvr>
                                      <p:tavLst>
                                        <p:tav tm="0">
                                          <p:val>
                                            <p:strVal val="#ppt_y"/>
                                          </p:val>
                                        </p:tav>
                                        <p:tav tm="100000">
                                          <p:val>
                                            <p:strVal val="#ppt_y"/>
                                          </p:val>
                                        </p:tav>
                                      </p:tavLst>
                                    </p:anim>
                                  </p:childTnLst>
                                </p:cTn>
                              </p:par>
                              <p:par>
                                <p:cTn id="29" presetID="22" presetClass="entr" presetSubtype="8" fill="hold" grpId="0" nodeType="withEffect">
                                  <p:stCondLst>
                                    <p:cond delay="40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500"/>
                                        <p:tgtEl>
                                          <p:spTgt spid="38"/>
                                        </p:tgtEl>
                                      </p:cBhvr>
                                    </p:animEffect>
                                  </p:childTnLst>
                                </p:cTn>
                              </p:par>
                              <p:par>
                                <p:cTn id="32" presetID="10" presetClass="entr" presetSubtype="0" fill="hold" grpId="0" nodeType="withEffect">
                                  <p:stCondLst>
                                    <p:cond delay="900"/>
                                  </p:stCondLst>
                                  <p:childTnLst>
                                    <p:set>
                                      <p:cBhvr>
                                        <p:cTn id="33" dur="1" fill="hold">
                                          <p:stCondLst>
                                            <p:cond delay="0"/>
                                          </p:stCondLst>
                                        </p:cTn>
                                        <p:tgtEl>
                                          <p:spTgt spid="33">
                                            <p:txEl>
                                              <p:pRg st="0" end="0"/>
                                            </p:txEl>
                                          </p:spTgt>
                                        </p:tgtEl>
                                        <p:attrNameLst>
                                          <p:attrName>style.visibility</p:attrName>
                                        </p:attrNameLst>
                                      </p:cBhvr>
                                      <p:to>
                                        <p:strVal val="visible"/>
                                      </p:to>
                                    </p:set>
                                    <p:animEffect transition="in" filter="fade">
                                      <p:cBhvr>
                                        <p:cTn id="34" dur="500"/>
                                        <p:tgtEl>
                                          <p:spTgt spid="33">
                                            <p:txEl>
                                              <p:pRg st="0" end="0"/>
                                            </p:txEl>
                                          </p:spTgt>
                                        </p:tgtEl>
                                      </p:cBhvr>
                                    </p:animEffect>
                                  </p:childTnLst>
                                </p:cTn>
                              </p:par>
                              <p:par>
                                <p:cTn id="35" presetID="10" presetClass="entr" presetSubtype="0" fill="hold" grpId="0" nodeType="withEffect">
                                  <p:stCondLst>
                                    <p:cond delay="1300"/>
                                  </p:stCondLst>
                                  <p:childTnLst>
                                    <p:set>
                                      <p:cBhvr>
                                        <p:cTn id="36" dur="1" fill="hold">
                                          <p:stCondLst>
                                            <p:cond delay="0"/>
                                          </p:stCondLst>
                                        </p:cTn>
                                        <p:tgtEl>
                                          <p:spTgt spid="33">
                                            <p:txEl>
                                              <p:pRg st="1" end="1"/>
                                            </p:txEl>
                                          </p:spTgt>
                                        </p:tgtEl>
                                        <p:attrNameLst>
                                          <p:attrName>style.visibility</p:attrName>
                                        </p:attrNameLst>
                                      </p:cBhvr>
                                      <p:to>
                                        <p:strVal val="visible"/>
                                      </p:to>
                                    </p:set>
                                    <p:animEffect transition="in" filter="fade">
                                      <p:cBhvr>
                                        <p:cTn id="37" dur="500"/>
                                        <p:tgtEl>
                                          <p:spTgt spid="33">
                                            <p:txEl>
                                              <p:pRg st="1" end="1"/>
                                            </p:txEl>
                                          </p:spTgt>
                                        </p:tgtEl>
                                      </p:cBhvr>
                                    </p:animEffect>
                                  </p:childTnLst>
                                </p:cTn>
                              </p:par>
                              <p:par>
                                <p:cTn id="38" presetID="10" presetClass="entr" presetSubtype="0" fill="hold" grpId="0" nodeType="withEffect">
                                  <p:stCondLst>
                                    <p:cond delay="1700"/>
                                  </p:stCondLst>
                                  <p:childTnLst>
                                    <p:set>
                                      <p:cBhvr>
                                        <p:cTn id="39" dur="1" fill="hold">
                                          <p:stCondLst>
                                            <p:cond delay="0"/>
                                          </p:stCondLst>
                                        </p:cTn>
                                        <p:tgtEl>
                                          <p:spTgt spid="33">
                                            <p:txEl>
                                              <p:pRg st="2" end="2"/>
                                            </p:txEl>
                                          </p:spTgt>
                                        </p:tgtEl>
                                        <p:attrNameLst>
                                          <p:attrName>style.visibility</p:attrName>
                                        </p:attrNameLst>
                                      </p:cBhvr>
                                      <p:to>
                                        <p:strVal val="visible"/>
                                      </p:to>
                                    </p:set>
                                    <p:animEffect transition="in" filter="fade">
                                      <p:cBhvr>
                                        <p:cTn id="40" dur="500"/>
                                        <p:tgtEl>
                                          <p:spTgt spid="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8" grpId="0"/>
      <p:bldP spid="33" grpId="0" uiExpand="1" build="p"/>
      <p:bldP spid="34" grpId="0"/>
      <p:bldP spid="35" grpId="0" animBg="1"/>
      <p:bldP spid="36" grpId="0"/>
      <p:bldP spid="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4</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R="0" lvl="0" algn="l" defTabSz="914400" rtl="0" eaLnBrk="1" fontAlgn="base" latinLnBrk="0" hangingPunct="1">
              <a:lnSpc>
                <a:spcPct val="100000"/>
              </a:lnSpc>
              <a:spcBef>
                <a:spcPct val="0"/>
              </a:spcBef>
              <a:spcAft>
                <a:spcPct val="0"/>
              </a:spcAft>
              <a:buClrTx/>
              <a:buSzTx/>
              <a:tabLst/>
              <a:defRPr/>
            </a:pPr>
            <a:r>
              <a:rPr lang="en-GB" altLang="it-IT" sz="2800" cap="small" dirty="0" smtClean="0">
                <a:solidFill>
                  <a:srgbClr val="822434"/>
                </a:solidFill>
                <a:latin typeface="HelveticaNeueLT Std Lt" panose="020B0403020202020204" pitchFamily="34" charset="0"/>
              </a:rPr>
              <a:t>Related Works</a:t>
            </a:r>
            <a:endParaRPr kumimoji="0" lang="en-GB" altLang="it-IT" sz="2800" b="1" i="0" u="none" strike="noStrike" kern="1200" cap="small" spc="0" dirty="0" smtClean="0">
              <a:ln>
                <a:noFill/>
              </a:ln>
              <a:solidFill>
                <a:srgbClr val="822433"/>
              </a:solidFill>
              <a:effectLst/>
              <a:uLnTx/>
              <a:uFillTx/>
              <a:latin typeface="HelveticaNeueLT Std Lt" panose="020B0403020202020204" pitchFamily="34" charset="0"/>
            </a:endParaRPr>
          </a:p>
        </p:txBody>
      </p:sp>
      <p:sp>
        <p:nvSpPr>
          <p:cNvPr id="13" name="Rectangle 2"/>
          <p:cNvSpPr txBox="1">
            <a:spLocks noChangeArrowheads="1"/>
          </p:cNvSpPr>
          <p:nvPr/>
        </p:nvSpPr>
        <p:spPr bwMode="auto">
          <a:xfrm>
            <a:off x="1116012" y="914400"/>
            <a:ext cx="10009187" cy="777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2000" b="0" dirty="0" smtClean="0">
                <a:solidFill>
                  <a:schemeClr val="tx1"/>
                </a:solidFill>
                <a:latin typeface="HelveticaNeueLT Std Lt" panose="020B0403020202020204" pitchFamily="34" charset="0"/>
              </a:rPr>
              <a:t>Transfer learning is a task that the scientific community is trying to develop since some years, because it fits lots of realistic problem and could help in saving time and efforts.</a:t>
            </a:r>
            <a:endParaRPr kumimoji="0" lang="en-GB" altLang="it-IT" sz="2000" b="0" u="none" strike="noStrike" kern="1200" cap="small" spc="0" normalizeH="0" dirty="0" smtClean="0">
              <a:ln>
                <a:noFill/>
              </a:ln>
              <a:solidFill>
                <a:schemeClr val="tx1"/>
              </a:solidFill>
              <a:effectLst/>
              <a:uLnTx/>
              <a:uFillTx/>
              <a:latin typeface="HelveticaNeueLT Std Lt" panose="020B0403020202020204" pitchFamily="34" charset="0"/>
            </a:endParaRPr>
          </a:p>
        </p:txBody>
      </p:sp>
      <p:sp>
        <p:nvSpPr>
          <p:cNvPr id="15" name="Rectangle 2"/>
          <p:cNvSpPr txBox="1">
            <a:spLocks noChangeArrowheads="1"/>
          </p:cNvSpPr>
          <p:nvPr/>
        </p:nvSpPr>
        <p:spPr bwMode="auto">
          <a:xfrm>
            <a:off x="3384562" y="1764221"/>
            <a:ext cx="5472086" cy="426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ctr">
              <a:defRPr/>
            </a:pPr>
            <a:r>
              <a:rPr lang="en-GB" altLang="it-IT" sz="2000" b="0" cap="small" dirty="0" smtClean="0">
                <a:solidFill>
                  <a:schemeClr val="tx1"/>
                </a:solidFill>
                <a:latin typeface="HelveticaNeueLT Std Lt" panose="020B0403020202020204" pitchFamily="34" charset="0"/>
              </a:rPr>
              <a:t>Several different approaches have been tried:</a:t>
            </a:r>
          </a:p>
        </p:txBody>
      </p:sp>
      <p:sp>
        <p:nvSpPr>
          <p:cNvPr id="20" name="Rettangolo arrotondato 19"/>
          <p:cNvSpPr/>
          <p:nvPr/>
        </p:nvSpPr>
        <p:spPr>
          <a:xfrm>
            <a:off x="1116012" y="2482840"/>
            <a:ext cx="2206308" cy="603051"/>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Shallow features</a:t>
            </a:r>
            <a:endParaRPr lang="en-GB" b="1" cap="small" dirty="0">
              <a:latin typeface="HelveticaNeueLT Std Lt" panose="020B0403020202020204" pitchFamily="34" charset="0"/>
            </a:endParaRPr>
          </a:p>
        </p:txBody>
      </p:sp>
      <p:sp>
        <p:nvSpPr>
          <p:cNvPr id="21" name="Rectangle 2"/>
          <p:cNvSpPr txBox="1">
            <a:spLocks noChangeArrowheads="1"/>
          </p:cNvSpPr>
          <p:nvPr/>
        </p:nvSpPr>
        <p:spPr bwMode="auto">
          <a:xfrm>
            <a:off x="4338881" y="2322612"/>
            <a:ext cx="6786318" cy="923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GB" altLang="it-IT" sz="1800" b="0" dirty="0" smtClean="0">
                <a:solidFill>
                  <a:schemeClr val="tx1"/>
                </a:solidFill>
                <a:latin typeface="HelveticaNeueLT Std Lt" panose="020B0403020202020204" pitchFamily="34" charset="0"/>
              </a:rPr>
              <a:t>Those methods try to learn some shallow representation model in which the two domain are closer. They are very task depended and, thus, very limited for actual applications.</a:t>
            </a:r>
            <a:endParaRPr kumimoji="0" lang="en-GB" altLang="it-IT" sz="1800" b="0" i="1" u="none" strike="noStrike" kern="1200" spc="0" normalizeH="0" dirty="0" smtClean="0">
              <a:ln>
                <a:noFill/>
              </a:ln>
              <a:solidFill>
                <a:schemeClr val="tx1"/>
              </a:solidFill>
              <a:effectLst/>
              <a:uLnTx/>
              <a:uFillTx/>
              <a:latin typeface="HelveticaNeueLT Std Lt" panose="020B0403020202020204" pitchFamily="34" charset="0"/>
            </a:endParaRPr>
          </a:p>
        </p:txBody>
      </p:sp>
      <p:sp>
        <p:nvSpPr>
          <p:cNvPr id="24" name="Freccia in giù 18"/>
          <p:cNvSpPr/>
          <p:nvPr/>
        </p:nvSpPr>
        <p:spPr>
          <a:xfrm rot="16200000">
            <a:off x="3613569" y="2543240"/>
            <a:ext cx="434063" cy="482250"/>
          </a:xfrm>
          <a:prstGeom prst="downArrow">
            <a:avLst>
              <a:gd name="adj1" fmla="val 27956"/>
              <a:gd name="adj2" fmla="val 50000"/>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ttangolo arrotondato 25"/>
          <p:cNvSpPr/>
          <p:nvPr/>
        </p:nvSpPr>
        <p:spPr>
          <a:xfrm>
            <a:off x="1116012" y="3577805"/>
            <a:ext cx="2206308" cy="603051"/>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Deep Features</a:t>
            </a:r>
            <a:endParaRPr lang="en-GB" b="1" cap="small" dirty="0">
              <a:latin typeface="HelveticaNeueLT Std Lt" panose="020B0403020202020204" pitchFamily="34" charset="0"/>
            </a:endParaRPr>
          </a:p>
        </p:txBody>
      </p:sp>
      <p:sp>
        <p:nvSpPr>
          <p:cNvPr id="27" name="Rectangle 2"/>
          <p:cNvSpPr txBox="1">
            <a:spLocks noChangeArrowheads="1"/>
          </p:cNvSpPr>
          <p:nvPr/>
        </p:nvSpPr>
        <p:spPr bwMode="auto">
          <a:xfrm>
            <a:off x="4338881" y="3417577"/>
            <a:ext cx="6786318" cy="923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GB" altLang="it-IT" sz="1800" b="0" dirty="0" smtClean="0">
                <a:solidFill>
                  <a:schemeClr val="tx1"/>
                </a:solidFill>
                <a:latin typeface="HelveticaNeueLT Std Lt" panose="020B0403020202020204" pitchFamily="34" charset="0"/>
              </a:rPr>
              <a:t>Convolutional Neural Networks are able to achieve better result thanks to the richness of the extracted features, but they just reduce the domain-discrepancy.</a:t>
            </a:r>
            <a:endParaRPr kumimoji="0" lang="en-GB" altLang="it-IT" sz="1800" b="0" i="1" u="none" strike="noStrike" kern="1200" spc="0" normalizeH="0" dirty="0" smtClean="0">
              <a:ln>
                <a:noFill/>
              </a:ln>
              <a:solidFill>
                <a:schemeClr val="tx1"/>
              </a:solidFill>
              <a:effectLst/>
              <a:uLnTx/>
              <a:uFillTx/>
              <a:latin typeface="HelveticaNeueLT Std Lt" panose="020B0403020202020204" pitchFamily="34" charset="0"/>
            </a:endParaRPr>
          </a:p>
        </p:txBody>
      </p:sp>
      <p:sp>
        <p:nvSpPr>
          <p:cNvPr id="28" name="Freccia in giù 18"/>
          <p:cNvSpPr/>
          <p:nvPr/>
        </p:nvSpPr>
        <p:spPr>
          <a:xfrm rot="16200000">
            <a:off x="3613569" y="3638205"/>
            <a:ext cx="434063" cy="482250"/>
          </a:xfrm>
          <a:prstGeom prst="downArrow">
            <a:avLst>
              <a:gd name="adj1" fmla="val 27956"/>
              <a:gd name="adj2" fmla="val 50000"/>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ttangolo arrotondato 28"/>
          <p:cNvSpPr/>
          <p:nvPr/>
        </p:nvSpPr>
        <p:spPr>
          <a:xfrm>
            <a:off x="1116012" y="4801420"/>
            <a:ext cx="2206308" cy="603051"/>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Single Adaption Layer</a:t>
            </a:r>
            <a:endParaRPr lang="en-GB" b="1" cap="small" dirty="0">
              <a:latin typeface="HelveticaNeueLT Std Lt" panose="020B0403020202020204" pitchFamily="34" charset="0"/>
            </a:endParaRPr>
          </a:p>
        </p:txBody>
      </p:sp>
      <p:sp>
        <p:nvSpPr>
          <p:cNvPr id="30" name="Rectangle 2"/>
          <p:cNvSpPr txBox="1">
            <a:spLocks noChangeArrowheads="1"/>
          </p:cNvSpPr>
          <p:nvPr/>
        </p:nvSpPr>
        <p:spPr bwMode="auto">
          <a:xfrm>
            <a:off x="4338881" y="4442685"/>
            <a:ext cx="6786318" cy="1328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GB" altLang="it-IT" sz="1800" b="0" dirty="0" smtClean="0">
                <a:solidFill>
                  <a:schemeClr val="tx1"/>
                </a:solidFill>
                <a:latin typeface="HelveticaNeueLT Std Lt" panose="020B0403020202020204" pitchFamily="34" charset="0"/>
              </a:rPr>
              <a:t>“Ancestor” of the proposed method in which the CNN is improved adding a </a:t>
            </a:r>
            <a:r>
              <a:rPr lang="en-GB" altLang="it-IT" sz="1800" dirty="0" smtClean="0">
                <a:solidFill>
                  <a:schemeClr val="tx1"/>
                </a:solidFill>
                <a:latin typeface="HelveticaNeueLT Std Lt" panose="020B0403020202020204" pitchFamily="34" charset="0"/>
              </a:rPr>
              <a:t>single</a:t>
            </a:r>
            <a:r>
              <a:rPr lang="en-GB" altLang="it-IT" sz="1800" b="0" dirty="0" smtClean="0">
                <a:solidFill>
                  <a:schemeClr val="tx1"/>
                </a:solidFill>
                <a:latin typeface="HelveticaNeueLT Std Lt" panose="020B0403020202020204" pitchFamily="34" charset="0"/>
              </a:rPr>
              <a:t> </a:t>
            </a:r>
            <a:r>
              <a:rPr lang="en-GB" altLang="it-IT" sz="1800" dirty="0" smtClean="0">
                <a:solidFill>
                  <a:schemeClr val="tx1"/>
                </a:solidFill>
                <a:latin typeface="HelveticaNeueLT Std Lt" panose="020B0403020202020204" pitchFamily="34" charset="0"/>
              </a:rPr>
              <a:t>adaption layer </a:t>
            </a:r>
            <a:r>
              <a:rPr lang="en-GB" altLang="it-IT" sz="1800" b="0" dirty="0" smtClean="0">
                <a:solidFill>
                  <a:schemeClr val="tx1"/>
                </a:solidFill>
                <a:latin typeface="HelveticaNeueLT Std Lt" panose="020B0403020202020204" pitchFamily="34" charset="0"/>
              </a:rPr>
              <a:t>and taking in consideration dataset shift in the loss function. Limited by suboptimal kernel matching for the two probability distribution (</a:t>
            </a:r>
            <a:r>
              <a:rPr lang="en-GB" altLang="it-IT" sz="1800" dirty="0" smtClean="0">
                <a:solidFill>
                  <a:schemeClr val="tx1"/>
                </a:solidFill>
                <a:latin typeface="HelveticaNeueLT Std Lt" panose="020B0403020202020204" pitchFamily="34" charset="0"/>
              </a:rPr>
              <a:t>single kernel </a:t>
            </a:r>
            <a:r>
              <a:rPr lang="en-GB" altLang="it-IT" sz="1800" b="0" dirty="0" smtClean="0">
                <a:solidFill>
                  <a:schemeClr val="tx1"/>
                </a:solidFill>
                <a:latin typeface="HelveticaNeueLT Std Lt" panose="020B0403020202020204" pitchFamily="34" charset="0"/>
              </a:rPr>
              <a:t>approach).</a:t>
            </a:r>
            <a:endParaRPr kumimoji="0" lang="en-GB" altLang="it-IT" sz="1800" b="0" i="1" u="none" strike="noStrike" kern="1200" spc="0" normalizeH="0" dirty="0" smtClean="0">
              <a:ln>
                <a:noFill/>
              </a:ln>
              <a:solidFill>
                <a:schemeClr val="tx1"/>
              </a:solidFill>
              <a:effectLst/>
              <a:uLnTx/>
              <a:uFillTx/>
              <a:latin typeface="HelveticaNeueLT Std Lt" panose="020B0403020202020204" pitchFamily="34" charset="0"/>
            </a:endParaRPr>
          </a:p>
        </p:txBody>
      </p:sp>
      <p:sp>
        <p:nvSpPr>
          <p:cNvPr id="31" name="Freccia in giù 18"/>
          <p:cNvSpPr/>
          <p:nvPr/>
        </p:nvSpPr>
        <p:spPr>
          <a:xfrm rot="16200000">
            <a:off x="3613570" y="4861820"/>
            <a:ext cx="434063" cy="482250"/>
          </a:xfrm>
          <a:prstGeom prst="downArrow">
            <a:avLst>
              <a:gd name="adj1" fmla="val 27956"/>
              <a:gd name="adj2" fmla="val 50000"/>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54866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22" presetClass="entr" presetSubtype="8" fill="hold" grpId="0" nodeType="withEffect">
                                  <p:stCondLst>
                                    <p:cond delay="40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70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left)">
                                      <p:cBhvr>
                                        <p:cTn id="34" dur="500"/>
                                        <p:tgtEl>
                                          <p:spTgt spid="28"/>
                                        </p:tgtEl>
                                      </p:cBhvr>
                                    </p:animEffect>
                                  </p:childTnLst>
                                </p:cTn>
                              </p:par>
                              <p:par>
                                <p:cTn id="35" presetID="22" presetClass="entr" presetSubtype="8" fill="hold" grpId="0" nodeType="withEffect">
                                  <p:stCondLst>
                                    <p:cond delay="30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left)">
                                      <p:cBhvr>
                                        <p:cTn id="46" dur="500"/>
                                        <p:tgtEl>
                                          <p:spTgt spid="31"/>
                                        </p:tgtEl>
                                      </p:cBhvr>
                                    </p:animEffect>
                                  </p:childTnLst>
                                </p:cTn>
                              </p:par>
                              <p:par>
                                <p:cTn id="47" presetID="22" presetClass="entr" presetSubtype="8" fill="hold" grpId="0" nodeType="withEffect">
                                  <p:stCondLst>
                                    <p:cond delay="30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20" grpId="0" animBg="1"/>
      <p:bldP spid="21" grpId="0"/>
      <p:bldP spid="24" grpId="0" animBg="1"/>
      <p:bldP spid="26" grpId="0" animBg="1"/>
      <p:bldP spid="27" grpId="0"/>
      <p:bldP spid="28" grpId="0" animBg="1"/>
      <p:bldP spid="29" grpId="0" animBg="1"/>
      <p:bldP spid="30" grpId="0"/>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5</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R="0" lvl="0" algn="l" defTabSz="914400" rtl="0" eaLnBrk="1" fontAlgn="base" latinLnBrk="0" hangingPunct="1">
              <a:lnSpc>
                <a:spcPct val="100000"/>
              </a:lnSpc>
              <a:spcBef>
                <a:spcPct val="0"/>
              </a:spcBef>
              <a:spcAft>
                <a:spcPct val="0"/>
              </a:spcAft>
              <a:buClrTx/>
              <a:buSzTx/>
              <a:tabLst/>
              <a:defRPr/>
            </a:pPr>
            <a:r>
              <a:rPr lang="en-GB" altLang="it-IT" sz="2800" cap="small" dirty="0" smtClean="0">
                <a:solidFill>
                  <a:srgbClr val="822434"/>
                </a:solidFill>
                <a:latin typeface="HelveticaNeueLT Std Lt" panose="020B0403020202020204" pitchFamily="34" charset="0"/>
              </a:rPr>
              <a:t>Statistical model of DAN architecture</a:t>
            </a:r>
            <a:endParaRPr kumimoji="0" lang="en-GB" altLang="it-IT" sz="2800" b="1" i="0" u="none" strike="noStrike" kern="1200" cap="small" spc="0" dirty="0" smtClean="0">
              <a:ln>
                <a:noFill/>
              </a:ln>
              <a:solidFill>
                <a:srgbClr val="822433"/>
              </a:solidFill>
              <a:effectLst/>
              <a:uLnTx/>
              <a:uFillTx/>
              <a:latin typeface="HelveticaNeueLT Std Lt" panose="020B0403020202020204" pitchFamily="34" charset="0"/>
            </a:endParaRPr>
          </a:p>
        </p:txBody>
      </p:sp>
      <p:sp>
        <p:nvSpPr>
          <p:cNvPr id="13" name="Rectangle 2"/>
          <p:cNvSpPr txBox="1">
            <a:spLocks noChangeArrowheads="1"/>
          </p:cNvSpPr>
          <p:nvPr/>
        </p:nvSpPr>
        <p:spPr bwMode="auto">
          <a:xfrm>
            <a:off x="1116012" y="914400"/>
            <a:ext cx="10009187" cy="1100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kumimoji="0" lang="en-GB" altLang="it-IT" sz="2000" b="0" u="none" strike="noStrike" kern="1200" spc="0" normalizeH="0" dirty="0" smtClean="0">
                <a:ln>
                  <a:noFill/>
                </a:ln>
                <a:solidFill>
                  <a:schemeClr val="tx1"/>
                </a:solidFill>
                <a:effectLst/>
                <a:uLnTx/>
                <a:uFillTx/>
                <a:latin typeface="HelveticaNeueLT Std Lt" panose="020B0403020202020204" pitchFamily="34" charset="0"/>
              </a:rPr>
              <a:t>In order to bound the target error it is necessary to add a discrepancy measure to the source error. </a:t>
            </a:r>
            <a:r>
              <a:rPr lang="en-GB" altLang="it-IT" sz="2000" b="0" dirty="0" smtClean="0">
                <a:solidFill>
                  <a:schemeClr val="tx1"/>
                </a:solidFill>
                <a:latin typeface="HelveticaNeueLT Std Lt" panose="020B0403020202020204" pitchFamily="34" charset="0"/>
              </a:rPr>
              <a:t>The method used by the authors to address this problem is the </a:t>
            </a:r>
            <a:r>
              <a:rPr lang="en-GB" altLang="it-IT" sz="2000" dirty="0" smtClean="0">
                <a:solidFill>
                  <a:schemeClr val="tx1"/>
                </a:solidFill>
                <a:latin typeface="HelveticaNeueLT Std Lt" panose="020B0403020202020204" pitchFamily="34" charset="0"/>
              </a:rPr>
              <a:t>Multi-Kernel Maximum Mean Discrepancy</a:t>
            </a:r>
            <a:r>
              <a:rPr lang="en-GB" altLang="it-IT" sz="2000" b="0" dirty="0" smtClean="0">
                <a:solidFill>
                  <a:schemeClr val="tx1"/>
                </a:solidFill>
                <a:latin typeface="HelveticaNeueLT Std Lt" panose="020B0403020202020204" pitchFamily="34" charset="0"/>
              </a:rPr>
              <a:t> (shortened as MK-MMD).</a:t>
            </a:r>
            <a:endParaRPr kumimoji="0" lang="en-GB" altLang="it-IT" sz="2000" b="0" i="1" u="none" strike="noStrike" kern="1200" spc="0" normalizeH="0" dirty="0" smtClean="0">
              <a:ln>
                <a:noFill/>
              </a:ln>
              <a:solidFill>
                <a:schemeClr val="tx1"/>
              </a:solidFill>
              <a:effectLst/>
              <a:uLnTx/>
              <a:uFillTx/>
              <a:latin typeface="HelveticaNeueLT Std Lt" panose="020B0403020202020204" pitchFamily="34" charset="0"/>
            </a:endParaRPr>
          </a:p>
        </p:txBody>
      </p:sp>
      <mc:AlternateContent xmlns:mc="http://schemas.openxmlformats.org/markup-compatibility/2006" xmlns:a14="http://schemas.microsoft.com/office/drawing/2010/main">
        <mc:Choice Requires="a14">
          <p:sp>
            <p:nvSpPr>
              <p:cNvPr id="23" name="Rectangle 2"/>
              <p:cNvSpPr txBox="1">
                <a:spLocks noChangeArrowheads="1"/>
              </p:cNvSpPr>
              <p:nvPr/>
            </p:nvSpPr>
            <p:spPr bwMode="auto">
              <a:xfrm>
                <a:off x="1116012" y="2014918"/>
                <a:ext cx="10009187" cy="733855"/>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1800" b="0" dirty="0" smtClean="0">
                    <a:solidFill>
                      <a:schemeClr val="tx1"/>
                    </a:solidFill>
                    <a:latin typeface="HelveticaNeueLT Std Lt" panose="020B0403020202020204" pitchFamily="34" charset="0"/>
                  </a:rPr>
                  <a:t>Given two distributions </a:t>
                </a:r>
                <a14:m>
                  <m:oMath xmlns:m="http://schemas.openxmlformats.org/officeDocument/2006/math">
                    <m:r>
                      <a:rPr lang="it-IT" altLang="it-IT" sz="1800" b="0" i="1" smtClean="0">
                        <a:solidFill>
                          <a:schemeClr val="tx1"/>
                        </a:solidFill>
                        <a:latin typeface="Cambria Math" panose="02040503050406030204" pitchFamily="18" charset="0"/>
                      </a:rPr>
                      <m:t>𝑝</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and </a:t>
                </a:r>
                <a14:m>
                  <m:oMath xmlns:m="http://schemas.openxmlformats.org/officeDocument/2006/math">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𝑞</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and a </a:t>
                </a:r>
                <a:r>
                  <a:rPr kumimoji="0" lang="en-GB" altLang="it-IT" sz="1800" b="0" i="1" u="none" strike="noStrike" kern="1200" spc="0" normalizeH="0" dirty="0" smtClean="0">
                    <a:ln>
                      <a:noFill/>
                    </a:ln>
                    <a:solidFill>
                      <a:schemeClr val="tx1"/>
                    </a:solidFill>
                    <a:effectLst/>
                    <a:uLnTx/>
                    <a:uFillTx/>
                    <a:latin typeface="HelveticaNeueLT Std Lt" panose="020B0403020202020204" pitchFamily="34" charset="0"/>
                  </a:rPr>
                  <a:t>RKHS</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a:t>
                </a:r>
                <a14:m>
                  <m:oMath xmlns:m="http://schemas.openxmlformats.org/officeDocument/2006/math">
                    <m:r>
                      <a:rPr kumimoji="0" lang="it-IT" altLang="it-IT" sz="1800" b="0" i="0" u="none" strike="noStrike" kern="1200" spc="0" normalizeH="0" smtClean="0">
                        <a:ln>
                          <a:noFill/>
                        </a:ln>
                        <a:solidFill>
                          <a:schemeClr val="tx1"/>
                        </a:solidFill>
                        <a:effectLst/>
                        <a:uLnTx/>
                        <a:uFillTx/>
                        <a:latin typeface="Cambria Math" panose="02040503050406030204" pitchFamily="18" charset="0"/>
                      </a:rPr>
                      <m:t> </m:t>
                    </m:r>
                    <m:sSub>
                      <m:sSubPr>
                        <m:ctrlPr>
                          <a:rPr kumimoji="0" lang="en-GB" altLang="it-IT" sz="1800" b="0" i="1" u="none" strike="noStrike" kern="1200" spc="0" normalizeH="0" smtClean="0">
                            <a:ln>
                              <a:noFill/>
                            </a:ln>
                            <a:solidFill>
                              <a:schemeClr val="tx1"/>
                            </a:solidFill>
                            <a:effectLst/>
                            <a:uLnTx/>
                            <a:uFillTx/>
                            <a:latin typeface="Cambria Math" panose="02040503050406030204" pitchFamily="18" charset="0"/>
                          </a:rPr>
                        </m:ctrlPr>
                      </m:sSubPr>
                      <m:e>
                        <m:r>
                          <a:rPr kumimoji="0" lang="en-GB" altLang="it-IT" sz="1800" b="0" i="1" u="none" strike="noStrike" kern="1200" spc="0" normalizeH="0" smtClean="0">
                            <a:ln>
                              <a:noFill/>
                            </a:ln>
                            <a:solidFill>
                              <a:schemeClr val="tx1"/>
                            </a:solidFill>
                            <a:effectLst/>
                            <a:uLnTx/>
                            <a:uFillTx/>
                            <a:latin typeface="Cambria Math" panose="02040503050406030204" pitchFamily="18" charset="0"/>
                            <a:ea typeface="Cambria Math" panose="02040503050406030204" pitchFamily="18" charset="0"/>
                          </a:rPr>
                          <m:t>ℋ</m:t>
                        </m:r>
                      </m:e>
                      <m:sub>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𝑘</m:t>
                        </m:r>
                      </m:sub>
                    </m:sSub>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relative to kernel </a:t>
                </a:r>
                <a14:m>
                  <m:oMath xmlns:m="http://schemas.openxmlformats.org/officeDocument/2006/math">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𝑘</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the </a:t>
                </a:r>
                <a:r>
                  <a:rPr kumimoji="0" lang="en-GB" altLang="it-IT" sz="1800" u="none" strike="noStrike" kern="1200" spc="0" normalizeH="0" dirty="0" smtClean="0">
                    <a:ln>
                      <a:noFill/>
                    </a:ln>
                    <a:solidFill>
                      <a:schemeClr val="tx1"/>
                    </a:solidFill>
                    <a:effectLst/>
                    <a:uLnTx/>
                    <a:uFillTx/>
                    <a:latin typeface="HelveticaNeueLT Std Lt" panose="020B0403020202020204" pitchFamily="34" charset="0"/>
                  </a:rPr>
                  <a:t>mean embedding </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of the distribution </a:t>
                </a:r>
                <a14:m>
                  <m:oMath xmlns:m="http://schemas.openxmlformats.org/officeDocument/2006/math">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𝑝</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in </a:t>
                </a:r>
                <a14:m>
                  <m:oMath xmlns:m="http://schemas.openxmlformats.org/officeDocument/2006/math">
                    <m:sSub>
                      <m:sSubPr>
                        <m:ctrlPr>
                          <a:rPr lang="en-GB" altLang="it-IT" sz="1800" b="0" i="1">
                            <a:solidFill>
                              <a:schemeClr val="tx1"/>
                            </a:solidFill>
                            <a:latin typeface="Cambria Math" panose="02040503050406030204" pitchFamily="18" charset="0"/>
                          </a:rPr>
                        </m:ctrlPr>
                      </m:sSubPr>
                      <m:e>
                        <m:r>
                          <a:rPr lang="en-GB" altLang="it-IT" sz="1800" b="0" i="1">
                            <a:solidFill>
                              <a:schemeClr val="tx1"/>
                            </a:solidFill>
                            <a:latin typeface="Cambria Math" panose="02040503050406030204" pitchFamily="18" charset="0"/>
                            <a:ea typeface="Cambria Math" panose="02040503050406030204" pitchFamily="18" charset="0"/>
                          </a:rPr>
                          <m:t>ℋ</m:t>
                        </m:r>
                      </m:e>
                      <m:sub>
                        <m:r>
                          <a:rPr lang="it-IT" altLang="it-IT" sz="1800" b="0" i="1">
                            <a:solidFill>
                              <a:schemeClr val="tx1"/>
                            </a:solidFill>
                            <a:latin typeface="Cambria Math" panose="02040503050406030204" pitchFamily="18" charset="0"/>
                          </a:rPr>
                          <m:t>𝑘</m:t>
                        </m:r>
                      </m:sub>
                    </m:sSub>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is given by:</a:t>
                </a:r>
              </a:p>
            </p:txBody>
          </p:sp>
        </mc:Choice>
        <mc:Fallback xmlns="">
          <p:sp>
            <p:nvSpPr>
              <p:cNvPr id="23" name="Rectangle 2"/>
              <p:cNvSpPr txBox="1">
                <a:spLocks noRot="1" noChangeAspect="1" noMove="1" noResize="1" noEditPoints="1" noAdjustHandles="1" noChangeArrowheads="1" noChangeShapeType="1" noTextEdit="1"/>
              </p:cNvSpPr>
              <p:nvPr/>
            </p:nvSpPr>
            <p:spPr bwMode="auto">
              <a:xfrm>
                <a:off x="1116012" y="2014918"/>
                <a:ext cx="10009187" cy="733855"/>
              </a:xfrm>
              <a:prstGeom prst="rect">
                <a:avLst/>
              </a:prstGeom>
              <a:blipFill rotWithShape="0">
                <a:blip r:embed="rId5"/>
                <a:stretch>
                  <a:fillRect l="-487" t="-5000" r="-548" b="-833"/>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CasellaDiTesto 24"/>
              <p:cNvSpPr txBox="1"/>
              <p:nvPr/>
            </p:nvSpPr>
            <p:spPr>
              <a:xfrm>
                <a:off x="1116012" y="2846953"/>
                <a:ext cx="3033074" cy="3118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𝐸</m:t>
                          </m:r>
                        </m:e>
                        <m:sub>
                          <m:r>
                            <a:rPr lang="it-IT" b="0" i="1" smtClean="0">
                              <a:latin typeface="Cambria Math" panose="02040503050406030204" pitchFamily="18" charset="0"/>
                            </a:rPr>
                            <m:t>𝑥</m:t>
                          </m:r>
                          <m:r>
                            <a:rPr lang="it-IT" b="0" i="1" smtClean="0">
                              <a:latin typeface="Cambria Math" panose="02040503050406030204" pitchFamily="18" charset="0"/>
                            </a:rPr>
                            <m:t> ~ </m:t>
                          </m:r>
                          <m:r>
                            <a:rPr lang="it-IT" b="0" i="1" smtClean="0">
                              <a:latin typeface="Cambria Math" panose="02040503050406030204" pitchFamily="18" charset="0"/>
                            </a:rPr>
                            <m:t>𝑝</m:t>
                          </m:r>
                        </m:sub>
                      </m:sSub>
                      <m:r>
                        <a:rPr lang="it-IT" b="0" i="1" smtClean="0">
                          <a:latin typeface="Cambria Math" panose="02040503050406030204" pitchFamily="18" charset="0"/>
                        </a:rPr>
                        <m:t> </m:t>
                      </m:r>
                      <m:r>
                        <a:rPr lang="it-IT" b="0" i="1" smtClean="0">
                          <a:latin typeface="Cambria Math" panose="02040503050406030204" pitchFamily="18" charset="0"/>
                        </a:rPr>
                        <m:t>𝑓</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𝑓</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rPr>
                                    <m:t>𝑘</m:t>
                                  </m:r>
                                </m:sub>
                              </m:sSub>
                              <m:r>
                                <a:rPr lang="it-IT" b="0" i="1" smtClean="0">
                                  <a:latin typeface="Cambria Math" panose="02040503050406030204" pitchFamily="18" charset="0"/>
                                </a:rPr>
                                <m:t>(</m:t>
                              </m:r>
                              <m:r>
                                <a:rPr lang="it-IT" b="0" i="1" smtClean="0">
                                  <a:latin typeface="Cambria Math" panose="02040503050406030204" pitchFamily="18" charset="0"/>
                                </a:rPr>
                                <m:t>𝑝</m:t>
                              </m:r>
                              <m:r>
                                <a:rPr lang="it-IT" b="0" i="1" smtClean="0">
                                  <a:latin typeface="Cambria Math" panose="02040503050406030204" pitchFamily="18" charset="0"/>
                                </a:rPr>
                                <m:t>)</m:t>
                              </m:r>
                            </m:e>
                          </m:d>
                        </m:e>
                        <m:sub>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ℋ</m:t>
                              </m:r>
                            </m:e>
                            <m:sub>
                              <m:r>
                                <a:rPr lang="it-IT" b="0" i="1" smtClean="0">
                                  <a:latin typeface="Cambria Math" panose="02040503050406030204" pitchFamily="18" charset="0"/>
                                </a:rPr>
                                <m:t>𝑘</m:t>
                              </m:r>
                            </m:sub>
                          </m:sSub>
                        </m:sub>
                      </m:sSub>
                    </m:oMath>
                  </m:oMathPara>
                </a14:m>
                <a:endParaRPr lang="en-GB" dirty="0"/>
              </a:p>
            </p:txBody>
          </p:sp>
        </mc:Choice>
        <mc:Fallback xmlns="">
          <p:sp>
            <p:nvSpPr>
              <p:cNvPr id="25" name="CasellaDiTesto 24"/>
              <p:cNvSpPr txBox="1">
                <a:spLocks noRot="1" noChangeAspect="1" noMove="1" noResize="1" noEditPoints="1" noAdjustHandles="1" noChangeArrowheads="1" noChangeShapeType="1" noTextEdit="1"/>
              </p:cNvSpPr>
              <p:nvPr/>
            </p:nvSpPr>
            <p:spPr>
              <a:xfrm>
                <a:off x="1116012" y="2846953"/>
                <a:ext cx="3033074" cy="311880"/>
              </a:xfrm>
              <a:prstGeom prst="rect">
                <a:avLst/>
              </a:prstGeom>
              <a:blipFill rotWithShape="0">
                <a:blip r:embed="rId6"/>
                <a:stretch>
                  <a:fillRect l="-803" b="-215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asellaDiTesto 2"/>
              <p:cNvSpPr txBox="1"/>
              <p:nvPr/>
            </p:nvSpPr>
            <p:spPr>
              <a:xfrm>
                <a:off x="7158280" y="2780107"/>
                <a:ext cx="3966919" cy="4455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i="1" smtClean="0">
                              <a:latin typeface="Cambria Math" panose="02040503050406030204" pitchFamily="18" charset="0"/>
                            </a:rPr>
                          </m:ctrlPr>
                        </m:sSubSupPr>
                        <m:e>
                          <m:r>
                            <a:rPr lang="it-IT" b="0" i="1" smtClean="0">
                              <a:latin typeface="Cambria Math" panose="02040503050406030204" pitchFamily="18" charset="0"/>
                            </a:rPr>
                            <m:t>𝑑</m:t>
                          </m:r>
                        </m:e>
                        <m:sub>
                          <m:r>
                            <a:rPr lang="it-IT" b="0" i="1" smtClean="0">
                              <a:latin typeface="Cambria Math" panose="02040503050406030204" pitchFamily="18" charset="0"/>
                            </a:rPr>
                            <m:t>𝑘</m:t>
                          </m:r>
                        </m:sub>
                        <m:sup>
                          <m:r>
                            <a:rPr lang="it-IT" b="0" i="1" smtClean="0">
                              <a:latin typeface="Cambria Math" panose="02040503050406030204" pitchFamily="18" charset="0"/>
                            </a:rPr>
                            <m:t>2</m:t>
                          </m:r>
                        </m:sup>
                      </m:sSubSup>
                      <m:d>
                        <m:dPr>
                          <m:ctrlPr>
                            <a:rPr lang="it-IT" b="0" i="1" smtClean="0">
                              <a:latin typeface="Cambria Math" panose="02040503050406030204" pitchFamily="18" charset="0"/>
                            </a:rPr>
                          </m:ctrlPr>
                        </m:dPr>
                        <m:e>
                          <m:r>
                            <a:rPr lang="it-IT" b="0" i="1" smtClean="0">
                              <a:latin typeface="Cambria Math" panose="02040503050406030204" pitchFamily="18" charset="0"/>
                            </a:rPr>
                            <m:t>𝑝</m:t>
                          </m:r>
                          <m:r>
                            <a:rPr lang="it-IT" b="0" i="1" smtClean="0">
                              <a:latin typeface="Cambria Math" panose="02040503050406030204" pitchFamily="18" charset="0"/>
                            </a:rPr>
                            <m:t>,</m:t>
                          </m:r>
                          <m:r>
                            <a:rPr lang="it-IT" b="0" i="1" smtClean="0">
                              <a:latin typeface="Cambria Math" panose="02040503050406030204" pitchFamily="18" charset="0"/>
                            </a:rPr>
                            <m:t>𝑞</m:t>
                          </m:r>
                        </m:e>
                      </m:d>
                      <m:r>
                        <a:rPr lang="it-IT" b="0" i="1" smtClean="0">
                          <a:latin typeface="Cambria Math" panose="02040503050406030204" pitchFamily="18" charset="0"/>
                        </a:rPr>
                        <m:t>= </m:t>
                      </m:r>
                      <m:sSubSup>
                        <m:sSubSupPr>
                          <m:ctrlPr>
                            <a:rPr lang="it-IT" b="0" i="1" smtClean="0">
                              <a:latin typeface="Cambria Math" panose="02040503050406030204" pitchFamily="18" charset="0"/>
                            </a:rPr>
                          </m:ctrlPr>
                        </m:sSubSupPr>
                        <m:e>
                          <m:d>
                            <m:dPr>
                              <m:begChr m:val="‖"/>
                              <m:endChr m:val="‖"/>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𝐸</m:t>
                                  </m:r>
                                </m:e>
                                <m:sub>
                                  <m:r>
                                    <a:rPr lang="it-IT" b="0" i="1" smtClean="0">
                                      <a:latin typeface="Cambria Math" panose="02040503050406030204" pitchFamily="18" charset="0"/>
                                    </a:rPr>
                                    <m:t>𝑝</m:t>
                                  </m:r>
                                </m:sub>
                              </m:sSub>
                              <m:d>
                                <m:dPr>
                                  <m:begChr m:val="["/>
                                  <m:endChr m:val="]"/>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𝜙</m:t>
                                  </m:r>
                                  <m:d>
                                    <m:dPr>
                                      <m:ctrlPr>
                                        <a:rPr lang="it-IT" b="0" i="1" smtClean="0">
                                          <a:latin typeface="Cambria Math" panose="02040503050406030204" pitchFamily="18" charset="0"/>
                                          <a:ea typeface="Cambria Math" panose="02040503050406030204" pitchFamily="18" charset="0"/>
                                        </a:rPr>
                                      </m:ctrlPr>
                                    </m:dPr>
                                    <m:e>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𝑥</m:t>
                                          </m:r>
                                        </m:e>
                                        <m:sup>
                                          <m:r>
                                            <a:rPr lang="it-IT" b="0" i="1" smtClean="0">
                                              <a:latin typeface="Cambria Math" panose="02040503050406030204" pitchFamily="18" charset="0"/>
                                              <a:ea typeface="Cambria Math" panose="02040503050406030204" pitchFamily="18" charset="0"/>
                                            </a:rPr>
                                            <m:t>𝑠</m:t>
                                          </m:r>
                                        </m:sup>
                                      </m:sSup>
                                    </m:e>
                                  </m:d>
                                </m:e>
                              </m:d>
                              <m:r>
                                <a:rPr lang="it-IT" b="0" i="1" smtClean="0">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𝐸</m:t>
                                  </m:r>
                                </m:e>
                                <m:sub>
                                  <m:r>
                                    <a:rPr lang="it-IT" b="0" i="1" smtClean="0">
                                      <a:latin typeface="Cambria Math" panose="02040503050406030204" pitchFamily="18" charset="0"/>
                                    </a:rPr>
                                    <m:t>𝑞</m:t>
                                  </m:r>
                                </m:sub>
                              </m:sSub>
                              <m:r>
                                <a:rPr lang="it-IT" i="1">
                                  <a:latin typeface="Cambria Math" panose="02040503050406030204" pitchFamily="18" charset="0"/>
                                </a:rPr>
                                <m:t>[</m:t>
                              </m:r>
                              <m:r>
                                <a:rPr lang="it-IT" i="1">
                                  <a:latin typeface="Cambria Math" panose="02040503050406030204" pitchFamily="18" charset="0"/>
                                  <a:ea typeface="Cambria Math" panose="02040503050406030204" pitchFamily="18" charset="0"/>
                                </a:rPr>
                                <m:t>𝜙</m:t>
                              </m:r>
                              <m:r>
                                <a:rPr lang="it-IT" i="1">
                                  <a:latin typeface="Cambria Math" panose="02040503050406030204" pitchFamily="18" charset="0"/>
                                  <a:ea typeface="Cambria Math" panose="02040503050406030204" pitchFamily="18" charset="0"/>
                                </a:rPr>
                                <m:t>(</m:t>
                              </m:r>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𝑥</m:t>
                                  </m:r>
                                </m:e>
                                <m:sup>
                                  <m:r>
                                    <a:rPr lang="it-IT" b="0" i="1" smtClean="0">
                                      <a:latin typeface="Cambria Math" panose="02040503050406030204" pitchFamily="18" charset="0"/>
                                      <a:ea typeface="Cambria Math" panose="02040503050406030204" pitchFamily="18" charset="0"/>
                                    </a:rPr>
                                    <m:t>𝑡</m:t>
                                  </m:r>
                                </m:sup>
                              </m:sSup>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rPr>
                                <m:t>]</m:t>
                              </m:r>
                            </m:e>
                          </m:d>
                        </m:e>
                        <m:sub>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ℋ</m:t>
                              </m:r>
                            </m:e>
                            <m:sub>
                              <m:r>
                                <a:rPr lang="it-IT" b="0" i="1" smtClean="0">
                                  <a:latin typeface="Cambria Math" panose="02040503050406030204" pitchFamily="18" charset="0"/>
                                </a:rPr>
                                <m:t>𝑘</m:t>
                              </m:r>
                            </m:sub>
                          </m:sSub>
                        </m:sub>
                        <m:sup>
                          <m:r>
                            <a:rPr lang="it-IT" b="0" i="1" smtClean="0">
                              <a:latin typeface="Cambria Math" panose="02040503050406030204" pitchFamily="18" charset="0"/>
                            </a:rPr>
                            <m:t>2</m:t>
                          </m:r>
                        </m:sup>
                      </m:sSubSup>
                    </m:oMath>
                  </m:oMathPara>
                </a14:m>
                <a:endParaRPr lang="en-GB" dirty="0"/>
              </a:p>
            </p:txBody>
          </p:sp>
        </mc:Choice>
        <mc:Fallback xmlns="">
          <p:sp>
            <p:nvSpPr>
              <p:cNvPr id="3" name="CasellaDiTesto 2"/>
              <p:cNvSpPr txBox="1">
                <a:spLocks noRot="1" noChangeAspect="1" noMove="1" noResize="1" noEditPoints="1" noAdjustHandles="1" noChangeArrowheads="1" noChangeShapeType="1" noTextEdit="1"/>
              </p:cNvSpPr>
              <p:nvPr/>
            </p:nvSpPr>
            <p:spPr>
              <a:xfrm>
                <a:off x="7158280" y="2780107"/>
                <a:ext cx="3966919" cy="445571"/>
              </a:xfrm>
              <a:prstGeom prst="rect">
                <a:avLst/>
              </a:prstGeom>
              <a:blipFill rotWithShape="0">
                <a:blip r:embed="rId7"/>
                <a:stretch>
                  <a:fillRect l="-1075" b="-12329"/>
                </a:stretch>
              </a:blipFill>
            </p:spPr>
            <p:txBody>
              <a:bodyPr/>
              <a:lstStyle/>
              <a:p>
                <a:r>
                  <a:rPr lang="en-GB">
                    <a:noFill/>
                  </a:rPr>
                  <a:t> </a:t>
                </a:r>
              </a:p>
            </p:txBody>
          </p:sp>
        </mc:Fallback>
      </mc:AlternateContent>
      <p:sp>
        <p:nvSpPr>
          <p:cNvPr id="15" name="Freccia in giù 18"/>
          <p:cNvSpPr/>
          <p:nvPr/>
        </p:nvSpPr>
        <p:spPr>
          <a:xfrm rot="16200000">
            <a:off x="5447040" y="1804835"/>
            <a:ext cx="413285" cy="2396113"/>
          </a:xfrm>
          <a:prstGeom prst="downArrow">
            <a:avLst>
              <a:gd name="adj1" fmla="val 60667"/>
              <a:gd name="adj2" fmla="val 50000"/>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CasellaDiTesto 5"/>
          <p:cNvSpPr txBox="1"/>
          <p:nvPr/>
        </p:nvSpPr>
        <p:spPr>
          <a:xfrm>
            <a:off x="4618156" y="2820011"/>
            <a:ext cx="1919973" cy="369332"/>
          </a:xfrm>
          <a:prstGeom prst="rect">
            <a:avLst/>
          </a:prstGeom>
          <a:noFill/>
        </p:spPr>
        <p:txBody>
          <a:bodyPr wrap="square" rtlCol="0">
            <a:spAutoFit/>
          </a:bodyPr>
          <a:lstStyle/>
          <a:p>
            <a:r>
              <a:rPr lang="en-GB" cap="small" dirty="0" smtClean="0">
                <a:solidFill>
                  <a:schemeClr val="bg1"/>
                </a:solidFill>
              </a:rPr>
              <a:t>Squared MK-MMD</a:t>
            </a:r>
            <a:endParaRPr lang="en-GB" cap="small" dirty="0">
              <a:solidFill>
                <a:schemeClr val="bg1"/>
              </a:solidFill>
            </a:endParaRPr>
          </a:p>
        </p:txBody>
      </p:sp>
      <mc:AlternateContent xmlns:mc="http://schemas.openxmlformats.org/markup-compatibility/2006" xmlns:a14="http://schemas.microsoft.com/office/drawing/2010/main">
        <mc:Choice Requires="a14">
          <p:sp>
            <p:nvSpPr>
              <p:cNvPr id="17" name="Rectangle 2"/>
              <p:cNvSpPr txBox="1">
                <a:spLocks noChangeArrowheads="1"/>
              </p:cNvSpPr>
              <p:nvPr/>
            </p:nvSpPr>
            <p:spPr bwMode="auto">
              <a:xfrm>
                <a:off x="1116012" y="3361390"/>
                <a:ext cx="10009187" cy="670993"/>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1800" b="0" dirty="0" smtClean="0">
                    <a:solidFill>
                      <a:schemeClr val="tx1"/>
                    </a:solidFill>
                    <a:latin typeface="HelveticaNeueLT Std Lt" panose="020B0403020202020204" pitchFamily="34" charset="0"/>
                  </a:rPr>
                  <a:t>The characteristic kernel associated with the mapping </a:t>
                </a:r>
                <a14:m>
                  <m:oMath xmlns:m="http://schemas.openxmlformats.org/officeDocument/2006/math">
                    <m:r>
                      <a:rPr lang="en-GB" altLang="it-IT" sz="1800" b="0" i="1" smtClean="0">
                        <a:solidFill>
                          <a:schemeClr val="tx1"/>
                        </a:solidFill>
                        <a:latin typeface="Cambria Math" panose="02040503050406030204" pitchFamily="18" charset="0"/>
                        <a:ea typeface="Cambria Math" panose="02040503050406030204" pitchFamily="18" charset="0"/>
                      </a:rPr>
                      <m:t>𝜙</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is a convex combination of </a:t>
                </a:r>
                <a14:m>
                  <m:oMath xmlns:m="http://schemas.openxmlformats.org/officeDocument/2006/math">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𝑚</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PSD-kernels </a:t>
                </a:r>
                <a14:m>
                  <m:oMath xmlns:m="http://schemas.openxmlformats.org/officeDocument/2006/math">
                    <m:r>
                      <a:rPr kumimoji="0" lang="it-IT" altLang="it-IT" sz="1800" b="0" i="1" u="none" strike="noStrike" kern="1200" spc="0" normalizeH="0" smtClean="0">
                        <a:ln>
                          <a:noFill/>
                        </a:ln>
                        <a:solidFill>
                          <a:schemeClr val="tx1"/>
                        </a:solidFill>
                        <a:effectLst/>
                        <a:uLnTx/>
                        <a:uFillTx/>
                        <a:latin typeface="Cambria Math" panose="02040503050406030204" pitchFamily="18" charset="0"/>
                      </a:rPr>
                      <m:t>{</m:t>
                    </m:r>
                    <m:sSub>
                      <m:sSubPr>
                        <m:ctrlPr>
                          <a:rPr kumimoji="0" lang="it-IT" altLang="it-IT" sz="1800" b="0" i="1" u="none" strike="noStrike" kern="1200" spc="0" normalizeH="0" smtClean="0">
                            <a:ln>
                              <a:noFill/>
                            </a:ln>
                            <a:solidFill>
                              <a:schemeClr val="tx1"/>
                            </a:solidFill>
                            <a:effectLst/>
                            <a:uLnTx/>
                            <a:uFillTx/>
                            <a:latin typeface="Cambria Math" panose="02040503050406030204" pitchFamily="18" charset="0"/>
                          </a:rPr>
                        </m:ctrlPr>
                      </m:sSubPr>
                      <m:e>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𝑘</m:t>
                        </m:r>
                      </m:e>
                      <m:sub>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𝑢</m:t>
                        </m:r>
                      </m:sub>
                    </m:sSub>
                    <m:r>
                      <a:rPr kumimoji="0" lang="it-IT" altLang="it-IT" sz="1800" b="0" i="1" u="none" strike="noStrike" kern="1200" spc="0" normalizeH="0" smtClean="0">
                        <a:ln>
                          <a:noFill/>
                        </a:ln>
                        <a:solidFill>
                          <a:schemeClr val="tx1"/>
                        </a:solidFill>
                        <a:effectLst/>
                        <a:uLnTx/>
                        <a:uFillTx/>
                        <a:latin typeface="Cambria Math" panose="02040503050406030204" pitchFamily="18" charset="0"/>
                      </a:rPr>
                      <m:t>}</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in formulae: </a:t>
                </a:r>
              </a:p>
            </p:txBody>
          </p:sp>
        </mc:Choice>
        <mc:Fallback xmlns="">
          <p:sp>
            <p:nvSpPr>
              <p:cNvPr id="17" name="Rectangle 2"/>
              <p:cNvSpPr txBox="1">
                <a:spLocks noRot="1" noChangeAspect="1" noMove="1" noResize="1" noEditPoints="1" noAdjustHandles="1" noChangeArrowheads="1" noChangeShapeType="1" noTextEdit="1"/>
              </p:cNvSpPr>
              <p:nvPr/>
            </p:nvSpPr>
            <p:spPr bwMode="auto">
              <a:xfrm>
                <a:off x="1116012" y="3361390"/>
                <a:ext cx="10009187" cy="670993"/>
              </a:xfrm>
              <a:prstGeom prst="rect">
                <a:avLst/>
              </a:prstGeom>
              <a:blipFill rotWithShape="0">
                <a:blip r:embed="rId8"/>
                <a:stretch>
                  <a:fillRect l="-487" t="-4545" r="-548" b="-10000"/>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CasellaDiTesto 10"/>
              <p:cNvSpPr txBox="1"/>
              <p:nvPr/>
            </p:nvSpPr>
            <p:spPr>
              <a:xfrm>
                <a:off x="3761946" y="4168095"/>
                <a:ext cx="4717317" cy="7561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𝒦</m:t>
                      </m:r>
                      <m:r>
                        <a:rPr lang="it-IT" b="0" i="1" smtClean="0">
                          <a:latin typeface="Cambria Math" panose="02040503050406030204" pitchFamily="18" charset="0"/>
                          <a:ea typeface="Cambria Math" panose="02040503050406030204" pitchFamily="18" charset="0"/>
                        </a:rPr>
                        <m:t> ≜ </m:t>
                      </m:r>
                      <m:d>
                        <m:dPr>
                          <m:begChr m:val="{"/>
                          <m:endChr m:val="}"/>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𝑘</m:t>
                          </m:r>
                          <m:r>
                            <a:rPr lang="it-IT" b="0" i="1" smtClean="0">
                              <a:latin typeface="Cambria Math" panose="02040503050406030204" pitchFamily="18" charset="0"/>
                              <a:ea typeface="Cambria Math" panose="02040503050406030204" pitchFamily="18" charset="0"/>
                            </a:rPr>
                            <m:t>= </m:t>
                          </m:r>
                          <m:nary>
                            <m:naryPr>
                              <m:chr m:val="∑"/>
                              <m:ctrlPr>
                                <a:rPr lang="it-IT" b="0" i="1" smtClean="0">
                                  <a:latin typeface="Cambria Math" panose="02040503050406030204" pitchFamily="18" charset="0"/>
                                  <a:ea typeface="Cambria Math" panose="02040503050406030204" pitchFamily="18" charset="0"/>
                                </a:rPr>
                              </m:ctrlPr>
                            </m:naryPr>
                            <m:sub>
                              <m:r>
                                <m:rPr>
                                  <m:brk m:alnAt="23"/>
                                </m:rPr>
                                <a:rPr lang="it-IT" b="0" i="1" smtClean="0">
                                  <a:latin typeface="Cambria Math" panose="02040503050406030204" pitchFamily="18" charset="0"/>
                                  <a:ea typeface="Cambria Math" panose="02040503050406030204" pitchFamily="18" charset="0"/>
                                </a:rPr>
                                <m:t>𝑢</m:t>
                              </m:r>
                              <m:r>
                                <a:rPr lang="it-IT" b="0" i="1" smtClean="0">
                                  <a:latin typeface="Cambria Math" panose="02040503050406030204" pitchFamily="18" charset="0"/>
                                  <a:ea typeface="Cambria Math" panose="02040503050406030204" pitchFamily="18" charset="0"/>
                                </a:rPr>
                                <m:t>=1</m:t>
                              </m:r>
                            </m:sub>
                            <m:sup>
                              <m:r>
                                <a:rPr lang="it-IT" b="0" i="1" smtClean="0">
                                  <a:latin typeface="Cambria Math" panose="02040503050406030204" pitchFamily="18" charset="0"/>
                                  <a:ea typeface="Cambria Math" panose="02040503050406030204" pitchFamily="18" charset="0"/>
                                </a:rPr>
                                <m:t>𝑚</m:t>
                              </m:r>
                            </m:sup>
                            <m:e>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𝛽</m:t>
                                  </m:r>
                                </m:e>
                                <m:sub>
                                  <m:r>
                                    <a:rPr lang="it-IT" b="0" i="1" smtClean="0">
                                      <a:latin typeface="Cambria Math" panose="02040503050406030204" pitchFamily="18" charset="0"/>
                                      <a:ea typeface="Cambria Math" panose="02040503050406030204" pitchFamily="18" charset="0"/>
                                    </a:rPr>
                                    <m:t>𝑢</m:t>
                                  </m:r>
                                </m:sub>
                              </m:sSub>
                              <m:r>
                                <a:rPr lang="it-IT" b="0" i="1" smtClean="0">
                                  <a:latin typeface="Cambria Math" panose="02040503050406030204" pitchFamily="18" charset="0"/>
                                  <a:ea typeface="Cambria Math" panose="02040503050406030204" pitchFamily="18" charset="0"/>
                                </a:rPr>
                                <m:t> </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𝑘</m:t>
                                  </m:r>
                                </m:e>
                                <m:sub>
                                  <m:r>
                                    <a:rPr lang="it-IT" b="0" i="1" smtClean="0">
                                      <a:latin typeface="Cambria Math" panose="02040503050406030204" pitchFamily="18" charset="0"/>
                                      <a:ea typeface="Cambria Math" panose="02040503050406030204" pitchFamily="18" charset="0"/>
                                    </a:rPr>
                                    <m:t>𝑢</m:t>
                                  </m:r>
                                </m:sub>
                              </m:sSub>
                            </m:e>
                          </m:nary>
                          <m:r>
                            <a:rPr lang="it-IT" b="0" i="1" smtClean="0">
                              <a:latin typeface="Cambria Math" panose="02040503050406030204" pitchFamily="18" charset="0"/>
                              <a:ea typeface="Cambria Math" panose="02040503050406030204" pitchFamily="18" charset="0"/>
                            </a:rPr>
                            <m:t> : </m:t>
                          </m:r>
                          <m:nary>
                            <m:naryPr>
                              <m:chr m:val="∑"/>
                              <m:ctrlPr>
                                <a:rPr lang="it-IT" b="0" i="1" smtClean="0">
                                  <a:latin typeface="Cambria Math" panose="02040503050406030204" pitchFamily="18" charset="0"/>
                                  <a:ea typeface="Cambria Math" panose="02040503050406030204" pitchFamily="18" charset="0"/>
                                </a:rPr>
                              </m:ctrlPr>
                            </m:naryPr>
                            <m:sub>
                              <m:r>
                                <m:rPr>
                                  <m:brk m:alnAt="23"/>
                                </m:rPr>
                                <a:rPr lang="it-IT" b="0" i="1" smtClean="0">
                                  <a:latin typeface="Cambria Math" panose="02040503050406030204" pitchFamily="18" charset="0"/>
                                  <a:ea typeface="Cambria Math" panose="02040503050406030204" pitchFamily="18" charset="0"/>
                                </a:rPr>
                                <m:t>𝑢</m:t>
                              </m:r>
                              <m:r>
                                <a:rPr lang="it-IT" b="0" i="1" smtClean="0">
                                  <a:latin typeface="Cambria Math" panose="02040503050406030204" pitchFamily="18" charset="0"/>
                                  <a:ea typeface="Cambria Math" panose="02040503050406030204" pitchFamily="18" charset="0"/>
                                </a:rPr>
                                <m:t>=1</m:t>
                              </m:r>
                            </m:sub>
                            <m:sup>
                              <m:r>
                                <a:rPr lang="it-IT" b="0" i="1" smtClean="0">
                                  <a:latin typeface="Cambria Math" panose="02040503050406030204" pitchFamily="18" charset="0"/>
                                  <a:ea typeface="Cambria Math" panose="02040503050406030204" pitchFamily="18" charset="0"/>
                                </a:rPr>
                                <m:t>𝑚</m:t>
                              </m:r>
                            </m:sup>
                            <m:e>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𝛽</m:t>
                                  </m:r>
                                </m:e>
                                <m:sub>
                                  <m:r>
                                    <a:rPr lang="it-IT" b="0" i="1" smtClean="0">
                                      <a:latin typeface="Cambria Math" panose="02040503050406030204" pitchFamily="18" charset="0"/>
                                      <a:ea typeface="Cambria Math" panose="02040503050406030204" pitchFamily="18" charset="0"/>
                                    </a:rPr>
                                    <m:t>𝑢</m:t>
                                  </m:r>
                                </m:sub>
                              </m:sSub>
                              <m:r>
                                <a:rPr lang="it-IT" b="0" i="1" smtClean="0">
                                  <a:latin typeface="Cambria Math" panose="02040503050406030204" pitchFamily="18" charset="0"/>
                                  <a:ea typeface="Cambria Math" panose="02040503050406030204" pitchFamily="18" charset="0"/>
                                </a:rPr>
                                <m:t>=1</m:t>
                              </m:r>
                            </m:e>
                          </m:nary>
                          <m:r>
                            <a:rPr lang="it-IT" b="0" i="1" smtClean="0">
                              <a:latin typeface="Cambria Math" panose="02040503050406030204" pitchFamily="18" charset="0"/>
                              <a:ea typeface="Cambria Math" panose="02040503050406030204" pitchFamily="18" charset="0"/>
                            </a:rPr>
                            <m:t>, </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𝛽</m:t>
                              </m:r>
                            </m:e>
                            <m:sub>
                              <m:r>
                                <a:rPr lang="it-IT" b="0" i="1" smtClean="0">
                                  <a:latin typeface="Cambria Math" panose="02040503050406030204" pitchFamily="18" charset="0"/>
                                  <a:ea typeface="Cambria Math" panose="02040503050406030204" pitchFamily="18" charset="0"/>
                                </a:rPr>
                                <m:t>𝑢</m:t>
                              </m:r>
                            </m:sub>
                          </m:sSub>
                          <m:r>
                            <a:rPr lang="it-IT" i="1">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0, ∀</m:t>
                          </m:r>
                          <m:r>
                            <a:rPr lang="it-IT" b="0" i="1" smtClean="0">
                              <a:latin typeface="Cambria Math" panose="02040503050406030204" pitchFamily="18" charset="0"/>
                              <a:ea typeface="Cambria Math" panose="02040503050406030204" pitchFamily="18" charset="0"/>
                            </a:rPr>
                            <m:t>𝑢</m:t>
                          </m:r>
                        </m:e>
                      </m:d>
                    </m:oMath>
                  </m:oMathPara>
                </a14:m>
                <a:endParaRPr lang="en-GB"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3761946" y="4168095"/>
                <a:ext cx="4717317" cy="756169"/>
              </a:xfrm>
              <a:prstGeom prst="rect">
                <a:avLst/>
              </a:prstGeom>
              <a:blipFill rotWithShape="0">
                <a:blip r:embed="rId9"/>
                <a:stretch>
                  <a:fillRect/>
                </a:stretch>
              </a:blipFill>
            </p:spPr>
            <p:txBody>
              <a:bodyPr/>
              <a:lstStyle/>
              <a:p>
                <a:r>
                  <a:rPr lang="en-GB">
                    <a:noFill/>
                  </a:rPr>
                  <a:t> </a:t>
                </a:r>
              </a:p>
            </p:txBody>
          </p:sp>
        </mc:Fallback>
      </mc:AlternateContent>
      <p:sp>
        <p:nvSpPr>
          <p:cNvPr id="19" name="Rectangle 2"/>
          <p:cNvSpPr txBox="1">
            <a:spLocks noChangeArrowheads="1"/>
          </p:cNvSpPr>
          <p:nvPr/>
        </p:nvSpPr>
        <p:spPr bwMode="auto">
          <a:xfrm>
            <a:off x="1116617" y="5049918"/>
            <a:ext cx="10009187" cy="903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1800" b="0" dirty="0" smtClean="0">
                <a:solidFill>
                  <a:schemeClr val="tx1"/>
                </a:solidFill>
                <a:latin typeface="HelveticaNeueLT Std Lt" panose="020B0403020202020204" pitchFamily="34" charset="0"/>
              </a:rPr>
              <a:t>Multi-kernel approach is one of the key components to achieve good performance in domain adaptation task, since they can match both high-order and low-order moments to minimize Type-II error.</a:t>
            </a:r>
            <a:endPar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endParaRPr>
          </a:p>
        </p:txBody>
      </p:sp>
    </p:spTree>
    <p:extLst>
      <p:ext uri="{BB962C8B-B14F-4D97-AF65-F5344CB8AC3E}">
        <p14:creationId xmlns:p14="http://schemas.microsoft.com/office/powerpoint/2010/main" val="2019310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0-#ppt_w/2"/>
                                          </p:val>
                                        </p:tav>
                                        <p:tav tm="100000">
                                          <p:val>
                                            <p:strVal val="#ppt_x"/>
                                          </p:val>
                                        </p:tav>
                                      </p:tavLst>
                                    </p:anim>
                                    <p:anim calcmode="lin" valueType="num">
                                      <p:cBhvr additive="base">
                                        <p:cTn id="1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2" presetClass="entr" presetSubtype="8" fill="hold" grpId="0" nodeType="withEffect">
                                  <p:stCondLst>
                                    <p:cond delay="40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0-#ppt_w/2"/>
                                          </p:val>
                                        </p:tav>
                                        <p:tav tm="100000">
                                          <p:val>
                                            <p:strVal val="#ppt_x"/>
                                          </p:val>
                                        </p:tav>
                                      </p:tavLst>
                                    </p:anim>
                                    <p:anim calcmode="lin" valueType="num">
                                      <p:cBhvr additive="base">
                                        <p:cTn id="25" dur="500" fill="hold"/>
                                        <p:tgtEl>
                                          <p:spTgt spid="15"/>
                                        </p:tgtEl>
                                        <p:attrNameLst>
                                          <p:attrName>ppt_y</p:attrName>
                                        </p:attrNameLst>
                                      </p:cBhvr>
                                      <p:tavLst>
                                        <p:tav tm="0">
                                          <p:val>
                                            <p:strVal val="#ppt_y"/>
                                          </p:val>
                                        </p:tav>
                                        <p:tav tm="100000">
                                          <p:val>
                                            <p:strVal val="#ppt_y"/>
                                          </p:val>
                                        </p:tav>
                                      </p:tavLst>
                                    </p:anim>
                                  </p:childTnLst>
                                </p:cTn>
                              </p:par>
                              <p:par>
                                <p:cTn id="26" presetID="22" presetClass="entr" presetSubtype="8" fill="hold" grpId="0" nodeType="withEffect">
                                  <p:stCondLst>
                                    <p:cond delay="80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22" presetClass="entr" presetSubtype="1" fill="hold" grpId="0" nodeType="withEffect">
                                  <p:stCondLst>
                                    <p:cond delay="400"/>
                                  </p:stCondLst>
                                  <p:childTnLst>
                                    <p:set>
                                      <p:cBhvr>
                                        <p:cTn id="35" dur="1" fill="hold">
                                          <p:stCondLst>
                                            <p:cond delay="0"/>
                                          </p:stCondLst>
                                        </p:cTn>
                                        <p:tgtEl>
                                          <p:spTgt spid="11"/>
                                        </p:tgtEl>
                                        <p:attrNameLst>
                                          <p:attrName>style.visibility</p:attrName>
                                        </p:attrNameLst>
                                      </p:cBhvr>
                                      <p:to>
                                        <p:strVal val="visible"/>
                                      </p:to>
                                    </p:set>
                                    <p:animEffect transition="in" filter="wipe(up)">
                                      <p:cBhvr>
                                        <p:cTn id="36" dur="7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3" grpId="0"/>
      <p:bldP spid="25" grpId="0"/>
      <p:bldP spid="3" grpId="0"/>
      <p:bldP spid="15" grpId="0" animBg="1"/>
      <p:bldP spid="17" grpId="0"/>
      <p:bldP spid="11"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6</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6"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it-IT" sz="2800" b="1" i="0" u="none" strike="noStrike" kern="1200" cap="small" spc="0" dirty="0" smtClean="0">
                <a:ln>
                  <a:noFill/>
                </a:ln>
                <a:solidFill>
                  <a:srgbClr val="822434"/>
                </a:solidFill>
                <a:effectLst/>
                <a:uLnTx/>
                <a:uFillTx/>
                <a:latin typeface="HelveticaNeueLT Std Lt" panose="020B0403020202020204" pitchFamily="34" charset="0"/>
              </a:rPr>
              <a:t>DAN analysis</a:t>
            </a:r>
            <a:endParaRPr kumimoji="0" lang="en-GB" altLang="it-IT" sz="2800" b="1" i="0" u="none" strike="noStrike" kern="1200" cap="small" spc="0" dirty="0" smtClean="0">
              <a:ln>
                <a:noFill/>
              </a:ln>
              <a:solidFill>
                <a:srgbClr val="822433"/>
              </a:solidFill>
              <a:effectLst/>
              <a:uLnTx/>
              <a:uFillTx/>
              <a:latin typeface="HelveticaNeueLT Std Lt" panose="020B0403020202020204" pitchFamily="34" charset="0"/>
            </a:endParaRPr>
          </a:p>
        </p:txBody>
      </p:sp>
      <mc:AlternateContent xmlns:mc="http://schemas.openxmlformats.org/markup-compatibility/2006" xmlns:a14="http://schemas.microsoft.com/office/drawing/2010/main">
        <mc:Choice Requires="a14">
          <p:sp>
            <p:nvSpPr>
              <p:cNvPr id="17" name="Rectangle 2"/>
              <p:cNvSpPr txBox="1">
                <a:spLocks noChangeArrowheads="1"/>
              </p:cNvSpPr>
              <p:nvPr/>
            </p:nvSpPr>
            <p:spPr bwMode="auto">
              <a:xfrm>
                <a:off x="1116012" y="914399"/>
                <a:ext cx="10009187" cy="1036321"/>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2000" b="0" dirty="0" smtClean="0">
                    <a:solidFill>
                      <a:schemeClr val="tx1"/>
                    </a:solidFill>
                    <a:latin typeface="HelveticaNeueLT Std Lt" panose="020B0403020202020204" pitchFamily="34" charset="0"/>
                  </a:rPr>
                  <a:t>The author used the Krizhevsky’s AlexNet as starting CNN architecture, with 5 </a:t>
                </a:r>
                <a:r>
                  <a:rPr lang="en-GB" altLang="it-IT" sz="2000" b="0" i="1" dirty="0" smtClean="0">
                    <a:solidFill>
                      <a:schemeClr val="tx1"/>
                    </a:solidFill>
                    <a:latin typeface="HelveticaNeueLT Std Lt" panose="020B0403020202020204" pitchFamily="34" charset="0"/>
                  </a:rPr>
                  <a:t>convolutional layers</a:t>
                </a:r>
                <a:r>
                  <a:rPr lang="en-GB" altLang="it-IT" sz="2000" b="0" dirty="0" smtClean="0">
                    <a:solidFill>
                      <a:schemeClr val="tx1"/>
                    </a:solidFill>
                    <a:latin typeface="HelveticaNeueLT Std Lt" panose="020B0403020202020204" pitchFamily="34" charset="0"/>
                  </a:rPr>
                  <a:t> and 3 </a:t>
                </a:r>
                <a:r>
                  <a:rPr lang="en-GB" altLang="it-IT" sz="2000" b="0" i="1" dirty="0" smtClean="0">
                    <a:solidFill>
                      <a:schemeClr val="tx1"/>
                    </a:solidFill>
                    <a:latin typeface="HelveticaNeueLT Std Lt" panose="020B0403020202020204" pitchFamily="34" charset="0"/>
                  </a:rPr>
                  <a:t> fully connected ones</a:t>
                </a:r>
                <a:r>
                  <a:rPr lang="en-GB" altLang="it-IT" sz="2000" b="0" dirty="0" smtClean="0">
                    <a:solidFill>
                      <a:schemeClr val="tx1"/>
                    </a:solidFill>
                    <a:latin typeface="HelveticaNeueLT Std Lt" panose="020B0403020202020204" pitchFamily="34" charset="0"/>
                  </a:rPr>
                  <a:t>. Letting </a:t>
                </a:r>
                <a14:m>
                  <m:oMath xmlns:m="http://schemas.openxmlformats.org/officeDocument/2006/math">
                    <m:r>
                      <m:rPr>
                        <m:sty m:val="p"/>
                      </m:rPr>
                      <a:rPr lang="el-GR" altLang="it-IT" sz="2000" b="0" i="1" smtClean="0">
                        <a:solidFill>
                          <a:schemeClr val="tx1"/>
                        </a:solidFill>
                        <a:latin typeface="Cambria Math" panose="02040503050406030204" pitchFamily="18" charset="0"/>
                        <a:ea typeface="Cambria Math" panose="02040503050406030204" pitchFamily="18" charset="0"/>
                      </a:rPr>
                      <m:t>Θ</m:t>
                    </m:r>
                    <m:r>
                      <a:rPr lang="it-IT" altLang="it-IT" sz="2000" b="0" i="1" smtClean="0">
                        <a:solidFill>
                          <a:schemeClr val="tx1"/>
                        </a:solidFill>
                        <a:latin typeface="Cambria Math" panose="02040503050406030204" pitchFamily="18" charset="0"/>
                        <a:ea typeface="Cambria Math" panose="02040503050406030204" pitchFamily="18" charset="0"/>
                      </a:rPr>
                      <m:t>=</m:t>
                    </m:r>
                    <m:sSubSup>
                      <m:sSubSupPr>
                        <m:ctrlPr>
                          <a:rPr lang="it-IT" altLang="it-IT" sz="2000" b="0" i="1" smtClean="0">
                            <a:solidFill>
                              <a:schemeClr val="tx1"/>
                            </a:solidFill>
                            <a:latin typeface="Cambria Math" panose="02040503050406030204" pitchFamily="18" charset="0"/>
                            <a:ea typeface="Cambria Math" panose="02040503050406030204" pitchFamily="18" charset="0"/>
                          </a:rPr>
                        </m:ctrlPr>
                      </m:sSubSupPr>
                      <m:e>
                        <m:d>
                          <m:dPr>
                            <m:begChr m:val="{"/>
                            <m:endChr m:val="}"/>
                            <m:ctrlPr>
                              <a:rPr lang="it-IT" altLang="it-IT" sz="2000" b="0" i="1" smtClean="0">
                                <a:solidFill>
                                  <a:schemeClr val="tx1"/>
                                </a:solidFill>
                                <a:latin typeface="Cambria Math" panose="02040503050406030204" pitchFamily="18" charset="0"/>
                                <a:ea typeface="Cambria Math" panose="02040503050406030204" pitchFamily="18" charset="0"/>
                              </a:rPr>
                            </m:ctrlPr>
                          </m:dPr>
                          <m:e>
                            <m:sSup>
                              <m:sSupPr>
                                <m:ctrlPr>
                                  <a:rPr lang="it-IT" altLang="it-IT" sz="2000" b="0" i="1">
                                    <a:solidFill>
                                      <a:schemeClr val="tx1"/>
                                    </a:solidFill>
                                    <a:latin typeface="Cambria Math" panose="02040503050406030204" pitchFamily="18" charset="0"/>
                                    <a:ea typeface="Cambria Math" panose="02040503050406030204" pitchFamily="18" charset="0"/>
                                  </a:rPr>
                                </m:ctrlPr>
                              </m:sSupPr>
                              <m:e>
                                <m:r>
                                  <a:rPr lang="it-IT" altLang="it-IT" sz="2000" i="1">
                                    <a:solidFill>
                                      <a:schemeClr val="tx1"/>
                                    </a:solidFill>
                                    <a:latin typeface="Cambria Math" panose="02040503050406030204" pitchFamily="18" charset="0"/>
                                    <a:ea typeface="Cambria Math" panose="02040503050406030204" pitchFamily="18" charset="0"/>
                                  </a:rPr>
                                  <m:t>𝑾</m:t>
                                </m:r>
                              </m:e>
                              <m:sup>
                                <m:r>
                                  <a:rPr lang="it-IT" altLang="it-IT" sz="2000" b="0" i="1" smtClean="0">
                                    <a:solidFill>
                                      <a:schemeClr val="tx1"/>
                                    </a:solidFill>
                                    <a:latin typeface="Cambria Math" panose="02040503050406030204" pitchFamily="18" charset="0"/>
                                    <a:ea typeface="Cambria Math" panose="02040503050406030204" pitchFamily="18" charset="0"/>
                                  </a:rPr>
                                  <m:t>𝑙</m:t>
                                </m:r>
                              </m:sup>
                            </m:sSup>
                            <m:r>
                              <a:rPr lang="it-IT" altLang="it-IT" sz="2000" b="0" i="1">
                                <a:solidFill>
                                  <a:schemeClr val="tx1"/>
                                </a:solidFill>
                                <a:latin typeface="Cambria Math" panose="02040503050406030204" pitchFamily="18" charset="0"/>
                                <a:ea typeface="Cambria Math" panose="02040503050406030204" pitchFamily="18" charset="0"/>
                              </a:rPr>
                              <m:t>,</m:t>
                            </m:r>
                            <m:sSup>
                              <m:sSupPr>
                                <m:ctrlPr>
                                  <a:rPr lang="it-IT" altLang="it-IT" sz="2000" b="0" i="1">
                                    <a:solidFill>
                                      <a:schemeClr val="tx1"/>
                                    </a:solidFill>
                                    <a:latin typeface="Cambria Math" panose="02040503050406030204" pitchFamily="18" charset="0"/>
                                    <a:ea typeface="Cambria Math" panose="02040503050406030204" pitchFamily="18" charset="0"/>
                                  </a:rPr>
                                </m:ctrlPr>
                              </m:sSupPr>
                              <m:e>
                                <m:r>
                                  <a:rPr lang="it-IT" altLang="it-IT" sz="2000" i="1">
                                    <a:solidFill>
                                      <a:schemeClr val="tx1"/>
                                    </a:solidFill>
                                    <a:latin typeface="Cambria Math" panose="02040503050406030204" pitchFamily="18" charset="0"/>
                                    <a:ea typeface="Cambria Math" panose="02040503050406030204" pitchFamily="18" charset="0"/>
                                  </a:rPr>
                                  <m:t>𝒃</m:t>
                                </m:r>
                              </m:e>
                              <m:sup>
                                <m:r>
                                  <a:rPr lang="it-IT" altLang="it-IT" sz="2000" b="0" i="1" smtClean="0">
                                    <a:solidFill>
                                      <a:schemeClr val="tx1"/>
                                    </a:solidFill>
                                    <a:latin typeface="Cambria Math" panose="02040503050406030204" pitchFamily="18" charset="0"/>
                                    <a:ea typeface="Cambria Math" panose="02040503050406030204" pitchFamily="18" charset="0"/>
                                  </a:rPr>
                                  <m:t>𝑙</m:t>
                                </m:r>
                              </m:sup>
                            </m:sSup>
                          </m:e>
                        </m:d>
                      </m:e>
                      <m:sub>
                        <m:r>
                          <a:rPr lang="it-IT" altLang="it-IT" sz="2000" b="0" i="1" smtClean="0">
                            <a:solidFill>
                              <a:schemeClr val="tx1"/>
                            </a:solidFill>
                            <a:latin typeface="Cambria Math" panose="02040503050406030204" pitchFamily="18" charset="0"/>
                            <a:ea typeface="Cambria Math" panose="02040503050406030204" pitchFamily="18" charset="0"/>
                          </a:rPr>
                          <m:t>𝑙</m:t>
                        </m:r>
                        <m:r>
                          <a:rPr lang="it-IT" altLang="it-IT" sz="2000" b="0" i="1" smtClean="0">
                            <a:solidFill>
                              <a:schemeClr val="tx1"/>
                            </a:solidFill>
                            <a:latin typeface="Cambria Math" panose="02040503050406030204" pitchFamily="18" charset="0"/>
                            <a:ea typeface="Cambria Math" panose="02040503050406030204" pitchFamily="18" charset="0"/>
                          </a:rPr>
                          <m:t>=1</m:t>
                        </m:r>
                      </m:sub>
                      <m:sup>
                        <m:r>
                          <a:rPr lang="it-IT" altLang="it-IT" sz="2000" b="0" i="1" smtClean="0">
                            <a:solidFill>
                              <a:schemeClr val="tx1"/>
                            </a:solidFill>
                            <a:latin typeface="Cambria Math" panose="02040503050406030204" pitchFamily="18" charset="0"/>
                            <a:ea typeface="Cambria Math" panose="02040503050406030204" pitchFamily="18" charset="0"/>
                          </a:rPr>
                          <m:t>𝐿</m:t>
                        </m:r>
                      </m:sup>
                    </m:sSubSup>
                  </m:oMath>
                </a14:m>
                <a:r>
                  <a:rPr kumimoji="0" lang="en-GB" altLang="it-IT" sz="2000" b="0" i="1" u="none" strike="noStrike" kern="1200" cap="none" spc="0" normalizeH="0" baseline="0" dirty="0" smtClean="0">
                    <a:ln>
                      <a:noFill/>
                    </a:ln>
                    <a:solidFill>
                      <a:schemeClr val="tx1"/>
                    </a:solidFill>
                    <a:effectLst/>
                    <a:uLnTx/>
                    <a:uFillTx/>
                    <a:latin typeface="HelveticaNeueLT Std Lt" panose="020B0403020202020204" pitchFamily="34" charset="0"/>
                  </a:rPr>
                  <a:t> </a:t>
                </a:r>
                <a:r>
                  <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rPr>
                  <a:t>denote</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 the param</a:t>
                </a:r>
                <a:r>
                  <a:rPr lang="en-GB" altLang="it-IT" sz="2000" b="0" dirty="0" smtClean="0">
                    <a:solidFill>
                      <a:schemeClr val="tx1"/>
                    </a:solidFill>
                    <a:latin typeface="HelveticaNeueLT Std Lt" panose="020B0403020202020204" pitchFamily="34" charset="0"/>
                  </a:rPr>
                  <a:t>eters of the CNN, the empirical risk will be:</a:t>
                </a:r>
                <a:endParaRPr kumimoji="0" lang="en-GB" altLang="it-IT" sz="2000" b="0" i="1" u="none" strike="noStrike" kern="1200" cap="none" spc="0" normalizeH="0" baseline="0" dirty="0" smtClean="0">
                  <a:ln>
                    <a:noFill/>
                  </a:ln>
                  <a:solidFill>
                    <a:schemeClr val="tx1"/>
                  </a:solidFill>
                  <a:effectLst/>
                  <a:uLnTx/>
                  <a:uFillTx/>
                  <a:latin typeface="HelveticaNeueLT Std Lt" panose="020B0403020202020204" pitchFamily="34" charset="0"/>
                </a:endParaRPr>
              </a:p>
            </p:txBody>
          </p:sp>
        </mc:Choice>
        <mc:Fallback xmlns="">
          <p:sp>
            <p:nvSpPr>
              <p:cNvPr id="17" name="Rectangle 2"/>
              <p:cNvSpPr txBox="1">
                <a:spLocks noRot="1" noChangeAspect="1" noMove="1" noResize="1" noEditPoints="1" noAdjustHandles="1" noChangeArrowheads="1" noChangeShapeType="1" noTextEdit="1"/>
              </p:cNvSpPr>
              <p:nvPr/>
            </p:nvSpPr>
            <p:spPr bwMode="auto">
              <a:xfrm>
                <a:off x="1116012" y="914399"/>
                <a:ext cx="10009187" cy="1036321"/>
              </a:xfrm>
              <a:prstGeom prst="rect">
                <a:avLst/>
              </a:prstGeom>
              <a:blipFill rotWithShape="0">
                <a:blip r:embed="rId5"/>
                <a:stretch>
                  <a:fillRect l="-609" t="-2941" r="-670" b="-8824"/>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pic>
        <p:nvPicPr>
          <p:cNvPr id="6" name="Immagin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6012" y="2006600"/>
            <a:ext cx="10009187" cy="817905"/>
          </a:xfrm>
          <a:prstGeom prst="rect">
            <a:avLst/>
          </a:prstGeom>
        </p:spPr>
      </p:pic>
      <mc:AlternateContent xmlns:mc="http://schemas.openxmlformats.org/markup-compatibility/2006" xmlns:a14="http://schemas.microsoft.com/office/drawing/2010/main">
        <mc:Choice Requires="a14">
          <p:sp>
            <p:nvSpPr>
              <p:cNvPr id="20" name="Rectangle 2"/>
              <p:cNvSpPr txBox="1">
                <a:spLocks noChangeArrowheads="1"/>
              </p:cNvSpPr>
              <p:nvPr/>
            </p:nvSpPr>
            <p:spPr bwMode="auto">
              <a:xfrm>
                <a:off x="1116012" y="2926105"/>
                <a:ext cx="10009187" cy="934865"/>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1800" b="0" dirty="0" smtClean="0">
                    <a:solidFill>
                      <a:schemeClr val="tx1"/>
                    </a:solidFill>
                    <a:latin typeface="HelveticaNeueLT Std Lt" panose="020B0403020202020204" pitchFamily="34" charset="0"/>
                  </a:rPr>
                  <a:t>Exploiting the fact that early-layers features are more generic and that </a:t>
                </a:r>
                <a:r>
                  <a:rPr lang="en-GB" altLang="it-IT" sz="1800" b="0" dirty="0">
                    <a:solidFill>
                      <a:schemeClr val="tx1"/>
                    </a:solidFill>
                    <a:latin typeface="HelveticaNeueLT Std Lt" panose="020B0403020202020204" pitchFamily="34" charset="0"/>
                  </a:rPr>
                  <a:t>their </a:t>
                </a:r>
                <a:r>
                  <a:rPr lang="en-GB" altLang="it-IT" sz="1800" b="0" dirty="0" smtClean="0">
                    <a:solidFill>
                      <a:schemeClr val="tx1"/>
                    </a:solidFill>
                    <a:latin typeface="HelveticaNeueLT Std Lt" panose="020B0403020202020204" pitchFamily="34" charset="0"/>
                  </a:rPr>
                  <a:t>specificity increases going towards deeper ones, they </a:t>
                </a:r>
                <a:r>
                  <a:rPr lang="en-GB" altLang="it-IT" sz="1800" dirty="0" smtClean="0">
                    <a:solidFill>
                      <a:schemeClr val="tx1"/>
                    </a:solidFill>
                    <a:latin typeface="HelveticaNeueLT Std Lt" panose="020B0403020202020204" pitchFamily="34" charset="0"/>
                  </a:rPr>
                  <a:t>froze the first 3 layers</a:t>
                </a:r>
                <a:r>
                  <a:rPr lang="en-GB" altLang="it-IT" sz="1800" b="0" dirty="0" smtClean="0">
                    <a:solidFill>
                      <a:schemeClr val="tx1"/>
                    </a:solidFill>
                    <a:latin typeface="HelveticaNeueLT Std Lt" panose="020B0403020202020204" pitchFamily="34" charset="0"/>
                  </a:rPr>
                  <a:t> (e.g. </a:t>
                </a:r>
                <a14:m>
                  <m:oMath xmlns:m="http://schemas.openxmlformats.org/officeDocument/2006/math">
                    <m:r>
                      <a:rPr lang="it-IT" altLang="it-IT" sz="1800" b="0" i="1" smtClean="0">
                        <a:solidFill>
                          <a:schemeClr val="tx1"/>
                        </a:solidFill>
                        <a:latin typeface="Cambria Math" panose="02040503050406030204" pitchFamily="18" charset="0"/>
                      </a:rPr>
                      <m:t>𝑐𝑜𝑛𝑣</m:t>
                    </m:r>
                    <m:r>
                      <a:rPr lang="it-IT" altLang="it-IT" sz="1800" b="0" i="1" smtClean="0">
                        <a:solidFill>
                          <a:schemeClr val="tx1"/>
                        </a:solidFill>
                        <a:latin typeface="Cambria Math" panose="02040503050406030204" pitchFamily="18" charset="0"/>
                      </a:rPr>
                      <m:t>1 →</m:t>
                    </m:r>
                    <m:r>
                      <a:rPr lang="it-IT" altLang="it-IT" sz="1800" b="0" i="1" smtClean="0">
                        <a:solidFill>
                          <a:schemeClr val="tx1"/>
                        </a:solidFill>
                        <a:latin typeface="Cambria Math" panose="02040503050406030204" pitchFamily="18" charset="0"/>
                        <a:ea typeface="Cambria Math" panose="02040503050406030204" pitchFamily="18" charset="0"/>
                      </a:rPr>
                      <m:t>𝑐𝑜𝑛𝑣</m:t>
                    </m:r>
                    <m:r>
                      <a:rPr lang="it-IT" altLang="it-IT" sz="1800" b="0" i="1" smtClean="0">
                        <a:solidFill>
                          <a:schemeClr val="tx1"/>
                        </a:solidFill>
                        <a:latin typeface="Cambria Math" panose="02040503050406030204" pitchFamily="18" charset="0"/>
                        <a:ea typeface="Cambria Math" panose="02040503050406030204" pitchFamily="18" charset="0"/>
                      </a:rPr>
                      <m:t>3</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and execute just some </a:t>
                </a:r>
                <a:r>
                  <a:rPr kumimoji="0" lang="en-GB" altLang="it-IT" sz="1800" u="none" strike="noStrike" kern="1200" spc="0" normalizeH="0" dirty="0" smtClean="0">
                    <a:ln>
                      <a:noFill/>
                    </a:ln>
                    <a:solidFill>
                      <a:schemeClr val="tx1"/>
                    </a:solidFill>
                    <a:effectLst/>
                    <a:uLnTx/>
                    <a:uFillTx/>
                    <a:latin typeface="HelveticaNeueLT Std Lt" panose="020B0403020202020204" pitchFamily="34" charset="0"/>
                  </a:rPr>
                  <a:t>fine-tuning</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on </a:t>
                </a:r>
                <a14:m>
                  <m:oMath xmlns:m="http://schemas.openxmlformats.org/officeDocument/2006/math">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𝑐𝑜𝑛𝑣</m:t>
                    </m:r>
                    <m:r>
                      <a:rPr kumimoji="0" lang="it-IT" altLang="it-IT" sz="1800" b="0" i="1" u="none" strike="noStrike" kern="1200" spc="0" normalizeH="0" smtClean="0">
                        <a:ln>
                          <a:noFill/>
                        </a:ln>
                        <a:solidFill>
                          <a:schemeClr val="tx1"/>
                        </a:solidFill>
                        <a:effectLst/>
                        <a:uLnTx/>
                        <a:uFillTx/>
                        <a:latin typeface="Cambria Math" panose="02040503050406030204" pitchFamily="18" charset="0"/>
                      </a:rPr>
                      <m:t>4 −</m:t>
                    </m:r>
                    <m:r>
                      <a:rPr kumimoji="0" lang="it-IT" altLang="it-IT" sz="1800" b="0" i="1" u="none" strike="noStrike" kern="1200" spc="0" normalizeH="0" smtClean="0">
                        <a:ln>
                          <a:noFill/>
                        </a:ln>
                        <a:solidFill>
                          <a:schemeClr val="tx1"/>
                        </a:solidFill>
                        <a:effectLst/>
                        <a:uLnTx/>
                        <a:uFillTx/>
                        <a:latin typeface="Cambria Math" panose="02040503050406030204" pitchFamily="18" charset="0"/>
                      </a:rPr>
                      <m:t>𝑐𝑜𝑛𝑣</m:t>
                    </m:r>
                    <m:r>
                      <a:rPr kumimoji="0" lang="it-IT" altLang="it-IT" sz="1800" b="0" i="1" u="none" strike="noStrike" kern="1200" spc="0" normalizeH="0" smtClean="0">
                        <a:ln>
                          <a:noFill/>
                        </a:ln>
                        <a:solidFill>
                          <a:schemeClr val="tx1"/>
                        </a:solidFill>
                        <a:effectLst/>
                        <a:uLnTx/>
                        <a:uFillTx/>
                        <a:latin typeface="Cambria Math" panose="02040503050406030204" pitchFamily="18" charset="0"/>
                      </a:rPr>
                      <m:t>5</m:t>
                    </m:r>
                    <m:r>
                      <a:rPr kumimoji="0" lang="it-IT" altLang="it-IT" sz="1800" b="0" i="0" u="none" strike="noStrike" kern="1200" spc="0" normalizeH="0" smtClean="0">
                        <a:ln>
                          <a:noFill/>
                        </a:ln>
                        <a:solidFill>
                          <a:schemeClr val="tx1"/>
                        </a:solidFill>
                        <a:effectLst/>
                        <a:uLnTx/>
                        <a:uFillTx/>
                        <a:latin typeface="Cambria Math" panose="02040503050406030204" pitchFamily="18" charset="0"/>
                      </a:rPr>
                      <m:t>,</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to preserve the co-adaptation. </a:t>
                </a:r>
              </a:p>
            </p:txBody>
          </p:sp>
        </mc:Choice>
        <mc:Fallback xmlns="">
          <p:sp>
            <p:nvSpPr>
              <p:cNvPr id="20" name="Rectangle 2"/>
              <p:cNvSpPr txBox="1">
                <a:spLocks noRot="1" noChangeAspect="1" noMove="1" noResize="1" noEditPoints="1" noAdjustHandles="1" noChangeArrowheads="1" noChangeShapeType="1" noTextEdit="1"/>
              </p:cNvSpPr>
              <p:nvPr/>
            </p:nvSpPr>
            <p:spPr bwMode="auto">
              <a:xfrm>
                <a:off x="1116012" y="2926105"/>
                <a:ext cx="10009187" cy="934865"/>
              </a:xfrm>
              <a:prstGeom prst="rect">
                <a:avLst/>
              </a:prstGeom>
              <a:blipFill rotWithShape="0">
                <a:blip r:embed="rId7"/>
                <a:stretch>
                  <a:fillRect l="-487" t="-3268" r="-548" b="-8497"/>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2"/>
              <p:cNvSpPr txBox="1">
                <a:spLocks noChangeArrowheads="1"/>
              </p:cNvSpPr>
              <p:nvPr/>
            </p:nvSpPr>
            <p:spPr bwMode="auto">
              <a:xfrm>
                <a:off x="1116012" y="4044259"/>
                <a:ext cx="10009187" cy="692841"/>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it-IT" altLang="it-IT" sz="1800" b="0" dirty="0" smtClean="0">
                    <a:solidFill>
                      <a:schemeClr val="tx1"/>
                    </a:solidFill>
                    <a:latin typeface="HelveticaNeueLT Std Lt" panose="020B0403020202020204" pitchFamily="34" charset="0"/>
                  </a:rPr>
                  <a:t>Layers </a:t>
                </a:r>
                <a14:m>
                  <m:oMath xmlns:m="http://schemas.openxmlformats.org/officeDocument/2006/math">
                    <m:r>
                      <a:rPr lang="it-IT" altLang="it-IT" sz="1800" b="0" i="1" smtClean="0">
                        <a:solidFill>
                          <a:schemeClr val="tx1"/>
                        </a:solidFill>
                        <a:latin typeface="Cambria Math" panose="02040503050406030204" pitchFamily="18" charset="0"/>
                      </a:rPr>
                      <m:t>𝑓𝑐</m:t>
                    </m:r>
                    <m:r>
                      <a:rPr lang="it-IT" altLang="it-IT" sz="1800" b="0" i="1" smtClean="0">
                        <a:solidFill>
                          <a:schemeClr val="tx1"/>
                        </a:solidFill>
                        <a:latin typeface="Cambria Math" panose="02040503050406030204" pitchFamily="18" charset="0"/>
                      </a:rPr>
                      <m:t>6 →</m:t>
                    </m:r>
                    <m:r>
                      <a:rPr lang="it-IT" altLang="it-IT" sz="1800" b="0" i="1" smtClean="0">
                        <a:solidFill>
                          <a:schemeClr val="tx1"/>
                        </a:solidFill>
                        <a:latin typeface="Cambria Math" panose="02040503050406030204" pitchFamily="18" charset="0"/>
                        <a:ea typeface="Cambria Math" panose="02040503050406030204" pitchFamily="18" charset="0"/>
                      </a:rPr>
                      <m:t>𝑓𝑐</m:t>
                    </m:r>
                    <m:r>
                      <a:rPr lang="it-IT" altLang="it-IT" sz="1800" b="0" i="1" smtClean="0">
                        <a:solidFill>
                          <a:schemeClr val="tx1"/>
                        </a:solidFill>
                        <a:latin typeface="Cambria Math" panose="02040503050406030204" pitchFamily="18" charset="0"/>
                        <a:ea typeface="Cambria Math" panose="02040503050406030204" pitchFamily="18" charset="0"/>
                      </a:rPr>
                      <m:t>8</m:t>
                    </m:r>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have a too much enhanced domain discrepancy, so the authors re-trained them with a </a:t>
                </a:r>
                <a:r>
                  <a:rPr kumimoji="0" lang="en-GB" altLang="it-IT" sz="1800" u="none" strike="noStrike" kern="1200" spc="0" normalizeH="0" dirty="0" smtClean="0">
                    <a:ln>
                      <a:noFill/>
                    </a:ln>
                    <a:solidFill>
                      <a:schemeClr val="tx1"/>
                    </a:solidFill>
                    <a:effectLst/>
                    <a:uLnTx/>
                    <a:uFillTx/>
                    <a:latin typeface="HelveticaNeueLT Std Lt" panose="020B0403020202020204" pitchFamily="34" charset="0"/>
                  </a:rPr>
                  <a:t>MK-MMD-based multi-layer adaption regularizer </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to the previous risk function:</a:t>
                </a:r>
              </a:p>
            </p:txBody>
          </p:sp>
        </mc:Choice>
        <mc:Fallback xmlns="">
          <p:sp>
            <p:nvSpPr>
              <p:cNvPr id="12" name="Rectangle 2"/>
              <p:cNvSpPr txBox="1">
                <a:spLocks noRot="1" noChangeAspect="1" noMove="1" noResize="1" noEditPoints="1" noAdjustHandles="1" noChangeArrowheads="1" noChangeShapeType="1" noTextEdit="1"/>
              </p:cNvSpPr>
              <p:nvPr/>
            </p:nvSpPr>
            <p:spPr bwMode="auto">
              <a:xfrm>
                <a:off x="1116012" y="4044259"/>
                <a:ext cx="10009187" cy="692841"/>
              </a:xfrm>
              <a:prstGeom prst="rect">
                <a:avLst/>
              </a:prstGeom>
              <a:blipFill rotWithShape="0">
                <a:blip r:embed="rId8"/>
                <a:stretch>
                  <a:fillRect l="-487" t="-4386" r="-548" b="-6140"/>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pic>
        <p:nvPicPr>
          <p:cNvPr id="2" name="Immagin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93304" y="4847337"/>
            <a:ext cx="5054601" cy="802737"/>
          </a:xfrm>
          <a:prstGeom prst="rect">
            <a:avLst/>
          </a:prstGeom>
        </p:spPr>
      </p:pic>
    </p:spTree>
    <p:extLst>
      <p:ext uri="{BB962C8B-B14F-4D97-AF65-F5344CB8AC3E}">
        <p14:creationId xmlns:p14="http://schemas.microsoft.com/office/powerpoint/2010/main" val="18708851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7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700"/>
                                        <p:tgtEl>
                                          <p:spTgt spid="12"/>
                                        </p:tgtEl>
                                      </p:cBhvr>
                                    </p:animEffect>
                                  </p:childTnLst>
                                </p:cTn>
                              </p:par>
                              <p:par>
                                <p:cTn id="23" presetID="10" presetClass="entr" presetSubtype="0" fill="hold" nodeType="withEffect">
                                  <p:stCondLst>
                                    <p:cond delay="60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7</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6"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it-IT" sz="2800" b="1" i="0" u="none" strike="noStrike" kern="1200" cap="small" spc="0" dirty="0" smtClean="0">
                <a:ln>
                  <a:noFill/>
                </a:ln>
                <a:solidFill>
                  <a:srgbClr val="822434"/>
                </a:solidFill>
                <a:effectLst/>
                <a:uLnTx/>
                <a:uFillTx/>
                <a:latin typeface="HelveticaNeueLT Std Lt" panose="020B0403020202020204" pitchFamily="34" charset="0"/>
              </a:rPr>
              <a:t>Algorithm analysis (1)</a:t>
            </a:r>
            <a:endParaRPr kumimoji="0" lang="en-GB" altLang="it-IT" sz="2800" b="1" i="0" u="none" strike="noStrike" kern="1200" cap="small" spc="0" dirty="0" smtClean="0">
              <a:ln>
                <a:noFill/>
              </a:ln>
              <a:solidFill>
                <a:srgbClr val="822433"/>
              </a:solidFill>
              <a:effectLst/>
              <a:uLnTx/>
              <a:uFillTx/>
              <a:latin typeface="HelveticaNeueLT Std Lt" panose="020B0403020202020204" pitchFamily="34" charset="0"/>
            </a:endParaRPr>
          </a:p>
        </p:txBody>
      </p:sp>
      <p:sp>
        <p:nvSpPr>
          <p:cNvPr id="17" name="Rectangle 2"/>
          <p:cNvSpPr txBox="1">
            <a:spLocks noChangeArrowheads="1"/>
          </p:cNvSpPr>
          <p:nvPr/>
        </p:nvSpPr>
        <p:spPr bwMode="auto">
          <a:xfrm>
            <a:off x="1116012" y="914399"/>
            <a:ext cx="10009187" cy="777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GB" altLang="it-IT" sz="2000" b="0" dirty="0" smtClean="0">
                <a:solidFill>
                  <a:schemeClr val="tx1"/>
                </a:solidFill>
                <a:latin typeface="HelveticaNeueLT Std Lt" panose="020B0403020202020204" pitchFamily="34" charset="0"/>
              </a:rPr>
              <a:t>Computing the MK-MMD in the way we have previously seen introduces some issues for the scalability and the integration on the CNN architecture. There are two main problems:</a:t>
            </a:r>
            <a:endParaRPr kumimoji="0" lang="en-GB" altLang="it-IT" sz="2000" b="0" i="1" u="none" strike="noStrike" kern="1200" cap="none" spc="0" normalizeH="0" baseline="0" dirty="0" smtClean="0">
              <a:ln>
                <a:noFill/>
              </a:ln>
              <a:solidFill>
                <a:schemeClr val="tx1"/>
              </a:solidFill>
              <a:effectLst/>
              <a:uLnTx/>
              <a:uFillTx/>
              <a:latin typeface="HelveticaNeueLT Std Lt" panose="020B0403020202020204" pitchFamily="34" charset="0"/>
            </a:endParaRPr>
          </a:p>
        </p:txBody>
      </p:sp>
      <mc:AlternateContent xmlns:mc="http://schemas.openxmlformats.org/markup-compatibility/2006" xmlns:a14="http://schemas.microsoft.com/office/drawing/2010/main">
        <mc:Choice Requires="a14">
          <p:sp>
            <p:nvSpPr>
              <p:cNvPr id="19" name="Rettangolo arrotondato 18"/>
              <p:cNvSpPr/>
              <p:nvPr/>
            </p:nvSpPr>
            <p:spPr>
              <a:xfrm>
                <a:off x="2575553" y="1798729"/>
                <a:ext cx="2232590" cy="969818"/>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Calculation has </a:t>
                </a:r>
                <a14:m>
                  <m:oMath xmlns:m="http://schemas.openxmlformats.org/officeDocument/2006/math">
                    <m:r>
                      <a:rPr lang="it-IT" b="1" i="1" cap="small" smtClean="0">
                        <a:latin typeface="Cambria Math" panose="02040503050406030204" pitchFamily="18" charset="0"/>
                      </a:rPr>
                      <m:t>𝒐</m:t>
                    </m:r>
                    <m:r>
                      <a:rPr lang="it-IT" b="1" i="1" cap="small" smtClean="0">
                        <a:latin typeface="Cambria Math" panose="02040503050406030204" pitchFamily="18" charset="0"/>
                      </a:rPr>
                      <m:t>(</m:t>
                    </m:r>
                    <m:sSup>
                      <m:sSupPr>
                        <m:ctrlPr>
                          <a:rPr lang="it-IT" b="1" i="1" cap="small" smtClean="0">
                            <a:latin typeface="Cambria Math" panose="02040503050406030204" pitchFamily="18" charset="0"/>
                          </a:rPr>
                        </m:ctrlPr>
                      </m:sSupPr>
                      <m:e>
                        <m:r>
                          <a:rPr lang="it-IT" b="1" i="1" cap="small" smtClean="0">
                            <a:latin typeface="Cambria Math" panose="02040503050406030204" pitchFamily="18" charset="0"/>
                          </a:rPr>
                          <m:t>𝒏</m:t>
                        </m:r>
                      </m:e>
                      <m:sup>
                        <m:r>
                          <a:rPr lang="it-IT" b="1" i="1" cap="small" smtClean="0">
                            <a:latin typeface="Cambria Math" panose="02040503050406030204" pitchFamily="18" charset="0"/>
                          </a:rPr>
                          <m:t>𝟐</m:t>
                        </m:r>
                      </m:sup>
                    </m:sSup>
                    <m:r>
                      <a:rPr lang="it-IT" b="1" i="1" cap="small" smtClean="0">
                        <a:latin typeface="Cambria Math" panose="02040503050406030204" pitchFamily="18" charset="0"/>
                      </a:rPr>
                      <m:t>)</m:t>
                    </m:r>
                  </m:oMath>
                </a14:m>
                <a:r>
                  <a:rPr lang="en-GB" b="1" cap="small" dirty="0" smtClean="0">
                    <a:latin typeface="HelveticaNeueLT Std Lt" panose="020B0403020202020204" pitchFamily="34" charset="0"/>
                  </a:rPr>
                  <a:t> complexity</a:t>
                </a:r>
                <a:endParaRPr lang="en-GB" b="1" cap="small" dirty="0">
                  <a:latin typeface="HelveticaNeueLT Std Lt" panose="020B0403020202020204" pitchFamily="34" charset="0"/>
                </a:endParaRPr>
              </a:p>
            </p:txBody>
          </p:sp>
        </mc:Choice>
        <mc:Fallback xmlns="">
          <p:sp>
            <p:nvSpPr>
              <p:cNvPr id="19" name="Rettangolo arrotondato 18"/>
              <p:cNvSpPr>
                <a:spLocks noRot="1" noChangeAspect="1" noMove="1" noResize="1" noEditPoints="1" noAdjustHandles="1" noChangeArrowheads="1" noChangeShapeType="1" noTextEdit="1"/>
              </p:cNvSpPr>
              <p:nvPr/>
            </p:nvSpPr>
            <p:spPr>
              <a:xfrm>
                <a:off x="2575553" y="1798729"/>
                <a:ext cx="2232590" cy="969818"/>
              </a:xfrm>
              <a:prstGeom prst="roundRect">
                <a:avLst/>
              </a:prstGeom>
              <a:blipFill rotWithShape="0">
                <a:blip r:embed="rId5"/>
                <a:stretch>
                  <a:fillRect/>
                </a:stretch>
              </a:blipFill>
              <a:ln>
                <a:solidFill>
                  <a:srgbClr val="006778"/>
                </a:solidFill>
              </a:ln>
            </p:spPr>
            <p:txBody>
              <a:bodyPr/>
              <a:lstStyle/>
              <a:p>
                <a:r>
                  <a:rPr lang="en-GB">
                    <a:noFill/>
                  </a:rPr>
                  <a:t> </a:t>
                </a:r>
              </a:p>
            </p:txBody>
          </p:sp>
        </mc:Fallback>
      </mc:AlternateContent>
      <p:sp>
        <p:nvSpPr>
          <p:cNvPr id="26" name="Rettangolo arrotondato 25"/>
          <p:cNvSpPr/>
          <p:nvPr/>
        </p:nvSpPr>
        <p:spPr>
          <a:xfrm>
            <a:off x="7371167" y="1798729"/>
            <a:ext cx="2455849" cy="969818"/>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Difficult to integrate in a mini-batch SGD</a:t>
            </a:r>
            <a:endParaRPr lang="en-GB" b="1" cap="small" dirty="0">
              <a:latin typeface="HelveticaNeueLT Std Lt" panose="020B0403020202020204" pitchFamily="34" charset="0"/>
            </a:endParaRPr>
          </a:p>
        </p:txBody>
      </p:sp>
      <p:grpSp>
        <p:nvGrpSpPr>
          <p:cNvPr id="2" name="Gruppo 1"/>
          <p:cNvGrpSpPr/>
          <p:nvPr/>
        </p:nvGrpSpPr>
        <p:grpSpPr>
          <a:xfrm>
            <a:off x="5026860" y="2193379"/>
            <a:ext cx="2125590" cy="665088"/>
            <a:chOff x="5026860" y="2193379"/>
            <a:chExt cx="2125590" cy="665088"/>
          </a:xfrm>
        </p:grpSpPr>
        <p:sp>
          <p:nvSpPr>
            <p:cNvPr id="12" name="Rettangolo 11"/>
            <p:cNvSpPr/>
            <p:nvPr/>
          </p:nvSpPr>
          <p:spPr>
            <a:xfrm>
              <a:off x="5026860" y="2193379"/>
              <a:ext cx="2125590" cy="180518"/>
            </a:xfrm>
            <a:prstGeom prst="rect">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reccia in giù 10"/>
            <p:cNvSpPr/>
            <p:nvPr/>
          </p:nvSpPr>
          <p:spPr>
            <a:xfrm>
              <a:off x="5910128" y="2373897"/>
              <a:ext cx="346364" cy="484570"/>
            </a:xfrm>
            <a:prstGeom prst="down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7" name="Rectangle 2"/>
          <p:cNvSpPr txBox="1">
            <a:spLocks noChangeArrowheads="1"/>
          </p:cNvSpPr>
          <p:nvPr/>
        </p:nvSpPr>
        <p:spPr bwMode="auto">
          <a:xfrm>
            <a:off x="4808143" y="2913736"/>
            <a:ext cx="2563023" cy="629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it-IT" sz="1800" i="0" u="none" strike="noStrike" kern="1200" cap="small" spc="0" normalizeH="0" dirty="0" smtClean="0">
                <a:ln>
                  <a:noFill/>
                </a:ln>
                <a:solidFill>
                  <a:schemeClr val="tx1"/>
                </a:solidFill>
                <a:effectLst/>
                <a:uLnTx/>
                <a:uFillTx/>
                <a:latin typeface="HelveticaNeueLT Std Lt" panose="020B0403020202020204" pitchFamily="34" charset="0"/>
              </a:rPr>
              <a:t>Unbiased estimate of MK-MMD:</a:t>
            </a:r>
            <a:endParaRPr kumimoji="0" lang="en-GB" altLang="it-IT" sz="1800" i="1" u="none" strike="noStrike" kern="1200" cap="small" spc="0" normalizeH="0" dirty="0" smtClean="0">
              <a:ln>
                <a:noFill/>
              </a:ln>
              <a:solidFill>
                <a:schemeClr val="tx1"/>
              </a:solidFill>
              <a:effectLst/>
              <a:uLnTx/>
              <a:uFillTx/>
              <a:latin typeface="HelveticaNeueLT Std Lt" panose="020B0403020202020204" pitchFamily="34" charset="0"/>
            </a:endParaRPr>
          </a:p>
        </p:txBody>
      </p:sp>
      <p:pic>
        <p:nvPicPr>
          <p:cNvPr id="39" name="Immagin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0000" y="3699414"/>
            <a:ext cx="10058400" cy="856034"/>
          </a:xfrm>
          <a:prstGeom prst="rect">
            <a:avLst/>
          </a:prstGeom>
        </p:spPr>
      </p:pic>
      <mc:AlternateContent xmlns:mc="http://schemas.openxmlformats.org/markup-compatibility/2006" xmlns:a14="http://schemas.microsoft.com/office/drawing/2010/main">
        <mc:Choice Requires="a14">
          <p:sp>
            <p:nvSpPr>
              <p:cNvPr id="18" name="Rectangle 2"/>
              <p:cNvSpPr txBox="1">
                <a:spLocks noChangeArrowheads="1"/>
              </p:cNvSpPr>
              <p:nvPr/>
            </p:nvSpPr>
            <p:spPr bwMode="auto">
              <a:xfrm>
                <a:off x="1116012" y="4939427"/>
                <a:ext cx="10009187" cy="670993"/>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lang="en-GB" altLang="it-IT" sz="1800" b="0" dirty="0" smtClean="0">
                    <a:solidFill>
                      <a:schemeClr val="tx1"/>
                    </a:solidFill>
                    <a:latin typeface="HelveticaNeueLT Std Lt" panose="020B0403020202020204" pitchFamily="34" charset="0"/>
                  </a:rPr>
                  <a:t>In this way, the author are able to reduce the computation complexity to </a:t>
                </a:r>
                <a14:m>
                  <m:oMath xmlns:m="http://schemas.openxmlformats.org/officeDocument/2006/math">
                    <m:r>
                      <a:rPr lang="it-IT" altLang="it-IT" sz="1800" b="0" i="1" smtClean="0">
                        <a:solidFill>
                          <a:schemeClr val="tx1"/>
                        </a:solidFill>
                        <a:latin typeface="Cambria Math" panose="02040503050406030204" pitchFamily="18" charset="0"/>
                      </a:rPr>
                      <m:t>𝑜</m:t>
                    </m:r>
                    <m:d>
                      <m:dPr>
                        <m:ctrlPr>
                          <a:rPr lang="it-IT" altLang="it-IT" sz="1800" b="0" i="1" smtClean="0">
                            <a:solidFill>
                              <a:schemeClr val="tx1"/>
                            </a:solidFill>
                            <a:latin typeface="Cambria Math" panose="02040503050406030204" pitchFamily="18" charset="0"/>
                          </a:rPr>
                        </m:ctrlPr>
                      </m:dPr>
                      <m:e>
                        <m:r>
                          <a:rPr lang="it-IT" altLang="it-IT" sz="1800" b="0" i="1" smtClean="0">
                            <a:solidFill>
                              <a:schemeClr val="tx1"/>
                            </a:solidFill>
                            <a:latin typeface="Cambria Math" panose="02040503050406030204" pitchFamily="18" charset="0"/>
                          </a:rPr>
                          <m:t>𝑛</m:t>
                        </m:r>
                      </m:e>
                    </m:d>
                  </m:oMath>
                </a14:m>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improving the scalability to large dataset.</a:t>
                </a:r>
              </a:p>
            </p:txBody>
          </p:sp>
        </mc:Choice>
        <mc:Fallback xmlns="">
          <p:sp>
            <p:nvSpPr>
              <p:cNvPr id="18" name="Rectangle 2"/>
              <p:cNvSpPr txBox="1">
                <a:spLocks noRot="1" noChangeAspect="1" noMove="1" noResize="1" noEditPoints="1" noAdjustHandles="1" noChangeArrowheads="1" noChangeShapeType="1" noTextEdit="1"/>
              </p:cNvSpPr>
              <p:nvPr/>
            </p:nvSpPr>
            <p:spPr bwMode="auto">
              <a:xfrm>
                <a:off x="1116012" y="4939427"/>
                <a:ext cx="10009187" cy="670993"/>
              </a:xfrm>
              <a:prstGeom prst="rect">
                <a:avLst/>
              </a:prstGeom>
              <a:blipFill rotWithShape="0">
                <a:blip r:embed="rId7"/>
                <a:stretch>
                  <a:fillRect l="-487" t="-4545" r="-548" b="-10000"/>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7835077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6" presetClass="entr" presetSubtype="21" fill="hold" nodeType="withEffect">
                                  <p:stCondLst>
                                    <p:cond delay="40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par>
                                <p:cTn id="22" presetID="10" presetClass="entr" presetSubtype="0" fill="hold" grpId="0" nodeType="withEffect">
                                  <p:stCondLst>
                                    <p:cond delay="80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nodeType="withEffect">
                                  <p:stCondLst>
                                    <p:cond delay="120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800"/>
                                        <p:tgtEl>
                                          <p:spTgt spid="18"/>
                                        </p:tgtEl>
                                      </p:cBhvr>
                                    </p:animEffect>
                                    <p:anim calcmode="lin" valueType="num">
                                      <p:cBhvr>
                                        <p:cTn id="33" dur="800" fill="hold"/>
                                        <p:tgtEl>
                                          <p:spTgt spid="18"/>
                                        </p:tgtEl>
                                        <p:attrNameLst>
                                          <p:attrName>ppt_x</p:attrName>
                                        </p:attrNameLst>
                                      </p:cBhvr>
                                      <p:tavLst>
                                        <p:tav tm="0">
                                          <p:val>
                                            <p:strVal val="#ppt_x"/>
                                          </p:val>
                                        </p:tav>
                                        <p:tav tm="100000">
                                          <p:val>
                                            <p:strVal val="#ppt_x"/>
                                          </p:val>
                                        </p:tav>
                                      </p:tavLst>
                                    </p:anim>
                                    <p:anim calcmode="lin" valueType="num">
                                      <p:cBhvr>
                                        <p:cTn id="34" dur="8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animBg="1"/>
      <p:bldP spid="26" grpId="0" animBg="1"/>
      <p:bldP spid="3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8</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defRPr/>
            </a:pPr>
            <a:r>
              <a:rPr lang="en-GB" altLang="it-IT" sz="2800" cap="small" dirty="0">
                <a:solidFill>
                  <a:srgbClr val="822434"/>
                </a:solidFill>
                <a:latin typeface="HelveticaNeueLT Std Lt" panose="020B0403020202020204" pitchFamily="34" charset="0"/>
              </a:rPr>
              <a:t>Algorithm analysis </a:t>
            </a:r>
            <a:r>
              <a:rPr lang="en-GB" altLang="it-IT" sz="2800" cap="small" dirty="0" smtClean="0">
                <a:solidFill>
                  <a:srgbClr val="822434"/>
                </a:solidFill>
                <a:latin typeface="HelveticaNeueLT Std Lt" panose="020B0403020202020204" pitchFamily="34" charset="0"/>
              </a:rPr>
              <a:t>(2)</a:t>
            </a:r>
            <a:endParaRPr lang="en-GB" altLang="it-IT" sz="2800" cap="small" dirty="0">
              <a:latin typeface="HelveticaNeueLT Std Lt" panose="020B0403020202020204" pitchFamily="34" charset="0"/>
            </a:endParaRPr>
          </a:p>
        </p:txBody>
      </p:sp>
      <mc:AlternateContent xmlns:mc="http://schemas.openxmlformats.org/markup-compatibility/2006" xmlns:a14="http://schemas.microsoft.com/office/drawing/2010/main">
        <mc:Choice Requires="a14">
          <p:sp>
            <p:nvSpPr>
              <p:cNvPr id="13" name="Rectangle 2"/>
              <p:cNvSpPr txBox="1">
                <a:spLocks noChangeArrowheads="1"/>
              </p:cNvSpPr>
              <p:nvPr/>
            </p:nvSpPr>
            <p:spPr bwMode="auto">
              <a:xfrm>
                <a:off x="1116012" y="914400"/>
                <a:ext cx="10009187" cy="711200"/>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GB" altLang="it-IT" sz="2000" b="0" dirty="0" smtClean="0">
                    <a:solidFill>
                      <a:schemeClr val="tx1"/>
                    </a:solidFill>
                    <a:latin typeface="HelveticaNeueLT Std Lt" panose="020B0403020202020204" pitchFamily="34" charset="0"/>
                  </a:rPr>
                  <a:t>The algorithm performs an </a:t>
                </a:r>
                <a:r>
                  <a:rPr lang="en-GB" altLang="it-IT" sz="2000" dirty="0" smtClean="0">
                    <a:solidFill>
                      <a:schemeClr val="tx1"/>
                    </a:solidFill>
                    <a:latin typeface="HelveticaNeueLT Std Lt" panose="020B0403020202020204" pitchFamily="34" charset="0"/>
                  </a:rPr>
                  <a:t>alternate optimization </a:t>
                </a:r>
                <a:r>
                  <a:rPr lang="en-GB" altLang="it-IT" sz="2000" b="0" dirty="0" smtClean="0">
                    <a:solidFill>
                      <a:schemeClr val="tx1"/>
                    </a:solidFill>
                    <a:latin typeface="HelveticaNeueLT Std Lt" panose="020B0403020202020204" pitchFamily="34" charset="0"/>
                  </a:rPr>
                  <a:t>of the proper CNN parameters </a:t>
                </a:r>
                <a14:m>
                  <m:oMath xmlns:m="http://schemas.openxmlformats.org/officeDocument/2006/math">
                    <m:r>
                      <a:rPr lang="el-GR" altLang="it-IT" sz="2000" b="1" i="1" smtClean="0">
                        <a:solidFill>
                          <a:schemeClr val="tx1"/>
                        </a:solidFill>
                        <a:latin typeface="Cambria Math" panose="02040503050406030204" pitchFamily="18" charset="0"/>
                        <a:ea typeface="Cambria Math" panose="02040503050406030204" pitchFamily="18" charset="0"/>
                      </a:rPr>
                      <m:t>𝜣</m:t>
                    </m:r>
                  </m:oMath>
                </a14:m>
                <a:r>
                  <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rPr>
                  <a:t> and</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 of the regularizer ones, indicated by </a:t>
                </a:r>
                <a14:m>
                  <m:oMath xmlns:m="http://schemas.openxmlformats.org/officeDocument/2006/math">
                    <m:r>
                      <a:rPr kumimoji="0" lang="en-GB" altLang="it-IT" sz="2000" b="1" i="1" u="none" strike="noStrike" kern="1200" cap="none" spc="0" normalizeH="0" smtClean="0">
                        <a:ln>
                          <a:noFill/>
                        </a:ln>
                        <a:solidFill>
                          <a:schemeClr val="tx1"/>
                        </a:solidFill>
                        <a:effectLst/>
                        <a:uLnTx/>
                        <a:uFillTx/>
                        <a:latin typeface="Cambria Math" panose="02040503050406030204" pitchFamily="18" charset="0"/>
                        <a:ea typeface="Cambria Math" panose="02040503050406030204" pitchFamily="18" charset="0"/>
                      </a:rPr>
                      <m:t>𝜷</m:t>
                    </m:r>
                  </m:oMath>
                </a14:m>
                <a:r>
                  <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rPr>
                  <a:t>.</a:t>
                </a:r>
                <a:endParaRPr kumimoji="0" lang="en-GB" altLang="it-IT" sz="2000" u="none" strike="noStrike" kern="1200" cap="none" spc="0" normalizeH="0" baseline="0" dirty="0" smtClean="0">
                  <a:ln>
                    <a:noFill/>
                  </a:ln>
                  <a:solidFill>
                    <a:schemeClr val="tx1"/>
                  </a:solidFill>
                  <a:effectLst/>
                  <a:uLnTx/>
                  <a:uFillTx/>
                  <a:latin typeface="HelveticaNeueLT Std Lt" panose="020B0403020202020204" pitchFamily="34" charset="0"/>
                </a:endParaRPr>
              </a:p>
            </p:txBody>
          </p:sp>
        </mc:Choice>
        <mc:Fallback xmlns="">
          <p:sp>
            <p:nvSpPr>
              <p:cNvPr id="13" name="Rectangle 2"/>
              <p:cNvSpPr txBox="1">
                <a:spLocks noRot="1" noChangeAspect="1" noMove="1" noResize="1" noEditPoints="1" noAdjustHandles="1" noChangeArrowheads="1" noChangeShapeType="1" noTextEdit="1"/>
              </p:cNvSpPr>
              <p:nvPr/>
            </p:nvSpPr>
            <p:spPr bwMode="auto">
              <a:xfrm>
                <a:off x="1116012" y="914400"/>
                <a:ext cx="10009187" cy="711200"/>
              </a:xfrm>
              <a:prstGeom prst="rect">
                <a:avLst/>
              </a:prstGeom>
              <a:blipFill rotWithShape="0">
                <a:blip r:embed="rId5"/>
                <a:stretch>
                  <a:fillRect l="-609" t="-4274" r="-670" b="-13675"/>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Rettangolo 1"/>
              <p:cNvSpPr/>
              <p:nvPr/>
            </p:nvSpPr>
            <p:spPr>
              <a:xfrm>
                <a:off x="1116012" y="3154442"/>
                <a:ext cx="4510088" cy="1200329"/>
              </a:xfrm>
              <a:prstGeom prst="rect">
                <a:avLst/>
              </a:prstGeom>
            </p:spPr>
            <p:txBody>
              <a:bodyPr wrap="square">
                <a:spAutoFit/>
              </a:bodyPr>
              <a:lstStyle/>
              <a:p>
                <a:pPr lvl="0" algn="just" fontAlgn="base">
                  <a:spcBef>
                    <a:spcPct val="0"/>
                  </a:spcBef>
                  <a:spcAft>
                    <a:spcPct val="0"/>
                  </a:spcAft>
                  <a:defRPr/>
                </a:pPr>
                <a:r>
                  <a:rPr lang="en-GB" altLang="it-IT" dirty="0" smtClean="0">
                    <a:latin typeface="HelveticaNeueLT Std Lt" panose="020B0403020202020204" pitchFamily="34" charset="0"/>
                  </a:rPr>
                  <a:t>The CNN will minimize </a:t>
                </a:r>
                <a14:m>
                  <m:oMath xmlns:m="http://schemas.openxmlformats.org/officeDocument/2006/math">
                    <m:r>
                      <a:rPr lang="it-IT" altLang="it-IT" i="1">
                        <a:latin typeface="Cambria Math" panose="02040503050406030204" pitchFamily="18" charset="0"/>
                      </a:rPr>
                      <m:t>𝐻</m:t>
                    </m:r>
                    <m:r>
                      <a:rPr lang="it-IT" altLang="it-IT" b="0" i="1" smtClean="0">
                        <a:latin typeface="Cambria Math" panose="02040503050406030204" pitchFamily="18" charset="0"/>
                      </a:rPr>
                      <m:t> </m:t>
                    </m:r>
                  </m:oMath>
                </a14:m>
                <a:r>
                  <a:rPr lang="en-GB" altLang="it-IT" dirty="0" smtClean="0">
                    <a:latin typeface="HelveticaNeueLT Std Lt" panose="020B0403020202020204" pitchFamily="34" charset="0"/>
                  </a:rPr>
                  <a:t>through </a:t>
                </a:r>
                <a:r>
                  <a:rPr lang="en-GB" altLang="it-IT" dirty="0">
                    <a:latin typeface="HelveticaNeueLT Std Lt" panose="020B0403020202020204" pitchFamily="34" charset="0"/>
                  </a:rPr>
                  <a:t>mini-batch SGD, so we must consider </a:t>
                </a:r>
                <a:r>
                  <a:rPr lang="en-GB" altLang="it-IT" dirty="0" smtClean="0">
                    <a:latin typeface="HelveticaNeueLT Std Lt" panose="020B0403020202020204" pitchFamily="34" charset="0"/>
                  </a:rPr>
                  <a:t>just its </a:t>
                </a:r>
                <a:r>
                  <a:rPr lang="en-GB" altLang="it-IT" dirty="0">
                    <a:latin typeface="HelveticaNeueLT Std Lt" panose="020B0403020202020204" pitchFamily="34" charset="0"/>
                  </a:rPr>
                  <a:t>the gradient of risk </a:t>
                </a:r>
                <a:r>
                  <a:rPr lang="en-GB" altLang="it-IT" dirty="0" smtClean="0">
                    <a:latin typeface="HelveticaNeueLT Std Lt" panose="020B0403020202020204" pitchFamily="34" charset="0"/>
                  </a:rPr>
                  <a:t>to evaluate the current </a:t>
                </a:r>
                <a:r>
                  <a:rPr lang="en-GB" altLang="it-IT" b="1" dirty="0" smtClean="0">
                    <a:latin typeface="HelveticaNeueLT Std Lt" panose="020B0403020202020204" pitchFamily="34" charset="0"/>
                  </a:rPr>
                  <a:t>update:</a:t>
                </a:r>
                <a:endParaRPr lang="en-GB" altLang="it-IT" b="1" dirty="0">
                  <a:latin typeface="HelveticaNeueLT Std Lt" panose="020B0403020202020204" pitchFamily="34" charset="0"/>
                </a:endParaRPr>
              </a:p>
            </p:txBody>
          </p:sp>
        </mc:Choice>
        <mc:Fallback xmlns="">
          <p:sp>
            <p:nvSpPr>
              <p:cNvPr id="2" name="Rettangolo 1"/>
              <p:cNvSpPr>
                <a:spLocks noRot="1" noChangeAspect="1" noMove="1" noResize="1" noEditPoints="1" noAdjustHandles="1" noChangeArrowheads="1" noChangeShapeType="1" noTextEdit="1"/>
              </p:cNvSpPr>
              <p:nvPr/>
            </p:nvSpPr>
            <p:spPr>
              <a:xfrm>
                <a:off x="1116012" y="3154442"/>
                <a:ext cx="4510088" cy="1200329"/>
              </a:xfrm>
              <a:prstGeom prst="rect">
                <a:avLst/>
              </a:prstGeom>
              <a:blipFill rotWithShape="0">
                <a:blip r:embed="rId6"/>
                <a:stretch>
                  <a:fillRect l="-1081" t="-2538" r="-1216" b="-7107"/>
                </a:stretch>
              </a:blipFill>
            </p:spPr>
            <p:txBody>
              <a:bodyPr/>
              <a:lstStyle/>
              <a:p>
                <a:r>
                  <a:rPr lang="en-GB">
                    <a:noFill/>
                  </a:rPr>
                  <a:t> </a:t>
                </a:r>
              </a:p>
            </p:txBody>
          </p:sp>
        </mc:Fallback>
      </mc:AlternateContent>
      <p:sp>
        <p:nvSpPr>
          <p:cNvPr id="18" name="Rettangolo arrotondato 17"/>
          <p:cNvSpPr/>
          <p:nvPr/>
        </p:nvSpPr>
        <p:spPr>
          <a:xfrm>
            <a:off x="2254761" y="1716308"/>
            <a:ext cx="2232590" cy="969818"/>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CNN Parameters</a:t>
            </a:r>
            <a:endParaRPr lang="en-GB" b="1" cap="small" dirty="0">
              <a:latin typeface="HelveticaNeueLT Std Lt" panose="020B0403020202020204" pitchFamily="34" charset="0"/>
            </a:endParaRPr>
          </a:p>
        </p:txBody>
      </p:sp>
      <p:sp>
        <p:nvSpPr>
          <p:cNvPr id="24" name="Rettangolo arrotondato 23"/>
          <p:cNvSpPr/>
          <p:nvPr/>
        </p:nvSpPr>
        <p:spPr>
          <a:xfrm>
            <a:off x="7753859" y="1705417"/>
            <a:ext cx="2232590" cy="969818"/>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cap="small" dirty="0" smtClean="0">
                <a:latin typeface="HelveticaNeueLT Std Lt" panose="020B0403020202020204" pitchFamily="34" charset="0"/>
              </a:rPr>
              <a:t>Regularizer parameters</a:t>
            </a:r>
            <a:endParaRPr lang="en-GB" b="1" cap="small" dirty="0">
              <a:latin typeface="HelveticaNeueLT Std Lt" panose="020B0403020202020204" pitchFamily="34" charset="0"/>
            </a:endParaRPr>
          </a:p>
        </p:txBody>
      </p:sp>
      <p:sp>
        <p:nvSpPr>
          <p:cNvPr id="28" name="Freccia in giù 22"/>
          <p:cNvSpPr/>
          <p:nvPr/>
        </p:nvSpPr>
        <p:spPr>
          <a:xfrm>
            <a:off x="3219741" y="2869414"/>
            <a:ext cx="298159" cy="285027"/>
          </a:xfrm>
          <a:prstGeom prst="down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Immagin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8237" y="4441081"/>
            <a:ext cx="3441165" cy="925875"/>
          </a:xfrm>
          <a:prstGeom prst="rect">
            <a:avLst/>
          </a:prstGeom>
        </p:spPr>
      </p:pic>
      <p:sp>
        <p:nvSpPr>
          <p:cNvPr id="29" name="Freccia in giù 22"/>
          <p:cNvSpPr/>
          <p:nvPr/>
        </p:nvSpPr>
        <p:spPr>
          <a:xfrm>
            <a:off x="8721074" y="2869414"/>
            <a:ext cx="298159" cy="285027"/>
          </a:xfrm>
          <a:prstGeom prst="down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30" name="Rettangolo 29"/>
              <p:cNvSpPr/>
              <p:nvPr/>
            </p:nvSpPr>
            <p:spPr>
              <a:xfrm>
                <a:off x="6615109" y="3154442"/>
                <a:ext cx="4510088" cy="1200329"/>
              </a:xfrm>
              <a:prstGeom prst="rect">
                <a:avLst/>
              </a:prstGeom>
            </p:spPr>
            <p:txBody>
              <a:bodyPr wrap="square">
                <a:spAutoFit/>
              </a:bodyPr>
              <a:lstStyle/>
              <a:p>
                <a:pPr lvl="0" algn="just" fontAlgn="base">
                  <a:spcBef>
                    <a:spcPct val="0"/>
                  </a:spcBef>
                  <a:spcAft>
                    <a:spcPct val="0"/>
                  </a:spcAft>
                  <a:defRPr/>
                </a:pPr>
                <a:r>
                  <a:rPr lang="en-GB" altLang="it-IT" dirty="0" smtClean="0">
                    <a:latin typeface="HelveticaNeueLT Std Lt" panose="020B0403020202020204" pitchFamily="34" charset="0"/>
                  </a:rPr>
                  <a:t>The term </a:t>
                </a:r>
                <a14:m>
                  <m:oMath xmlns:m="http://schemas.openxmlformats.org/officeDocument/2006/math">
                    <m:r>
                      <a:rPr lang="en-GB" altLang="it-IT" i="1" smtClean="0">
                        <a:latin typeface="Cambria Math" panose="02040503050406030204" pitchFamily="18" charset="0"/>
                        <a:ea typeface="Cambria Math" panose="02040503050406030204" pitchFamily="18" charset="0"/>
                      </a:rPr>
                      <m:t>𝛽</m:t>
                    </m:r>
                  </m:oMath>
                </a14:m>
                <a:r>
                  <a:rPr lang="en-GB" altLang="it-IT" b="1" dirty="0" smtClean="0">
                    <a:latin typeface="HelveticaNeueLT Std Lt" panose="020B0403020202020204" pitchFamily="34" charset="0"/>
                  </a:rPr>
                  <a:t> </a:t>
                </a:r>
                <a:r>
                  <a:rPr lang="en-GB" altLang="it-IT" dirty="0" smtClean="0">
                    <a:latin typeface="HelveticaNeueLT Std Lt" panose="020B0403020202020204" pitchFamily="34" charset="0"/>
                  </a:rPr>
                  <a:t>represents the optimal kernel parameter for the MK-MMD, obtained minimizing Type-II error and maximizing test power:</a:t>
                </a:r>
                <a:endParaRPr lang="en-GB" altLang="it-IT" b="1" dirty="0">
                  <a:latin typeface="HelveticaNeueLT Std Lt" panose="020B0403020202020204" pitchFamily="34" charset="0"/>
                </a:endParaRPr>
              </a:p>
            </p:txBody>
          </p:sp>
        </mc:Choice>
        <mc:Fallback xmlns="">
          <p:sp>
            <p:nvSpPr>
              <p:cNvPr id="30" name="Rettangolo 29"/>
              <p:cNvSpPr>
                <a:spLocks noRot="1" noChangeAspect="1" noMove="1" noResize="1" noEditPoints="1" noAdjustHandles="1" noChangeArrowheads="1" noChangeShapeType="1" noTextEdit="1"/>
              </p:cNvSpPr>
              <p:nvPr/>
            </p:nvSpPr>
            <p:spPr>
              <a:xfrm>
                <a:off x="6615109" y="3154442"/>
                <a:ext cx="4510088" cy="1200329"/>
              </a:xfrm>
              <a:prstGeom prst="rect">
                <a:avLst/>
              </a:prstGeom>
              <a:blipFill rotWithShape="0">
                <a:blip r:embed="rId8"/>
                <a:stretch>
                  <a:fillRect l="-1081" t="-2538" r="-1216" b="-7107"/>
                </a:stretch>
              </a:blipFill>
            </p:spPr>
            <p:txBody>
              <a:bodyPr/>
              <a:lstStyle/>
              <a:p>
                <a:r>
                  <a:rPr lang="en-GB">
                    <a:noFill/>
                  </a:rPr>
                  <a:t> </a:t>
                </a:r>
              </a:p>
            </p:txBody>
          </p:sp>
        </mc:Fallback>
      </mc:AlternateContent>
      <p:pic>
        <p:nvPicPr>
          <p:cNvPr id="6" name="Immagin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20615" y="4380171"/>
            <a:ext cx="5299075" cy="553777"/>
          </a:xfrm>
          <a:prstGeom prst="rect">
            <a:avLst/>
          </a:prstGeom>
        </p:spPr>
      </p:pic>
      <p:sp>
        <p:nvSpPr>
          <p:cNvPr id="31" name="Freccia in giù 22"/>
          <p:cNvSpPr/>
          <p:nvPr/>
        </p:nvSpPr>
        <p:spPr>
          <a:xfrm>
            <a:off x="7761341" y="5001988"/>
            <a:ext cx="298159" cy="285027"/>
          </a:xfrm>
          <a:prstGeom prst="downArrow">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Immagin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13644" y="5355055"/>
            <a:ext cx="2513013" cy="621555"/>
          </a:xfrm>
          <a:prstGeom prst="rect">
            <a:avLst/>
          </a:prstGeom>
        </p:spPr>
      </p:pic>
      <p:sp>
        <p:nvSpPr>
          <p:cNvPr id="32" name="Freccia in giù 22"/>
          <p:cNvSpPr/>
          <p:nvPr/>
        </p:nvSpPr>
        <p:spPr>
          <a:xfrm>
            <a:off x="9887244" y="5001988"/>
            <a:ext cx="298159" cy="285027"/>
          </a:xfrm>
          <a:prstGeom prst="downArrow">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2"/>
          <p:cNvSpPr txBox="1">
            <a:spLocks noChangeArrowheads="1"/>
          </p:cNvSpPr>
          <p:nvPr/>
        </p:nvSpPr>
        <p:spPr bwMode="auto">
          <a:xfrm>
            <a:off x="8219166" y="4960074"/>
            <a:ext cx="1508412" cy="30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ctr">
              <a:defRPr/>
            </a:pPr>
            <a:r>
              <a:rPr lang="en-GB" altLang="it-IT" sz="1800" cap="small" dirty="0" smtClean="0">
                <a:solidFill>
                  <a:schemeClr val="tx1"/>
                </a:solidFill>
                <a:latin typeface="HelveticaNeueLT Std Lt" panose="020B0403020202020204" pitchFamily="34" charset="0"/>
              </a:rPr>
              <a:t>QP Problem</a:t>
            </a:r>
          </a:p>
        </p:txBody>
      </p:sp>
    </p:spTree>
    <p:extLst>
      <p:ext uri="{BB962C8B-B14F-4D97-AF65-F5344CB8AC3E}">
        <p14:creationId xmlns:p14="http://schemas.microsoft.com/office/powerpoint/2010/main" val="24598544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par>
                                <p:cTn id="20" presetID="22" presetClass="entr" presetSubtype="1" fill="hold" grpId="0" nodeType="withEffect">
                                  <p:stCondLst>
                                    <p:cond delay="40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400"/>
                            </p:stCondLst>
                            <p:childTnLst>
                              <p:par>
                                <p:cTn id="24" presetID="10"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up)">
                                      <p:cBhvr>
                                        <p:cTn id="35" dur="500"/>
                                        <p:tgtEl>
                                          <p:spTgt spid="29"/>
                                        </p:tgtEl>
                                      </p:cBhvr>
                                    </p:animEffect>
                                  </p:childTnLst>
                                </p:cTn>
                              </p:par>
                              <p:par>
                                <p:cTn id="36" presetID="22" presetClass="entr" presetSubtype="1" fill="hold" grpId="0" nodeType="withEffect">
                                  <p:stCondLst>
                                    <p:cond delay="400"/>
                                  </p:stCondLst>
                                  <p:childTnLst>
                                    <p:set>
                                      <p:cBhvr>
                                        <p:cTn id="37" dur="1" fill="hold">
                                          <p:stCondLst>
                                            <p:cond delay="0"/>
                                          </p:stCondLst>
                                        </p:cTn>
                                        <p:tgtEl>
                                          <p:spTgt spid="30"/>
                                        </p:tgtEl>
                                        <p:attrNameLst>
                                          <p:attrName>style.visibility</p:attrName>
                                        </p:attrNameLst>
                                      </p:cBhvr>
                                      <p:to>
                                        <p:strVal val="visible"/>
                                      </p:to>
                                    </p:set>
                                    <p:animEffect transition="in" filter="wipe(up)">
                                      <p:cBhvr>
                                        <p:cTn id="38" dur="500"/>
                                        <p:tgtEl>
                                          <p:spTgt spid="30"/>
                                        </p:tgtEl>
                                      </p:cBhvr>
                                    </p:animEffect>
                                  </p:childTnLst>
                                </p:cTn>
                              </p:par>
                            </p:childTnLst>
                          </p:cTn>
                        </p:par>
                        <p:par>
                          <p:cTn id="39" fill="hold">
                            <p:stCondLst>
                              <p:cond delay="1400"/>
                            </p:stCondLst>
                            <p:childTnLst>
                              <p:par>
                                <p:cTn id="40" presetID="10" presetClass="entr" presetSubtype="0"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up)">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 grpId="0"/>
      <p:bldP spid="18" grpId="0" animBg="1"/>
      <p:bldP spid="24" grpId="0" animBg="1"/>
      <p:bldP spid="28" grpId="0" animBg="1"/>
      <p:bldP spid="29" grpId="0" animBg="1"/>
      <p:bldP spid="30" grpId="0"/>
      <p:bldP spid="31" grpId="0" animBg="1"/>
      <p:bldP spid="32" grpId="0" animBg="1"/>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0" y="6045200"/>
            <a:ext cx="12189884" cy="812800"/>
            <a:chOff x="0" y="1738"/>
            <a:chExt cx="5760" cy="2582"/>
          </a:xfrm>
        </p:grpSpPr>
        <p:pic>
          <p:nvPicPr>
            <p:cNvPr id="5"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
              <a:ext cx="5760" cy="1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asc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1738"/>
              <a:ext cx="4444" cy="90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egnaposto data 4"/>
          <p:cNvSpPr>
            <a:spLocks noGrp="1"/>
          </p:cNvSpPr>
          <p:nvPr>
            <p:ph type="dt" sz="half" idx="10"/>
          </p:nvPr>
        </p:nvSpPr>
        <p:spPr>
          <a:xfrm>
            <a:off x="7139550" y="6146800"/>
            <a:ext cx="1905000" cy="457200"/>
          </a:xfrm>
        </p:spPr>
        <p:txBody>
          <a:bodyPr/>
          <a:lstStyle/>
          <a:p>
            <a:fld id="{A13E028B-4179-4DA1-9766-8A85722F452F}" type="datetime1">
              <a:rPr lang="it-IT" altLang="it-IT">
                <a:solidFill>
                  <a:schemeClr val="bg1"/>
                </a:solidFill>
                <a:latin typeface="HelveticaNeueLT Std Lt" panose="020B0403020202020204" pitchFamily="34" charset="0"/>
              </a:rPr>
              <a:pPr/>
              <a:t>08/11/2016</a:t>
            </a:fld>
            <a:endParaRPr lang="it-IT" altLang="it-IT" dirty="0">
              <a:solidFill>
                <a:schemeClr val="bg1"/>
              </a:solidFill>
              <a:latin typeface="HelveticaNeueLT Std Lt" panose="020B0403020202020204" pitchFamily="34" charset="0"/>
            </a:endParaRPr>
          </a:p>
        </p:txBody>
      </p:sp>
      <p:sp>
        <p:nvSpPr>
          <p:cNvPr id="9" name="Segnaposto numero diapositiva 6"/>
          <p:cNvSpPr>
            <a:spLocks noGrp="1"/>
          </p:cNvSpPr>
          <p:nvPr>
            <p:ph type="sldNum" sz="quarter" idx="12"/>
          </p:nvPr>
        </p:nvSpPr>
        <p:spPr>
          <a:xfrm>
            <a:off x="9887244" y="6146800"/>
            <a:ext cx="1905000" cy="457200"/>
          </a:xfrm>
        </p:spPr>
        <p:txBody>
          <a:bodyPr/>
          <a:lstStyle/>
          <a:p>
            <a:r>
              <a:rPr lang="it-IT" altLang="it-IT" dirty="0">
                <a:solidFill>
                  <a:schemeClr val="bg1"/>
                </a:solidFill>
                <a:latin typeface="HelveticaNeueLT Std Lt" panose="020B0403020202020204" pitchFamily="34" charset="0"/>
              </a:rPr>
              <a:t>Pagina </a:t>
            </a:r>
            <a:fld id="{999F21F6-958C-4FE5-9665-EA2E9C0D9296}" type="slidenum">
              <a:rPr lang="it-IT" altLang="it-IT">
                <a:solidFill>
                  <a:schemeClr val="bg1"/>
                </a:solidFill>
                <a:latin typeface="HelveticaNeueLT Std Lt" panose="020B0403020202020204" pitchFamily="34" charset="0"/>
              </a:rPr>
              <a:pPr/>
              <a:t>9</a:t>
            </a:fld>
            <a:endParaRPr lang="it-IT" altLang="it-IT" dirty="0">
              <a:solidFill>
                <a:schemeClr val="bg1"/>
              </a:solidFill>
              <a:latin typeface="HelveticaNeueLT Std Lt" panose="020B0403020202020204" pitchFamily="34" charset="0"/>
            </a:endParaRPr>
          </a:p>
        </p:txBody>
      </p:sp>
      <p:sp>
        <p:nvSpPr>
          <p:cNvPr id="10" name="Segnaposto piè di pagina 5"/>
          <p:cNvSpPr>
            <a:spLocks noGrp="1"/>
          </p:cNvSpPr>
          <p:nvPr>
            <p:ph type="ftr" sz="quarter" idx="11"/>
          </p:nvPr>
        </p:nvSpPr>
        <p:spPr>
          <a:xfrm>
            <a:off x="2785050" y="6146800"/>
            <a:ext cx="3514150" cy="457200"/>
          </a:xfrm>
        </p:spPr>
        <p:txBody>
          <a:bodyPr/>
          <a:lstStyle/>
          <a:p>
            <a:r>
              <a:rPr lang="en-US" altLang="it-IT" b="1" cap="small" dirty="0">
                <a:solidFill>
                  <a:srgbClr val="FFFFFF"/>
                </a:solidFill>
                <a:latin typeface="HelveticaNeueLT Std Lt" panose="020B0403020202020204" pitchFamily="34" charset="0"/>
              </a:rPr>
              <a:t>Learning Transferable Features </a:t>
            </a:r>
            <a:br>
              <a:rPr lang="en-US" altLang="it-IT" b="1" cap="small" dirty="0">
                <a:solidFill>
                  <a:srgbClr val="FFFFFF"/>
                </a:solidFill>
                <a:latin typeface="HelveticaNeueLT Std Lt" panose="020B0403020202020204" pitchFamily="34" charset="0"/>
              </a:rPr>
            </a:br>
            <a:r>
              <a:rPr lang="en-US" altLang="it-IT" b="1" cap="small" dirty="0">
                <a:solidFill>
                  <a:srgbClr val="FFFFFF"/>
                </a:solidFill>
                <a:latin typeface="HelveticaNeueLT Std Lt" panose="020B0403020202020204" pitchFamily="34" charset="0"/>
              </a:rPr>
              <a:t>with Deep Adaption Network</a:t>
            </a:r>
            <a:endParaRPr lang="it-IT" altLang="it-IT" dirty="0">
              <a:solidFill>
                <a:schemeClr val="bg1"/>
              </a:solidFill>
              <a:latin typeface="HelveticaNeueLT Std Lt" panose="020B0403020202020204" pitchFamily="34" charset="0"/>
            </a:endParaRPr>
          </a:p>
        </p:txBody>
      </p:sp>
      <p:sp>
        <p:nvSpPr>
          <p:cNvPr id="12" name="Rectangle 2"/>
          <p:cNvSpPr txBox="1">
            <a:spLocks noChangeArrowheads="1"/>
          </p:cNvSpPr>
          <p:nvPr/>
        </p:nvSpPr>
        <p:spPr bwMode="auto">
          <a:xfrm>
            <a:off x="1116012" y="404813"/>
            <a:ext cx="10009187"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it-IT" sz="2800" b="1" i="0" u="none" strike="noStrike" kern="1200" cap="small" spc="0" normalizeH="0" dirty="0" smtClean="0">
                <a:ln>
                  <a:noFill/>
                </a:ln>
                <a:solidFill>
                  <a:srgbClr val="822434"/>
                </a:solidFill>
                <a:effectLst/>
                <a:uLnTx/>
                <a:uFillTx/>
                <a:latin typeface="HelveticaNeueLT Std Lt" panose="020B0403020202020204" pitchFamily="34" charset="0"/>
              </a:rPr>
              <a:t>Experiments: setup</a:t>
            </a:r>
            <a:endParaRPr kumimoji="0" lang="en-GB" altLang="it-IT" sz="2800" b="1" i="0" u="none" strike="noStrike" kern="1200" cap="small" spc="0" normalizeH="0" dirty="0" smtClean="0">
              <a:ln>
                <a:noFill/>
              </a:ln>
              <a:solidFill>
                <a:srgbClr val="822433"/>
              </a:solidFill>
              <a:effectLst/>
              <a:uLnTx/>
              <a:uFillTx/>
              <a:latin typeface="HelveticaNeueLT Std Lt" panose="020B0403020202020204" pitchFamily="34" charset="0"/>
            </a:endParaRPr>
          </a:p>
        </p:txBody>
      </p:sp>
      <p:sp>
        <p:nvSpPr>
          <p:cNvPr id="13" name="Rectangle 2"/>
          <p:cNvSpPr txBox="1">
            <a:spLocks noChangeArrowheads="1"/>
          </p:cNvSpPr>
          <p:nvPr/>
        </p:nvSpPr>
        <p:spPr bwMode="auto">
          <a:xfrm>
            <a:off x="1116012" y="914400"/>
            <a:ext cx="10009187" cy="104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altLang="it-IT" sz="2000" b="0" u="none" strike="noStrike" kern="1200" cap="none" spc="0" normalizeH="0" baseline="0" dirty="0" smtClean="0">
                <a:ln>
                  <a:noFill/>
                </a:ln>
                <a:solidFill>
                  <a:schemeClr val="tx1"/>
                </a:solidFill>
                <a:effectLst/>
                <a:uLnTx/>
                <a:uFillTx/>
                <a:latin typeface="HelveticaNeueLT Std Lt" panose="020B0403020202020204" pitchFamily="34" charset="0"/>
              </a:rPr>
              <a:t>Now</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 it will show the results of the proposed architecture compared with current state-of-the-art algorithms for domain adaptation: </a:t>
            </a:r>
            <a:r>
              <a:rPr kumimoji="0" lang="en-GB" altLang="it-IT" sz="2000" u="none" strike="noStrike" kern="1200" cap="none" spc="0" normalizeH="0" dirty="0" smtClean="0">
                <a:ln>
                  <a:noFill/>
                </a:ln>
                <a:solidFill>
                  <a:schemeClr val="tx1"/>
                </a:solidFill>
                <a:effectLst/>
                <a:uLnTx/>
                <a:uFillTx/>
                <a:latin typeface="HelveticaNeueLT Std Lt" panose="020B0403020202020204" pitchFamily="34" charset="0"/>
              </a:rPr>
              <a:t>TCA, GFK, CNN, LapCNN, DDC. </a:t>
            </a:r>
            <a:r>
              <a:rPr kumimoji="0" lang="en-GB" altLang="it-IT" sz="2000" b="0" u="none" strike="noStrike" kern="1200" cap="none" spc="0" normalizeH="0" dirty="0" smtClean="0">
                <a:ln>
                  <a:noFill/>
                </a:ln>
                <a:solidFill>
                  <a:schemeClr val="tx1"/>
                </a:solidFill>
                <a:effectLst/>
                <a:uLnTx/>
                <a:uFillTx/>
                <a:latin typeface="HelveticaNeueLT Std Lt" panose="020B0403020202020204" pitchFamily="34" charset="0"/>
              </a:rPr>
              <a:t>The authors performed tests on two different dataset.</a:t>
            </a:r>
            <a:endParaRPr kumimoji="0" lang="en-GB" altLang="it-IT" sz="2000" u="none" strike="noStrike" kern="1200" cap="none" spc="0" normalizeH="0" baseline="0" dirty="0" smtClean="0">
              <a:ln>
                <a:noFill/>
              </a:ln>
              <a:solidFill>
                <a:schemeClr val="tx1"/>
              </a:solidFill>
              <a:effectLst/>
              <a:uLnTx/>
              <a:uFillTx/>
              <a:latin typeface="HelveticaNeueLT Std Lt" panose="020B0403020202020204" pitchFamily="34" charset="0"/>
            </a:endParaRPr>
          </a:p>
        </p:txBody>
      </p:sp>
      <p:sp>
        <p:nvSpPr>
          <p:cNvPr id="17" name="Rectangle 2"/>
          <p:cNvSpPr txBox="1">
            <a:spLocks noChangeArrowheads="1"/>
          </p:cNvSpPr>
          <p:nvPr/>
        </p:nvSpPr>
        <p:spPr bwMode="auto">
          <a:xfrm>
            <a:off x="1116012" y="2057400"/>
            <a:ext cx="10009187" cy="934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lvl="0" algn="just">
              <a:defRPr/>
            </a:pP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The first dataset used is </a:t>
            </a:r>
            <a:r>
              <a:rPr kumimoji="0" lang="en-GB" altLang="it-IT" sz="1800" u="none" strike="noStrike" kern="1200" spc="0" normalizeH="0" dirty="0" smtClean="0">
                <a:ln>
                  <a:noFill/>
                </a:ln>
                <a:solidFill>
                  <a:schemeClr val="tx1"/>
                </a:solidFill>
                <a:effectLst/>
                <a:uLnTx/>
                <a:uFillTx/>
                <a:latin typeface="HelveticaNeueLT Std Lt" panose="020B0403020202020204" pitchFamily="34" charset="0"/>
              </a:rPr>
              <a:t>OFFICE-31</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 which has images belonging to </a:t>
            </a:r>
            <a:r>
              <a:rPr kumimoji="0" lang="en-GB" altLang="it-IT" sz="1800" u="none" strike="noStrike" kern="1200" spc="0" normalizeH="0" dirty="0" smtClean="0">
                <a:ln>
                  <a:noFill/>
                </a:ln>
                <a:solidFill>
                  <a:schemeClr val="tx1"/>
                </a:solidFill>
                <a:effectLst/>
                <a:uLnTx/>
                <a:uFillTx/>
                <a:latin typeface="HelveticaNeueLT Std Lt" panose="020B0403020202020204" pitchFamily="34" charset="0"/>
              </a:rPr>
              <a:t>3 different domains: </a:t>
            </a:r>
            <a:r>
              <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rPr>
              <a:t>Amazon (A), Webcam (W) and DSLR (D). The second one is </a:t>
            </a:r>
            <a:r>
              <a:rPr lang="en-GB" altLang="it-IT" sz="1800" dirty="0" smtClean="0">
                <a:solidFill>
                  <a:schemeClr val="tx1"/>
                </a:solidFill>
                <a:latin typeface="HelveticaNeueLT Std Lt" panose="020B0403020202020204" pitchFamily="34" charset="0"/>
              </a:rPr>
              <a:t>OFFICE-10 + CALTECH-10</a:t>
            </a:r>
            <a:r>
              <a:rPr lang="en-GB" altLang="it-IT" sz="1800" b="0" dirty="0" smtClean="0">
                <a:solidFill>
                  <a:schemeClr val="tx1"/>
                </a:solidFill>
                <a:latin typeface="HelveticaNeueLT Std Lt" panose="020B0403020202020204" pitchFamily="34" charset="0"/>
              </a:rPr>
              <a:t>, which takes some images from the 10 common classes between the Caltech-256 (C) dataset and the previous one.</a:t>
            </a:r>
            <a:endParaRPr kumimoji="0" lang="en-GB" altLang="it-IT" sz="1800" b="0" u="none" strike="noStrike" kern="1200" spc="0" normalizeH="0" dirty="0" smtClean="0">
              <a:ln>
                <a:noFill/>
              </a:ln>
              <a:solidFill>
                <a:schemeClr val="tx1"/>
              </a:solidFill>
              <a:effectLst/>
              <a:uLnTx/>
              <a:uFillTx/>
              <a:latin typeface="HelveticaNeueLT Std Lt" panose="020B0403020202020204" pitchFamily="34" charset="0"/>
            </a:endParaRPr>
          </a:p>
        </p:txBody>
      </p:sp>
      <p:sp>
        <p:nvSpPr>
          <p:cNvPr id="21" name="Rectangle 2"/>
          <p:cNvSpPr txBox="1">
            <a:spLocks noChangeArrowheads="1"/>
          </p:cNvSpPr>
          <p:nvPr/>
        </p:nvSpPr>
        <p:spPr bwMode="auto">
          <a:xfrm>
            <a:off x="4685279" y="3043065"/>
            <a:ext cx="2819325" cy="629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altLang="it-IT" sz="1800" cap="small" dirty="0" smtClean="0">
                <a:solidFill>
                  <a:schemeClr val="tx1"/>
                </a:solidFill>
                <a:latin typeface="HelveticaNeueLT Std Lt" panose="020B0403020202020204" pitchFamily="34" charset="0"/>
              </a:rPr>
              <a:t>Four configurations for DAN architecture:</a:t>
            </a:r>
            <a:endParaRPr kumimoji="0" lang="en-GB" altLang="it-IT" sz="1800" i="1" u="none" strike="noStrike" kern="1200" cap="small" spc="0" normalizeH="0" dirty="0" smtClean="0">
              <a:ln>
                <a:noFill/>
              </a:ln>
              <a:solidFill>
                <a:schemeClr val="tx1"/>
              </a:solidFill>
              <a:effectLst/>
              <a:uLnTx/>
              <a:uFillTx/>
              <a:latin typeface="HelveticaNeueLT Std Lt" panose="020B0403020202020204" pitchFamily="34" charset="0"/>
            </a:endParaRPr>
          </a:p>
        </p:txBody>
      </p:sp>
      <mc:AlternateContent xmlns:mc="http://schemas.openxmlformats.org/markup-compatibility/2006" xmlns:a14="http://schemas.microsoft.com/office/drawing/2010/main">
        <mc:Choice Requires="a14">
          <p:sp>
            <p:nvSpPr>
              <p:cNvPr id="22" name="Rettangolo arrotondato 21"/>
              <p:cNvSpPr/>
              <p:nvPr/>
            </p:nvSpPr>
            <p:spPr>
              <a:xfrm>
                <a:off x="1412144" y="4030558"/>
                <a:ext cx="1677377" cy="391371"/>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1" i="1" cap="small" smtClean="0">
                              <a:latin typeface="Cambria Math" panose="02040503050406030204" pitchFamily="18" charset="0"/>
                            </a:rPr>
                          </m:ctrlPr>
                        </m:sSubPr>
                        <m:e>
                          <m:r>
                            <a:rPr lang="it-IT" b="1" i="1" cap="small" smtClean="0">
                              <a:latin typeface="Cambria Math" panose="02040503050406030204" pitchFamily="18" charset="0"/>
                            </a:rPr>
                            <m:t>𝑫𝑨𝑵</m:t>
                          </m:r>
                        </m:e>
                        <m:sub>
                          <m:r>
                            <a:rPr lang="it-IT" b="1" i="1" cap="small" smtClean="0">
                              <a:latin typeface="Cambria Math" panose="02040503050406030204" pitchFamily="18" charset="0"/>
                            </a:rPr>
                            <m:t>𝟕</m:t>
                          </m:r>
                        </m:sub>
                      </m:sSub>
                    </m:oMath>
                  </m:oMathPara>
                </a14:m>
                <a:endParaRPr lang="en-GB" b="1" cap="small" dirty="0">
                  <a:latin typeface="HelveticaNeueLT Std Lt" panose="020B0403020202020204" pitchFamily="34" charset="0"/>
                </a:endParaRPr>
              </a:p>
            </p:txBody>
          </p:sp>
        </mc:Choice>
        <mc:Fallback xmlns="">
          <p:sp>
            <p:nvSpPr>
              <p:cNvPr id="22" name="Rettangolo arrotondato 21"/>
              <p:cNvSpPr>
                <a:spLocks noRot="1" noChangeAspect="1" noMove="1" noResize="1" noEditPoints="1" noAdjustHandles="1" noChangeArrowheads="1" noChangeShapeType="1" noTextEdit="1"/>
              </p:cNvSpPr>
              <p:nvPr/>
            </p:nvSpPr>
            <p:spPr>
              <a:xfrm>
                <a:off x="1412144" y="4030558"/>
                <a:ext cx="1677377" cy="391371"/>
              </a:xfrm>
              <a:prstGeom prst="roundRect">
                <a:avLst/>
              </a:prstGeom>
              <a:blipFill rotWithShape="0">
                <a:blip r:embed="rId5"/>
                <a:stretch>
                  <a:fillRect/>
                </a:stretch>
              </a:blipFill>
              <a:ln>
                <a:solidFill>
                  <a:srgbClr val="006778"/>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Rettangolo arrotondato 22"/>
              <p:cNvSpPr/>
              <p:nvPr/>
            </p:nvSpPr>
            <p:spPr>
              <a:xfrm>
                <a:off x="4047295" y="4030558"/>
                <a:ext cx="1677377" cy="391371"/>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1" i="1" cap="small" smtClean="0">
                              <a:latin typeface="Cambria Math" panose="02040503050406030204" pitchFamily="18" charset="0"/>
                            </a:rPr>
                          </m:ctrlPr>
                        </m:sSubPr>
                        <m:e>
                          <m:r>
                            <a:rPr lang="it-IT" b="1" i="1" cap="small">
                              <a:latin typeface="Cambria Math" panose="02040503050406030204" pitchFamily="18" charset="0"/>
                            </a:rPr>
                            <m:t>𝑫𝑨𝑵</m:t>
                          </m:r>
                        </m:e>
                        <m:sub>
                          <m:r>
                            <a:rPr lang="it-IT" b="1" i="1" cap="small" smtClean="0">
                              <a:latin typeface="Cambria Math" panose="02040503050406030204" pitchFamily="18" charset="0"/>
                            </a:rPr>
                            <m:t>𝟖</m:t>
                          </m:r>
                        </m:sub>
                      </m:sSub>
                    </m:oMath>
                  </m:oMathPara>
                </a14:m>
                <a:endParaRPr lang="en-GB" b="1" cap="small" dirty="0">
                  <a:latin typeface="HelveticaNeueLT Std Lt" panose="020B0403020202020204" pitchFamily="34" charset="0"/>
                </a:endParaRPr>
              </a:p>
            </p:txBody>
          </p:sp>
        </mc:Choice>
        <mc:Fallback xmlns="">
          <p:sp>
            <p:nvSpPr>
              <p:cNvPr id="23" name="Rettangolo arrotondato 22"/>
              <p:cNvSpPr>
                <a:spLocks noRot="1" noChangeAspect="1" noMove="1" noResize="1" noEditPoints="1" noAdjustHandles="1" noChangeArrowheads="1" noChangeShapeType="1" noTextEdit="1"/>
              </p:cNvSpPr>
              <p:nvPr/>
            </p:nvSpPr>
            <p:spPr>
              <a:xfrm>
                <a:off x="4047295" y="4030558"/>
                <a:ext cx="1677377" cy="391371"/>
              </a:xfrm>
              <a:prstGeom prst="roundRect">
                <a:avLst/>
              </a:prstGeom>
              <a:blipFill rotWithShape="0">
                <a:blip r:embed="rId6"/>
                <a:stretch>
                  <a:fillRect/>
                </a:stretch>
              </a:blipFill>
              <a:ln>
                <a:solidFill>
                  <a:srgbClr val="006778"/>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Rettangolo arrotondato 23"/>
              <p:cNvSpPr/>
              <p:nvPr/>
            </p:nvSpPr>
            <p:spPr>
              <a:xfrm>
                <a:off x="6682446" y="4030558"/>
                <a:ext cx="1677377" cy="391371"/>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1" i="1" cap="small" smtClean="0">
                              <a:latin typeface="Cambria Math" panose="02040503050406030204" pitchFamily="18" charset="0"/>
                            </a:rPr>
                          </m:ctrlPr>
                        </m:sSubPr>
                        <m:e>
                          <m:r>
                            <a:rPr lang="it-IT" b="1" i="1" cap="small">
                              <a:latin typeface="Cambria Math" panose="02040503050406030204" pitchFamily="18" charset="0"/>
                            </a:rPr>
                            <m:t>𝑫𝑨𝑵</m:t>
                          </m:r>
                        </m:e>
                        <m:sub>
                          <m:r>
                            <a:rPr lang="it-IT" b="1" i="1" cap="small" smtClean="0">
                              <a:latin typeface="Cambria Math" panose="02040503050406030204" pitchFamily="18" charset="0"/>
                            </a:rPr>
                            <m:t>𝑺𝑲</m:t>
                          </m:r>
                        </m:sub>
                      </m:sSub>
                    </m:oMath>
                  </m:oMathPara>
                </a14:m>
                <a:endParaRPr lang="en-GB" b="1" cap="small" dirty="0">
                  <a:latin typeface="HelveticaNeueLT Std Lt" panose="020B0403020202020204" pitchFamily="34" charset="0"/>
                </a:endParaRPr>
              </a:p>
            </p:txBody>
          </p:sp>
        </mc:Choice>
        <mc:Fallback xmlns="">
          <p:sp>
            <p:nvSpPr>
              <p:cNvPr id="24" name="Rettangolo arrotondato 23"/>
              <p:cNvSpPr>
                <a:spLocks noRot="1" noChangeAspect="1" noMove="1" noResize="1" noEditPoints="1" noAdjustHandles="1" noChangeArrowheads="1" noChangeShapeType="1" noTextEdit="1"/>
              </p:cNvSpPr>
              <p:nvPr/>
            </p:nvSpPr>
            <p:spPr>
              <a:xfrm>
                <a:off x="6682446" y="4030558"/>
                <a:ext cx="1677377" cy="391371"/>
              </a:xfrm>
              <a:prstGeom prst="roundRect">
                <a:avLst/>
              </a:prstGeom>
              <a:blipFill rotWithShape="0">
                <a:blip r:embed="rId7"/>
                <a:stretch>
                  <a:fillRect/>
                </a:stretch>
              </a:blipFill>
              <a:ln>
                <a:solidFill>
                  <a:srgbClr val="006778"/>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Rettangolo arrotondato 24"/>
              <p:cNvSpPr/>
              <p:nvPr/>
            </p:nvSpPr>
            <p:spPr>
              <a:xfrm>
                <a:off x="9317597" y="4030558"/>
                <a:ext cx="1677377" cy="391371"/>
              </a:xfrm>
              <a:prstGeom prst="roundRect">
                <a:avLst/>
              </a:prstGeom>
              <a:solidFill>
                <a:srgbClr val="006778"/>
              </a:solidFill>
              <a:ln>
                <a:solidFill>
                  <a:srgbClr val="006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it-IT" b="1" i="1" cap="small" smtClean="0">
                          <a:latin typeface="Cambria Math" panose="02040503050406030204" pitchFamily="18" charset="0"/>
                        </a:rPr>
                        <m:t>𝑫𝑨𝑵</m:t>
                      </m:r>
                    </m:oMath>
                  </m:oMathPara>
                </a14:m>
                <a:endParaRPr lang="en-GB" b="1" cap="small" dirty="0">
                  <a:latin typeface="HelveticaNeueLT Std Lt" panose="020B0403020202020204" pitchFamily="34" charset="0"/>
                </a:endParaRPr>
              </a:p>
            </p:txBody>
          </p:sp>
        </mc:Choice>
        <mc:Fallback xmlns="">
          <p:sp>
            <p:nvSpPr>
              <p:cNvPr id="25" name="Rettangolo arrotondato 24"/>
              <p:cNvSpPr>
                <a:spLocks noRot="1" noChangeAspect="1" noMove="1" noResize="1" noEditPoints="1" noAdjustHandles="1" noChangeArrowheads="1" noChangeShapeType="1" noTextEdit="1"/>
              </p:cNvSpPr>
              <p:nvPr/>
            </p:nvSpPr>
            <p:spPr>
              <a:xfrm>
                <a:off x="9317597" y="4030558"/>
                <a:ext cx="1677377" cy="391371"/>
              </a:xfrm>
              <a:prstGeom prst="roundRect">
                <a:avLst/>
              </a:prstGeom>
              <a:blipFill rotWithShape="0">
                <a:blip r:embed="rId8"/>
                <a:stretch>
                  <a:fillRect/>
                </a:stretch>
              </a:blipFill>
              <a:ln>
                <a:solidFill>
                  <a:srgbClr val="006778"/>
                </a:solidFill>
              </a:ln>
            </p:spPr>
            <p:txBody>
              <a:bodyPr/>
              <a:lstStyle/>
              <a:p>
                <a:r>
                  <a:rPr lang="en-GB">
                    <a:noFill/>
                  </a:rPr>
                  <a:t> </a:t>
                </a:r>
              </a:p>
            </p:txBody>
          </p:sp>
        </mc:Fallback>
      </mc:AlternateContent>
      <p:grpSp>
        <p:nvGrpSpPr>
          <p:cNvPr id="6" name="Gruppo 5"/>
          <p:cNvGrpSpPr/>
          <p:nvPr/>
        </p:nvGrpSpPr>
        <p:grpSpPr>
          <a:xfrm>
            <a:off x="1270000" y="3850429"/>
            <a:ext cx="4622800" cy="1158054"/>
            <a:chOff x="1270000" y="3761529"/>
            <a:chExt cx="4622800" cy="1158054"/>
          </a:xfrm>
        </p:grpSpPr>
        <p:sp>
          <p:nvSpPr>
            <p:cNvPr id="2" name="Rettangolo arrotondato 1"/>
            <p:cNvSpPr/>
            <p:nvPr/>
          </p:nvSpPr>
          <p:spPr>
            <a:xfrm>
              <a:off x="1270000" y="3761529"/>
              <a:ext cx="4622800" cy="746971"/>
            </a:xfrm>
            <a:prstGeom prst="roundRect">
              <a:avLst/>
            </a:prstGeom>
            <a:no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reccia in giù 22"/>
            <p:cNvSpPr/>
            <p:nvPr/>
          </p:nvSpPr>
          <p:spPr>
            <a:xfrm>
              <a:off x="3430085" y="4515337"/>
              <a:ext cx="302629" cy="404246"/>
            </a:xfrm>
            <a:prstGeom prst="down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1" name="Rectangle 2"/>
          <p:cNvSpPr txBox="1">
            <a:spLocks noChangeArrowheads="1"/>
          </p:cNvSpPr>
          <p:nvPr/>
        </p:nvSpPr>
        <p:spPr bwMode="auto">
          <a:xfrm>
            <a:off x="2593388" y="5191772"/>
            <a:ext cx="1976022" cy="629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285750" marR="0" lvl="0" indent="-285750" algn="just" defTabSz="914400" rtl="0" eaLnBrk="1" fontAlgn="base" latinLnBrk="0" hangingPunct="1">
              <a:lnSpc>
                <a:spcPct val="100000"/>
              </a:lnSpc>
              <a:spcBef>
                <a:spcPct val="0"/>
              </a:spcBef>
              <a:spcAft>
                <a:spcPct val="0"/>
              </a:spcAft>
              <a:buClr>
                <a:srgbClr val="822434"/>
              </a:buClr>
              <a:buSzTx/>
              <a:buFont typeface="Arial" panose="020B0604020202020204" pitchFamily="34" charset="0"/>
              <a:buChar char="•"/>
              <a:tabLst/>
              <a:defRPr/>
            </a:pPr>
            <a:r>
              <a:rPr lang="en-GB" altLang="it-IT" sz="1800" b="0" cap="small" dirty="0" smtClean="0">
                <a:solidFill>
                  <a:schemeClr val="tx1"/>
                </a:solidFill>
                <a:latin typeface="HelveticaNeueLT Std Lt" panose="020B0403020202020204" pitchFamily="34" charset="0"/>
              </a:rPr>
              <a:t>Multi-kernel </a:t>
            </a:r>
          </a:p>
          <a:p>
            <a:pPr marL="285750" marR="0" lvl="0" indent="-285750" algn="just" defTabSz="914400" rtl="0" eaLnBrk="1" fontAlgn="base" latinLnBrk="0" hangingPunct="1">
              <a:lnSpc>
                <a:spcPct val="100000"/>
              </a:lnSpc>
              <a:spcBef>
                <a:spcPct val="0"/>
              </a:spcBef>
              <a:spcAft>
                <a:spcPct val="0"/>
              </a:spcAft>
              <a:buClr>
                <a:srgbClr val="822434"/>
              </a:buClr>
              <a:buSzTx/>
              <a:buFont typeface="Arial" panose="020B0604020202020204" pitchFamily="34" charset="0"/>
              <a:buChar char="•"/>
              <a:tabLst/>
              <a:defRPr/>
            </a:pPr>
            <a:r>
              <a:rPr lang="en-GB" altLang="it-IT" sz="1800" b="0" cap="small" dirty="0" smtClean="0">
                <a:solidFill>
                  <a:schemeClr val="tx1"/>
                </a:solidFill>
                <a:latin typeface="HelveticaNeueLT Std Lt" panose="020B0403020202020204" pitchFamily="34" charset="0"/>
              </a:rPr>
              <a:t>Single layer</a:t>
            </a:r>
            <a:endParaRPr kumimoji="0" lang="en-GB" altLang="it-IT" sz="1800" b="0" u="none" strike="noStrike" kern="1200" cap="small" spc="0" normalizeH="0" dirty="0" smtClean="0">
              <a:ln>
                <a:noFill/>
              </a:ln>
              <a:solidFill>
                <a:schemeClr val="tx1"/>
              </a:solidFill>
              <a:effectLst/>
              <a:uLnTx/>
              <a:uFillTx/>
              <a:latin typeface="HelveticaNeueLT Std Lt" panose="020B0403020202020204" pitchFamily="34" charset="0"/>
            </a:endParaRPr>
          </a:p>
        </p:txBody>
      </p:sp>
      <p:grpSp>
        <p:nvGrpSpPr>
          <p:cNvPr id="11" name="Gruppo 10"/>
          <p:cNvGrpSpPr/>
          <p:nvPr/>
        </p:nvGrpSpPr>
        <p:grpSpPr>
          <a:xfrm>
            <a:off x="6511483" y="3850429"/>
            <a:ext cx="2019301" cy="1151217"/>
            <a:chOff x="6511483" y="3761529"/>
            <a:chExt cx="2019301" cy="1151217"/>
          </a:xfrm>
        </p:grpSpPr>
        <p:sp>
          <p:nvSpPr>
            <p:cNvPr id="28" name="Rettangolo arrotondato 27"/>
            <p:cNvSpPr/>
            <p:nvPr/>
          </p:nvSpPr>
          <p:spPr>
            <a:xfrm>
              <a:off x="6511483" y="3761529"/>
              <a:ext cx="2019301" cy="746971"/>
            </a:xfrm>
            <a:prstGeom prst="roundRect">
              <a:avLst/>
            </a:prstGeom>
            <a:no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reccia in giù 22"/>
            <p:cNvSpPr/>
            <p:nvPr/>
          </p:nvSpPr>
          <p:spPr>
            <a:xfrm>
              <a:off x="7434102" y="4508500"/>
              <a:ext cx="302629" cy="404246"/>
            </a:xfrm>
            <a:prstGeom prst="down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4" name="Rectangle 2"/>
          <p:cNvSpPr txBox="1">
            <a:spLocks noChangeArrowheads="1"/>
          </p:cNvSpPr>
          <p:nvPr/>
        </p:nvSpPr>
        <p:spPr bwMode="auto">
          <a:xfrm>
            <a:off x="6597405" y="5191772"/>
            <a:ext cx="1976022" cy="629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285750" marR="0" lvl="0" indent="-285750" algn="just" defTabSz="914400" rtl="0" eaLnBrk="1" fontAlgn="base" latinLnBrk="0" hangingPunct="1">
              <a:lnSpc>
                <a:spcPct val="100000"/>
              </a:lnSpc>
              <a:spcBef>
                <a:spcPct val="0"/>
              </a:spcBef>
              <a:spcAft>
                <a:spcPct val="0"/>
              </a:spcAft>
              <a:buClr>
                <a:srgbClr val="822434"/>
              </a:buClr>
              <a:buSzTx/>
              <a:buFont typeface="Arial" panose="020B0604020202020204" pitchFamily="34" charset="0"/>
              <a:buChar char="•"/>
              <a:tabLst/>
              <a:defRPr/>
            </a:pPr>
            <a:r>
              <a:rPr lang="en-GB" altLang="it-IT" sz="1800" b="0" cap="small" dirty="0" smtClean="0">
                <a:solidFill>
                  <a:schemeClr val="tx1"/>
                </a:solidFill>
                <a:latin typeface="HelveticaNeueLT Std Lt" panose="020B0403020202020204" pitchFamily="34" charset="0"/>
              </a:rPr>
              <a:t>Single-kernel </a:t>
            </a:r>
          </a:p>
          <a:p>
            <a:pPr marL="285750" marR="0" lvl="0" indent="-285750" algn="just" defTabSz="914400" rtl="0" eaLnBrk="1" fontAlgn="base" latinLnBrk="0" hangingPunct="1">
              <a:lnSpc>
                <a:spcPct val="100000"/>
              </a:lnSpc>
              <a:spcBef>
                <a:spcPct val="0"/>
              </a:spcBef>
              <a:spcAft>
                <a:spcPct val="0"/>
              </a:spcAft>
              <a:buClr>
                <a:srgbClr val="822434"/>
              </a:buClr>
              <a:buSzTx/>
              <a:buFont typeface="Arial" panose="020B0604020202020204" pitchFamily="34" charset="0"/>
              <a:buChar char="•"/>
              <a:tabLst/>
              <a:defRPr/>
            </a:pPr>
            <a:r>
              <a:rPr lang="en-GB" altLang="it-IT" sz="1800" b="0" cap="small" dirty="0" smtClean="0">
                <a:solidFill>
                  <a:schemeClr val="tx1"/>
                </a:solidFill>
                <a:latin typeface="HelveticaNeueLT Std Lt" panose="020B0403020202020204" pitchFamily="34" charset="0"/>
              </a:rPr>
              <a:t>Multi-layer</a:t>
            </a:r>
            <a:endParaRPr kumimoji="0" lang="en-GB" altLang="it-IT" sz="1800" b="0" u="none" strike="noStrike" kern="1200" cap="small" spc="0" normalizeH="0" dirty="0" smtClean="0">
              <a:ln>
                <a:noFill/>
              </a:ln>
              <a:solidFill>
                <a:schemeClr val="tx1"/>
              </a:solidFill>
              <a:effectLst/>
              <a:uLnTx/>
              <a:uFillTx/>
              <a:latin typeface="HelveticaNeueLT Std Lt" panose="020B0403020202020204" pitchFamily="34" charset="0"/>
            </a:endParaRPr>
          </a:p>
        </p:txBody>
      </p:sp>
      <p:grpSp>
        <p:nvGrpSpPr>
          <p:cNvPr id="14" name="Gruppo 13"/>
          <p:cNvGrpSpPr/>
          <p:nvPr/>
        </p:nvGrpSpPr>
        <p:grpSpPr>
          <a:xfrm>
            <a:off x="9146634" y="3850429"/>
            <a:ext cx="2019301" cy="1151217"/>
            <a:chOff x="9146634" y="3761529"/>
            <a:chExt cx="2019301" cy="1151217"/>
          </a:xfrm>
        </p:grpSpPr>
        <p:sp>
          <p:nvSpPr>
            <p:cNvPr id="29" name="Rettangolo arrotondato 28"/>
            <p:cNvSpPr/>
            <p:nvPr/>
          </p:nvSpPr>
          <p:spPr>
            <a:xfrm>
              <a:off x="9146634" y="3761529"/>
              <a:ext cx="2019301" cy="746971"/>
            </a:xfrm>
            <a:prstGeom prst="roundRect">
              <a:avLst/>
            </a:prstGeom>
            <a:no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reccia in giù 22"/>
            <p:cNvSpPr/>
            <p:nvPr/>
          </p:nvSpPr>
          <p:spPr>
            <a:xfrm>
              <a:off x="10004969" y="4508500"/>
              <a:ext cx="302629" cy="404246"/>
            </a:xfrm>
            <a:prstGeom prst="downArrow">
              <a:avLst/>
            </a:prstGeom>
            <a:solidFill>
              <a:srgbClr val="822434"/>
            </a:solidFill>
            <a:ln>
              <a:solidFill>
                <a:srgbClr val="82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6" name="Rectangle 2"/>
          <p:cNvSpPr txBox="1">
            <a:spLocks noChangeArrowheads="1"/>
          </p:cNvSpPr>
          <p:nvPr/>
        </p:nvSpPr>
        <p:spPr bwMode="auto">
          <a:xfrm>
            <a:off x="9278032" y="5191772"/>
            <a:ext cx="1976022" cy="629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itchFamily="1" charset="-128"/>
              </a:defRPr>
            </a:lvl9pPr>
          </a:lstStyle>
          <a:p>
            <a:pPr marL="285750" marR="0" lvl="0" indent="-285750" algn="just" defTabSz="914400" rtl="0" eaLnBrk="1" fontAlgn="base" latinLnBrk="0" hangingPunct="1">
              <a:lnSpc>
                <a:spcPct val="100000"/>
              </a:lnSpc>
              <a:spcBef>
                <a:spcPct val="0"/>
              </a:spcBef>
              <a:spcAft>
                <a:spcPct val="0"/>
              </a:spcAft>
              <a:buClr>
                <a:srgbClr val="822434"/>
              </a:buClr>
              <a:buSzTx/>
              <a:buFont typeface="Arial" panose="020B0604020202020204" pitchFamily="34" charset="0"/>
              <a:buChar char="•"/>
              <a:tabLst/>
              <a:defRPr/>
            </a:pPr>
            <a:r>
              <a:rPr lang="en-GB" altLang="it-IT" sz="1800" b="0" cap="small" dirty="0" smtClean="0">
                <a:solidFill>
                  <a:schemeClr val="tx1"/>
                </a:solidFill>
                <a:latin typeface="HelveticaNeueLT Std Lt" panose="020B0403020202020204" pitchFamily="34" charset="0"/>
              </a:rPr>
              <a:t>Multi-kernel </a:t>
            </a:r>
          </a:p>
          <a:p>
            <a:pPr marL="285750" marR="0" lvl="0" indent="-285750" algn="just" defTabSz="914400" rtl="0" eaLnBrk="1" fontAlgn="base" latinLnBrk="0" hangingPunct="1">
              <a:lnSpc>
                <a:spcPct val="100000"/>
              </a:lnSpc>
              <a:spcBef>
                <a:spcPct val="0"/>
              </a:spcBef>
              <a:spcAft>
                <a:spcPct val="0"/>
              </a:spcAft>
              <a:buClr>
                <a:srgbClr val="822434"/>
              </a:buClr>
              <a:buSzTx/>
              <a:buFont typeface="Arial" panose="020B0604020202020204" pitchFamily="34" charset="0"/>
              <a:buChar char="•"/>
              <a:tabLst/>
              <a:defRPr/>
            </a:pPr>
            <a:r>
              <a:rPr lang="en-GB" altLang="it-IT" sz="1800" b="0" cap="small" dirty="0" smtClean="0">
                <a:solidFill>
                  <a:schemeClr val="tx1"/>
                </a:solidFill>
                <a:latin typeface="HelveticaNeueLT Std Lt" panose="020B0403020202020204" pitchFamily="34" charset="0"/>
              </a:rPr>
              <a:t>Multi-layer</a:t>
            </a:r>
            <a:endParaRPr kumimoji="0" lang="en-GB" altLang="it-IT" sz="1800" b="0" u="none" strike="noStrike" kern="1200" cap="small" spc="0" normalizeH="0" dirty="0" smtClean="0">
              <a:ln>
                <a:noFill/>
              </a:ln>
              <a:solidFill>
                <a:schemeClr val="tx1"/>
              </a:solidFill>
              <a:effectLst/>
              <a:uLnTx/>
              <a:uFillTx/>
              <a:latin typeface="HelveticaNeueLT Std Lt" panose="020B0403020202020204" pitchFamily="34" charset="0"/>
            </a:endParaRPr>
          </a:p>
        </p:txBody>
      </p:sp>
    </p:spTree>
    <p:extLst>
      <p:ext uri="{BB962C8B-B14F-4D97-AF65-F5344CB8AC3E}">
        <p14:creationId xmlns:p14="http://schemas.microsoft.com/office/powerpoint/2010/main" val="9463813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up)">
                                      <p:cBhvr>
                                        <p:cTn id="20" dur="500"/>
                                        <p:tgtEl>
                                          <p:spTgt spid="21"/>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par>
                                <p:cTn id="24" presetID="22" presetClass="entr" presetSubtype="8" fill="hold" grpId="0" nodeType="withEffect">
                                  <p:stCondLst>
                                    <p:cond delay="20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par>
                                <p:cTn id="27" presetID="22" presetClass="entr" presetSubtype="8" fill="hold" grpId="0" nodeType="withEffect">
                                  <p:stCondLst>
                                    <p:cond delay="20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grpId="0" nodeType="withEffect">
                                  <p:stCondLst>
                                    <p:cond delay="20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Effect transition="in" filter="fade">
                                      <p:cBhvr>
                                        <p:cTn id="42" dur="500"/>
                                        <p:tgtEl>
                                          <p:spTgt spid="31">
                                            <p:txEl>
                                              <p:pRg st="0" end="0"/>
                                            </p:txEl>
                                          </p:spTgt>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31">
                                            <p:txEl>
                                              <p:pRg st="1" end="1"/>
                                            </p:txEl>
                                          </p:spTgt>
                                        </p:tgtEl>
                                        <p:attrNameLst>
                                          <p:attrName>style.visibility</p:attrName>
                                        </p:attrNameLst>
                                      </p:cBhvr>
                                      <p:to>
                                        <p:strVal val="visible"/>
                                      </p:to>
                                    </p:set>
                                    <p:animEffect transition="in" filter="fade">
                                      <p:cBhvr>
                                        <p:cTn id="46" dur="500"/>
                                        <p:tgtEl>
                                          <p:spTgt spid="31">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Effect transition="in" filter="fade">
                                      <p:cBhvr>
                                        <p:cTn id="56" dur="500"/>
                                        <p:tgtEl>
                                          <p:spTgt spid="34">
                                            <p:txEl>
                                              <p:pRg st="0" end="0"/>
                                            </p:txEl>
                                          </p:spTgt>
                                        </p:tgtEl>
                                      </p:cBhvr>
                                    </p:animEffect>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34">
                                            <p:txEl>
                                              <p:pRg st="1" end="1"/>
                                            </p:txEl>
                                          </p:spTgt>
                                        </p:tgtEl>
                                        <p:attrNameLst>
                                          <p:attrName>style.visibility</p:attrName>
                                        </p:attrNameLst>
                                      </p:cBhvr>
                                      <p:to>
                                        <p:strVal val="visible"/>
                                      </p:to>
                                    </p:set>
                                    <p:animEffect transition="in" filter="fade">
                                      <p:cBhvr>
                                        <p:cTn id="60" dur="500"/>
                                        <p:tgtEl>
                                          <p:spTgt spid="34">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6" fill="hold" nodeType="click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1+#ppt_w/2"/>
                                          </p:val>
                                        </p:tav>
                                        <p:tav tm="100000">
                                          <p:val>
                                            <p:strVal val="#ppt_x"/>
                                          </p:val>
                                        </p:tav>
                                      </p:tavLst>
                                    </p:anim>
                                    <p:anim calcmode="lin" valueType="num">
                                      <p:cBhvr additive="base">
                                        <p:cTn id="66" dur="500" fill="hold"/>
                                        <p:tgtEl>
                                          <p:spTgt spid="14"/>
                                        </p:tgtEl>
                                        <p:attrNameLst>
                                          <p:attrName>ppt_y</p:attrName>
                                        </p:attrNameLst>
                                      </p:cBhvr>
                                      <p:tavLst>
                                        <p:tav tm="0">
                                          <p:val>
                                            <p:strVal val="1+#ppt_h/2"/>
                                          </p:val>
                                        </p:tav>
                                        <p:tav tm="100000">
                                          <p:val>
                                            <p:strVal val="#ppt_y"/>
                                          </p:val>
                                        </p:tav>
                                      </p:tavLst>
                                    </p:anim>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36">
                                            <p:txEl>
                                              <p:pRg st="0" end="0"/>
                                            </p:txEl>
                                          </p:spTgt>
                                        </p:tgtEl>
                                        <p:attrNameLst>
                                          <p:attrName>style.visibility</p:attrName>
                                        </p:attrNameLst>
                                      </p:cBhvr>
                                      <p:to>
                                        <p:strVal val="visible"/>
                                      </p:to>
                                    </p:set>
                                    <p:animEffect transition="in" filter="fade">
                                      <p:cBhvr>
                                        <p:cTn id="70" dur="500"/>
                                        <p:tgtEl>
                                          <p:spTgt spid="36">
                                            <p:txEl>
                                              <p:pRg st="0" end="0"/>
                                            </p:txEl>
                                          </p:spTgt>
                                        </p:tgtEl>
                                      </p:cBhvr>
                                    </p:animEffect>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36">
                                            <p:txEl>
                                              <p:pRg st="1" end="1"/>
                                            </p:txEl>
                                          </p:spTgt>
                                        </p:tgtEl>
                                        <p:attrNameLst>
                                          <p:attrName>style.visibility</p:attrName>
                                        </p:attrNameLst>
                                      </p:cBhvr>
                                      <p:to>
                                        <p:strVal val="visible"/>
                                      </p:to>
                                    </p:set>
                                    <p:animEffect transition="in" filter="fade">
                                      <p:cBhvr>
                                        <p:cTn id="74" dur="500"/>
                                        <p:tgtEl>
                                          <p:spTgt spid="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7" grpId="0"/>
      <p:bldP spid="21" grpId="0"/>
      <p:bldP spid="22" grpId="0" animBg="1"/>
      <p:bldP spid="23" grpId="0" animBg="1"/>
      <p:bldP spid="24" grpId="0" animBg="1"/>
      <p:bldP spid="25" grpId="0" animBg="1"/>
      <p:bldP spid="31" grpId="0" build="p"/>
      <p:bldP spid="34" grpId="0" build="p"/>
      <p:bldP spid="36" grpId="0" build="p"/>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3235</TotalTime>
  <Words>1335</Words>
  <Application>Microsoft Office PowerPoint</Application>
  <PresentationFormat>Widescreen</PresentationFormat>
  <Paragraphs>142</Paragraphs>
  <Slides>12</Slides>
  <Notes>9</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12</vt:i4>
      </vt:variant>
    </vt:vector>
  </HeadingPairs>
  <TitlesOfParts>
    <vt:vector size="18" baseType="lpstr">
      <vt:lpstr>Arial</vt:lpstr>
      <vt:lpstr>Calibri</vt:lpstr>
      <vt:lpstr>Calibri Light</vt:lpstr>
      <vt:lpstr>Cambria Math</vt:lpstr>
      <vt:lpstr>HelveticaNeueLT Std Lt</vt:lpstr>
      <vt:lpstr>Tema di Office</vt:lpstr>
      <vt:lpstr>Development of a simulative environment for a teleoperation task using an Haptic Device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Information Extraction from the Web</dc:title>
  <dc:creator>Irvin Aloise</dc:creator>
  <cp:keywords>IA;Sapienza;CNN;Transfer Learning; DAN</cp:keywords>
  <cp:lastModifiedBy>Irvin Aloise</cp:lastModifiedBy>
  <cp:revision>277</cp:revision>
  <dcterms:created xsi:type="dcterms:W3CDTF">2015-11-28T09:41:06Z</dcterms:created>
  <dcterms:modified xsi:type="dcterms:W3CDTF">2016-11-08T09:22:46Z</dcterms:modified>
</cp:coreProperties>
</file>