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3"/>
  </p:notesMasterIdLst>
  <p:handoutMasterIdLst>
    <p:handoutMasterId r:id="rId14"/>
  </p:handoutMasterIdLst>
  <p:sldIdLst>
    <p:sldId id="269" r:id="rId2"/>
    <p:sldId id="259" r:id="rId3"/>
    <p:sldId id="258" r:id="rId4"/>
    <p:sldId id="272" r:id="rId5"/>
    <p:sldId id="263" r:id="rId6"/>
    <p:sldId id="267" r:id="rId7"/>
    <p:sldId id="268" r:id="rId8"/>
    <p:sldId id="264" r:id="rId9"/>
    <p:sldId id="265" r:id="rId10"/>
    <p:sldId id="26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F1D"/>
    <a:srgbClr val="00CC00"/>
    <a:srgbClr val="00FF00"/>
    <a:srgbClr val="33CC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Rota" userId="741ea600a0951509" providerId="LiveId" clId="{ABDEB660-C30E-4CF4-AAFC-0E1D7567D007}"/>
    <pc:docChg chg="custSel modSld">
      <pc:chgData name="Gianluca Rota" userId="741ea600a0951509" providerId="LiveId" clId="{ABDEB660-C30E-4CF4-AAFC-0E1D7567D007}" dt="2025-02-25T21:34:47.303" v="35" actId="20577"/>
      <pc:docMkLst>
        <pc:docMk/>
      </pc:docMkLst>
      <pc:sldChg chg="delSp modSp mod delAnim modAnim">
        <pc:chgData name="Gianluca Rota" userId="741ea600a0951509" providerId="LiveId" clId="{ABDEB660-C30E-4CF4-AAFC-0E1D7567D007}" dt="2025-02-14T20:41:05.850" v="22"/>
        <pc:sldMkLst>
          <pc:docMk/>
          <pc:sldMk cId="263784652" sldId="258"/>
        </pc:sldMkLst>
        <pc:picChg chg="mod">
          <ac:chgData name="Gianluca Rota" userId="741ea600a0951509" providerId="LiveId" clId="{ABDEB660-C30E-4CF4-AAFC-0E1D7567D007}" dt="2025-02-14T20:38:44.292" v="7" actId="1076"/>
          <ac:picMkLst>
            <pc:docMk/>
            <pc:sldMk cId="263784652" sldId="258"/>
            <ac:picMk id="6" creationId="{E65DE170-C9BA-6238-01A6-C5C2FCB5B200}"/>
          </ac:picMkLst>
        </pc:picChg>
      </pc:sldChg>
      <pc:sldChg chg="modAnim">
        <pc:chgData name="Gianluca Rota" userId="741ea600a0951509" providerId="LiveId" clId="{ABDEB660-C30E-4CF4-AAFC-0E1D7567D007}" dt="2025-02-21T11:02:38.563" v="33"/>
        <pc:sldMkLst>
          <pc:docMk/>
          <pc:sldMk cId="4058672064" sldId="259"/>
        </pc:sldMkLst>
      </pc:sldChg>
      <pc:sldChg chg="modSp">
        <pc:chgData name="Gianluca Rota" userId="741ea600a0951509" providerId="LiveId" clId="{ABDEB660-C30E-4CF4-AAFC-0E1D7567D007}" dt="2025-02-25T21:34:47.303" v="35" actId="20577"/>
        <pc:sldMkLst>
          <pc:docMk/>
          <pc:sldMk cId="2288928877" sldId="264"/>
        </pc:sldMkLst>
        <pc:spChg chg="mod">
          <ac:chgData name="Gianluca Rota" userId="741ea600a0951509" providerId="LiveId" clId="{ABDEB660-C30E-4CF4-AAFC-0E1D7567D007}" dt="2025-02-25T21:34:47.303" v="35" actId="20577"/>
          <ac:spMkLst>
            <pc:docMk/>
            <pc:sldMk cId="2288928877" sldId="264"/>
            <ac:spMk id="6" creationId="{8F09C284-11CB-8E89-5734-7AB2B170AB9A}"/>
          </ac:spMkLst>
        </pc:spChg>
      </pc:sldChg>
      <pc:sldChg chg="modAnim">
        <pc:chgData name="Gianluca Rota" userId="741ea600a0951509" providerId="LiveId" clId="{ABDEB660-C30E-4CF4-AAFC-0E1D7567D007}" dt="2025-02-14T20:42:58.817" v="25"/>
        <pc:sldMkLst>
          <pc:docMk/>
          <pc:sldMk cId="399258602" sldId="266"/>
        </pc:sldMkLst>
      </pc:sldChg>
      <pc:sldChg chg="modAnim">
        <pc:chgData name="Gianluca Rota" userId="741ea600a0951509" providerId="LiveId" clId="{ABDEB660-C30E-4CF4-AAFC-0E1D7567D007}" dt="2025-02-14T20:41:55.256" v="23"/>
        <pc:sldMkLst>
          <pc:docMk/>
          <pc:sldMk cId="202124178" sldId="267"/>
        </pc:sldMkLst>
      </pc:sldChg>
      <pc:sldChg chg="modAnim">
        <pc:chgData name="Gianluca Rota" userId="741ea600a0951509" providerId="LiveId" clId="{ABDEB660-C30E-4CF4-AAFC-0E1D7567D007}" dt="2025-02-14T20:43:50.722" v="30"/>
        <pc:sldMkLst>
          <pc:docMk/>
          <pc:sldMk cId="2360832672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25/02/2025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6A9DFD-D01D-46F2-9F5D-64CD124556CA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985F1D-99DE-4FE8-9093-377AC3915E25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0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A6CE81-F21E-4C48-B40D-AB03A3BE863B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07425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6C3F1-EAB4-40C7-A804-E4164A432ACC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3AB179-A7B4-4F53-8FBC-DA521D7752CD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7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C475E4-8A13-4296-8284-4EFC212D9D0C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17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DAC308-8BE6-45DD-8B68-B04D02410B09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5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254269-30BB-4415-A3F6-02D389D24D09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66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A6CE81-F21E-4C48-B40D-AB03A3BE863B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16799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D8AF99-1FFE-484F-999D-5C9E0DFBE297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40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BAA6CE81-F21E-4C48-B40D-AB03A3BE863B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9119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25/02/2025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6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5056214-02FA-FADF-D1EB-6D62D624111A}"/>
              </a:ext>
            </a:extLst>
          </p:cNvPr>
          <p:cNvSpPr txBox="1"/>
          <p:nvPr/>
        </p:nvSpPr>
        <p:spPr>
          <a:xfrm>
            <a:off x="4161491" y="3690354"/>
            <a:ext cx="3869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 b="1" i="1" dirty="0">
                <a:latin typeface="Candara" panose="020E0502030303020204" pitchFamily="34" charset="0"/>
              </a:rPr>
              <a:t>Gianluca Rota (904375)</a:t>
            </a:r>
            <a:br>
              <a:rPr lang="it-IT" sz="2500" b="1" i="1" dirty="0">
                <a:latin typeface="Candara" panose="020E0502030303020204" pitchFamily="34" charset="0"/>
              </a:rPr>
            </a:br>
            <a:r>
              <a:rPr lang="it-IT" sz="2500" b="1" i="1" dirty="0">
                <a:latin typeface="Candara" panose="020E0502030303020204" pitchFamily="34" charset="0"/>
              </a:rPr>
              <a:t>Andrea Magliani (894395)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A000DA6-A739-4B8D-B4E3-308E88A38985}"/>
              </a:ext>
            </a:extLst>
          </p:cNvPr>
          <p:cNvSpPr/>
          <p:nvPr/>
        </p:nvSpPr>
        <p:spPr>
          <a:xfrm>
            <a:off x="1850730" y="757418"/>
            <a:ext cx="849054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800" b="1" i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Progetto</a:t>
            </a:r>
          </a:p>
          <a:p>
            <a:pPr algn="ctr"/>
            <a:r>
              <a:rPr lang="it-IT" sz="4800" b="1" i="1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Introduzione all’Intelligenza Artificiale</a:t>
            </a:r>
            <a:endParaRPr lang="it-IT" sz="4800" b="1" i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3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E29F438-9F64-BF07-CBCE-B8D57EA3FC82}"/>
              </a:ext>
            </a:extLst>
          </p:cNvPr>
          <p:cNvSpPr/>
          <p:nvPr/>
        </p:nvSpPr>
        <p:spPr>
          <a:xfrm>
            <a:off x="3434854" y="1052326"/>
            <a:ext cx="53222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Analisi Sentimentale</a:t>
            </a:r>
            <a:endParaRPr lang="it-IT" sz="40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87CEEEA-FA81-ED78-C3DF-516F2F23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5" y="4544028"/>
            <a:ext cx="1577672" cy="137805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D6FF6B2-C332-9393-A2D8-4CE3C947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4" y="4544029"/>
            <a:ext cx="1511823" cy="137805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5032C54-E803-DF26-978D-3DC6B9FE8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304" y="2458093"/>
            <a:ext cx="2734735" cy="147170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109F2D3-AE7C-5F1A-BA20-7F6140647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901" y="2482703"/>
            <a:ext cx="1557337" cy="1422484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1FF7CAA-CA01-E30D-449F-4A39C33C42A5}"/>
              </a:ext>
            </a:extLst>
          </p:cNvPr>
          <p:cNvSpPr/>
          <p:nvPr/>
        </p:nvSpPr>
        <p:spPr>
          <a:xfrm>
            <a:off x="1292775" y="4052171"/>
            <a:ext cx="13191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2400" b="1" i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Articolo</a:t>
            </a:r>
            <a:endParaRPr lang="it-IT" sz="2400" b="1" i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C75BDAC-ED31-FAAD-1723-7CDA3DBDFBC7}"/>
              </a:ext>
            </a:extLst>
          </p:cNvPr>
          <p:cNvSpPr/>
          <p:nvPr/>
        </p:nvSpPr>
        <p:spPr>
          <a:xfrm>
            <a:off x="3530768" y="4052170"/>
            <a:ext cx="9639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2400" b="1" i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Topic</a:t>
            </a:r>
            <a:endParaRPr lang="it-IT" sz="2400" b="1" i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73D3215-49F6-8002-F5B3-C5F5C6A316CB}"/>
              </a:ext>
            </a:extLst>
          </p:cNvPr>
          <p:cNvSpPr/>
          <p:nvPr/>
        </p:nvSpPr>
        <p:spPr>
          <a:xfrm>
            <a:off x="7064143" y="1996458"/>
            <a:ext cx="9780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2400" b="1" i="1" spc="50" dirty="0" err="1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Issue</a:t>
            </a:r>
            <a:endParaRPr lang="it-IT" sz="2400" b="1" i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0545E17-1B1B-48C7-A79B-13046CC93D9E}"/>
              </a:ext>
            </a:extLst>
          </p:cNvPr>
          <p:cNvSpPr/>
          <p:nvPr/>
        </p:nvSpPr>
        <p:spPr>
          <a:xfrm>
            <a:off x="7103364" y="3953840"/>
            <a:ext cx="8996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2400" b="1" i="1" spc="50" dirty="0" err="1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Year</a:t>
            </a:r>
            <a:endParaRPr lang="it-IT" sz="2400" b="1" i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D6C612C-5993-9252-578F-0956D33EC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579" y="4420860"/>
            <a:ext cx="2749460" cy="150122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CC2B675A-EF49-00B8-3B02-B7E3B0D6E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5876" y="4460229"/>
            <a:ext cx="1526362" cy="142248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567F0A-4CBB-7BDA-0650-176BD416C1C1}"/>
              </a:ext>
            </a:extLst>
          </p:cNvPr>
          <p:cNvSpPr txBox="1"/>
          <p:nvPr/>
        </p:nvSpPr>
        <p:spPr>
          <a:xfrm>
            <a:off x="1292775" y="2199514"/>
            <a:ext cx="5115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sentimentale svolta sui dataset raggruppati.</a:t>
            </a:r>
            <a:br>
              <a:rPr lang="it-IT" dirty="0"/>
            </a:br>
            <a:r>
              <a:rPr lang="it-IT" dirty="0"/>
              <a:t>Per </a:t>
            </a:r>
            <a:r>
              <a:rPr lang="it-IT" dirty="0" err="1"/>
              <a:t>issue</a:t>
            </a:r>
            <a:r>
              <a:rPr lang="it-IT" dirty="0"/>
              <a:t> e </a:t>
            </a:r>
            <a:r>
              <a:rPr lang="it-IT" dirty="0" err="1"/>
              <a:t>year</a:t>
            </a:r>
            <a:r>
              <a:rPr lang="it-IT" dirty="0"/>
              <a:t> sono anche riportati i line plot riguardanti uno dei documenti prodotti dal raggruppamento, che sono stati utilizzati per svolgere un’analisi più approfondita in quanto l’</a:t>
            </a:r>
            <a:r>
              <a:rPr lang="it-IT" dirty="0" err="1"/>
              <a:t>hexbin</a:t>
            </a:r>
            <a:r>
              <a:rPr lang="it-IT" dirty="0"/>
              <a:t> non produce output particolarmente significativi</a:t>
            </a:r>
          </a:p>
        </p:txBody>
      </p:sp>
    </p:spTree>
    <p:extLst>
      <p:ext uri="{BB962C8B-B14F-4D97-AF65-F5344CB8AC3E}">
        <p14:creationId xmlns:p14="http://schemas.microsoft.com/office/powerpoint/2010/main" val="399258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  <p:bldP spid="24" grpId="0"/>
      <p:bldP spid="2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DE98FD-6AE5-A40D-55CB-8873E97D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eventuali approfondimenti e descrizioni più tecniche e accurate dell’analisi svolta rifarsi al notebook allegato.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08526E5-D492-87D3-A45A-FB460C842793}"/>
              </a:ext>
            </a:extLst>
          </p:cNvPr>
          <p:cNvSpPr/>
          <p:nvPr/>
        </p:nvSpPr>
        <p:spPr>
          <a:xfrm>
            <a:off x="5106788" y="1052326"/>
            <a:ext cx="19784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Grazie!</a:t>
            </a:r>
            <a:endParaRPr lang="it-IT" sz="40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83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AAC9BF2-22A0-F1A9-FFD2-E92164BE6396}"/>
              </a:ext>
            </a:extLst>
          </p:cNvPr>
          <p:cNvSpPr/>
          <p:nvPr/>
        </p:nvSpPr>
        <p:spPr>
          <a:xfrm>
            <a:off x="3544660" y="1155571"/>
            <a:ext cx="51026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i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Scopo del progetto</a:t>
            </a:r>
            <a:endParaRPr lang="it-IT" sz="4000" b="1" i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E7D5A9-4734-587D-FE7D-F55728F8CFA4}"/>
              </a:ext>
            </a:extLst>
          </p:cNvPr>
          <p:cNvSpPr txBox="1"/>
          <p:nvPr/>
        </p:nvSpPr>
        <p:spPr>
          <a:xfrm>
            <a:off x="1808764" y="2360261"/>
            <a:ext cx="4287236" cy="31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Analizzare il dataset della collezione di documenti denominata </a:t>
            </a:r>
            <a:r>
              <a:rPr lang="it-IT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carteBollate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Bahnschrift" panose="020B0502040204020203" pitchFamily="34" charset="0"/>
              </a:rPr>
              <a:t>Article</a:t>
            </a:r>
            <a:endParaRPr lang="it-IT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ahnschrift" panose="020B0502040204020203" pitchFamily="34" charset="0"/>
              </a:rPr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Bahnschrift" panose="020B0502040204020203" pitchFamily="34" charset="0"/>
              </a:rPr>
              <a:t>Year</a:t>
            </a:r>
            <a:endParaRPr lang="it-IT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Bahnschrift" panose="020B0502040204020203" pitchFamily="34" charset="0"/>
              </a:rPr>
              <a:t>Issue</a:t>
            </a:r>
            <a:endParaRPr lang="it-IT" sz="2000" dirty="0">
              <a:latin typeface="Bahnschrift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it-IT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it-IT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magini di Analisi Dati - Download gratuiti su Freepik">
            <a:extLst>
              <a:ext uri="{FF2B5EF4-FFF2-40B4-BE49-F238E27FC236}">
                <a16:creationId xmlns:a16="http://schemas.microsoft.com/office/drawing/2014/main" id="{0C56639B-D77C-EB4B-2A44-074D8F82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48" y="2360261"/>
            <a:ext cx="3693183" cy="27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672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7517B83-5572-4403-5BA4-ADB296FE549C}"/>
              </a:ext>
            </a:extLst>
          </p:cNvPr>
          <p:cNvSpPr/>
          <p:nvPr/>
        </p:nvSpPr>
        <p:spPr>
          <a:xfrm>
            <a:off x="5455897" y="1108920"/>
            <a:ext cx="16280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i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</a:t>
            </a:r>
            <a:endParaRPr lang="it-IT" sz="4000" b="1" i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E595E8E-491D-3582-BD92-DA2BB35F7392}"/>
              </a:ext>
            </a:extLst>
          </p:cNvPr>
          <p:cNvGrpSpPr/>
          <p:nvPr/>
        </p:nvGrpSpPr>
        <p:grpSpPr>
          <a:xfrm>
            <a:off x="-595498" y="1974389"/>
            <a:ext cx="3137973" cy="743413"/>
            <a:chOff x="537528" y="1551989"/>
            <a:chExt cx="3137973" cy="74341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E486FAA-2A37-2BFD-125C-40485CEF9360}"/>
                </a:ext>
              </a:extLst>
            </p:cNvPr>
            <p:cNvSpPr txBox="1"/>
            <p:nvPr/>
          </p:nvSpPr>
          <p:spPr>
            <a:xfrm>
              <a:off x="537528" y="158751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C1A0235-429D-0A30-E59E-F7A2B5A5076D}"/>
                </a:ext>
              </a:extLst>
            </p:cNvPr>
            <p:cNvSpPr txBox="1"/>
            <p:nvPr/>
          </p:nvSpPr>
          <p:spPr>
            <a:xfrm>
              <a:off x="677141" y="1551989"/>
              <a:ext cx="299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latin typeface="Bahnschrift SemiBold" panose="020B0502040204020203" pitchFamily="34" charset="0"/>
                </a:rPr>
                <a:t>Import Dataset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97122C19-2A96-62F2-3683-7C5417AFB543}"/>
              </a:ext>
            </a:extLst>
          </p:cNvPr>
          <p:cNvGrpSpPr/>
          <p:nvPr/>
        </p:nvGrpSpPr>
        <p:grpSpPr>
          <a:xfrm>
            <a:off x="4536789" y="1953873"/>
            <a:ext cx="3118421" cy="779696"/>
            <a:chOff x="4839872" y="1220061"/>
            <a:chExt cx="3118421" cy="779696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AE70F7CF-F694-53AF-2AF6-C5F1363249D2}"/>
                </a:ext>
              </a:extLst>
            </p:cNvPr>
            <p:cNvSpPr txBox="1"/>
            <p:nvPr/>
          </p:nvSpPr>
          <p:spPr>
            <a:xfrm>
              <a:off x="4839872" y="129187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1EDD8B1-CBF8-0C2D-0335-0C64AA60B353}"/>
                </a:ext>
              </a:extLst>
            </p:cNvPr>
            <p:cNvSpPr txBox="1"/>
            <p:nvPr/>
          </p:nvSpPr>
          <p:spPr>
            <a:xfrm>
              <a:off x="5187756" y="1220061"/>
              <a:ext cx="277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latin typeface="Bahnschrift SemiBold" panose="020B0502040204020203" pitchFamily="34" charset="0"/>
                </a:rPr>
                <a:t>Raggruppamenti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E0C8742-6A49-984A-8491-F35FD95615AA}"/>
              </a:ext>
            </a:extLst>
          </p:cNvPr>
          <p:cNvGrpSpPr/>
          <p:nvPr/>
        </p:nvGrpSpPr>
        <p:grpSpPr>
          <a:xfrm>
            <a:off x="8971673" y="1846997"/>
            <a:ext cx="3220327" cy="707886"/>
            <a:chOff x="8525482" y="1225595"/>
            <a:chExt cx="3220327" cy="707886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807F35A-F4FC-AEDB-6A4E-EFAF4C467EB0}"/>
                </a:ext>
              </a:extLst>
            </p:cNvPr>
            <p:cNvSpPr txBox="1"/>
            <p:nvPr/>
          </p:nvSpPr>
          <p:spPr>
            <a:xfrm>
              <a:off x="8525483" y="1276289"/>
              <a:ext cx="322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latin typeface="Bahnschrift SemiBold" panose="020B0502040204020203" pitchFamily="34" charset="0"/>
                </a:rPr>
                <a:t>Analisi esplorativa dei dati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F1F643B-C744-E99C-9B87-283A37A4F79A}"/>
                </a:ext>
              </a:extLst>
            </p:cNvPr>
            <p:cNvSpPr txBox="1"/>
            <p:nvPr/>
          </p:nvSpPr>
          <p:spPr>
            <a:xfrm>
              <a:off x="8525482" y="1225595"/>
              <a:ext cx="532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9A283A5F-80C6-2177-9B10-D959DE310576}"/>
              </a:ext>
            </a:extLst>
          </p:cNvPr>
          <p:cNvGrpSpPr/>
          <p:nvPr/>
        </p:nvGrpSpPr>
        <p:grpSpPr>
          <a:xfrm>
            <a:off x="5271635" y="3864848"/>
            <a:ext cx="3895321" cy="1035863"/>
            <a:chOff x="5241794" y="3966092"/>
            <a:chExt cx="3895321" cy="1035863"/>
          </a:xfrm>
        </p:grpSpPr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7A90F592-B4AF-4732-4A59-B27E69C318A3}"/>
                </a:ext>
              </a:extLst>
            </p:cNvPr>
            <p:cNvSpPr txBox="1"/>
            <p:nvPr/>
          </p:nvSpPr>
          <p:spPr>
            <a:xfrm>
              <a:off x="5241794" y="3966092"/>
              <a:ext cx="3895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latin typeface="Bahnschrift SemiBold" panose="020B0502040204020203" pitchFamily="34" charset="0"/>
                </a:rPr>
                <a:t>Estrazione Keywords </a:t>
              </a:r>
            </a:p>
            <a:p>
              <a:pPr algn="ctr"/>
              <a:r>
                <a:rPr lang="it-IT" b="1" dirty="0">
                  <a:latin typeface="Bahnschrift SemiBold" panose="020B0502040204020203" pitchFamily="34" charset="0"/>
                </a:rPr>
                <a:t>&amp; N </a:t>
              </a:r>
              <a:r>
                <a:rPr lang="it-IT" b="1" dirty="0" err="1">
                  <a:latin typeface="Bahnschrift SemiBold" panose="020B0502040204020203" pitchFamily="34" charset="0"/>
                </a:rPr>
                <a:t>grams</a:t>
              </a:r>
              <a:endParaRPr lang="it-IT" b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8FE67217-6D89-92A3-5EE4-64E6B5289891}"/>
                </a:ext>
              </a:extLst>
            </p:cNvPr>
            <p:cNvSpPr txBox="1"/>
            <p:nvPr/>
          </p:nvSpPr>
          <p:spPr>
            <a:xfrm>
              <a:off x="5563437" y="4294069"/>
              <a:ext cx="532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3CCCC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E65DE170-C9BA-6238-01A6-C5C2FCB5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6" y="2409585"/>
            <a:ext cx="2948012" cy="121298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581DE51-4676-B8B1-BE24-EE39BB837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98" y="2300723"/>
            <a:ext cx="2357702" cy="132915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86CB2DC-980A-E689-CC53-B19DFC77C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62" y="2210951"/>
            <a:ext cx="1930149" cy="1489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AB00359-FF07-0341-B764-48362B84F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38" y="4340692"/>
            <a:ext cx="2648800" cy="1480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FD56BE1A-0179-60C7-01D4-1350C6E8C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97" y="4446308"/>
            <a:ext cx="1633865" cy="1633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6" name="Gruppo 35">
            <a:extLst>
              <a:ext uri="{FF2B5EF4-FFF2-40B4-BE49-F238E27FC236}">
                <a16:creationId xmlns:a16="http://schemas.microsoft.com/office/drawing/2014/main" id="{8A63ADFE-6E48-8113-BE88-C72FBB956CAE}"/>
              </a:ext>
            </a:extLst>
          </p:cNvPr>
          <p:cNvGrpSpPr/>
          <p:nvPr/>
        </p:nvGrpSpPr>
        <p:grpSpPr>
          <a:xfrm>
            <a:off x="3372164" y="3770489"/>
            <a:ext cx="1982076" cy="707886"/>
            <a:chOff x="5566360" y="4200196"/>
            <a:chExt cx="3895321" cy="707886"/>
          </a:xfrm>
        </p:grpSpPr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9B5BC564-8DC7-B72C-3BED-FB0EA65D6404}"/>
                </a:ext>
              </a:extLst>
            </p:cNvPr>
            <p:cNvSpPr txBox="1"/>
            <p:nvPr/>
          </p:nvSpPr>
          <p:spPr>
            <a:xfrm>
              <a:off x="5566360" y="4256940"/>
              <a:ext cx="3895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latin typeface="Bahnschrift SemiBold" panose="020B0502040204020203" pitchFamily="34" charset="0"/>
                </a:rPr>
                <a:t>Confronto tra keywords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A92E59FD-53FC-D30E-12F3-43B60B0598C6}"/>
                </a:ext>
              </a:extLst>
            </p:cNvPr>
            <p:cNvSpPr txBox="1"/>
            <p:nvPr/>
          </p:nvSpPr>
          <p:spPr>
            <a:xfrm>
              <a:off x="5678306" y="4200196"/>
              <a:ext cx="5926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BBF1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BF744B4-43C8-63AE-9FFB-782EF6342EAC}"/>
              </a:ext>
            </a:extLst>
          </p:cNvPr>
          <p:cNvSpPr txBox="1"/>
          <p:nvPr/>
        </p:nvSpPr>
        <p:spPr>
          <a:xfrm>
            <a:off x="757578" y="3827233"/>
            <a:ext cx="198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Bahnschrift SemiBold" panose="020B0502040204020203" pitchFamily="34" charset="0"/>
              </a:rPr>
              <a:t>Analisi lessicale e sentimentale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9D54A8A1-220E-E9F6-19D8-959D23171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37" y="4473564"/>
            <a:ext cx="1226959" cy="1502827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4369077D-A952-1185-ED8B-12888A5EF5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55" y="4473564"/>
            <a:ext cx="1248690" cy="1502827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57AB385-C5C0-DDB8-0249-3E32A09D10DD}"/>
              </a:ext>
            </a:extLst>
          </p:cNvPr>
          <p:cNvSpPr/>
          <p:nvPr/>
        </p:nvSpPr>
        <p:spPr>
          <a:xfrm>
            <a:off x="3434788" y="2733569"/>
            <a:ext cx="1425856" cy="314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4045E4-7048-EBD5-15E0-AF66CE17D652}"/>
              </a:ext>
            </a:extLst>
          </p:cNvPr>
          <p:cNvSpPr txBox="1"/>
          <p:nvPr/>
        </p:nvSpPr>
        <p:spPr>
          <a:xfrm>
            <a:off x="8075204" y="4013448"/>
            <a:ext cx="389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Bahnschrift SemiBold" panose="020B0502040204020203" pitchFamily="34" charset="0"/>
              </a:rPr>
              <a:t>Preprocessing</a:t>
            </a:r>
            <a:endParaRPr lang="it-IT" b="1" dirty="0">
              <a:latin typeface="Bahnschrift SemiBold" panose="020B0502040204020203" pitchFamily="34" charset="0"/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F7C2251-1282-503A-DB74-D2A41AEBD982}"/>
              </a:ext>
            </a:extLst>
          </p:cNvPr>
          <p:cNvSpPr/>
          <p:nvPr/>
        </p:nvSpPr>
        <p:spPr>
          <a:xfrm>
            <a:off x="7804853" y="2730658"/>
            <a:ext cx="1425856" cy="314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AAC71DFF-287C-1DE9-D1C0-CB1750703397}"/>
              </a:ext>
            </a:extLst>
          </p:cNvPr>
          <p:cNvSpPr/>
          <p:nvPr/>
        </p:nvSpPr>
        <p:spPr>
          <a:xfrm>
            <a:off x="10446589" y="3700188"/>
            <a:ext cx="310551" cy="3132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sinistra 20">
            <a:extLst>
              <a:ext uri="{FF2B5EF4-FFF2-40B4-BE49-F238E27FC236}">
                <a16:creationId xmlns:a16="http://schemas.microsoft.com/office/drawing/2014/main" id="{DE967937-A2DB-2556-30EF-FE6115A0DC30}"/>
              </a:ext>
            </a:extLst>
          </p:cNvPr>
          <p:cNvSpPr/>
          <p:nvPr/>
        </p:nvSpPr>
        <p:spPr>
          <a:xfrm>
            <a:off x="8075204" y="4968815"/>
            <a:ext cx="1091752" cy="2932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sinistra 22">
            <a:extLst>
              <a:ext uri="{FF2B5EF4-FFF2-40B4-BE49-F238E27FC236}">
                <a16:creationId xmlns:a16="http://schemas.microsoft.com/office/drawing/2014/main" id="{7A63F07D-BC88-38A0-56C2-E665AAD3287E}"/>
              </a:ext>
            </a:extLst>
          </p:cNvPr>
          <p:cNvSpPr/>
          <p:nvPr/>
        </p:nvSpPr>
        <p:spPr>
          <a:xfrm>
            <a:off x="5178188" y="4964763"/>
            <a:ext cx="1091752" cy="2932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sinistra 25">
            <a:extLst>
              <a:ext uri="{FF2B5EF4-FFF2-40B4-BE49-F238E27FC236}">
                <a16:creationId xmlns:a16="http://schemas.microsoft.com/office/drawing/2014/main" id="{BCE4392E-4104-B0DF-E1BA-4D725E4DD651}"/>
              </a:ext>
            </a:extLst>
          </p:cNvPr>
          <p:cNvSpPr/>
          <p:nvPr/>
        </p:nvSpPr>
        <p:spPr>
          <a:xfrm>
            <a:off x="2500420" y="4964763"/>
            <a:ext cx="1091752" cy="2932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8" grpId="0"/>
      <p:bldP spid="2" grpId="0" animBg="1"/>
      <p:bldP spid="7" grpId="0"/>
      <p:bldP spid="9" grpId="0" animBg="1"/>
      <p:bldP spid="13" grpId="0" animBg="1"/>
      <p:bldP spid="21" grpId="0" animBg="1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32141F-12FA-6212-775C-E4E15F071B87}"/>
              </a:ext>
            </a:extLst>
          </p:cNvPr>
          <p:cNvSpPr txBox="1"/>
          <p:nvPr/>
        </p:nvSpPr>
        <p:spPr>
          <a:xfrm>
            <a:off x="1237215" y="2298807"/>
            <a:ext cx="4807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 input una lista di documenti, vengono calcolate le medie statistiche del numero di parole e frasi contenute in tali documenti. </a:t>
            </a:r>
            <a:endParaRPr lang="it-IT" sz="2000" dirty="0">
              <a:latin typeface="Bahnschrift" panose="020B0502040204020203" pitchFamily="34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2112B4C-29E8-200B-4FB4-C4177035B23F}"/>
              </a:ext>
            </a:extLst>
          </p:cNvPr>
          <p:cNvSpPr/>
          <p:nvPr/>
        </p:nvSpPr>
        <p:spPr>
          <a:xfrm>
            <a:off x="3640840" y="1167829"/>
            <a:ext cx="49103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i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Analisi Esplorativa</a:t>
            </a:r>
            <a:endParaRPr lang="it-IT" sz="4000" b="1" i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2A602D-43CB-AF98-0A9E-D7625FCA4F62}"/>
              </a:ext>
            </a:extLst>
          </p:cNvPr>
          <p:cNvSpPr/>
          <p:nvPr/>
        </p:nvSpPr>
        <p:spPr>
          <a:xfrm>
            <a:off x="7414868" y="2298807"/>
            <a:ext cx="16049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2400" b="1" i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Obiettivo</a:t>
            </a:r>
            <a:endParaRPr lang="it-IT" sz="2400" b="1" i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611B0F-E543-ACD8-F5AB-6356DF47C787}"/>
              </a:ext>
            </a:extLst>
          </p:cNvPr>
          <p:cNvSpPr txBox="1"/>
          <p:nvPr/>
        </p:nvSpPr>
        <p:spPr>
          <a:xfrm>
            <a:off x="7492506" y="2835767"/>
            <a:ext cx="3462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Determinare il numero ottimale di parole chiave da cercare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81E5866-3A8F-9DE6-F750-E6E791EF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51" y="4010730"/>
            <a:ext cx="5272377" cy="1942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5608729-7DB5-E51D-F7DA-1566504F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4" y="4596140"/>
            <a:ext cx="5182323" cy="77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55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C0D3A8E-53AC-D716-5256-03D020886A49}"/>
              </a:ext>
            </a:extLst>
          </p:cNvPr>
          <p:cNvSpPr/>
          <p:nvPr/>
        </p:nvSpPr>
        <p:spPr>
          <a:xfrm>
            <a:off x="4454984" y="1155276"/>
            <a:ext cx="34227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spc="-150" dirty="0" err="1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Preprocessing</a:t>
            </a:r>
            <a:endParaRPr lang="it-IT" sz="4000" b="1" cap="none" spc="-1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DA06C42-D401-012F-2007-8D27147AD377}"/>
              </a:ext>
            </a:extLst>
          </p:cNvPr>
          <p:cNvSpPr txBox="1"/>
          <p:nvPr/>
        </p:nvSpPr>
        <p:spPr>
          <a:xfrm>
            <a:off x="1350867" y="2843669"/>
            <a:ext cx="3104117" cy="145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solidFill>
                  <a:srgbClr val="00B0F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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it-IT" sz="14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Tokenizzazione</a:t>
            </a:r>
            <a:r>
              <a:rPr lang="it-IT" sz="1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testo in parole</a:t>
            </a:r>
            <a:br>
              <a:rPr lang="it-IT" sz="1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400" dirty="0">
                <a:solidFill>
                  <a:srgbClr val="00B0F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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Conversione delle parole in minuscolo</a:t>
            </a:r>
            <a:b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400" dirty="0">
                <a:solidFill>
                  <a:srgbClr val="00B0F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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Rimozione della punteggiatura e dei caratteri alfanumerici</a:t>
            </a:r>
            <a:b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400" dirty="0">
                <a:solidFill>
                  <a:srgbClr val="00B0F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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Lemmatizzazione di ogni parola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EB4409-038D-BA70-F7CB-BD40326E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835" y="2174056"/>
            <a:ext cx="6220892" cy="2798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AB25DAC-894B-7431-BC96-7E201489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44" y="5293092"/>
            <a:ext cx="4515480" cy="4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6E3DED-A08D-AB39-E0F7-1EDB3F7B1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566" y="2174056"/>
            <a:ext cx="2048161" cy="1076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2644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1E2C2BA-6AED-2E0B-EB16-FE83A11426F5}"/>
              </a:ext>
            </a:extLst>
          </p:cNvPr>
          <p:cNvSpPr/>
          <p:nvPr/>
        </p:nvSpPr>
        <p:spPr>
          <a:xfrm>
            <a:off x="3672901" y="1155276"/>
            <a:ext cx="48461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spc="-1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Estrazione Keywords</a:t>
            </a:r>
            <a:endParaRPr lang="it-IT" sz="4000" b="1" cap="none" spc="-1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AF61D4-0644-30DC-ADDF-7D81BF7BEBC2}"/>
              </a:ext>
            </a:extLst>
          </p:cNvPr>
          <p:cNvSpPr txBox="1"/>
          <p:nvPr/>
        </p:nvSpPr>
        <p:spPr>
          <a:xfrm>
            <a:off x="1355739" y="2542329"/>
            <a:ext cx="5070621" cy="176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Char char=""/>
            </a:pPr>
            <a:r>
              <a:rPr lang="it-IT" sz="1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Approccio TF – IDF</a:t>
            </a:r>
            <a:endParaRPr lang="it-IT" sz="1400" dirty="0">
              <a:solidFill>
                <a:schemeClr val="accent4">
                  <a:lumMod val="75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Char char=""/>
            </a:pPr>
            <a: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 ben bilanciata tra quantità e qualità della parola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 2" panose="05020102010507070707" pitchFamily="18" charset="2"/>
              <a:buChar char=""/>
            </a:pPr>
            <a: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Approccio che tiene una visione generale guardando non solo al singolo documento ma anche alla frequenza della parola in documenti diversi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4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BD1599A-6ADB-2DC1-DC0B-E708D7FA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77" y="3429000"/>
            <a:ext cx="2865644" cy="175172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51EED80-7990-4DF1-CA07-E405F026B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45" y="2004796"/>
            <a:ext cx="3667308" cy="1210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1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58D34DBB-6E19-084A-D886-730B02AACDE5}"/>
              </a:ext>
            </a:extLst>
          </p:cNvPr>
          <p:cNvSpPr/>
          <p:nvPr/>
        </p:nvSpPr>
        <p:spPr>
          <a:xfrm>
            <a:off x="3089407" y="1128640"/>
            <a:ext cx="6013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spc="-1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Visualizzazione Keywords</a:t>
            </a:r>
            <a:endParaRPr lang="it-IT" sz="4000" b="1" cap="none" spc="-1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6B41F0-532D-1473-64AA-41BE6CDAC961}"/>
              </a:ext>
            </a:extLst>
          </p:cNvPr>
          <p:cNvSpPr txBox="1"/>
          <p:nvPr/>
        </p:nvSpPr>
        <p:spPr>
          <a:xfrm>
            <a:off x="325936" y="1965394"/>
            <a:ext cx="376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 raggruppate per articolo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514EE50-91B2-0752-1786-B0EE8EFC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57" y="2334726"/>
            <a:ext cx="1487755" cy="153574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7E14582-34BE-217D-1D90-9D513047EB0A}"/>
              </a:ext>
            </a:extLst>
          </p:cNvPr>
          <p:cNvSpPr txBox="1"/>
          <p:nvPr/>
        </p:nvSpPr>
        <p:spPr>
          <a:xfrm>
            <a:off x="4776820" y="1965394"/>
            <a:ext cx="352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 raggruppate per </a:t>
            </a:r>
            <a:r>
              <a:rPr lang="it-IT" sz="1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3C42A1E-D7DB-5AA2-61CA-179D2E3F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853" y="2288121"/>
            <a:ext cx="1634582" cy="1535747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1B13C18-E078-E578-818B-CCEA1A874F8C}"/>
              </a:ext>
            </a:extLst>
          </p:cNvPr>
          <p:cNvSpPr txBox="1"/>
          <p:nvPr/>
        </p:nvSpPr>
        <p:spPr>
          <a:xfrm>
            <a:off x="2531551" y="3945803"/>
            <a:ext cx="352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 raggruppate per </a:t>
            </a:r>
            <a:r>
              <a:rPr lang="it-IT" sz="1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</a:t>
            </a:r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FC08EE41-A6E3-276E-E61C-B5B972C2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455" y="4268529"/>
            <a:ext cx="1582590" cy="1535747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380ABAD-474E-164C-8795-552071CD3473}"/>
              </a:ext>
            </a:extLst>
          </p:cNvPr>
          <p:cNvSpPr txBox="1"/>
          <p:nvPr/>
        </p:nvSpPr>
        <p:spPr>
          <a:xfrm>
            <a:off x="7263608" y="3945803"/>
            <a:ext cx="352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 raggruppate per </a:t>
            </a:r>
            <a:r>
              <a:rPr lang="it-IT" sz="1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endParaRPr lang="it-IT"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610A65ED-2B61-AD8F-C86C-B0B6853C0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516" y="4341842"/>
            <a:ext cx="1634582" cy="1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5" grpId="0"/>
      <p:bldP spid="20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532DFD2-93C0-6908-666D-2CFE236A5E9E}"/>
              </a:ext>
            </a:extLst>
          </p:cNvPr>
          <p:cNvSpPr/>
          <p:nvPr/>
        </p:nvSpPr>
        <p:spPr>
          <a:xfrm>
            <a:off x="3370734" y="1153239"/>
            <a:ext cx="54505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Confronto keywords</a:t>
            </a:r>
            <a:endParaRPr lang="it-IT" sz="40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09C284-11CB-8E89-5734-7AB2B170AB9A}"/>
              </a:ext>
            </a:extLst>
          </p:cNvPr>
          <p:cNvSpPr txBox="1"/>
          <p:nvPr/>
        </p:nvSpPr>
        <p:spPr>
          <a:xfrm>
            <a:off x="1501088" y="2729819"/>
            <a:ext cx="5070621" cy="19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solidFill>
                  <a:srgbClr val="00B0F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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it-IT" sz="1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Insiemi di parole chiavi</a:t>
            </a:r>
            <a: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Controlla rispettivamente a due     	insiemi: parole in comune e parole uniche tramite 	operazioni su insiemi.</a:t>
            </a:r>
            <a:br>
              <a:rPr lang="it-IT" sz="1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400" dirty="0">
                <a:solidFill>
                  <a:srgbClr val="00B0F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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Similarità del coseno -&gt; Usata per il confronto delle 	similarità delle keywords</a:t>
            </a:r>
            <a:b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400" dirty="0">
                <a:solidFill>
                  <a:srgbClr val="00B0F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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Visualizzazione grafico a barre -&gt; Confronta risultati 	ottenuti dai dati nella colonna ‘text’ e quelli nella 	colonna ‘</a:t>
            </a:r>
            <a:r>
              <a:rPr lang="it-IT" sz="14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it-IT" sz="14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9AC853C-4F11-D08E-3CF7-59ABA077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18" y="1919914"/>
            <a:ext cx="3063997" cy="153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AE52EDD-4ABC-DA29-0FA9-75F39921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62" y="3610072"/>
            <a:ext cx="1486107" cy="523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8D101E9E-CB5A-82F8-5FAD-B9C3873C7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595" y="4284778"/>
            <a:ext cx="2673239" cy="15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28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>
            <a:extLst>
              <a:ext uri="{FF2B5EF4-FFF2-40B4-BE49-F238E27FC236}">
                <a16:creationId xmlns:a16="http://schemas.microsoft.com/office/drawing/2014/main" id="{74E1089D-CFEF-7B7A-292C-4DB54AEF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2" y="2123985"/>
            <a:ext cx="3938534" cy="352495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3AEE145-D132-0E81-6CB1-D02A13127EF7}"/>
              </a:ext>
            </a:extLst>
          </p:cNvPr>
          <p:cNvSpPr/>
          <p:nvPr/>
        </p:nvSpPr>
        <p:spPr>
          <a:xfrm>
            <a:off x="3992699" y="1192294"/>
            <a:ext cx="42066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40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Analisi lessicale</a:t>
            </a:r>
            <a:endParaRPr lang="it-IT" sz="40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B5A6C2-3A5C-1B54-85CC-3002F3B286D4}"/>
              </a:ext>
            </a:extLst>
          </p:cNvPr>
          <p:cNvSpPr/>
          <p:nvPr/>
        </p:nvSpPr>
        <p:spPr>
          <a:xfrm>
            <a:off x="9237426" y="2013922"/>
            <a:ext cx="18763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t-IT" sz="2400" b="1" i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Risultato</a:t>
            </a:r>
            <a:endParaRPr lang="it-IT" sz="2400" b="1" i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91C8E291-171A-12C4-4657-AED9D879F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74" y="2132367"/>
            <a:ext cx="4544226" cy="35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4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1949</TotalTime>
  <Words>311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Bahnschrift SemiBold</vt:lpstr>
      <vt:lpstr>Calibri</vt:lpstr>
      <vt:lpstr>Candara</vt:lpstr>
      <vt:lpstr>Gill Sans MT</vt:lpstr>
      <vt:lpstr>Wingdings 2</vt:lpstr>
      <vt:lpstr>Raccolta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Rota</dc:creator>
  <cp:lastModifiedBy>Gianluca Rota</cp:lastModifiedBy>
  <cp:revision>38</cp:revision>
  <dcterms:created xsi:type="dcterms:W3CDTF">2022-05-13T13:50:56Z</dcterms:created>
  <dcterms:modified xsi:type="dcterms:W3CDTF">2025-02-25T21:36:15Z</dcterms:modified>
</cp:coreProperties>
</file>