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FF"/>
    <a:srgbClr val="3399FF"/>
    <a:srgbClr val="99FF99"/>
    <a:srgbClr val="CCFFCC"/>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1" d="100"/>
          <a:sy n="81" d="100"/>
        </p:scale>
        <p:origin x="114" y="18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176C28-D58C-4E64-8F60-0DDA8893B5A3}" type="doc">
      <dgm:prSet loTypeId="urn:microsoft.com/office/officeart/2005/8/layout/radial6" loCatId="relationship" qsTypeId="urn:microsoft.com/office/officeart/2005/8/quickstyle/3d2" qsCatId="3D" csTypeId="urn:microsoft.com/office/officeart/2005/8/colors/colorful1" csCatId="colorful" phldr="1"/>
      <dgm:spPr/>
      <dgm:t>
        <a:bodyPr/>
        <a:lstStyle/>
        <a:p>
          <a:endParaRPr lang="en-US"/>
        </a:p>
      </dgm:t>
    </dgm:pt>
    <dgm:pt modelId="{4EB940A1-BB3D-4646-A62D-E0087BF40C67}">
      <dgm:prSet phldrT="[Text]"/>
      <dgm:spPr/>
      <dgm:t>
        <a:bodyPr/>
        <a:lstStyle/>
        <a:p>
          <a:r>
            <a:rPr lang="en-US" dirty="0"/>
            <a:t>Competitive Rivalry</a:t>
          </a:r>
        </a:p>
      </dgm:t>
    </dgm:pt>
    <dgm:pt modelId="{4DF7E71D-B71F-4761-936B-60D15A0ABAD0}" type="parTrans" cxnId="{75CA2BEE-C486-4E71-AAE5-309B5C443260}">
      <dgm:prSet/>
      <dgm:spPr/>
      <dgm:t>
        <a:bodyPr/>
        <a:lstStyle/>
        <a:p>
          <a:endParaRPr lang="en-US"/>
        </a:p>
      </dgm:t>
    </dgm:pt>
    <dgm:pt modelId="{08C0A64F-D780-4709-ADC5-D72C9D310B94}" type="sibTrans" cxnId="{75CA2BEE-C486-4E71-AAE5-309B5C443260}">
      <dgm:prSet/>
      <dgm:spPr/>
      <dgm:t>
        <a:bodyPr/>
        <a:lstStyle/>
        <a:p>
          <a:endParaRPr lang="en-US"/>
        </a:p>
      </dgm:t>
    </dgm:pt>
    <dgm:pt modelId="{EE0D5A47-D17A-4514-9421-3CF923561613}">
      <dgm:prSet phldrT="[Text]"/>
      <dgm:spPr/>
      <dgm:t>
        <a:bodyPr/>
        <a:lstStyle/>
        <a:p>
          <a:r>
            <a:rPr lang="en-US" dirty="0"/>
            <a:t>Threat of New Entrants</a:t>
          </a:r>
        </a:p>
      </dgm:t>
    </dgm:pt>
    <dgm:pt modelId="{E9C1B496-E0E3-4482-9F62-E9A8501D23EF}" type="parTrans" cxnId="{2DD7AB5E-65D6-4CF8-AE12-A3D5EE1D522E}">
      <dgm:prSet/>
      <dgm:spPr/>
      <dgm:t>
        <a:bodyPr/>
        <a:lstStyle/>
        <a:p>
          <a:endParaRPr lang="en-US"/>
        </a:p>
      </dgm:t>
    </dgm:pt>
    <dgm:pt modelId="{4E66A7A6-FA7E-45B0-8B7F-A7432D8D27E9}" type="sibTrans" cxnId="{2DD7AB5E-65D6-4CF8-AE12-A3D5EE1D522E}">
      <dgm:prSet/>
      <dgm:spPr/>
      <dgm:t>
        <a:bodyPr/>
        <a:lstStyle/>
        <a:p>
          <a:endParaRPr lang="en-US"/>
        </a:p>
      </dgm:t>
    </dgm:pt>
    <dgm:pt modelId="{5C0A40AF-4E9F-4544-8BA3-E9E4858EBBB9}">
      <dgm:prSet phldrT="[Text]"/>
      <dgm:spPr>
        <a:solidFill>
          <a:schemeClr val="accent6">
            <a:lumMod val="75000"/>
          </a:schemeClr>
        </a:solidFill>
      </dgm:spPr>
      <dgm:t>
        <a:bodyPr/>
        <a:lstStyle/>
        <a:p>
          <a:r>
            <a:rPr lang="en-US" dirty="0"/>
            <a:t>Bargaining Power of Buyers</a:t>
          </a:r>
        </a:p>
      </dgm:t>
    </dgm:pt>
    <dgm:pt modelId="{877FB0EF-0264-4DC0-B362-C86BE08F96E5}" type="parTrans" cxnId="{9DB4BF6A-6F51-461A-82BB-599F279440E4}">
      <dgm:prSet/>
      <dgm:spPr/>
      <dgm:t>
        <a:bodyPr/>
        <a:lstStyle/>
        <a:p>
          <a:endParaRPr lang="en-US"/>
        </a:p>
      </dgm:t>
    </dgm:pt>
    <dgm:pt modelId="{6DAC5184-D9DE-4BBD-A525-89AD3C410A69}" type="sibTrans" cxnId="{9DB4BF6A-6F51-461A-82BB-599F279440E4}">
      <dgm:prSet/>
      <dgm:spPr>
        <a:solidFill>
          <a:schemeClr val="accent6">
            <a:lumMod val="75000"/>
          </a:schemeClr>
        </a:solidFill>
      </dgm:spPr>
      <dgm:t>
        <a:bodyPr/>
        <a:lstStyle/>
        <a:p>
          <a:endParaRPr lang="en-US"/>
        </a:p>
      </dgm:t>
    </dgm:pt>
    <dgm:pt modelId="{C7E5FF4D-D8C6-4A2E-A310-AEB05CA230AC}">
      <dgm:prSet phldrT="[Text]"/>
      <dgm:spPr/>
      <dgm:t>
        <a:bodyPr/>
        <a:lstStyle/>
        <a:p>
          <a:r>
            <a:rPr lang="en-US" dirty="0"/>
            <a:t>Threat of Substitutes</a:t>
          </a:r>
        </a:p>
      </dgm:t>
    </dgm:pt>
    <dgm:pt modelId="{CAA9CF7D-D811-4A4F-BC95-197ACBFCDD88}" type="parTrans" cxnId="{391A4DA4-7334-47E0-976E-DB834B0C112F}">
      <dgm:prSet/>
      <dgm:spPr/>
      <dgm:t>
        <a:bodyPr/>
        <a:lstStyle/>
        <a:p>
          <a:endParaRPr lang="en-US"/>
        </a:p>
      </dgm:t>
    </dgm:pt>
    <dgm:pt modelId="{9C3C76CD-2AB9-4F00-BD01-BB1326744A00}" type="sibTrans" cxnId="{391A4DA4-7334-47E0-976E-DB834B0C112F}">
      <dgm:prSet/>
      <dgm:spPr/>
      <dgm:t>
        <a:bodyPr/>
        <a:lstStyle/>
        <a:p>
          <a:endParaRPr lang="en-US"/>
        </a:p>
      </dgm:t>
    </dgm:pt>
    <dgm:pt modelId="{E5F33438-0712-471D-9B05-986690A0C9E0}">
      <dgm:prSet phldrT="[Text]"/>
      <dgm:spPr/>
      <dgm:t>
        <a:bodyPr/>
        <a:lstStyle/>
        <a:p>
          <a:r>
            <a:rPr lang="en-US" dirty="0"/>
            <a:t>Bargaining Power of Suppliers</a:t>
          </a:r>
        </a:p>
      </dgm:t>
    </dgm:pt>
    <dgm:pt modelId="{6D9730DD-8E89-49D8-A38B-A777776C1BC2}" type="parTrans" cxnId="{65D4972F-62F2-4929-B674-4BAFB34C38EE}">
      <dgm:prSet/>
      <dgm:spPr/>
      <dgm:t>
        <a:bodyPr/>
        <a:lstStyle/>
        <a:p>
          <a:endParaRPr lang="en-US"/>
        </a:p>
      </dgm:t>
    </dgm:pt>
    <dgm:pt modelId="{F2396951-7965-4820-833F-9F248C62F45E}" type="sibTrans" cxnId="{65D4972F-62F2-4929-B674-4BAFB34C38EE}">
      <dgm:prSet/>
      <dgm:spPr/>
      <dgm:t>
        <a:bodyPr/>
        <a:lstStyle/>
        <a:p>
          <a:endParaRPr lang="en-US"/>
        </a:p>
      </dgm:t>
    </dgm:pt>
    <dgm:pt modelId="{43DA3CD1-3EA5-459D-91DA-E2BE46D71E27}" type="pres">
      <dgm:prSet presAssocID="{7B176C28-D58C-4E64-8F60-0DDA8893B5A3}" presName="Name0" presStyleCnt="0">
        <dgm:presLayoutVars>
          <dgm:chMax val="1"/>
          <dgm:dir/>
          <dgm:animLvl val="ctr"/>
          <dgm:resizeHandles val="exact"/>
        </dgm:presLayoutVars>
      </dgm:prSet>
      <dgm:spPr/>
    </dgm:pt>
    <dgm:pt modelId="{1EFDBCA0-D571-4E92-AD64-292187298498}" type="pres">
      <dgm:prSet presAssocID="{4EB940A1-BB3D-4646-A62D-E0087BF40C67}" presName="centerShape" presStyleLbl="node0" presStyleIdx="0" presStyleCnt="1"/>
      <dgm:spPr/>
    </dgm:pt>
    <dgm:pt modelId="{619FEDD4-911F-4725-9A59-F7FDD5676968}" type="pres">
      <dgm:prSet presAssocID="{EE0D5A47-D17A-4514-9421-3CF923561613}" presName="node" presStyleLbl="node1" presStyleIdx="0" presStyleCnt="4">
        <dgm:presLayoutVars>
          <dgm:bulletEnabled val="1"/>
        </dgm:presLayoutVars>
      </dgm:prSet>
      <dgm:spPr/>
    </dgm:pt>
    <dgm:pt modelId="{B5070358-3D3A-4A53-9372-8CC19C720772}" type="pres">
      <dgm:prSet presAssocID="{EE0D5A47-D17A-4514-9421-3CF923561613}" presName="dummy" presStyleCnt="0"/>
      <dgm:spPr/>
    </dgm:pt>
    <dgm:pt modelId="{AC2847D2-90DA-4B7E-916F-D7DD80D251A9}" type="pres">
      <dgm:prSet presAssocID="{4E66A7A6-FA7E-45B0-8B7F-A7432D8D27E9}" presName="sibTrans" presStyleLbl="sibTrans2D1" presStyleIdx="0" presStyleCnt="4" custLinFactNeighborX="5799" custLinFactNeighborY="0"/>
      <dgm:spPr/>
    </dgm:pt>
    <dgm:pt modelId="{E8E126D5-7CC1-4774-A25C-0632AD0A2559}" type="pres">
      <dgm:prSet presAssocID="{5C0A40AF-4E9F-4544-8BA3-E9E4858EBBB9}" presName="node" presStyleLbl="node1" presStyleIdx="1" presStyleCnt="4">
        <dgm:presLayoutVars>
          <dgm:bulletEnabled val="1"/>
        </dgm:presLayoutVars>
      </dgm:prSet>
      <dgm:spPr/>
    </dgm:pt>
    <dgm:pt modelId="{1DC93C78-3FC2-4E52-8EBC-49654255FB2D}" type="pres">
      <dgm:prSet presAssocID="{5C0A40AF-4E9F-4544-8BA3-E9E4858EBBB9}" presName="dummy" presStyleCnt="0"/>
      <dgm:spPr/>
    </dgm:pt>
    <dgm:pt modelId="{99082D94-52EE-4C69-8F6F-B07258239414}" type="pres">
      <dgm:prSet presAssocID="{6DAC5184-D9DE-4BBD-A525-89AD3C410A69}" presName="sibTrans" presStyleLbl="sibTrans2D1" presStyleIdx="1" presStyleCnt="4"/>
      <dgm:spPr/>
    </dgm:pt>
    <dgm:pt modelId="{A10657AF-76FA-4506-9484-8B969098054F}" type="pres">
      <dgm:prSet presAssocID="{C7E5FF4D-D8C6-4A2E-A310-AEB05CA230AC}" presName="node" presStyleLbl="node1" presStyleIdx="2" presStyleCnt="4">
        <dgm:presLayoutVars>
          <dgm:bulletEnabled val="1"/>
        </dgm:presLayoutVars>
      </dgm:prSet>
      <dgm:spPr/>
    </dgm:pt>
    <dgm:pt modelId="{2FF4F078-6A41-457C-A4DB-AEAF9CD680A0}" type="pres">
      <dgm:prSet presAssocID="{C7E5FF4D-D8C6-4A2E-A310-AEB05CA230AC}" presName="dummy" presStyleCnt="0"/>
      <dgm:spPr/>
    </dgm:pt>
    <dgm:pt modelId="{942C8676-D15C-4EBD-96C6-2A5ED9AC5BFB}" type="pres">
      <dgm:prSet presAssocID="{9C3C76CD-2AB9-4F00-BD01-BB1326744A00}" presName="sibTrans" presStyleLbl="sibTrans2D1" presStyleIdx="2" presStyleCnt="4"/>
      <dgm:spPr/>
    </dgm:pt>
    <dgm:pt modelId="{BF6964D6-D0C2-460B-84D9-AAA22C957D78}" type="pres">
      <dgm:prSet presAssocID="{E5F33438-0712-471D-9B05-986690A0C9E0}" presName="node" presStyleLbl="node1" presStyleIdx="3" presStyleCnt="4">
        <dgm:presLayoutVars>
          <dgm:bulletEnabled val="1"/>
        </dgm:presLayoutVars>
      </dgm:prSet>
      <dgm:spPr/>
    </dgm:pt>
    <dgm:pt modelId="{AF1BFD1C-1B52-4268-AD43-C652979172D7}" type="pres">
      <dgm:prSet presAssocID="{E5F33438-0712-471D-9B05-986690A0C9E0}" presName="dummy" presStyleCnt="0"/>
      <dgm:spPr/>
    </dgm:pt>
    <dgm:pt modelId="{958C1DB4-C736-47AB-A75B-76FA8B3A0AE5}" type="pres">
      <dgm:prSet presAssocID="{F2396951-7965-4820-833F-9F248C62F45E}" presName="sibTrans" presStyleLbl="sibTrans2D1" presStyleIdx="3" presStyleCnt="4"/>
      <dgm:spPr/>
    </dgm:pt>
  </dgm:ptLst>
  <dgm:cxnLst>
    <dgm:cxn modelId="{3283802C-D1A0-4772-81FB-E8FA27BA3785}" type="presOf" srcId="{F2396951-7965-4820-833F-9F248C62F45E}" destId="{958C1DB4-C736-47AB-A75B-76FA8B3A0AE5}" srcOrd="0" destOrd="0" presId="urn:microsoft.com/office/officeart/2005/8/layout/radial6"/>
    <dgm:cxn modelId="{E7752D2F-39AD-46F9-A4D2-46873C951DE0}" type="presOf" srcId="{9C3C76CD-2AB9-4F00-BD01-BB1326744A00}" destId="{942C8676-D15C-4EBD-96C6-2A5ED9AC5BFB}" srcOrd="0" destOrd="0" presId="urn:microsoft.com/office/officeart/2005/8/layout/radial6"/>
    <dgm:cxn modelId="{65D4972F-62F2-4929-B674-4BAFB34C38EE}" srcId="{4EB940A1-BB3D-4646-A62D-E0087BF40C67}" destId="{E5F33438-0712-471D-9B05-986690A0C9E0}" srcOrd="3" destOrd="0" parTransId="{6D9730DD-8E89-49D8-A38B-A777776C1BC2}" sibTransId="{F2396951-7965-4820-833F-9F248C62F45E}"/>
    <dgm:cxn modelId="{8E295C31-FA09-49FD-906A-32C540FD98F4}" type="presOf" srcId="{6DAC5184-D9DE-4BBD-A525-89AD3C410A69}" destId="{99082D94-52EE-4C69-8F6F-B07258239414}" srcOrd="0" destOrd="0" presId="urn:microsoft.com/office/officeart/2005/8/layout/radial6"/>
    <dgm:cxn modelId="{2DD7AB5E-65D6-4CF8-AE12-A3D5EE1D522E}" srcId="{4EB940A1-BB3D-4646-A62D-E0087BF40C67}" destId="{EE0D5A47-D17A-4514-9421-3CF923561613}" srcOrd="0" destOrd="0" parTransId="{E9C1B496-E0E3-4482-9F62-E9A8501D23EF}" sibTransId="{4E66A7A6-FA7E-45B0-8B7F-A7432D8D27E9}"/>
    <dgm:cxn modelId="{9DB4BF6A-6F51-461A-82BB-599F279440E4}" srcId="{4EB940A1-BB3D-4646-A62D-E0087BF40C67}" destId="{5C0A40AF-4E9F-4544-8BA3-E9E4858EBBB9}" srcOrd="1" destOrd="0" parTransId="{877FB0EF-0264-4DC0-B362-C86BE08F96E5}" sibTransId="{6DAC5184-D9DE-4BBD-A525-89AD3C410A69}"/>
    <dgm:cxn modelId="{7B524293-88C0-44F0-A845-E49F28CAC191}" type="presOf" srcId="{7B176C28-D58C-4E64-8F60-0DDA8893B5A3}" destId="{43DA3CD1-3EA5-459D-91DA-E2BE46D71E27}" srcOrd="0" destOrd="0" presId="urn:microsoft.com/office/officeart/2005/8/layout/radial6"/>
    <dgm:cxn modelId="{3DDD45A4-42E1-4158-A46E-CCF08D3FF491}" type="presOf" srcId="{EE0D5A47-D17A-4514-9421-3CF923561613}" destId="{619FEDD4-911F-4725-9A59-F7FDD5676968}" srcOrd="0" destOrd="0" presId="urn:microsoft.com/office/officeart/2005/8/layout/radial6"/>
    <dgm:cxn modelId="{391A4DA4-7334-47E0-976E-DB834B0C112F}" srcId="{4EB940A1-BB3D-4646-A62D-E0087BF40C67}" destId="{C7E5FF4D-D8C6-4A2E-A310-AEB05CA230AC}" srcOrd="2" destOrd="0" parTransId="{CAA9CF7D-D811-4A4F-BC95-197ACBFCDD88}" sibTransId="{9C3C76CD-2AB9-4F00-BD01-BB1326744A00}"/>
    <dgm:cxn modelId="{369F69EC-80EC-4D7F-AC80-E70830237FDA}" type="presOf" srcId="{4EB940A1-BB3D-4646-A62D-E0087BF40C67}" destId="{1EFDBCA0-D571-4E92-AD64-292187298498}" srcOrd="0" destOrd="0" presId="urn:microsoft.com/office/officeart/2005/8/layout/radial6"/>
    <dgm:cxn modelId="{75CA2BEE-C486-4E71-AAE5-309B5C443260}" srcId="{7B176C28-D58C-4E64-8F60-0DDA8893B5A3}" destId="{4EB940A1-BB3D-4646-A62D-E0087BF40C67}" srcOrd="0" destOrd="0" parTransId="{4DF7E71D-B71F-4761-936B-60D15A0ABAD0}" sibTransId="{08C0A64F-D780-4709-ADC5-D72C9D310B94}"/>
    <dgm:cxn modelId="{254798F3-0808-4931-B5B2-0ECB45425C0D}" type="presOf" srcId="{E5F33438-0712-471D-9B05-986690A0C9E0}" destId="{BF6964D6-D0C2-460B-84D9-AAA22C957D78}" srcOrd="0" destOrd="0" presId="urn:microsoft.com/office/officeart/2005/8/layout/radial6"/>
    <dgm:cxn modelId="{CC3257FB-3F4C-440E-8454-803CDDF573CC}" type="presOf" srcId="{5C0A40AF-4E9F-4544-8BA3-E9E4858EBBB9}" destId="{E8E126D5-7CC1-4774-A25C-0632AD0A2559}" srcOrd="0" destOrd="0" presId="urn:microsoft.com/office/officeart/2005/8/layout/radial6"/>
    <dgm:cxn modelId="{D5628FFC-F255-44C0-B2C4-8FFF65E260F6}" type="presOf" srcId="{4E66A7A6-FA7E-45B0-8B7F-A7432D8D27E9}" destId="{AC2847D2-90DA-4B7E-916F-D7DD80D251A9}" srcOrd="0" destOrd="0" presId="urn:microsoft.com/office/officeart/2005/8/layout/radial6"/>
    <dgm:cxn modelId="{076605FE-2C97-420F-B717-5A0148F445A0}" type="presOf" srcId="{C7E5FF4D-D8C6-4A2E-A310-AEB05CA230AC}" destId="{A10657AF-76FA-4506-9484-8B969098054F}" srcOrd="0" destOrd="0" presId="urn:microsoft.com/office/officeart/2005/8/layout/radial6"/>
    <dgm:cxn modelId="{6BC65DA6-D941-4212-A6A3-4DECB51551A6}" type="presParOf" srcId="{43DA3CD1-3EA5-459D-91DA-E2BE46D71E27}" destId="{1EFDBCA0-D571-4E92-AD64-292187298498}" srcOrd="0" destOrd="0" presId="urn:microsoft.com/office/officeart/2005/8/layout/radial6"/>
    <dgm:cxn modelId="{D72FD8EA-8D8E-4EC5-B4B8-EFE59102D58D}" type="presParOf" srcId="{43DA3CD1-3EA5-459D-91DA-E2BE46D71E27}" destId="{619FEDD4-911F-4725-9A59-F7FDD5676968}" srcOrd="1" destOrd="0" presId="urn:microsoft.com/office/officeart/2005/8/layout/radial6"/>
    <dgm:cxn modelId="{A928E4ED-9236-43FA-9D00-B8A039C61D50}" type="presParOf" srcId="{43DA3CD1-3EA5-459D-91DA-E2BE46D71E27}" destId="{B5070358-3D3A-4A53-9372-8CC19C720772}" srcOrd="2" destOrd="0" presId="urn:microsoft.com/office/officeart/2005/8/layout/radial6"/>
    <dgm:cxn modelId="{4880BE25-65EE-4904-BA0C-941147889B41}" type="presParOf" srcId="{43DA3CD1-3EA5-459D-91DA-E2BE46D71E27}" destId="{AC2847D2-90DA-4B7E-916F-D7DD80D251A9}" srcOrd="3" destOrd="0" presId="urn:microsoft.com/office/officeart/2005/8/layout/radial6"/>
    <dgm:cxn modelId="{80E4EBDB-7B30-4CF2-A301-0A126AB34649}" type="presParOf" srcId="{43DA3CD1-3EA5-459D-91DA-E2BE46D71E27}" destId="{E8E126D5-7CC1-4774-A25C-0632AD0A2559}" srcOrd="4" destOrd="0" presId="urn:microsoft.com/office/officeart/2005/8/layout/radial6"/>
    <dgm:cxn modelId="{4FDA30AB-531D-4DBD-9295-DA8F6BEC8E65}" type="presParOf" srcId="{43DA3CD1-3EA5-459D-91DA-E2BE46D71E27}" destId="{1DC93C78-3FC2-4E52-8EBC-49654255FB2D}" srcOrd="5" destOrd="0" presId="urn:microsoft.com/office/officeart/2005/8/layout/radial6"/>
    <dgm:cxn modelId="{D9F056E6-545F-42AC-B62A-D470B8EC95DE}" type="presParOf" srcId="{43DA3CD1-3EA5-459D-91DA-E2BE46D71E27}" destId="{99082D94-52EE-4C69-8F6F-B07258239414}" srcOrd="6" destOrd="0" presId="urn:microsoft.com/office/officeart/2005/8/layout/radial6"/>
    <dgm:cxn modelId="{AC646B49-1791-4C40-861E-353B1D29B589}" type="presParOf" srcId="{43DA3CD1-3EA5-459D-91DA-E2BE46D71E27}" destId="{A10657AF-76FA-4506-9484-8B969098054F}" srcOrd="7" destOrd="0" presId="urn:microsoft.com/office/officeart/2005/8/layout/radial6"/>
    <dgm:cxn modelId="{3E4BE587-D772-4F50-964F-E60F154310C1}" type="presParOf" srcId="{43DA3CD1-3EA5-459D-91DA-E2BE46D71E27}" destId="{2FF4F078-6A41-457C-A4DB-AEAF9CD680A0}" srcOrd="8" destOrd="0" presId="urn:microsoft.com/office/officeart/2005/8/layout/radial6"/>
    <dgm:cxn modelId="{0D98766C-CA55-4DE3-BABB-8BADFEDCC314}" type="presParOf" srcId="{43DA3CD1-3EA5-459D-91DA-E2BE46D71E27}" destId="{942C8676-D15C-4EBD-96C6-2A5ED9AC5BFB}" srcOrd="9" destOrd="0" presId="urn:microsoft.com/office/officeart/2005/8/layout/radial6"/>
    <dgm:cxn modelId="{99F03174-6320-4AA4-BB41-A17C20AC0E47}" type="presParOf" srcId="{43DA3CD1-3EA5-459D-91DA-E2BE46D71E27}" destId="{BF6964D6-D0C2-460B-84D9-AAA22C957D78}" srcOrd="10" destOrd="0" presId="urn:microsoft.com/office/officeart/2005/8/layout/radial6"/>
    <dgm:cxn modelId="{1ACA3D2D-7993-4BD6-8B64-FCD589C80D7E}" type="presParOf" srcId="{43DA3CD1-3EA5-459D-91DA-E2BE46D71E27}" destId="{AF1BFD1C-1B52-4268-AD43-C652979172D7}" srcOrd="11" destOrd="0" presId="urn:microsoft.com/office/officeart/2005/8/layout/radial6"/>
    <dgm:cxn modelId="{D33B0A15-5EBF-4F8F-8A9C-0AC163F2FB76}" type="presParOf" srcId="{43DA3CD1-3EA5-459D-91DA-E2BE46D71E27}" destId="{958C1DB4-C736-47AB-A75B-76FA8B3A0AE5}"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8C1DB4-C736-47AB-A75B-76FA8B3A0AE5}">
      <dsp:nvSpPr>
        <dsp:cNvPr id="0" name=""/>
        <dsp:cNvSpPr/>
      </dsp:nvSpPr>
      <dsp:spPr>
        <a:xfrm>
          <a:off x="741530" y="532692"/>
          <a:ext cx="3555227" cy="3555227"/>
        </a:xfrm>
        <a:prstGeom prst="blockArc">
          <a:avLst>
            <a:gd name="adj1" fmla="val 10800000"/>
            <a:gd name="adj2" fmla="val 16200000"/>
            <a:gd name="adj3" fmla="val 4638"/>
          </a:avLst>
        </a:prstGeom>
        <a:solidFill>
          <a:schemeClr val="accent5">
            <a:hueOff val="0"/>
            <a:satOff val="0"/>
            <a:lumOff val="0"/>
            <a:alphaOff val="0"/>
          </a:schemeClr>
        </a:solidFill>
        <a:ln>
          <a:noFill/>
        </a:ln>
        <a:effectLst>
          <a:outerShdw blurRad="38100" dist="254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942C8676-D15C-4EBD-96C6-2A5ED9AC5BFB}">
      <dsp:nvSpPr>
        <dsp:cNvPr id="0" name=""/>
        <dsp:cNvSpPr/>
      </dsp:nvSpPr>
      <dsp:spPr>
        <a:xfrm>
          <a:off x="741530" y="532692"/>
          <a:ext cx="3555227" cy="3555227"/>
        </a:xfrm>
        <a:prstGeom prst="blockArc">
          <a:avLst>
            <a:gd name="adj1" fmla="val 5400000"/>
            <a:gd name="adj2" fmla="val 10800000"/>
            <a:gd name="adj3" fmla="val 4638"/>
          </a:avLst>
        </a:prstGeom>
        <a:solidFill>
          <a:schemeClr val="accent4">
            <a:hueOff val="0"/>
            <a:satOff val="0"/>
            <a:lumOff val="0"/>
            <a:alphaOff val="0"/>
          </a:schemeClr>
        </a:solidFill>
        <a:ln>
          <a:noFill/>
        </a:ln>
        <a:effectLst>
          <a:outerShdw blurRad="38100" dist="254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99082D94-52EE-4C69-8F6F-B07258239414}">
      <dsp:nvSpPr>
        <dsp:cNvPr id="0" name=""/>
        <dsp:cNvSpPr/>
      </dsp:nvSpPr>
      <dsp:spPr>
        <a:xfrm>
          <a:off x="741530" y="532692"/>
          <a:ext cx="3555227" cy="3555227"/>
        </a:xfrm>
        <a:prstGeom prst="blockArc">
          <a:avLst>
            <a:gd name="adj1" fmla="val 0"/>
            <a:gd name="adj2" fmla="val 5400000"/>
            <a:gd name="adj3" fmla="val 4638"/>
          </a:avLst>
        </a:prstGeom>
        <a:solidFill>
          <a:schemeClr val="accent6">
            <a:lumMod val="75000"/>
          </a:schemeClr>
        </a:solidFill>
        <a:ln>
          <a:noFill/>
        </a:ln>
        <a:effectLst>
          <a:outerShdw blurRad="38100" dist="254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AC2847D2-90DA-4B7E-916F-D7DD80D251A9}">
      <dsp:nvSpPr>
        <dsp:cNvPr id="0" name=""/>
        <dsp:cNvSpPr/>
      </dsp:nvSpPr>
      <dsp:spPr>
        <a:xfrm>
          <a:off x="947698" y="532692"/>
          <a:ext cx="3555227" cy="3555227"/>
        </a:xfrm>
        <a:prstGeom prst="blockArc">
          <a:avLst>
            <a:gd name="adj1" fmla="val 16200000"/>
            <a:gd name="adj2" fmla="val 0"/>
            <a:gd name="adj3" fmla="val 4638"/>
          </a:avLst>
        </a:prstGeom>
        <a:solidFill>
          <a:schemeClr val="accent2">
            <a:hueOff val="0"/>
            <a:satOff val="0"/>
            <a:lumOff val="0"/>
            <a:alphaOff val="0"/>
          </a:schemeClr>
        </a:solidFill>
        <a:ln>
          <a:noFill/>
        </a:ln>
        <a:effectLst>
          <a:outerShdw blurRad="38100" dist="254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1EFDBCA0-D571-4E92-AD64-292187298498}">
      <dsp:nvSpPr>
        <dsp:cNvPr id="0" name=""/>
        <dsp:cNvSpPr/>
      </dsp:nvSpPr>
      <dsp:spPr>
        <a:xfrm>
          <a:off x="1701160" y="1492322"/>
          <a:ext cx="1635967" cy="1635967"/>
        </a:xfrm>
        <a:prstGeom prst="ellipse">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Competitive Rivalry</a:t>
          </a:r>
        </a:p>
      </dsp:txBody>
      <dsp:txXfrm>
        <a:off x="1940742" y="1731904"/>
        <a:ext cx="1156803" cy="1156803"/>
      </dsp:txXfrm>
    </dsp:sp>
    <dsp:sp modelId="{619FEDD4-911F-4725-9A59-F7FDD5676968}">
      <dsp:nvSpPr>
        <dsp:cNvPr id="0" name=""/>
        <dsp:cNvSpPr/>
      </dsp:nvSpPr>
      <dsp:spPr>
        <a:xfrm>
          <a:off x="1946555" y="1329"/>
          <a:ext cx="1145177" cy="1145177"/>
        </a:xfrm>
        <a:prstGeom prst="ellips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Threat of New Entrants</a:t>
          </a:r>
        </a:p>
      </dsp:txBody>
      <dsp:txXfrm>
        <a:off x="2114262" y="169036"/>
        <a:ext cx="809763" cy="809763"/>
      </dsp:txXfrm>
    </dsp:sp>
    <dsp:sp modelId="{E8E126D5-7CC1-4774-A25C-0632AD0A2559}">
      <dsp:nvSpPr>
        <dsp:cNvPr id="0" name=""/>
        <dsp:cNvSpPr/>
      </dsp:nvSpPr>
      <dsp:spPr>
        <a:xfrm>
          <a:off x="3682943" y="1737717"/>
          <a:ext cx="1145177" cy="1145177"/>
        </a:xfrm>
        <a:prstGeom prst="ellipse">
          <a:avLst/>
        </a:prstGeom>
        <a:solidFill>
          <a:schemeClr val="accent6">
            <a:lumMod val="75000"/>
          </a:schemeClr>
        </a:soli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Bargaining Power of Buyers</a:t>
          </a:r>
        </a:p>
      </dsp:txBody>
      <dsp:txXfrm>
        <a:off x="3850650" y="1905424"/>
        <a:ext cx="809763" cy="809763"/>
      </dsp:txXfrm>
    </dsp:sp>
    <dsp:sp modelId="{A10657AF-76FA-4506-9484-8B969098054F}">
      <dsp:nvSpPr>
        <dsp:cNvPr id="0" name=""/>
        <dsp:cNvSpPr/>
      </dsp:nvSpPr>
      <dsp:spPr>
        <a:xfrm>
          <a:off x="1946555" y="3474104"/>
          <a:ext cx="1145177" cy="1145177"/>
        </a:xfrm>
        <a:prstGeom prst="ellipse">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Threat of Substitutes</a:t>
          </a:r>
        </a:p>
      </dsp:txBody>
      <dsp:txXfrm>
        <a:off x="2114262" y="3641811"/>
        <a:ext cx="809763" cy="809763"/>
      </dsp:txXfrm>
    </dsp:sp>
    <dsp:sp modelId="{BF6964D6-D0C2-460B-84D9-AAA22C957D78}">
      <dsp:nvSpPr>
        <dsp:cNvPr id="0" name=""/>
        <dsp:cNvSpPr/>
      </dsp:nvSpPr>
      <dsp:spPr>
        <a:xfrm>
          <a:off x="210168" y="1737717"/>
          <a:ext cx="1145177" cy="1145177"/>
        </a:xfrm>
        <a:prstGeom prst="ellipse">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Bargaining Power of Suppliers</a:t>
          </a:r>
        </a:p>
      </dsp:txBody>
      <dsp:txXfrm>
        <a:off x="377875" y="1905424"/>
        <a:ext cx="809763" cy="809763"/>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FC55EC-C521-4C08-B45B-ED049E129D38}"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201CA-5C0C-4003-B76C-62DA95495BE6}" type="slidenum">
              <a:rPr lang="en-US" smtClean="0"/>
              <a:t>‹#›</a:t>
            </a:fld>
            <a:endParaRPr lang="en-US"/>
          </a:p>
        </p:txBody>
      </p:sp>
    </p:spTree>
    <p:extLst>
      <p:ext uri="{BB962C8B-B14F-4D97-AF65-F5344CB8AC3E}">
        <p14:creationId xmlns:p14="http://schemas.microsoft.com/office/powerpoint/2010/main" val="3864233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FC55EC-C521-4C08-B45B-ED049E129D38}"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201CA-5C0C-4003-B76C-62DA95495BE6}" type="slidenum">
              <a:rPr lang="en-US" smtClean="0"/>
              <a:t>‹#›</a:t>
            </a:fld>
            <a:endParaRPr lang="en-US"/>
          </a:p>
        </p:txBody>
      </p:sp>
    </p:spTree>
    <p:extLst>
      <p:ext uri="{BB962C8B-B14F-4D97-AF65-F5344CB8AC3E}">
        <p14:creationId xmlns:p14="http://schemas.microsoft.com/office/powerpoint/2010/main" val="2077476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FC55EC-C521-4C08-B45B-ED049E129D38}"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201CA-5C0C-4003-B76C-62DA95495BE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67045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FC55EC-C521-4C08-B45B-ED049E129D38}"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201CA-5C0C-4003-B76C-62DA95495BE6}" type="slidenum">
              <a:rPr lang="en-US" smtClean="0"/>
              <a:t>‹#›</a:t>
            </a:fld>
            <a:endParaRPr lang="en-US"/>
          </a:p>
        </p:txBody>
      </p:sp>
    </p:spTree>
    <p:extLst>
      <p:ext uri="{BB962C8B-B14F-4D97-AF65-F5344CB8AC3E}">
        <p14:creationId xmlns:p14="http://schemas.microsoft.com/office/powerpoint/2010/main" val="19929671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FC55EC-C521-4C08-B45B-ED049E129D38}"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201CA-5C0C-4003-B76C-62DA95495BE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83936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FC55EC-C521-4C08-B45B-ED049E129D38}"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201CA-5C0C-4003-B76C-62DA95495BE6}" type="slidenum">
              <a:rPr lang="en-US" smtClean="0"/>
              <a:t>‹#›</a:t>
            </a:fld>
            <a:endParaRPr lang="en-US"/>
          </a:p>
        </p:txBody>
      </p:sp>
    </p:spTree>
    <p:extLst>
      <p:ext uri="{BB962C8B-B14F-4D97-AF65-F5344CB8AC3E}">
        <p14:creationId xmlns:p14="http://schemas.microsoft.com/office/powerpoint/2010/main" val="1782933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FC55EC-C521-4C08-B45B-ED049E129D38}"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201CA-5C0C-4003-B76C-62DA95495BE6}" type="slidenum">
              <a:rPr lang="en-US" smtClean="0"/>
              <a:t>‹#›</a:t>
            </a:fld>
            <a:endParaRPr lang="en-US"/>
          </a:p>
        </p:txBody>
      </p:sp>
    </p:spTree>
    <p:extLst>
      <p:ext uri="{BB962C8B-B14F-4D97-AF65-F5344CB8AC3E}">
        <p14:creationId xmlns:p14="http://schemas.microsoft.com/office/powerpoint/2010/main" val="36524404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FC55EC-C521-4C08-B45B-ED049E129D38}"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201CA-5C0C-4003-B76C-62DA95495BE6}" type="slidenum">
              <a:rPr lang="en-US" smtClean="0"/>
              <a:t>‹#›</a:t>
            </a:fld>
            <a:endParaRPr lang="en-US"/>
          </a:p>
        </p:txBody>
      </p:sp>
    </p:spTree>
    <p:extLst>
      <p:ext uri="{BB962C8B-B14F-4D97-AF65-F5344CB8AC3E}">
        <p14:creationId xmlns:p14="http://schemas.microsoft.com/office/powerpoint/2010/main" val="2019561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FC55EC-C521-4C08-B45B-ED049E129D38}"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201CA-5C0C-4003-B76C-62DA95495BE6}" type="slidenum">
              <a:rPr lang="en-US" smtClean="0"/>
              <a:t>‹#›</a:t>
            </a:fld>
            <a:endParaRPr lang="en-US"/>
          </a:p>
        </p:txBody>
      </p:sp>
    </p:spTree>
    <p:extLst>
      <p:ext uri="{BB962C8B-B14F-4D97-AF65-F5344CB8AC3E}">
        <p14:creationId xmlns:p14="http://schemas.microsoft.com/office/powerpoint/2010/main" val="2176915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FC55EC-C521-4C08-B45B-ED049E129D38}"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201CA-5C0C-4003-B76C-62DA95495BE6}" type="slidenum">
              <a:rPr lang="en-US" smtClean="0"/>
              <a:t>‹#›</a:t>
            </a:fld>
            <a:endParaRPr lang="en-US"/>
          </a:p>
        </p:txBody>
      </p:sp>
    </p:spTree>
    <p:extLst>
      <p:ext uri="{BB962C8B-B14F-4D97-AF65-F5344CB8AC3E}">
        <p14:creationId xmlns:p14="http://schemas.microsoft.com/office/powerpoint/2010/main" val="61423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FC55EC-C521-4C08-B45B-ED049E129D38}" type="datetimeFigureOut">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201CA-5C0C-4003-B76C-62DA95495BE6}" type="slidenum">
              <a:rPr lang="en-US" smtClean="0"/>
              <a:t>‹#›</a:t>
            </a:fld>
            <a:endParaRPr lang="en-US"/>
          </a:p>
        </p:txBody>
      </p:sp>
    </p:spTree>
    <p:extLst>
      <p:ext uri="{BB962C8B-B14F-4D97-AF65-F5344CB8AC3E}">
        <p14:creationId xmlns:p14="http://schemas.microsoft.com/office/powerpoint/2010/main" val="1722282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FC55EC-C521-4C08-B45B-ED049E129D38}" type="datetimeFigureOut">
              <a:rPr lang="en-US" smtClean="0"/>
              <a:t>12/6/2018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5201CA-5C0C-4003-B76C-62DA95495BE6}" type="slidenum">
              <a:rPr lang="en-US" smtClean="0"/>
              <a:t>‹#›</a:t>
            </a:fld>
            <a:endParaRPr lang="en-US"/>
          </a:p>
        </p:txBody>
      </p:sp>
    </p:spTree>
    <p:extLst>
      <p:ext uri="{BB962C8B-B14F-4D97-AF65-F5344CB8AC3E}">
        <p14:creationId xmlns:p14="http://schemas.microsoft.com/office/powerpoint/2010/main" val="1910981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FC55EC-C521-4C08-B45B-ED049E129D38}" type="datetimeFigureOut">
              <a:rPr lang="en-US" smtClean="0"/>
              <a:t>12/6/2018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5201CA-5C0C-4003-B76C-62DA95495BE6}" type="slidenum">
              <a:rPr lang="en-US" smtClean="0"/>
              <a:t>‹#›</a:t>
            </a:fld>
            <a:endParaRPr lang="en-US"/>
          </a:p>
        </p:txBody>
      </p:sp>
    </p:spTree>
    <p:extLst>
      <p:ext uri="{BB962C8B-B14F-4D97-AF65-F5344CB8AC3E}">
        <p14:creationId xmlns:p14="http://schemas.microsoft.com/office/powerpoint/2010/main" val="3026559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FC55EC-C521-4C08-B45B-ED049E129D38}" type="datetimeFigureOut">
              <a:rPr lang="en-US" smtClean="0"/>
              <a:t>12/6/2018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5201CA-5C0C-4003-B76C-62DA95495BE6}" type="slidenum">
              <a:rPr lang="en-US" smtClean="0"/>
              <a:t>‹#›</a:t>
            </a:fld>
            <a:endParaRPr lang="en-US"/>
          </a:p>
        </p:txBody>
      </p:sp>
    </p:spTree>
    <p:extLst>
      <p:ext uri="{BB962C8B-B14F-4D97-AF65-F5344CB8AC3E}">
        <p14:creationId xmlns:p14="http://schemas.microsoft.com/office/powerpoint/2010/main" val="1827326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FC55EC-C521-4C08-B45B-ED049E129D38}" type="datetimeFigureOut">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201CA-5C0C-4003-B76C-62DA95495BE6}" type="slidenum">
              <a:rPr lang="en-US" smtClean="0"/>
              <a:t>‹#›</a:t>
            </a:fld>
            <a:endParaRPr lang="en-US"/>
          </a:p>
        </p:txBody>
      </p:sp>
    </p:spTree>
    <p:extLst>
      <p:ext uri="{BB962C8B-B14F-4D97-AF65-F5344CB8AC3E}">
        <p14:creationId xmlns:p14="http://schemas.microsoft.com/office/powerpoint/2010/main" val="3866229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201CA-5C0C-4003-B76C-62DA95495BE6}" type="slidenum">
              <a:rPr lang="en-US" smtClean="0"/>
              <a:t>‹#›</a:t>
            </a:fld>
            <a:endParaRPr lang="en-US"/>
          </a:p>
        </p:txBody>
      </p:sp>
      <p:sp>
        <p:nvSpPr>
          <p:cNvPr id="5" name="Date Placeholder 4"/>
          <p:cNvSpPr>
            <a:spLocks noGrp="1"/>
          </p:cNvSpPr>
          <p:nvPr>
            <p:ph type="dt" sz="half" idx="10"/>
          </p:nvPr>
        </p:nvSpPr>
        <p:spPr/>
        <p:txBody>
          <a:bodyPr/>
          <a:lstStyle/>
          <a:p>
            <a:fld id="{84FC55EC-C521-4C08-B45B-ED049E129D38}" type="datetimeFigureOut">
              <a:rPr lang="en-US" smtClean="0"/>
              <a:t>12/6/2018</a:t>
            </a:fld>
            <a:endParaRPr lang="en-US"/>
          </a:p>
        </p:txBody>
      </p:sp>
    </p:spTree>
    <p:extLst>
      <p:ext uri="{BB962C8B-B14F-4D97-AF65-F5344CB8AC3E}">
        <p14:creationId xmlns:p14="http://schemas.microsoft.com/office/powerpoint/2010/main" val="3165398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4FC55EC-C521-4C08-B45B-ED049E129D38}" type="datetimeFigureOut">
              <a:rPr lang="en-US" smtClean="0"/>
              <a:t>12/6/2018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5201CA-5C0C-4003-B76C-62DA95495BE6}" type="slidenum">
              <a:rPr lang="en-US" smtClean="0"/>
              <a:t>‹#›</a:t>
            </a:fld>
            <a:endParaRPr lang="en-US"/>
          </a:p>
        </p:txBody>
      </p:sp>
    </p:spTree>
    <p:extLst>
      <p:ext uri="{BB962C8B-B14F-4D97-AF65-F5344CB8AC3E}">
        <p14:creationId xmlns:p14="http://schemas.microsoft.com/office/powerpoint/2010/main" val="501260263"/>
      </p:ext>
    </p:extLst>
  </p:cSld>
  <p:clrMap bg1="lt1" tx1="dk1" bg2="lt2" tx2="dk2" accent1="accent1" accent2="accent2" accent3="accent3" accent4="accent4" accent5="accent5" accent6="accent6" hlink="hlink" folHlink="folHlink"/>
  <p:sldLayoutIdLst>
    <p:sldLayoutId id="2147483962" r:id="rId1"/>
    <p:sldLayoutId id="2147483963" r:id="rId2"/>
    <p:sldLayoutId id="2147483964" r:id="rId3"/>
    <p:sldLayoutId id="2147483965" r:id="rId4"/>
    <p:sldLayoutId id="2147483966" r:id="rId5"/>
    <p:sldLayoutId id="2147483967" r:id="rId6"/>
    <p:sldLayoutId id="2147483968" r:id="rId7"/>
    <p:sldLayoutId id="2147483969" r:id="rId8"/>
    <p:sldLayoutId id="2147483970" r:id="rId9"/>
    <p:sldLayoutId id="2147483971" r:id="rId10"/>
    <p:sldLayoutId id="2147483972" r:id="rId11"/>
    <p:sldLayoutId id="2147483973" r:id="rId12"/>
    <p:sldLayoutId id="2147483974" r:id="rId13"/>
    <p:sldLayoutId id="2147483975" r:id="rId14"/>
    <p:sldLayoutId id="2147483976" r:id="rId15"/>
    <p:sldLayoutId id="214748397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smallbusiness.chron.com/percent-profit-margin-retailers-expect-jewelry-73996.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E20B5-6626-4B50-89A5-70A9146FE7B5}"/>
              </a:ext>
            </a:extLst>
          </p:cNvPr>
          <p:cNvSpPr>
            <a:spLocks noGrp="1"/>
          </p:cNvSpPr>
          <p:nvPr>
            <p:ph type="ctrTitle"/>
          </p:nvPr>
        </p:nvSpPr>
        <p:spPr/>
        <p:txBody>
          <a:bodyPr/>
          <a:lstStyle/>
          <a:p>
            <a:pPr algn="ctr"/>
            <a:r>
              <a:rPr lang="en-US" dirty="0">
                <a:latin typeface="Bell MT" panose="02020503060305020303" pitchFamily="18" charset="0"/>
              </a:rPr>
              <a:t>3-D Jewelry </a:t>
            </a:r>
            <a:br>
              <a:rPr lang="en-US" dirty="0">
                <a:latin typeface="Bell MT" panose="02020503060305020303" pitchFamily="18" charset="0"/>
              </a:rPr>
            </a:br>
            <a:r>
              <a:rPr lang="en-US" dirty="0">
                <a:latin typeface="Bell MT" panose="02020503060305020303" pitchFamily="18" charset="0"/>
              </a:rPr>
              <a:t>Creations</a:t>
            </a:r>
          </a:p>
        </p:txBody>
      </p:sp>
      <p:sp>
        <p:nvSpPr>
          <p:cNvPr id="3" name="Subtitle 2">
            <a:extLst>
              <a:ext uri="{FF2B5EF4-FFF2-40B4-BE49-F238E27FC236}">
                <a16:creationId xmlns:a16="http://schemas.microsoft.com/office/drawing/2014/main" id="{C8DAA80B-FDAF-4848-A0B4-8A949DEA9982}"/>
              </a:ext>
            </a:extLst>
          </p:cNvPr>
          <p:cNvSpPr>
            <a:spLocks noGrp="1"/>
          </p:cNvSpPr>
          <p:nvPr>
            <p:ph type="subTitle" idx="1"/>
          </p:nvPr>
        </p:nvSpPr>
        <p:spPr/>
        <p:txBody>
          <a:bodyPr>
            <a:noAutofit/>
          </a:bodyPr>
          <a:lstStyle/>
          <a:p>
            <a:pPr algn="ctr"/>
            <a:r>
              <a:rPr lang="en-US" sz="1600" dirty="0"/>
              <a:t>Erick Corona-Ramirez</a:t>
            </a:r>
          </a:p>
          <a:p>
            <a:pPr algn="ctr"/>
            <a:r>
              <a:rPr lang="en-US" sz="1600" dirty="0"/>
              <a:t>Miguel Guzman Valle</a:t>
            </a:r>
          </a:p>
          <a:p>
            <a:pPr algn="ctr"/>
            <a:r>
              <a:rPr lang="en-US" sz="1600" dirty="0"/>
              <a:t>Stephanie Gonzalez</a:t>
            </a:r>
          </a:p>
          <a:p>
            <a:pPr algn="ctr"/>
            <a:r>
              <a:rPr lang="en-US" sz="1600" dirty="0" err="1"/>
              <a:t>Xue</a:t>
            </a:r>
            <a:r>
              <a:rPr lang="en-US" sz="1600" dirty="0"/>
              <a:t> Feng</a:t>
            </a:r>
          </a:p>
          <a:p>
            <a:pPr algn="ctr"/>
            <a:r>
              <a:rPr lang="en-US" sz="1600" dirty="0" err="1"/>
              <a:t>Yijing</a:t>
            </a:r>
            <a:r>
              <a:rPr lang="en-US" sz="1600" dirty="0"/>
              <a:t> Cheng</a:t>
            </a:r>
          </a:p>
        </p:txBody>
      </p:sp>
    </p:spTree>
    <p:extLst>
      <p:ext uri="{BB962C8B-B14F-4D97-AF65-F5344CB8AC3E}">
        <p14:creationId xmlns:p14="http://schemas.microsoft.com/office/powerpoint/2010/main" val="3260611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D91A1-2F6C-4812-A71A-97D5A05B7075}"/>
              </a:ext>
            </a:extLst>
          </p:cNvPr>
          <p:cNvSpPr>
            <a:spLocks noGrp="1"/>
          </p:cNvSpPr>
          <p:nvPr>
            <p:ph type="title"/>
          </p:nvPr>
        </p:nvSpPr>
        <p:spPr/>
        <p:txBody>
          <a:bodyPr/>
          <a:lstStyle/>
          <a:p>
            <a:r>
              <a:rPr lang="en-US" dirty="0"/>
              <a:t>					Location Analytics-III</a:t>
            </a:r>
          </a:p>
        </p:txBody>
      </p:sp>
      <p:sp>
        <p:nvSpPr>
          <p:cNvPr id="3" name="Content Placeholder 2">
            <a:extLst>
              <a:ext uri="{FF2B5EF4-FFF2-40B4-BE49-F238E27FC236}">
                <a16:creationId xmlns:a16="http://schemas.microsoft.com/office/drawing/2014/main" id="{FA793F55-EE0F-4292-B443-F8FD04503E27}"/>
              </a:ext>
            </a:extLst>
          </p:cNvPr>
          <p:cNvSpPr>
            <a:spLocks noGrp="1"/>
          </p:cNvSpPr>
          <p:nvPr>
            <p:ph idx="1"/>
          </p:nvPr>
        </p:nvSpPr>
        <p:spPr>
          <a:xfrm>
            <a:off x="838200" y="1825626"/>
            <a:ext cx="10515600" cy="682682"/>
          </a:xfrm>
        </p:spPr>
        <p:txBody>
          <a:bodyPr>
            <a:normAutofit lnSpcReduction="10000"/>
          </a:bodyPr>
          <a:lstStyle/>
          <a:p>
            <a:r>
              <a:rPr lang="en-US" sz="2000" dirty="0"/>
              <a:t>The reason why we chose this location for our store is because of the high traffic of people around that area.</a:t>
            </a:r>
          </a:p>
        </p:txBody>
      </p:sp>
      <p:pic>
        <p:nvPicPr>
          <p:cNvPr id="4" name="Picture 3">
            <a:extLst>
              <a:ext uri="{FF2B5EF4-FFF2-40B4-BE49-F238E27FC236}">
                <a16:creationId xmlns:a16="http://schemas.microsoft.com/office/drawing/2014/main" id="{D3620F6D-7558-4F9D-93AE-A96ACD2A6E64}"/>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347616" y="2657846"/>
            <a:ext cx="4849091" cy="4071592"/>
          </a:xfrm>
          <a:prstGeom prst="rect">
            <a:avLst/>
          </a:prstGeom>
        </p:spPr>
      </p:pic>
      <p:pic>
        <p:nvPicPr>
          <p:cNvPr id="5" name="Picture 4">
            <a:extLst>
              <a:ext uri="{FF2B5EF4-FFF2-40B4-BE49-F238E27FC236}">
                <a16:creationId xmlns:a16="http://schemas.microsoft.com/office/drawing/2014/main" id="{653FC022-FB7E-4A91-B089-2A2D9E6D31AA}"/>
              </a:ext>
            </a:extLst>
          </p:cNvPr>
          <p:cNvPicPr/>
          <p:nvPr/>
        </p:nvPicPr>
        <p:blipFill>
          <a:blip r:embed="rId3"/>
          <a:stretch>
            <a:fillRect/>
          </a:stretch>
        </p:blipFill>
        <p:spPr>
          <a:xfrm>
            <a:off x="429416" y="5282734"/>
            <a:ext cx="1785277" cy="1575266"/>
          </a:xfrm>
          <a:prstGeom prst="rect">
            <a:avLst/>
          </a:prstGeom>
        </p:spPr>
      </p:pic>
    </p:spTree>
    <p:extLst>
      <p:ext uri="{BB962C8B-B14F-4D97-AF65-F5344CB8AC3E}">
        <p14:creationId xmlns:p14="http://schemas.microsoft.com/office/powerpoint/2010/main" val="1714601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94FBB-C92C-4F21-9488-A672D283CF98}"/>
              </a:ext>
            </a:extLst>
          </p:cNvPr>
          <p:cNvSpPr>
            <a:spLocks noGrp="1"/>
          </p:cNvSpPr>
          <p:nvPr>
            <p:ph type="title"/>
          </p:nvPr>
        </p:nvSpPr>
        <p:spPr/>
        <p:txBody>
          <a:bodyPr/>
          <a:lstStyle/>
          <a:p>
            <a:r>
              <a:rPr lang="en-US" dirty="0"/>
              <a:t>				Location Analytics-IV</a:t>
            </a:r>
          </a:p>
        </p:txBody>
      </p:sp>
      <p:sp>
        <p:nvSpPr>
          <p:cNvPr id="3" name="Content Placeholder 2">
            <a:extLst>
              <a:ext uri="{FF2B5EF4-FFF2-40B4-BE49-F238E27FC236}">
                <a16:creationId xmlns:a16="http://schemas.microsoft.com/office/drawing/2014/main" id="{F355DC6C-0740-49E9-AADC-15783D352F10}"/>
              </a:ext>
            </a:extLst>
          </p:cNvPr>
          <p:cNvSpPr>
            <a:spLocks noGrp="1"/>
          </p:cNvSpPr>
          <p:nvPr>
            <p:ph idx="1"/>
          </p:nvPr>
        </p:nvSpPr>
        <p:spPr/>
        <p:txBody>
          <a:bodyPr/>
          <a:lstStyle/>
          <a:p>
            <a:r>
              <a:rPr lang="en-US" dirty="0"/>
              <a:t>According to the first diagram, we could see that the areas with the average disposal income from $135,745 to $183,311 in 2018 is surrounded our location in the west and south. </a:t>
            </a:r>
          </a:p>
          <a:p>
            <a:r>
              <a:rPr lang="en-US" dirty="0"/>
              <a:t>Also on the location analytics III, gives us an insight on how this location has a high traffic of people around that area. So by combining these two conditions, we believe that the high traffic situation would bring more customers with disposable income to visit our store.</a:t>
            </a:r>
          </a:p>
        </p:txBody>
      </p:sp>
    </p:spTree>
    <p:extLst>
      <p:ext uri="{BB962C8B-B14F-4D97-AF65-F5344CB8AC3E}">
        <p14:creationId xmlns:p14="http://schemas.microsoft.com/office/powerpoint/2010/main" val="433466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2269B-AFE4-46C6-A458-F17185212E73}"/>
              </a:ext>
            </a:extLst>
          </p:cNvPr>
          <p:cNvSpPr>
            <a:spLocks noGrp="1"/>
          </p:cNvSpPr>
          <p:nvPr>
            <p:ph type="title"/>
          </p:nvPr>
        </p:nvSpPr>
        <p:spPr/>
        <p:txBody>
          <a:bodyPr/>
          <a:lstStyle/>
          <a:p>
            <a:r>
              <a:rPr lang="en-US" dirty="0"/>
              <a:t>					Location Analytics-V</a:t>
            </a:r>
          </a:p>
        </p:txBody>
      </p:sp>
      <p:pic>
        <p:nvPicPr>
          <p:cNvPr id="4" name="Content Placeholder 3">
            <a:extLst>
              <a:ext uri="{FF2B5EF4-FFF2-40B4-BE49-F238E27FC236}">
                <a16:creationId xmlns:a16="http://schemas.microsoft.com/office/drawing/2014/main" id="{5AD116AC-A42C-4E1D-B739-E9D6E52D6285}"/>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81614" y="1614799"/>
            <a:ext cx="5759496" cy="4351338"/>
          </a:xfrm>
          <a:prstGeom prst="rect">
            <a:avLst/>
          </a:prstGeom>
        </p:spPr>
      </p:pic>
      <p:sp>
        <p:nvSpPr>
          <p:cNvPr id="5" name="TextBox 4">
            <a:extLst>
              <a:ext uri="{FF2B5EF4-FFF2-40B4-BE49-F238E27FC236}">
                <a16:creationId xmlns:a16="http://schemas.microsoft.com/office/drawing/2014/main" id="{FA19BF20-6C53-4333-A7E8-FB0998C7533B}"/>
              </a:ext>
            </a:extLst>
          </p:cNvPr>
          <p:cNvSpPr txBox="1"/>
          <p:nvPr/>
        </p:nvSpPr>
        <p:spPr>
          <a:xfrm>
            <a:off x="344288" y="3144137"/>
            <a:ext cx="3906981" cy="646331"/>
          </a:xfrm>
          <a:prstGeom prst="rect">
            <a:avLst/>
          </a:prstGeom>
          <a:noFill/>
        </p:spPr>
        <p:txBody>
          <a:bodyPr wrap="square" rtlCol="0">
            <a:spAutoFit/>
          </a:bodyPr>
          <a:lstStyle/>
          <a:p>
            <a:r>
              <a:rPr lang="en-US" dirty="0"/>
              <a:t>Around - 864 E Colorado Blvd, Pasadena, California, 91101</a:t>
            </a:r>
          </a:p>
        </p:txBody>
      </p:sp>
    </p:spTree>
    <p:extLst>
      <p:ext uri="{BB962C8B-B14F-4D97-AF65-F5344CB8AC3E}">
        <p14:creationId xmlns:p14="http://schemas.microsoft.com/office/powerpoint/2010/main" val="2019525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8EF74-B2B2-4EEC-9A81-8AC8016CB3E3}"/>
              </a:ext>
            </a:extLst>
          </p:cNvPr>
          <p:cNvSpPr>
            <a:spLocks noGrp="1"/>
          </p:cNvSpPr>
          <p:nvPr>
            <p:ph type="title"/>
          </p:nvPr>
        </p:nvSpPr>
        <p:spPr/>
        <p:txBody>
          <a:bodyPr/>
          <a:lstStyle/>
          <a:p>
            <a:r>
              <a:rPr lang="en-US" dirty="0"/>
              <a:t>				Location Analytics- VI</a:t>
            </a:r>
          </a:p>
        </p:txBody>
      </p:sp>
      <p:pic>
        <p:nvPicPr>
          <p:cNvPr id="4" name="Content Placeholder 3">
            <a:extLst>
              <a:ext uri="{FF2B5EF4-FFF2-40B4-BE49-F238E27FC236}">
                <a16:creationId xmlns:a16="http://schemas.microsoft.com/office/drawing/2014/main" id="{B2CE7A54-4270-4A47-AA92-4D9B2599AA9D}"/>
              </a:ext>
            </a:extLst>
          </p:cNvPr>
          <p:cNvPicPr>
            <a:picLocks noGrp="1" noChangeAspect="1"/>
          </p:cNvPicPr>
          <p:nvPr>
            <p:ph sz="half" idx="1"/>
          </p:nvPr>
        </p:nvPicPr>
        <p:blipFill>
          <a:blip r:embed="rId2"/>
          <a:stretch>
            <a:fillRect/>
          </a:stretch>
        </p:blipFill>
        <p:spPr>
          <a:xfrm>
            <a:off x="1044076" y="2160588"/>
            <a:ext cx="3450635" cy="3881437"/>
          </a:xfrm>
          <a:prstGeom prst="rect">
            <a:avLst/>
          </a:prstGeom>
        </p:spPr>
      </p:pic>
      <p:sp>
        <p:nvSpPr>
          <p:cNvPr id="6" name="Content Placeholder 5">
            <a:extLst>
              <a:ext uri="{FF2B5EF4-FFF2-40B4-BE49-F238E27FC236}">
                <a16:creationId xmlns:a16="http://schemas.microsoft.com/office/drawing/2014/main" id="{7657AD42-6A5D-4A7A-B2A4-4FA14B1AC0EE}"/>
              </a:ext>
            </a:extLst>
          </p:cNvPr>
          <p:cNvSpPr>
            <a:spLocks noGrp="1"/>
          </p:cNvSpPr>
          <p:nvPr>
            <p:ph sz="half" idx="2"/>
          </p:nvPr>
        </p:nvSpPr>
        <p:spPr/>
        <p:txBody>
          <a:bodyPr>
            <a:normAutofit fontScale="92500" lnSpcReduction="10000"/>
          </a:bodyPr>
          <a:lstStyle/>
          <a:p>
            <a:r>
              <a:rPr lang="en-US" dirty="0"/>
              <a:t>According to the tapestry report, over 50% of the population within our location satisfies our targeted customer’s age. Households in this location would increase by 580. </a:t>
            </a:r>
          </a:p>
          <a:p>
            <a:r>
              <a:rPr lang="en-US" dirty="0"/>
              <a:t>While the home value over $500K is 53%. </a:t>
            </a:r>
          </a:p>
          <a:p>
            <a:r>
              <a:rPr lang="en-US" dirty="0"/>
              <a:t>The Median Household Income is at a 4.45%, while the household income over $75K will keep increasing  from 2018 – 2023.</a:t>
            </a:r>
          </a:p>
          <a:p>
            <a:r>
              <a:rPr lang="en-US" dirty="0"/>
              <a:t>All of the categories provided show the we would have good prospects with this location.</a:t>
            </a:r>
          </a:p>
          <a:p>
            <a:endParaRPr lang="en-US" dirty="0"/>
          </a:p>
        </p:txBody>
      </p:sp>
    </p:spTree>
    <p:extLst>
      <p:ext uri="{BB962C8B-B14F-4D97-AF65-F5344CB8AC3E}">
        <p14:creationId xmlns:p14="http://schemas.microsoft.com/office/powerpoint/2010/main" val="2885530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5B749-0BE2-486A-A984-5BC78C2F24D8}"/>
              </a:ext>
            </a:extLst>
          </p:cNvPr>
          <p:cNvSpPr>
            <a:spLocks noGrp="1"/>
          </p:cNvSpPr>
          <p:nvPr>
            <p:ph type="title"/>
          </p:nvPr>
        </p:nvSpPr>
        <p:spPr/>
        <p:txBody>
          <a:bodyPr/>
          <a:lstStyle/>
          <a:p>
            <a:r>
              <a:rPr lang="en-US" dirty="0"/>
              <a:t>				Marketing Strategy</a:t>
            </a:r>
          </a:p>
        </p:txBody>
      </p:sp>
      <p:sp>
        <p:nvSpPr>
          <p:cNvPr id="3" name="Content Placeholder 2">
            <a:extLst>
              <a:ext uri="{FF2B5EF4-FFF2-40B4-BE49-F238E27FC236}">
                <a16:creationId xmlns:a16="http://schemas.microsoft.com/office/drawing/2014/main" id="{41850C68-5B4E-4171-AD32-B76AEE6D51B4}"/>
              </a:ext>
            </a:extLst>
          </p:cNvPr>
          <p:cNvSpPr>
            <a:spLocks noGrp="1"/>
          </p:cNvSpPr>
          <p:nvPr>
            <p:ph idx="1"/>
          </p:nvPr>
        </p:nvSpPr>
        <p:spPr/>
        <p:txBody>
          <a:bodyPr>
            <a:normAutofit/>
          </a:bodyPr>
          <a:lstStyle/>
          <a:p>
            <a:r>
              <a:rPr lang="en-US" dirty="0"/>
              <a:t>The marketing strategy will be base on attendance (promotion with a booth). Show part of the jewelry collection and advertise their value. </a:t>
            </a:r>
          </a:p>
          <a:p>
            <a:r>
              <a:rPr lang="en-US" dirty="0"/>
              <a:t>The use of social media will be utilized to target our demographic audience in Pasadena given the information gathered on GIS.</a:t>
            </a:r>
          </a:p>
          <a:p>
            <a:r>
              <a:rPr lang="en-US" dirty="0"/>
              <a:t>While the use of website will allow our business to increase visibility in the market, collect information, and process orders. </a:t>
            </a:r>
          </a:p>
          <a:p>
            <a:r>
              <a:rPr lang="en-US" dirty="0"/>
              <a:t>Another option will be similar as the first by promoting the usage of networks like, art/jewelry galleries. By creating relationships with galleries that would be willing to exhibit some of the Stores pieces, will help us to promote our store and to gain recognition from potential customers.</a:t>
            </a:r>
          </a:p>
          <a:p>
            <a:endParaRPr lang="en-US" dirty="0"/>
          </a:p>
        </p:txBody>
      </p:sp>
    </p:spTree>
    <p:extLst>
      <p:ext uri="{BB962C8B-B14F-4D97-AF65-F5344CB8AC3E}">
        <p14:creationId xmlns:p14="http://schemas.microsoft.com/office/powerpoint/2010/main" val="648640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A42DB-E2F7-43D5-9169-0BBFE4DE6B4F}"/>
              </a:ext>
            </a:extLst>
          </p:cNvPr>
          <p:cNvSpPr>
            <a:spLocks noGrp="1"/>
          </p:cNvSpPr>
          <p:nvPr>
            <p:ph type="title"/>
          </p:nvPr>
        </p:nvSpPr>
        <p:spPr/>
        <p:txBody>
          <a:bodyPr/>
          <a:lstStyle/>
          <a:p>
            <a:r>
              <a:rPr lang="en-US" dirty="0"/>
              <a:t>					Messaging Strategy</a:t>
            </a:r>
          </a:p>
        </p:txBody>
      </p:sp>
      <p:sp>
        <p:nvSpPr>
          <p:cNvPr id="3" name="Content Placeholder 2">
            <a:extLst>
              <a:ext uri="{FF2B5EF4-FFF2-40B4-BE49-F238E27FC236}">
                <a16:creationId xmlns:a16="http://schemas.microsoft.com/office/drawing/2014/main" id="{DFE194D7-1A7B-4FA6-A6E7-1F006B06FF1B}"/>
              </a:ext>
            </a:extLst>
          </p:cNvPr>
          <p:cNvSpPr>
            <a:spLocks noGrp="1"/>
          </p:cNvSpPr>
          <p:nvPr>
            <p:ph idx="1"/>
          </p:nvPr>
        </p:nvSpPr>
        <p:spPr/>
        <p:txBody>
          <a:bodyPr/>
          <a:lstStyle/>
          <a:p>
            <a:r>
              <a:rPr lang="en-US" dirty="0"/>
              <a:t>We are a small Boutique Brand with a big vision for the future. Our goal as a company is to utilize bleeding edge technology to construct Beautiful Jewelry that can be customized based on the customers needs. </a:t>
            </a:r>
          </a:p>
        </p:txBody>
      </p:sp>
    </p:spTree>
    <p:extLst>
      <p:ext uri="{BB962C8B-B14F-4D97-AF65-F5344CB8AC3E}">
        <p14:creationId xmlns:p14="http://schemas.microsoft.com/office/powerpoint/2010/main" val="777081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66C9D-2E7A-4BDD-911A-248C99F8B853}"/>
              </a:ext>
            </a:extLst>
          </p:cNvPr>
          <p:cNvSpPr>
            <a:spLocks noGrp="1"/>
          </p:cNvSpPr>
          <p:nvPr>
            <p:ph type="title"/>
          </p:nvPr>
        </p:nvSpPr>
        <p:spPr/>
        <p:txBody>
          <a:bodyPr/>
          <a:lstStyle/>
          <a:p>
            <a:r>
              <a:rPr lang="en-US" dirty="0"/>
              <a:t>		Are you going to be profitable?</a:t>
            </a:r>
          </a:p>
        </p:txBody>
      </p:sp>
      <p:sp>
        <p:nvSpPr>
          <p:cNvPr id="3" name="Content Placeholder 2">
            <a:extLst>
              <a:ext uri="{FF2B5EF4-FFF2-40B4-BE49-F238E27FC236}">
                <a16:creationId xmlns:a16="http://schemas.microsoft.com/office/drawing/2014/main" id="{775A63AC-0997-4E00-8C57-8FBFCCF407AE}"/>
              </a:ext>
            </a:extLst>
          </p:cNvPr>
          <p:cNvSpPr>
            <a:spLocks noGrp="1"/>
          </p:cNvSpPr>
          <p:nvPr>
            <p:ph idx="1"/>
          </p:nvPr>
        </p:nvSpPr>
        <p:spPr/>
        <p:txBody>
          <a:bodyPr>
            <a:normAutofit/>
          </a:bodyPr>
          <a:lstStyle/>
          <a:p>
            <a:r>
              <a:rPr lang="en-US" dirty="0"/>
              <a:t>According to analysts at the Retail Owners Institute, the gross margin percent trends for jewelry businesses have stayed relatively consistent in recent years. Gross profit margin is calculated by subtracting the cost of goods from a business's revenues. In 2013, the gross profit margin for jewelry stores was 43.5 percent. In 2017, it was 42.6 percent.</a:t>
            </a:r>
          </a:p>
          <a:p>
            <a:endParaRPr lang="en-US" dirty="0"/>
          </a:p>
          <a:p>
            <a:pPr marL="0" indent="0">
              <a:buNone/>
            </a:pPr>
            <a:r>
              <a:rPr lang="en-US" u="sng" dirty="0">
                <a:hlinkClick r:id="rId2"/>
              </a:rPr>
              <a:t>https://smallbusiness.chron.com/percent-profit-margin-retailers-expect-jewelry-73996.html</a:t>
            </a:r>
            <a:endParaRPr lang="en-US" dirty="0"/>
          </a:p>
          <a:p>
            <a:pPr marL="0" indent="0">
              <a:buNone/>
            </a:pPr>
            <a:endParaRPr lang="en-US" dirty="0"/>
          </a:p>
          <a:p>
            <a:endParaRPr lang="en-US" dirty="0"/>
          </a:p>
        </p:txBody>
      </p:sp>
    </p:spTree>
    <p:extLst>
      <p:ext uri="{BB962C8B-B14F-4D97-AF65-F5344CB8AC3E}">
        <p14:creationId xmlns:p14="http://schemas.microsoft.com/office/powerpoint/2010/main" val="86883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BF88D-F12C-4CFD-AF8E-D78C20F676A1}"/>
              </a:ext>
            </a:extLst>
          </p:cNvPr>
          <p:cNvSpPr>
            <a:spLocks noGrp="1"/>
          </p:cNvSpPr>
          <p:nvPr>
            <p:ph type="title"/>
          </p:nvPr>
        </p:nvSpPr>
        <p:spPr/>
        <p:txBody>
          <a:bodyPr/>
          <a:lstStyle/>
          <a:p>
            <a:r>
              <a:rPr lang="en-US" dirty="0"/>
              <a:t>						Conclusion</a:t>
            </a:r>
          </a:p>
        </p:txBody>
      </p:sp>
      <p:sp>
        <p:nvSpPr>
          <p:cNvPr id="3" name="Content Placeholder 2">
            <a:extLst>
              <a:ext uri="{FF2B5EF4-FFF2-40B4-BE49-F238E27FC236}">
                <a16:creationId xmlns:a16="http://schemas.microsoft.com/office/drawing/2014/main" id="{4DE638B1-AEA5-46D9-9066-3A4D1CA02124}"/>
              </a:ext>
            </a:extLst>
          </p:cNvPr>
          <p:cNvSpPr>
            <a:spLocks noGrp="1"/>
          </p:cNvSpPr>
          <p:nvPr>
            <p:ph idx="1"/>
          </p:nvPr>
        </p:nvSpPr>
        <p:spPr/>
        <p:txBody>
          <a:bodyPr/>
          <a:lstStyle/>
          <a:p>
            <a:r>
              <a:rPr lang="en-US" dirty="0"/>
              <a:t>We can conclude that 3-D Printing Jewelry would be successful.</a:t>
            </a:r>
          </a:p>
          <a:p>
            <a:pPr marL="457200" lvl="1" indent="0">
              <a:buNone/>
            </a:pPr>
            <a:r>
              <a:rPr lang="en-US" dirty="0"/>
              <a:t>With the use of 3-D printers it gives one the ability to create different designs with the use of different material. The material will be used as a base model to either improve the prototype or as a mold for the final design. It will help facilitate and lower the cost of creating models for the final product.</a:t>
            </a:r>
          </a:p>
          <a:p>
            <a:pPr marL="457200" lvl="1" indent="0">
              <a:buNone/>
            </a:pPr>
            <a:r>
              <a:rPr lang="en-US" dirty="0"/>
              <a:t>At the same time, with using 3-D model it gives customers an endless variety of unique designs to create. This will help attract customers and potential clients to the store. As the number of customer’s satisfied with their purchase increases it will not only help increase the business’s reputation but also, it would help increase our business in general.</a:t>
            </a:r>
          </a:p>
        </p:txBody>
      </p:sp>
    </p:spTree>
    <p:extLst>
      <p:ext uri="{BB962C8B-B14F-4D97-AF65-F5344CB8AC3E}">
        <p14:creationId xmlns:p14="http://schemas.microsoft.com/office/powerpoint/2010/main" val="2590720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F71CA-835E-4757-B020-CF48B6B2D34A}"/>
              </a:ext>
            </a:extLst>
          </p:cNvPr>
          <p:cNvSpPr>
            <a:spLocks noGrp="1"/>
          </p:cNvSpPr>
          <p:nvPr>
            <p:ph type="title"/>
          </p:nvPr>
        </p:nvSpPr>
        <p:spPr/>
        <p:txBody>
          <a:bodyPr/>
          <a:lstStyle/>
          <a:p>
            <a:r>
              <a:rPr lang="en-US" dirty="0"/>
              <a:t>					Three Wows</a:t>
            </a:r>
          </a:p>
        </p:txBody>
      </p:sp>
      <p:sp>
        <p:nvSpPr>
          <p:cNvPr id="3" name="Content Placeholder 2">
            <a:extLst>
              <a:ext uri="{FF2B5EF4-FFF2-40B4-BE49-F238E27FC236}">
                <a16:creationId xmlns:a16="http://schemas.microsoft.com/office/drawing/2014/main" id="{9DFB9C92-98E4-41FB-935D-D6F4E91B7A54}"/>
              </a:ext>
            </a:extLst>
          </p:cNvPr>
          <p:cNvSpPr>
            <a:spLocks noGrp="1"/>
          </p:cNvSpPr>
          <p:nvPr>
            <p:ph idx="1"/>
          </p:nvPr>
        </p:nvSpPr>
        <p:spPr/>
        <p:txBody>
          <a:bodyPr/>
          <a:lstStyle/>
          <a:p>
            <a:r>
              <a:rPr lang="en-US" dirty="0"/>
              <a:t>One of the three WOWs we found interesting was the profit margin that jewelry stores receive.</a:t>
            </a:r>
          </a:p>
          <a:p>
            <a:r>
              <a:rPr lang="en-US" dirty="0"/>
              <a:t>A second WOW would be how, interestingly there are not many moving in providing and using 3-D printing technology to help create the base of jewels or even using them. </a:t>
            </a:r>
          </a:p>
          <a:p>
            <a:r>
              <a:rPr lang="en-US" dirty="0"/>
              <a:t>The Third WOW is even though there are people who have a 3-D jewelry printing business online, why haven’t they opened a store front? With all the information gathered it proves that they will increase their revenues by opening a store front.</a:t>
            </a:r>
          </a:p>
        </p:txBody>
      </p:sp>
    </p:spTree>
    <p:extLst>
      <p:ext uri="{BB962C8B-B14F-4D97-AF65-F5344CB8AC3E}">
        <p14:creationId xmlns:p14="http://schemas.microsoft.com/office/powerpoint/2010/main" val="2249070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2EA06-FFE6-4CF7-95D3-F08A99486F9F}"/>
              </a:ext>
            </a:extLst>
          </p:cNvPr>
          <p:cNvSpPr>
            <a:spLocks noGrp="1"/>
          </p:cNvSpPr>
          <p:nvPr>
            <p:ph type="title"/>
          </p:nvPr>
        </p:nvSpPr>
        <p:spPr/>
        <p:txBody>
          <a:bodyPr/>
          <a:lstStyle/>
          <a:p>
            <a:r>
              <a:rPr lang="en-US" dirty="0"/>
              <a:t>						Business Idea</a:t>
            </a:r>
          </a:p>
        </p:txBody>
      </p:sp>
      <p:sp>
        <p:nvSpPr>
          <p:cNvPr id="3" name="Content Placeholder 2">
            <a:extLst>
              <a:ext uri="{FF2B5EF4-FFF2-40B4-BE49-F238E27FC236}">
                <a16:creationId xmlns:a16="http://schemas.microsoft.com/office/drawing/2014/main" id="{7B6FBA34-1647-49AE-A8D5-0A5358F2CD80}"/>
              </a:ext>
            </a:extLst>
          </p:cNvPr>
          <p:cNvSpPr>
            <a:spLocks noGrp="1"/>
          </p:cNvSpPr>
          <p:nvPr>
            <p:ph idx="1"/>
          </p:nvPr>
        </p:nvSpPr>
        <p:spPr/>
        <p:txBody>
          <a:bodyPr>
            <a:normAutofit/>
          </a:bodyPr>
          <a:lstStyle/>
          <a:p>
            <a:pPr marL="0" indent="0">
              <a:buNone/>
            </a:pPr>
            <a:r>
              <a:rPr lang="en-US" dirty="0"/>
              <a:t>By utilizing the demand and interest of jewelry usage from people who want to buy something that looks nice at an affordable price, our business can satisfy those demands. The development of 3D printing has allowed us to create products that are affordable for the people. Our goal is to provide luxurious jewelry that will make people who receive our products thrilled. We will achieve this by offering in house custom designs, and customers can send their own design to have it custom made with materials that they want. With our only store being located in Pasadena, CA.</a:t>
            </a:r>
          </a:p>
        </p:txBody>
      </p:sp>
    </p:spTree>
    <p:extLst>
      <p:ext uri="{BB962C8B-B14F-4D97-AF65-F5344CB8AC3E}">
        <p14:creationId xmlns:p14="http://schemas.microsoft.com/office/powerpoint/2010/main" val="2676685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56DEF-5049-44AA-9008-4CD219DFECBA}"/>
              </a:ext>
            </a:extLst>
          </p:cNvPr>
          <p:cNvSpPr>
            <a:spLocks noGrp="1"/>
          </p:cNvSpPr>
          <p:nvPr>
            <p:ph type="title"/>
          </p:nvPr>
        </p:nvSpPr>
        <p:spPr>
          <a:xfrm>
            <a:off x="1970819" y="18255"/>
            <a:ext cx="5604440" cy="901817"/>
          </a:xfrm>
        </p:spPr>
        <p:txBody>
          <a:bodyPr>
            <a:normAutofit/>
          </a:bodyPr>
          <a:lstStyle/>
          <a:p>
            <a:pPr algn="just"/>
            <a:r>
              <a:rPr lang="en-US" sz="4000" dirty="0"/>
              <a:t> 			Competition</a:t>
            </a:r>
          </a:p>
        </p:txBody>
      </p:sp>
      <p:sp>
        <p:nvSpPr>
          <p:cNvPr id="3" name="Content Placeholder 2">
            <a:extLst>
              <a:ext uri="{FF2B5EF4-FFF2-40B4-BE49-F238E27FC236}">
                <a16:creationId xmlns:a16="http://schemas.microsoft.com/office/drawing/2014/main" id="{B0B45316-D6EE-4E6F-946A-5F518C89F47C}"/>
              </a:ext>
            </a:extLst>
          </p:cNvPr>
          <p:cNvSpPr>
            <a:spLocks noGrp="1"/>
          </p:cNvSpPr>
          <p:nvPr>
            <p:ph idx="1"/>
          </p:nvPr>
        </p:nvSpPr>
        <p:spPr>
          <a:xfrm>
            <a:off x="310392" y="1760957"/>
            <a:ext cx="7080309" cy="5078788"/>
          </a:xfrm>
        </p:spPr>
        <p:txBody>
          <a:bodyPr numCol="2">
            <a:normAutofit/>
          </a:bodyPr>
          <a:lstStyle/>
          <a:p>
            <a:pPr>
              <a:lnSpc>
                <a:spcPct val="100000"/>
              </a:lnSpc>
            </a:pPr>
            <a:r>
              <a:rPr lang="en-US" sz="1600" b="1" dirty="0">
                <a:solidFill>
                  <a:schemeClr val="accent2"/>
                </a:solidFill>
              </a:rPr>
              <a:t>Threat of New Entrants:</a:t>
            </a:r>
          </a:p>
          <a:p>
            <a:pPr>
              <a:lnSpc>
                <a:spcPct val="100000"/>
              </a:lnSpc>
              <a:spcBef>
                <a:spcPts val="0"/>
              </a:spcBef>
            </a:pPr>
            <a:r>
              <a:rPr lang="en-US" sz="1200" dirty="0">
                <a:solidFill>
                  <a:schemeClr val="accent2"/>
                </a:solidFill>
              </a:rPr>
              <a:t>Low to medium </a:t>
            </a:r>
          </a:p>
          <a:p>
            <a:pPr>
              <a:lnSpc>
                <a:spcPct val="100000"/>
              </a:lnSpc>
              <a:spcBef>
                <a:spcPts val="0"/>
              </a:spcBef>
            </a:pPr>
            <a:r>
              <a:rPr lang="en-US" sz="1200" dirty="0">
                <a:solidFill>
                  <a:schemeClr val="accent2"/>
                </a:solidFill>
              </a:rPr>
              <a:t>Many people can open online business to offer 3D jewelry but, we can handle this by offering fast service and save on shipping</a:t>
            </a:r>
          </a:p>
          <a:p>
            <a:pPr>
              <a:lnSpc>
                <a:spcPct val="100000"/>
              </a:lnSpc>
            </a:pPr>
            <a:r>
              <a:rPr lang="en-US" sz="1600" b="1" dirty="0">
                <a:solidFill>
                  <a:schemeClr val="accent1"/>
                </a:solidFill>
              </a:rPr>
              <a:t>Competitive Rivalry:</a:t>
            </a:r>
          </a:p>
          <a:p>
            <a:pPr>
              <a:lnSpc>
                <a:spcPct val="100000"/>
              </a:lnSpc>
              <a:spcBef>
                <a:spcPts val="0"/>
              </a:spcBef>
            </a:pPr>
            <a:r>
              <a:rPr lang="en-US" sz="1200" dirty="0">
                <a:solidFill>
                  <a:schemeClr val="accent1"/>
                </a:solidFill>
              </a:rPr>
              <a:t>Medium </a:t>
            </a:r>
          </a:p>
          <a:p>
            <a:pPr>
              <a:lnSpc>
                <a:spcPct val="100000"/>
              </a:lnSpc>
              <a:spcBef>
                <a:spcPts val="0"/>
              </a:spcBef>
            </a:pPr>
            <a:r>
              <a:rPr lang="en-US" sz="1200" dirty="0">
                <a:solidFill>
                  <a:schemeClr val="accent1"/>
                </a:solidFill>
              </a:rPr>
              <a:t>There are a few online 3D Jewelry businesses and some people would rather online than go in person but, we can handle this by offering lower prices than online and letting the customer come in store if they need help designing.</a:t>
            </a:r>
          </a:p>
          <a:p>
            <a:pPr>
              <a:lnSpc>
                <a:spcPct val="100000"/>
              </a:lnSpc>
              <a:spcBef>
                <a:spcPts val="0"/>
              </a:spcBef>
            </a:pPr>
            <a:r>
              <a:rPr lang="en-US" sz="1200" dirty="0" err="1">
                <a:solidFill>
                  <a:schemeClr val="accent1"/>
                </a:solidFill>
              </a:rPr>
              <a:t>Pugster</a:t>
            </a:r>
            <a:r>
              <a:rPr lang="en-US" sz="1200" dirty="0">
                <a:solidFill>
                  <a:schemeClr val="accent1"/>
                </a:solidFill>
              </a:rPr>
              <a:t> Inc. would be one of our competitive rivals as they are basically doing what we are going to do. Although, the area in which we would be located is a bit different but, still they will have more history.</a:t>
            </a:r>
          </a:p>
          <a:p>
            <a:pPr>
              <a:lnSpc>
                <a:spcPct val="100000"/>
              </a:lnSpc>
            </a:pPr>
            <a:r>
              <a:rPr lang="en-US" sz="1600" b="1" dirty="0">
                <a:solidFill>
                  <a:schemeClr val="accent6">
                    <a:lumMod val="75000"/>
                  </a:schemeClr>
                </a:solidFill>
              </a:rPr>
              <a:t>Bargaining Power of Buyers:</a:t>
            </a:r>
          </a:p>
          <a:p>
            <a:pPr>
              <a:lnSpc>
                <a:spcPct val="100000"/>
              </a:lnSpc>
              <a:spcBef>
                <a:spcPts val="0"/>
              </a:spcBef>
            </a:pPr>
            <a:r>
              <a:rPr lang="en-US" sz="1200" dirty="0">
                <a:solidFill>
                  <a:schemeClr val="accent6">
                    <a:lumMod val="75000"/>
                  </a:schemeClr>
                </a:solidFill>
              </a:rPr>
              <a:t>Medium to High</a:t>
            </a:r>
          </a:p>
          <a:p>
            <a:pPr>
              <a:lnSpc>
                <a:spcPct val="100000"/>
              </a:lnSpc>
              <a:spcBef>
                <a:spcPts val="0"/>
              </a:spcBef>
            </a:pPr>
            <a:r>
              <a:rPr lang="en-US" sz="1200" dirty="0">
                <a:solidFill>
                  <a:schemeClr val="accent6">
                    <a:lumMod val="75000"/>
                  </a:schemeClr>
                </a:solidFill>
              </a:rPr>
              <a:t>By providing a service in helping the customer design the piece of jewelry it will give us the advantage on either making the customer return or have them tell others.</a:t>
            </a:r>
          </a:p>
          <a:p>
            <a:pPr>
              <a:lnSpc>
                <a:spcPct val="100000"/>
              </a:lnSpc>
              <a:spcBef>
                <a:spcPts val="0"/>
              </a:spcBef>
            </a:pPr>
            <a:endParaRPr lang="en-US" sz="1200" dirty="0"/>
          </a:p>
          <a:p>
            <a:pPr>
              <a:lnSpc>
                <a:spcPct val="100000"/>
              </a:lnSpc>
              <a:spcBef>
                <a:spcPts val="0"/>
              </a:spcBef>
            </a:pPr>
            <a:r>
              <a:rPr lang="en-US" sz="1600" b="1" dirty="0">
                <a:solidFill>
                  <a:schemeClr val="accent4"/>
                </a:solidFill>
              </a:rPr>
              <a:t>Threat of Substitution:</a:t>
            </a:r>
          </a:p>
          <a:p>
            <a:pPr>
              <a:lnSpc>
                <a:spcPct val="100000"/>
              </a:lnSpc>
              <a:spcBef>
                <a:spcPts val="0"/>
              </a:spcBef>
            </a:pPr>
            <a:r>
              <a:rPr lang="en-US" sz="1200" dirty="0">
                <a:solidFill>
                  <a:schemeClr val="accent4"/>
                </a:solidFill>
              </a:rPr>
              <a:t>Low</a:t>
            </a:r>
          </a:p>
          <a:p>
            <a:pPr>
              <a:lnSpc>
                <a:spcPct val="100000"/>
              </a:lnSpc>
              <a:spcBef>
                <a:spcPts val="0"/>
              </a:spcBef>
            </a:pPr>
            <a:r>
              <a:rPr lang="en-US" sz="1200" dirty="0">
                <a:solidFill>
                  <a:schemeClr val="accent4"/>
                </a:solidFill>
              </a:rPr>
              <a:t>There is already a few 3D Jewelry stores online plus who knows if there might be some with a store front in other countries. But within the area of our location there isn’t as many.</a:t>
            </a:r>
          </a:p>
          <a:p>
            <a:pPr>
              <a:lnSpc>
                <a:spcPct val="100000"/>
              </a:lnSpc>
              <a:spcBef>
                <a:spcPts val="0"/>
              </a:spcBef>
            </a:pPr>
            <a:endParaRPr lang="en-US" sz="1200" dirty="0">
              <a:solidFill>
                <a:schemeClr val="accent5"/>
              </a:solidFill>
            </a:endParaRPr>
          </a:p>
          <a:p>
            <a:pPr>
              <a:lnSpc>
                <a:spcPct val="100000"/>
              </a:lnSpc>
              <a:spcBef>
                <a:spcPts val="0"/>
              </a:spcBef>
            </a:pPr>
            <a:r>
              <a:rPr lang="en-US" sz="1600" b="1" dirty="0">
                <a:solidFill>
                  <a:schemeClr val="accent5"/>
                </a:solidFill>
              </a:rPr>
              <a:t>Bargaining Power of Suppliers:</a:t>
            </a:r>
          </a:p>
          <a:p>
            <a:pPr>
              <a:lnSpc>
                <a:spcPct val="100000"/>
              </a:lnSpc>
              <a:spcBef>
                <a:spcPts val="0"/>
              </a:spcBef>
            </a:pPr>
            <a:endParaRPr lang="en-US" sz="1200" dirty="0">
              <a:solidFill>
                <a:schemeClr val="accent5"/>
              </a:solidFill>
            </a:endParaRPr>
          </a:p>
          <a:p>
            <a:pPr>
              <a:lnSpc>
                <a:spcPct val="100000"/>
              </a:lnSpc>
              <a:spcBef>
                <a:spcPts val="0"/>
              </a:spcBef>
            </a:pPr>
            <a:r>
              <a:rPr lang="en-US" sz="1200" dirty="0">
                <a:solidFill>
                  <a:schemeClr val="accent5"/>
                </a:solidFill>
              </a:rPr>
              <a:t>Low</a:t>
            </a:r>
          </a:p>
          <a:p>
            <a:pPr>
              <a:lnSpc>
                <a:spcPct val="100000"/>
              </a:lnSpc>
              <a:spcBef>
                <a:spcPts val="0"/>
              </a:spcBef>
            </a:pPr>
            <a:r>
              <a:rPr lang="en-US" sz="1200" dirty="0">
                <a:solidFill>
                  <a:schemeClr val="accent5"/>
                </a:solidFill>
              </a:rPr>
              <a:t>The only suppliers needed will be the wax for the jewelry. We will have our own manager in charge of fixing the 3D Printers incase anything goes wrong.</a:t>
            </a:r>
          </a:p>
          <a:p>
            <a:pPr>
              <a:lnSpc>
                <a:spcPct val="100000"/>
              </a:lnSpc>
              <a:spcBef>
                <a:spcPts val="0"/>
              </a:spcBef>
            </a:pPr>
            <a:endParaRPr lang="en-US" sz="1200" dirty="0"/>
          </a:p>
          <a:p>
            <a:pPr marL="0" indent="0">
              <a:lnSpc>
                <a:spcPct val="100000"/>
              </a:lnSpc>
              <a:buNone/>
            </a:pPr>
            <a:endParaRPr lang="en-US" sz="1200" dirty="0"/>
          </a:p>
          <a:p>
            <a:pPr marL="0" indent="0">
              <a:lnSpc>
                <a:spcPct val="100000"/>
              </a:lnSpc>
              <a:buNone/>
            </a:pPr>
            <a:endParaRPr lang="en-US" sz="1200" dirty="0"/>
          </a:p>
          <a:p>
            <a:pPr marL="0" indent="0">
              <a:buNone/>
            </a:pPr>
            <a:endParaRPr lang="en-US" sz="1200" dirty="0"/>
          </a:p>
        </p:txBody>
      </p:sp>
      <p:graphicFrame>
        <p:nvGraphicFramePr>
          <p:cNvPr id="6" name="Diagram 5">
            <a:extLst>
              <a:ext uri="{FF2B5EF4-FFF2-40B4-BE49-F238E27FC236}">
                <a16:creationId xmlns:a16="http://schemas.microsoft.com/office/drawing/2014/main" id="{4293829D-DF42-4F85-B948-99045D5B5986}"/>
              </a:ext>
            </a:extLst>
          </p:cNvPr>
          <p:cNvGraphicFramePr/>
          <p:nvPr>
            <p:extLst>
              <p:ext uri="{D42A27DB-BD31-4B8C-83A1-F6EECF244321}">
                <p14:modId xmlns:p14="http://schemas.microsoft.com/office/powerpoint/2010/main" val="3272085169"/>
              </p:ext>
            </p:extLst>
          </p:nvPr>
        </p:nvGraphicFramePr>
        <p:xfrm>
          <a:off x="7008302" y="1335571"/>
          <a:ext cx="5038289" cy="4620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Arrow: Right 6">
            <a:extLst>
              <a:ext uri="{FF2B5EF4-FFF2-40B4-BE49-F238E27FC236}">
                <a16:creationId xmlns:a16="http://schemas.microsoft.com/office/drawing/2014/main" id="{A96C82BC-5DDF-4AE9-B638-EB815C432544}"/>
              </a:ext>
            </a:extLst>
          </p:cNvPr>
          <p:cNvSpPr/>
          <p:nvPr/>
        </p:nvSpPr>
        <p:spPr>
          <a:xfrm>
            <a:off x="8385634" y="3459484"/>
            <a:ext cx="243281" cy="1556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5621028F-6023-47F3-BEFA-79ECBC314B91}"/>
              </a:ext>
            </a:extLst>
          </p:cNvPr>
          <p:cNvSpPr/>
          <p:nvPr/>
        </p:nvSpPr>
        <p:spPr>
          <a:xfrm>
            <a:off x="9442645" y="2539375"/>
            <a:ext cx="184558" cy="2013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152D1FE0-BC82-4CC5-AC0D-6E116BD1F77A}"/>
              </a:ext>
            </a:extLst>
          </p:cNvPr>
          <p:cNvSpPr/>
          <p:nvPr/>
        </p:nvSpPr>
        <p:spPr>
          <a:xfrm rot="5400000">
            <a:off x="10428912" y="3451095"/>
            <a:ext cx="184558" cy="2013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A346C57A-3D0C-4C44-B96B-555AA2B2E12E}"/>
              </a:ext>
            </a:extLst>
          </p:cNvPr>
          <p:cNvSpPr/>
          <p:nvPr/>
        </p:nvSpPr>
        <p:spPr>
          <a:xfrm rot="10800000">
            <a:off x="9442645" y="4554431"/>
            <a:ext cx="184558" cy="2013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FB84B84-8120-4780-BAE5-85869F54B44E}"/>
              </a:ext>
            </a:extLst>
          </p:cNvPr>
          <p:cNvSpPr txBox="1"/>
          <p:nvPr/>
        </p:nvSpPr>
        <p:spPr>
          <a:xfrm>
            <a:off x="296411" y="877395"/>
            <a:ext cx="8670039" cy="830997"/>
          </a:xfrm>
          <a:prstGeom prst="rect">
            <a:avLst/>
          </a:prstGeom>
          <a:noFill/>
        </p:spPr>
        <p:txBody>
          <a:bodyPr wrap="square" rtlCol="0">
            <a:spAutoFit/>
          </a:bodyPr>
          <a:lstStyle/>
          <a:p>
            <a:pPr>
              <a:lnSpc>
                <a:spcPct val="100000"/>
              </a:lnSpc>
            </a:pPr>
            <a:r>
              <a:rPr lang="en-US" sz="1600" dirty="0"/>
              <a:t>With not a lot of people using or having a 3D Jewelry store front and showing how personal a piece of jewelry can be by customizing to meet the customers requirements. The uniqueness of this idea gives us the competitive advantage towards other jewelry stores.</a:t>
            </a:r>
          </a:p>
        </p:txBody>
      </p:sp>
    </p:spTree>
    <p:extLst>
      <p:ext uri="{BB962C8B-B14F-4D97-AF65-F5344CB8AC3E}">
        <p14:creationId xmlns:p14="http://schemas.microsoft.com/office/powerpoint/2010/main" val="437240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E6D15-1B49-46C5-A8A7-FFC34EEE0331}"/>
              </a:ext>
            </a:extLst>
          </p:cNvPr>
          <p:cNvSpPr>
            <a:spLocks noGrp="1"/>
          </p:cNvSpPr>
          <p:nvPr>
            <p:ph type="title"/>
          </p:nvPr>
        </p:nvSpPr>
        <p:spPr/>
        <p:txBody>
          <a:bodyPr/>
          <a:lstStyle/>
          <a:p>
            <a:r>
              <a:rPr lang="en-US" dirty="0"/>
              <a:t>			Role of Information Systems</a:t>
            </a:r>
          </a:p>
        </p:txBody>
      </p:sp>
      <p:sp>
        <p:nvSpPr>
          <p:cNvPr id="3" name="Content Placeholder 2">
            <a:extLst>
              <a:ext uri="{FF2B5EF4-FFF2-40B4-BE49-F238E27FC236}">
                <a16:creationId xmlns:a16="http://schemas.microsoft.com/office/drawing/2014/main" id="{E4646C6F-A5AA-4AEF-A7E7-88083CEED874}"/>
              </a:ext>
            </a:extLst>
          </p:cNvPr>
          <p:cNvSpPr>
            <a:spLocks noGrp="1"/>
          </p:cNvSpPr>
          <p:nvPr>
            <p:ph idx="1"/>
          </p:nvPr>
        </p:nvSpPr>
        <p:spPr/>
        <p:txBody>
          <a:bodyPr/>
          <a:lstStyle/>
          <a:p>
            <a:r>
              <a:rPr lang="en-US" dirty="0"/>
              <a:t>The use of information system will allow us to collect data and applying it by understanding the demographic information of what people spend their hard earn income. How much they spend in apparel/ accessories (jewels/jewelry). </a:t>
            </a:r>
          </a:p>
          <a:p>
            <a:r>
              <a:rPr lang="en-US" dirty="0"/>
              <a:t>We will also get information about how well our nearby competitors preform and collect data of the expenses require to maintain the business. No to mention the demands of our clients and what they would desire to see in our store. </a:t>
            </a:r>
          </a:p>
          <a:p>
            <a:endParaRPr lang="en-US" dirty="0"/>
          </a:p>
        </p:txBody>
      </p:sp>
    </p:spTree>
    <p:extLst>
      <p:ext uri="{BB962C8B-B14F-4D97-AF65-F5344CB8AC3E}">
        <p14:creationId xmlns:p14="http://schemas.microsoft.com/office/powerpoint/2010/main" val="178333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AA875-7877-493D-A8BC-DB2D1D4EBFB9}"/>
              </a:ext>
            </a:extLst>
          </p:cNvPr>
          <p:cNvSpPr>
            <a:spLocks noGrp="1"/>
          </p:cNvSpPr>
          <p:nvPr>
            <p:ph type="title"/>
          </p:nvPr>
        </p:nvSpPr>
        <p:spPr/>
        <p:txBody>
          <a:bodyPr/>
          <a:lstStyle/>
          <a:p>
            <a:r>
              <a:rPr lang="en-US" dirty="0"/>
              <a:t>			Role of Information Systems</a:t>
            </a:r>
          </a:p>
        </p:txBody>
      </p:sp>
      <p:pic>
        <p:nvPicPr>
          <p:cNvPr id="6" name="Content Placeholder 5">
            <a:extLst>
              <a:ext uri="{FF2B5EF4-FFF2-40B4-BE49-F238E27FC236}">
                <a16:creationId xmlns:a16="http://schemas.microsoft.com/office/drawing/2014/main" id="{3EA83D94-FCD2-4120-9620-DD3A75E33DDC}"/>
              </a:ext>
            </a:extLst>
          </p:cNvPr>
          <p:cNvPicPr>
            <a:picLocks noGrp="1" noChangeAspect="1"/>
          </p:cNvPicPr>
          <p:nvPr>
            <p:ph idx="1"/>
          </p:nvPr>
        </p:nvPicPr>
        <p:blipFill>
          <a:blip r:embed="rId2"/>
          <a:stretch>
            <a:fillRect/>
          </a:stretch>
        </p:blipFill>
        <p:spPr>
          <a:xfrm>
            <a:off x="1591294" y="1473039"/>
            <a:ext cx="7290748" cy="4894206"/>
          </a:xfrm>
          <a:prstGeom prst="rect">
            <a:avLst/>
          </a:prstGeom>
        </p:spPr>
      </p:pic>
    </p:spTree>
    <p:extLst>
      <p:ext uri="{BB962C8B-B14F-4D97-AF65-F5344CB8AC3E}">
        <p14:creationId xmlns:p14="http://schemas.microsoft.com/office/powerpoint/2010/main" val="886338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62301-AABF-4B19-8C93-2CE2CF037D96}"/>
              </a:ext>
            </a:extLst>
          </p:cNvPr>
          <p:cNvSpPr>
            <a:spLocks noGrp="1"/>
          </p:cNvSpPr>
          <p:nvPr>
            <p:ph type="title"/>
          </p:nvPr>
        </p:nvSpPr>
        <p:spPr/>
        <p:txBody>
          <a:bodyPr/>
          <a:lstStyle/>
          <a:p>
            <a:r>
              <a:rPr lang="en-US" dirty="0"/>
              <a:t>							Revenue</a:t>
            </a:r>
          </a:p>
        </p:txBody>
      </p:sp>
      <p:sp>
        <p:nvSpPr>
          <p:cNvPr id="3" name="Content Placeholder 2">
            <a:extLst>
              <a:ext uri="{FF2B5EF4-FFF2-40B4-BE49-F238E27FC236}">
                <a16:creationId xmlns:a16="http://schemas.microsoft.com/office/drawing/2014/main" id="{824C287E-6C79-4BD3-A17D-78DD5E4FC281}"/>
              </a:ext>
            </a:extLst>
          </p:cNvPr>
          <p:cNvSpPr>
            <a:spLocks noGrp="1"/>
          </p:cNvSpPr>
          <p:nvPr>
            <p:ph idx="1"/>
          </p:nvPr>
        </p:nvSpPr>
        <p:spPr/>
        <p:txBody>
          <a:bodyPr>
            <a:normAutofit fontScale="92500" lnSpcReduction="10000"/>
          </a:bodyPr>
          <a:lstStyle/>
          <a:p>
            <a:r>
              <a:rPr lang="en-US" dirty="0"/>
              <a:t>We will generate revenue through, up or down scaling the quality of the metals used in our jewelry. For example if a customer comes in need of a ring, since we 3-D print the Jewelry in store the customers can choose to have the ring band made from silver, gold, white gold, or whatever way they want/need on the spot. This allows us to reach a larger demographic of customers which helps us to generate high sales. </a:t>
            </a:r>
          </a:p>
          <a:p>
            <a:r>
              <a:rPr lang="en-US" dirty="0"/>
              <a:t>Another way to generate revenue is if the customer wishes to add gems or diamonds to their jewelry. If so, they can go talk to our jewelers for a more personal and tailored experience when designing their customized jewelry. By providing such experience it allows us to reach the luxury market of jewelry to help generate revenue.  </a:t>
            </a:r>
          </a:p>
          <a:p>
            <a:r>
              <a:rPr lang="en-US" dirty="0"/>
              <a:t>Lastly, we will also include a service where customers can design their jewels from scratch so, they can truly have a one of a kind piece of jewelry. This service will attract more clients, which will allow us to generate more revenue.</a:t>
            </a:r>
          </a:p>
          <a:p>
            <a:endParaRPr lang="en-US" dirty="0"/>
          </a:p>
        </p:txBody>
      </p:sp>
    </p:spTree>
    <p:extLst>
      <p:ext uri="{BB962C8B-B14F-4D97-AF65-F5344CB8AC3E}">
        <p14:creationId xmlns:p14="http://schemas.microsoft.com/office/powerpoint/2010/main" val="2495084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5C494-0BE5-40F5-8977-D825F31BFADE}"/>
              </a:ext>
            </a:extLst>
          </p:cNvPr>
          <p:cNvSpPr>
            <a:spLocks noGrp="1"/>
          </p:cNvSpPr>
          <p:nvPr>
            <p:ph type="title"/>
          </p:nvPr>
        </p:nvSpPr>
        <p:spPr/>
        <p:txBody>
          <a:bodyPr/>
          <a:lstStyle/>
          <a:p>
            <a:r>
              <a:rPr lang="en-US" dirty="0"/>
              <a:t>						Customers</a:t>
            </a:r>
          </a:p>
        </p:txBody>
      </p:sp>
      <p:sp>
        <p:nvSpPr>
          <p:cNvPr id="3" name="Content Placeholder 2">
            <a:extLst>
              <a:ext uri="{FF2B5EF4-FFF2-40B4-BE49-F238E27FC236}">
                <a16:creationId xmlns:a16="http://schemas.microsoft.com/office/drawing/2014/main" id="{D47D3B6C-3AAC-45A7-8F19-FB3019F30E8B}"/>
              </a:ext>
            </a:extLst>
          </p:cNvPr>
          <p:cNvSpPr>
            <a:spLocks noGrp="1"/>
          </p:cNvSpPr>
          <p:nvPr>
            <p:ph idx="1"/>
          </p:nvPr>
        </p:nvSpPr>
        <p:spPr/>
        <p:txBody>
          <a:bodyPr>
            <a:normAutofit/>
          </a:bodyPr>
          <a:lstStyle/>
          <a:p>
            <a:r>
              <a:rPr lang="en-US" dirty="0"/>
              <a:t>Our mission is to provide good and reliable jewels and jewelry to all ages. Even though that is our main goal, the specific age we’re targeting is from12 years old and up. The Reason behind this is because many young people like to keep up with the latest fashion trends. This will allow us to create fashion jewelry to meet their demands at an affordable price.</a:t>
            </a:r>
          </a:p>
          <a:p>
            <a:r>
              <a:rPr lang="en-US" dirty="0"/>
              <a:t>As for young and older adults, higher quality would be at their reach as well as the ability to request custom design unique to for the individual. </a:t>
            </a:r>
          </a:p>
          <a:p>
            <a:r>
              <a:rPr lang="en-US" dirty="0"/>
              <a:t>Also, our target customers would mainly be in the middle- and high-income class as they are more likely to spend their extra income in appeals and goods. </a:t>
            </a:r>
          </a:p>
          <a:p>
            <a:endParaRPr lang="en-US" dirty="0"/>
          </a:p>
        </p:txBody>
      </p:sp>
    </p:spTree>
    <p:extLst>
      <p:ext uri="{BB962C8B-B14F-4D97-AF65-F5344CB8AC3E}">
        <p14:creationId xmlns:p14="http://schemas.microsoft.com/office/powerpoint/2010/main" val="3700037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7E6C4-B63F-4596-93B0-5E8846BD6722}"/>
              </a:ext>
            </a:extLst>
          </p:cNvPr>
          <p:cNvSpPr>
            <a:spLocks noGrp="1"/>
          </p:cNvSpPr>
          <p:nvPr>
            <p:ph type="title"/>
          </p:nvPr>
        </p:nvSpPr>
        <p:spPr/>
        <p:txBody>
          <a:bodyPr/>
          <a:lstStyle/>
          <a:p>
            <a:r>
              <a:rPr lang="en-US" dirty="0"/>
              <a:t>				Location Analytics-I</a:t>
            </a:r>
          </a:p>
        </p:txBody>
      </p:sp>
      <p:sp>
        <p:nvSpPr>
          <p:cNvPr id="3" name="Content Placeholder 2">
            <a:extLst>
              <a:ext uri="{FF2B5EF4-FFF2-40B4-BE49-F238E27FC236}">
                <a16:creationId xmlns:a16="http://schemas.microsoft.com/office/drawing/2014/main" id="{3858EA7D-A0F0-4719-AF22-2D8E9CBB14F5}"/>
              </a:ext>
            </a:extLst>
          </p:cNvPr>
          <p:cNvSpPr>
            <a:spLocks noGrp="1"/>
          </p:cNvSpPr>
          <p:nvPr>
            <p:ph idx="1"/>
          </p:nvPr>
        </p:nvSpPr>
        <p:spPr/>
        <p:txBody>
          <a:bodyPr>
            <a:normAutofit/>
          </a:bodyPr>
          <a:lstStyle/>
          <a:p>
            <a:r>
              <a:rPr lang="en-US" dirty="0"/>
              <a:t>Our Process with the GIS analysis was to study the areas with high people traffic. As well as a location that is near people with high to medium disposable income. </a:t>
            </a:r>
          </a:p>
          <a:p>
            <a:r>
              <a:rPr lang="en-US" dirty="0"/>
              <a:t>Also by knowing where others Jewelry retail stores are located, we can find an area in where there is a high traffic volume of people, but at the same time keeping a good distance so our business doesn’t overlap with theirs.</a:t>
            </a:r>
          </a:p>
          <a:p>
            <a:r>
              <a:rPr lang="en-US" dirty="0"/>
              <a:t>The location of the store would be around Pasadena area near E Colorado Blvd, since that area is highly active and there’s a lot of commercial places around. It will attract people to the shops and those customers who are interested in jewelry would come into our shop out of curiosity and inspect our shop. Those who enter might purchase an item at the moment or might be interested to purchase later on.</a:t>
            </a:r>
          </a:p>
        </p:txBody>
      </p:sp>
    </p:spTree>
    <p:extLst>
      <p:ext uri="{BB962C8B-B14F-4D97-AF65-F5344CB8AC3E}">
        <p14:creationId xmlns:p14="http://schemas.microsoft.com/office/powerpoint/2010/main" val="870555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06F8C-EE1D-4C05-A64E-87A1B02DC15F}"/>
              </a:ext>
            </a:extLst>
          </p:cNvPr>
          <p:cNvSpPr>
            <a:spLocks noGrp="1"/>
          </p:cNvSpPr>
          <p:nvPr>
            <p:ph type="title"/>
          </p:nvPr>
        </p:nvSpPr>
        <p:spPr/>
        <p:txBody>
          <a:bodyPr/>
          <a:lstStyle/>
          <a:p>
            <a:r>
              <a:rPr lang="en-US" dirty="0"/>
              <a:t>					Location Analytics-II</a:t>
            </a:r>
          </a:p>
        </p:txBody>
      </p:sp>
      <p:pic>
        <p:nvPicPr>
          <p:cNvPr id="4" name="Content Placeholder 3">
            <a:extLst>
              <a:ext uri="{FF2B5EF4-FFF2-40B4-BE49-F238E27FC236}">
                <a16:creationId xmlns:a16="http://schemas.microsoft.com/office/drawing/2014/main" id="{A5C8E382-32AD-42A4-B2C1-35C7ED135176}"/>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0468" y="1726270"/>
            <a:ext cx="3851315" cy="2933072"/>
          </a:xfrm>
          <a:prstGeom prst="rect">
            <a:avLst/>
          </a:prstGeom>
        </p:spPr>
      </p:pic>
      <p:pic>
        <p:nvPicPr>
          <p:cNvPr id="5" name="Picture 4">
            <a:extLst>
              <a:ext uri="{FF2B5EF4-FFF2-40B4-BE49-F238E27FC236}">
                <a16:creationId xmlns:a16="http://schemas.microsoft.com/office/drawing/2014/main" id="{FDB7FDE4-AD64-4E2D-8049-204B8DCB0287}"/>
              </a:ext>
            </a:extLst>
          </p:cNvPr>
          <p:cNvPicPr/>
          <p:nvPr/>
        </p:nvPicPr>
        <p:blipFill>
          <a:blip r:embed="rId3">
            <a:extLst>
              <a:ext uri="{28A0092B-C50C-407E-A947-70E740481C1C}">
                <a14:useLocalDpi xmlns:a14="http://schemas.microsoft.com/office/drawing/2010/main" val="0"/>
              </a:ext>
            </a:extLst>
          </a:blip>
          <a:stretch>
            <a:fillRect/>
          </a:stretch>
        </p:blipFill>
        <p:spPr>
          <a:xfrm>
            <a:off x="620509" y="4913311"/>
            <a:ext cx="2104390" cy="1522730"/>
          </a:xfrm>
          <a:prstGeom prst="rect">
            <a:avLst/>
          </a:prstGeom>
        </p:spPr>
      </p:pic>
      <p:pic>
        <p:nvPicPr>
          <p:cNvPr id="3" name="Picture 2">
            <a:extLst>
              <a:ext uri="{FF2B5EF4-FFF2-40B4-BE49-F238E27FC236}">
                <a16:creationId xmlns:a16="http://schemas.microsoft.com/office/drawing/2014/main" id="{C50F8187-85BA-4414-AB93-CAE083C9D6EC}"/>
              </a:ext>
            </a:extLst>
          </p:cNvPr>
          <p:cNvPicPr>
            <a:picLocks noChangeAspect="1"/>
          </p:cNvPicPr>
          <p:nvPr/>
        </p:nvPicPr>
        <p:blipFill>
          <a:blip r:embed="rId4"/>
          <a:stretch>
            <a:fillRect/>
          </a:stretch>
        </p:blipFill>
        <p:spPr>
          <a:xfrm>
            <a:off x="4665065" y="1352601"/>
            <a:ext cx="4488163" cy="1584037"/>
          </a:xfrm>
          <a:prstGeom prst="rect">
            <a:avLst/>
          </a:prstGeom>
        </p:spPr>
      </p:pic>
      <p:pic>
        <p:nvPicPr>
          <p:cNvPr id="6" name="Picture 5">
            <a:extLst>
              <a:ext uri="{FF2B5EF4-FFF2-40B4-BE49-F238E27FC236}">
                <a16:creationId xmlns:a16="http://schemas.microsoft.com/office/drawing/2014/main" id="{1FD566C1-2CBC-4CB5-B6C9-BD33321D518D}"/>
              </a:ext>
            </a:extLst>
          </p:cNvPr>
          <p:cNvPicPr>
            <a:picLocks noChangeAspect="1"/>
          </p:cNvPicPr>
          <p:nvPr/>
        </p:nvPicPr>
        <p:blipFill>
          <a:blip r:embed="rId5"/>
          <a:stretch>
            <a:fillRect/>
          </a:stretch>
        </p:blipFill>
        <p:spPr>
          <a:xfrm>
            <a:off x="4665065" y="2774661"/>
            <a:ext cx="4488163" cy="1704975"/>
          </a:xfrm>
          <a:prstGeom prst="rect">
            <a:avLst/>
          </a:prstGeom>
        </p:spPr>
      </p:pic>
      <p:pic>
        <p:nvPicPr>
          <p:cNvPr id="7" name="Picture 6">
            <a:extLst>
              <a:ext uri="{FF2B5EF4-FFF2-40B4-BE49-F238E27FC236}">
                <a16:creationId xmlns:a16="http://schemas.microsoft.com/office/drawing/2014/main" id="{A54F7017-12B9-4835-B558-13442302B5BA}"/>
              </a:ext>
            </a:extLst>
          </p:cNvPr>
          <p:cNvPicPr>
            <a:picLocks noChangeAspect="1"/>
          </p:cNvPicPr>
          <p:nvPr/>
        </p:nvPicPr>
        <p:blipFill>
          <a:blip r:embed="rId6"/>
          <a:stretch>
            <a:fillRect/>
          </a:stretch>
        </p:blipFill>
        <p:spPr>
          <a:xfrm>
            <a:off x="4747491" y="4448901"/>
            <a:ext cx="4250435" cy="1895475"/>
          </a:xfrm>
          <a:prstGeom prst="rect">
            <a:avLst/>
          </a:prstGeom>
        </p:spPr>
      </p:pic>
      <p:sp>
        <p:nvSpPr>
          <p:cNvPr id="8" name="TextBox 7">
            <a:extLst>
              <a:ext uri="{FF2B5EF4-FFF2-40B4-BE49-F238E27FC236}">
                <a16:creationId xmlns:a16="http://schemas.microsoft.com/office/drawing/2014/main" id="{2CA3EF7C-6433-458A-8DCD-710991FAC8FF}"/>
              </a:ext>
            </a:extLst>
          </p:cNvPr>
          <p:cNvSpPr txBox="1"/>
          <p:nvPr/>
        </p:nvSpPr>
        <p:spPr>
          <a:xfrm>
            <a:off x="8705570" y="2132533"/>
            <a:ext cx="1654100" cy="338554"/>
          </a:xfrm>
          <a:prstGeom prst="rect">
            <a:avLst/>
          </a:prstGeom>
          <a:noFill/>
        </p:spPr>
        <p:txBody>
          <a:bodyPr wrap="square" rtlCol="0">
            <a:spAutoFit/>
          </a:bodyPr>
          <a:lstStyle/>
          <a:p>
            <a:r>
              <a:rPr lang="en-US" sz="1600" dirty="0"/>
              <a:t>1 mile radius</a:t>
            </a:r>
          </a:p>
        </p:txBody>
      </p:sp>
      <p:sp>
        <p:nvSpPr>
          <p:cNvPr id="9" name="TextBox 8">
            <a:extLst>
              <a:ext uri="{FF2B5EF4-FFF2-40B4-BE49-F238E27FC236}">
                <a16:creationId xmlns:a16="http://schemas.microsoft.com/office/drawing/2014/main" id="{53F43DA6-B846-45FF-BA90-491A214C0BDB}"/>
              </a:ext>
            </a:extLst>
          </p:cNvPr>
          <p:cNvSpPr txBox="1"/>
          <p:nvPr/>
        </p:nvSpPr>
        <p:spPr>
          <a:xfrm>
            <a:off x="8750713" y="3789283"/>
            <a:ext cx="1563813" cy="338554"/>
          </a:xfrm>
          <a:prstGeom prst="rect">
            <a:avLst/>
          </a:prstGeom>
          <a:noFill/>
        </p:spPr>
        <p:txBody>
          <a:bodyPr wrap="square" rtlCol="0">
            <a:spAutoFit/>
          </a:bodyPr>
          <a:lstStyle/>
          <a:p>
            <a:r>
              <a:rPr lang="en-US" sz="1600" dirty="0"/>
              <a:t>3 mile radius</a:t>
            </a:r>
          </a:p>
        </p:txBody>
      </p:sp>
      <p:sp>
        <p:nvSpPr>
          <p:cNvPr id="10" name="TextBox 9">
            <a:extLst>
              <a:ext uri="{FF2B5EF4-FFF2-40B4-BE49-F238E27FC236}">
                <a16:creationId xmlns:a16="http://schemas.microsoft.com/office/drawing/2014/main" id="{11683703-F385-4391-A281-2C0DA80B7D8E}"/>
              </a:ext>
            </a:extLst>
          </p:cNvPr>
          <p:cNvSpPr txBox="1"/>
          <p:nvPr/>
        </p:nvSpPr>
        <p:spPr>
          <a:xfrm>
            <a:off x="8668553" y="5336122"/>
            <a:ext cx="1728132" cy="338554"/>
          </a:xfrm>
          <a:prstGeom prst="rect">
            <a:avLst/>
          </a:prstGeom>
          <a:noFill/>
        </p:spPr>
        <p:txBody>
          <a:bodyPr wrap="square" rtlCol="0">
            <a:spAutoFit/>
          </a:bodyPr>
          <a:lstStyle/>
          <a:p>
            <a:r>
              <a:rPr lang="en-US" sz="1600" dirty="0"/>
              <a:t>5 mile radius</a:t>
            </a:r>
          </a:p>
        </p:txBody>
      </p:sp>
      <p:sp>
        <p:nvSpPr>
          <p:cNvPr id="11" name="TextBox 10">
            <a:extLst>
              <a:ext uri="{FF2B5EF4-FFF2-40B4-BE49-F238E27FC236}">
                <a16:creationId xmlns:a16="http://schemas.microsoft.com/office/drawing/2014/main" id="{62D9CB2A-C7AE-41B7-8D91-42443353E7DB}"/>
              </a:ext>
            </a:extLst>
          </p:cNvPr>
          <p:cNvSpPr txBox="1"/>
          <p:nvPr/>
        </p:nvSpPr>
        <p:spPr>
          <a:xfrm>
            <a:off x="620509" y="1287635"/>
            <a:ext cx="2983806" cy="369332"/>
          </a:xfrm>
          <a:prstGeom prst="rect">
            <a:avLst/>
          </a:prstGeom>
          <a:noFill/>
        </p:spPr>
        <p:txBody>
          <a:bodyPr wrap="square" rtlCol="0">
            <a:spAutoFit/>
          </a:bodyPr>
          <a:lstStyle/>
          <a:p>
            <a:r>
              <a:rPr lang="en-US" dirty="0"/>
              <a:t>Average disposable income</a:t>
            </a:r>
          </a:p>
        </p:txBody>
      </p:sp>
    </p:spTree>
    <p:extLst>
      <p:ext uri="{BB962C8B-B14F-4D97-AF65-F5344CB8AC3E}">
        <p14:creationId xmlns:p14="http://schemas.microsoft.com/office/powerpoint/2010/main" val="267195026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360</TotalTime>
  <Words>1664</Words>
  <Application>Microsoft Office PowerPoint</Application>
  <PresentationFormat>Widescreen</PresentationFormat>
  <Paragraphs>88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Bell MT</vt:lpstr>
      <vt:lpstr>Trebuchet MS</vt:lpstr>
      <vt:lpstr>Wingdings 3</vt:lpstr>
      <vt:lpstr>Facet</vt:lpstr>
      <vt:lpstr>3-D Jewelry  Creations</vt:lpstr>
      <vt:lpstr>      Business Idea</vt:lpstr>
      <vt:lpstr>    Competition</vt:lpstr>
      <vt:lpstr>   Role of Information Systems</vt:lpstr>
      <vt:lpstr>   Role of Information Systems</vt:lpstr>
      <vt:lpstr>       Revenue</vt:lpstr>
      <vt:lpstr>      Customers</vt:lpstr>
      <vt:lpstr>    Location Analytics-I</vt:lpstr>
      <vt:lpstr>     Location Analytics-II</vt:lpstr>
      <vt:lpstr>     Location Analytics-III</vt:lpstr>
      <vt:lpstr>    Location Analytics-IV</vt:lpstr>
      <vt:lpstr>     Location Analytics-V</vt:lpstr>
      <vt:lpstr>    Location Analytics- VI</vt:lpstr>
      <vt:lpstr>    Marketing Strategy</vt:lpstr>
      <vt:lpstr>     Messaging Strategy</vt:lpstr>
      <vt:lpstr>  Are you going to be profitable?</vt:lpstr>
      <vt:lpstr>      Conclusion</vt:lpstr>
      <vt:lpstr>     Three Wows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stephaniegonzalez680@gmail.com</dc:creator>
  <cp:lastModifiedBy>Gianfranco Valle</cp:lastModifiedBy>
  <cp:revision>40</cp:revision>
  <dcterms:created xsi:type="dcterms:W3CDTF">2018-11-20T00:59:10Z</dcterms:created>
  <dcterms:modified xsi:type="dcterms:W3CDTF">2018-12-07T06:27:54Z</dcterms:modified>
</cp:coreProperties>
</file>