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2"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franco Valle" initials="GV" lastIdx="1" clrIdx="0">
    <p:extLst>
      <p:ext uri="{19B8F6BF-5375-455C-9EA6-DF929625EA0E}">
        <p15:presenceInfo xmlns:p15="http://schemas.microsoft.com/office/powerpoint/2012/main" userId="da83b9812385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1" autoAdjust="0"/>
  </p:normalViewPr>
  <p:slideViewPr>
    <p:cSldViewPr snapToGrid="0">
      <p:cViewPr varScale="1">
        <p:scale>
          <a:sx n="109" d="100"/>
          <a:sy n="109" d="100"/>
        </p:scale>
        <p:origin x="1524" y="9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649D-6A81-43F0-9E89-99C91DFEDA35}" type="datetimeFigureOut">
              <a:rPr lang="en-US" smtClean="0"/>
              <a:t>5/2/2020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14544-1671-4F9C-9DB8-6B60706B9E49}" type="slidenum">
              <a:rPr lang="en-US" smtClean="0"/>
              <a:t>‹#›</a:t>
            </a:fld>
            <a:endParaRPr lang="en-US"/>
          </a:p>
        </p:txBody>
      </p:sp>
    </p:spTree>
    <p:extLst>
      <p:ext uri="{BB962C8B-B14F-4D97-AF65-F5344CB8AC3E}">
        <p14:creationId xmlns:p14="http://schemas.microsoft.com/office/powerpoint/2010/main" val="119234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is not the most unique but is one that can provide an example on how much drugs is affecting people by seeing the increase of people that die due to overdose, as well as trying to identify the trend of those drugs, which one is being use the most and the likes.</a:t>
            </a:r>
          </a:p>
          <a:p>
            <a:endParaRPr lang="en-US" dirty="0"/>
          </a:p>
          <a:p>
            <a:r>
              <a:rPr lang="en-US" dirty="0"/>
              <a:t>Provide a git hub link with the location of all the files from this project.</a:t>
            </a:r>
          </a:p>
        </p:txBody>
      </p:sp>
      <p:sp>
        <p:nvSpPr>
          <p:cNvPr id="4" name="Slide Number Placeholder 3"/>
          <p:cNvSpPr>
            <a:spLocks noGrp="1"/>
          </p:cNvSpPr>
          <p:nvPr>
            <p:ph type="sldNum" sz="quarter" idx="5"/>
          </p:nvPr>
        </p:nvSpPr>
        <p:spPr/>
        <p:txBody>
          <a:bodyPr/>
          <a:lstStyle/>
          <a:p>
            <a:fld id="{3D614544-1671-4F9C-9DB8-6B60706B9E49}" type="slidenum">
              <a:rPr lang="en-US" smtClean="0"/>
              <a:t>1</a:t>
            </a:fld>
            <a:endParaRPr lang="en-US"/>
          </a:p>
        </p:txBody>
      </p:sp>
    </p:spTree>
    <p:extLst>
      <p:ext uri="{BB962C8B-B14F-4D97-AF65-F5344CB8AC3E}">
        <p14:creationId xmlns:p14="http://schemas.microsoft.com/office/powerpoint/2010/main" val="3383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9</a:t>
            </a:fld>
            <a:endParaRPr lang="en-US"/>
          </a:p>
        </p:txBody>
      </p:sp>
    </p:spTree>
    <p:extLst>
      <p:ext uri="{BB962C8B-B14F-4D97-AF65-F5344CB8AC3E}">
        <p14:creationId xmlns:p14="http://schemas.microsoft.com/office/powerpoint/2010/main" val="47803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10</a:t>
            </a:fld>
            <a:endParaRPr lang="en-US"/>
          </a:p>
        </p:txBody>
      </p:sp>
    </p:spTree>
    <p:extLst>
      <p:ext uri="{BB962C8B-B14F-4D97-AF65-F5344CB8AC3E}">
        <p14:creationId xmlns:p14="http://schemas.microsoft.com/office/powerpoint/2010/main" val="295788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63D9DD3-F25B-445B-AA8F-A05CFC9CA2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661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63306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73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29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70791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6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5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0227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0325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334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8E4C5-6DD5-4CE8-B3A7-657AC1AD237C}"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10532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8E4C5-6DD5-4CE8-B3A7-657AC1AD237C}"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D9DD3-F25B-445B-AA8F-A05CFC9CA2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4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8E4C5-6DD5-4CE8-B3A7-657AC1AD237C}"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5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8E4C5-6DD5-4CE8-B3A7-657AC1AD237C}"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55446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05598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08E4C5-6DD5-4CE8-B3A7-657AC1AD237C}" type="datetimeFigureOut">
              <a:rPr lang="en-US" smtClean="0"/>
              <a:t>5/2/2020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D9DD3-F25B-445B-AA8F-A05CFC9CA2CF}" type="slidenum">
              <a:rPr lang="en-US" smtClean="0"/>
              <a:t>‹#›</a:t>
            </a:fld>
            <a:endParaRPr lang="en-US"/>
          </a:p>
        </p:txBody>
      </p:sp>
    </p:spTree>
    <p:extLst>
      <p:ext uri="{BB962C8B-B14F-4D97-AF65-F5344CB8AC3E}">
        <p14:creationId xmlns:p14="http://schemas.microsoft.com/office/powerpoint/2010/main" val="280538551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atalog.data.gov/dataset/accidental-drug-related-deaths-january-2012-sept-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F946-1F0A-4BE9-B3F2-307F0647847C}"/>
              </a:ext>
            </a:extLst>
          </p:cNvPr>
          <p:cNvSpPr>
            <a:spLocks noGrp="1"/>
          </p:cNvSpPr>
          <p:nvPr>
            <p:ph type="ctrTitle"/>
          </p:nvPr>
        </p:nvSpPr>
        <p:spPr/>
        <p:txBody>
          <a:bodyPr>
            <a:normAutofit fontScale="90000"/>
          </a:bodyPr>
          <a:lstStyle/>
          <a:p>
            <a:r>
              <a:rPr lang="en-US" dirty="0"/>
              <a:t>Accidental Drug Death from 2012-2018</a:t>
            </a:r>
          </a:p>
        </p:txBody>
      </p:sp>
      <p:sp>
        <p:nvSpPr>
          <p:cNvPr id="3" name="Subtitle 2">
            <a:extLst>
              <a:ext uri="{FF2B5EF4-FFF2-40B4-BE49-F238E27FC236}">
                <a16:creationId xmlns:a16="http://schemas.microsoft.com/office/drawing/2014/main" id="{1B2DC4ED-21D2-49B0-B0B9-B75F36E4C538}"/>
              </a:ext>
            </a:extLst>
          </p:cNvPr>
          <p:cNvSpPr>
            <a:spLocks noGrp="1"/>
          </p:cNvSpPr>
          <p:nvPr>
            <p:ph type="subTitle" idx="1"/>
          </p:nvPr>
        </p:nvSpPr>
        <p:spPr/>
        <p:txBody>
          <a:bodyPr>
            <a:noAutofit/>
          </a:bodyPr>
          <a:lstStyle/>
          <a:p>
            <a:r>
              <a:rPr lang="en-US" sz="2400" dirty="0"/>
              <a:t>Group 4</a:t>
            </a:r>
          </a:p>
          <a:p>
            <a:r>
              <a:rPr lang="en-US" sz="2400" dirty="0"/>
              <a:t>Department of Information Technology, California State University</a:t>
            </a:r>
          </a:p>
          <a:p>
            <a:r>
              <a:rPr lang="en-US" sz="2400" dirty="0"/>
              <a:t>Los Angeles </a:t>
            </a:r>
          </a:p>
          <a:p>
            <a:r>
              <a:rPr lang="en-US" sz="2400" dirty="0"/>
              <a:t>Miguel Guzman, Erick Gomez, Jacob </a:t>
            </a:r>
            <a:r>
              <a:rPr lang="en-US" sz="2400" dirty="0" err="1"/>
              <a:t>Zubiate</a:t>
            </a:r>
            <a:r>
              <a:rPr lang="en-US" sz="2400" dirty="0"/>
              <a:t>, Mauricio </a:t>
            </a:r>
            <a:r>
              <a:rPr lang="en-US" sz="2400" dirty="0" err="1"/>
              <a:t>Ruvalcaba</a:t>
            </a:r>
            <a:r>
              <a:rPr lang="en-US" sz="2400" dirty="0"/>
              <a:t>, Steven Flores</a:t>
            </a:r>
          </a:p>
          <a:p>
            <a:endParaRPr lang="en-US" sz="2400" dirty="0"/>
          </a:p>
        </p:txBody>
      </p:sp>
    </p:spTree>
    <p:extLst>
      <p:ext uri="{BB962C8B-B14F-4D97-AF65-F5344CB8AC3E}">
        <p14:creationId xmlns:p14="http://schemas.microsoft.com/office/powerpoint/2010/main" val="42927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263-A173-460A-AF43-E9B11D5A054A}"/>
              </a:ext>
            </a:extLst>
          </p:cNvPr>
          <p:cNvSpPr>
            <a:spLocks noGrp="1"/>
          </p:cNvSpPr>
          <p:nvPr>
            <p:ph type="title"/>
          </p:nvPr>
        </p:nvSpPr>
        <p:spPr>
          <a:xfrm>
            <a:off x="1295402" y="603767"/>
            <a:ext cx="9601196" cy="1303867"/>
          </a:xfrm>
        </p:spPr>
        <p:txBody>
          <a:bodyPr/>
          <a:lstStyle/>
          <a:p>
            <a:r>
              <a:rPr lang="en-US" dirty="0"/>
              <a:t>Dashboard</a:t>
            </a:r>
          </a:p>
        </p:txBody>
      </p:sp>
      <p:pic>
        <p:nvPicPr>
          <p:cNvPr id="8" name="Picture 7">
            <a:extLst>
              <a:ext uri="{FF2B5EF4-FFF2-40B4-BE49-F238E27FC236}">
                <a16:creationId xmlns:a16="http://schemas.microsoft.com/office/drawing/2014/main" id="{434FB41B-52DB-450C-9F61-B781CF049567}"/>
              </a:ext>
            </a:extLst>
          </p:cNvPr>
          <p:cNvPicPr>
            <a:picLocks noChangeAspect="1"/>
          </p:cNvPicPr>
          <p:nvPr/>
        </p:nvPicPr>
        <p:blipFill>
          <a:blip r:embed="rId3"/>
          <a:stretch>
            <a:fillRect/>
          </a:stretch>
        </p:blipFill>
        <p:spPr>
          <a:xfrm>
            <a:off x="1932709" y="1839000"/>
            <a:ext cx="8551718" cy="4415233"/>
          </a:xfrm>
          <a:prstGeom prst="rect">
            <a:avLst/>
          </a:prstGeom>
        </p:spPr>
      </p:pic>
    </p:spTree>
    <p:extLst>
      <p:ext uri="{BB962C8B-B14F-4D97-AF65-F5344CB8AC3E}">
        <p14:creationId xmlns:p14="http://schemas.microsoft.com/office/powerpoint/2010/main" val="225994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EE05-A05B-4664-8377-E7D6399AAC66}"/>
              </a:ext>
            </a:extLst>
          </p:cNvPr>
          <p:cNvSpPr>
            <a:spLocks noGrp="1"/>
          </p:cNvSpPr>
          <p:nvPr>
            <p:ph type="title"/>
          </p:nvPr>
        </p:nvSpPr>
        <p:spPr/>
        <p:txBody>
          <a:bodyPr/>
          <a:lstStyle/>
          <a:p>
            <a:r>
              <a:rPr lang="en-US" dirty="0"/>
              <a:t>Azure Implementations</a:t>
            </a:r>
          </a:p>
        </p:txBody>
      </p:sp>
      <p:sp>
        <p:nvSpPr>
          <p:cNvPr id="3" name="Content Placeholder 2">
            <a:extLst>
              <a:ext uri="{FF2B5EF4-FFF2-40B4-BE49-F238E27FC236}">
                <a16:creationId xmlns:a16="http://schemas.microsoft.com/office/drawing/2014/main" id="{75DFB8AF-5DF0-4041-873D-C8C744A3D70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21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910-7D75-482A-AB78-FC7A4ACC6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4A6D9-4040-4A1E-819C-EEB34CBFB1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043A2BE-469C-4E20-87D7-3A08B435657E}"/>
              </a:ext>
            </a:extLst>
          </p:cNvPr>
          <p:cNvPicPr>
            <a:picLocks noChangeAspect="1"/>
          </p:cNvPicPr>
          <p:nvPr/>
        </p:nvPicPr>
        <p:blipFill>
          <a:blip r:embed="rId2"/>
          <a:stretch>
            <a:fillRect/>
          </a:stretch>
        </p:blipFill>
        <p:spPr>
          <a:xfrm>
            <a:off x="1581149" y="946747"/>
            <a:ext cx="9029700" cy="4929121"/>
          </a:xfrm>
          <a:prstGeom prst="rect">
            <a:avLst/>
          </a:prstGeom>
        </p:spPr>
      </p:pic>
    </p:spTree>
    <p:extLst>
      <p:ext uri="{BB962C8B-B14F-4D97-AF65-F5344CB8AC3E}">
        <p14:creationId xmlns:p14="http://schemas.microsoft.com/office/powerpoint/2010/main" val="170840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DF55-17D0-4454-9BFD-FA9F394BB46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580E6B2-04A8-4D0B-BD03-A7BA42B6B68F}"/>
              </a:ext>
            </a:extLst>
          </p:cNvPr>
          <p:cNvPicPr>
            <a:picLocks noGrp="1" noChangeAspect="1"/>
          </p:cNvPicPr>
          <p:nvPr>
            <p:ph idx="1"/>
          </p:nvPr>
        </p:nvPicPr>
        <p:blipFill>
          <a:blip r:embed="rId2"/>
          <a:stretch>
            <a:fillRect/>
          </a:stretch>
        </p:blipFill>
        <p:spPr>
          <a:xfrm>
            <a:off x="2910864" y="1354913"/>
            <a:ext cx="6370272" cy="4520955"/>
          </a:xfrm>
          <a:prstGeom prst="rect">
            <a:avLst/>
          </a:prstGeom>
        </p:spPr>
      </p:pic>
    </p:spTree>
    <p:extLst>
      <p:ext uri="{BB962C8B-B14F-4D97-AF65-F5344CB8AC3E}">
        <p14:creationId xmlns:p14="http://schemas.microsoft.com/office/powerpoint/2010/main" val="3541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BA75-D9AF-462D-A5CD-F130944F32D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D5775D1-9BD9-4D69-8EE5-3410AEB76E36}"/>
              </a:ext>
            </a:extLst>
          </p:cNvPr>
          <p:cNvSpPr>
            <a:spLocks noGrp="1"/>
          </p:cNvSpPr>
          <p:nvPr>
            <p:ph idx="1"/>
          </p:nvPr>
        </p:nvSpPr>
        <p:spPr/>
        <p:txBody>
          <a:bodyPr>
            <a:normAutofit lnSpcReduction="10000"/>
          </a:bodyPr>
          <a:lstStyle/>
          <a:p>
            <a:r>
              <a:rPr lang="en-US" dirty="0"/>
              <a:t>The increase of drugs has made it possible for people to have access to it more easily than before. The cases of drug abuse have escalated in a more drastic manner throughout the years. This has led to people to abuse them more constantly and seek them more frequently, causing an increase of what they can handle. This leads to unintentional drug overdose death, which has been claiming many people lives. The data obtain on governmental database would allow us to analyze and understand the type of drugs that are more being use as well which ones are being abuse the most. As well which one has a higher death count. </a:t>
            </a:r>
          </a:p>
        </p:txBody>
      </p:sp>
    </p:spTree>
    <p:extLst>
      <p:ext uri="{BB962C8B-B14F-4D97-AF65-F5344CB8AC3E}">
        <p14:creationId xmlns:p14="http://schemas.microsoft.com/office/powerpoint/2010/main" val="14794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2403-AC36-4BE4-B80E-F27C39B3577A}"/>
              </a:ext>
            </a:extLst>
          </p:cNvPr>
          <p:cNvSpPr>
            <a:spLocks noGrp="1"/>
          </p:cNvSpPr>
          <p:nvPr>
            <p:ph type="title"/>
          </p:nvPr>
        </p:nvSpPr>
        <p:spPr/>
        <p:txBody>
          <a:bodyPr/>
          <a:lstStyle/>
          <a:p>
            <a:r>
              <a:rPr lang="en-US" dirty="0"/>
              <a:t>Data Size and Information </a:t>
            </a:r>
          </a:p>
        </p:txBody>
      </p:sp>
      <p:sp>
        <p:nvSpPr>
          <p:cNvPr id="3" name="Content Placeholder 2">
            <a:extLst>
              <a:ext uri="{FF2B5EF4-FFF2-40B4-BE49-F238E27FC236}">
                <a16:creationId xmlns:a16="http://schemas.microsoft.com/office/drawing/2014/main" id="{53A26741-BECB-4462-AE96-033D7A03FC5D}"/>
              </a:ext>
            </a:extLst>
          </p:cNvPr>
          <p:cNvSpPr>
            <a:spLocks noGrp="1"/>
          </p:cNvSpPr>
          <p:nvPr>
            <p:ph idx="1"/>
          </p:nvPr>
        </p:nvSpPr>
        <p:spPr/>
        <p:txBody>
          <a:bodyPr/>
          <a:lstStyle/>
          <a:p>
            <a:r>
              <a:rPr lang="en-US" dirty="0"/>
              <a:t>Data used for this project was acquire from Data.gov</a:t>
            </a:r>
          </a:p>
          <a:p>
            <a:r>
              <a:rPr lang="en-US" dirty="0"/>
              <a:t>Data name: Collection of Accidental Drug Related deaths 2012-2018</a:t>
            </a:r>
          </a:p>
          <a:p>
            <a:r>
              <a:rPr lang="en-US" dirty="0"/>
              <a:t>Data size: 1.02MB</a:t>
            </a:r>
          </a:p>
          <a:p>
            <a:r>
              <a:rPr lang="en-US" dirty="0"/>
              <a:t>Data Source: </a:t>
            </a:r>
            <a:r>
              <a:rPr lang="en-US" dirty="0">
                <a:hlinkClick r:id="rId2"/>
              </a:rPr>
              <a:t>https://catalog.data.gov/dataset/accidental-drug-related-deaths-january-2012-sept-2015</a:t>
            </a:r>
            <a:endParaRPr lang="en-US" dirty="0"/>
          </a:p>
        </p:txBody>
      </p:sp>
    </p:spTree>
    <p:extLst>
      <p:ext uri="{BB962C8B-B14F-4D97-AF65-F5344CB8AC3E}">
        <p14:creationId xmlns:p14="http://schemas.microsoft.com/office/powerpoint/2010/main" val="36815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26" name="Picture 2" descr="Oregon Wants to Defelonize All the Drugs - Foundation for Economic ...">
            <a:extLst>
              <a:ext uri="{FF2B5EF4-FFF2-40B4-BE49-F238E27FC236}">
                <a16:creationId xmlns:a16="http://schemas.microsoft.com/office/drawing/2014/main" id="{6538E199-B708-444A-8BCE-BD6B8FEEF723}"/>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11353" r="1" b="10144"/>
          <a:stretch/>
        </p:blipFill>
        <p:spPr bwMode="auto">
          <a:xfrm>
            <a:off x="486138" y="486568"/>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0F038-F4C2-4E63-810C-7C0FE8AB51D9}"/>
              </a:ext>
            </a:extLst>
          </p:cNvPr>
          <p:cNvSpPr>
            <a:spLocks noGrp="1"/>
          </p:cNvSpPr>
          <p:nvPr>
            <p:ph type="title"/>
          </p:nvPr>
        </p:nvSpPr>
        <p:spPr>
          <a:xfrm>
            <a:off x="1295402" y="982132"/>
            <a:ext cx="9601196" cy="1303867"/>
          </a:xfrm>
        </p:spPr>
        <p:txBody>
          <a:bodyPr>
            <a:normAutofit/>
          </a:bodyPr>
          <a:lstStyle/>
          <a:p>
            <a:r>
              <a:rPr lang="en-US">
                <a:solidFill>
                  <a:schemeClr val="tx1"/>
                </a:solidFill>
              </a:rPr>
              <a:t>Introduction</a:t>
            </a:r>
          </a:p>
        </p:txBody>
      </p:sp>
      <p:cxnSp>
        <p:nvCxnSpPr>
          <p:cNvPr id="77" name="Straight Connector 7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037" name="Group 7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8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1" name="Picture 8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C7CA8935-9C0B-4C94-924A-2BA470541BCF}"/>
              </a:ext>
            </a:extLst>
          </p:cNvPr>
          <p:cNvSpPr>
            <a:spLocks noGrp="1"/>
          </p:cNvSpPr>
          <p:nvPr>
            <p:ph idx="1"/>
          </p:nvPr>
        </p:nvSpPr>
        <p:spPr>
          <a:xfrm>
            <a:off x="1295401" y="2556932"/>
            <a:ext cx="9601196" cy="3318936"/>
          </a:xfrm>
        </p:spPr>
        <p:txBody>
          <a:bodyPr>
            <a:normAutofit/>
          </a:bodyPr>
          <a:lstStyle/>
          <a:p>
            <a:r>
              <a:rPr lang="en-US" dirty="0">
                <a:solidFill>
                  <a:schemeClr val="tx1"/>
                </a:solidFill>
              </a:rPr>
              <a:t>The objective of the study is to analyze, understand, and predict the type of drugs that cause and will cause the most accidental deaths by making use of the data collected from the state of Connecticut</a:t>
            </a:r>
          </a:p>
        </p:txBody>
      </p:sp>
    </p:spTree>
    <p:extLst>
      <p:ext uri="{BB962C8B-B14F-4D97-AF65-F5344CB8AC3E}">
        <p14:creationId xmlns:p14="http://schemas.microsoft.com/office/powerpoint/2010/main" val="5099878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0" name="Picture 79">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 name="Rectangle 80">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3" name="Picture 82">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F8FCBB2-6FF3-4680-BD7D-0C6692C00812}"/>
              </a:ext>
            </a:extLst>
          </p:cNvPr>
          <p:cNvSpPr>
            <a:spLocks noGrp="1"/>
          </p:cNvSpPr>
          <p:nvPr>
            <p:ph type="title"/>
          </p:nvPr>
        </p:nvSpPr>
        <p:spPr>
          <a:xfrm>
            <a:off x="1180101" y="982132"/>
            <a:ext cx="6354633" cy="1303867"/>
          </a:xfrm>
        </p:spPr>
        <p:txBody>
          <a:bodyPr>
            <a:normAutofit/>
          </a:bodyPr>
          <a:lstStyle/>
          <a:p>
            <a:r>
              <a:rPr lang="en-US"/>
              <a:t>Main Work</a:t>
            </a:r>
          </a:p>
        </p:txBody>
      </p:sp>
      <p:cxnSp>
        <p:nvCxnSpPr>
          <p:cNvPr id="85" name="Straight Connector 84">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DF3E848-47B8-4062-A5E1-6641AF6CE827}"/>
              </a:ext>
            </a:extLst>
          </p:cNvPr>
          <p:cNvSpPr>
            <a:spLocks noGrp="1"/>
          </p:cNvSpPr>
          <p:nvPr>
            <p:ph idx="1"/>
          </p:nvPr>
        </p:nvSpPr>
        <p:spPr>
          <a:xfrm>
            <a:off x="1167385" y="2556932"/>
            <a:ext cx="6380065" cy="3318936"/>
          </a:xfrm>
        </p:spPr>
        <p:txBody>
          <a:bodyPr>
            <a:normAutofit/>
          </a:bodyPr>
          <a:lstStyle/>
          <a:p>
            <a:r>
              <a:rPr lang="en-US" dirty="0"/>
              <a:t>Using Elastic Cloud and Kibana we created </a:t>
            </a:r>
            <a:r>
              <a:rPr lang="en-US" dirty="0" err="1"/>
              <a:t>visualiation</a:t>
            </a:r>
            <a:r>
              <a:rPr lang="en-US" dirty="0"/>
              <a:t> of the content of the data, that allow us to see and compare some of the important information that is being convey. The data contain information about the people that die due to drug </a:t>
            </a:r>
            <a:r>
              <a:rPr lang="en-US" dirty="0" err="1"/>
              <a:t>overthose</a:t>
            </a:r>
            <a:r>
              <a:rPr lang="en-US" dirty="0"/>
              <a:t>. </a:t>
            </a:r>
          </a:p>
        </p:txBody>
      </p:sp>
      <p:pic>
        <p:nvPicPr>
          <p:cNvPr id="4" name="Picture 12" descr="AKS Application Logging with ElasticSearch FluentD and Kibana (EFK ...">
            <a:extLst>
              <a:ext uri="{FF2B5EF4-FFF2-40B4-BE49-F238E27FC236}">
                <a16:creationId xmlns:a16="http://schemas.microsoft.com/office/drawing/2014/main" id="{843C9691-70F8-4D1D-B380-3C7A8E8808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9267" y="1158024"/>
            <a:ext cx="2755392"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2056" name="Picture 8" descr="Machine Learning with Azure Machine Learning Services | Nub8">
            <a:extLst>
              <a:ext uri="{FF2B5EF4-FFF2-40B4-BE49-F238E27FC236}">
                <a16:creationId xmlns:a16="http://schemas.microsoft.com/office/drawing/2014/main" id="{193D97BD-350A-4A2A-BBB0-60C029F1691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42800" y="3477265"/>
            <a:ext cx="3718458" cy="1729082"/>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03CEF1-2344-4885-B8A3-B1E744628C30}"/>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Elastic/Kibana Implementation</a:t>
            </a:r>
          </a:p>
        </p:txBody>
      </p:sp>
      <p:sp>
        <p:nvSpPr>
          <p:cNvPr id="3" name="Content Placeholder 2">
            <a:extLst>
              <a:ext uri="{FF2B5EF4-FFF2-40B4-BE49-F238E27FC236}">
                <a16:creationId xmlns:a16="http://schemas.microsoft.com/office/drawing/2014/main" id="{6FD2364F-1661-4BE7-ABAD-FAA0495BED33}"/>
              </a:ext>
            </a:extLst>
          </p:cNvPr>
          <p:cNvSpPr>
            <a:spLocks noGrp="1"/>
          </p:cNvSpPr>
          <p:nvPr>
            <p:ph idx="1"/>
          </p:nvPr>
        </p:nvSpPr>
        <p:spPr>
          <a:xfrm>
            <a:off x="929141" y="2430471"/>
            <a:ext cx="2835464" cy="3552039"/>
          </a:xfrm>
        </p:spPr>
        <p:txBody>
          <a:bodyPr>
            <a:normAutofit/>
          </a:bodyPr>
          <a:lstStyle/>
          <a:p>
            <a:r>
              <a:rPr lang="en-US" sz="1800">
                <a:solidFill>
                  <a:srgbClr val="262626"/>
                </a:solidFill>
              </a:rPr>
              <a:t>Using elastic we can visualize graphs of data in a visual manner which allow to understand the information that is collected in a more simplistic manner. </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1DA0C6-2AFC-4242-9DDC-FA4BCDDC5E9F}"/>
              </a:ext>
            </a:extLst>
          </p:cNvPr>
          <p:cNvPicPr/>
          <p:nvPr/>
        </p:nvPicPr>
        <p:blipFill rotWithShape="1">
          <a:blip r:embed="rId3"/>
          <a:srcRect l="2526" t="4447" r="2227" b="2867"/>
          <a:stretch/>
        </p:blipFill>
        <p:spPr bwMode="auto">
          <a:xfrm>
            <a:off x="5299582" y="496090"/>
            <a:ext cx="6284406" cy="60237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1268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855551E-960B-4540-AE28-DD3210A1B0C0}"/>
              </a:ext>
            </a:extLst>
          </p:cNvPr>
          <p:cNvSpPr>
            <a:spLocks noGrp="1"/>
          </p:cNvSpPr>
          <p:nvPr>
            <p:ph type="title"/>
          </p:nvPr>
        </p:nvSpPr>
        <p:spPr>
          <a:xfrm>
            <a:off x="7535825" y="982132"/>
            <a:ext cx="3360772" cy="1303867"/>
          </a:xfrm>
        </p:spPr>
        <p:txBody>
          <a:bodyPr>
            <a:normAutofit/>
          </a:bodyPr>
          <a:lstStyle/>
          <a:p>
            <a:r>
              <a:rPr lang="en-US" dirty="0"/>
              <a:t>Visuals</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395EDF-B24F-4DD4-8D5B-46262AC9587D}"/>
              </a:ext>
            </a:extLst>
          </p:cNvPr>
          <p:cNvPicPr/>
          <p:nvPr/>
        </p:nvPicPr>
        <p:blipFill rotWithShape="1">
          <a:blip r:embed="rId5"/>
          <a:srcRect t="11377" b="4600"/>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7F35F708-C016-4A4C-A69B-BAEE2CB89E3D}"/>
              </a:ext>
            </a:extLst>
          </p:cNvPr>
          <p:cNvPicPr/>
          <p:nvPr/>
        </p:nvPicPr>
        <p:blipFill rotWithShape="1">
          <a:blip r:embed="rId6"/>
          <a:srcRect l="4511" t="740"/>
          <a:stretch/>
        </p:blipFill>
        <p:spPr>
          <a:xfrm>
            <a:off x="7167400" y="2378690"/>
            <a:ext cx="4281341" cy="3228614"/>
          </a:xfrm>
          <a:prstGeom prst="rect">
            <a:avLst/>
          </a:prstGeom>
        </p:spPr>
      </p:pic>
      <p:sp>
        <p:nvSpPr>
          <p:cNvPr id="5" name="TextBox 4">
            <a:extLst>
              <a:ext uri="{FF2B5EF4-FFF2-40B4-BE49-F238E27FC236}">
                <a16:creationId xmlns:a16="http://schemas.microsoft.com/office/drawing/2014/main" id="{61FBFFE0-FBD4-409F-8534-0FB3E6687CBB}"/>
              </a:ext>
            </a:extLst>
          </p:cNvPr>
          <p:cNvSpPr txBox="1"/>
          <p:nvPr/>
        </p:nvSpPr>
        <p:spPr>
          <a:xfrm>
            <a:off x="1310640" y="5189220"/>
            <a:ext cx="3787140" cy="369332"/>
          </a:xfrm>
          <a:prstGeom prst="rect">
            <a:avLst/>
          </a:prstGeom>
          <a:noFill/>
        </p:spPr>
        <p:txBody>
          <a:bodyPr wrap="square" rtlCol="0">
            <a:spAutoFit/>
          </a:bodyPr>
          <a:lstStyle/>
          <a:p>
            <a:r>
              <a:rPr lang="en-US" dirty="0"/>
              <a:t>Average age range of overdose deaths</a:t>
            </a:r>
          </a:p>
        </p:txBody>
      </p:sp>
      <p:sp>
        <p:nvSpPr>
          <p:cNvPr id="33" name="TextBox 32">
            <a:extLst>
              <a:ext uri="{FF2B5EF4-FFF2-40B4-BE49-F238E27FC236}">
                <a16:creationId xmlns:a16="http://schemas.microsoft.com/office/drawing/2014/main" id="{B6B65F79-D12B-4AD7-ABAA-615F6303A5F5}"/>
              </a:ext>
            </a:extLst>
          </p:cNvPr>
          <p:cNvSpPr txBox="1"/>
          <p:nvPr/>
        </p:nvSpPr>
        <p:spPr>
          <a:xfrm>
            <a:off x="7223760" y="2400639"/>
            <a:ext cx="3787140" cy="369332"/>
          </a:xfrm>
          <a:prstGeom prst="rect">
            <a:avLst/>
          </a:prstGeom>
          <a:noFill/>
        </p:spPr>
        <p:txBody>
          <a:bodyPr wrap="square" rtlCol="0">
            <a:spAutoFit/>
          </a:bodyPr>
          <a:lstStyle/>
          <a:p>
            <a:r>
              <a:rPr lang="en-US" dirty="0"/>
              <a:t>Drug usage percentage usage</a:t>
            </a:r>
          </a:p>
        </p:txBody>
      </p:sp>
    </p:spTree>
    <p:extLst>
      <p:ext uri="{BB962C8B-B14F-4D97-AF65-F5344CB8AC3E}">
        <p14:creationId xmlns:p14="http://schemas.microsoft.com/office/powerpoint/2010/main" val="13890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97-A5A3-4D2E-8A60-426286E3B549}"/>
              </a:ext>
            </a:extLst>
          </p:cNvPr>
          <p:cNvSpPr>
            <a:spLocks noGrp="1"/>
          </p:cNvSpPr>
          <p:nvPr>
            <p:ph type="title"/>
          </p:nvPr>
        </p:nvSpPr>
        <p:spPr/>
        <p:txBody>
          <a:bodyPr/>
          <a:lstStyle/>
          <a:p>
            <a:r>
              <a:rPr lang="en-US"/>
              <a:t>Visuals</a:t>
            </a:r>
            <a:endParaRPr lang="en-US" dirty="0"/>
          </a:p>
        </p:txBody>
      </p:sp>
      <p:pic>
        <p:nvPicPr>
          <p:cNvPr id="4" name="Picture 3">
            <a:extLst>
              <a:ext uri="{FF2B5EF4-FFF2-40B4-BE49-F238E27FC236}">
                <a16:creationId xmlns:a16="http://schemas.microsoft.com/office/drawing/2014/main" id="{2A3F73EE-7549-4493-BF7B-6D1EBF4465E8}"/>
              </a:ext>
            </a:extLst>
          </p:cNvPr>
          <p:cNvPicPr/>
          <p:nvPr/>
        </p:nvPicPr>
        <p:blipFill>
          <a:blip r:embed="rId2"/>
          <a:stretch>
            <a:fillRect/>
          </a:stretch>
        </p:blipFill>
        <p:spPr>
          <a:xfrm>
            <a:off x="1517358" y="2635258"/>
            <a:ext cx="9157283" cy="3348232"/>
          </a:xfrm>
          <a:prstGeom prst="rect">
            <a:avLst/>
          </a:prstGeom>
        </p:spPr>
      </p:pic>
      <p:sp>
        <p:nvSpPr>
          <p:cNvPr id="10" name="TextBox 9">
            <a:extLst>
              <a:ext uri="{FF2B5EF4-FFF2-40B4-BE49-F238E27FC236}">
                <a16:creationId xmlns:a16="http://schemas.microsoft.com/office/drawing/2014/main" id="{A2C7A913-30A7-41AC-9502-6C4211F47985}"/>
              </a:ext>
            </a:extLst>
          </p:cNvPr>
          <p:cNvSpPr txBox="1"/>
          <p:nvPr/>
        </p:nvSpPr>
        <p:spPr>
          <a:xfrm>
            <a:off x="1389770" y="2091297"/>
            <a:ext cx="4706229" cy="369332"/>
          </a:xfrm>
          <a:prstGeom prst="rect">
            <a:avLst/>
          </a:prstGeom>
          <a:noFill/>
        </p:spPr>
        <p:txBody>
          <a:bodyPr wrap="square" rtlCol="0">
            <a:spAutoFit/>
          </a:bodyPr>
          <a:lstStyle/>
          <a:p>
            <a:r>
              <a:rPr lang="en-US" dirty="0"/>
              <a:t>Number of death per city on Connecticut</a:t>
            </a:r>
          </a:p>
        </p:txBody>
      </p:sp>
    </p:spTree>
    <p:extLst>
      <p:ext uri="{BB962C8B-B14F-4D97-AF65-F5344CB8AC3E}">
        <p14:creationId xmlns:p14="http://schemas.microsoft.com/office/powerpoint/2010/main" val="25777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FD64-5EBE-49FE-B494-B0A8AE899F4E}"/>
              </a:ext>
            </a:extLst>
          </p:cNvPr>
          <p:cNvSpPr>
            <a:spLocks noGrp="1"/>
          </p:cNvSpPr>
          <p:nvPr>
            <p:ph type="title"/>
          </p:nvPr>
        </p:nvSpPr>
        <p:spPr>
          <a:xfrm>
            <a:off x="1295402" y="535323"/>
            <a:ext cx="9601196" cy="1303867"/>
          </a:xfrm>
        </p:spPr>
        <p:txBody>
          <a:bodyPr/>
          <a:lstStyle/>
          <a:p>
            <a:r>
              <a:rPr lang="en-US"/>
              <a:t>Visuals</a:t>
            </a:r>
            <a:endParaRPr lang="en-US" dirty="0"/>
          </a:p>
        </p:txBody>
      </p:sp>
      <p:pic>
        <p:nvPicPr>
          <p:cNvPr id="4" name="Picture 3">
            <a:extLst>
              <a:ext uri="{FF2B5EF4-FFF2-40B4-BE49-F238E27FC236}">
                <a16:creationId xmlns:a16="http://schemas.microsoft.com/office/drawing/2014/main" id="{180B2309-347D-47A1-829A-C1EA52A2E29C}"/>
              </a:ext>
            </a:extLst>
          </p:cNvPr>
          <p:cNvPicPr/>
          <p:nvPr/>
        </p:nvPicPr>
        <p:blipFill rotWithShape="1">
          <a:blip r:embed="rId3"/>
          <a:srcRect t="3162"/>
          <a:stretch/>
        </p:blipFill>
        <p:spPr>
          <a:xfrm>
            <a:off x="986998" y="2514600"/>
            <a:ext cx="10218003" cy="3704168"/>
          </a:xfrm>
          <a:prstGeom prst="rect">
            <a:avLst/>
          </a:prstGeom>
        </p:spPr>
      </p:pic>
      <p:sp>
        <p:nvSpPr>
          <p:cNvPr id="38" name="TextBox 37">
            <a:extLst>
              <a:ext uri="{FF2B5EF4-FFF2-40B4-BE49-F238E27FC236}">
                <a16:creationId xmlns:a16="http://schemas.microsoft.com/office/drawing/2014/main" id="{DFEE8AF1-20D2-4BE5-BE17-00BC0E3576F5}"/>
              </a:ext>
            </a:extLst>
          </p:cNvPr>
          <p:cNvSpPr txBox="1"/>
          <p:nvPr/>
        </p:nvSpPr>
        <p:spPr>
          <a:xfrm>
            <a:off x="1295402" y="1992229"/>
            <a:ext cx="5861536" cy="369332"/>
          </a:xfrm>
          <a:prstGeom prst="rect">
            <a:avLst/>
          </a:prstGeom>
          <a:noFill/>
        </p:spPr>
        <p:txBody>
          <a:bodyPr wrap="square" rtlCol="0">
            <a:spAutoFit/>
          </a:bodyPr>
          <a:lstStyle/>
          <a:p>
            <a:r>
              <a:rPr lang="en-US" dirty="0"/>
              <a:t>Increase and decrease of drugs usage from 2012-2018</a:t>
            </a:r>
          </a:p>
        </p:txBody>
      </p:sp>
    </p:spTree>
    <p:extLst>
      <p:ext uri="{BB962C8B-B14F-4D97-AF65-F5344CB8AC3E}">
        <p14:creationId xmlns:p14="http://schemas.microsoft.com/office/powerpoint/2010/main" val="2719595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418</Words>
  <Application>Microsoft Office PowerPoint</Application>
  <PresentationFormat>Widescreen</PresentationFormat>
  <Paragraphs>33</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Accidental Drug Death from 2012-2018</vt:lpstr>
      <vt:lpstr>Abstract</vt:lpstr>
      <vt:lpstr>Data Size and Information </vt:lpstr>
      <vt:lpstr>Introduction</vt:lpstr>
      <vt:lpstr>Main Work</vt:lpstr>
      <vt:lpstr>Elastic/Kibana Implementation</vt:lpstr>
      <vt:lpstr>Visuals</vt:lpstr>
      <vt:lpstr>Visuals</vt:lpstr>
      <vt:lpstr>Visuals</vt:lpstr>
      <vt:lpstr>Dashboard</vt:lpstr>
      <vt:lpstr>Azure Implementations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Accidental Drug Death from 2012-2018</dc:title>
  <dc:creator>Gianfranco Valle</dc:creator>
  <cp:lastModifiedBy>Gianfranco Valle</cp:lastModifiedBy>
  <cp:revision>7</cp:revision>
  <dcterms:created xsi:type="dcterms:W3CDTF">2020-05-02T20:40:32Z</dcterms:created>
  <dcterms:modified xsi:type="dcterms:W3CDTF">2020-05-02T21:08:59Z</dcterms:modified>
</cp:coreProperties>
</file>