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DBEE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6892-2357-4607-9A29-F1BA8716C8A6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04EC0-E8CC-4912-818E-285B7FBCEF0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04EC0-E8CC-4912-818E-285B7FBCEF0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04EC0-E8CC-4912-818E-285B7FBCEF0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9F6B-EE32-4E3E-9AD7-4873D065A2E0}" type="datetimeFigureOut">
              <a:rPr lang="it-IT" smtClean="0"/>
              <a:pPr/>
              <a:t>12/04/2016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AD18-3CBE-4A02-B01A-ED6016885A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6228184" y="1936867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AUTO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6228184" y="2431936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OFF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itaglia angolo stesso lato rettangolo 8"/>
          <p:cNvSpPr/>
          <p:nvPr/>
        </p:nvSpPr>
        <p:spPr>
          <a:xfrm>
            <a:off x="7308304" y="4581128"/>
            <a:ext cx="1512168" cy="2016224"/>
          </a:xfrm>
          <a:prstGeom prst="snip2SameRect">
            <a:avLst>
              <a:gd name="adj1" fmla="val 16106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228184" y="4581128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AUTO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5940152" y="1556792"/>
            <a:ext cx="3024336" cy="252028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5978252" y="1581175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Compressore</a:t>
            </a:r>
            <a:endParaRPr lang="it-IT" sz="1400" i="1" dirty="0"/>
          </a:p>
        </p:txBody>
      </p:sp>
      <p:sp>
        <p:nvSpPr>
          <p:cNvPr id="18" name="Rettangolo 17"/>
          <p:cNvSpPr/>
          <p:nvPr/>
        </p:nvSpPr>
        <p:spPr>
          <a:xfrm>
            <a:off x="5940152" y="4149080"/>
            <a:ext cx="3024336" cy="25922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978252" y="4173463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Serbatoio acqua</a:t>
            </a:r>
            <a:endParaRPr lang="it-IT" sz="1400" i="1" dirty="0"/>
          </a:p>
        </p:txBody>
      </p:sp>
      <p:sp>
        <p:nvSpPr>
          <p:cNvPr id="22" name="Rettangolo 21"/>
          <p:cNvSpPr/>
          <p:nvPr/>
        </p:nvSpPr>
        <p:spPr>
          <a:xfrm>
            <a:off x="5940152" y="116632"/>
            <a:ext cx="3024336" cy="1368152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5978252" y="141015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Ausiliari</a:t>
            </a:r>
            <a:endParaRPr lang="it-IT" sz="1400" i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228184" y="457622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ON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6228184" y="961678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OFF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6228184" y="5085184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OFF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Ovale 27"/>
          <p:cNvSpPr/>
          <p:nvPr/>
        </p:nvSpPr>
        <p:spPr>
          <a:xfrm>
            <a:off x="7812360" y="442764"/>
            <a:ext cx="936104" cy="9361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ALARM</a:t>
            </a:r>
            <a:endParaRPr lang="it-IT" sz="1200" b="1" dirty="0"/>
          </a:p>
        </p:txBody>
      </p:sp>
      <p:sp>
        <p:nvSpPr>
          <p:cNvPr id="29" name="Rettangolo 28"/>
          <p:cNvSpPr/>
          <p:nvPr/>
        </p:nvSpPr>
        <p:spPr>
          <a:xfrm>
            <a:off x="72008" y="116632"/>
            <a:ext cx="5796136" cy="6624736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179512" y="404664"/>
            <a:ext cx="5544616" cy="19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 smtClean="0"/>
          </a:p>
          <a:p>
            <a:r>
              <a:rPr lang="it-IT" sz="1200" dirty="0" smtClean="0"/>
              <a:t> Code Progetto: </a:t>
            </a:r>
          </a:p>
          <a:p>
            <a:pPr>
              <a:lnSpc>
                <a:spcPct val="150000"/>
              </a:lnSpc>
            </a:pPr>
            <a:r>
              <a:rPr lang="it-IT" sz="1200" dirty="0" smtClean="0"/>
              <a:t> Fase di test:</a:t>
            </a:r>
          </a:p>
          <a:p>
            <a:pPr>
              <a:lnSpc>
                <a:spcPct val="150000"/>
              </a:lnSpc>
            </a:pPr>
            <a:r>
              <a:rPr lang="it-IT" sz="1200" dirty="0" smtClean="0"/>
              <a:t> Code Carrozza: </a:t>
            </a:r>
          </a:p>
          <a:p>
            <a:pPr>
              <a:lnSpc>
                <a:spcPct val="150000"/>
              </a:lnSpc>
            </a:pPr>
            <a:r>
              <a:rPr lang="it-IT" sz="1200" dirty="0" smtClean="0"/>
              <a:t> Code Operatore:</a:t>
            </a:r>
            <a:endParaRPr lang="it-IT" sz="1200" dirty="0"/>
          </a:p>
        </p:txBody>
      </p:sp>
      <p:sp>
        <p:nvSpPr>
          <p:cNvPr id="31" name="Rettangolo 30"/>
          <p:cNvSpPr/>
          <p:nvPr/>
        </p:nvSpPr>
        <p:spPr>
          <a:xfrm>
            <a:off x="1403648" y="836712"/>
            <a:ext cx="10081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1403648" y="1124744"/>
            <a:ext cx="10081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403648" y="1412776"/>
            <a:ext cx="10081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17029" y="116632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bg1"/>
                </a:solidFill>
              </a:rPr>
              <a:t>Banco test sistema Antincendio comparto passeggeri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2555776" y="514772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it-IT" sz="1400" b="1" dirty="0" smtClean="0">
                <a:solidFill>
                  <a:srgbClr val="C00000"/>
                </a:solidFill>
              </a:rPr>
              <a:t> </a:t>
            </a:r>
          </a:p>
          <a:p>
            <a:endParaRPr lang="it-IT" sz="800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it-IT" sz="1200" b="1" dirty="0" smtClean="0"/>
              <a:t>Flussaggio</a:t>
            </a:r>
            <a:r>
              <a:rPr lang="it-IT" sz="1200" dirty="0" smtClean="0"/>
              <a:t> 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	</a:t>
            </a:r>
            <a:r>
              <a:rPr lang="it-IT" sz="1200" i="1" dirty="0" smtClean="0"/>
              <a:t>Particolato (</a:t>
            </a:r>
            <a:r>
              <a:rPr lang="it-IT" sz="1200" i="1" dirty="0" err="1" smtClean="0"/>
              <a:t>mic</a:t>
            </a:r>
            <a:r>
              <a:rPr lang="it-IT" sz="1200" i="1" dirty="0" smtClean="0"/>
              <a:t>)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it-IT" sz="1200" b="1" dirty="0" smtClean="0"/>
              <a:t>Pressione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	</a:t>
            </a:r>
            <a:r>
              <a:rPr lang="it-IT" sz="1200" i="1" dirty="0" smtClean="0"/>
              <a:t> 	Press </a:t>
            </a:r>
            <a:r>
              <a:rPr lang="it-IT" sz="1200" i="1" dirty="0" err="1" smtClean="0"/>
              <a:t>max</a:t>
            </a:r>
            <a:r>
              <a:rPr lang="it-IT" sz="1200" i="1" dirty="0" smtClean="0"/>
              <a:t> (Kg)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it-IT" sz="1200" dirty="0" smtClean="0"/>
              <a:t>	</a:t>
            </a:r>
            <a:r>
              <a:rPr lang="it-IT" sz="1200" i="1" dirty="0" err="1" smtClean="0"/>
              <a:t>Step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prog</a:t>
            </a:r>
            <a:r>
              <a:rPr lang="it-IT" sz="1200" i="1" dirty="0" smtClean="0"/>
              <a:t>. (%):</a:t>
            </a:r>
          </a:p>
          <a:p>
            <a:pPr>
              <a:spcBef>
                <a:spcPts val="300"/>
              </a:spcBef>
            </a:pPr>
            <a:r>
              <a:rPr lang="it-IT" sz="1200" b="1" dirty="0" smtClean="0"/>
              <a:t>Asciugatura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</a:t>
            </a:r>
            <a:r>
              <a:rPr lang="it-IT" sz="1300" dirty="0" smtClean="0"/>
              <a:t>	</a:t>
            </a:r>
            <a:endParaRPr lang="it-IT" sz="1300" dirty="0"/>
          </a:p>
        </p:txBody>
      </p:sp>
      <p:sp>
        <p:nvSpPr>
          <p:cNvPr id="35" name="Rettangolo 34"/>
          <p:cNvSpPr/>
          <p:nvPr/>
        </p:nvSpPr>
        <p:spPr>
          <a:xfrm>
            <a:off x="4788024" y="107553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4788024" y="129790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4788024" y="152174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88024" y="174729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788024" y="197284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395536" y="1772816"/>
            <a:ext cx="864096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START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ttangolo arrotondato 40"/>
          <p:cNvSpPr/>
          <p:nvPr/>
        </p:nvSpPr>
        <p:spPr>
          <a:xfrm>
            <a:off x="1547664" y="1772816"/>
            <a:ext cx="864096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2">
                    <a:lumMod val="75000"/>
                  </a:schemeClr>
                </a:solidFill>
              </a:rPr>
              <a:t>STOP</a:t>
            </a:r>
            <a:endParaRPr lang="it-IT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79512" y="2420888"/>
            <a:ext cx="5544616" cy="1368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</p:txBody>
      </p:sp>
      <p:sp>
        <p:nvSpPr>
          <p:cNvPr id="43" name="Rettangolo 42"/>
          <p:cNvSpPr/>
          <p:nvPr/>
        </p:nvSpPr>
        <p:spPr>
          <a:xfrm>
            <a:off x="323528" y="2564904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600" b="1" dirty="0" err="1" smtClean="0">
                <a:solidFill>
                  <a:srgbClr val="C00000"/>
                </a:solidFill>
              </a:rPr>
              <a:t>Check</a:t>
            </a:r>
            <a:r>
              <a:rPr lang="it-IT" sz="1600" b="1" dirty="0" smtClean="0">
                <a:solidFill>
                  <a:srgbClr val="C00000"/>
                </a:solidFill>
              </a:rPr>
              <a:t> </a:t>
            </a:r>
            <a:r>
              <a:rPr lang="it-IT" sz="1600" b="1" dirty="0" err="1" smtClean="0">
                <a:solidFill>
                  <a:srgbClr val="C00000"/>
                </a:solidFill>
              </a:rPr>
              <a:t>List</a:t>
            </a:r>
            <a:endParaRPr lang="it-IT" sz="1600" b="1" dirty="0" smtClean="0">
              <a:solidFill>
                <a:srgbClr val="C00000"/>
              </a:solidFill>
            </a:endParaRPr>
          </a:p>
          <a:p>
            <a:pPr algn="ctr"/>
            <a:endParaRPr lang="it-IT" sz="1600" b="1" dirty="0" smtClean="0">
              <a:solidFill>
                <a:srgbClr val="C00000"/>
              </a:solidFill>
            </a:endParaRPr>
          </a:p>
          <a:p>
            <a:pPr algn="ctr"/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179512" y="3861048"/>
            <a:ext cx="5544616" cy="2736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</p:txBody>
      </p:sp>
      <p:sp>
        <p:nvSpPr>
          <p:cNvPr id="59" name="Rettangolo 58"/>
          <p:cNvSpPr/>
          <p:nvPr/>
        </p:nvSpPr>
        <p:spPr>
          <a:xfrm>
            <a:off x="7164288" y="1844824"/>
            <a:ext cx="1728192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" name="Immagine 60" descr="compresso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771" y="1888921"/>
            <a:ext cx="1584176" cy="2042304"/>
          </a:xfrm>
          <a:prstGeom prst="rect">
            <a:avLst/>
          </a:prstGeom>
        </p:spPr>
      </p:pic>
      <p:sp>
        <p:nvSpPr>
          <p:cNvPr id="60" name="Rettangolo arrotondato 59"/>
          <p:cNvSpPr/>
          <p:nvPr/>
        </p:nvSpPr>
        <p:spPr>
          <a:xfrm>
            <a:off x="539552" y="2996952"/>
            <a:ext cx="648072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Ovale 44"/>
          <p:cNvSpPr/>
          <p:nvPr/>
        </p:nvSpPr>
        <p:spPr>
          <a:xfrm>
            <a:off x="7308304" y="54868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/>
          <p:cNvSpPr/>
          <p:nvPr/>
        </p:nvSpPr>
        <p:spPr>
          <a:xfrm>
            <a:off x="7308304" y="98072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6228184" y="5877272"/>
            <a:ext cx="79208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it-IT" b="1" dirty="0" smtClean="0">
                <a:solidFill>
                  <a:schemeClr val="tx2">
                    <a:lumMod val="75000"/>
                  </a:schemeClr>
                </a:solidFill>
              </a:rPr>
              <a:t>Litri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1403648" y="548680"/>
            <a:ext cx="100811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4788024" y="85100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arrotondato 48"/>
          <p:cNvSpPr/>
          <p:nvPr/>
        </p:nvSpPr>
        <p:spPr>
          <a:xfrm>
            <a:off x="2699792" y="599544"/>
            <a:ext cx="864096" cy="298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RESET</a:t>
            </a:r>
            <a:endParaRPr lang="it-IT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3779912" y="599544"/>
            <a:ext cx="856476" cy="29869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bg2">
                    <a:lumMod val="75000"/>
                  </a:schemeClr>
                </a:solidFill>
              </a:rPr>
              <a:t>REPORT</a:t>
            </a:r>
            <a:endParaRPr lang="it-IT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Rettangolo arrotondato 50"/>
          <p:cNvSpPr/>
          <p:nvPr/>
        </p:nvSpPr>
        <p:spPr>
          <a:xfrm>
            <a:off x="6235804" y="3008000"/>
            <a:ext cx="792088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arrotondato 51"/>
          <p:cNvSpPr/>
          <p:nvPr/>
        </p:nvSpPr>
        <p:spPr>
          <a:xfrm>
            <a:off x="6228184" y="3512056"/>
            <a:ext cx="792088" cy="4320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tangolo arrotondato 58"/>
          <p:cNvSpPr/>
          <p:nvPr/>
        </p:nvSpPr>
        <p:spPr>
          <a:xfrm>
            <a:off x="6228184" y="1997827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AUTO</a:t>
            </a:r>
            <a:endParaRPr lang="it-IT" b="1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6228184" y="2492896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OFF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1" name="Rettangolo arrotondato 60"/>
          <p:cNvSpPr/>
          <p:nvPr/>
        </p:nvSpPr>
        <p:spPr>
          <a:xfrm>
            <a:off x="6228184" y="3221963"/>
            <a:ext cx="792088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5.4</a:t>
            </a:r>
          </a:p>
          <a:p>
            <a:pPr algn="ctr"/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bar</a:t>
            </a:r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itaglia angolo stesso lato rettangolo 61"/>
          <p:cNvSpPr/>
          <p:nvPr/>
        </p:nvSpPr>
        <p:spPr>
          <a:xfrm>
            <a:off x="7308304" y="4581128"/>
            <a:ext cx="1512168" cy="2016224"/>
          </a:xfrm>
          <a:prstGeom prst="snip2SameRect">
            <a:avLst>
              <a:gd name="adj1" fmla="val 16106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/>
          <p:cNvSpPr/>
          <p:nvPr/>
        </p:nvSpPr>
        <p:spPr>
          <a:xfrm>
            <a:off x="7336879" y="5172050"/>
            <a:ext cx="1440160" cy="136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54 L</a:t>
            </a:r>
            <a:endParaRPr lang="it-IT" sz="2000" b="1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6228184" y="4941168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AUTO</a:t>
            </a:r>
            <a:endParaRPr lang="it-IT" b="1" dirty="0"/>
          </a:p>
        </p:txBody>
      </p:sp>
      <p:sp>
        <p:nvSpPr>
          <p:cNvPr id="65" name="Rettangolo 64"/>
          <p:cNvSpPr/>
          <p:nvPr/>
        </p:nvSpPr>
        <p:spPr>
          <a:xfrm>
            <a:off x="5940152" y="1556792"/>
            <a:ext cx="3024336" cy="252028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978252" y="1581175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Compressore</a:t>
            </a:r>
            <a:endParaRPr lang="it-IT" sz="1400" i="1" dirty="0"/>
          </a:p>
        </p:txBody>
      </p:sp>
      <p:sp>
        <p:nvSpPr>
          <p:cNvPr id="67" name="Rettangolo 66"/>
          <p:cNvSpPr/>
          <p:nvPr/>
        </p:nvSpPr>
        <p:spPr>
          <a:xfrm>
            <a:off x="5940152" y="4149080"/>
            <a:ext cx="3024336" cy="25922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978252" y="4173463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Serbatoio acqua</a:t>
            </a:r>
            <a:endParaRPr lang="it-IT" sz="1400" i="1" dirty="0"/>
          </a:p>
        </p:txBody>
      </p:sp>
      <p:sp>
        <p:nvSpPr>
          <p:cNvPr id="69" name="Rettangolo 68"/>
          <p:cNvSpPr/>
          <p:nvPr/>
        </p:nvSpPr>
        <p:spPr>
          <a:xfrm>
            <a:off x="5940152" y="116632"/>
            <a:ext cx="3024336" cy="1368152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5978252" y="141015"/>
            <a:ext cx="29523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i="1" dirty="0" smtClean="0"/>
              <a:t>Ausiliari</a:t>
            </a:r>
            <a:endParaRPr lang="it-IT" sz="1400" i="1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228184" y="457622"/>
            <a:ext cx="792088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ON</a:t>
            </a:r>
            <a:endParaRPr lang="it-IT" b="1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228184" y="961678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OFF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3" name="Rettangolo arrotondato 72"/>
          <p:cNvSpPr/>
          <p:nvPr/>
        </p:nvSpPr>
        <p:spPr>
          <a:xfrm>
            <a:off x="6228184" y="5445224"/>
            <a:ext cx="792088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OFF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4" name="Ovale 73"/>
          <p:cNvSpPr/>
          <p:nvPr/>
        </p:nvSpPr>
        <p:spPr>
          <a:xfrm>
            <a:off x="7812360" y="442764"/>
            <a:ext cx="936104" cy="936104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ALARM</a:t>
            </a:r>
            <a:endParaRPr lang="it-IT" sz="1400" b="1" dirty="0"/>
          </a:p>
        </p:txBody>
      </p:sp>
      <p:sp>
        <p:nvSpPr>
          <p:cNvPr id="75" name="Rettangolo 74"/>
          <p:cNvSpPr/>
          <p:nvPr/>
        </p:nvSpPr>
        <p:spPr>
          <a:xfrm>
            <a:off x="72008" y="116632"/>
            <a:ext cx="5796136" cy="6624736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76" name="Rettangolo 75"/>
          <p:cNvSpPr/>
          <p:nvPr/>
        </p:nvSpPr>
        <p:spPr>
          <a:xfrm>
            <a:off x="179512" y="404664"/>
            <a:ext cx="5544616" cy="19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  <a:p>
            <a:pPr>
              <a:lnSpc>
                <a:spcPct val="150000"/>
              </a:lnSpc>
            </a:pPr>
            <a:r>
              <a:rPr lang="it-IT" sz="1200" dirty="0" smtClean="0"/>
              <a:t>Codice Progetto:</a:t>
            </a:r>
          </a:p>
          <a:p>
            <a:pPr>
              <a:lnSpc>
                <a:spcPct val="150000"/>
              </a:lnSpc>
            </a:pPr>
            <a:r>
              <a:rPr lang="it-IT" sz="1200" dirty="0" smtClean="0"/>
              <a:t>Codice Carrozza:</a:t>
            </a:r>
          </a:p>
          <a:p>
            <a:pPr>
              <a:lnSpc>
                <a:spcPct val="150000"/>
              </a:lnSpc>
            </a:pPr>
            <a:r>
              <a:rPr lang="it-IT" sz="1200" dirty="0" smtClean="0"/>
              <a:t>Codice Operatore: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1475656" y="764704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Z1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1475656" y="1052736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AA001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9" name="Rettangolo 78"/>
          <p:cNvSpPr/>
          <p:nvPr/>
        </p:nvSpPr>
        <p:spPr>
          <a:xfrm>
            <a:off x="1475656" y="1340768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OP01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0" name="Rettangolo 79"/>
          <p:cNvSpPr/>
          <p:nvPr/>
        </p:nvSpPr>
        <p:spPr>
          <a:xfrm>
            <a:off x="117029" y="116632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bg1"/>
                </a:solidFill>
              </a:rPr>
              <a:t>Banco test sistema Antincendio comparto passeggeri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395536" y="1772816"/>
            <a:ext cx="864096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START</a:t>
            </a:r>
            <a:endParaRPr lang="it-IT" b="1" dirty="0"/>
          </a:p>
        </p:txBody>
      </p:sp>
      <p:sp>
        <p:nvSpPr>
          <p:cNvPr id="88" name="Rettangolo arrotondato 87"/>
          <p:cNvSpPr/>
          <p:nvPr/>
        </p:nvSpPr>
        <p:spPr>
          <a:xfrm>
            <a:off x="1475656" y="1772816"/>
            <a:ext cx="864096" cy="43204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STOP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179512" y="2420888"/>
            <a:ext cx="5544616" cy="1368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</p:txBody>
      </p:sp>
      <p:sp>
        <p:nvSpPr>
          <p:cNvPr id="90" name="Rettangolo 89"/>
          <p:cNvSpPr/>
          <p:nvPr/>
        </p:nvSpPr>
        <p:spPr>
          <a:xfrm>
            <a:off x="323528" y="2564904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600" b="1" dirty="0" err="1" smtClean="0">
                <a:solidFill>
                  <a:srgbClr val="C00000"/>
                </a:solidFill>
              </a:rPr>
              <a:t>Check</a:t>
            </a:r>
            <a:r>
              <a:rPr lang="it-IT" sz="1600" b="1" dirty="0" smtClean="0">
                <a:solidFill>
                  <a:srgbClr val="C00000"/>
                </a:solidFill>
              </a:rPr>
              <a:t> </a:t>
            </a:r>
            <a:r>
              <a:rPr lang="it-IT" sz="1600" b="1" dirty="0" err="1" smtClean="0">
                <a:solidFill>
                  <a:srgbClr val="C00000"/>
                </a:solidFill>
              </a:rPr>
              <a:t>List</a:t>
            </a:r>
            <a:endParaRPr lang="it-IT" sz="1600" b="1" dirty="0" smtClean="0">
              <a:solidFill>
                <a:srgbClr val="C00000"/>
              </a:solidFill>
            </a:endParaRPr>
          </a:p>
          <a:p>
            <a:pPr algn="ctr"/>
            <a:endParaRPr lang="it-IT" sz="1600" b="1" dirty="0" smtClean="0">
              <a:solidFill>
                <a:srgbClr val="C00000"/>
              </a:solidFill>
            </a:endParaRPr>
          </a:p>
          <a:p>
            <a:pPr algn="ctr"/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91" name="Rettangolo 90"/>
          <p:cNvSpPr/>
          <p:nvPr/>
        </p:nvSpPr>
        <p:spPr>
          <a:xfrm>
            <a:off x="539552" y="2924944"/>
            <a:ext cx="64807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1475656" y="2564904"/>
            <a:ext cx="410445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 smtClean="0">
                <a:solidFill>
                  <a:schemeClr val="tx1"/>
                </a:solidFill>
              </a:rPr>
              <a:t>Controllare connessione Linea di mandata HP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Controllare connessione Valvole di test erogatori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Controllare linea di ritorno a bassa pressione</a:t>
            </a:r>
          </a:p>
          <a:p>
            <a:endParaRPr lang="it-IT" sz="1200" dirty="0" smtClean="0">
              <a:solidFill>
                <a:schemeClr val="tx1"/>
              </a:solidFill>
            </a:endParaRPr>
          </a:p>
          <a:p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smtClean="0">
                <a:solidFill>
                  <a:schemeClr val="tx1"/>
                </a:solidFill>
              </a:rPr>
              <a:t>  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3" name="Rettangolo 92"/>
          <p:cNvSpPr/>
          <p:nvPr/>
        </p:nvSpPr>
        <p:spPr>
          <a:xfrm>
            <a:off x="5368280" y="2564904"/>
            <a:ext cx="216024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Freccia in giù 93"/>
          <p:cNvSpPr/>
          <p:nvPr/>
        </p:nvSpPr>
        <p:spPr>
          <a:xfrm>
            <a:off x="5396855" y="3467100"/>
            <a:ext cx="144016" cy="14401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Freccia in su 94"/>
          <p:cNvSpPr/>
          <p:nvPr/>
        </p:nvSpPr>
        <p:spPr>
          <a:xfrm>
            <a:off x="5411713" y="2593479"/>
            <a:ext cx="144016" cy="144016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5104063" y="2641675"/>
            <a:ext cx="216024" cy="12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7" name="Rettangolo 96"/>
          <p:cNvSpPr/>
          <p:nvPr/>
        </p:nvSpPr>
        <p:spPr>
          <a:xfrm>
            <a:off x="5104631" y="2814269"/>
            <a:ext cx="216024" cy="12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8" name="Rettangolo 97"/>
          <p:cNvSpPr/>
          <p:nvPr/>
        </p:nvSpPr>
        <p:spPr>
          <a:xfrm>
            <a:off x="5104631" y="2987426"/>
            <a:ext cx="216024" cy="12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5105199" y="3160020"/>
            <a:ext cx="216024" cy="12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0" name="Rettangolo 99"/>
          <p:cNvSpPr/>
          <p:nvPr/>
        </p:nvSpPr>
        <p:spPr>
          <a:xfrm>
            <a:off x="179512" y="3861048"/>
            <a:ext cx="5544616" cy="2736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</p:txBody>
      </p:sp>
      <p:sp>
        <p:nvSpPr>
          <p:cNvPr id="101" name="Rettangolo 100"/>
          <p:cNvSpPr/>
          <p:nvPr/>
        </p:nvSpPr>
        <p:spPr>
          <a:xfrm>
            <a:off x="7164288" y="1844824"/>
            <a:ext cx="1728192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" name="Immagine 101" descr="compresso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6771" y="1888921"/>
            <a:ext cx="1584176" cy="2042304"/>
          </a:xfrm>
          <a:prstGeom prst="rect">
            <a:avLst/>
          </a:prstGeom>
        </p:spPr>
      </p:pic>
      <p:sp>
        <p:nvSpPr>
          <p:cNvPr id="103" name="Rettangolo 102"/>
          <p:cNvSpPr/>
          <p:nvPr/>
        </p:nvSpPr>
        <p:spPr>
          <a:xfrm>
            <a:off x="298278" y="3933056"/>
            <a:ext cx="4417738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smtClean="0">
                <a:solidFill>
                  <a:schemeClr val="accent2"/>
                </a:solidFill>
              </a:rPr>
              <a:t>test FLUSSAGGIO      Inizio:                         Fine:</a:t>
            </a:r>
          </a:p>
          <a:p>
            <a:r>
              <a:rPr lang="it-IT" sz="1200" b="1" dirty="0" smtClean="0">
                <a:solidFill>
                  <a:schemeClr val="accent2"/>
                </a:solidFill>
              </a:rPr>
              <a:t>				</a:t>
            </a:r>
          </a:p>
          <a:p>
            <a:r>
              <a:rPr lang="it-IT" sz="1200" b="1" dirty="0" smtClean="0">
                <a:solidFill>
                  <a:schemeClr val="accent2"/>
                </a:solidFill>
              </a:rPr>
              <a:t>				</a:t>
            </a:r>
            <a:endParaRPr lang="it-IT" sz="1200" b="1" dirty="0">
              <a:solidFill>
                <a:schemeClr val="accent2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2123728" y="4005064"/>
            <a:ext cx="576064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9:30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347864" y="4005064"/>
            <a:ext cx="576064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9:45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4355976" y="4653136"/>
            <a:ext cx="1270894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it-IT" sz="800" dirty="0" smtClean="0">
                <a:solidFill>
                  <a:schemeClr val="tx1"/>
                </a:solidFill>
              </a:rPr>
              <a:t>Quantità </a:t>
            </a:r>
            <a:br>
              <a:rPr lang="it-IT" sz="800" dirty="0" smtClean="0">
                <a:solidFill>
                  <a:schemeClr val="tx1"/>
                </a:solidFill>
              </a:rPr>
            </a:br>
            <a:r>
              <a:rPr lang="it-IT" sz="800" dirty="0" smtClean="0">
                <a:solidFill>
                  <a:schemeClr val="tx1"/>
                </a:solidFill>
              </a:rPr>
              <a:t>Particolato</a:t>
            </a:r>
            <a:endParaRPr lang="it-IT" sz="800" dirty="0">
              <a:solidFill>
                <a:schemeClr val="tx1"/>
              </a:solidFill>
            </a:endParaRPr>
          </a:p>
        </p:txBody>
      </p:sp>
      <p:cxnSp>
        <p:nvCxnSpPr>
          <p:cNvPr id="108" name="Connettore 1 107"/>
          <p:cNvCxnSpPr/>
          <p:nvPr/>
        </p:nvCxnSpPr>
        <p:spPr>
          <a:xfrm>
            <a:off x="4402734" y="47251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>
            <a:off x="4381305" y="530120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igura a mano libera 109"/>
          <p:cNvSpPr/>
          <p:nvPr/>
        </p:nvSpPr>
        <p:spPr>
          <a:xfrm>
            <a:off x="4442546" y="4870847"/>
            <a:ext cx="345281" cy="329803"/>
          </a:xfrm>
          <a:custGeom>
            <a:avLst/>
            <a:gdLst>
              <a:gd name="connsiteX0" fmla="*/ 0 w 345281"/>
              <a:gd name="connsiteY0" fmla="*/ 329803 h 329803"/>
              <a:gd name="connsiteX1" fmla="*/ 130968 w 345281"/>
              <a:gd name="connsiteY1" fmla="*/ 20241 h 329803"/>
              <a:gd name="connsiteX2" fmla="*/ 345281 w 345281"/>
              <a:gd name="connsiteY2" fmla="*/ 208359 h 32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81" h="329803">
                <a:moveTo>
                  <a:pt x="0" y="329803"/>
                </a:moveTo>
                <a:cubicBezTo>
                  <a:pt x="36710" y="185142"/>
                  <a:pt x="73421" y="40482"/>
                  <a:pt x="130968" y="20241"/>
                </a:cubicBezTo>
                <a:cubicBezTo>
                  <a:pt x="188515" y="0"/>
                  <a:pt x="302815" y="178197"/>
                  <a:pt x="345281" y="20835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4355976" y="5517232"/>
            <a:ext cx="1270894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it-IT" sz="800" dirty="0" smtClean="0">
                <a:solidFill>
                  <a:schemeClr val="tx1"/>
                </a:solidFill>
              </a:rPr>
              <a:t>Livello occlusione </a:t>
            </a:r>
          </a:p>
          <a:p>
            <a:pPr algn="r"/>
            <a:r>
              <a:rPr lang="it-IT" sz="800" dirty="0" smtClean="0">
                <a:solidFill>
                  <a:schemeClr val="tx1"/>
                </a:solidFill>
              </a:rPr>
              <a:t>filtro acqua</a:t>
            </a:r>
          </a:p>
          <a:p>
            <a:pPr algn="r"/>
            <a:endParaRPr lang="it-IT" sz="800" dirty="0" smtClean="0">
              <a:solidFill>
                <a:schemeClr val="tx1"/>
              </a:solidFill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Delta pressione: </a:t>
            </a:r>
            <a:r>
              <a:rPr lang="it-IT" sz="800" b="1" dirty="0" smtClean="0">
                <a:solidFill>
                  <a:schemeClr val="tx1"/>
                </a:solidFill>
              </a:rPr>
              <a:t>1.8 bar</a:t>
            </a:r>
          </a:p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25%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12" name="Rettangolo 111"/>
          <p:cNvSpPr/>
          <p:nvPr/>
        </p:nvSpPr>
        <p:spPr>
          <a:xfrm>
            <a:off x="270570" y="4653136"/>
            <a:ext cx="4032448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1" dirty="0">
              <a:solidFill>
                <a:schemeClr val="accent2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25144"/>
            <a:ext cx="2915816" cy="16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Ovale 56"/>
          <p:cNvSpPr/>
          <p:nvPr/>
        </p:nvSpPr>
        <p:spPr>
          <a:xfrm>
            <a:off x="7308304" y="54868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/>
          <p:cNvSpPr/>
          <p:nvPr/>
        </p:nvSpPr>
        <p:spPr>
          <a:xfrm>
            <a:off x="7164288" y="98072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/>
          <p:cNvSpPr/>
          <p:nvPr/>
        </p:nvSpPr>
        <p:spPr>
          <a:xfrm>
            <a:off x="7495753" y="980728"/>
            <a:ext cx="288032" cy="2880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arrotondato 114"/>
          <p:cNvSpPr/>
          <p:nvPr/>
        </p:nvSpPr>
        <p:spPr>
          <a:xfrm>
            <a:off x="4644008" y="2996952"/>
            <a:ext cx="21602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√</a:t>
            </a:r>
            <a:endParaRPr lang="it-IT" sz="1050" dirty="0">
              <a:solidFill>
                <a:schemeClr val="tx1"/>
              </a:solidFill>
            </a:endParaRPr>
          </a:p>
        </p:txBody>
      </p:sp>
      <p:sp>
        <p:nvSpPr>
          <p:cNvPr id="116" name="Rettangolo arrotondato 115"/>
          <p:cNvSpPr/>
          <p:nvPr/>
        </p:nvSpPr>
        <p:spPr>
          <a:xfrm>
            <a:off x="4644008" y="3356992"/>
            <a:ext cx="21602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>
              <a:solidFill>
                <a:schemeClr val="tx1"/>
              </a:solidFill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2555776" y="514772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it-IT" sz="1400" b="1" dirty="0" smtClean="0">
              <a:solidFill>
                <a:srgbClr val="C00000"/>
              </a:solidFill>
            </a:endParaRPr>
          </a:p>
          <a:p>
            <a:endParaRPr lang="it-IT" sz="800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it-IT" sz="1200" b="1" dirty="0" smtClean="0"/>
              <a:t>Flussaggio</a:t>
            </a:r>
            <a:r>
              <a:rPr lang="it-IT" sz="1200" dirty="0" smtClean="0"/>
              <a:t> 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	</a:t>
            </a:r>
            <a:r>
              <a:rPr lang="it-IT" sz="1200" i="1" dirty="0" smtClean="0"/>
              <a:t>Particolato (</a:t>
            </a:r>
            <a:r>
              <a:rPr lang="it-IT" sz="1200" i="1" dirty="0" err="1" smtClean="0"/>
              <a:t>mic</a:t>
            </a:r>
            <a:r>
              <a:rPr lang="it-IT" sz="1200" i="1" dirty="0" smtClean="0"/>
              <a:t>)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it-IT" sz="1200" b="1" dirty="0" smtClean="0"/>
              <a:t>Pressione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	</a:t>
            </a:r>
            <a:r>
              <a:rPr lang="it-IT" sz="1200" i="1" dirty="0" smtClean="0"/>
              <a:t> 	Press </a:t>
            </a:r>
            <a:r>
              <a:rPr lang="it-IT" sz="1200" i="1" dirty="0" err="1" smtClean="0"/>
              <a:t>max</a:t>
            </a:r>
            <a:r>
              <a:rPr lang="it-IT" sz="1200" i="1" dirty="0" smtClean="0"/>
              <a:t> (Kg)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it-IT" sz="1200" dirty="0" smtClean="0"/>
              <a:t>	</a:t>
            </a:r>
            <a:r>
              <a:rPr lang="it-IT" sz="1200" i="1" dirty="0" err="1" smtClean="0"/>
              <a:t>Step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prog</a:t>
            </a:r>
            <a:r>
              <a:rPr lang="it-IT" sz="1200" i="1" dirty="0" smtClean="0"/>
              <a:t>. (%):</a:t>
            </a:r>
          </a:p>
          <a:p>
            <a:pPr>
              <a:spcBef>
                <a:spcPts val="300"/>
              </a:spcBef>
            </a:pPr>
            <a:r>
              <a:rPr lang="it-IT" sz="1200" b="1" dirty="0" smtClean="0"/>
              <a:t>Asciugatura	</a:t>
            </a:r>
            <a:r>
              <a:rPr lang="it-IT" sz="1200" i="1" dirty="0" smtClean="0"/>
              <a:t>Durata (min)</a:t>
            </a:r>
            <a:r>
              <a:rPr lang="it-IT" sz="1200" dirty="0" smtClean="0"/>
              <a:t>:	</a:t>
            </a:r>
            <a:r>
              <a:rPr lang="it-IT" sz="1300" dirty="0" smtClean="0"/>
              <a:t>	</a:t>
            </a:r>
            <a:endParaRPr lang="it-IT" sz="1300" dirty="0"/>
          </a:p>
        </p:txBody>
      </p:sp>
      <p:sp>
        <p:nvSpPr>
          <p:cNvPr id="118" name="Rettangolo 117"/>
          <p:cNvSpPr/>
          <p:nvPr/>
        </p:nvSpPr>
        <p:spPr>
          <a:xfrm>
            <a:off x="4788024" y="108029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9" name="Rettangolo 118"/>
          <p:cNvSpPr/>
          <p:nvPr/>
        </p:nvSpPr>
        <p:spPr>
          <a:xfrm>
            <a:off x="4788024" y="130266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4788024" y="152174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4788024" y="174729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2" name="Rettangolo 121"/>
          <p:cNvSpPr/>
          <p:nvPr/>
        </p:nvSpPr>
        <p:spPr>
          <a:xfrm>
            <a:off x="4788024" y="197284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4788024" y="85576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7" name="Rettangolo arrotondato 126"/>
          <p:cNvSpPr/>
          <p:nvPr/>
        </p:nvSpPr>
        <p:spPr>
          <a:xfrm>
            <a:off x="2699792" y="601640"/>
            <a:ext cx="871716" cy="2986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RESET</a:t>
            </a:r>
            <a:endParaRPr lang="it-IT" sz="1400" b="1" dirty="0"/>
          </a:p>
        </p:txBody>
      </p:sp>
      <p:sp>
        <p:nvSpPr>
          <p:cNvPr id="128" name="Rettangolo arrotondato 127"/>
          <p:cNvSpPr/>
          <p:nvPr/>
        </p:nvSpPr>
        <p:spPr>
          <a:xfrm>
            <a:off x="3772292" y="601640"/>
            <a:ext cx="871716" cy="29869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REPORT</a:t>
            </a:r>
            <a:endParaRPr lang="it-IT" sz="1400" b="1" dirty="0"/>
          </a:p>
        </p:txBody>
      </p:sp>
      <p:sp>
        <p:nvSpPr>
          <p:cNvPr id="81" name="Rettangolo arrotondato 80"/>
          <p:cNvSpPr/>
          <p:nvPr/>
        </p:nvSpPr>
        <p:spPr>
          <a:xfrm>
            <a:off x="4860032" y="4005064"/>
            <a:ext cx="648072" cy="50405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Log</a:t>
            </a:r>
            <a:endParaRPr lang="it-I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07504" y="3789040"/>
            <a:ext cx="5544616" cy="2736304"/>
          </a:xfrm>
          <a:prstGeom prst="rect">
            <a:avLst/>
          </a:prstGeom>
          <a:solidFill>
            <a:srgbClr val="DBEEF4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it-IT" sz="1200" dirty="0" smtClean="0"/>
          </a:p>
        </p:txBody>
      </p:sp>
      <p:sp>
        <p:nvSpPr>
          <p:cNvPr id="58" name="Rettangolo 57"/>
          <p:cNvSpPr/>
          <p:nvPr/>
        </p:nvSpPr>
        <p:spPr>
          <a:xfrm>
            <a:off x="2549426" y="4509120"/>
            <a:ext cx="1662534" cy="18002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686468" y="5301208"/>
            <a:ext cx="453484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 flipV="1">
            <a:off x="3419872" y="6229245"/>
            <a:ext cx="648072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419872" y="6165303"/>
            <a:ext cx="45719" cy="662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38055720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3695770" y="5793359"/>
            <a:ext cx="434657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3420761" y="5255390"/>
            <a:ext cx="45719" cy="693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15816" y="5255489"/>
            <a:ext cx="5135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 flipV="1">
            <a:off x="2822379" y="5615528"/>
            <a:ext cx="32943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3107550" y="5517232"/>
            <a:ext cx="4571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3333575" y="5948265"/>
            <a:ext cx="216024" cy="216024"/>
          </a:xfrm>
          <a:prstGeom prst="ellipse">
            <a:avLst/>
          </a:prstGeom>
          <a:solidFill>
            <a:schemeClr val="accent2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riangolo isoscele 13"/>
          <p:cNvSpPr/>
          <p:nvPr/>
        </p:nvSpPr>
        <p:spPr>
          <a:xfrm>
            <a:off x="3381198" y="5983986"/>
            <a:ext cx="120201" cy="1154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3734193" y="4797152"/>
            <a:ext cx="45719" cy="542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3999111" y="5173067"/>
            <a:ext cx="45719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3105649" y="5257772"/>
            <a:ext cx="4571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omma 29"/>
          <p:cNvSpPr/>
          <p:nvPr/>
        </p:nvSpPr>
        <p:spPr>
          <a:xfrm>
            <a:off x="2678363" y="5565430"/>
            <a:ext cx="144016" cy="144016"/>
          </a:xfrm>
          <a:prstGeom prst="flowChartSummingJunction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7" name="Gruppo 36"/>
          <p:cNvGrpSpPr/>
          <p:nvPr/>
        </p:nvGrpSpPr>
        <p:grpSpPr>
          <a:xfrm rot="10800000">
            <a:off x="2767038" y="5229200"/>
            <a:ext cx="144016" cy="129730"/>
            <a:chOff x="2627784" y="5259013"/>
            <a:chExt cx="144016" cy="129730"/>
          </a:xfrm>
        </p:grpSpPr>
        <p:sp>
          <p:nvSpPr>
            <p:cNvPr id="32" name="Fascicolazione 31"/>
            <p:cNvSpPr/>
            <p:nvPr/>
          </p:nvSpPr>
          <p:spPr>
            <a:xfrm rot="16200000">
              <a:off x="2645931" y="5262874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0800000">
              <a:off x="2664077" y="5259013"/>
              <a:ext cx="72008" cy="7200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4" name="Rettangolo 53"/>
          <p:cNvSpPr/>
          <p:nvPr/>
        </p:nvSpPr>
        <p:spPr>
          <a:xfrm flipV="1">
            <a:off x="3998318" y="4895448"/>
            <a:ext cx="213642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 flipV="1">
            <a:off x="2555776" y="5260153"/>
            <a:ext cx="2112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/>
          <p:cNvSpPr/>
          <p:nvPr/>
        </p:nvSpPr>
        <p:spPr>
          <a:xfrm>
            <a:off x="2817139" y="5363690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/>
          <p:cNvSpPr/>
          <p:nvPr/>
        </p:nvSpPr>
        <p:spPr>
          <a:xfrm flipV="1">
            <a:off x="2555776" y="5483320"/>
            <a:ext cx="28803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co a tutto sesto 60"/>
          <p:cNvSpPr/>
          <p:nvPr/>
        </p:nvSpPr>
        <p:spPr>
          <a:xfrm rot="10800000">
            <a:off x="1835696" y="5295198"/>
            <a:ext cx="673470" cy="360040"/>
          </a:xfrm>
          <a:prstGeom prst="blockArc">
            <a:avLst>
              <a:gd name="adj1" fmla="val 10800000"/>
              <a:gd name="adj2" fmla="val 20419938"/>
              <a:gd name="adj3" fmla="val 87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2457577" y="5242238"/>
            <a:ext cx="72008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 flipV="1">
            <a:off x="395539" y="5552081"/>
            <a:ext cx="15113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1849192" y="5537798"/>
            <a:ext cx="72008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 rot="16200000" flipV="1">
            <a:off x="-105900" y="5010940"/>
            <a:ext cx="10485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 flipV="1">
            <a:off x="433101" y="4509120"/>
            <a:ext cx="169063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575369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 rot="16200000">
            <a:off x="503262" y="4653521"/>
            <a:ext cx="144016" cy="144016"/>
            <a:chOff x="4716016" y="4869160"/>
            <a:chExt cx="144016" cy="144016"/>
          </a:xfrm>
        </p:grpSpPr>
        <p:sp>
          <p:nvSpPr>
            <p:cNvPr id="69" name="Fascicolazione 68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70" name="Freccia tridirezionale 69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" name="Rettangolo 71"/>
          <p:cNvSpPr/>
          <p:nvPr/>
        </p:nvSpPr>
        <p:spPr>
          <a:xfrm>
            <a:off x="784250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 rot="16200000">
            <a:off x="712143" y="4653521"/>
            <a:ext cx="144016" cy="144016"/>
            <a:chOff x="4716016" y="4869160"/>
            <a:chExt cx="144016" cy="144016"/>
          </a:xfrm>
        </p:grpSpPr>
        <p:sp>
          <p:nvSpPr>
            <p:cNvPr id="74" name="Fascicolazione 73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75" name="Freccia tridirezionale 74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6" name="Rettangolo 75"/>
          <p:cNvSpPr/>
          <p:nvPr/>
        </p:nvSpPr>
        <p:spPr>
          <a:xfrm>
            <a:off x="988244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7" name="Gruppo 76"/>
          <p:cNvGrpSpPr/>
          <p:nvPr/>
        </p:nvGrpSpPr>
        <p:grpSpPr>
          <a:xfrm rot="16200000">
            <a:off x="916137" y="4653521"/>
            <a:ext cx="144016" cy="144016"/>
            <a:chOff x="4716016" y="4869160"/>
            <a:chExt cx="144016" cy="144016"/>
          </a:xfrm>
        </p:grpSpPr>
        <p:sp>
          <p:nvSpPr>
            <p:cNvPr id="78" name="Fascicolazione 77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79" name="Freccia tridirezionale 78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1276276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1" name="Gruppo 80"/>
          <p:cNvGrpSpPr/>
          <p:nvPr/>
        </p:nvGrpSpPr>
        <p:grpSpPr>
          <a:xfrm rot="16200000">
            <a:off x="1204169" y="4653521"/>
            <a:ext cx="144016" cy="144016"/>
            <a:chOff x="4716016" y="4869160"/>
            <a:chExt cx="144016" cy="144016"/>
          </a:xfrm>
        </p:grpSpPr>
        <p:sp>
          <p:nvSpPr>
            <p:cNvPr id="82" name="Fascicolazione 81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3" name="Freccia tridirezionale 82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4" name="Rettangolo 83"/>
          <p:cNvSpPr/>
          <p:nvPr/>
        </p:nvSpPr>
        <p:spPr>
          <a:xfrm>
            <a:off x="1564308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5" name="Gruppo 84"/>
          <p:cNvGrpSpPr/>
          <p:nvPr/>
        </p:nvGrpSpPr>
        <p:grpSpPr>
          <a:xfrm rot="16200000">
            <a:off x="1492201" y="4653521"/>
            <a:ext cx="144016" cy="144016"/>
            <a:chOff x="4716016" y="4869160"/>
            <a:chExt cx="144016" cy="144016"/>
          </a:xfrm>
        </p:grpSpPr>
        <p:sp>
          <p:nvSpPr>
            <p:cNvPr id="86" name="Fascicolazione 85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7" name="Freccia tridirezionale 86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8" name="Rettangolo 87"/>
          <p:cNvSpPr/>
          <p:nvPr/>
        </p:nvSpPr>
        <p:spPr>
          <a:xfrm>
            <a:off x="1852340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9" name="Gruppo 88"/>
          <p:cNvGrpSpPr/>
          <p:nvPr/>
        </p:nvGrpSpPr>
        <p:grpSpPr>
          <a:xfrm rot="16200000">
            <a:off x="1780233" y="4653521"/>
            <a:ext cx="144016" cy="144016"/>
            <a:chOff x="4716016" y="4869160"/>
            <a:chExt cx="144016" cy="144016"/>
          </a:xfrm>
        </p:grpSpPr>
        <p:sp>
          <p:nvSpPr>
            <p:cNvPr id="90" name="Fascicolazione 89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1" name="Freccia tridirezionale 90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2" name="Rettangolo 91"/>
          <p:cNvSpPr/>
          <p:nvPr/>
        </p:nvSpPr>
        <p:spPr>
          <a:xfrm>
            <a:off x="2073251" y="4509505"/>
            <a:ext cx="45719" cy="165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3" name="Gruppo 92"/>
          <p:cNvGrpSpPr/>
          <p:nvPr/>
        </p:nvGrpSpPr>
        <p:grpSpPr>
          <a:xfrm rot="16200000">
            <a:off x="2001144" y="4653521"/>
            <a:ext cx="144016" cy="144016"/>
            <a:chOff x="4716016" y="4869160"/>
            <a:chExt cx="144016" cy="144016"/>
          </a:xfrm>
        </p:grpSpPr>
        <p:sp>
          <p:nvSpPr>
            <p:cNvPr id="94" name="Fascicolazione 93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5" name="Freccia tridirezionale 94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Rettangolo 95"/>
          <p:cNvSpPr/>
          <p:nvPr/>
        </p:nvSpPr>
        <p:spPr>
          <a:xfrm>
            <a:off x="987575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/>
          <p:cNvSpPr/>
          <p:nvPr/>
        </p:nvSpPr>
        <p:spPr>
          <a:xfrm flipV="1">
            <a:off x="948589" y="4828371"/>
            <a:ext cx="121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1275607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 flipV="1">
            <a:off x="1236621" y="4825990"/>
            <a:ext cx="121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1566814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 flipV="1">
            <a:off x="1527828" y="4825990"/>
            <a:ext cx="121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/>
          <p:cNvSpPr/>
          <p:nvPr/>
        </p:nvSpPr>
        <p:spPr>
          <a:xfrm>
            <a:off x="1851671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/>
          <p:cNvSpPr/>
          <p:nvPr/>
        </p:nvSpPr>
        <p:spPr>
          <a:xfrm flipV="1">
            <a:off x="1812685" y="4825990"/>
            <a:ext cx="121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/>
          <p:cNvSpPr/>
          <p:nvPr/>
        </p:nvSpPr>
        <p:spPr>
          <a:xfrm>
            <a:off x="572987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/>
          <p:cNvSpPr/>
          <p:nvPr/>
        </p:nvSpPr>
        <p:spPr>
          <a:xfrm>
            <a:off x="779967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2070869" y="4799918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123"/>
          <p:cNvSpPr/>
          <p:nvPr/>
        </p:nvSpPr>
        <p:spPr>
          <a:xfrm>
            <a:off x="572987" y="4871926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/>
          <p:cNvSpPr/>
          <p:nvPr/>
        </p:nvSpPr>
        <p:spPr>
          <a:xfrm>
            <a:off x="779487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/>
          <p:cNvSpPr/>
          <p:nvPr/>
        </p:nvSpPr>
        <p:spPr>
          <a:xfrm>
            <a:off x="913979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/>
          <p:cNvSpPr/>
          <p:nvPr/>
        </p:nvSpPr>
        <p:spPr>
          <a:xfrm>
            <a:off x="1057995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/>
          <p:cNvSpPr/>
          <p:nvPr/>
        </p:nvSpPr>
        <p:spPr>
          <a:xfrm>
            <a:off x="1202011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/>
          <p:cNvSpPr/>
          <p:nvPr/>
        </p:nvSpPr>
        <p:spPr>
          <a:xfrm>
            <a:off x="1346027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Rettangolo 129"/>
          <p:cNvSpPr/>
          <p:nvPr/>
        </p:nvSpPr>
        <p:spPr>
          <a:xfrm>
            <a:off x="1494805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/>
          <p:cNvSpPr/>
          <p:nvPr/>
        </p:nvSpPr>
        <p:spPr>
          <a:xfrm>
            <a:off x="1636440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Rettangolo 131"/>
          <p:cNvSpPr/>
          <p:nvPr/>
        </p:nvSpPr>
        <p:spPr>
          <a:xfrm>
            <a:off x="1780456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Rettangolo 132"/>
          <p:cNvSpPr/>
          <p:nvPr/>
        </p:nvSpPr>
        <p:spPr>
          <a:xfrm>
            <a:off x="1922669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/>
          <p:cNvSpPr/>
          <p:nvPr/>
        </p:nvSpPr>
        <p:spPr>
          <a:xfrm>
            <a:off x="2070869" y="4869545"/>
            <a:ext cx="45719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Somma 103"/>
          <p:cNvSpPr/>
          <p:nvPr/>
        </p:nvSpPr>
        <p:spPr>
          <a:xfrm>
            <a:off x="899595" y="4820785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Somma 104"/>
          <p:cNvSpPr/>
          <p:nvPr/>
        </p:nvSpPr>
        <p:spPr>
          <a:xfrm>
            <a:off x="1042471" y="4818966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Somma 107"/>
          <p:cNvSpPr/>
          <p:nvPr/>
        </p:nvSpPr>
        <p:spPr>
          <a:xfrm>
            <a:off x="1187627" y="4818404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Somma 108"/>
          <p:cNvSpPr/>
          <p:nvPr/>
        </p:nvSpPr>
        <p:spPr>
          <a:xfrm>
            <a:off x="1330503" y="4816585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Somma 111"/>
          <p:cNvSpPr/>
          <p:nvPr/>
        </p:nvSpPr>
        <p:spPr>
          <a:xfrm>
            <a:off x="1478834" y="4818404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Somma 112"/>
          <p:cNvSpPr/>
          <p:nvPr/>
        </p:nvSpPr>
        <p:spPr>
          <a:xfrm>
            <a:off x="1621710" y="4816585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Somma 115"/>
          <p:cNvSpPr/>
          <p:nvPr/>
        </p:nvSpPr>
        <p:spPr>
          <a:xfrm>
            <a:off x="1763691" y="4818404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mma 116"/>
          <p:cNvSpPr/>
          <p:nvPr/>
        </p:nvSpPr>
        <p:spPr>
          <a:xfrm>
            <a:off x="1906567" y="4816585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Somma 117"/>
          <p:cNvSpPr/>
          <p:nvPr/>
        </p:nvSpPr>
        <p:spPr>
          <a:xfrm>
            <a:off x="558603" y="4823728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Somma 118"/>
          <p:cNvSpPr/>
          <p:nvPr/>
        </p:nvSpPr>
        <p:spPr>
          <a:xfrm>
            <a:off x="765766" y="4823728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Somma 119"/>
          <p:cNvSpPr/>
          <p:nvPr/>
        </p:nvSpPr>
        <p:spPr>
          <a:xfrm>
            <a:off x="2056485" y="4816585"/>
            <a:ext cx="72008" cy="63624"/>
          </a:xfrm>
          <a:prstGeom prst="flowChartSummingJunction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Arco a tutto sesto 134"/>
          <p:cNvSpPr/>
          <p:nvPr/>
        </p:nvSpPr>
        <p:spPr>
          <a:xfrm rot="10800000">
            <a:off x="572889" y="4761822"/>
            <a:ext cx="254698" cy="323747"/>
          </a:xfrm>
          <a:prstGeom prst="blockArc">
            <a:avLst>
              <a:gd name="adj1" fmla="val 10800000"/>
              <a:gd name="adj2" fmla="val 21480424"/>
              <a:gd name="adj3" fmla="val 1587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7" name="Arco a tutto sesto 136"/>
          <p:cNvSpPr/>
          <p:nvPr/>
        </p:nvSpPr>
        <p:spPr>
          <a:xfrm rot="10800000">
            <a:off x="774627" y="4761817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8" name="Arco a tutto sesto 137"/>
          <p:cNvSpPr/>
          <p:nvPr/>
        </p:nvSpPr>
        <p:spPr>
          <a:xfrm rot="10800000">
            <a:off x="916262" y="4771344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9" name="Arco a tutto sesto 138"/>
          <p:cNvSpPr/>
          <p:nvPr/>
        </p:nvSpPr>
        <p:spPr>
          <a:xfrm rot="10800000">
            <a:off x="1065040" y="4778487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0" name="Arco a tutto sesto 139"/>
          <p:cNvSpPr/>
          <p:nvPr/>
        </p:nvSpPr>
        <p:spPr>
          <a:xfrm rot="10800000">
            <a:off x="1206675" y="4776106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1" name="Arco a tutto sesto 140"/>
          <p:cNvSpPr/>
          <p:nvPr/>
        </p:nvSpPr>
        <p:spPr>
          <a:xfrm rot="10800000">
            <a:off x="1351932" y="4776106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2" name="Arco a tutto sesto 141"/>
          <p:cNvSpPr/>
          <p:nvPr/>
        </p:nvSpPr>
        <p:spPr>
          <a:xfrm rot="10800000">
            <a:off x="1497088" y="4778489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3" name="Arco a tutto sesto 142"/>
          <p:cNvSpPr/>
          <p:nvPr/>
        </p:nvSpPr>
        <p:spPr>
          <a:xfrm rot="10800000">
            <a:off x="1638723" y="4778489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4" name="Arco a tutto sesto 143"/>
          <p:cNvSpPr/>
          <p:nvPr/>
        </p:nvSpPr>
        <p:spPr>
          <a:xfrm rot="10800000">
            <a:off x="1782739" y="4778489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5" name="Arco a tutto sesto 144"/>
          <p:cNvSpPr/>
          <p:nvPr/>
        </p:nvSpPr>
        <p:spPr>
          <a:xfrm rot="10800000">
            <a:off x="1929136" y="4778489"/>
            <a:ext cx="182690" cy="323749"/>
          </a:xfrm>
          <a:prstGeom prst="blockArc">
            <a:avLst>
              <a:gd name="adj1" fmla="val 10800000"/>
              <a:gd name="adj2" fmla="val 21304513"/>
              <a:gd name="adj3" fmla="val 210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6" name="Rettangolo 145"/>
          <p:cNvSpPr/>
          <p:nvPr/>
        </p:nvSpPr>
        <p:spPr>
          <a:xfrm flipV="1">
            <a:off x="2110241" y="4898214"/>
            <a:ext cx="497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Arco a tutto sesto 146"/>
          <p:cNvSpPr/>
          <p:nvPr/>
        </p:nvSpPr>
        <p:spPr>
          <a:xfrm rot="10800000">
            <a:off x="2123728" y="4505726"/>
            <a:ext cx="393948" cy="576064"/>
          </a:xfrm>
          <a:prstGeom prst="blockArc">
            <a:avLst>
              <a:gd name="adj1" fmla="val 11110521"/>
              <a:gd name="adj2" fmla="val 19341500"/>
              <a:gd name="adj3" fmla="val 7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8" name="Rettangolo 147"/>
          <p:cNvSpPr/>
          <p:nvPr/>
        </p:nvSpPr>
        <p:spPr>
          <a:xfrm>
            <a:off x="2455193" y="4756675"/>
            <a:ext cx="72008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Rettangolo 148"/>
          <p:cNvSpPr/>
          <p:nvPr/>
        </p:nvSpPr>
        <p:spPr>
          <a:xfrm flipV="1">
            <a:off x="2555776" y="4773336"/>
            <a:ext cx="12241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Rettangolo 149"/>
          <p:cNvSpPr/>
          <p:nvPr/>
        </p:nvSpPr>
        <p:spPr>
          <a:xfrm>
            <a:off x="2755925" y="4653136"/>
            <a:ext cx="28803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150"/>
          <p:cNvSpPr/>
          <p:nvPr/>
        </p:nvSpPr>
        <p:spPr>
          <a:xfrm>
            <a:off x="2654073" y="4819377"/>
            <a:ext cx="45719" cy="2658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/>
          <p:cNvSpPr/>
          <p:nvPr/>
        </p:nvSpPr>
        <p:spPr>
          <a:xfrm flipV="1">
            <a:off x="2653184" y="5078832"/>
            <a:ext cx="4786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/>
          <p:cNvSpPr/>
          <p:nvPr/>
        </p:nvSpPr>
        <p:spPr>
          <a:xfrm>
            <a:off x="3131840" y="5013176"/>
            <a:ext cx="45719" cy="110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/>
          <p:cNvSpPr/>
          <p:nvPr/>
        </p:nvSpPr>
        <p:spPr>
          <a:xfrm>
            <a:off x="3282206" y="4722762"/>
            <a:ext cx="209674" cy="141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2" name="Triangolo isoscele 161"/>
          <p:cNvSpPr/>
          <p:nvPr/>
        </p:nvSpPr>
        <p:spPr>
          <a:xfrm>
            <a:off x="3320513" y="4705518"/>
            <a:ext cx="135651" cy="182116"/>
          </a:xfrm>
          <a:prstGeom prst="triangle">
            <a:avLst/>
          </a:prstGeom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2456999" y="5469034"/>
            <a:ext cx="72008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8" name="Gruppo 157"/>
          <p:cNvGrpSpPr/>
          <p:nvPr/>
        </p:nvGrpSpPr>
        <p:grpSpPr>
          <a:xfrm>
            <a:off x="3038403" y="5373217"/>
            <a:ext cx="144016" cy="144016"/>
            <a:chOff x="3038403" y="5373217"/>
            <a:chExt cx="144016" cy="144016"/>
          </a:xfrm>
        </p:grpSpPr>
        <p:sp>
          <p:nvSpPr>
            <p:cNvPr id="166" name="Fascicolazione 165"/>
            <p:cNvSpPr/>
            <p:nvPr/>
          </p:nvSpPr>
          <p:spPr>
            <a:xfrm rot="10800000">
              <a:off x="3074697" y="5373217"/>
              <a:ext cx="107722" cy="144016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67" name="Freccia tridirezionale 166"/>
            <p:cNvSpPr/>
            <p:nvPr/>
          </p:nvSpPr>
          <p:spPr>
            <a:xfrm rot="5400000">
              <a:off x="3030069" y="5398218"/>
              <a:ext cx="110104" cy="93436"/>
            </a:xfrm>
            <a:prstGeom prst="leftRightUpArrow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8" name="Ovale 167"/>
          <p:cNvSpPr/>
          <p:nvPr/>
        </p:nvSpPr>
        <p:spPr>
          <a:xfrm>
            <a:off x="2584351" y="4559699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>
                <a:solidFill>
                  <a:schemeClr val="tx1"/>
                </a:solidFill>
              </a:rPr>
              <a:t>L</a:t>
            </a:r>
            <a:endParaRPr lang="it-IT" sz="600" dirty="0">
              <a:solidFill>
                <a:schemeClr val="tx1"/>
              </a:solidFill>
            </a:endParaRPr>
          </a:p>
        </p:txBody>
      </p:sp>
      <p:cxnSp>
        <p:nvCxnSpPr>
          <p:cNvPr id="170" name="Connettore 1 169"/>
          <p:cNvCxnSpPr/>
          <p:nvPr/>
        </p:nvCxnSpPr>
        <p:spPr>
          <a:xfrm flipH="1" flipV="1">
            <a:off x="2661696" y="4707684"/>
            <a:ext cx="1" cy="720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e 173"/>
          <p:cNvSpPr/>
          <p:nvPr/>
        </p:nvSpPr>
        <p:spPr>
          <a:xfrm>
            <a:off x="3275856" y="5036986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>
                <a:solidFill>
                  <a:schemeClr val="tx1"/>
                </a:solidFill>
              </a:rPr>
              <a:t>H</a:t>
            </a:r>
            <a:endParaRPr lang="it-IT" sz="600" dirty="0">
              <a:solidFill>
                <a:schemeClr val="tx1"/>
              </a:solidFill>
            </a:endParaRPr>
          </a:p>
        </p:txBody>
      </p:sp>
      <p:cxnSp>
        <p:nvCxnSpPr>
          <p:cNvPr id="175" name="Connettore 1 174"/>
          <p:cNvCxnSpPr/>
          <p:nvPr/>
        </p:nvCxnSpPr>
        <p:spPr>
          <a:xfrm flipH="1" flipV="1">
            <a:off x="3353201" y="5184971"/>
            <a:ext cx="1" cy="720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e 175"/>
          <p:cNvSpPr/>
          <p:nvPr/>
        </p:nvSpPr>
        <p:spPr>
          <a:xfrm>
            <a:off x="3206229" y="5810026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>
                <a:solidFill>
                  <a:schemeClr val="tx1"/>
                </a:solidFill>
              </a:rPr>
              <a:t>C</a:t>
            </a:r>
            <a:endParaRPr lang="it-IT" sz="600" dirty="0">
              <a:solidFill>
                <a:schemeClr val="tx1"/>
              </a:solidFill>
            </a:endParaRPr>
          </a:p>
        </p:txBody>
      </p:sp>
      <p:cxnSp>
        <p:nvCxnSpPr>
          <p:cNvPr id="177" name="Connettore 1 176"/>
          <p:cNvCxnSpPr/>
          <p:nvPr/>
        </p:nvCxnSpPr>
        <p:spPr>
          <a:xfrm flipH="1" flipV="1">
            <a:off x="3283574" y="5958011"/>
            <a:ext cx="1" cy="720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ttangolo 177"/>
          <p:cNvSpPr/>
          <p:nvPr/>
        </p:nvSpPr>
        <p:spPr>
          <a:xfrm flipV="1">
            <a:off x="3133079" y="6034782"/>
            <a:ext cx="19811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2" name="Rettangolo 181"/>
          <p:cNvSpPr/>
          <p:nvPr/>
        </p:nvSpPr>
        <p:spPr>
          <a:xfrm>
            <a:off x="3108030" y="5589240"/>
            <a:ext cx="4571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Rettangolo 182"/>
          <p:cNvSpPr/>
          <p:nvPr/>
        </p:nvSpPr>
        <p:spPr>
          <a:xfrm>
            <a:off x="3062213" y="5987954"/>
            <a:ext cx="144016" cy="14401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smtClean="0"/>
              <a:t>P</a:t>
            </a:r>
            <a:endParaRPr lang="it-IT" sz="600" dirty="0"/>
          </a:p>
        </p:txBody>
      </p:sp>
      <p:sp>
        <p:nvSpPr>
          <p:cNvPr id="184" name="Rettangolo 183"/>
          <p:cNvSpPr/>
          <p:nvPr/>
        </p:nvSpPr>
        <p:spPr>
          <a:xfrm>
            <a:off x="2771800" y="5877272"/>
            <a:ext cx="4571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Rettangolo 185"/>
          <p:cNvSpPr/>
          <p:nvPr/>
        </p:nvSpPr>
        <p:spPr>
          <a:xfrm>
            <a:off x="3107236" y="5831455"/>
            <a:ext cx="4571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9" name="Gruppo 178"/>
          <p:cNvGrpSpPr/>
          <p:nvPr/>
        </p:nvGrpSpPr>
        <p:grpSpPr>
          <a:xfrm rot="16200000">
            <a:off x="3036017" y="5704106"/>
            <a:ext cx="144016" cy="144016"/>
            <a:chOff x="4716016" y="4869160"/>
            <a:chExt cx="144016" cy="144016"/>
          </a:xfrm>
        </p:grpSpPr>
        <p:sp>
          <p:nvSpPr>
            <p:cNvPr id="180" name="Fascicolazione 179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1" name="Freccia tridirezionale 180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Rettangolo 193"/>
          <p:cNvSpPr/>
          <p:nvPr/>
        </p:nvSpPr>
        <p:spPr>
          <a:xfrm>
            <a:off x="3998317" y="4941169"/>
            <a:ext cx="45719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197"/>
          <p:cNvSpPr/>
          <p:nvPr/>
        </p:nvSpPr>
        <p:spPr>
          <a:xfrm>
            <a:off x="3125490" y="4774927"/>
            <a:ext cx="45719" cy="110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5" name="Gruppo 194"/>
          <p:cNvGrpSpPr/>
          <p:nvPr/>
        </p:nvGrpSpPr>
        <p:grpSpPr>
          <a:xfrm rot="16200000">
            <a:off x="3059832" y="4869160"/>
            <a:ext cx="144016" cy="144016"/>
            <a:chOff x="4716016" y="4869160"/>
            <a:chExt cx="144016" cy="144016"/>
          </a:xfrm>
        </p:grpSpPr>
        <p:sp>
          <p:nvSpPr>
            <p:cNvPr id="196" name="Fascicolazione 195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97" name="Freccia tridirezionale 196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1" name="Gruppo 190"/>
          <p:cNvGrpSpPr/>
          <p:nvPr/>
        </p:nvGrpSpPr>
        <p:grpSpPr>
          <a:xfrm rot="16200000">
            <a:off x="3933453" y="5069310"/>
            <a:ext cx="144016" cy="144016"/>
            <a:chOff x="4716016" y="4869160"/>
            <a:chExt cx="144016" cy="144016"/>
          </a:xfrm>
        </p:grpSpPr>
        <p:sp>
          <p:nvSpPr>
            <p:cNvPr id="192" name="Fascicolazione 191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93" name="Freccia tridirezionale 192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9" name="Rettangolo 198"/>
          <p:cNvSpPr/>
          <p:nvPr/>
        </p:nvSpPr>
        <p:spPr>
          <a:xfrm flipV="1">
            <a:off x="2781325" y="5877272"/>
            <a:ext cx="32943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Rettangolo 199"/>
          <p:cNvSpPr/>
          <p:nvPr/>
        </p:nvSpPr>
        <p:spPr>
          <a:xfrm>
            <a:off x="2771800" y="6080596"/>
            <a:ext cx="45719" cy="110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7" name="Rettangolo 186"/>
          <p:cNvSpPr/>
          <p:nvPr/>
        </p:nvSpPr>
        <p:spPr>
          <a:xfrm>
            <a:off x="2603969" y="6165304"/>
            <a:ext cx="432048" cy="14401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 smtClean="0"/>
              <a:t>Comp</a:t>
            </a:r>
            <a:endParaRPr lang="it-IT" sz="600" dirty="0"/>
          </a:p>
        </p:txBody>
      </p:sp>
      <p:grpSp>
        <p:nvGrpSpPr>
          <p:cNvPr id="188" name="Gruppo 187"/>
          <p:cNvGrpSpPr/>
          <p:nvPr/>
        </p:nvGrpSpPr>
        <p:grpSpPr>
          <a:xfrm rot="16200000">
            <a:off x="2702967" y="5955630"/>
            <a:ext cx="144016" cy="144016"/>
            <a:chOff x="4716016" y="4869160"/>
            <a:chExt cx="144016" cy="144016"/>
          </a:xfrm>
        </p:grpSpPr>
        <p:sp>
          <p:nvSpPr>
            <p:cNvPr id="189" name="Fascicolazione 188"/>
            <p:cNvSpPr/>
            <p:nvPr/>
          </p:nvSpPr>
          <p:spPr>
            <a:xfrm rot="16200000">
              <a:off x="4734163" y="4887307"/>
              <a:ext cx="107722" cy="144016"/>
            </a:xfrm>
            <a:prstGeom prst="flowChartCollat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90" name="Freccia tridirezionale 189"/>
            <p:cNvSpPr/>
            <p:nvPr/>
          </p:nvSpPr>
          <p:spPr>
            <a:xfrm rot="10800000">
              <a:off x="4733261" y="4869160"/>
              <a:ext cx="110104" cy="93436"/>
            </a:xfrm>
            <a:prstGeom prst="leftRightUp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137</Words>
  <Application>Microsoft Office PowerPoint</Application>
  <PresentationFormat>Presentazione su schermo (4:3)</PresentationFormat>
  <Paragraphs>92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Davide</dc:creator>
  <cp:lastModifiedBy>Davide</cp:lastModifiedBy>
  <cp:revision>23</cp:revision>
  <dcterms:created xsi:type="dcterms:W3CDTF">2016-01-24T08:38:13Z</dcterms:created>
  <dcterms:modified xsi:type="dcterms:W3CDTF">2016-04-13T05:38:57Z</dcterms:modified>
</cp:coreProperties>
</file>