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Economica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6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Economica-bold.fntdata"/><Relationship Id="rId12" Type="http://schemas.openxmlformats.org/officeDocument/2006/relationships/slide" Target="slides/slide8.xml"/><Relationship Id="rId34" Type="http://schemas.openxmlformats.org/officeDocument/2006/relationships/font" Target="fonts/Economica-regular.fntdata"/><Relationship Id="rId15" Type="http://schemas.openxmlformats.org/officeDocument/2006/relationships/slide" Target="slides/slide11.xml"/><Relationship Id="rId37" Type="http://schemas.openxmlformats.org/officeDocument/2006/relationships/font" Target="fonts/Economica-boldItalic.fntdata"/><Relationship Id="rId14" Type="http://schemas.openxmlformats.org/officeDocument/2006/relationships/slide" Target="slides/slide10.xml"/><Relationship Id="rId36" Type="http://schemas.openxmlformats.org/officeDocument/2006/relationships/font" Target="fonts/Economica-italic.fntdata"/><Relationship Id="rId17" Type="http://schemas.openxmlformats.org/officeDocument/2006/relationships/slide" Target="slides/slide13.xml"/><Relationship Id="rId39" Type="http://schemas.openxmlformats.org/officeDocument/2006/relationships/font" Target="fonts/OpenSans-bold.fntdata"/><Relationship Id="rId16" Type="http://schemas.openxmlformats.org/officeDocument/2006/relationships/slide" Target="slides/slide12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f34f665d0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f34f665d0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f34f665d0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f34f665d0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f34f665d0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f34f665d0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f34f665d0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f34f665d0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f34f665d0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f34f665d0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f34f665d0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f34f665d0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f34f665d0_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f34f665d0_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f34f665d0_4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f34f665d0_4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f3fc7de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f3fc7de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f3fc7de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f3fc7de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2388935e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2388935e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f4556710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f4556710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f4556710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f4556710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f4556710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f4556710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f455671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f455671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f4556710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f4556710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f4556710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f4556710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f4556710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f455671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f4556710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f4556710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f4556710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f4556710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f3fc7dea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f3fc7de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388935e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388935e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2388935e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2388935e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3516b08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3516b08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c15201e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c15201e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3516b08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3516b08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f3060049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f3060049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f3060049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f3060049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72825" y="1003599"/>
            <a:ext cx="3226500" cy="19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r>
              <a:rPr lang="es"/>
              <a:t> DE COMPUTADORAS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1: 27/08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Repaso: simulador MSX88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 propósito es simular el funcionamiento  de una CPU.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Basado en el  procesador 8086 de Intel: SX88</a:t>
            </a:r>
            <a:endParaRPr/>
          </a:p>
          <a:p>
            <a:pPr indent="457200" lvl="0" marL="22860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525" y="76200"/>
            <a:ext cx="6015775" cy="49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Repaso: simulador MSX88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25225"/>
            <a:ext cx="85206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Bloques del simulador: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b="1" lang="es"/>
              <a:t>CPU:</a:t>
            </a:r>
            <a:r>
              <a:rPr lang="es"/>
              <a:t> encargado de ejecutar las instr. de un programa contenido en la memoria.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s"/>
              <a:t>ALU</a:t>
            </a:r>
            <a:r>
              <a:rPr lang="es"/>
              <a:t>: encargada de ejecutar las operaciones aritméticas y lógicas.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s"/>
              <a:t>Registros de uso gral</a:t>
            </a:r>
            <a:r>
              <a:rPr lang="es"/>
              <a:t>: AX, BX, CX, DX. Tienen 16 bits de longitud. Se pueden dividir en parte alta (H) y parte baja (L), de 8 bits c/u.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s"/>
              <a:t>IP(instruction pointer)</a:t>
            </a:r>
            <a:r>
              <a:rPr lang="es"/>
              <a:t>: contiene la dir. de memoria de la próx. instr. a ser ejecutada.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Repaso: simulador MSX88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b="1" lang="es"/>
              <a:t>SP</a:t>
            </a:r>
            <a:r>
              <a:rPr lang="es"/>
              <a:t> (stack pointer): contiene la di. del tope de la pila.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s"/>
              <a:t>Registros de flags</a:t>
            </a:r>
            <a:r>
              <a:rPr lang="es"/>
              <a:t>:  son 8 bits que indican el estado de las correspondientes 8 banderas. Nosotros usamos: Z, O, C,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s"/>
              <a:t>Memoria ppal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s"/>
              <a:t>Periféricos de E/S</a:t>
            </a:r>
            <a:r>
              <a:rPr lang="es"/>
              <a:t> del simulador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s"/>
              <a:t>Bus de datos y de direcciones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s"/>
              <a:t>Entrada de comandos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Repaso: directivas para el ensamblador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Declarar una variable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2612775" y="1820000"/>
            <a:ext cx="37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nombre_vble   tipo   valor_inicial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527550" y="2406850"/>
            <a:ext cx="688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nombre_vble: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 debe comenzar con una letra o guión bajo.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527550" y="3092650"/>
            <a:ext cx="60798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tipo:  * 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DB  =&gt; byte, ocupa 8 bits en la memoria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 * DW =&gt; word, ocupa 16 bits en la memoria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527550" y="3854650"/>
            <a:ext cx="58953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valor_inicial: 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puede ser string, nro hexadecimal, octal, decimal, binario. Puede no especificarse usando “?”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Repaso: directivas para el ensamblador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Declarar una constante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1041900" y="1859575"/>
            <a:ext cx="34686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nombre_vble  EQU  valor_inicial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285750" y="2519000"/>
            <a:ext cx="29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❖"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Declarar una tabla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1173775" y="3138850"/>
            <a:ext cx="36795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nombre_vble   tipo  valores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1173775" y="3824650"/>
            <a:ext cx="2611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ej: arreglo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   DB  1,2,3,4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4596900" y="3833425"/>
            <a:ext cx="3579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ej: cadena   DB  “Arquitectura”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Repaso: directivas para el ensamblador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225225"/>
            <a:ext cx="8520600" cy="3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DUP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521675" y="1778975"/>
            <a:ext cx="39390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Permite declarar valores repetidos.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cantidad   DUP     (valores)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4384500" y="1790700"/>
            <a:ext cx="45852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Ej:   3 DUP (4, 0ABh)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     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       tabla DW 5678h, 2 DUP (1234h, 0CDEBh)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322375" y="2798150"/>
            <a:ext cx="27372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❖"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ORG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12175" y="3228975"/>
            <a:ext cx="19914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ORG dirección 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559775" y="3680500"/>
            <a:ext cx="83292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Le indica al ensamblador que todo lo que esté a continuación debe ubicarse a partir de esa dirección.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659425" y="4354400"/>
            <a:ext cx="18333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ORG 1000H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ORG 2000H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4734650" y="4127250"/>
            <a:ext cx="352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Dato: por defecto, el simulador comienza a ejecutar lo que está en la dirección 2000h.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2631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Repaso: instrucciones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s" u="sng"/>
              <a:t>Transferencia de control</a:t>
            </a:r>
            <a:endParaRPr b="1" u="sng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174" name="Google Shape;174;p28"/>
          <p:cNvSpPr txBox="1"/>
          <p:nvPr/>
        </p:nvSpPr>
        <p:spPr>
          <a:xfrm>
            <a:off x="910000" y="1661750"/>
            <a:ext cx="23871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MOV destino, origen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4297975" y="1412625"/>
            <a:ext cx="40092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Copia “origen” a “destino”.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Restricciones: los operandos deben ser del mismo tipo, y no pueden estar los dos en memoria al mismo tiempo.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910000" y="2768125"/>
            <a:ext cx="3692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ADD</a:t>
            </a: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 op1, op2  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=&gt; op1:= op1 + op2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910000" y="3149125"/>
            <a:ext cx="3692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SUB</a:t>
            </a: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 op1, op2  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=&gt; op1:= op1 - op2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910000" y="3530125"/>
            <a:ext cx="47346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ADC op1, op2  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=&gt; op1:= op1 + op2 + Carry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910000" y="3911125"/>
            <a:ext cx="46161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SBB op1, op2  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=&gt; op1:= op1 - op2 - Borrow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5736975" y="3414325"/>
            <a:ext cx="27036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Útil para encadenar varias operaciones de sumas.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369275" y="2302400"/>
            <a:ext cx="2123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❖"/>
            </a:pPr>
            <a:r>
              <a:rPr b="1" lang="es" sz="18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Aritméticas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2631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Repaso: instrucciones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s" u="sng"/>
              <a:t>Aritméticas:</a:t>
            </a:r>
            <a:r>
              <a:rPr lang="es"/>
              <a:t> casos particulares de ADD y SUB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 txBox="1"/>
          <p:nvPr/>
        </p:nvSpPr>
        <p:spPr>
          <a:xfrm>
            <a:off x="910000" y="1701325"/>
            <a:ext cx="48270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INC</a:t>
            </a: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operando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   =&gt; operando:= operando + 1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910000" y="2082325"/>
            <a:ext cx="4497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SUB operando   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=&gt; operando:= operando - 1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910000" y="3569650"/>
            <a:ext cx="58029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Dato: ocupan menos bits en memoria que ADD o SUB, por lo que suelen ejecutarse más rápido.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910000" y="2655250"/>
            <a:ext cx="580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Restricciones: los operandos deben ser del mismo tipo y no es posible hacer referencias a memoria en los 2 operandos al mismo tiempo.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Repaso: instrucciones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s" u="sng"/>
              <a:t>Lógicas</a:t>
            </a:r>
            <a:endParaRPr b="1" u="sng"/>
          </a:p>
        </p:txBody>
      </p:sp>
      <p:sp>
        <p:nvSpPr>
          <p:cNvPr id="198" name="Google Shape;198;p30"/>
          <p:cNvSpPr txBox="1"/>
          <p:nvPr/>
        </p:nvSpPr>
        <p:spPr>
          <a:xfrm>
            <a:off x="712175" y="1767275"/>
            <a:ext cx="40488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  op1, op2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   =&gt; op1:= op1 AND op2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5143475" y="1437575"/>
            <a:ext cx="32970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Lo mismo aplica para el esto de operaciones lógicas: OR, XOR.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NOT y NEG trabajan con un solo operando.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369275" y="2746425"/>
            <a:ext cx="2123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❖"/>
            </a:pPr>
            <a:r>
              <a:rPr b="1" lang="es" sz="18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salto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685800" y="3369650"/>
            <a:ext cx="60006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Permiten realizar saltos alterando el flujo de control a lo largo de la ejecución de un programa. Tienen un operando que indica la dirección que se le asignará al registro IP, alterando así la próxima instrucción que va  a ejecutar la CPU.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Repaso: instrucciones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11700" y="1225225"/>
            <a:ext cx="8520600" cy="3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s" u="sng"/>
              <a:t>De salto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1"/>
          <p:cNvSpPr txBox="1"/>
          <p:nvPr/>
        </p:nvSpPr>
        <p:spPr>
          <a:xfrm>
            <a:off x="778125" y="1740875"/>
            <a:ext cx="724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❏"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Incondicionales: se ejecutan siempre que aparece la instrucción.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❏"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Condiciones: dependen de que ocurra cierta condición con los flags.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1173750" y="2572175"/>
            <a:ext cx="2585100" cy="2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JZ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JNZ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JS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JNS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JC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JNC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JO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JNO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3877400" y="2875075"/>
            <a:ext cx="2373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A dónde saltamos??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92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Temario de clase</a:t>
            </a:r>
            <a:endParaRPr u="sng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714500"/>
            <a:ext cx="85206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Repaso de organización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Repaso: pila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s"/>
              <a:t>La pila es sólo otra porción de la memoria principal.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s"/>
              <a:t>Funciona al igual que en el mundo real: los elementos se acomodan de abajo hacia arriba.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s"/>
              <a:t>Se usa PUSH para apilar y POP para desapilar.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s"/>
              <a:t>Los elementos se apilan a partir de la dirección 7FFFH, ya que la dirección 8000H no se usa.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s"/>
              <a:t>El registro SP (stack pointer) nos permite saber cuál es el tope de la pila, es decir, en qué dirección está almacenado el último elemento.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Repaso: pila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/>
              <a:t>Para tener en cuenta</a:t>
            </a:r>
            <a:endParaRPr sz="2400"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263" y="1809750"/>
            <a:ext cx="15716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Repaso: pila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Sólo se puede apilar o desapilar usando </a:t>
            </a:r>
            <a:r>
              <a:rPr b="1" lang="es"/>
              <a:t>registros enteros.</a:t>
            </a:r>
            <a:endParaRPr b="1"/>
          </a:p>
        </p:txBody>
      </p:sp>
      <p:sp>
        <p:nvSpPr>
          <p:cNvPr id="230" name="Google Shape;230;p34"/>
          <p:cNvSpPr txBox="1"/>
          <p:nvPr/>
        </p:nvSpPr>
        <p:spPr>
          <a:xfrm>
            <a:off x="2255225" y="2439875"/>
            <a:ext cx="14772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PUSH AX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PUSH BX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PUSH CX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PUSH DX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4922225" y="2439875"/>
            <a:ext cx="14772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POP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 AX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POP BX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POP CX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POP DX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Repaso: Subrutinas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¿Qué son?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5"/>
          <p:cNvSpPr txBox="1"/>
          <p:nvPr/>
        </p:nvSpPr>
        <p:spPr>
          <a:xfrm>
            <a:off x="1450725" y="1991450"/>
            <a:ext cx="606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Porción de código que realiza una tarea específica dentro de un programa más grande.</a:t>
            </a:r>
            <a:endParaRPr b="1" sz="15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1582625" y="3066325"/>
            <a:ext cx="54072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Open Sans"/>
                <a:ea typeface="Open Sans"/>
                <a:cs typeface="Open Sans"/>
                <a:sym typeface="Open Sans"/>
              </a:rPr>
              <a:t>Por convención, definimos las subrutinas a partir de la dirección 3000h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Repaso: subrutinas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un programa en Assembly: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6"/>
          <p:cNvSpPr txBox="1"/>
          <p:nvPr/>
        </p:nvSpPr>
        <p:spPr>
          <a:xfrm>
            <a:off x="2193675" y="1754075"/>
            <a:ext cx="32838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ORG 1000H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	definición de variables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ORG 3000H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	definición de subrutinas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ORG 2000h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	programa principal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Repaso: subrutinas</a:t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¿Cómo se declaran?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  <p:sp>
        <p:nvSpPr>
          <p:cNvPr id="253" name="Google Shape;253;p37"/>
          <p:cNvSpPr txBox="1"/>
          <p:nvPr/>
        </p:nvSpPr>
        <p:spPr>
          <a:xfrm>
            <a:off x="2202475" y="1787875"/>
            <a:ext cx="3178500" cy="22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través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 de etiquetas: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ORG 3000H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sumar:   ADD AX, BX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		ADD AX, 1234H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		RET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5934800" y="2031000"/>
            <a:ext cx="24927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Open Sans"/>
                <a:ea typeface="Open Sans"/>
                <a:cs typeface="Open Sans"/>
                <a:sym typeface="Open Sans"/>
              </a:rPr>
              <a:t>RET: instrucción para retornar al lugar desde la que fue llamada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Repaso: subrutinas</a:t>
            </a:r>
            <a:endParaRPr/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u="sng"/>
              <a:t>¿Cómo se invocan?</a:t>
            </a:r>
            <a:endParaRPr u="sng"/>
          </a:p>
        </p:txBody>
      </p:sp>
      <p:sp>
        <p:nvSpPr>
          <p:cNvPr id="261" name="Google Shape;261;p38"/>
          <p:cNvSpPr txBox="1"/>
          <p:nvPr/>
        </p:nvSpPr>
        <p:spPr>
          <a:xfrm>
            <a:off x="2382725" y="2189275"/>
            <a:ext cx="28884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CALL nombreSubrutina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3028950" y="3305900"/>
            <a:ext cx="20193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CALL suma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Repaso: subrutinas</a:t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¿Qué sucede cuando se un CALL a una subrutina?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  <p:sp>
        <p:nvSpPr>
          <p:cNvPr id="269" name="Google Shape;269;p39"/>
          <p:cNvSpPr txBox="1"/>
          <p:nvPr/>
        </p:nvSpPr>
        <p:spPr>
          <a:xfrm>
            <a:off x="1661750" y="2242025"/>
            <a:ext cx="53151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Se guarda en la pila el valor del registro IP, es decir, la dirección de la próxima instrucción a ser ejecutada.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Repaso: subrutinas</a:t>
            </a:r>
            <a:endParaRPr/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¿Qué sucede cuando se ejecuta RET?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  <p:sp>
        <p:nvSpPr>
          <p:cNvPr id="276" name="Google Shape;276;p40"/>
          <p:cNvSpPr txBox="1"/>
          <p:nvPr/>
        </p:nvSpPr>
        <p:spPr>
          <a:xfrm>
            <a:off x="1661750" y="2242025"/>
            <a:ext cx="5315100" cy="1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Se toma el valor que está en el tope de la pila, y se lo asigna a IP, para que sepa dónde debe continuar el programa.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Repaso: ejecutar un programa</a:t>
            </a:r>
            <a:endParaRPr/>
          </a:p>
        </p:txBody>
      </p:sp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311700" y="1147225"/>
            <a:ext cx="8520600" cy="3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Abrir el asm88.exe -&gt; introducir el </a:t>
            </a:r>
            <a:r>
              <a:rPr lang="es"/>
              <a:t>&lt;nombreArchivo</a:t>
            </a:r>
            <a:r>
              <a:rPr b="1" lang="es"/>
              <a:t>.asm</a:t>
            </a:r>
            <a:r>
              <a:rPr lang="es"/>
              <a:t>&gt; </a:t>
            </a:r>
            <a:r>
              <a:rPr lang="es"/>
              <a:t>Si no se encuentran errores</a:t>
            </a:r>
            <a:r>
              <a:rPr lang="es"/>
              <a:t> </a:t>
            </a:r>
            <a:r>
              <a:rPr lang="es"/>
              <a:t>les pedirá que ingresen un nombre. S</a:t>
            </a:r>
            <a:r>
              <a:rPr lang="es"/>
              <a:t>i presionan enter tomará el mismo nombre que el </a:t>
            </a:r>
            <a:r>
              <a:rPr b="1" lang="es"/>
              <a:t>.asm</a:t>
            </a:r>
            <a:r>
              <a:rPr lang="es"/>
              <a:t>. Generará un archivo con extensión </a:t>
            </a:r>
            <a:r>
              <a:rPr b="1" lang="es"/>
              <a:t>.o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Abrir link88.exe -&gt; introducir el &lt;nombreArchivo</a:t>
            </a:r>
            <a:r>
              <a:rPr b="1" lang="es"/>
              <a:t>.o</a:t>
            </a:r>
            <a:r>
              <a:rPr lang="es"/>
              <a:t>&gt; creado en el paso previo. Les pedirá que ingresen un nombre, si presionan enter tomará el mismo nombre que el </a:t>
            </a:r>
            <a:r>
              <a:rPr b="1" lang="es"/>
              <a:t>.o</a:t>
            </a:r>
            <a:r>
              <a:rPr lang="es"/>
              <a:t>. </a:t>
            </a:r>
            <a:r>
              <a:rPr lang="es"/>
              <a:t>Generará un archivo con extensión </a:t>
            </a:r>
            <a:r>
              <a:rPr b="1" lang="es"/>
              <a:t>.eje</a:t>
            </a:r>
            <a:r>
              <a:rPr lang="e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Abrir msx88.exe. En la consola del simulador: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s"/>
              <a:t>l &lt;nombreArchivo</a:t>
            </a:r>
            <a:r>
              <a:rPr b="1" lang="es"/>
              <a:t>.eje</a:t>
            </a:r>
            <a:r>
              <a:rPr lang="es"/>
              <a:t>&gt; para cargar el ejecutable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s"/>
              <a:t>g y enter para que se empiece a ejecutar.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		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Información Importante</a:t>
            </a:r>
            <a:endParaRPr u="sng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Días de clases: Martes y Viernes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Horario: 10hs - 11.30hs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Medio de comunicación: IDEAS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Explicaciones/ Consultas: Google Meet</a:t>
            </a:r>
            <a:br>
              <a:rPr lang="es">
                <a:solidFill>
                  <a:srgbClr val="000000"/>
                </a:solidFill>
              </a:rPr>
            </a:br>
            <a:r>
              <a:rPr lang="es">
                <a:solidFill>
                  <a:srgbClr val="000000"/>
                </a:solidFill>
              </a:rPr>
              <a:t>Material: carpeta de drive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950" y="1069253"/>
            <a:ext cx="2394425" cy="30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Información Importante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curso consta de clases teóricas y prácticas.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Las teorías las dictan los profesores de la materia.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 Las prácticas están coordinadas por los JTP y desarrolladas por los ayudantes.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 Práctica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IDEAS, en la sección </a:t>
            </a:r>
            <a:r>
              <a:rPr b="1" lang="es"/>
              <a:t>Materiales y Actividades </a:t>
            </a:r>
            <a:r>
              <a:rPr lang="es"/>
              <a:t>&gt; </a:t>
            </a:r>
            <a:r>
              <a:rPr b="1" lang="es"/>
              <a:t>Cronograma de Evaluaciones del curso </a:t>
            </a:r>
            <a:r>
              <a:rPr lang="es"/>
              <a:t>pueden encontrar la información detallada: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aprobar la </a:t>
            </a:r>
            <a:r>
              <a:rPr lang="es" u="sng"/>
              <a:t>cursada</a:t>
            </a:r>
            <a:r>
              <a:rPr lang="es"/>
              <a:t> tiene que aprobar 2 parciales prácticos con el 50% del puntaje máximo: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Parcial 1</a:t>
            </a:r>
            <a:r>
              <a:rPr lang="es"/>
              <a:t> - tp 1, 2 y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Parcial 2 </a:t>
            </a:r>
            <a:r>
              <a:rPr lang="es"/>
              <a:t>- tp 4, 5, 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Cada parcial tiene una instancia de recuperatorio (Recuperatorio 1 parcial 1; Recuperatorio 1 parcial 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Recuperatorio 2 parcial 1 y parcial 2: lo pueden rendir quienes </a:t>
            </a:r>
            <a:r>
              <a:rPr i="1" lang="es" u="sng"/>
              <a:t>rindieron</a:t>
            </a:r>
            <a:r>
              <a:rPr lang="es"/>
              <a:t> y </a:t>
            </a:r>
            <a:r>
              <a:rPr i="1" lang="es" u="sng"/>
              <a:t>desaprobaron</a:t>
            </a:r>
            <a:r>
              <a:rPr lang="es"/>
              <a:t> el parcial 1 y/o parcial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 Práctica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el caso de que les haya quedado un parcial sin aprobar (o ambos) existe una instancia más, en la que pueden rendir los temas de parcial que le quedó aprobar.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acceder a rendir la promoción deben aprobar ambos parciales con el 70% de la nota máxima, en 1ra fecha.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Todos los exámenes serán a las 20.30hs para todos los turnos.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 teórica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Existen 2 instancias de evaluación, cada con sus requisitos: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u="sng"/>
              <a:t>Evaluación Corta de Teoría</a:t>
            </a:r>
            <a:r>
              <a:rPr lang="es"/>
              <a:t>, para poder rendirla tenés que: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Aprobar el </a:t>
            </a:r>
            <a:r>
              <a:rPr b="1" lang="es" sz="1600"/>
              <a:t>Parcial 1 corto</a:t>
            </a:r>
            <a:r>
              <a:rPr lang="es" sz="1600"/>
              <a:t> o el </a:t>
            </a:r>
            <a:r>
              <a:rPr b="1" lang="es" sz="1600"/>
              <a:t>Parcial 1</a:t>
            </a:r>
            <a:r>
              <a:rPr lang="es" sz="1600"/>
              <a:t> con el 70% o más de la nota máxima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 </a:t>
            </a:r>
            <a:r>
              <a:rPr lang="es" u="sng"/>
              <a:t>Evaluación Teórica de Promoción</a:t>
            </a:r>
            <a:r>
              <a:rPr lang="es"/>
              <a:t>, para poder rendirla tenés que: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Aprobar el Parcial 2 corto o el Parcial 2 con el 70% o más de la nota máxima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Aprobar la evaluación corta de teoría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38761D"/>
                </a:solidFill>
              </a:rPr>
              <a:t>Para obtener la promoción de la cursada hay que aprobar con 6 o más la Evaluación Teórica de Promoción</a:t>
            </a:r>
            <a:endParaRPr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 Organización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04025" y="1972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Repaso: Assembly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595700" y="2649225"/>
            <a:ext cx="7121700" cy="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Assembly:</a:t>
            </a:r>
            <a:r>
              <a:rPr lang="es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es un lenguaje de programación de bajo nivel. Realiza un mapeo directo entre el código que escribimos a instrucciones comprensibles por un humano.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595700" y="3758700"/>
            <a:ext cx="7319700" cy="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Assembler: </a:t>
            </a:r>
            <a:r>
              <a:rPr lang="es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programa encargado de tomar los programas escritos en assembly y generar los códigos que la computadora entenderá.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595700" y="1170738"/>
            <a:ext cx="78207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Las computadoras son máquinas hechas para ejecutar instrucciones. Cada instrucción está almacenada en la memoria mediante un código.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Estos códigos que son entendidos por la computadora como instrucciones =&gt; lenguaje de máquina.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