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7559675" cx="10080625"/>
  <p:notesSz cx="7772400" cy="100584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M+gwBeFkN54xOZSY0WcJO/BR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6e7d0687d_0_59"/>
          <p:cNvSpPr/>
          <p:nvPr/>
        </p:nvSpPr>
        <p:spPr>
          <a:xfrm>
            <a:off x="3025083" y="1112162"/>
            <a:ext cx="1192383" cy="165345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a6e7d0687d_0_59"/>
          <p:cNvSpPr/>
          <p:nvPr/>
        </p:nvSpPr>
        <p:spPr>
          <a:xfrm rot="10800000">
            <a:off x="5863145" y="4801226"/>
            <a:ext cx="1192383" cy="165345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a6e7d0687d_0_59"/>
          <p:cNvSpPr txBox="1"/>
          <p:nvPr>
            <p:ph type="ctrTitle"/>
          </p:nvPr>
        </p:nvSpPr>
        <p:spPr>
          <a:xfrm>
            <a:off x="3356570" y="2122699"/>
            <a:ext cx="33675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13" name="Google Shape;13;ga6e7d0687d_0_59"/>
          <p:cNvSpPr txBox="1"/>
          <p:nvPr>
            <p:ph idx="1" type="subTitle"/>
          </p:nvPr>
        </p:nvSpPr>
        <p:spPr>
          <a:xfrm>
            <a:off x="3356570" y="4580603"/>
            <a:ext cx="33675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None/>
              <a:defRPr sz="26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a6e7d0687d_0_5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e7d0687d_0_98"/>
          <p:cNvSpPr txBox="1"/>
          <p:nvPr>
            <p:ph idx="1" type="body"/>
          </p:nvPr>
        </p:nvSpPr>
        <p:spPr>
          <a:xfrm>
            <a:off x="352227" y="6200778"/>
            <a:ext cx="66132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ga6e7d0687d_0_9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e7d0687d_0_101"/>
          <p:cNvSpPr/>
          <p:nvPr/>
        </p:nvSpPr>
        <p:spPr>
          <a:xfrm>
            <a:off x="0" y="7415933"/>
            <a:ext cx="10080600" cy="1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6e7d0687d_0_101"/>
          <p:cNvSpPr txBox="1"/>
          <p:nvPr>
            <p:ph hasCustomPrompt="1" type="title"/>
          </p:nvPr>
        </p:nvSpPr>
        <p:spPr>
          <a:xfrm>
            <a:off x="343628" y="1406737"/>
            <a:ext cx="9393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0"/>
              <a:buNone/>
              <a:defRPr sz="1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a6e7d0687d_0_101"/>
          <p:cNvSpPr txBox="1"/>
          <p:nvPr>
            <p:ph idx="1" type="body"/>
          </p:nvPr>
        </p:nvSpPr>
        <p:spPr>
          <a:xfrm>
            <a:off x="343628" y="4647359"/>
            <a:ext cx="93933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7" name="Google Shape;57;ga6e7d0687d_0_10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6e7d0687d_0_65"/>
          <p:cNvSpPr/>
          <p:nvPr/>
        </p:nvSpPr>
        <p:spPr>
          <a:xfrm flipH="1">
            <a:off x="8374027" y="676417"/>
            <a:ext cx="1192383" cy="165345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a6e7d0687d_0_65"/>
          <p:cNvSpPr/>
          <p:nvPr/>
        </p:nvSpPr>
        <p:spPr>
          <a:xfrm flipH="1" rot="10800000">
            <a:off x="514201" y="5229806"/>
            <a:ext cx="1192383" cy="165345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a6e7d0687d_0_65"/>
          <p:cNvSpPr txBox="1"/>
          <p:nvPr>
            <p:ph type="title"/>
          </p:nvPr>
        </p:nvSpPr>
        <p:spPr>
          <a:xfrm>
            <a:off x="852951" y="2655035"/>
            <a:ext cx="83748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19" name="Google Shape;19;ga6e7d0687d_0_6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6e7d0687d_0_10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6e7d0687d_0_70"/>
          <p:cNvSpPr/>
          <p:nvPr/>
        </p:nvSpPr>
        <p:spPr>
          <a:xfrm>
            <a:off x="0" y="7415933"/>
            <a:ext cx="10080600" cy="1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a6e7d0687d_0_70"/>
          <p:cNvSpPr txBox="1"/>
          <p:nvPr>
            <p:ph type="title"/>
          </p:nvPr>
        </p:nvSpPr>
        <p:spPr>
          <a:xfrm>
            <a:off x="343628" y="464332"/>
            <a:ext cx="93933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5" name="Google Shape;25;ga6e7d0687d_0_70"/>
          <p:cNvSpPr txBox="1"/>
          <p:nvPr>
            <p:ph idx="1" type="body"/>
          </p:nvPr>
        </p:nvSpPr>
        <p:spPr>
          <a:xfrm>
            <a:off x="343628" y="1800778"/>
            <a:ext cx="93933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ga6e7d0687d_0_7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6e7d0687d_0_75"/>
          <p:cNvSpPr txBox="1"/>
          <p:nvPr>
            <p:ph type="title"/>
          </p:nvPr>
        </p:nvSpPr>
        <p:spPr>
          <a:xfrm>
            <a:off x="343628" y="464332"/>
            <a:ext cx="93933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9" name="Google Shape;29;ga6e7d0687d_0_75"/>
          <p:cNvSpPr txBox="1"/>
          <p:nvPr>
            <p:ph idx="1" type="body"/>
          </p:nvPr>
        </p:nvSpPr>
        <p:spPr>
          <a:xfrm>
            <a:off x="343628" y="1800778"/>
            <a:ext cx="44097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ga6e7d0687d_0_75"/>
          <p:cNvSpPr txBox="1"/>
          <p:nvPr>
            <p:ph idx="2" type="body"/>
          </p:nvPr>
        </p:nvSpPr>
        <p:spPr>
          <a:xfrm>
            <a:off x="5327385" y="1800778"/>
            <a:ext cx="44097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ga6e7d0687d_0_7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6e7d0687d_0_80"/>
          <p:cNvSpPr txBox="1"/>
          <p:nvPr>
            <p:ph type="title"/>
          </p:nvPr>
        </p:nvSpPr>
        <p:spPr>
          <a:xfrm>
            <a:off x="343628" y="464332"/>
            <a:ext cx="93933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34" name="Google Shape;34;ga6e7d0687d_0_8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6e7d0687d_0_83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7" name="Google Shape;37;ga6e7d0687d_0_83"/>
          <p:cNvSpPr txBox="1"/>
          <p:nvPr>
            <p:ph idx="1" type="body"/>
          </p:nvPr>
        </p:nvSpPr>
        <p:spPr>
          <a:xfrm>
            <a:off x="343628" y="2056772"/>
            <a:ext cx="3095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8" name="Google Shape;38;ga6e7d0687d_0_8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6e7d0687d_0_87"/>
          <p:cNvSpPr/>
          <p:nvPr/>
        </p:nvSpPr>
        <p:spPr>
          <a:xfrm>
            <a:off x="0" y="7415933"/>
            <a:ext cx="10080600" cy="1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6e7d0687d_0_87"/>
          <p:cNvSpPr txBox="1"/>
          <p:nvPr>
            <p:ph type="title"/>
          </p:nvPr>
        </p:nvSpPr>
        <p:spPr>
          <a:xfrm>
            <a:off x="540467" y="661609"/>
            <a:ext cx="64809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42" name="Google Shape;42;ga6e7d0687d_0_8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6e7d0687d_0_91"/>
          <p:cNvSpPr/>
          <p:nvPr/>
        </p:nvSpPr>
        <p:spPr>
          <a:xfrm>
            <a:off x="5040313" y="-37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a6e7d0687d_0_91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a6e7d0687d_0_91"/>
          <p:cNvSpPr txBox="1"/>
          <p:nvPr>
            <p:ph type="title"/>
          </p:nvPr>
        </p:nvSpPr>
        <p:spPr>
          <a:xfrm>
            <a:off x="292695" y="1365805"/>
            <a:ext cx="44595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ga6e7d0687d_0_91"/>
          <p:cNvSpPr txBox="1"/>
          <p:nvPr>
            <p:ph idx="1" type="subTitle"/>
          </p:nvPr>
        </p:nvSpPr>
        <p:spPr>
          <a:xfrm>
            <a:off x="292695" y="4069747"/>
            <a:ext cx="44595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None/>
              <a:defRPr sz="29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ga6e7d0687d_0_91"/>
          <p:cNvSpPr txBox="1"/>
          <p:nvPr>
            <p:ph idx="2" type="body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a6e7d0687d_0_9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e7d0687d_0_55"/>
          <p:cNvSpPr txBox="1"/>
          <p:nvPr>
            <p:ph type="title"/>
          </p:nvPr>
        </p:nvSpPr>
        <p:spPr>
          <a:xfrm>
            <a:off x="343628" y="464332"/>
            <a:ext cx="93933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Economica"/>
              <a:buNone/>
              <a:defRPr b="0" i="0" sz="5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a6e7d0687d_0_55"/>
          <p:cNvSpPr txBox="1"/>
          <p:nvPr>
            <p:ph idx="1" type="body"/>
          </p:nvPr>
        </p:nvSpPr>
        <p:spPr>
          <a:xfrm>
            <a:off x="343628" y="1800778"/>
            <a:ext cx="93933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Open Sans"/>
              <a:buChar char="■"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a6e7d0687d_0_5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356576" y="2122700"/>
            <a:ext cx="39318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s-AR"/>
              <a:t>ARQUITECTURA DE COMPUTADORAS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356570" y="4580603"/>
            <a:ext cx="33675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/>
              <a:t>Clase 8: 26/10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504000" y="627120"/>
            <a:ext cx="9070560" cy="60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Saltos condicionales en Punto Flotante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504000" y="1913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278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7"/>
              <a:buFont typeface="Noto Sans Symbols"/>
              <a:buChar char="●"/>
            </a:pPr>
            <a:r>
              <a:rPr b="0" i="0" lang="es-AR" sz="25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unidad de punto flotante posee un flag (FP):</a:t>
            </a:r>
            <a:endParaRPr b="0" i="0" sz="254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75"/>
              <a:buFont typeface="Noto Sans Symbols"/>
              <a:buChar char="−"/>
            </a:pP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c.lt.d fd, ff. Compara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 ff&gt;fd FP = 1, sino FP = 0.</a:t>
            </a:r>
            <a:endParaRPr b="0" i="0" sz="23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75"/>
              <a:buFont typeface="Noto Sans Symbols"/>
              <a:buChar char="−"/>
            </a:pP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c.le.d fd, ff. Compara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 ff&gt;=fd → FP = 1, sino FP = 0.</a:t>
            </a:r>
            <a:endParaRPr b="0" i="0" sz="23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75"/>
              <a:buFont typeface="Noto Sans Symbols"/>
              <a:buChar char="−"/>
            </a:pP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c.eq.d fd, ff. Compara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 ff=fd →  FP = 1, sino FP = 0.</a:t>
            </a:r>
            <a:endParaRPr b="0" i="0" sz="23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47"/>
              <a:buFont typeface="Noto Sans Symbols"/>
              <a:buChar char="●"/>
            </a:pPr>
            <a:r>
              <a:rPr b="0" i="0" lang="es-AR" sz="25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el flag FP:</a:t>
            </a:r>
            <a:endParaRPr b="0" i="0" sz="254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75"/>
              <a:buFont typeface="Noto Sans Symbols"/>
              <a:buChar char="−"/>
            </a:pP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bclt </a:t>
            </a:r>
            <a:r>
              <a:rPr b="0" i="1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salta a </a:t>
            </a:r>
            <a:r>
              <a:rPr b="0" i="1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FP = 1.</a:t>
            </a:r>
            <a:endParaRPr b="0" i="0" sz="23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78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75"/>
              <a:buFont typeface="Noto Sans Symbols"/>
              <a:buChar char="−"/>
            </a:pP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bclf </a:t>
            </a:r>
            <a:r>
              <a:rPr b="0" i="1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salta a </a:t>
            </a:r>
            <a:r>
              <a:rPr b="0" i="1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b="0" i="0" lang="es-AR" sz="23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FP= 0.</a:t>
            </a:r>
            <a:endParaRPr b="0" i="0" sz="23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52951" y="2655035"/>
            <a:ext cx="83748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s-AR" sz="3200">
                <a:latin typeface="Arial"/>
                <a:ea typeface="Arial"/>
                <a:cs typeface="Arial"/>
                <a:sym typeface="Arial"/>
              </a:rPr>
              <a:t>Punto Flotante en Winmips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 Flotante: load y store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Arial"/>
              <a:buNone/>
            </a:pPr>
            <a:r>
              <a:t/>
            </a:r>
            <a:endParaRPr b="0" i="0" sz="16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0" lang="es-AR" sz="263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Lectura de memoria: 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l.d f1, desp(r5)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0" lang="es-AR" sz="263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Escritura a memoria: 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s.d f3, res(r0)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0" lang="es-AR" sz="263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Copiar valor de un registro a otro: 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84"/>
              <a:buFont typeface="Noto Sans Symbols"/>
              <a:buChar char="●"/>
            </a:pP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mov.d f</a:t>
            </a:r>
            <a:r>
              <a:rPr b="0" baseline="-2500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</a:t>
            </a:r>
            <a:r>
              <a:rPr b="0" baseline="-2500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 f</a:t>
            </a:r>
            <a:r>
              <a:rPr b="0" baseline="-2500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b="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f</a:t>
            </a:r>
            <a:r>
              <a:rPr b="0" baseline="-25000" i="1" lang="es-AR" sz="263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263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54"/>
              <a:buFont typeface="Noto Sans Symbols"/>
              <a:buChar char="●"/>
            </a:pPr>
            <a:r>
              <a:rPr b="1" baseline="-25000" i="0" lang="es-AR" sz="3008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HAY CARGA DE VALORES INMEDIATOS</a:t>
            </a:r>
            <a:endParaRPr b="0" i="0" sz="30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 Flotante: operaciones básicas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620000" y="1769040"/>
            <a:ext cx="6406920" cy="41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add.d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sub.d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mul.d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div.d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f</a:t>
            </a:r>
            <a:r>
              <a:rPr b="0" baseline="-25000" i="1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 Flotante: Conversión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504000" y="230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 número entero/ punto flotante: se realiza en 2 pasos: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de bits desde/ hacia punto flotante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copian bits, NO valores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 de los bits en nro entero / punto flotante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conversiones no siempre respetan el nro original (por cuestiones de redondeo y representación). No lo vamos a tener en cuenta durante la práctica.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Conversión: de entero a punto flotante</a:t>
            </a: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copiar el valor que tengo en un registro entero (r0 – r31) a uno de punto flotante (f0 – f31):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Copiar los 64 bits del registro entero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registro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punto flotante.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s-AR" sz="24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mtcl rf, ff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a punto flotante el valor entero copiado al registro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dejándolo en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s-AR" sz="24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cvt.d.l fd, ff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Importante: los nros muy grandes serán redondeados en su mejor representación de punto flotante.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Conversión: de entero a punto flotante</a:t>
            </a: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664000" y="2654280"/>
            <a:ext cx="3058920" cy="882000"/>
          </a:xfrm>
          <a:prstGeom prst="rect">
            <a:avLst/>
          </a:prstGeom>
          <a:noFill/>
          <a:ln cap="flat" cmpd="sng" w="9525">
            <a:solidFill>
              <a:srgbClr val="BF00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mtcl r5, f1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cvt.d.l f10, f1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7"/>
          <p:cNvCxnSpPr/>
          <p:nvPr/>
        </p:nvCxnSpPr>
        <p:spPr>
          <a:xfrm>
            <a:off x="5400000" y="2880000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7"/>
          <p:cNvCxnSpPr/>
          <p:nvPr/>
        </p:nvCxnSpPr>
        <p:spPr>
          <a:xfrm>
            <a:off x="5400000" y="3312000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7"/>
          <p:cNvSpPr/>
          <p:nvPr/>
        </p:nvSpPr>
        <p:spPr>
          <a:xfrm>
            <a:off x="6768000" y="2664000"/>
            <a:ext cx="2518920" cy="3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los bits de r5 a f1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768000" y="3132000"/>
            <a:ext cx="2518920" cy="819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Convierte a punto flotante los bits que están en f1 y los guarda en f10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/>
          <p:nvPr/>
        </p:nvSpPr>
        <p:spPr>
          <a:xfrm>
            <a:off x="504000" y="627120"/>
            <a:ext cx="9070560" cy="60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Conversión: de punto flotante a entero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504000" y="1769051"/>
            <a:ext cx="9070500" cy="4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copiar el valor que tengo en un registro de punto flotante (f0 – f31) a un registro entero (r0 – r31):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a entero e</a:t>
            </a:r>
            <a:r>
              <a:rPr lang="es-AR" sz="2800"/>
              <a:t>l</a:t>
            </a: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 en punto flotante contenido en ff, dejándolo en fd: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s-AR" sz="28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cvt.l.d fd, ff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17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AR" sz="28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Copiar los bits del registro fd de punto flotante al registro entero rd: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s-AR" sz="28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mfcl rd, fd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Importante: el nro se trunca, no se redondea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504000" y="627120"/>
            <a:ext cx="9070560" cy="60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Conversión: de punto flotante a entero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2664000" y="2319120"/>
            <a:ext cx="3058920" cy="1552680"/>
          </a:xfrm>
          <a:prstGeom prst="rect">
            <a:avLst/>
          </a:prstGeom>
          <a:noFill/>
          <a:ln cap="flat" cmpd="sng" w="9525">
            <a:solidFill>
              <a:srgbClr val="BF00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cvt.l.d f5, f1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mfcl r9, f5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5400000" y="2880000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9"/>
          <p:cNvCxnSpPr/>
          <p:nvPr/>
        </p:nvCxnSpPr>
        <p:spPr>
          <a:xfrm>
            <a:off x="5400000" y="3312000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9"/>
          <p:cNvSpPr/>
          <p:nvPr/>
        </p:nvSpPr>
        <p:spPr>
          <a:xfrm>
            <a:off x="6768000" y="2412000"/>
            <a:ext cx="2806920" cy="5763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Convierte a entero lo que está en f1 y lo guarda en f5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6804000" y="3204000"/>
            <a:ext cx="2770920" cy="5763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los bits del registro f5 a r9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2019-10-16T23:47:53Z</dcterms:created>
</cp:coreProperties>
</file>