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dara" panose="020E05020303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RY7lTPnCgY+NnJI5jJpW4Pzma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1f401509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a1f4015098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Una imagen más bonita ocn etsrellas…</a:t>
            </a:r>
            <a:endParaRPr/>
          </a:p>
        </p:txBody>
      </p:sp>
      <p:sp>
        <p:nvSpPr>
          <p:cNvPr id="162" name="Google Shape;162;ga1f4015098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904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10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17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1f401509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a1f4015098_0_2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Una imagen más bonita ocn etsrellas…</a:t>
            </a:r>
            <a:endParaRPr/>
          </a:p>
        </p:txBody>
      </p:sp>
      <p:sp>
        <p:nvSpPr>
          <p:cNvPr id="232" name="Google Shape;232;ga1f4015098_0_2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f4015098_0_3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a1f4015098_0_3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a1f4015098_0_3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a1f4015098_0_3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a1f4015098_0_3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f4015098_0_3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a1f4015098_0_3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ga1f4015098_0_3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a1f4015098_0_3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a1f4015098_0_3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f4015098_0_3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a1f4015098_0_3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a1f4015098_0_3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a1f4015098_0_3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a1f4015098_0_3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f4015098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a1f4015098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a1f4015098_0_3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a1f4015098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a1f4015098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a1f4015098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1f4015098_0_3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a1f4015098_0_3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a1f4015098_0_3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1f4015098_0_3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a1f4015098_0_3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a1f4015098_0_3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a1f4015098_0_3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a1f4015098_0_3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1f4015098_0_3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1f4015098_0_3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1f4015098_0_3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a1f4015098_0_3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f4015098_0_3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a1f4015098_0_3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1f4015098_0_3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1f4015098_0_3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a1f4015098_0_3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ga1f4015098_0_3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ga1f4015098_0_3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a1f4015098_0_3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1f4015098_0_3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1f4015098_0_36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a1f4015098_0_36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ga1f4015098_0_36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ga1f4015098_0_3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a1f4015098_0_3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a1f4015098_0_3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f4015098_0_3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1f4015098_0_368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a1f4015098_0_3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a1f4015098_0_3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1f4015098_0_3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1f4015098_0_37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a1f4015098_0_37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a1f4015098_0_3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1f4015098_0_3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1f4015098_0_3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1f4015098_0_3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ga1f4015098_0_30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a1f4015098_0_3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a1f4015098_0_3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a1f4015098_0_3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a1f4015098_0_95"/>
          <p:cNvPicPr preferRelativeResize="0"/>
          <p:nvPr/>
        </p:nvPicPr>
        <p:blipFill rotWithShape="1">
          <a:blip r:embed="rId3">
            <a:alphaModFix/>
          </a:blip>
          <a:srcRect r="21593"/>
          <a:stretch/>
        </p:blipFill>
        <p:spPr>
          <a:xfrm>
            <a:off x="3937436" y="903008"/>
            <a:ext cx="8236636" cy="57645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1f4015098_0_95"/>
          <p:cNvSpPr/>
          <p:nvPr/>
        </p:nvSpPr>
        <p:spPr>
          <a:xfrm>
            <a:off x="-63952" y="1792810"/>
            <a:ext cx="6043449" cy="1444657"/>
          </a:xfrm>
          <a:custGeom>
            <a:avLst/>
            <a:gdLst/>
            <a:ahLst/>
            <a:cxnLst/>
            <a:rect l="l" t="t" r="r" b="b"/>
            <a:pathLst>
              <a:path w="9866856" h="552450" extrusionOk="0">
                <a:moveTo>
                  <a:pt x="0" y="0"/>
                </a:moveTo>
                <a:lnTo>
                  <a:pt x="9690272" y="0"/>
                </a:lnTo>
                <a:cubicBezTo>
                  <a:pt x="9912214" y="264049"/>
                  <a:pt x="9938847" y="279524"/>
                  <a:pt x="9690272" y="552450"/>
                </a:cubicBez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0A338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a1f4015098_0_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23570" y="7086960"/>
            <a:ext cx="990651" cy="111130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1f4015098_0_95"/>
          <p:cNvSpPr/>
          <p:nvPr/>
        </p:nvSpPr>
        <p:spPr>
          <a:xfrm>
            <a:off x="145425" y="4053376"/>
            <a:ext cx="3943500" cy="19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Giancarlo Gonzalez</a:t>
            </a:r>
            <a:endParaRPr sz="2400" b="1" dirty="0">
              <a:solidFill>
                <a:srgbClr val="00206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Estudiante de MACC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giancarlo.gonzalez@uroasrio.edu.co</a:t>
            </a:r>
            <a:endParaRPr sz="32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a1f4015098_0_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727" y="7791822"/>
            <a:ext cx="2332824" cy="40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a1f4015098_0_95"/>
          <p:cNvSpPr/>
          <p:nvPr/>
        </p:nvSpPr>
        <p:spPr>
          <a:xfrm>
            <a:off x="988350" y="2104788"/>
            <a:ext cx="4427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2600" dirty="0">
                <a:solidFill>
                  <a:schemeClr val="lt1"/>
                </a:solidFill>
              </a:rPr>
              <a:t>Reto de Ingeniería Ciencia y Tecnología </a:t>
            </a:r>
            <a:endParaRPr sz="2600" dirty="0">
              <a:solidFill>
                <a:schemeClr val="lt1"/>
              </a:solidFill>
            </a:endParaRPr>
          </a:p>
        </p:txBody>
      </p:sp>
      <p:sp>
        <p:nvSpPr>
          <p:cNvPr id="170" name="Google Shape;170;ga1f4015098_0_95"/>
          <p:cNvSpPr/>
          <p:nvPr/>
        </p:nvSpPr>
        <p:spPr>
          <a:xfrm>
            <a:off x="3937000" y="5636843"/>
            <a:ext cx="7702500" cy="7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ga1f4015098_0_95"/>
          <p:cNvGrpSpPr/>
          <p:nvPr/>
        </p:nvGrpSpPr>
        <p:grpSpPr>
          <a:xfrm>
            <a:off x="4207788" y="5636843"/>
            <a:ext cx="7160732" cy="704850"/>
            <a:chOff x="4188329" y="5943786"/>
            <a:chExt cx="7160732" cy="704850"/>
          </a:xfrm>
        </p:grpSpPr>
        <p:grpSp>
          <p:nvGrpSpPr>
            <p:cNvPr id="172" name="Google Shape;172;ga1f4015098_0_95"/>
            <p:cNvGrpSpPr/>
            <p:nvPr/>
          </p:nvGrpSpPr>
          <p:grpSpPr>
            <a:xfrm>
              <a:off x="4188329" y="5943786"/>
              <a:ext cx="3080272" cy="704850"/>
              <a:chOff x="606918" y="6191182"/>
              <a:chExt cx="3158605" cy="704850"/>
            </a:xfrm>
          </p:grpSpPr>
          <p:sp>
            <p:nvSpPr>
              <p:cNvPr id="173" name="Google Shape;173;ga1f4015098_0_95"/>
              <p:cNvSpPr txBox="1"/>
              <p:nvPr/>
            </p:nvSpPr>
            <p:spPr>
              <a:xfrm>
                <a:off x="1294123" y="6400329"/>
                <a:ext cx="2471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800" b="1">
                    <a:solidFill>
                      <a:srgbClr val="595959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@MACC_URosario</a:t>
                </a: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4" name="Google Shape;174;ga1f4015098_0_9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06918" y="6191182"/>
                <a:ext cx="676275" cy="704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5" name="Google Shape;175;ga1f4015098_0_9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85897" y="6034601"/>
              <a:ext cx="499217" cy="489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a1f4015098_0_95"/>
            <p:cNvSpPr txBox="1"/>
            <p:nvPr/>
          </p:nvSpPr>
          <p:spPr>
            <a:xfrm>
              <a:off x="10308061" y="6136149"/>
              <a:ext cx="10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macc_ur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7" name="Google Shape;177;ga1f4015098_0_9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063097" y="6034601"/>
              <a:ext cx="571831" cy="571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ga1f4015098_0_95"/>
            <p:cNvSpPr txBox="1"/>
            <p:nvPr/>
          </p:nvSpPr>
          <p:spPr>
            <a:xfrm>
              <a:off x="7625389" y="6129684"/>
              <a:ext cx="241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@MACC.URosario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9" name="Google Shape;179;ga1f4015098_0_9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29937" y="0"/>
            <a:ext cx="9424867" cy="97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70447" y="141445"/>
            <a:ext cx="6161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"/>
          <p:cNvSpPr txBox="1">
            <a:spLocks noGrp="1"/>
          </p:cNvSpPr>
          <p:nvPr>
            <p:ph type="body" idx="1"/>
          </p:nvPr>
        </p:nvSpPr>
        <p:spPr>
          <a:xfrm>
            <a:off x="1024125" y="1752600"/>
            <a:ext cx="9720000" cy="23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s-CO" dirty="0"/>
              <a:t>Definición del problema </a:t>
            </a:r>
            <a:endParaRPr dirty="0"/>
          </a:p>
          <a:p>
            <a:pPr marL="558800" lvl="0" indent="-482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s-CO" dirty="0"/>
              <a:t>Objetivo general </a:t>
            </a:r>
            <a:endParaRPr dirty="0"/>
          </a:p>
          <a:p>
            <a:pPr marL="558800" lvl="0" indent="-482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s-CO" dirty="0"/>
              <a:t>Objetivos específicos </a:t>
            </a:r>
          </a:p>
          <a:p>
            <a:pPr marL="558800" lvl="0" indent="-482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s-CO" dirty="0"/>
              <a:t>Impacto social 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70447" y="141445"/>
            <a:ext cx="6161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Definición del problema </a:t>
            </a:r>
            <a:endParaRPr sz="3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a1f4015098_0_548"/>
          <p:cNvSpPr txBox="1"/>
          <p:nvPr/>
        </p:nvSpPr>
        <p:spPr>
          <a:xfrm>
            <a:off x="654986" y="1213858"/>
            <a:ext cx="10640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s-CO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ejorar la movilidad y optimizar tiempos en el sistema de transporte publico de Bogotá, para que los usuarios puedan llegar en menos tiempo a sus destinos.</a:t>
            </a:r>
            <a:endParaRPr lang="es-CO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loj En Estilo De Dibujo Aislado Vector. Ilustración del Vector -  Ilustración de plano, materiales: 213414067">
            <a:extLst>
              <a:ext uri="{FF2B5EF4-FFF2-40B4-BE49-F238E27FC236}">
                <a16:creationId xmlns:a16="http://schemas.microsoft.com/office/drawing/2014/main" id="{AD044CDD-B125-7C3C-FA9E-94DE45013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414" y="2188369"/>
            <a:ext cx="4169929" cy="417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cena De Coche De Tráfico De Dibujos Animados | HD Creativo antecedentes  imagen descargar - Lovepik">
            <a:extLst>
              <a:ext uri="{FF2B5EF4-FFF2-40B4-BE49-F238E27FC236}">
                <a16:creationId xmlns:a16="http://schemas.microsoft.com/office/drawing/2014/main" id="{4FE3323B-DEB5-7C6B-B6D0-08C45735E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5" y="2792041"/>
            <a:ext cx="5338865" cy="29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70447" y="141445"/>
            <a:ext cx="6161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Objetivo general  </a:t>
            </a:r>
            <a:endParaRPr sz="3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a1f4015098_0_548"/>
          <p:cNvSpPr txBox="1"/>
          <p:nvPr/>
        </p:nvSpPr>
        <p:spPr>
          <a:xfrm>
            <a:off x="654986" y="1213858"/>
            <a:ext cx="10640100" cy="203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Elaborar modelos de Machine Learning, particularmente modelos de predicción, para mejorar la movilidad y frecuencia de los buses de transporte publico de Bogotá.</a:t>
            </a:r>
            <a:endParaRPr lang="es-CO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5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70447" y="141445"/>
            <a:ext cx="6161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Objetivos específicos  </a:t>
            </a:r>
            <a:endParaRPr sz="3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a1f4015098_0_548"/>
          <p:cNvSpPr txBox="1"/>
          <p:nvPr/>
        </p:nvSpPr>
        <p:spPr>
          <a:xfrm>
            <a:off x="654986" y="1213857"/>
            <a:ext cx="10640100" cy="491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CO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a través de modelos matemáticos, como lo puede ser el uso de grafos o modelos geométricos, las rutas optimas entre dos destinos tal que se tenga en cuenta la distancia y el tiempo. </a:t>
            </a:r>
            <a:endParaRPr lang="es-CO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CO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que modelos de aprendizaje supervisado o no supervisado permiten resolver el problema de predicción en la frecuencia de las rutas.</a:t>
            </a:r>
            <a:endParaRPr lang="es-CO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CO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Aplicar dichos modelos al problema.</a:t>
            </a:r>
            <a:endParaRPr lang="es-CO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CO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Evaluar el desempeño de cada modelo y escoger el mejor de acuerdo con el problema</a:t>
            </a:r>
            <a:r>
              <a:rPr lang="es-C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13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70447" y="141445"/>
            <a:ext cx="6161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Impacto social </a:t>
            </a:r>
            <a:endParaRPr sz="3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a1f4015098_0_548"/>
          <p:cNvSpPr txBox="1"/>
          <p:nvPr/>
        </p:nvSpPr>
        <p:spPr>
          <a:xfrm>
            <a:off x="654986" y="1213857"/>
            <a:ext cx="10640100" cy="491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Evidente</a:t>
            </a:r>
            <a:r>
              <a:rPr lang="es-CO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mejora en la calidad de vida de los usuarios, con un transporte mas digno, permitiéndoles un mejor aprovechamiento del tiempo, el cual podrán emplear en actividades que mejoren su bienestar. </a:t>
            </a:r>
            <a:endParaRPr lang="es-CO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Recomendaciones para el bienestar en cuarentena | Colegio de la UPB">
            <a:extLst>
              <a:ext uri="{FF2B5EF4-FFF2-40B4-BE49-F238E27FC236}">
                <a16:creationId xmlns:a16="http://schemas.microsoft.com/office/drawing/2014/main" id="{FE1CD3C2-3291-94E0-6703-16758323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440" y="3102964"/>
            <a:ext cx="3705646" cy="282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4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a1f4015098_0_285"/>
          <p:cNvPicPr preferRelativeResize="0"/>
          <p:nvPr/>
        </p:nvPicPr>
        <p:blipFill rotWithShape="1">
          <a:blip r:embed="rId3">
            <a:alphaModFix/>
          </a:blip>
          <a:srcRect r="21593"/>
          <a:stretch/>
        </p:blipFill>
        <p:spPr>
          <a:xfrm>
            <a:off x="3937436" y="903008"/>
            <a:ext cx="8236636" cy="576456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a1f4015098_0_285"/>
          <p:cNvSpPr/>
          <p:nvPr/>
        </p:nvSpPr>
        <p:spPr>
          <a:xfrm>
            <a:off x="-63952" y="1792810"/>
            <a:ext cx="6043449" cy="1444657"/>
          </a:xfrm>
          <a:custGeom>
            <a:avLst/>
            <a:gdLst/>
            <a:ahLst/>
            <a:cxnLst/>
            <a:rect l="l" t="t" r="r" b="b"/>
            <a:pathLst>
              <a:path w="9866856" h="552450" extrusionOk="0">
                <a:moveTo>
                  <a:pt x="0" y="0"/>
                </a:moveTo>
                <a:lnTo>
                  <a:pt x="9690272" y="0"/>
                </a:lnTo>
                <a:cubicBezTo>
                  <a:pt x="9912214" y="264049"/>
                  <a:pt x="9938847" y="279524"/>
                  <a:pt x="9690272" y="552450"/>
                </a:cubicBez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0A338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a1f4015098_0_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23570" y="7086960"/>
            <a:ext cx="990651" cy="1111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a1f4015098_0_2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727" y="7791822"/>
            <a:ext cx="2332824" cy="40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a1f4015098_0_285"/>
          <p:cNvSpPr/>
          <p:nvPr/>
        </p:nvSpPr>
        <p:spPr>
          <a:xfrm>
            <a:off x="985991" y="1990413"/>
            <a:ext cx="3866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/>
          </a:p>
        </p:txBody>
      </p:sp>
      <p:sp>
        <p:nvSpPr>
          <p:cNvPr id="239" name="Google Shape;239;ga1f4015098_0_285"/>
          <p:cNvSpPr/>
          <p:nvPr/>
        </p:nvSpPr>
        <p:spPr>
          <a:xfrm>
            <a:off x="3937000" y="5636843"/>
            <a:ext cx="7702500" cy="7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ga1f4015098_0_285"/>
          <p:cNvGrpSpPr/>
          <p:nvPr/>
        </p:nvGrpSpPr>
        <p:grpSpPr>
          <a:xfrm>
            <a:off x="4207788" y="5636843"/>
            <a:ext cx="7160732" cy="704850"/>
            <a:chOff x="4188329" y="5943786"/>
            <a:chExt cx="7160732" cy="704850"/>
          </a:xfrm>
        </p:grpSpPr>
        <p:grpSp>
          <p:nvGrpSpPr>
            <p:cNvPr id="241" name="Google Shape;241;ga1f4015098_0_285"/>
            <p:cNvGrpSpPr/>
            <p:nvPr/>
          </p:nvGrpSpPr>
          <p:grpSpPr>
            <a:xfrm>
              <a:off x="4188329" y="5943786"/>
              <a:ext cx="3080272" cy="704850"/>
              <a:chOff x="606918" y="6191182"/>
              <a:chExt cx="3158605" cy="704850"/>
            </a:xfrm>
          </p:grpSpPr>
          <p:sp>
            <p:nvSpPr>
              <p:cNvPr id="242" name="Google Shape;242;ga1f4015098_0_285"/>
              <p:cNvSpPr txBox="1"/>
              <p:nvPr/>
            </p:nvSpPr>
            <p:spPr>
              <a:xfrm>
                <a:off x="1294123" y="6400329"/>
                <a:ext cx="2471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800" b="1">
                    <a:solidFill>
                      <a:srgbClr val="595959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@MACC_URosario</a:t>
                </a: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3" name="Google Shape;243;ga1f4015098_0_28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06918" y="6191182"/>
                <a:ext cx="676275" cy="704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4" name="Google Shape;244;ga1f4015098_0_28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85897" y="6034601"/>
              <a:ext cx="499217" cy="489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ga1f4015098_0_285"/>
            <p:cNvSpPr txBox="1"/>
            <p:nvPr/>
          </p:nvSpPr>
          <p:spPr>
            <a:xfrm>
              <a:off x="10308061" y="6136149"/>
              <a:ext cx="10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macc_ur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6" name="Google Shape;246;ga1f4015098_0_28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063097" y="6034601"/>
              <a:ext cx="571831" cy="571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ga1f4015098_0_285"/>
            <p:cNvSpPr txBox="1"/>
            <p:nvPr/>
          </p:nvSpPr>
          <p:spPr>
            <a:xfrm>
              <a:off x="7625389" y="6129684"/>
              <a:ext cx="241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@MACC.URosario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8" name="Google Shape;248;ga1f4015098_0_28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29937" y="0"/>
            <a:ext cx="9424867" cy="9747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7;ga1f4015098_0_95">
            <a:extLst>
              <a:ext uri="{FF2B5EF4-FFF2-40B4-BE49-F238E27FC236}">
                <a16:creationId xmlns:a16="http://schemas.microsoft.com/office/drawing/2014/main" id="{67FE3C64-17EC-2774-27A5-E14182CD9617}"/>
              </a:ext>
            </a:extLst>
          </p:cNvPr>
          <p:cNvSpPr/>
          <p:nvPr/>
        </p:nvSpPr>
        <p:spPr>
          <a:xfrm>
            <a:off x="145425" y="4053376"/>
            <a:ext cx="3943500" cy="19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Giancarlo Gonzalez</a:t>
            </a:r>
            <a:endParaRPr sz="2400" b="1" dirty="0">
              <a:solidFill>
                <a:srgbClr val="00206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Estudiante de MACC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giancarlo.gonzalez@uroasrio.edu.co</a:t>
            </a:r>
            <a:endParaRPr sz="32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Panorámica</PresentationFormat>
  <Paragraphs>38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Times New Roman</vt:lpstr>
      <vt:lpstr>Wingdings</vt:lpstr>
      <vt:lpstr>Candara</vt:lpstr>
      <vt:lpstr>Arial</vt:lpstr>
      <vt:lpstr>Calibri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Valerie Elisabeth Gauthier Umana</dc:creator>
  <cp:lastModifiedBy>Giancarlo Gonzalez</cp:lastModifiedBy>
  <cp:revision>1</cp:revision>
  <dcterms:modified xsi:type="dcterms:W3CDTF">2023-03-12T23:34:05Z</dcterms:modified>
</cp:coreProperties>
</file>