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media/image24.jpg" ContentType="image/gif"/>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58" r:id="rId1"/>
    <p:sldMasterId id="2147483675" r:id="rId2"/>
    <p:sldMasterId id="2147483764" r:id="rId3"/>
    <p:sldMasterId id="2147483836" r:id="rId4"/>
    <p:sldMasterId id="2147483820" r:id="rId5"/>
  </p:sldMasterIdLst>
  <p:notesMasterIdLst>
    <p:notesMasterId r:id="rId17"/>
  </p:notesMasterIdLst>
  <p:sldIdLst>
    <p:sldId id="280" r:id="rId6"/>
    <p:sldId id="272" r:id="rId7"/>
    <p:sldId id="286" r:id="rId8"/>
    <p:sldId id="278" r:id="rId9"/>
    <p:sldId id="281" r:id="rId10"/>
    <p:sldId id="282" r:id="rId11"/>
    <p:sldId id="284" r:id="rId12"/>
    <p:sldId id="283" r:id="rId13"/>
    <p:sldId id="277" r:id="rId14"/>
    <p:sldId id="275"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6CF7B7-007C-4922-ADF8-350450B93CBB}" v="28" dt="2019-03-27T08:39:39.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27" autoAdjust="0"/>
  </p:normalViewPr>
  <p:slideViewPr>
    <p:cSldViewPr snapToGrid="0" snapToObjects="1">
      <p:cViewPr varScale="1">
        <p:scale>
          <a:sx n="155" d="100"/>
          <a:sy n="155" d="100"/>
        </p:scale>
        <p:origin x="114" y="162"/>
      </p:cViewPr>
      <p:guideLst>
        <p:guide orient="horz" pos="2183"/>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3/29/2019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USD and CRM Conceptual Architecture</a:t>
            </a:r>
          </a:p>
        </p:txBody>
      </p:sp>
      <p:sp>
        <p:nvSpPr>
          <p:cNvPr id="4" name="Slide Number Placeholder 3"/>
          <p:cNvSpPr>
            <a:spLocks noGrp="1"/>
          </p:cNvSpPr>
          <p:nvPr>
            <p:ph type="sldNum" sz="quarter" idx="10"/>
          </p:nvPr>
        </p:nvSpPr>
        <p:spPr/>
        <p:txBody>
          <a:bodyPr/>
          <a:lstStyle/>
          <a:p>
            <a:fld id="{8CEEC488-DFA6-44D4-AFB0-C242488D84E3}" type="slidenum">
              <a:rPr lang="en-US" smtClean="0"/>
              <a:t>4</a:t>
            </a:fld>
            <a:endParaRPr lang="en-US" dirty="0"/>
          </a:p>
        </p:txBody>
      </p:sp>
    </p:spTree>
    <p:extLst>
      <p:ext uri="{BB962C8B-B14F-4D97-AF65-F5344CB8AC3E}">
        <p14:creationId xmlns:p14="http://schemas.microsoft.com/office/powerpoint/2010/main" val="3068996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4" Type="http://schemas.openxmlformats.org/officeDocument/2006/relationships/hyperlink" Target="https://aka.avanade.com/CoverPhotos"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hermal Wavetrim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dirty="0"/>
          </a:p>
        </p:txBody>
      </p:sp>
    </p:spTree>
    <p:extLst>
      <p:ext uri="{BB962C8B-B14F-4D97-AF65-F5344CB8AC3E}">
        <p14:creationId xmlns:p14="http://schemas.microsoft.com/office/powerpoint/2010/main" val="5668819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799070"/>
            <a:ext cx="10058400" cy="938290"/>
          </a:xfrm>
        </p:spPr>
        <p:txBody>
          <a:bodyPr>
            <a:normAutofit/>
          </a:bodyPr>
          <a:lstStyle>
            <a:lvl1pPr>
              <a:defRPr sz="4400"/>
            </a:lvl1p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D9A0F-0A10-45A7-B89E-D5AA3AD680F8}" type="datetime1">
              <a:rPr lang="en-US" smtClean="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955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ermal Wavetrim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dirty="0"/>
          </a:p>
        </p:txBody>
      </p:sp>
    </p:spTree>
    <p:extLst>
      <p:ext uri="{BB962C8B-B14F-4D97-AF65-F5344CB8AC3E}">
        <p14:creationId xmlns:p14="http://schemas.microsoft.com/office/powerpoint/2010/main" val="234689080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205016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1F0508-FC31-4D5A-94D2-694FF2ABC9E2}"/>
              </a:ext>
            </a:extLst>
          </p:cNvPr>
          <p:cNvSpPr>
            <a:spLocks noGrp="1"/>
          </p:cNvSpPr>
          <p:nvPr>
            <p:ph type="sldNum" sz="quarter" idx="12"/>
          </p:nvPr>
        </p:nvSpPr>
        <p:spPr/>
        <p:txBody>
          <a:bodyPr/>
          <a:lstStyle/>
          <a:p>
            <a:fld id="{3847DB54-D037-B84F-B6F1-2E8DA40D09AD}" type="slidenum">
              <a:rPr lang="en-US" smtClean="0"/>
              <a:pPr/>
              <a:t>‹#›</a:t>
            </a:fld>
            <a:endParaRPr lang="en-US" dirty="0"/>
          </a:p>
        </p:txBody>
      </p:sp>
      <p:sp>
        <p:nvSpPr>
          <p:cNvPr id="6" name="Subtitle 2">
            <a:extLst>
              <a:ext uri="{FF2B5EF4-FFF2-40B4-BE49-F238E27FC236}">
                <a16:creationId xmlns:a16="http://schemas.microsoft.com/office/drawing/2014/main" id="{2E5E5AF2-8609-4565-8404-1C70882C96D3}"/>
              </a:ext>
            </a:extLst>
          </p:cNvPr>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tx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id="{6E40DA56-CF6D-4485-A734-665E877BF566}"/>
              </a:ext>
            </a:extLst>
          </p:cNvPr>
          <p:cNvSpPr>
            <a:spLocks noGrp="1"/>
          </p:cNvSpPr>
          <p:nvPr>
            <p:ph type="title"/>
          </p:nvPr>
        </p:nvSpPr>
        <p:spPr>
          <a:xfrm>
            <a:off x="1074875" y="2989358"/>
            <a:ext cx="10533409" cy="1083878"/>
          </a:xfrm>
        </p:spPr>
        <p:txBody>
          <a:bodyPr/>
          <a:lstStyle>
            <a:lvl1pPr>
              <a:defRPr lang="en-GB" sz="4400" b="0" i="0" kern="1200" dirty="0">
                <a:solidFill>
                  <a:schemeClr val="tx1"/>
                </a:solidFill>
                <a:latin typeface="Segoe UI" charset="0"/>
                <a:ea typeface="Segoe UI" charset="0"/>
                <a:cs typeface="Segoe UI" charset="0"/>
              </a:defRPr>
            </a:lvl1pPr>
          </a:lstStyle>
          <a:p>
            <a:r>
              <a:rPr lang="en-US"/>
              <a:t>Click to edit Master title style</a:t>
            </a:r>
            <a:endParaRPr lang="en-GB" dirty="0"/>
          </a:p>
        </p:txBody>
      </p:sp>
    </p:spTree>
    <p:extLst>
      <p:ext uri="{BB962C8B-B14F-4D97-AF65-F5344CB8AC3E}">
        <p14:creationId xmlns:p14="http://schemas.microsoft.com/office/powerpoint/2010/main" val="257283763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419049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048358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
        <p:nvSpPr>
          <p:cNvPr id="2" name="Slide Number Placeholder 1">
            <a:extLst>
              <a:ext uri="{FF2B5EF4-FFF2-40B4-BE49-F238E27FC236}">
                <a16:creationId xmlns:a16="http://schemas.microsoft.com/office/drawing/2014/main" id="{56AE49D8-AB2D-4686-A1AC-EB8EF2D28561}"/>
              </a:ext>
            </a:extLst>
          </p:cNvPr>
          <p:cNvSpPr>
            <a:spLocks noGrp="1"/>
          </p:cNvSpPr>
          <p:nvPr>
            <p:ph type="sldNum" sz="quarter" idx="10"/>
          </p:nvPr>
        </p:nvSpPr>
        <p:spPr/>
        <p:txBody>
          <a:bodyPr/>
          <a:lstStyle/>
          <a:p>
            <a:fld id="{3847DB54-D037-B84F-B6F1-2E8DA40D09AD}" type="slidenum">
              <a:rPr lang="en-US" smtClean="0"/>
              <a:pPr/>
              <a:t>‹#›</a:t>
            </a:fld>
            <a:endParaRPr lang="en-US" dirty="0"/>
          </a:p>
        </p:txBody>
      </p:sp>
    </p:spTree>
    <p:extLst>
      <p:ext uri="{BB962C8B-B14F-4D97-AF65-F5344CB8AC3E}">
        <p14:creationId xmlns:p14="http://schemas.microsoft.com/office/powerpoint/2010/main" val="409476647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316687627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ermal Wavetrim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dirty="0"/>
          </a:p>
        </p:txBody>
      </p:sp>
    </p:spTree>
    <p:extLst>
      <p:ext uri="{BB962C8B-B14F-4D97-AF65-F5344CB8AC3E}">
        <p14:creationId xmlns:p14="http://schemas.microsoft.com/office/powerpoint/2010/main" val="75128356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3782357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Slide Number Placeholder 5">
            <a:extLst>
              <a:ext uri="{FF2B5EF4-FFF2-40B4-BE49-F238E27FC236}">
                <a16:creationId xmlns:a16="http://schemas.microsoft.com/office/drawing/2014/main" id="{77B404B5-8474-411C-B288-DD4B1ACBC8D7}"/>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dirty="0"/>
          </a:p>
        </p:txBody>
      </p:sp>
    </p:spTree>
    <p:extLst>
      <p:ext uri="{BB962C8B-B14F-4D97-AF65-F5344CB8AC3E}">
        <p14:creationId xmlns:p14="http://schemas.microsoft.com/office/powerpoint/2010/main" val="368935036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1F0508-FC31-4D5A-94D2-694FF2ABC9E2}"/>
              </a:ext>
            </a:extLst>
          </p:cNvPr>
          <p:cNvSpPr>
            <a:spLocks noGrp="1"/>
          </p:cNvSpPr>
          <p:nvPr>
            <p:ph type="sldNum" sz="quarter" idx="12"/>
          </p:nvPr>
        </p:nvSpPr>
        <p:spPr/>
        <p:txBody>
          <a:bodyPr/>
          <a:lstStyle/>
          <a:p>
            <a:fld id="{3847DB54-D037-B84F-B6F1-2E8DA40D09AD}" type="slidenum">
              <a:rPr lang="en-US" smtClean="0"/>
              <a:pPr/>
              <a:t>‹#›</a:t>
            </a:fld>
            <a:endParaRPr lang="en-US" dirty="0"/>
          </a:p>
        </p:txBody>
      </p:sp>
      <p:sp>
        <p:nvSpPr>
          <p:cNvPr id="6" name="Subtitle 2">
            <a:extLst>
              <a:ext uri="{FF2B5EF4-FFF2-40B4-BE49-F238E27FC236}">
                <a16:creationId xmlns:a16="http://schemas.microsoft.com/office/drawing/2014/main" id="{2E5E5AF2-8609-4565-8404-1C70882C96D3}"/>
              </a:ext>
            </a:extLst>
          </p:cNvPr>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tx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id="{6E40DA56-CF6D-4485-A734-665E877BF566}"/>
              </a:ext>
            </a:extLst>
          </p:cNvPr>
          <p:cNvSpPr>
            <a:spLocks noGrp="1"/>
          </p:cNvSpPr>
          <p:nvPr>
            <p:ph type="title"/>
          </p:nvPr>
        </p:nvSpPr>
        <p:spPr>
          <a:xfrm>
            <a:off x="1074875" y="2989358"/>
            <a:ext cx="10533409" cy="1083878"/>
          </a:xfrm>
        </p:spPr>
        <p:txBody>
          <a:bodyPr/>
          <a:lstStyle>
            <a:lvl1pPr>
              <a:defRPr lang="en-GB" sz="4400" b="0" i="0" kern="1200" dirty="0">
                <a:solidFill>
                  <a:schemeClr val="tx1"/>
                </a:solidFill>
                <a:latin typeface="Segoe UI" charset="0"/>
                <a:ea typeface="Segoe UI" charset="0"/>
                <a:cs typeface="Segoe UI" charset="0"/>
              </a:defRPr>
            </a:lvl1pPr>
          </a:lstStyle>
          <a:p>
            <a:r>
              <a:rPr lang="en-US"/>
              <a:t>Click to edit Master title style</a:t>
            </a:r>
            <a:endParaRPr lang="en-GB" dirty="0"/>
          </a:p>
        </p:txBody>
      </p:sp>
    </p:spTree>
    <p:extLst>
      <p:ext uri="{BB962C8B-B14F-4D97-AF65-F5344CB8AC3E}">
        <p14:creationId xmlns:p14="http://schemas.microsoft.com/office/powerpoint/2010/main" val="278641737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00754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723535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
        <p:nvSpPr>
          <p:cNvPr id="2" name="Slide Number Placeholder 1">
            <a:extLst>
              <a:ext uri="{FF2B5EF4-FFF2-40B4-BE49-F238E27FC236}">
                <a16:creationId xmlns:a16="http://schemas.microsoft.com/office/drawing/2014/main" id="{133E5817-89C8-45EE-8909-BD20E45F270F}"/>
              </a:ext>
            </a:extLst>
          </p:cNvPr>
          <p:cNvSpPr>
            <a:spLocks noGrp="1"/>
          </p:cNvSpPr>
          <p:nvPr>
            <p:ph type="sldNum" sz="quarter" idx="10"/>
          </p:nvPr>
        </p:nvSpPr>
        <p:spPr/>
        <p:txBody>
          <a:bodyPr/>
          <a:lstStyle/>
          <a:p>
            <a:fld id="{3847DB54-D037-B84F-B6F1-2E8DA40D09AD}" type="slidenum">
              <a:rPr lang="en-US" smtClean="0"/>
              <a:pPr/>
              <a:t>‹#›</a:t>
            </a:fld>
            <a:endParaRPr lang="en-US" dirty="0"/>
          </a:p>
        </p:txBody>
      </p:sp>
    </p:spTree>
    <p:extLst>
      <p:ext uri="{BB962C8B-B14F-4D97-AF65-F5344CB8AC3E}">
        <p14:creationId xmlns:p14="http://schemas.microsoft.com/office/powerpoint/2010/main" val="165309569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76562743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ermal Wavetrim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dirty="0"/>
          </a:p>
        </p:txBody>
      </p:sp>
    </p:spTree>
    <p:extLst>
      <p:ext uri="{BB962C8B-B14F-4D97-AF65-F5344CB8AC3E}">
        <p14:creationId xmlns:p14="http://schemas.microsoft.com/office/powerpoint/2010/main" val="94642855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7837214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1F0508-FC31-4D5A-94D2-694FF2ABC9E2}"/>
              </a:ext>
            </a:extLst>
          </p:cNvPr>
          <p:cNvSpPr>
            <a:spLocks noGrp="1"/>
          </p:cNvSpPr>
          <p:nvPr>
            <p:ph type="sldNum" sz="quarter" idx="12"/>
          </p:nvPr>
        </p:nvSpPr>
        <p:spPr/>
        <p:txBody>
          <a:bodyPr/>
          <a:lstStyle/>
          <a:p>
            <a:fld id="{3847DB54-D037-B84F-B6F1-2E8DA40D09AD}" type="slidenum">
              <a:rPr lang="en-US" smtClean="0"/>
              <a:pPr/>
              <a:t>‹#›</a:t>
            </a:fld>
            <a:endParaRPr lang="en-US" dirty="0"/>
          </a:p>
        </p:txBody>
      </p:sp>
      <p:sp>
        <p:nvSpPr>
          <p:cNvPr id="6" name="Subtitle 2">
            <a:extLst>
              <a:ext uri="{FF2B5EF4-FFF2-40B4-BE49-F238E27FC236}">
                <a16:creationId xmlns:a16="http://schemas.microsoft.com/office/drawing/2014/main" id="{2E5E5AF2-8609-4565-8404-1C70882C96D3}"/>
              </a:ext>
            </a:extLst>
          </p:cNvPr>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tx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id="{6E40DA56-CF6D-4485-A734-665E877BF566}"/>
              </a:ext>
            </a:extLst>
          </p:cNvPr>
          <p:cNvSpPr>
            <a:spLocks noGrp="1"/>
          </p:cNvSpPr>
          <p:nvPr>
            <p:ph type="title"/>
          </p:nvPr>
        </p:nvSpPr>
        <p:spPr>
          <a:xfrm>
            <a:off x="1074875" y="2989358"/>
            <a:ext cx="10533409" cy="1083878"/>
          </a:xfrm>
        </p:spPr>
        <p:txBody>
          <a:bodyPr/>
          <a:lstStyle>
            <a:lvl1pPr>
              <a:defRPr lang="en-GB" sz="4400" b="0" i="0" kern="1200" dirty="0">
                <a:solidFill>
                  <a:schemeClr val="tx1"/>
                </a:solidFill>
                <a:latin typeface="Segoe UI" charset="0"/>
                <a:ea typeface="Segoe UI" charset="0"/>
                <a:cs typeface="Segoe UI" charset="0"/>
              </a:defRPr>
            </a:lvl1pPr>
          </a:lstStyle>
          <a:p>
            <a:r>
              <a:rPr lang="en-US"/>
              <a:t>Click to edit Master title style</a:t>
            </a:r>
            <a:endParaRPr lang="en-GB" dirty="0"/>
          </a:p>
        </p:txBody>
      </p:sp>
    </p:spTree>
    <p:extLst>
      <p:ext uri="{BB962C8B-B14F-4D97-AF65-F5344CB8AC3E}">
        <p14:creationId xmlns:p14="http://schemas.microsoft.com/office/powerpoint/2010/main" val="47224753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652606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808289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1F0508-FC31-4D5A-94D2-694FF2ABC9E2}"/>
              </a:ext>
            </a:extLst>
          </p:cNvPr>
          <p:cNvSpPr>
            <a:spLocks noGrp="1"/>
          </p:cNvSpPr>
          <p:nvPr>
            <p:ph type="sldNum" sz="quarter" idx="12"/>
          </p:nvPr>
        </p:nvSpPr>
        <p:spPr/>
        <p:txBody>
          <a:bodyPr/>
          <a:lstStyle/>
          <a:p>
            <a:fld id="{3847DB54-D037-B84F-B6F1-2E8DA40D09AD}" type="slidenum">
              <a:rPr lang="en-US" smtClean="0"/>
              <a:pPr/>
              <a:t>‹#›</a:t>
            </a:fld>
            <a:endParaRPr lang="en-US" dirty="0"/>
          </a:p>
        </p:txBody>
      </p:sp>
      <p:sp>
        <p:nvSpPr>
          <p:cNvPr id="6" name="Subtitle 2">
            <a:extLst>
              <a:ext uri="{FF2B5EF4-FFF2-40B4-BE49-F238E27FC236}">
                <a16:creationId xmlns:a16="http://schemas.microsoft.com/office/drawing/2014/main" id="{2E5E5AF2-8609-4565-8404-1C70882C96D3}"/>
              </a:ext>
            </a:extLst>
          </p:cNvPr>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tx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id="{6E40DA56-CF6D-4485-A734-665E877BF566}"/>
              </a:ext>
            </a:extLst>
          </p:cNvPr>
          <p:cNvSpPr>
            <a:spLocks noGrp="1"/>
          </p:cNvSpPr>
          <p:nvPr>
            <p:ph type="title"/>
          </p:nvPr>
        </p:nvSpPr>
        <p:spPr>
          <a:xfrm>
            <a:off x="1074875" y="2989358"/>
            <a:ext cx="10533409" cy="1083878"/>
          </a:xfrm>
        </p:spPr>
        <p:txBody>
          <a:bodyPr/>
          <a:lstStyle>
            <a:lvl1pPr>
              <a:defRPr lang="en-GB" sz="4400" b="0" i="0" kern="1200" dirty="0">
                <a:solidFill>
                  <a:schemeClr val="tx1"/>
                </a:solidFill>
                <a:latin typeface="Segoe UI" charset="0"/>
                <a:ea typeface="Segoe UI" charset="0"/>
                <a:cs typeface="Segoe UI" charset="0"/>
              </a:defRPr>
            </a:lvl1pPr>
          </a:lstStyle>
          <a:p>
            <a:r>
              <a:rPr lang="en-US"/>
              <a:t>Click to edit Master title style</a:t>
            </a:r>
            <a:endParaRPr lang="en-GB" dirty="0"/>
          </a:p>
        </p:txBody>
      </p:sp>
    </p:spTree>
    <p:extLst>
      <p:ext uri="{BB962C8B-B14F-4D97-AF65-F5344CB8AC3E}">
        <p14:creationId xmlns:p14="http://schemas.microsoft.com/office/powerpoint/2010/main" val="200043314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
        <p:nvSpPr>
          <p:cNvPr id="2" name="Slide Number Placeholder 1">
            <a:extLst>
              <a:ext uri="{FF2B5EF4-FFF2-40B4-BE49-F238E27FC236}">
                <a16:creationId xmlns:a16="http://schemas.microsoft.com/office/drawing/2014/main" id="{133E5817-89C8-45EE-8909-BD20E45F270F}"/>
              </a:ext>
            </a:extLst>
          </p:cNvPr>
          <p:cNvSpPr>
            <a:spLocks noGrp="1"/>
          </p:cNvSpPr>
          <p:nvPr>
            <p:ph type="sldNum" sz="quarter" idx="10"/>
          </p:nvPr>
        </p:nvSpPr>
        <p:spPr/>
        <p:txBody>
          <a:bodyPr/>
          <a:lstStyle/>
          <a:p>
            <a:fld id="{3847DB54-D037-B84F-B6F1-2E8DA40D09AD}" type="slidenum">
              <a:rPr lang="en-US" smtClean="0"/>
              <a:pPr/>
              <a:t>‹#›</a:t>
            </a:fld>
            <a:endParaRPr lang="en-US" dirty="0"/>
          </a:p>
        </p:txBody>
      </p:sp>
    </p:spTree>
    <p:extLst>
      <p:ext uri="{BB962C8B-B14F-4D97-AF65-F5344CB8AC3E}">
        <p14:creationId xmlns:p14="http://schemas.microsoft.com/office/powerpoint/2010/main" val="378836242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109725597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hermal Wavetrim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dirty="0"/>
          </a:p>
        </p:txBody>
      </p:sp>
    </p:spTree>
    <p:extLst>
      <p:ext uri="{BB962C8B-B14F-4D97-AF65-F5344CB8AC3E}">
        <p14:creationId xmlns:p14="http://schemas.microsoft.com/office/powerpoint/2010/main" val="238441429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ermal Wavetrim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dirty="0"/>
          </a:p>
        </p:txBody>
      </p:sp>
    </p:spTree>
    <p:extLst>
      <p:ext uri="{BB962C8B-B14F-4D97-AF65-F5344CB8AC3E}">
        <p14:creationId xmlns:p14="http://schemas.microsoft.com/office/powerpoint/2010/main" val="116537782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4452308"/>
          </a:xfrm>
          <a:prstGeom prst="rect">
            <a:avLst/>
          </a:prstGeom>
        </p:spPr>
      </p:pic>
      <p:grpSp>
        <p:nvGrpSpPr>
          <p:cNvPr id="10" name="Group 9"/>
          <p:cNvGrpSpPr/>
          <p:nvPr userDrawn="1"/>
        </p:nvGrpSpPr>
        <p:grpSpPr>
          <a:xfrm>
            <a:off x="-3175" y="3352791"/>
            <a:ext cx="12195175" cy="3505209"/>
            <a:chOff x="-3175" y="3352791"/>
            <a:chExt cx="12195175" cy="3505209"/>
          </a:xfrm>
        </p:grpSpPr>
        <p:sp>
          <p:nvSpPr>
            <p:cNvPr id="11" name="Rectangle 10"/>
            <p:cNvSpPr/>
            <p:nvPr userDrawn="1"/>
          </p:nvSpPr>
          <p:spPr>
            <a:xfrm>
              <a:off x="0" y="4452308"/>
              <a:ext cx="12192000" cy="2405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175" y="3352791"/>
              <a:ext cx="12195174" cy="1242463"/>
            </a:xfrm>
            <a:prstGeom prst="rect">
              <a:avLst/>
            </a:prstGeom>
          </p:spPr>
        </p:pic>
      </p:grpSp>
      <p:sp>
        <p:nvSpPr>
          <p:cNvPr id="15" name="Footer Placeholder 2">
            <a:extLst>
              <a:ext uri="{FF2B5EF4-FFF2-40B4-BE49-F238E27FC236}">
                <a16:creationId xmlns:a16="http://schemas.microsoft.com/office/drawing/2014/main" id="{AF6CFB02-6C38-4BCC-AE64-D415CEE9C09A}"/>
              </a:ext>
            </a:extLst>
          </p:cNvPr>
          <p:cNvSpPr>
            <a:spLocks noGrp="1"/>
          </p:cNvSpPr>
          <p:nvPr>
            <p:ph type="ftr" sz="quarter" idx="11"/>
          </p:nvPr>
        </p:nvSpPr>
        <p:spPr>
          <a:xfrm>
            <a:off x="5063765" y="6589498"/>
            <a:ext cx="2064470" cy="245261"/>
          </a:xfrm>
        </p:spPr>
        <p:txBody>
          <a:bodyPr/>
          <a:lstStyle/>
          <a:p>
            <a:endParaRPr lang="en-US" sz="800" dirty="0">
              <a:solidFill>
                <a:schemeClr val="bg1">
                  <a:lumMod val="85000"/>
                </a:schemeClr>
              </a:solidFill>
              <a:cs typeface="Segoe UI" panose="020B0502040204020203" pitchFamily="34" charset="0"/>
            </a:endParaRPr>
          </a:p>
        </p:txBody>
      </p:sp>
      <p:sp>
        <p:nvSpPr>
          <p:cNvPr id="9" name="Subtitle 2">
            <a:extLst>
              <a:ext uri="{FF2B5EF4-FFF2-40B4-BE49-F238E27FC236}">
                <a16:creationId xmlns:a16="http://schemas.microsoft.com/office/drawing/2014/main" id="{552D40EE-1219-4260-8BFA-4492AFB06B05}"/>
              </a:ext>
            </a:extLst>
          </p:cNvPr>
          <p:cNvSpPr>
            <a:spLocks noGrp="1"/>
          </p:cNvSpPr>
          <p:nvPr>
            <p:ph type="subTitle" idx="1"/>
          </p:nvPr>
        </p:nvSpPr>
        <p:spPr>
          <a:xfrm>
            <a:off x="2268538" y="5471703"/>
            <a:ext cx="9085262" cy="1024008"/>
          </a:xfrm>
          <a:prstGeom prst="rect">
            <a:avLst/>
          </a:prstGeom>
        </p:spPr>
        <p:txBody>
          <a:bodyPr>
            <a:noAutofit/>
          </a:bodyPr>
          <a:lstStyle>
            <a:lvl1pPr marL="0" indent="0" algn="l">
              <a:buNone/>
              <a:defRPr lang="en-US" sz="1600" b="0" i="0" kern="1200"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a:p>
            <a:r>
              <a:rPr lang="en-GB" dirty="0"/>
              <a:t>Go to </a:t>
            </a:r>
            <a:r>
              <a:rPr lang="en-GB" dirty="0">
                <a:hlinkClick r:id="rId4"/>
              </a:rPr>
              <a:t>https://aka.avanade.com/CoverPhotos</a:t>
            </a:r>
            <a:r>
              <a:rPr lang="en-GB" dirty="0"/>
              <a:t> for additional cover photos</a:t>
            </a:r>
          </a:p>
        </p:txBody>
      </p:sp>
      <p:sp>
        <p:nvSpPr>
          <p:cNvPr id="16" name="Title 1">
            <a:extLst>
              <a:ext uri="{FF2B5EF4-FFF2-40B4-BE49-F238E27FC236}">
                <a16:creationId xmlns:a16="http://schemas.microsoft.com/office/drawing/2014/main" id="{A6F6A01D-EC2F-459A-AA3A-A655EA0B26F7}"/>
              </a:ext>
            </a:extLst>
          </p:cNvPr>
          <p:cNvSpPr>
            <a:spLocks noGrp="1"/>
          </p:cNvSpPr>
          <p:nvPr>
            <p:ph type="title"/>
          </p:nvPr>
        </p:nvSpPr>
        <p:spPr>
          <a:xfrm>
            <a:off x="2268538" y="4744958"/>
            <a:ext cx="9085262" cy="687600"/>
          </a:xfrm>
          <a:prstGeom prst="rect">
            <a:avLst/>
          </a:prstGeom>
        </p:spPr>
        <p:txBody>
          <a:bodyPr/>
          <a:lstStyle>
            <a:lvl1pPr>
              <a:defRPr lang="en-GB" sz="3600" b="0" i="0" kern="1200" dirty="0">
                <a:solidFill>
                  <a:schemeClr val="tx2"/>
                </a:solidFill>
                <a:latin typeface="Segoe UI Light" charset="0"/>
                <a:ea typeface="Segoe UI Light" charset="0"/>
                <a:cs typeface="Segoe UI Light" charset="0"/>
              </a:defRPr>
            </a:lvl1pPr>
          </a:lstStyle>
          <a:p>
            <a:r>
              <a:rPr lang="en-US" dirty="0"/>
              <a:t>Click to edit Master title style</a:t>
            </a:r>
            <a:endParaRPr lang="en-GB" dirty="0"/>
          </a:p>
        </p:txBody>
      </p:sp>
    </p:spTree>
    <p:extLst>
      <p:ext uri="{BB962C8B-B14F-4D97-AF65-F5344CB8AC3E}">
        <p14:creationId xmlns:p14="http://schemas.microsoft.com/office/powerpoint/2010/main" val="453170447"/>
      </p:ext>
    </p:extLst>
  </p:cSld>
  <p:clrMapOvr>
    <a:masterClrMapping/>
  </p:clrMapOvr>
  <p:transition>
    <p:fade/>
  </p:transition>
  <p:extLst mod="1">
    <p:ext uri="{DCECCB84-F9BA-43D5-87BE-67443E8EF086}">
      <p15:sldGuideLst xmlns:p15="http://schemas.microsoft.com/office/powerpoint/2012/main">
        <p15:guide id="1" orient="horz" pos="2808">
          <p15:clr>
            <a:srgbClr val="FBAE40"/>
          </p15:clr>
        </p15:guide>
        <p15:guide id="2" pos="3840">
          <p15:clr>
            <a:srgbClr val="FBAE40"/>
          </p15:clr>
        </p15:guide>
        <p15:guide id="3" pos="1512">
          <p15:clr>
            <a:srgbClr val="FBAE40"/>
          </p15:clr>
        </p15:guide>
        <p15:guide id="4" orient="horz" pos="3024">
          <p15:clr>
            <a:srgbClr val="FBAE40"/>
          </p15:clr>
        </p15:guide>
        <p15:guide id="5" orient="horz" pos="3456">
          <p15:clr>
            <a:srgbClr val="FBAE40"/>
          </p15:clr>
        </p15:guide>
        <p15:guide id="6" orient="horz" pos="2160">
          <p15:clr>
            <a:srgbClr val="FBAE40"/>
          </p15:clr>
        </p15:guide>
        <p15:guide id="7" orient="horz" pos="3672">
          <p15:clr>
            <a:srgbClr val="FBAE40"/>
          </p15:clr>
        </p15:guide>
        <p15:guide id="8" orient="horz" pos="3888">
          <p15:clr>
            <a:srgbClr val="FBAE40"/>
          </p15:clr>
        </p15:guide>
        <p15:guide id="9" orient="horz" pos="4104">
          <p15:clr>
            <a:srgbClr val="FBAE40"/>
          </p15:clr>
        </p15:guide>
        <p15:guide id="10" orient="horz" pos="3240">
          <p15:clr>
            <a:srgbClr val="FBAE40"/>
          </p15:clr>
        </p15:guide>
        <p15:guide id="11" orient="horz" pos="2592">
          <p15:clr>
            <a:srgbClr val="FBAE40"/>
          </p15:clr>
        </p15:guide>
        <p15:guide id="12" orient="horz" pos="2376">
          <p15:clr>
            <a:srgbClr val="FBAE40"/>
          </p15:clr>
        </p15:guide>
        <p15:guide id="13" orient="horz" pos="1944">
          <p15:clr>
            <a:srgbClr val="FBAE40"/>
          </p15:clr>
        </p15:guide>
        <p15:guide id="14" orient="horz" pos="1728">
          <p15:clr>
            <a:srgbClr val="FBAE40"/>
          </p15:clr>
        </p15:guide>
        <p15:guide id="15" orient="horz" pos="1512">
          <p15:clr>
            <a:srgbClr val="FBAE40"/>
          </p15:clr>
        </p15:guide>
        <p15:guide id="16" orient="horz" pos="1296">
          <p15:clr>
            <a:srgbClr val="FBAE40"/>
          </p15:clr>
        </p15:guide>
        <p15:guide id="17" orient="horz" pos="1080">
          <p15:clr>
            <a:srgbClr val="FBAE40"/>
          </p15:clr>
        </p15:guide>
        <p15:guide id="18" orient="horz" pos="864">
          <p15:clr>
            <a:srgbClr val="FBAE40"/>
          </p15:clr>
        </p15:guide>
        <p15:guide id="19" orient="horz" pos="648">
          <p15:clr>
            <a:srgbClr val="FBAE40"/>
          </p15:clr>
        </p15:guide>
        <p15:guide id="20" orient="horz" pos="432">
          <p15:clr>
            <a:srgbClr val="FBAE40"/>
          </p15:clr>
        </p15:guide>
        <p15:guide id="21" orient="horz" pos="216">
          <p15:clr>
            <a:srgbClr val="FBAE40"/>
          </p15:clr>
        </p15:guide>
        <p15:guide id="22" pos="1920">
          <p15:clr>
            <a:srgbClr val="FBAE40"/>
          </p15:clr>
        </p15:guide>
        <p15:guide id="23"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ogo cover">
    <p:spTree>
      <p:nvGrpSpPr>
        <p:cNvPr id="1" name=""/>
        <p:cNvGrpSpPr/>
        <p:nvPr/>
      </p:nvGrpSpPr>
      <p:grpSpPr>
        <a:xfrm>
          <a:off x="0" y="0"/>
          <a:ext cx="0" cy="0"/>
          <a:chOff x="0" y="0"/>
          <a:chExt cx="0" cy="0"/>
        </a:xfrm>
      </p:grpSpPr>
    </p:spTree>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259762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549380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ogo">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
        <p:nvSpPr>
          <p:cNvPr id="3" name="Slide Number Placeholder 5">
            <a:extLst>
              <a:ext uri="{FF2B5EF4-FFF2-40B4-BE49-F238E27FC236}">
                <a16:creationId xmlns:a16="http://schemas.microsoft.com/office/drawing/2014/main" id="{7F9AFA9F-3C8B-42FE-8D9F-5AC915F2F859}"/>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dirty="0"/>
          </a:p>
        </p:txBody>
      </p:sp>
    </p:spTree>
    <p:extLst>
      <p:ext uri="{BB962C8B-B14F-4D97-AF65-F5344CB8AC3E}">
        <p14:creationId xmlns:p14="http://schemas.microsoft.com/office/powerpoint/2010/main" val="161713501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122637281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uto con didascalia">
    <p:spTree>
      <p:nvGrpSpPr>
        <p:cNvPr id="1" name=""/>
        <p:cNvGrpSpPr/>
        <p:nvPr/>
      </p:nvGrpSpPr>
      <p:grpSpPr>
        <a:xfrm>
          <a:off x="0" y="0"/>
          <a:ext cx="0" cy="0"/>
          <a:chOff x="0" y="0"/>
          <a:chExt cx="0" cy="0"/>
        </a:xfrm>
      </p:grpSpPr>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453DE3-F72E-421E-84F5-73447708818B}" type="datetime1">
              <a:rPr lang="en-US" smtClean="0"/>
              <a:t>3/29/2019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pic>
        <p:nvPicPr>
          <p:cNvPr id="10" name="Immagin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9003" y="268443"/>
            <a:ext cx="1318763" cy="360000"/>
          </a:xfrm>
          <a:prstGeom prst="rect">
            <a:avLst/>
          </a:prstGeom>
        </p:spPr>
      </p:pic>
      <p:pic>
        <p:nvPicPr>
          <p:cNvPr id="11" name="Immagin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056200" cy="6858000"/>
          </a:xfrm>
          <a:prstGeom prst="rect">
            <a:avLst/>
          </a:prstGeom>
        </p:spPr>
      </p:pic>
      <p:pic>
        <p:nvPicPr>
          <p:cNvPr id="12" name="Immagin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3506" y="268443"/>
            <a:ext cx="1638207" cy="432000"/>
          </a:xfrm>
          <a:prstGeom prst="rect">
            <a:avLst/>
          </a:prstGeom>
        </p:spPr>
      </p:pic>
    </p:spTree>
    <p:extLst>
      <p:ext uri="{BB962C8B-B14F-4D97-AF65-F5344CB8AC3E}">
        <p14:creationId xmlns:p14="http://schemas.microsoft.com/office/powerpoint/2010/main" val="392405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91932-F618-46BF-83F8-4C2694D27A56}" type="datetime1">
              <a:rPr lang="en-US" smtClean="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362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avanade.sharepoint.com/sites/policies/Policies2/Data%20Management/1431_DataManagement.pdf"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png"/><Relationship Id="rId4" Type="http://schemas.openxmlformats.org/officeDocument/2006/relationships/slideLayout" Target="../slideLayouts/slideLayout14.xml"/><Relationship Id="rId9" Type="http://schemas.openxmlformats.org/officeDocument/2006/relationships/hyperlink" Target="https://avanade.sharepoint.com/sites/policies/Policies2/Data%20Management/1431_DataManagement.pdf"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hyperlink" Target="https://avanade.sharepoint.com/sites/policies/Policies2/Data%20Management/1431_DataManagement.pdf" TargetMode="Externa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image" Target="../media/image7.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image" Target="../media/image6.png"/><Relationship Id="rId5" Type="http://schemas.openxmlformats.org/officeDocument/2006/relationships/theme" Target="../theme/theme5.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9" name="TextBox 8"/>
          <p:cNvSpPr txBox="1"/>
          <p:nvPr userDrawn="1"/>
        </p:nvSpPr>
        <p:spPr>
          <a:xfrm>
            <a:off x="8514496" y="6274700"/>
            <a:ext cx="2777072" cy="200055"/>
          </a:xfrm>
          <a:prstGeom prst="rect">
            <a:avLst/>
          </a:prstGeom>
          <a:noFill/>
        </p:spPr>
        <p:txBody>
          <a:bodyPr wrap="square" rtlCol="0">
            <a:spAutoFit/>
          </a:bodyPr>
          <a:lstStyle/>
          <a:p>
            <a:pPr algn="r"/>
            <a:r>
              <a:rPr lang="en-US" sz="700" dirty="0">
                <a:solidFill>
                  <a:srgbClr val="FF5800"/>
                </a:solidFill>
              </a:rPr>
              <a:t>&lt;Highly Confidential&gt; </a:t>
            </a:r>
            <a:r>
              <a:rPr lang="en-US" sz="700" dirty="0">
                <a:solidFill>
                  <a:srgbClr val="464646"/>
                </a:solidFill>
              </a:rPr>
              <a:t>See Avanade’s </a:t>
            </a:r>
            <a:r>
              <a:rPr lang="en-US" sz="700" dirty="0">
                <a:solidFill>
                  <a:srgbClr val="FF5800"/>
                </a:solidFill>
                <a:hlinkClick r:id="rId13" invalidUrl="https://avanade.sharepoint.com/sites/policies/Policies2/Data Management/1431_DataManagement.pdf"/>
              </a:rPr>
              <a:t>Data Management Policy</a:t>
            </a:r>
            <a:endParaRPr lang="en-US" sz="700" dirty="0">
              <a:solidFill>
                <a:srgbClr val="FF5800"/>
              </a:solidFill>
            </a:endParaRPr>
          </a:p>
        </p:txBody>
      </p:sp>
      <p:sp>
        <p:nvSpPr>
          <p:cNvPr id="10" name="Rectangle 9"/>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 name="Rectangle 21"/>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23"/>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Slide Number Placeholder 5">
            <a:extLst>
              <a:ext uri="{FF2B5EF4-FFF2-40B4-BE49-F238E27FC236}">
                <a16:creationId xmlns:a16="http://schemas.microsoft.com/office/drawing/2014/main" id="{C1979E4A-0434-4B8C-98D9-46CD3B023788}"/>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dirty="0"/>
          </a:p>
        </p:txBody>
      </p:sp>
      <p:sp>
        <p:nvSpPr>
          <p:cNvPr id="32" name="Rectangle 31">
            <a:extLst>
              <a:ext uri="{FF2B5EF4-FFF2-40B4-BE49-F238E27FC236}">
                <a16:creationId xmlns:a16="http://schemas.microsoft.com/office/drawing/2014/main" id="{97978D5D-F603-45E5-917F-261A9F2B586A}"/>
              </a:ext>
            </a:extLst>
          </p:cNvPr>
          <p:cNvSpPr/>
          <p:nvPr userDrawn="1"/>
        </p:nvSpPr>
        <p:spPr>
          <a:xfrm>
            <a:off x="960793" y="0"/>
            <a:ext cx="10270414" cy="45719"/>
          </a:xfrm>
          <a:prstGeom prst="rect">
            <a:avLst/>
          </a:prstGeom>
          <a:gradFill>
            <a:gsLst>
              <a:gs pos="80000">
                <a:srgbClr val="FF5800"/>
              </a:gs>
              <a:gs pos="0">
                <a:srgbClr val="97003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6093164"/>
      </p:ext>
    </p:extLst>
  </p:cSld>
  <p:clrMap bg1="lt1" tx1="dk1" bg2="lt2" tx2="dk2" accent1="accent1" accent2="accent2" accent3="accent3" accent4="accent4" accent5="accent5" accent6="accent6" hlink="hlink" folHlink="folHlink"/>
  <p:sldLayoutIdLst>
    <p:sldLayoutId id="2147483895" r:id="rId1"/>
    <p:sldLayoutId id="2147483760" r:id="rId2"/>
    <p:sldLayoutId id="2147483835" r:id="rId3"/>
    <p:sldLayoutId id="2147483762" r:id="rId4"/>
    <p:sldLayoutId id="2147483763" r:id="rId5"/>
    <p:sldLayoutId id="2147483801" r:id="rId6"/>
    <p:sldLayoutId id="2147483847" r:id="rId7"/>
    <p:sldLayoutId id="2147483896" r:id="rId8"/>
    <p:sldLayoutId id="2147483897" r:id="rId9"/>
    <p:sldLayoutId id="2147483898" r:id="rId10"/>
  </p:sldLayoutIdLst>
  <p:transition>
    <p:fade/>
  </p:transition>
  <p:hf sldNum="0" hdr="0" ft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p:nvSpPr>
        <p:spPr>
          <a:xfrm>
            <a:off x="8876480" y="6272968"/>
            <a:ext cx="2415909" cy="200055"/>
          </a:xfrm>
          <a:prstGeom prst="rect">
            <a:avLst/>
          </a:prstGeom>
          <a:noFill/>
        </p:spPr>
        <p:txBody>
          <a:bodyPr wrap="square" rtlCol="0">
            <a:spAutoFit/>
          </a:bodyPr>
          <a:lstStyle/>
          <a:p>
            <a:pPr algn="r"/>
            <a:r>
              <a:rPr lang="en-US" sz="700" dirty="0">
                <a:solidFill>
                  <a:srgbClr val="FF5800"/>
                </a:solidFill>
              </a:rPr>
              <a:t>&lt;Confidential&gt; </a:t>
            </a:r>
            <a:r>
              <a:rPr lang="en-US" sz="700" dirty="0">
                <a:solidFill>
                  <a:srgbClr val="464646"/>
                </a:solidFill>
              </a:rPr>
              <a:t>See Avanade’s </a:t>
            </a:r>
            <a:r>
              <a:rPr lang="en-US" sz="700" dirty="0">
                <a:solidFill>
                  <a:srgbClr val="FF5800"/>
                </a:solidFill>
                <a:hlinkClick r:id="rId9" invalidUrl="https://avanade.sharepoint.com/sites/policies/Policies2/Data Management/1431_DataManagement.pdf"/>
              </a:rPr>
              <a:t>Data Management Policy</a:t>
            </a:r>
            <a:endParaRPr lang="en-US" sz="700" dirty="0">
              <a:solidFill>
                <a:srgbClr val="FF5800"/>
              </a:solidFill>
            </a:endParaRPr>
          </a:p>
        </p:txBody>
      </p:sp>
      <p:pic>
        <p:nvPicPr>
          <p:cNvPr id="9" name="Picture 8" descr="AvanadeLogoNoTM_AWColor_RGB.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Slide Number Placeholder 5">
            <a:extLst>
              <a:ext uri="{FF2B5EF4-FFF2-40B4-BE49-F238E27FC236}">
                <a16:creationId xmlns:a16="http://schemas.microsoft.com/office/drawing/2014/main" id="{EBF51D39-AC93-4FFC-83AE-903E59DFEF8D}"/>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dirty="0"/>
          </a:p>
        </p:txBody>
      </p:sp>
      <p:sp>
        <p:nvSpPr>
          <p:cNvPr id="34" name="Rectangle 33">
            <a:extLst>
              <a:ext uri="{FF2B5EF4-FFF2-40B4-BE49-F238E27FC236}">
                <a16:creationId xmlns:a16="http://schemas.microsoft.com/office/drawing/2014/main" id="{20A8AF02-53C6-4007-9CCD-BEF259C15783}"/>
              </a:ext>
            </a:extLst>
          </p:cNvPr>
          <p:cNvSpPr/>
          <p:nvPr userDrawn="1"/>
        </p:nvSpPr>
        <p:spPr>
          <a:xfrm>
            <a:off x="960793" y="0"/>
            <a:ext cx="10270414" cy="45719"/>
          </a:xfrm>
          <a:prstGeom prst="rect">
            <a:avLst/>
          </a:prstGeom>
          <a:gradFill>
            <a:gsLst>
              <a:gs pos="80000">
                <a:srgbClr val="FF5800"/>
              </a:gs>
              <a:gs pos="0">
                <a:srgbClr val="97003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119443"/>
      </p:ext>
    </p:extLst>
  </p:cSld>
  <p:clrMap bg1="lt1" tx1="dk1" bg2="lt2" tx2="dk2" accent1="accent1" accent2="accent2" accent3="accent3" accent4="accent4" accent5="accent5" accent6="accent6" hlink="hlink" folHlink="folHlink"/>
  <p:sldLayoutIdLst>
    <p:sldLayoutId id="2147483894" r:id="rId1"/>
    <p:sldLayoutId id="2147483720" r:id="rId2"/>
    <p:sldLayoutId id="2147483834" r:id="rId3"/>
    <p:sldLayoutId id="2147483722" r:id="rId4"/>
    <p:sldLayoutId id="2147483723" r:id="rId5"/>
    <p:sldLayoutId id="2147483822" r:id="rId6"/>
    <p:sldLayoutId id="2147483846" r:id="rId7"/>
  </p:sldLayoutIdLst>
  <p:transition>
    <p:fade/>
  </p:transition>
  <p:hf sldNum="0" hdr="0" ft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Box 9"/>
          <p:cNvSpPr txBox="1"/>
          <p:nvPr userDrawn="1"/>
        </p:nvSpPr>
        <p:spPr>
          <a:xfrm>
            <a:off x="8875659" y="6272986"/>
            <a:ext cx="2415909" cy="200055"/>
          </a:xfrm>
          <a:prstGeom prst="rect">
            <a:avLst/>
          </a:prstGeom>
          <a:noFill/>
        </p:spPr>
        <p:txBody>
          <a:bodyPr wrap="square" rtlCol="0">
            <a:spAutoFit/>
          </a:bodyPr>
          <a:lstStyle/>
          <a:p>
            <a:pPr algn="r"/>
            <a:r>
              <a:rPr lang="en-US" sz="700" dirty="0">
                <a:solidFill>
                  <a:srgbClr val="FF5800"/>
                </a:solidFill>
              </a:rPr>
              <a:t>&lt;Restricted&gt; </a:t>
            </a:r>
            <a:r>
              <a:rPr lang="en-US" sz="700" dirty="0">
                <a:solidFill>
                  <a:srgbClr val="464646"/>
                </a:solidFill>
              </a:rPr>
              <a:t>See Avanade’s </a:t>
            </a:r>
            <a:r>
              <a:rPr lang="en-US" sz="700" dirty="0">
                <a:solidFill>
                  <a:srgbClr val="FF5800"/>
                </a:solidFill>
                <a:hlinkClick r:id="rId9" invalidUrl="https://avanade.sharepoint.com/sites/policies/Policies2/Data Management/1431_DataManagement.pdf"/>
              </a:rPr>
              <a:t>Data Management Policy</a:t>
            </a:r>
            <a:endParaRPr lang="en-US" sz="700" dirty="0">
              <a:solidFill>
                <a:srgbClr val="FF5800"/>
              </a:solidFill>
            </a:endParaRPr>
          </a:p>
        </p:txBody>
      </p:sp>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vanadeLogoNoTM_AWColor_RGB.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0" name="Slide Number Placeholder 5">
            <a:extLst>
              <a:ext uri="{FF2B5EF4-FFF2-40B4-BE49-F238E27FC236}">
                <a16:creationId xmlns:a16="http://schemas.microsoft.com/office/drawing/2014/main" id="{D22CADC3-6A3F-4A43-BE72-ED78E8358FC7}"/>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dirty="0"/>
          </a:p>
        </p:txBody>
      </p:sp>
      <p:sp>
        <p:nvSpPr>
          <p:cNvPr id="34" name="Rectangle 33">
            <a:extLst>
              <a:ext uri="{FF2B5EF4-FFF2-40B4-BE49-F238E27FC236}">
                <a16:creationId xmlns:a16="http://schemas.microsoft.com/office/drawing/2014/main" id="{F0772629-085E-4A6A-B268-33A03143C344}"/>
              </a:ext>
            </a:extLst>
          </p:cNvPr>
          <p:cNvSpPr/>
          <p:nvPr userDrawn="1"/>
        </p:nvSpPr>
        <p:spPr>
          <a:xfrm>
            <a:off x="960793" y="0"/>
            <a:ext cx="10270414" cy="45719"/>
          </a:xfrm>
          <a:prstGeom prst="rect">
            <a:avLst/>
          </a:prstGeom>
          <a:gradFill>
            <a:gsLst>
              <a:gs pos="80000">
                <a:srgbClr val="FF5800"/>
              </a:gs>
              <a:gs pos="0">
                <a:srgbClr val="97003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012942"/>
      </p:ext>
    </p:extLst>
  </p:cSld>
  <p:clrMap bg1="lt1" tx1="dk1" bg2="lt2" tx2="dk2" accent1="accent1" accent2="accent2" accent3="accent3" accent4="accent4" accent5="accent5" accent6="accent6" hlink="hlink" folHlink="folHlink"/>
  <p:sldLayoutIdLst>
    <p:sldLayoutId id="2147483893" r:id="rId1"/>
    <p:sldLayoutId id="2147483766" r:id="rId2"/>
    <p:sldLayoutId id="2147483765" r:id="rId3"/>
    <p:sldLayoutId id="2147483768" r:id="rId4"/>
    <p:sldLayoutId id="2147483769" r:id="rId5"/>
    <p:sldLayoutId id="2147483823" r:id="rId6"/>
    <p:sldLayoutId id="2147483845" r:id="rId7"/>
  </p:sldLayoutIdLst>
  <p:transition>
    <p:fade/>
  </p:transition>
  <p:hf sldNum="0" hdr="0" ft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vanadeLogoNoTM_AWColor_RGB.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0" name="Slide Number Placeholder 5">
            <a:extLst>
              <a:ext uri="{FF2B5EF4-FFF2-40B4-BE49-F238E27FC236}">
                <a16:creationId xmlns:a16="http://schemas.microsoft.com/office/drawing/2014/main" id="{D22CADC3-6A3F-4A43-BE72-ED78E8358FC7}"/>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dirty="0"/>
          </a:p>
        </p:txBody>
      </p:sp>
      <p:sp>
        <p:nvSpPr>
          <p:cNvPr id="34" name="Rectangle 33">
            <a:extLst>
              <a:ext uri="{FF2B5EF4-FFF2-40B4-BE49-F238E27FC236}">
                <a16:creationId xmlns:a16="http://schemas.microsoft.com/office/drawing/2014/main" id="{E05A330D-6DDB-4E07-8A01-50F3FF398363}"/>
              </a:ext>
            </a:extLst>
          </p:cNvPr>
          <p:cNvSpPr/>
          <p:nvPr userDrawn="1"/>
        </p:nvSpPr>
        <p:spPr>
          <a:xfrm>
            <a:off x="960793" y="0"/>
            <a:ext cx="10270414" cy="45719"/>
          </a:xfrm>
          <a:prstGeom prst="rect">
            <a:avLst/>
          </a:prstGeom>
          <a:gradFill>
            <a:gsLst>
              <a:gs pos="80000">
                <a:srgbClr val="FF5800"/>
              </a:gs>
              <a:gs pos="0">
                <a:srgbClr val="97003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79841"/>
      </p:ext>
    </p:extLst>
  </p:cSld>
  <p:clrMap bg1="lt1" tx1="dk1" bg2="lt2" tx2="dk2" accent1="accent1" accent2="accent2" accent3="accent3" accent4="accent4" accent5="accent5" accent6="accent6" hlink="hlink" folHlink="folHlink"/>
  <p:sldLayoutIdLst>
    <p:sldLayoutId id="2147483892" r:id="rId1"/>
    <p:sldLayoutId id="2147483838" r:id="rId2"/>
    <p:sldLayoutId id="2147483839" r:id="rId3"/>
    <p:sldLayoutId id="2147483841" r:id="rId4"/>
    <p:sldLayoutId id="2147483842" r:id="rId5"/>
    <p:sldLayoutId id="2147483843" r:id="rId6"/>
    <p:sldLayoutId id="2147483844" r:id="rId7"/>
  </p:sldLayoutIdLst>
  <p:transition>
    <p:fade/>
  </p:transition>
  <p:hf sldNum="0" hdr="0" ft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7"/>
          <a:stretch>
            <a:fillRect/>
          </a:stretch>
        </p:blipFill>
        <p:spPr>
          <a:xfrm>
            <a:off x="2429248" y="2083305"/>
            <a:ext cx="7333503" cy="2691389"/>
          </a:xfrm>
          <a:prstGeom prst="rect">
            <a:avLst/>
          </a:prstGeom>
        </p:spPr>
      </p:pic>
      <p:sp>
        <p:nvSpPr>
          <p:cNvPr id="11" name="Rectangle 5"/>
          <p:cNvSpPr txBox="1">
            <a:spLocks noChangeArrowheads="1"/>
          </p:cNvSpPr>
          <p:nvPr/>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©2018 Avanade Inc. All Rights Reserved.</a:t>
            </a:r>
          </a:p>
        </p:txBody>
      </p:sp>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Rectangle 7"/>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1658359"/>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91" r:id="rId3"/>
    <p:sldLayoutId id="2147483821" r:id="rId4"/>
  </p:sldLayoutIdLst>
  <p:transition>
    <p:fade/>
  </p:transition>
  <p:hf sldNum="0" hdr="0" ft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o.microsoft.com/fwlink/p/?LinkID=317672" TargetMode="External"/><Relationship Id="rId7" Type="http://schemas.openxmlformats.org/officeDocument/2006/relationships/hyperlink" Target="https://www.microsoft.com/en-us/download/details.aspx?id=50032" TargetMode="External"/><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hyperlink" Target="https://msdn.microsoft.com/dynamics/crm/downloads" TargetMode="External"/><Relationship Id="rId5" Type="http://schemas.openxmlformats.org/officeDocument/2006/relationships/hyperlink" Target="https://www.nuget.org/packages/Microsoft.CrmSdk.CoreAssemblies/6.1.2" TargetMode="External"/><Relationship Id="rId4" Type="http://schemas.openxmlformats.org/officeDocument/2006/relationships/hyperlink" Target="https://msdn.microsoft.com/en-us/library/dn481567(v=crm.6).aspx#BKMK_61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9.emf"/><Relationship Id="rId2" Type="http://schemas.openxmlformats.org/officeDocument/2006/relationships/notesSlide" Target="../notesSlides/notesSlide1.xml"/><Relationship Id="rId16"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4.png"/><Relationship Id="rId11" Type="http://schemas.microsoft.com/office/2007/relationships/hdphoto" Target="../media/hdphoto1.wdp"/><Relationship Id="rId5" Type="http://schemas.openxmlformats.org/officeDocument/2006/relationships/image" Target="../media/image13.png"/><Relationship Id="rId15" Type="http://schemas.openxmlformats.org/officeDocument/2006/relationships/image" Target="../media/image22.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icrosoft.com/en-us/download/details.aspx?id=50032"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1212138-6D64-4490-8C9D-C9F992C2A9A3}"/>
              </a:ext>
            </a:extLst>
          </p:cNvPr>
          <p:cNvSpPr>
            <a:spLocks noGrp="1"/>
          </p:cNvSpPr>
          <p:nvPr>
            <p:ph type="subTitle" idx="1"/>
          </p:nvPr>
        </p:nvSpPr>
        <p:spPr>
          <a:xfrm>
            <a:off x="1453308" y="3965197"/>
            <a:ext cx="9293895" cy="855797"/>
          </a:xfrm>
        </p:spPr>
        <p:txBody>
          <a:bodyPr/>
          <a:lstStyle/>
          <a:p>
            <a:r>
              <a:rPr lang="en-GB" i="1" dirty="0"/>
              <a:t>Week 5, Custom Application &amp; Web API</a:t>
            </a:r>
          </a:p>
          <a:p>
            <a:r>
              <a:rPr lang="en-GB" i="1" dirty="0"/>
              <a:t>Marzo 2018</a:t>
            </a:r>
          </a:p>
        </p:txBody>
      </p:sp>
      <p:sp>
        <p:nvSpPr>
          <p:cNvPr id="3" name="Title 2">
            <a:extLst>
              <a:ext uri="{FF2B5EF4-FFF2-40B4-BE49-F238E27FC236}">
                <a16:creationId xmlns:a16="http://schemas.microsoft.com/office/drawing/2014/main" id="{18DF1A7A-9D4B-4BEE-B356-64C9ECD8296B}"/>
              </a:ext>
            </a:extLst>
          </p:cNvPr>
          <p:cNvSpPr>
            <a:spLocks noGrp="1"/>
          </p:cNvSpPr>
          <p:nvPr>
            <p:ph type="title"/>
          </p:nvPr>
        </p:nvSpPr>
        <p:spPr>
          <a:xfrm>
            <a:off x="1444797" y="3057195"/>
            <a:ext cx="9302406" cy="1331844"/>
          </a:xfrm>
        </p:spPr>
        <p:txBody>
          <a:bodyPr/>
          <a:lstStyle/>
          <a:p>
            <a:r>
              <a:rPr lang="en-GB" dirty="0"/>
              <a:t>Avanade CRM TC Academy</a:t>
            </a:r>
          </a:p>
        </p:txBody>
      </p:sp>
    </p:spTree>
    <p:extLst>
      <p:ext uri="{BB962C8B-B14F-4D97-AF65-F5344CB8AC3E}">
        <p14:creationId xmlns:p14="http://schemas.microsoft.com/office/powerpoint/2010/main" val="56208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B66DA1-E453-4450-B3A7-9BC723A6ED5B}"/>
              </a:ext>
            </a:extLst>
          </p:cNvPr>
          <p:cNvSpPr>
            <a:spLocks noGrp="1"/>
          </p:cNvSpPr>
          <p:nvPr>
            <p:ph type="title"/>
          </p:nvPr>
        </p:nvSpPr>
        <p:spPr>
          <a:xfrm>
            <a:off x="1097280" y="422189"/>
            <a:ext cx="10058400" cy="938290"/>
          </a:xfrm>
        </p:spPr>
        <p:txBody>
          <a:bodyPr/>
          <a:lstStyle/>
          <a:p>
            <a:r>
              <a:rPr lang="en-US" dirty="0"/>
              <a:t>NuGet to the rescue</a:t>
            </a:r>
            <a:endParaRPr lang="it-IT" dirty="0"/>
          </a:p>
        </p:txBody>
      </p:sp>
      <p:pic>
        <p:nvPicPr>
          <p:cNvPr id="8" name="Content Placeholder 7">
            <a:extLst>
              <a:ext uri="{FF2B5EF4-FFF2-40B4-BE49-F238E27FC236}">
                <a16:creationId xmlns:a16="http://schemas.microsoft.com/office/drawing/2014/main" id="{9D50A8B0-F420-4DC6-BDAA-BD40BC79C035}"/>
              </a:ext>
            </a:extLst>
          </p:cNvPr>
          <p:cNvPicPr>
            <a:picLocks noGrp="1" noChangeAspect="1"/>
          </p:cNvPicPr>
          <p:nvPr>
            <p:ph sz="half" idx="1"/>
          </p:nvPr>
        </p:nvPicPr>
        <p:blipFill>
          <a:blip r:embed="rId2"/>
          <a:stretch>
            <a:fillRect/>
          </a:stretch>
        </p:blipFill>
        <p:spPr>
          <a:xfrm>
            <a:off x="6126480" y="1698948"/>
            <a:ext cx="4762412" cy="3460104"/>
          </a:xfrm>
          <a:prstGeom prst="rect">
            <a:avLst/>
          </a:prstGeom>
          <a:ln>
            <a:solidFill>
              <a:schemeClr val="accent1"/>
            </a:solidFill>
          </a:ln>
        </p:spPr>
      </p:pic>
      <p:graphicFrame>
        <p:nvGraphicFramePr>
          <p:cNvPr id="10" name="Content Placeholder 9">
            <a:extLst>
              <a:ext uri="{FF2B5EF4-FFF2-40B4-BE49-F238E27FC236}">
                <a16:creationId xmlns:a16="http://schemas.microsoft.com/office/drawing/2014/main" id="{47198156-9179-4C4B-A640-A3F2732CEB41}"/>
              </a:ext>
            </a:extLst>
          </p:cNvPr>
          <p:cNvGraphicFramePr>
            <a:graphicFrameLocks noGrp="1"/>
          </p:cNvGraphicFramePr>
          <p:nvPr>
            <p:ph sz="half" idx="2"/>
            <p:extLst>
              <p:ext uri="{D42A27DB-BD31-4B8C-83A1-F6EECF244321}">
                <p14:modId xmlns:p14="http://schemas.microsoft.com/office/powerpoint/2010/main" val="3531318161"/>
              </p:ext>
            </p:extLst>
          </p:nvPr>
        </p:nvGraphicFramePr>
        <p:xfrm>
          <a:off x="1097280" y="1698948"/>
          <a:ext cx="4655011" cy="3460104"/>
        </p:xfrm>
        <a:graphic>
          <a:graphicData uri="http://schemas.openxmlformats.org/drawingml/2006/table">
            <a:tbl>
              <a:tblPr/>
              <a:tblGrid>
                <a:gridCol w="1022013">
                  <a:extLst>
                    <a:ext uri="{9D8B030D-6E8A-4147-A177-3AD203B41FA5}">
                      <a16:colId xmlns:a16="http://schemas.microsoft.com/office/drawing/2014/main" val="3733423590"/>
                    </a:ext>
                  </a:extLst>
                </a:gridCol>
                <a:gridCol w="1171213">
                  <a:extLst>
                    <a:ext uri="{9D8B030D-6E8A-4147-A177-3AD203B41FA5}">
                      <a16:colId xmlns:a16="http://schemas.microsoft.com/office/drawing/2014/main" val="1548593666"/>
                    </a:ext>
                  </a:extLst>
                </a:gridCol>
                <a:gridCol w="984714">
                  <a:extLst>
                    <a:ext uri="{9D8B030D-6E8A-4147-A177-3AD203B41FA5}">
                      <a16:colId xmlns:a16="http://schemas.microsoft.com/office/drawing/2014/main" val="1733072462"/>
                    </a:ext>
                  </a:extLst>
                </a:gridCol>
                <a:gridCol w="1477071">
                  <a:extLst>
                    <a:ext uri="{9D8B030D-6E8A-4147-A177-3AD203B41FA5}">
                      <a16:colId xmlns:a16="http://schemas.microsoft.com/office/drawing/2014/main" val="366560970"/>
                    </a:ext>
                  </a:extLst>
                </a:gridCol>
              </a:tblGrid>
              <a:tr h="429931">
                <a:tc>
                  <a:txBody>
                    <a:bodyPr/>
                    <a:lstStyle/>
                    <a:p>
                      <a:r>
                        <a:rPr lang="it-IT" sz="900" b="1">
                          <a:effectLst/>
                        </a:rPr>
                        <a:t>.NET Framework</a:t>
                      </a:r>
                      <a:endParaRPr lang="it-IT" sz="900">
                        <a:effectLst/>
                      </a:endParaRP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900" b="1" dirty="0">
                          <a:effectLst/>
                        </a:rPr>
                        <a:t>SDK Client</a:t>
                      </a:r>
                      <a:endParaRPr lang="it-IT" sz="900" dirty="0">
                        <a:effectLst/>
                      </a:endParaRP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900" b="1">
                          <a:effectLst/>
                        </a:rPr>
                        <a:t>Dynamics CRM versions</a:t>
                      </a:r>
                      <a:endParaRPr lang="it-IT" sz="900">
                        <a:effectLst/>
                      </a:endParaRP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900" b="1">
                          <a:effectLst/>
                        </a:rPr>
                        <a:t>Description</a:t>
                      </a:r>
                      <a:endParaRPr lang="it-IT" sz="900">
                        <a:effectLst/>
                      </a:endParaRP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4693064"/>
                  </a:ext>
                </a:extLst>
              </a:tr>
              <a:tr h="1644063">
                <a:tc>
                  <a:txBody>
                    <a:bodyPr/>
                    <a:lstStyle/>
                    <a:p>
                      <a:r>
                        <a:rPr lang="it-IT" sz="900" dirty="0">
                          <a:effectLst/>
                        </a:rPr>
                        <a:t>.net 4.0</a:t>
                      </a: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effectLst/>
                        </a:rPr>
                        <a:t>CRM 2013 (6.x)</a:t>
                      </a:r>
                    </a:p>
                    <a:p>
                      <a:r>
                        <a:rPr lang="en-US" sz="900" dirty="0">
                          <a:effectLst/>
                        </a:rPr>
                        <a:t>Download </a:t>
                      </a:r>
                      <a:r>
                        <a:rPr lang="en-US" sz="900" u="none" strike="noStrike" dirty="0">
                          <a:solidFill>
                            <a:srgbClr val="337AB7"/>
                          </a:solidFill>
                          <a:effectLst/>
                          <a:hlinkClick r:id="rId3"/>
                        </a:rPr>
                        <a:t>here</a:t>
                      </a:r>
                      <a:endParaRPr lang="en-US" sz="900" dirty="0">
                        <a:effectLst/>
                      </a:endParaRP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900">
                          <a:effectLst/>
                        </a:rPr>
                        <a:t>v6.x, v7.x, &amp; v8.x</a:t>
                      </a: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900" dirty="0">
                          <a:effectLst/>
                        </a:rPr>
                        <a:t>Supported with new Microsoft.Xrm.Sdk.dll assembly included in:</a:t>
                      </a:r>
                    </a:p>
                    <a:p>
                      <a:pPr>
                        <a:buFont typeface="Arial" panose="020B0604020202020204" pitchFamily="34" charset="0"/>
                        <a:buChar char="•"/>
                      </a:pPr>
                      <a:r>
                        <a:rPr lang="it-IT" sz="900" u="none" strike="noStrike" dirty="0">
                          <a:solidFill>
                            <a:srgbClr val="337AB7"/>
                          </a:solidFill>
                          <a:effectLst/>
                          <a:hlinkClick r:id="rId4"/>
                        </a:rPr>
                        <a:t>Dynamics CRM 2013 SDK Version 6.1.2, January 2017</a:t>
                      </a:r>
                      <a:endParaRPr lang="it-IT" sz="900" dirty="0">
                        <a:effectLst/>
                      </a:endParaRPr>
                    </a:p>
                    <a:p>
                      <a:pPr>
                        <a:buFont typeface="Arial" panose="020B0604020202020204" pitchFamily="34" charset="0"/>
                        <a:buChar char="•"/>
                      </a:pPr>
                      <a:r>
                        <a:rPr lang="it-IT" sz="900" dirty="0">
                          <a:effectLst/>
                        </a:rPr>
                        <a:t>NuGet Package: </a:t>
                      </a:r>
                      <a:r>
                        <a:rPr lang="it-IT" sz="900" u="none" strike="noStrike" dirty="0">
                          <a:solidFill>
                            <a:srgbClr val="337AB7"/>
                          </a:solidFill>
                          <a:effectLst/>
                          <a:hlinkClick r:id="rId5"/>
                        </a:rPr>
                        <a:t>Microsoft.CrmSdk.CoreAssemblies Version 6.1.2</a:t>
                      </a:r>
                      <a:endParaRPr lang="it-IT" sz="900" dirty="0">
                        <a:effectLst/>
                      </a:endParaRP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130871"/>
                  </a:ext>
                </a:extLst>
              </a:tr>
              <a:tr h="860880">
                <a:tc>
                  <a:txBody>
                    <a:bodyPr/>
                    <a:lstStyle/>
                    <a:p>
                      <a:r>
                        <a:rPr lang="it-IT" sz="900">
                          <a:effectLst/>
                        </a:rPr>
                        <a:t>.net 4.5.2</a:t>
                      </a: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a:effectLst/>
                        </a:rPr>
                        <a:t>CRM 2015 (7.x)</a:t>
                      </a:r>
                    </a:p>
                    <a:p>
                      <a:r>
                        <a:rPr lang="en-US" sz="900">
                          <a:effectLst/>
                        </a:rPr>
                        <a:t>Download </a:t>
                      </a:r>
                      <a:r>
                        <a:rPr lang="en-US" sz="900" u="none" strike="noStrike">
                          <a:solidFill>
                            <a:srgbClr val="337AB7"/>
                          </a:solidFill>
                          <a:effectLst/>
                          <a:hlinkClick r:id="rId6"/>
                        </a:rPr>
                        <a:t>here</a:t>
                      </a:r>
                      <a:endParaRPr lang="en-US" sz="900">
                        <a:effectLst/>
                      </a:endParaRP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900">
                          <a:effectLst/>
                        </a:rPr>
                        <a:t>v6.x, v7.x, v8.0 &amp; v8.1.0</a:t>
                      </a: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a:effectLst/>
                        </a:rPr>
                        <a:t>Supported*</a:t>
                      </a:r>
                    </a:p>
                    <a:p>
                      <a:r>
                        <a:rPr lang="en-US" sz="900">
                          <a:effectLst/>
                        </a:rPr>
                        <a:t>*v8.1.1+ is not supported, Move to SDK version 8.x for support for CRM version 8.1.1+</a:t>
                      </a: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211147"/>
                  </a:ext>
                </a:extLst>
              </a:tr>
              <a:tr h="525230">
                <a:tc>
                  <a:txBody>
                    <a:bodyPr/>
                    <a:lstStyle/>
                    <a:p>
                      <a:r>
                        <a:rPr lang="it-IT" sz="900">
                          <a:effectLst/>
                        </a:rPr>
                        <a:t>.net 4.5.2</a:t>
                      </a: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effectLst/>
                        </a:rPr>
                        <a:t>CRM 2016 (8.x)</a:t>
                      </a:r>
                    </a:p>
                    <a:p>
                      <a:r>
                        <a:rPr lang="en-US" sz="900" dirty="0">
                          <a:effectLst/>
                        </a:rPr>
                        <a:t>Download </a:t>
                      </a:r>
                      <a:r>
                        <a:rPr lang="en-US" sz="900" u="none" strike="noStrike" dirty="0">
                          <a:solidFill>
                            <a:srgbClr val="337AB7"/>
                          </a:solidFill>
                          <a:effectLst/>
                          <a:hlinkClick r:id="rId7"/>
                        </a:rPr>
                        <a:t>here</a:t>
                      </a:r>
                      <a:endParaRPr lang="en-US" sz="900" dirty="0">
                        <a:effectLst/>
                      </a:endParaRPr>
                    </a:p>
                  </a:txBody>
                  <a:tcPr marL="45383" marR="45383" marT="45383" marB="45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900" dirty="0"/>
                    </a:p>
                  </a:txBody>
                  <a:tcPr marL="43567" marR="43567" marT="21784" marB="217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900" dirty="0"/>
                    </a:p>
                  </a:txBody>
                  <a:tcPr marL="43567" marR="43567" marT="21784" marB="217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4555970"/>
                  </a:ext>
                </a:extLst>
              </a:tr>
            </a:tbl>
          </a:graphicData>
        </a:graphic>
      </p:graphicFrame>
    </p:spTree>
    <p:extLst>
      <p:ext uri="{BB962C8B-B14F-4D97-AF65-F5344CB8AC3E}">
        <p14:creationId xmlns:p14="http://schemas.microsoft.com/office/powerpoint/2010/main" val="2107333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C865220-5F19-47E9-A818-2626298D10FA}"/>
              </a:ext>
            </a:extLst>
          </p:cNvPr>
          <p:cNvSpPr>
            <a:spLocks noGrp="1"/>
          </p:cNvSpPr>
          <p:nvPr>
            <p:ph idx="1"/>
          </p:nvPr>
        </p:nvSpPr>
        <p:spPr>
          <a:xfrm>
            <a:off x="960792" y="1220186"/>
            <a:ext cx="10270415" cy="4470099"/>
          </a:xfrm>
        </p:spPr>
        <p:txBody>
          <a:bodyPr/>
          <a:lstStyle/>
          <a:p>
            <a:pPr marL="342900" indent="-342900">
              <a:buFont typeface="Arial" panose="020B0604020202020204" pitchFamily="34" charset="0"/>
              <a:buChar char="•"/>
            </a:pPr>
            <a:r>
              <a:rPr lang="en-US" dirty="0"/>
              <a:t>Application Security</a:t>
            </a:r>
          </a:p>
          <a:p>
            <a:pPr marL="1028700" lvl="1" indent="-342900">
              <a:buFont typeface="Arial" panose="020B0604020202020204" pitchFamily="34" charset="0"/>
              <a:buChar char="•"/>
            </a:pPr>
            <a:r>
              <a:rPr lang="en-US" dirty="0" err="1"/>
              <a:t>Creaiamo</a:t>
            </a:r>
            <a:r>
              <a:rPr lang="en-US" dirty="0"/>
              <a:t> una Web App </a:t>
            </a:r>
            <a:r>
              <a:rPr lang="en-US" dirty="0" err="1"/>
              <a:t>protetta</a:t>
            </a:r>
            <a:r>
              <a:rPr lang="en-US" dirty="0"/>
              <a:t> da Azure AD “</a:t>
            </a:r>
            <a:r>
              <a:rPr lang="en-US" i="1" dirty="0" err="1"/>
              <a:t>federata</a:t>
            </a:r>
            <a:r>
              <a:rPr lang="en-US" dirty="0"/>
              <a:t>” con Dynamics 365</a:t>
            </a:r>
          </a:p>
          <a:p>
            <a:pPr marL="1028700" lvl="1" indent="-342900">
              <a:buFont typeface="Arial" panose="020B0604020202020204" pitchFamily="34" charset="0"/>
              <a:buChar char="•"/>
            </a:pPr>
            <a:r>
              <a:rPr lang="en-US" dirty="0"/>
              <a:t>Application users &amp; On Behalf of</a:t>
            </a:r>
          </a:p>
          <a:p>
            <a:pPr marL="342900" indent="-342900">
              <a:buFont typeface="Arial" panose="020B0604020202020204" pitchFamily="34" charset="0"/>
              <a:buChar char="•"/>
            </a:pPr>
            <a:r>
              <a:rPr lang="en-US" dirty="0"/>
              <a:t>Console Application</a:t>
            </a:r>
          </a:p>
          <a:p>
            <a:pPr marL="1028700" lvl="1" indent="-342900">
              <a:buFont typeface="Arial" panose="020B0604020202020204" pitchFamily="34" charset="0"/>
              <a:buChar char="•"/>
            </a:pPr>
            <a:r>
              <a:rPr lang="en-US" dirty="0"/>
              <a:t>In </a:t>
            </a:r>
            <a:r>
              <a:rPr lang="en-US" dirty="0" err="1"/>
              <a:t>questo</a:t>
            </a:r>
            <a:r>
              <a:rPr lang="en-US" dirty="0"/>
              <a:t> HOL </a:t>
            </a:r>
            <a:r>
              <a:rPr lang="en-US" dirty="0" err="1"/>
              <a:t>cerchiamo</a:t>
            </a:r>
            <a:r>
              <a:rPr lang="en-US" dirty="0"/>
              <a:t> di </a:t>
            </a:r>
            <a:r>
              <a:rPr lang="en-US" dirty="0" err="1"/>
              <a:t>entrare</a:t>
            </a:r>
            <a:r>
              <a:rPr lang="en-US" dirty="0"/>
              <a:t> </a:t>
            </a:r>
            <a:r>
              <a:rPr lang="en-US" dirty="0" err="1"/>
              <a:t>nel</a:t>
            </a:r>
            <a:r>
              <a:rPr lang="en-US" dirty="0"/>
              <a:t> </a:t>
            </a:r>
            <a:r>
              <a:rPr lang="en-US" dirty="0" err="1"/>
              <a:t>dettaglio</a:t>
            </a:r>
            <a:r>
              <a:rPr lang="en-US" dirty="0"/>
              <a:t> </a:t>
            </a:r>
            <a:r>
              <a:rPr lang="en-US" dirty="0" err="1"/>
              <a:t>dell’SDK</a:t>
            </a:r>
            <a:r>
              <a:rPr lang="en-US" dirty="0"/>
              <a:t> managed di Dynamics 365. </a:t>
            </a:r>
          </a:p>
          <a:p>
            <a:pPr marL="1028700" lvl="1" indent="-342900">
              <a:buFont typeface="Arial" panose="020B0604020202020204" pitchFamily="34" charset="0"/>
              <a:buChar char="•"/>
            </a:pPr>
            <a:r>
              <a:rPr lang="en-US" dirty="0" err="1"/>
              <a:t>Proviamo</a:t>
            </a:r>
            <a:r>
              <a:rPr lang="en-US" dirty="0"/>
              <a:t> a </a:t>
            </a:r>
            <a:r>
              <a:rPr lang="en-US" dirty="0" err="1"/>
              <a:t>impostare</a:t>
            </a:r>
            <a:r>
              <a:rPr lang="en-US" dirty="0"/>
              <a:t> un semplice </a:t>
            </a:r>
            <a:r>
              <a:rPr lang="en-US" dirty="0" err="1"/>
              <a:t>gestionale</a:t>
            </a:r>
            <a:r>
              <a:rPr lang="en-US" dirty="0"/>
              <a:t> CRUD su una nostra entity custom</a:t>
            </a:r>
          </a:p>
          <a:p>
            <a:pPr marL="1028700" lvl="1" indent="-342900">
              <a:buFont typeface="Arial" panose="020B0604020202020204" pitchFamily="34" charset="0"/>
              <a:buChar char="•"/>
            </a:pPr>
            <a:r>
              <a:rPr lang="en-US" dirty="0" err="1"/>
              <a:t>Analizziamo</a:t>
            </a:r>
            <a:r>
              <a:rPr lang="en-US" dirty="0"/>
              <a:t> best practices, </a:t>
            </a:r>
            <a:r>
              <a:rPr lang="en-US" dirty="0" err="1"/>
              <a:t>librerie</a:t>
            </a:r>
            <a:r>
              <a:rPr lang="en-US" dirty="0"/>
              <a:t> </a:t>
            </a:r>
            <a:r>
              <a:rPr lang="en-US" dirty="0" err="1"/>
              <a:t>esterne</a:t>
            </a:r>
            <a:r>
              <a:rPr lang="en-US" dirty="0"/>
              <a:t> </a:t>
            </a:r>
            <a:r>
              <a:rPr lang="en-US" dirty="0" err="1"/>
              <a:t>utili</a:t>
            </a:r>
            <a:r>
              <a:rPr lang="en-US" dirty="0"/>
              <a:t> e </a:t>
            </a:r>
            <a:r>
              <a:rPr lang="en-US" dirty="0" err="1"/>
              <a:t>convenzioni</a:t>
            </a:r>
            <a:endParaRPr lang="en-US" dirty="0"/>
          </a:p>
          <a:p>
            <a:pPr marL="342900" indent="-342900">
              <a:buFont typeface="Arial" panose="020B0604020202020204" pitchFamily="34" charset="0"/>
              <a:buChar char="•"/>
            </a:pPr>
            <a:r>
              <a:rPr lang="en-US" dirty="0"/>
              <a:t>Avanade.XRM.Batches</a:t>
            </a:r>
          </a:p>
          <a:p>
            <a:pPr marL="1028700" lvl="1" indent="-342900">
              <a:buFont typeface="Arial" panose="020B0604020202020204" pitchFamily="34" charset="0"/>
              <a:buChar char="•"/>
            </a:pPr>
            <a:r>
              <a:rPr lang="en-US" dirty="0"/>
              <a:t>Il </a:t>
            </a:r>
            <a:r>
              <a:rPr lang="en-US" dirty="0" err="1"/>
              <a:t>nostro</a:t>
            </a:r>
            <a:r>
              <a:rPr lang="en-US" dirty="0"/>
              <a:t> asset </a:t>
            </a:r>
            <a:r>
              <a:rPr lang="en-US" dirty="0" err="1"/>
              <a:t>interno</a:t>
            </a:r>
            <a:r>
              <a:rPr lang="en-US" dirty="0"/>
              <a:t>, </a:t>
            </a:r>
            <a:r>
              <a:rPr lang="en-US" dirty="0" err="1"/>
              <a:t>configuriamo</a:t>
            </a:r>
            <a:r>
              <a:rPr lang="en-US" dirty="0"/>
              <a:t> Visual Studio per </a:t>
            </a:r>
            <a:r>
              <a:rPr lang="en-US" dirty="0" err="1"/>
              <a:t>utilizzarlo</a:t>
            </a:r>
            <a:endParaRPr lang="en-US" dirty="0"/>
          </a:p>
          <a:p>
            <a:pPr marL="1028700" lvl="1" indent="-342900">
              <a:buFont typeface="Arial" panose="020B0604020202020204" pitchFamily="34" charset="0"/>
              <a:buChar char="•"/>
            </a:pPr>
            <a:r>
              <a:rPr lang="en-US" dirty="0" err="1"/>
              <a:t>Convertiamo</a:t>
            </a:r>
            <a:r>
              <a:rPr lang="en-US" dirty="0"/>
              <a:t> la nostra Console App in Batch</a:t>
            </a:r>
          </a:p>
          <a:p>
            <a:pPr marL="1028700" lvl="1" indent="-342900">
              <a:buFont typeface="Arial" panose="020B0604020202020204" pitchFamily="34" charset="0"/>
              <a:buChar char="•"/>
            </a:pPr>
            <a:r>
              <a:rPr lang="it-IT" dirty="0"/>
              <a:t>Analizziamo il codice sorgente dell’asset</a:t>
            </a:r>
          </a:p>
          <a:p>
            <a:pPr marL="1028700" lvl="1" indent="-342900">
              <a:buFont typeface="Arial" panose="020B0604020202020204" pitchFamily="34" charset="0"/>
              <a:buChar char="•"/>
            </a:pPr>
            <a:r>
              <a:rPr lang="it-IT" dirty="0"/>
              <a:t>Contribuire ed estendere gli asset aziendali</a:t>
            </a:r>
          </a:p>
          <a:p>
            <a:pPr marL="342900" indent="-342900">
              <a:buFont typeface="Arial" panose="020B0604020202020204" pitchFamily="34" charset="0"/>
              <a:buChar char="•"/>
            </a:pPr>
            <a:r>
              <a:rPr lang="it-IT" dirty="0"/>
              <a:t>«No Framework»</a:t>
            </a:r>
          </a:p>
          <a:p>
            <a:pPr marL="1028700" lvl="1" indent="-342900">
              <a:buFont typeface="Arial" panose="020B0604020202020204" pitchFamily="34" charset="0"/>
              <a:buChar char="•"/>
            </a:pPr>
            <a:r>
              <a:rPr lang="it-IT" dirty="0"/>
              <a:t>Interfacciamoci con Dynamics 365 senza SDK</a:t>
            </a:r>
          </a:p>
        </p:txBody>
      </p:sp>
      <p:sp>
        <p:nvSpPr>
          <p:cNvPr id="5" name="Title 4">
            <a:extLst>
              <a:ext uri="{FF2B5EF4-FFF2-40B4-BE49-F238E27FC236}">
                <a16:creationId xmlns:a16="http://schemas.microsoft.com/office/drawing/2014/main" id="{565EF885-6BEE-4064-AFB0-C7CDE29821B5}"/>
              </a:ext>
            </a:extLst>
          </p:cNvPr>
          <p:cNvSpPr>
            <a:spLocks noGrp="1"/>
          </p:cNvSpPr>
          <p:nvPr>
            <p:ph type="title"/>
          </p:nvPr>
        </p:nvSpPr>
        <p:spPr/>
        <p:txBody>
          <a:bodyPr/>
          <a:lstStyle/>
          <a:p>
            <a:r>
              <a:rPr lang="en-US" dirty="0"/>
              <a:t>Hands on Labs</a:t>
            </a:r>
            <a:endParaRPr lang="it-IT" dirty="0"/>
          </a:p>
        </p:txBody>
      </p:sp>
    </p:spTree>
    <p:extLst>
      <p:ext uri="{BB962C8B-B14F-4D97-AF65-F5344CB8AC3E}">
        <p14:creationId xmlns:p14="http://schemas.microsoft.com/office/powerpoint/2010/main" val="3937899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a:t>Dynamics 365 CE Extensibility Model</a:t>
            </a:r>
          </a:p>
          <a:p>
            <a:pPr marL="342900" indent="-342900">
              <a:buFont typeface="Arial" panose="020B0604020202020204" pitchFamily="34" charset="0"/>
              <a:buChar char="•"/>
            </a:pPr>
            <a:r>
              <a:rPr lang="en-GB" dirty="0"/>
              <a:t>Dynamics 365 Web API</a:t>
            </a:r>
          </a:p>
          <a:p>
            <a:pPr marL="1028700" lvl="1" indent="-342900">
              <a:buFont typeface="Arial" panose="020B0604020202020204" pitchFamily="34" charset="0"/>
              <a:buChar char="•"/>
            </a:pPr>
            <a:r>
              <a:rPr lang="en-GB" dirty="0"/>
              <a:t>OAuth</a:t>
            </a:r>
          </a:p>
          <a:p>
            <a:pPr marL="342900" indent="-342900">
              <a:buFont typeface="Arial" panose="020B0604020202020204" pitchFamily="34" charset="0"/>
              <a:buChar char="•"/>
            </a:pPr>
            <a:r>
              <a:rPr lang="en-GB" dirty="0"/>
              <a:t>Dynamics 365 SDK &amp; Tooling</a:t>
            </a:r>
          </a:p>
          <a:p>
            <a:pPr marL="342900" indent="-342900">
              <a:buFont typeface="Arial" panose="020B0604020202020204" pitchFamily="34" charset="0"/>
              <a:buChar char="•"/>
            </a:pPr>
            <a:r>
              <a:rPr lang="en-GB" dirty="0"/>
              <a:t>Console Apps</a:t>
            </a:r>
          </a:p>
          <a:p>
            <a:pPr marL="1028700" lvl="1" indent="-342900">
              <a:buFont typeface="Arial" panose="020B0604020202020204" pitchFamily="34" charset="0"/>
              <a:buChar char="•"/>
            </a:pPr>
            <a:r>
              <a:rPr lang="en-GB" dirty="0"/>
              <a:t>Setup</a:t>
            </a:r>
          </a:p>
          <a:p>
            <a:pPr marL="1028700" lvl="1" indent="-342900">
              <a:buFont typeface="Arial" panose="020B0604020202020204" pitchFamily="34" charset="0"/>
              <a:buChar char="•"/>
            </a:pPr>
            <a:r>
              <a:rPr lang="en-GB" dirty="0"/>
              <a:t>“Best” practices</a:t>
            </a:r>
          </a:p>
          <a:p>
            <a:pPr marL="1028700" lvl="1" indent="-342900">
              <a:buFont typeface="Arial" panose="020B0604020202020204" pitchFamily="34" charset="0"/>
              <a:buChar char="•"/>
            </a:pPr>
            <a:r>
              <a:rPr lang="en-GB" dirty="0"/>
              <a:t>No Framework</a:t>
            </a:r>
          </a:p>
          <a:p>
            <a:pPr marL="342900" indent="-342900">
              <a:buFont typeface="Arial" panose="020B0604020202020204" pitchFamily="34" charset="0"/>
              <a:buChar char="•"/>
            </a:pPr>
            <a:r>
              <a:rPr lang="en-GB" dirty="0"/>
              <a:t>Avanade.XRM.Batches</a:t>
            </a:r>
          </a:p>
          <a:p>
            <a:pPr marL="342900" indent="-342900">
              <a:buFont typeface="Arial" panose="020B0604020202020204" pitchFamily="34" charset="0"/>
              <a:buChar char="•"/>
            </a:pPr>
            <a:r>
              <a:rPr lang="en-GB" dirty="0"/>
              <a:t>XRM Toolbox Plugin</a:t>
            </a:r>
          </a:p>
        </p:txBody>
      </p:sp>
      <p:sp>
        <p:nvSpPr>
          <p:cNvPr id="4" name="Title 3"/>
          <p:cNvSpPr>
            <a:spLocks noGrp="1"/>
          </p:cNvSpPr>
          <p:nvPr>
            <p:ph type="title"/>
          </p:nvPr>
        </p:nvSpPr>
        <p:spPr/>
        <p:txBody>
          <a:bodyPr/>
          <a:lstStyle/>
          <a:p>
            <a:r>
              <a:rPr lang="en-GB" dirty="0"/>
              <a:t>Agenda</a:t>
            </a:r>
          </a:p>
        </p:txBody>
      </p:sp>
      <p:sp>
        <p:nvSpPr>
          <p:cNvPr id="2" name="Right Brace 1">
            <a:extLst>
              <a:ext uri="{FF2B5EF4-FFF2-40B4-BE49-F238E27FC236}">
                <a16:creationId xmlns:a16="http://schemas.microsoft.com/office/drawing/2014/main" id="{340283BC-CE73-4675-B2E9-33E7277B1784}"/>
              </a:ext>
            </a:extLst>
          </p:cNvPr>
          <p:cNvSpPr/>
          <p:nvPr/>
        </p:nvSpPr>
        <p:spPr>
          <a:xfrm>
            <a:off x="3954163" y="3183142"/>
            <a:ext cx="1019431" cy="187695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5" name="TextBox 4">
            <a:extLst>
              <a:ext uri="{FF2B5EF4-FFF2-40B4-BE49-F238E27FC236}">
                <a16:creationId xmlns:a16="http://schemas.microsoft.com/office/drawing/2014/main" id="{A77EE9F2-D815-46A9-9B25-AC78E556A480}"/>
              </a:ext>
            </a:extLst>
          </p:cNvPr>
          <p:cNvSpPr txBox="1"/>
          <p:nvPr/>
        </p:nvSpPr>
        <p:spPr>
          <a:xfrm>
            <a:off x="5121876" y="3936951"/>
            <a:ext cx="2403389"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Hands-on Lab</a:t>
            </a:r>
            <a:endParaRPr lang="it-IT"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95234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2ADA4B-447E-4682-9920-1F93191F92EA}"/>
              </a:ext>
            </a:extLst>
          </p:cNvPr>
          <p:cNvSpPr>
            <a:spLocks noGrp="1"/>
          </p:cNvSpPr>
          <p:nvPr>
            <p:ph idx="1"/>
          </p:nvPr>
        </p:nvSpPr>
        <p:spPr/>
        <p:txBody>
          <a:bodyPr/>
          <a:lstStyle/>
          <a:p>
            <a:pPr marL="342900" indent="-342900">
              <a:buFont typeface="Arial" panose="020B0604020202020204" pitchFamily="34" charset="0"/>
              <a:buChar char="•"/>
            </a:pPr>
            <a:r>
              <a:rPr lang="en-US" sz="2400" dirty="0" err="1"/>
              <a:t>Domande</a:t>
            </a:r>
            <a:endParaRPr lang="en-US" sz="2400" dirty="0"/>
          </a:p>
          <a:p>
            <a:pPr marL="1028700" lvl="1" indent="-342900">
              <a:buFont typeface="Arial" panose="020B0604020202020204" pitchFamily="34" charset="0"/>
              <a:buChar char="•"/>
            </a:pPr>
            <a:r>
              <a:rPr lang="en-US" sz="2000" dirty="0" err="1"/>
              <a:t>Ogni</a:t>
            </a:r>
            <a:r>
              <a:rPr lang="en-US" sz="2000" dirty="0"/>
              <a:t> </a:t>
            </a:r>
            <a:r>
              <a:rPr lang="en-US" sz="2000" dirty="0" err="1"/>
              <a:t>momento</a:t>
            </a:r>
            <a:r>
              <a:rPr lang="en-US" sz="2000" dirty="0"/>
              <a:t> è </a:t>
            </a:r>
            <a:r>
              <a:rPr lang="en-US" sz="2000" dirty="0" err="1"/>
              <a:t>buono</a:t>
            </a:r>
            <a:r>
              <a:rPr lang="en-US" sz="2000" dirty="0"/>
              <a:t> per fare domanda, </a:t>
            </a:r>
            <a:r>
              <a:rPr lang="en-US" sz="2000" dirty="0" err="1"/>
              <a:t>chiarire</a:t>
            </a:r>
            <a:r>
              <a:rPr lang="en-US" sz="2000" dirty="0"/>
              <a:t> dei </a:t>
            </a:r>
            <a:r>
              <a:rPr lang="en-US" sz="2000" dirty="0" err="1"/>
              <a:t>dubbi</a:t>
            </a:r>
            <a:r>
              <a:rPr lang="en-US" sz="2000" dirty="0"/>
              <a:t> e </a:t>
            </a:r>
            <a:r>
              <a:rPr lang="en-US" sz="2000" dirty="0" err="1"/>
              <a:t>intavolare</a:t>
            </a:r>
            <a:r>
              <a:rPr lang="en-US" sz="2000" dirty="0"/>
              <a:t> una </a:t>
            </a:r>
            <a:r>
              <a:rPr lang="en-US" sz="2000" dirty="0" err="1"/>
              <a:t>discussione</a:t>
            </a:r>
            <a:endParaRPr lang="en-US" sz="2000" dirty="0"/>
          </a:p>
          <a:p>
            <a:pPr marL="342900" indent="-342900">
              <a:buFont typeface="Arial" panose="020B0604020202020204" pitchFamily="34" charset="0"/>
              <a:buChar char="•"/>
            </a:pPr>
            <a:r>
              <a:rPr lang="en-US" sz="2400" dirty="0"/>
              <a:t>Pause</a:t>
            </a:r>
          </a:p>
          <a:p>
            <a:pPr marL="1028700" lvl="1" indent="-342900">
              <a:buFont typeface="Arial" panose="020B0604020202020204" pitchFamily="34" charset="0"/>
              <a:buChar char="•"/>
            </a:pPr>
            <a:r>
              <a:rPr lang="en-US" sz="2000" dirty="0"/>
              <a:t>Quando vi </a:t>
            </a:r>
            <a:r>
              <a:rPr lang="en-US" sz="2000" dirty="0" err="1"/>
              <a:t>sentite</a:t>
            </a:r>
            <a:r>
              <a:rPr lang="en-US" sz="2000" dirty="0"/>
              <a:t> </a:t>
            </a:r>
            <a:r>
              <a:rPr lang="en-US" sz="2000" i="1" dirty="0"/>
              <a:t>full </a:t>
            </a:r>
            <a:r>
              <a:rPr lang="en-US" sz="2000" dirty="0" err="1"/>
              <a:t>alzate</a:t>
            </a:r>
            <a:r>
              <a:rPr lang="en-US" sz="2000" dirty="0"/>
              <a:t> la mano, ne </a:t>
            </a:r>
            <a:r>
              <a:rPr lang="en-US" sz="2000" dirty="0" err="1"/>
              <a:t>parliamo</a:t>
            </a:r>
            <a:r>
              <a:rPr lang="en-US" sz="2000" dirty="0"/>
              <a:t> e </a:t>
            </a:r>
            <a:r>
              <a:rPr lang="en-US" sz="2000" dirty="0" err="1"/>
              <a:t>cerchiamo</a:t>
            </a:r>
            <a:r>
              <a:rPr lang="en-US" sz="2000" dirty="0"/>
              <a:t> di </a:t>
            </a:r>
            <a:r>
              <a:rPr lang="en-US" sz="2000" dirty="0" err="1"/>
              <a:t>organizzarci</a:t>
            </a:r>
            <a:r>
              <a:rPr lang="en-US" sz="2000" dirty="0"/>
              <a:t> al </a:t>
            </a:r>
            <a:r>
              <a:rPr lang="en-US" sz="2000" dirty="0" err="1"/>
              <a:t>meglio</a:t>
            </a:r>
            <a:r>
              <a:rPr lang="en-US" sz="2000" dirty="0"/>
              <a:t>, in modo da </a:t>
            </a:r>
            <a:r>
              <a:rPr lang="en-US" sz="2000" dirty="0" err="1"/>
              <a:t>rispettare</a:t>
            </a:r>
            <a:r>
              <a:rPr lang="en-US" sz="2000" dirty="0"/>
              <a:t> i </a:t>
            </a:r>
            <a:r>
              <a:rPr lang="en-US" sz="2000" dirty="0" err="1"/>
              <a:t>ritmi</a:t>
            </a:r>
            <a:r>
              <a:rPr lang="en-US" sz="2000" dirty="0"/>
              <a:t> di tutti</a:t>
            </a:r>
            <a:endParaRPr lang="it-IT" sz="2000" dirty="0"/>
          </a:p>
          <a:p>
            <a:endParaRPr lang="it-IT" dirty="0"/>
          </a:p>
          <a:p>
            <a:pPr algn="ctr"/>
            <a:endParaRPr lang="it-IT" sz="3200" b="1" dirty="0">
              <a:solidFill>
                <a:schemeClr val="tx2"/>
              </a:solidFill>
            </a:endParaRPr>
          </a:p>
          <a:p>
            <a:pPr algn="ctr"/>
            <a:r>
              <a:rPr lang="it-IT" sz="3200" b="1" dirty="0">
                <a:solidFill>
                  <a:schemeClr val="tx2"/>
                </a:solidFill>
              </a:rPr>
              <a:t>FIRMATE IL FOGLIO DELLE PRESENZE</a:t>
            </a:r>
            <a:endParaRPr lang="it-IT" b="1" dirty="0">
              <a:solidFill>
                <a:schemeClr val="tx2"/>
              </a:solidFill>
            </a:endParaRPr>
          </a:p>
        </p:txBody>
      </p:sp>
      <p:sp>
        <p:nvSpPr>
          <p:cNvPr id="3" name="Title 2">
            <a:extLst>
              <a:ext uri="{FF2B5EF4-FFF2-40B4-BE49-F238E27FC236}">
                <a16:creationId xmlns:a16="http://schemas.microsoft.com/office/drawing/2014/main" id="{43182FEA-6B26-4663-A44E-5FC17BA0464F}"/>
              </a:ext>
            </a:extLst>
          </p:cNvPr>
          <p:cNvSpPr>
            <a:spLocks noGrp="1"/>
          </p:cNvSpPr>
          <p:nvPr>
            <p:ph type="title"/>
          </p:nvPr>
        </p:nvSpPr>
        <p:spPr/>
        <p:txBody>
          <a:bodyPr/>
          <a:lstStyle/>
          <a:p>
            <a:r>
              <a:rPr lang="en-US" dirty="0"/>
              <a:t>La prima </a:t>
            </a:r>
            <a:r>
              <a:rPr lang="en-US" dirty="0" err="1"/>
              <a:t>regola</a:t>
            </a:r>
            <a:r>
              <a:rPr lang="en-US" dirty="0"/>
              <a:t> </a:t>
            </a:r>
            <a:r>
              <a:rPr lang="en-US" dirty="0" err="1"/>
              <a:t>dell’Academy</a:t>
            </a:r>
            <a:r>
              <a:rPr lang="en-US" dirty="0"/>
              <a:t>…</a:t>
            </a:r>
            <a:br>
              <a:rPr lang="en-US" dirty="0"/>
            </a:br>
            <a:r>
              <a:rPr lang="en-US" sz="2000" i="1" dirty="0"/>
              <a:t>E’ </a:t>
            </a:r>
            <a:r>
              <a:rPr lang="en-US" sz="2000" i="1" dirty="0" err="1"/>
              <a:t>che</a:t>
            </a:r>
            <a:r>
              <a:rPr lang="en-US" sz="2000" i="1" dirty="0"/>
              <a:t> </a:t>
            </a:r>
            <a:r>
              <a:rPr lang="en-US" sz="2000" i="1" dirty="0" err="1"/>
              <a:t>si</a:t>
            </a:r>
            <a:r>
              <a:rPr lang="en-US" sz="2000" i="1" dirty="0"/>
              <a:t> </a:t>
            </a:r>
            <a:r>
              <a:rPr lang="en-US" sz="2000" i="1" dirty="0" err="1"/>
              <a:t>parla</a:t>
            </a:r>
            <a:r>
              <a:rPr lang="en-US" sz="2000" i="1" dirty="0"/>
              <a:t> di Dynamics 365 CE, quando </a:t>
            </a:r>
            <a:r>
              <a:rPr lang="en-US" sz="2000" i="1" dirty="0" err="1"/>
              <a:t>vuoi</a:t>
            </a:r>
            <a:r>
              <a:rPr lang="en-US" sz="2000" i="1" dirty="0"/>
              <a:t> </a:t>
            </a:r>
            <a:r>
              <a:rPr lang="en-US" sz="2000" i="1" dirty="0">
                <a:sym typeface="Wingdings" panose="05000000000000000000" pitchFamily="2" charset="2"/>
              </a:rPr>
              <a:t></a:t>
            </a:r>
            <a:endParaRPr lang="it-IT" i="1" dirty="0"/>
          </a:p>
        </p:txBody>
      </p:sp>
    </p:spTree>
    <p:extLst>
      <p:ext uri="{BB962C8B-B14F-4D97-AF65-F5344CB8AC3E}">
        <p14:creationId xmlns:p14="http://schemas.microsoft.com/office/powerpoint/2010/main" val="4064690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a:grpSpLocks noChangeAspect="1"/>
          </p:cNvGrpSpPr>
          <p:nvPr/>
        </p:nvGrpSpPr>
        <p:grpSpPr>
          <a:xfrm>
            <a:off x="719668" y="802058"/>
            <a:ext cx="10820400" cy="5045834"/>
            <a:chOff x="0" y="980687"/>
            <a:chExt cx="12188825" cy="5683965"/>
          </a:xfrm>
        </p:grpSpPr>
        <p:grpSp>
          <p:nvGrpSpPr>
            <p:cNvPr id="3" name="Group 2"/>
            <p:cNvGrpSpPr/>
            <p:nvPr/>
          </p:nvGrpSpPr>
          <p:grpSpPr>
            <a:xfrm>
              <a:off x="0" y="980687"/>
              <a:ext cx="12188825" cy="5683965"/>
              <a:chOff x="0" y="856862"/>
              <a:chExt cx="9144000" cy="5683965"/>
            </a:xfrm>
          </p:grpSpPr>
          <p:sp>
            <p:nvSpPr>
              <p:cNvPr id="4" name="AutoShape 19"/>
              <p:cNvSpPr>
                <a:spLocks noChangeArrowheads="1"/>
              </p:cNvSpPr>
              <p:nvPr/>
            </p:nvSpPr>
            <p:spPr bwMode="auto">
              <a:xfrm>
                <a:off x="2725738" y="3571487"/>
                <a:ext cx="1524000" cy="457200"/>
              </a:xfrm>
              <a:prstGeom prst="roundRect">
                <a:avLst>
                  <a:gd name="adj" fmla="val 21875"/>
                </a:avLst>
              </a:prstGeom>
              <a:gradFill rotWithShape="1">
                <a:gsLst>
                  <a:gs pos="0">
                    <a:srgbClr val="557EB9">
                      <a:lumMod val="40000"/>
                      <a:lumOff val="60000"/>
                    </a:srgbClr>
                  </a:gs>
                  <a:gs pos="100000">
                    <a:srgbClr val="EEECE1">
                      <a:lumMod val="20000"/>
                      <a:lumOff val="80000"/>
                    </a:srgbClr>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ctr"/>
              <a:lstStyle/>
              <a:p>
                <a:pPr algn="ctr" defTabSz="1462581" eaLnBrk="0" hangingPunct="0">
                  <a:lnSpc>
                    <a:spcPct val="85000"/>
                  </a:lnSpc>
                  <a:defRPr sz="1000"/>
                </a:pPr>
                <a:r>
                  <a:rPr lang="en-US" sz="1200" kern="0" dirty="0">
                    <a:solidFill>
                      <a:srgbClr val="021931"/>
                    </a:solidFill>
                    <a:latin typeface="Segoe"/>
                  </a:rPr>
                  <a:t>Pre-Event Plug-ins</a:t>
                </a:r>
              </a:p>
              <a:p>
                <a:pPr algn="ctr" defTabSz="1462581" eaLnBrk="0" hangingPunct="0">
                  <a:lnSpc>
                    <a:spcPct val="85000"/>
                  </a:lnSpc>
                  <a:defRPr sz="1000"/>
                </a:pPr>
                <a:r>
                  <a:rPr lang="en-US" sz="1200" kern="0" dirty="0">
                    <a:solidFill>
                      <a:srgbClr val="021931"/>
                    </a:solidFill>
                    <a:latin typeface="Segoe"/>
                  </a:rPr>
                  <a:t>(.NET Assemblies)</a:t>
                </a:r>
              </a:p>
            </p:txBody>
          </p:sp>
          <p:sp>
            <p:nvSpPr>
              <p:cNvPr id="5" name="AutoShape 22"/>
              <p:cNvSpPr>
                <a:spLocks noChangeArrowheads="1"/>
              </p:cNvSpPr>
              <p:nvPr/>
            </p:nvSpPr>
            <p:spPr bwMode="auto">
              <a:xfrm>
                <a:off x="4572000" y="3571487"/>
                <a:ext cx="1524000" cy="457200"/>
              </a:xfrm>
              <a:prstGeom prst="roundRect">
                <a:avLst>
                  <a:gd name="adj" fmla="val 21875"/>
                </a:avLst>
              </a:prstGeom>
              <a:gradFill rotWithShape="1">
                <a:gsLst>
                  <a:gs pos="0">
                    <a:srgbClr val="557EB9">
                      <a:lumMod val="40000"/>
                      <a:lumOff val="60000"/>
                    </a:srgbClr>
                  </a:gs>
                  <a:gs pos="100000">
                    <a:srgbClr val="EEECE1">
                      <a:lumMod val="20000"/>
                      <a:lumOff val="80000"/>
                    </a:srgbClr>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ctr"/>
              <a:lstStyle/>
              <a:p>
                <a:pPr algn="ctr" defTabSz="1462581" eaLnBrk="0" hangingPunct="0">
                  <a:lnSpc>
                    <a:spcPct val="85000"/>
                  </a:lnSpc>
                  <a:defRPr sz="1000"/>
                </a:pPr>
                <a:r>
                  <a:rPr lang="en-US" sz="1200" kern="0" dirty="0">
                    <a:solidFill>
                      <a:srgbClr val="021931"/>
                    </a:solidFill>
                    <a:latin typeface="Segoe"/>
                  </a:rPr>
                  <a:t>Post-Event Plug-ins</a:t>
                </a:r>
              </a:p>
              <a:p>
                <a:pPr algn="ctr" defTabSz="1462581" eaLnBrk="0" hangingPunct="0">
                  <a:lnSpc>
                    <a:spcPct val="85000"/>
                  </a:lnSpc>
                  <a:defRPr sz="1000"/>
                </a:pPr>
                <a:r>
                  <a:rPr lang="en-US" sz="1200" kern="0" dirty="0">
                    <a:solidFill>
                      <a:srgbClr val="021931"/>
                    </a:solidFill>
                    <a:latin typeface="Segoe"/>
                  </a:rPr>
                  <a:t>(.NET Assemblies)</a:t>
                </a:r>
              </a:p>
            </p:txBody>
          </p:sp>
          <p:sp>
            <p:nvSpPr>
              <p:cNvPr id="6" name="Line 24"/>
              <p:cNvSpPr>
                <a:spLocks noChangeShapeType="1"/>
              </p:cNvSpPr>
              <p:nvPr/>
            </p:nvSpPr>
            <p:spPr bwMode="auto">
              <a:xfrm>
                <a:off x="3505200" y="4028687"/>
                <a:ext cx="0" cy="228600"/>
              </a:xfrm>
              <a:prstGeom prst="line">
                <a:avLst/>
              </a:prstGeom>
              <a:noFill/>
              <a:ln w="38100">
                <a:solidFill>
                  <a:srgbClr val="072B60">
                    <a:lumMod val="40000"/>
                    <a:lumOff val="60000"/>
                  </a:srgbClr>
                </a:solidFill>
                <a:round/>
                <a:headEnd/>
                <a:tailEnd type="triangle" w="med" len="med"/>
              </a:ln>
              <a:effectLst/>
            </p:spPr>
            <p:txBody>
              <a:bodyPr lIns="121913" tIns="60957" rIns="121913" bIns="60957"/>
              <a:lstStyle/>
              <a:p>
                <a:pPr defTabSz="1219120">
                  <a:defRPr/>
                </a:pPr>
                <a:endParaRPr lang="en-US" sz="2400" kern="0" dirty="0">
                  <a:solidFill>
                    <a:srgbClr val="021931"/>
                  </a:solidFill>
                </a:endParaRPr>
              </a:p>
            </p:txBody>
          </p:sp>
          <p:sp>
            <p:nvSpPr>
              <p:cNvPr id="7" name="Line 26"/>
              <p:cNvSpPr>
                <a:spLocks noChangeShapeType="1"/>
              </p:cNvSpPr>
              <p:nvPr/>
            </p:nvSpPr>
            <p:spPr bwMode="auto">
              <a:xfrm>
                <a:off x="3505200" y="3342887"/>
                <a:ext cx="0" cy="228600"/>
              </a:xfrm>
              <a:prstGeom prst="line">
                <a:avLst/>
              </a:prstGeom>
              <a:noFill/>
              <a:ln w="38100">
                <a:solidFill>
                  <a:srgbClr val="072B60">
                    <a:lumMod val="40000"/>
                    <a:lumOff val="60000"/>
                  </a:srgbClr>
                </a:solidFill>
                <a:round/>
                <a:headEnd/>
                <a:tailEnd type="triangle" w="med" len="med"/>
              </a:ln>
              <a:effectLst/>
            </p:spPr>
            <p:txBody>
              <a:bodyPr lIns="121913" tIns="60957" rIns="121913" bIns="60957"/>
              <a:lstStyle/>
              <a:p>
                <a:pPr defTabSz="1219120">
                  <a:defRPr/>
                </a:pPr>
                <a:endParaRPr lang="en-US" sz="2400" kern="0" dirty="0">
                  <a:solidFill>
                    <a:srgbClr val="021931"/>
                  </a:solidFill>
                </a:endParaRPr>
              </a:p>
            </p:txBody>
          </p:sp>
          <p:sp>
            <p:nvSpPr>
              <p:cNvPr id="8" name="Line 27"/>
              <p:cNvSpPr>
                <a:spLocks noChangeShapeType="1"/>
              </p:cNvSpPr>
              <p:nvPr/>
            </p:nvSpPr>
            <p:spPr bwMode="auto">
              <a:xfrm>
                <a:off x="5334000" y="3342887"/>
                <a:ext cx="0" cy="228600"/>
              </a:xfrm>
              <a:prstGeom prst="line">
                <a:avLst/>
              </a:prstGeom>
              <a:noFill/>
              <a:ln w="38100">
                <a:solidFill>
                  <a:srgbClr val="072B60">
                    <a:lumMod val="40000"/>
                    <a:lumOff val="60000"/>
                  </a:srgbClr>
                </a:solidFill>
                <a:round/>
                <a:headEnd type="triangle" w="med" len="med"/>
                <a:tailEnd/>
              </a:ln>
              <a:effectLst/>
            </p:spPr>
            <p:txBody>
              <a:bodyPr lIns="121913" tIns="60957" rIns="121913" bIns="60957"/>
              <a:lstStyle/>
              <a:p>
                <a:pPr defTabSz="1219120">
                  <a:defRPr/>
                </a:pPr>
                <a:endParaRPr lang="en-US" sz="2400" kern="0" dirty="0">
                  <a:solidFill>
                    <a:srgbClr val="021931"/>
                  </a:solidFill>
                </a:endParaRPr>
              </a:p>
            </p:txBody>
          </p:sp>
          <p:sp>
            <p:nvSpPr>
              <p:cNvPr id="9" name="AutoShape 28"/>
              <p:cNvSpPr>
                <a:spLocks noChangeArrowheads="1"/>
              </p:cNvSpPr>
              <p:nvPr/>
            </p:nvSpPr>
            <p:spPr bwMode="auto">
              <a:xfrm>
                <a:off x="2286000" y="3038087"/>
                <a:ext cx="4343400" cy="304800"/>
              </a:xfrm>
              <a:prstGeom prst="roundRect">
                <a:avLst>
                  <a:gd name="adj" fmla="val 21875"/>
                </a:avLst>
              </a:prstGeom>
              <a:gradFill rotWithShape="1">
                <a:gsLst>
                  <a:gs pos="0">
                    <a:srgbClr val="FFC211">
                      <a:tint val="50000"/>
                      <a:satMod val="300000"/>
                    </a:srgbClr>
                  </a:gs>
                  <a:gs pos="100000">
                    <a:sysClr val="window" lastClr="FFFFFF"/>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b"/>
              <a:lstStyle/>
              <a:p>
                <a:pPr algn="ctr" defTabSz="1462581" eaLnBrk="0" hangingPunct="0">
                  <a:lnSpc>
                    <a:spcPct val="85000"/>
                  </a:lnSpc>
                  <a:defRPr sz="1000">
                    <a:latin typeface="+mj-lt"/>
                  </a:defRPr>
                </a:pPr>
                <a:r>
                  <a:rPr lang="en-US" sz="1333" kern="0" dirty="0">
                    <a:solidFill>
                      <a:srgbClr val="021931"/>
                    </a:solidFill>
                    <a:latin typeface="Segoe"/>
                  </a:rPr>
                  <a:t>Web Services</a:t>
                </a:r>
              </a:p>
            </p:txBody>
          </p:sp>
          <p:sp>
            <p:nvSpPr>
              <p:cNvPr id="10" name="Line 45"/>
              <p:cNvSpPr>
                <a:spLocks noChangeShapeType="1"/>
              </p:cNvSpPr>
              <p:nvPr/>
            </p:nvSpPr>
            <p:spPr bwMode="auto">
              <a:xfrm flipH="1" flipV="1">
                <a:off x="1066800" y="3200012"/>
                <a:ext cx="1219200" cy="0"/>
              </a:xfrm>
              <a:prstGeom prst="line">
                <a:avLst/>
              </a:prstGeom>
              <a:noFill/>
              <a:ln w="38100">
                <a:solidFill>
                  <a:srgbClr val="072B60">
                    <a:lumMod val="40000"/>
                    <a:lumOff val="60000"/>
                  </a:srgbClr>
                </a:solidFill>
                <a:round/>
                <a:headEnd type="triangle" w="med" len="med"/>
                <a:tailEnd/>
              </a:ln>
              <a:effectLst/>
            </p:spPr>
            <p:txBody>
              <a:bodyPr lIns="121913" tIns="60957" rIns="121913" bIns="60957"/>
              <a:lstStyle/>
              <a:p>
                <a:pPr defTabSz="1219120">
                  <a:defRPr/>
                </a:pPr>
                <a:endParaRPr lang="en-US" sz="2400" kern="0" dirty="0">
                  <a:solidFill>
                    <a:srgbClr val="021931"/>
                  </a:solidFill>
                </a:endParaRPr>
              </a:p>
            </p:txBody>
          </p:sp>
          <p:sp>
            <p:nvSpPr>
              <p:cNvPr id="11" name="Line 50"/>
              <p:cNvSpPr>
                <a:spLocks noChangeShapeType="1"/>
              </p:cNvSpPr>
              <p:nvPr/>
            </p:nvSpPr>
            <p:spPr bwMode="auto">
              <a:xfrm flipH="1" flipV="1">
                <a:off x="6629400" y="3123812"/>
                <a:ext cx="990600" cy="0"/>
              </a:xfrm>
              <a:prstGeom prst="line">
                <a:avLst/>
              </a:prstGeom>
              <a:noFill/>
              <a:ln w="38100">
                <a:solidFill>
                  <a:srgbClr val="072B60">
                    <a:lumMod val="40000"/>
                    <a:lumOff val="60000"/>
                  </a:srgbClr>
                </a:solidFill>
                <a:round/>
                <a:headEnd/>
                <a:tailEnd type="triangle" w="med" len="med"/>
              </a:ln>
              <a:effectLst/>
            </p:spPr>
            <p:txBody>
              <a:bodyPr lIns="121913" tIns="60957" rIns="121913" bIns="60957"/>
              <a:lstStyle/>
              <a:p>
                <a:pPr defTabSz="1219120">
                  <a:defRPr/>
                </a:pPr>
                <a:endParaRPr lang="en-US" sz="2400" kern="0" dirty="0">
                  <a:solidFill>
                    <a:srgbClr val="021931"/>
                  </a:solidFill>
                </a:endParaRPr>
              </a:p>
            </p:txBody>
          </p:sp>
          <p:sp>
            <p:nvSpPr>
              <p:cNvPr id="12" name="AutoShape 54"/>
              <p:cNvSpPr>
                <a:spLocks noChangeArrowheads="1"/>
              </p:cNvSpPr>
              <p:nvPr/>
            </p:nvSpPr>
            <p:spPr bwMode="auto">
              <a:xfrm>
                <a:off x="6459538" y="3571487"/>
                <a:ext cx="1524000" cy="457200"/>
              </a:xfrm>
              <a:prstGeom prst="roundRect">
                <a:avLst>
                  <a:gd name="adj" fmla="val 21875"/>
                </a:avLst>
              </a:prstGeom>
              <a:gradFill rotWithShape="1">
                <a:gsLst>
                  <a:gs pos="0">
                    <a:srgbClr val="557EB9">
                      <a:lumMod val="40000"/>
                      <a:lumOff val="60000"/>
                    </a:srgbClr>
                  </a:gs>
                  <a:gs pos="100000">
                    <a:srgbClr val="EEECE1">
                      <a:lumMod val="20000"/>
                      <a:lumOff val="80000"/>
                    </a:srgbClr>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ctr"/>
              <a:lstStyle/>
              <a:p>
                <a:pPr algn="ctr" defTabSz="1462581" eaLnBrk="0" hangingPunct="0">
                  <a:lnSpc>
                    <a:spcPct val="85000"/>
                  </a:lnSpc>
                  <a:defRPr sz="1000"/>
                </a:pPr>
                <a:r>
                  <a:rPr lang="en-US" sz="1200" kern="0" dirty="0">
                    <a:solidFill>
                      <a:srgbClr val="021931"/>
                    </a:solidFill>
                    <a:latin typeface="Segoe"/>
                  </a:rPr>
                  <a:t>Custom Workflow</a:t>
                </a:r>
              </a:p>
              <a:p>
                <a:pPr algn="ctr" defTabSz="1462581" eaLnBrk="0" hangingPunct="0">
                  <a:lnSpc>
                    <a:spcPct val="85000"/>
                  </a:lnSpc>
                  <a:defRPr sz="1000"/>
                </a:pPr>
                <a:r>
                  <a:rPr lang="en-US" sz="1200" kern="0" dirty="0">
                    <a:solidFill>
                      <a:srgbClr val="021931"/>
                    </a:solidFill>
                    <a:latin typeface="Segoe"/>
                  </a:rPr>
                  <a:t>(.NET Assemblies)</a:t>
                </a:r>
              </a:p>
            </p:txBody>
          </p:sp>
          <p:sp>
            <p:nvSpPr>
              <p:cNvPr id="13" name="Line 56"/>
              <p:cNvSpPr>
                <a:spLocks noChangeShapeType="1"/>
              </p:cNvSpPr>
              <p:nvPr/>
            </p:nvSpPr>
            <p:spPr bwMode="auto">
              <a:xfrm flipH="1" flipV="1">
                <a:off x="7010400" y="4933562"/>
                <a:ext cx="457200" cy="0"/>
              </a:xfrm>
              <a:prstGeom prst="line">
                <a:avLst/>
              </a:prstGeom>
              <a:noFill/>
              <a:ln w="38100">
                <a:solidFill>
                  <a:srgbClr val="072B60">
                    <a:lumMod val="40000"/>
                    <a:lumOff val="60000"/>
                  </a:srgbClr>
                </a:solidFill>
                <a:round/>
                <a:headEnd/>
                <a:tailEnd type="triangle" w="med" len="med"/>
              </a:ln>
              <a:effectLst/>
            </p:spPr>
            <p:txBody>
              <a:bodyPr lIns="121913" tIns="60957" rIns="121913" bIns="60957"/>
              <a:lstStyle/>
              <a:p>
                <a:pPr defTabSz="1219120">
                  <a:defRPr/>
                </a:pPr>
                <a:endParaRPr lang="en-US" sz="2400" kern="0" dirty="0">
                  <a:solidFill>
                    <a:srgbClr val="021931"/>
                  </a:solidFill>
                </a:endParaRPr>
              </a:p>
            </p:txBody>
          </p:sp>
          <p:sp>
            <p:nvSpPr>
              <p:cNvPr id="14" name="Line 57"/>
              <p:cNvSpPr>
                <a:spLocks noChangeShapeType="1"/>
              </p:cNvSpPr>
              <p:nvPr/>
            </p:nvSpPr>
            <p:spPr bwMode="auto">
              <a:xfrm>
                <a:off x="7448550" y="4028687"/>
                <a:ext cx="0" cy="914400"/>
              </a:xfrm>
              <a:prstGeom prst="line">
                <a:avLst/>
              </a:prstGeom>
              <a:noFill/>
              <a:ln w="38100">
                <a:solidFill>
                  <a:srgbClr val="072B60">
                    <a:lumMod val="40000"/>
                    <a:lumOff val="60000"/>
                  </a:srgbClr>
                </a:solidFill>
                <a:round/>
                <a:headEnd type="triangle" w="med" len="med"/>
                <a:tailEnd/>
              </a:ln>
              <a:effectLst/>
            </p:spPr>
            <p:txBody>
              <a:bodyPr lIns="121913" tIns="60957" rIns="121913" bIns="60957"/>
              <a:lstStyle/>
              <a:p>
                <a:pPr defTabSz="1219120">
                  <a:defRPr/>
                </a:pPr>
                <a:endParaRPr lang="en-US" sz="2400" kern="0" dirty="0">
                  <a:solidFill>
                    <a:srgbClr val="021931"/>
                  </a:solidFill>
                </a:endParaRPr>
              </a:p>
            </p:txBody>
          </p:sp>
          <p:sp>
            <p:nvSpPr>
              <p:cNvPr id="15" name="Line 58"/>
              <p:cNvSpPr>
                <a:spLocks noChangeShapeType="1"/>
              </p:cNvSpPr>
              <p:nvPr/>
            </p:nvSpPr>
            <p:spPr bwMode="auto">
              <a:xfrm>
                <a:off x="7239000" y="3219062"/>
                <a:ext cx="0" cy="352425"/>
              </a:xfrm>
              <a:prstGeom prst="line">
                <a:avLst/>
              </a:prstGeom>
              <a:noFill/>
              <a:ln w="38100">
                <a:solidFill>
                  <a:srgbClr val="072B60">
                    <a:lumMod val="40000"/>
                    <a:lumOff val="60000"/>
                  </a:srgbClr>
                </a:solidFill>
                <a:round/>
                <a:headEnd/>
                <a:tailEnd type="triangle" w="med" len="med"/>
              </a:ln>
              <a:effectLst/>
            </p:spPr>
            <p:txBody>
              <a:bodyPr lIns="121913" tIns="60957" rIns="121913" bIns="60957"/>
              <a:lstStyle/>
              <a:p>
                <a:pPr defTabSz="1219120">
                  <a:defRPr/>
                </a:pPr>
                <a:endParaRPr lang="en-US" sz="2400" kern="0" dirty="0">
                  <a:solidFill>
                    <a:srgbClr val="021931"/>
                  </a:solidFill>
                </a:endParaRPr>
              </a:p>
            </p:txBody>
          </p:sp>
          <p:sp>
            <p:nvSpPr>
              <p:cNvPr id="16" name="Line 59"/>
              <p:cNvSpPr>
                <a:spLocks noChangeShapeType="1"/>
              </p:cNvSpPr>
              <p:nvPr/>
            </p:nvSpPr>
            <p:spPr bwMode="auto">
              <a:xfrm flipH="1" flipV="1">
                <a:off x="6629400" y="3238112"/>
                <a:ext cx="609600" cy="0"/>
              </a:xfrm>
              <a:prstGeom prst="line">
                <a:avLst/>
              </a:prstGeom>
              <a:noFill/>
              <a:ln w="38100">
                <a:solidFill>
                  <a:srgbClr val="072B60">
                    <a:lumMod val="40000"/>
                    <a:lumOff val="60000"/>
                  </a:srgbClr>
                </a:solidFill>
                <a:round/>
                <a:headEnd/>
                <a:tailEnd type="triangle" w="med" len="med"/>
              </a:ln>
              <a:effectLst/>
            </p:spPr>
            <p:txBody>
              <a:bodyPr lIns="121913" tIns="60957" rIns="121913" bIns="60957"/>
              <a:lstStyle/>
              <a:p>
                <a:pPr defTabSz="1219120">
                  <a:defRPr/>
                </a:pPr>
                <a:endParaRPr lang="en-US" sz="2400" kern="0" dirty="0">
                  <a:solidFill>
                    <a:srgbClr val="021931"/>
                  </a:solidFill>
                </a:endParaRPr>
              </a:p>
            </p:txBody>
          </p:sp>
          <p:sp>
            <p:nvSpPr>
              <p:cNvPr id="17" name="TextBox 16"/>
              <p:cNvSpPr txBox="1"/>
              <p:nvPr/>
            </p:nvSpPr>
            <p:spPr>
              <a:xfrm>
                <a:off x="940841" y="3248607"/>
                <a:ext cx="1253696" cy="474499"/>
              </a:xfrm>
              <a:prstGeom prst="rect">
                <a:avLst/>
              </a:prstGeom>
              <a:noFill/>
            </p:spPr>
            <p:txBody>
              <a:bodyPr wrap="none" rtlCol="0">
                <a:spAutoFit/>
              </a:bodyPr>
              <a:lstStyle/>
              <a:p>
                <a:pPr defTabSz="1219170">
                  <a:defRPr/>
                </a:pPr>
                <a:r>
                  <a:rPr lang="en-US" sz="1333" kern="0" dirty="0">
                    <a:solidFill>
                      <a:srgbClr val="072B60">
                        <a:lumMod val="60000"/>
                        <a:lumOff val="40000"/>
                      </a:srgbClr>
                    </a:solidFill>
                  </a:rPr>
                  <a:t>Back End Integration</a:t>
                </a:r>
              </a:p>
              <a:p>
                <a:pPr defTabSz="1219170">
                  <a:defRPr/>
                </a:pPr>
                <a:r>
                  <a:rPr lang="en-US" sz="1333" kern="0" dirty="0">
                    <a:solidFill>
                      <a:srgbClr val="072B60">
                        <a:lumMod val="60000"/>
                        <a:lumOff val="40000"/>
                      </a:srgbClr>
                    </a:solidFill>
                  </a:rPr>
                  <a:t>server-to-server</a:t>
                </a:r>
              </a:p>
            </p:txBody>
          </p:sp>
          <p:sp>
            <p:nvSpPr>
              <p:cNvPr id="18" name="AutoShape 36"/>
              <p:cNvSpPr>
                <a:spLocks noChangeArrowheads="1"/>
              </p:cNvSpPr>
              <p:nvPr/>
            </p:nvSpPr>
            <p:spPr bwMode="auto">
              <a:xfrm>
                <a:off x="2858702" y="2150710"/>
                <a:ext cx="3600836" cy="457200"/>
              </a:xfrm>
              <a:prstGeom prst="roundRect">
                <a:avLst>
                  <a:gd name="adj" fmla="val 21875"/>
                </a:avLst>
              </a:prstGeom>
              <a:gradFill rotWithShape="1">
                <a:gsLst>
                  <a:gs pos="0">
                    <a:srgbClr val="557EB9">
                      <a:lumMod val="40000"/>
                      <a:lumOff val="60000"/>
                    </a:srgbClr>
                  </a:gs>
                  <a:gs pos="100000">
                    <a:srgbClr val="EEECE1">
                      <a:lumMod val="20000"/>
                      <a:lumOff val="80000"/>
                    </a:srgbClr>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ctr"/>
              <a:lstStyle/>
              <a:p>
                <a:pPr algn="ctr" defTabSz="1462581" eaLnBrk="0" hangingPunct="0">
                  <a:lnSpc>
                    <a:spcPct val="85000"/>
                  </a:lnSpc>
                  <a:defRPr/>
                </a:pPr>
                <a:r>
                  <a:rPr lang="en-US" sz="1000" kern="0" dirty="0">
                    <a:solidFill>
                      <a:srgbClr val="021931"/>
                    </a:solidFill>
                    <a:latin typeface="Segoe"/>
                  </a:rPr>
                  <a:t>Extensible Application:  Form and client </a:t>
                </a:r>
              </a:p>
              <a:p>
                <a:pPr algn="ctr" defTabSz="1462581" eaLnBrk="0" hangingPunct="0">
                  <a:lnSpc>
                    <a:spcPct val="85000"/>
                  </a:lnSpc>
                  <a:defRPr/>
                </a:pPr>
                <a:r>
                  <a:rPr lang="en-US" sz="1000" kern="0" dirty="0">
                    <a:solidFill>
                      <a:srgbClr val="021931"/>
                    </a:solidFill>
                    <a:latin typeface="Segoe"/>
                  </a:rPr>
                  <a:t>side events, Ribbon,  Sitemap, </a:t>
                </a:r>
              </a:p>
              <a:p>
                <a:pPr algn="ctr" defTabSz="1462581" eaLnBrk="0" hangingPunct="0">
                  <a:lnSpc>
                    <a:spcPct val="85000"/>
                  </a:lnSpc>
                  <a:defRPr/>
                </a:pPr>
                <a:r>
                  <a:rPr lang="en-US" sz="1000" kern="0" dirty="0">
                    <a:solidFill>
                      <a:srgbClr val="021931"/>
                    </a:solidFill>
                    <a:latin typeface="Segoe"/>
                  </a:rPr>
                  <a:t>Web Resources, JS libraries…</a:t>
                </a:r>
              </a:p>
            </p:txBody>
          </p:sp>
          <p:sp>
            <p:nvSpPr>
              <p:cNvPr id="19" name="AutoShape 43"/>
              <p:cNvSpPr>
                <a:spLocks noChangeArrowheads="1"/>
              </p:cNvSpPr>
              <p:nvPr/>
            </p:nvSpPr>
            <p:spPr bwMode="auto">
              <a:xfrm>
                <a:off x="304801" y="1007710"/>
                <a:ext cx="1524001" cy="1447800"/>
              </a:xfrm>
              <a:prstGeom prst="roundRect">
                <a:avLst>
                  <a:gd name="adj" fmla="val 5119"/>
                </a:avLst>
              </a:prstGeom>
              <a:gradFill rotWithShape="1">
                <a:gsLst>
                  <a:gs pos="0">
                    <a:srgbClr val="557EB9">
                      <a:lumMod val="40000"/>
                      <a:lumOff val="60000"/>
                    </a:srgbClr>
                  </a:gs>
                  <a:gs pos="100000">
                    <a:srgbClr val="EEECE1">
                      <a:lumMod val="20000"/>
                      <a:lumOff val="80000"/>
                    </a:srgbClr>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b"/>
              <a:lstStyle/>
              <a:p>
                <a:pPr algn="ctr" defTabSz="1462581" eaLnBrk="0" hangingPunct="0">
                  <a:lnSpc>
                    <a:spcPct val="85000"/>
                  </a:lnSpc>
                  <a:defRPr/>
                </a:pPr>
                <a:r>
                  <a:rPr lang="en-US" sz="1333" kern="0" dirty="0">
                    <a:solidFill>
                      <a:srgbClr val="021931"/>
                    </a:solidFill>
                    <a:latin typeface="Segoe"/>
                  </a:rPr>
                  <a:t>Integrated</a:t>
                </a:r>
              </a:p>
              <a:p>
                <a:pPr algn="ctr" defTabSz="1462581" eaLnBrk="0" hangingPunct="0">
                  <a:lnSpc>
                    <a:spcPct val="85000"/>
                  </a:lnSpc>
                  <a:defRPr/>
                </a:pPr>
                <a:r>
                  <a:rPr lang="en-US" sz="1333" kern="0" dirty="0">
                    <a:solidFill>
                      <a:srgbClr val="021931"/>
                    </a:solidFill>
                    <a:latin typeface="Segoe"/>
                  </a:rPr>
                  <a:t>Applications</a:t>
                </a:r>
              </a:p>
            </p:txBody>
          </p:sp>
          <p:sp>
            <p:nvSpPr>
              <p:cNvPr id="20" name="AutoShape 48"/>
              <p:cNvSpPr>
                <a:spLocks noChangeArrowheads="1"/>
              </p:cNvSpPr>
              <p:nvPr/>
            </p:nvSpPr>
            <p:spPr bwMode="auto">
              <a:xfrm>
                <a:off x="6629401" y="1007710"/>
                <a:ext cx="2133599" cy="1600200"/>
              </a:xfrm>
              <a:prstGeom prst="roundRect">
                <a:avLst>
                  <a:gd name="adj" fmla="val 3799"/>
                </a:avLst>
              </a:prstGeom>
              <a:gradFill rotWithShape="1">
                <a:gsLst>
                  <a:gs pos="0">
                    <a:srgbClr val="557EB9">
                      <a:lumMod val="40000"/>
                      <a:lumOff val="60000"/>
                    </a:srgbClr>
                  </a:gs>
                  <a:gs pos="100000">
                    <a:srgbClr val="EEECE1">
                      <a:lumMod val="20000"/>
                      <a:lumOff val="80000"/>
                    </a:srgbClr>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b"/>
              <a:lstStyle/>
              <a:p>
                <a:pPr algn="ctr" defTabSz="1462581" eaLnBrk="0" hangingPunct="0">
                  <a:lnSpc>
                    <a:spcPct val="85000"/>
                  </a:lnSpc>
                  <a:defRPr/>
                </a:pPr>
                <a:r>
                  <a:rPr lang="en-US" sz="1050" kern="0" dirty="0">
                    <a:solidFill>
                      <a:srgbClr val="021931"/>
                    </a:solidFill>
                    <a:latin typeface="Segoe"/>
                  </a:rPr>
                  <a:t>Reporting</a:t>
                </a:r>
              </a:p>
              <a:p>
                <a:pPr algn="ctr" defTabSz="1462581" eaLnBrk="0" hangingPunct="0">
                  <a:lnSpc>
                    <a:spcPct val="85000"/>
                  </a:lnSpc>
                  <a:defRPr/>
                </a:pPr>
                <a:r>
                  <a:rPr lang="en-US" sz="1050" kern="0" dirty="0">
                    <a:solidFill>
                      <a:srgbClr val="021931"/>
                    </a:solidFill>
                    <a:latin typeface="Segoe"/>
                  </a:rPr>
                  <a:t>(Dashboards, Charts, Excel, FetchXML and SRS)</a:t>
                </a:r>
              </a:p>
            </p:txBody>
          </p:sp>
          <p:sp>
            <p:nvSpPr>
              <p:cNvPr id="21" name="Line 45"/>
              <p:cNvSpPr>
                <a:spLocks noChangeShapeType="1"/>
              </p:cNvSpPr>
              <p:nvPr/>
            </p:nvSpPr>
            <p:spPr bwMode="auto">
              <a:xfrm flipH="1" flipV="1">
                <a:off x="1904999" y="1617310"/>
                <a:ext cx="953703" cy="0"/>
              </a:xfrm>
              <a:prstGeom prst="line">
                <a:avLst/>
              </a:prstGeom>
              <a:noFill/>
              <a:ln w="38100">
                <a:solidFill>
                  <a:srgbClr val="072B60">
                    <a:lumMod val="40000"/>
                    <a:lumOff val="60000"/>
                  </a:srgbClr>
                </a:solidFill>
                <a:round/>
                <a:headEnd type="triangle" w="med" len="med"/>
                <a:tailEnd type="triangle"/>
              </a:ln>
              <a:effectLst/>
            </p:spPr>
            <p:txBody>
              <a:bodyPr lIns="121913" tIns="60957" rIns="121913" bIns="60957"/>
              <a:lstStyle/>
              <a:p>
                <a:pPr defTabSz="1219120">
                  <a:defRPr/>
                </a:pPr>
                <a:endParaRPr lang="en-US" sz="2400" kern="0" dirty="0">
                  <a:solidFill>
                    <a:srgbClr val="021931"/>
                  </a:solidFill>
                </a:endParaRPr>
              </a:p>
            </p:txBody>
          </p:sp>
          <p:sp>
            <p:nvSpPr>
              <p:cNvPr id="22" name="TextBox 21"/>
              <p:cNvSpPr txBox="1"/>
              <p:nvPr/>
            </p:nvSpPr>
            <p:spPr>
              <a:xfrm>
                <a:off x="1999651" y="1091284"/>
                <a:ext cx="859052" cy="474499"/>
              </a:xfrm>
              <a:prstGeom prst="rect">
                <a:avLst/>
              </a:prstGeom>
              <a:noFill/>
            </p:spPr>
            <p:txBody>
              <a:bodyPr wrap="square" rtlCol="0">
                <a:spAutoFit/>
              </a:bodyPr>
              <a:lstStyle/>
              <a:p>
                <a:pPr defTabSz="1219170">
                  <a:defRPr/>
                </a:pPr>
                <a:r>
                  <a:rPr lang="en-US" sz="1333" kern="0" dirty="0">
                    <a:solidFill>
                      <a:srgbClr val="072B60">
                        <a:lumMod val="60000"/>
                        <a:lumOff val="40000"/>
                      </a:srgbClr>
                    </a:solidFill>
                  </a:rPr>
                  <a:t>Front End Integration</a:t>
                </a:r>
              </a:p>
            </p:txBody>
          </p:sp>
          <p:pic>
            <p:nvPicPr>
              <p:cNvPr id="23" name="Picture 40" descr="Server Content Management"/>
              <p:cNvPicPr>
                <a:picLocks noChangeAspect="1" noChangeArrowheads="1"/>
              </p:cNvPicPr>
              <p:nvPr/>
            </p:nvPicPr>
            <p:blipFill>
              <a:blip r:embed="rId3" cstate="print"/>
              <a:srcRect/>
              <a:stretch>
                <a:fillRect/>
              </a:stretch>
            </p:blipFill>
            <p:spPr bwMode="auto">
              <a:xfrm>
                <a:off x="1247776" y="1160110"/>
                <a:ext cx="457200" cy="762127"/>
              </a:xfrm>
              <a:prstGeom prst="rect">
                <a:avLst/>
              </a:prstGeom>
              <a:noFill/>
              <a:ln w="9525">
                <a:noFill/>
                <a:miter lim="800000"/>
                <a:headEnd/>
                <a:tailEnd/>
              </a:ln>
            </p:spPr>
          </p:pic>
          <p:pic>
            <p:nvPicPr>
              <p:cNvPr id="24" name="Picture 41" descr="Server BizTalk"/>
              <p:cNvPicPr>
                <a:picLocks noChangeAspect="1" noChangeArrowheads="1"/>
              </p:cNvPicPr>
              <p:nvPr/>
            </p:nvPicPr>
            <p:blipFill>
              <a:blip r:embed="rId4" cstate="print"/>
              <a:srcRect/>
              <a:stretch>
                <a:fillRect/>
              </a:stretch>
            </p:blipFill>
            <p:spPr bwMode="auto">
              <a:xfrm>
                <a:off x="409576" y="1174526"/>
                <a:ext cx="433388" cy="754062"/>
              </a:xfrm>
              <a:prstGeom prst="rect">
                <a:avLst/>
              </a:prstGeom>
              <a:noFill/>
              <a:ln w="9525">
                <a:noFill/>
                <a:miter lim="800000"/>
                <a:headEnd/>
                <a:tailEnd/>
              </a:ln>
            </p:spPr>
          </p:pic>
          <p:sp>
            <p:nvSpPr>
              <p:cNvPr id="25" name="Rounded Rectangle 24"/>
              <p:cNvSpPr/>
              <p:nvPr/>
            </p:nvSpPr>
            <p:spPr bwMode="auto">
              <a:xfrm>
                <a:off x="2858702" y="1007710"/>
                <a:ext cx="3600835" cy="990600"/>
              </a:xfrm>
              <a:prstGeom prst="roundRect">
                <a:avLst/>
              </a:prstGeom>
              <a:gradFill rotWithShape="1">
                <a:gsLst>
                  <a:gs pos="0">
                    <a:srgbClr val="FFC211">
                      <a:tint val="50000"/>
                      <a:satMod val="300000"/>
                    </a:srgbClr>
                  </a:gs>
                  <a:gs pos="100000">
                    <a:sysClr val="window" lastClr="FFFFFF"/>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b"/>
              <a:lstStyle/>
              <a:p>
                <a:pPr algn="ctr" defTabSz="1462581" eaLnBrk="0" hangingPunct="0">
                  <a:lnSpc>
                    <a:spcPct val="85000"/>
                  </a:lnSpc>
                  <a:defRPr sz="1050">
                    <a:latin typeface="+mj-lt"/>
                  </a:defRPr>
                </a:pPr>
                <a:endParaRPr lang="en-US" sz="1400" kern="0" dirty="0">
                  <a:solidFill>
                    <a:srgbClr val="021931"/>
                  </a:solidFill>
                  <a:latin typeface="Segoe"/>
                </a:endParaRPr>
              </a:p>
            </p:txBody>
          </p:sp>
          <p:sp>
            <p:nvSpPr>
              <p:cNvPr id="26" name="TextBox 25"/>
              <p:cNvSpPr txBox="1"/>
              <p:nvPr/>
            </p:nvSpPr>
            <p:spPr>
              <a:xfrm>
                <a:off x="3992205" y="1741384"/>
                <a:ext cx="379447" cy="280838"/>
              </a:xfrm>
              <a:prstGeom prst="rect">
                <a:avLst/>
              </a:prstGeom>
              <a:noFill/>
            </p:spPr>
            <p:txBody>
              <a:bodyPr wrap="none" rtlCol="0">
                <a:spAutoFit/>
              </a:bodyPr>
              <a:lstStyle/>
              <a:p>
                <a:pPr defTabSz="1219170">
                  <a:defRPr/>
                </a:pPr>
                <a:r>
                  <a:rPr lang="en-US" sz="1333" kern="0" dirty="0">
                    <a:solidFill>
                      <a:srgbClr val="021931"/>
                    </a:solidFill>
                  </a:rPr>
                  <a:t>Web</a:t>
                </a:r>
              </a:p>
            </p:txBody>
          </p:sp>
          <p:sp>
            <p:nvSpPr>
              <p:cNvPr id="27" name="TextBox 26"/>
              <p:cNvSpPr txBox="1"/>
              <p:nvPr/>
            </p:nvSpPr>
            <p:spPr>
              <a:xfrm>
                <a:off x="4792575" y="1741384"/>
                <a:ext cx="547485" cy="280838"/>
              </a:xfrm>
              <a:prstGeom prst="rect">
                <a:avLst/>
              </a:prstGeom>
              <a:noFill/>
            </p:spPr>
            <p:txBody>
              <a:bodyPr wrap="none" rtlCol="0">
                <a:spAutoFit/>
              </a:bodyPr>
              <a:lstStyle/>
              <a:p>
                <a:pPr defTabSz="1219170">
                  <a:defRPr/>
                </a:pPr>
                <a:r>
                  <a:rPr lang="en-US" sz="1333" kern="0" dirty="0">
                    <a:solidFill>
                      <a:srgbClr val="021931"/>
                    </a:solidFill>
                  </a:rPr>
                  <a:t>Outlook</a:t>
                </a:r>
              </a:p>
            </p:txBody>
          </p:sp>
          <p:grpSp>
            <p:nvGrpSpPr>
              <p:cNvPr id="28" name="Group 7"/>
              <p:cNvGrpSpPr/>
              <p:nvPr/>
            </p:nvGrpSpPr>
            <p:grpSpPr>
              <a:xfrm>
                <a:off x="7239000" y="1083910"/>
                <a:ext cx="978539" cy="990600"/>
                <a:chOff x="7239000" y="938213"/>
                <a:chExt cx="1030288" cy="1042987"/>
              </a:xfrm>
            </p:grpSpPr>
            <p:pic>
              <p:nvPicPr>
                <p:cNvPr id="65" name="Picture 3" descr="Generic Application"/>
                <p:cNvPicPr>
                  <a:picLocks noChangeAspect="1" noChangeArrowheads="1"/>
                </p:cNvPicPr>
                <p:nvPr/>
              </p:nvPicPr>
              <p:blipFill>
                <a:blip r:embed="rId5" cstate="print"/>
                <a:srcRect/>
                <a:stretch>
                  <a:fillRect/>
                </a:stretch>
              </p:blipFill>
              <p:spPr bwMode="auto">
                <a:xfrm>
                  <a:off x="7848600" y="938213"/>
                  <a:ext cx="420688" cy="890587"/>
                </a:xfrm>
                <a:prstGeom prst="rect">
                  <a:avLst/>
                </a:prstGeom>
                <a:noFill/>
                <a:ln w="9525">
                  <a:noFill/>
                  <a:miter lim="800000"/>
                  <a:headEnd/>
                  <a:tailEnd/>
                </a:ln>
              </p:spPr>
            </p:pic>
            <p:pic>
              <p:nvPicPr>
                <p:cNvPr id="66" name="Picture 38" descr="Business Process (developer)"/>
                <p:cNvPicPr>
                  <a:picLocks noChangeAspect="1" noChangeArrowheads="1"/>
                </p:cNvPicPr>
                <p:nvPr/>
              </p:nvPicPr>
              <p:blipFill>
                <a:blip r:embed="rId6" cstate="print"/>
                <a:srcRect/>
                <a:stretch>
                  <a:fillRect/>
                </a:stretch>
              </p:blipFill>
              <p:spPr bwMode="auto">
                <a:xfrm>
                  <a:off x="7527926" y="1014413"/>
                  <a:ext cx="420688" cy="890587"/>
                </a:xfrm>
                <a:prstGeom prst="rect">
                  <a:avLst/>
                </a:prstGeom>
                <a:noFill/>
                <a:ln w="9525">
                  <a:noFill/>
                  <a:miter lim="800000"/>
                  <a:headEnd/>
                  <a:tailEnd/>
                </a:ln>
              </p:spPr>
            </p:pic>
            <p:pic>
              <p:nvPicPr>
                <p:cNvPr id="67" name="Picture 39" descr="Generic Application"/>
                <p:cNvPicPr>
                  <a:picLocks noChangeAspect="1" noChangeArrowheads="1"/>
                </p:cNvPicPr>
                <p:nvPr/>
              </p:nvPicPr>
              <p:blipFill>
                <a:blip r:embed="rId5" cstate="print"/>
                <a:srcRect/>
                <a:stretch>
                  <a:fillRect/>
                </a:stretch>
              </p:blipFill>
              <p:spPr bwMode="auto">
                <a:xfrm>
                  <a:off x="7239000" y="1090613"/>
                  <a:ext cx="420688" cy="890587"/>
                </a:xfrm>
                <a:prstGeom prst="rect">
                  <a:avLst/>
                </a:prstGeom>
                <a:noFill/>
                <a:ln w="9525">
                  <a:noFill/>
                  <a:miter lim="800000"/>
                  <a:headEnd/>
                  <a:tailEnd/>
                </a:ln>
              </p:spPr>
            </p:pic>
          </p:grpSp>
          <p:sp>
            <p:nvSpPr>
              <p:cNvPr id="29" name="Line 4"/>
              <p:cNvSpPr>
                <a:spLocks noChangeShapeType="1"/>
              </p:cNvSpPr>
              <p:nvPr/>
            </p:nvSpPr>
            <p:spPr bwMode="auto">
              <a:xfrm flipV="1">
                <a:off x="0" y="2827179"/>
                <a:ext cx="9144000" cy="1"/>
              </a:xfrm>
              <a:prstGeom prst="line">
                <a:avLst/>
              </a:prstGeom>
              <a:noFill/>
              <a:ln w="38100">
                <a:solidFill>
                  <a:srgbClr val="072B60">
                    <a:lumMod val="40000"/>
                    <a:lumOff val="60000"/>
                    <a:alpha val="54000"/>
                  </a:srgbClr>
                </a:solidFill>
                <a:prstDash val="sysDash"/>
                <a:round/>
                <a:headEnd/>
                <a:tailEnd/>
              </a:ln>
            </p:spPr>
            <p:txBody>
              <a:bodyPr lIns="121913" tIns="60957" rIns="121913" bIns="60957"/>
              <a:lstStyle/>
              <a:p>
                <a:pPr defTabSz="1219170">
                  <a:defRPr/>
                </a:pPr>
                <a:endParaRPr lang="en-US" sz="2400" kern="0" dirty="0">
                  <a:solidFill>
                    <a:srgbClr val="021931"/>
                  </a:solidFill>
                </a:endParaRPr>
              </a:p>
            </p:txBody>
          </p:sp>
          <p:sp>
            <p:nvSpPr>
              <p:cNvPr id="30" name="TextBox 29"/>
              <p:cNvSpPr txBox="1"/>
              <p:nvPr/>
            </p:nvSpPr>
            <p:spPr>
              <a:xfrm>
                <a:off x="5638800" y="1741384"/>
                <a:ext cx="487309" cy="280838"/>
              </a:xfrm>
              <a:prstGeom prst="rect">
                <a:avLst/>
              </a:prstGeom>
              <a:noFill/>
            </p:spPr>
            <p:txBody>
              <a:bodyPr wrap="none" rtlCol="0">
                <a:spAutoFit/>
              </a:bodyPr>
              <a:lstStyle/>
              <a:p>
                <a:pPr defTabSz="1219170">
                  <a:defRPr/>
                </a:pPr>
                <a:r>
                  <a:rPr lang="en-US" sz="1333" kern="0" dirty="0">
                    <a:solidFill>
                      <a:srgbClr val="021931"/>
                    </a:solidFill>
                  </a:rPr>
                  <a:t>Mobile</a:t>
                </a:r>
              </a:p>
            </p:txBody>
          </p:sp>
          <p:sp>
            <p:nvSpPr>
              <p:cNvPr id="31" name="Line 46"/>
              <p:cNvSpPr>
                <a:spLocks noChangeShapeType="1"/>
              </p:cNvSpPr>
              <p:nvPr/>
            </p:nvSpPr>
            <p:spPr bwMode="auto">
              <a:xfrm>
                <a:off x="1066800" y="2464838"/>
                <a:ext cx="0" cy="754224"/>
              </a:xfrm>
              <a:prstGeom prst="line">
                <a:avLst/>
              </a:prstGeom>
              <a:noFill/>
              <a:ln w="38100">
                <a:solidFill>
                  <a:srgbClr val="072B60">
                    <a:lumMod val="40000"/>
                    <a:lumOff val="60000"/>
                  </a:srgbClr>
                </a:solidFill>
                <a:round/>
                <a:headEnd type="triangle" w="med" len="med"/>
                <a:tailEnd/>
              </a:ln>
              <a:effectLst/>
            </p:spPr>
            <p:txBody>
              <a:bodyPr lIns="121913" tIns="60957" rIns="121913" bIns="60957"/>
              <a:lstStyle/>
              <a:p>
                <a:pPr defTabSz="1219120">
                  <a:defRPr/>
                </a:pPr>
                <a:endParaRPr lang="en-US" sz="2400" kern="0" dirty="0">
                  <a:solidFill>
                    <a:srgbClr val="021931"/>
                  </a:solidFill>
                </a:endParaRPr>
              </a:p>
            </p:txBody>
          </p:sp>
          <p:sp>
            <p:nvSpPr>
              <p:cNvPr id="32" name="Line 51"/>
              <p:cNvSpPr>
                <a:spLocks noChangeShapeType="1"/>
              </p:cNvSpPr>
              <p:nvPr/>
            </p:nvSpPr>
            <p:spPr bwMode="auto">
              <a:xfrm>
                <a:off x="7620000" y="2609462"/>
                <a:ext cx="0" cy="533400"/>
              </a:xfrm>
              <a:prstGeom prst="line">
                <a:avLst/>
              </a:prstGeom>
              <a:noFill/>
              <a:ln w="38100">
                <a:solidFill>
                  <a:srgbClr val="072B60">
                    <a:lumMod val="40000"/>
                    <a:lumOff val="60000"/>
                  </a:srgbClr>
                </a:solidFill>
                <a:round/>
                <a:headEnd type="triangle" w="med" len="med"/>
                <a:tailEnd/>
              </a:ln>
              <a:effectLst/>
            </p:spPr>
            <p:txBody>
              <a:bodyPr lIns="121913" tIns="60957" rIns="121913" bIns="60957"/>
              <a:lstStyle/>
              <a:p>
                <a:pPr defTabSz="1219120">
                  <a:defRPr/>
                </a:pPr>
                <a:endParaRPr lang="en-US" sz="2400" kern="0" dirty="0">
                  <a:solidFill>
                    <a:srgbClr val="021931"/>
                  </a:solidFill>
                </a:endParaRPr>
              </a:p>
            </p:txBody>
          </p:sp>
          <p:sp>
            <p:nvSpPr>
              <p:cNvPr id="33" name="Line 62"/>
              <p:cNvSpPr>
                <a:spLocks noChangeShapeType="1"/>
              </p:cNvSpPr>
              <p:nvPr/>
            </p:nvSpPr>
            <p:spPr bwMode="auto">
              <a:xfrm>
                <a:off x="8153399" y="2609462"/>
                <a:ext cx="58644" cy="3429000"/>
              </a:xfrm>
              <a:prstGeom prst="line">
                <a:avLst/>
              </a:prstGeom>
              <a:noFill/>
              <a:ln w="38100">
                <a:solidFill>
                  <a:srgbClr val="072B60">
                    <a:lumMod val="40000"/>
                    <a:lumOff val="60000"/>
                  </a:srgbClr>
                </a:solidFill>
                <a:round/>
                <a:headEnd type="triangle" w="med" len="med"/>
                <a:tailEnd/>
              </a:ln>
              <a:effectLst/>
            </p:spPr>
            <p:txBody>
              <a:bodyPr lIns="121913" tIns="60957" rIns="121913" bIns="60957"/>
              <a:lstStyle/>
              <a:p>
                <a:pPr defTabSz="1219120">
                  <a:defRPr/>
                </a:pPr>
                <a:endParaRPr lang="en-US" sz="2400" kern="0" dirty="0">
                  <a:solidFill>
                    <a:srgbClr val="021931"/>
                  </a:solidFill>
                </a:endParaRPr>
              </a:p>
            </p:txBody>
          </p:sp>
          <p:sp>
            <p:nvSpPr>
              <p:cNvPr id="34" name="AutoShape 15"/>
              <p:cNvSpPr>
                <a:spLocks noChangeArrowheads="1"/>
              </p:cNvSpPr>
              <p:nvPr/>
            </p:nvSpPr>
            <p:spPr bwMode="auto">
              <a:xfrm>
                <a:off x="2286000" y="4638287"/>
                <a:ext cx="4343400" cy="304800"/>
              </a:xfrm>
              <a:prstGeom prst="roundRect">
                <a:avLst>
                  <a:gd name="adj" fmla="val 21875"/>
                </a:avLst>
              </a:prstGeom>
              <a:gradFill rotWithShape="1">
                <a:gsLst>
                  <a:gs pos="0">
                    <a:srgbClr val="557EB9">
                      <a:lumMod val="40000"/>
                      <a:lumOff val="60000"/>
                    </a:srgbClr>
                  </a:gs>
                  <a:gs pos="100000">
                    <a:srgbClr val="EEECE1">
                      <a:lumMod val="20000"/>
                      <a:lumOff val="80000"/>
                    </a:srgbClr>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ctr"/>
              <a:lstStyle/>
              <a:p>
                <a:pPr algn="ctr" defTabSz="1462581" eaLnBrk="0" hangingPunct="0">
                  <a:lnSpc>
                    <a:spcPct val="85000"/>
                  </a:lnSpc>
                  <a:defRPr sz="1000"/>
                </a:pPr>
                <a:r>
                  <a:rPr lang="en-US" sz="1333" kern="0" dirty="0">
                    <a:solidFill>
                      <a:srgbClr val="021931"/>
                    </a:solidFill>
                    <a:latin typeface="Segoe"/>
                  </a:rPr>
                  <a:t>Business Entity Components</a:t>
                </a:r>
              </a:p>
            </p:txBody>
          </p:sp>
          <p:sp>
            <p:nvSpPr>
              <p:cNvPr id="35" name="AutoShape 16"/>
              <p:cNvSpPr>
                <a:spLocks noChangeArrowheads="1"/>
              </p:cNvSpPr>
              <p:nvPr/>
            </p:nvSpPr>
            <p:spPr bwMode="auto">
              <a:xfrm>
                <a:off x="2286000" y="5019287"/>
                <a:ext cx="4343400" cy="304800"/>
              </a:xfrm>
              <a:prstGeom prst="roundRect">
                <a:avLst>
                  <a:gd name="adj" fmla="val 21875"/>
                </a:avLst>
              </a:prstGeom>
              <a:gradFill rotWithShape="1">
                <a:gsLst>
                  <a:gs pos="0">
                    <a:srgbClr val="FFC211">
                      <a:tint val="50000"/>
                      <a:satMod val="300000"/>
                    </a:srgbClr>
                  </a:gs>
                  <a:gs pos="35000">
                    <a:srgbClr val="FFC211">
                      <a:tint val="37000"/>
                      <a:satMod val="300000"/>
                    </a:srgbClr>
                  </a:gs>
                  <a:gs pos="100000">
                    <a:srgbClr val="FFC211">
                      <a:tint val="15000"/>
                      <a:satMod val="350000"/>
                    </a:srgbClr>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146304" tIns="73152" rIns="146304" bIns="73152" anchor="ctr"/>
              <a:lstStyle/>
              <a:p>
                <a:pPr algn="ctr" defTabSz="1462581" eaLnBrk="0" hangingPunct="0">
                  <a:lnSpc>
                    <a:spcPct val="85000"/>
                  </a:lnSpc>
                  <a:defRPr/>
                </a:pPr>
                <a:r>
                  <a:rPr lang="en-US" sz="1400" kern="0" dirty="0">
                    <a:solidFill>
                      <a:srgbClr val="021931"/>
                    </a:solidFill>
                    <a:latin typeface="Segoe"/>
                  </a:rPr>
                  <a:t>Data Access Components</a:t>
                </a:r>
              </a:p>
            </p:txBody>
          </p:sp>
          <p:sp>
            <p:nvSpPr>
              <p:cNvPr id="36" name="AutoShape 17"/>
              <p:cNvSpPr>
                <a:spLocks noChangeArrowheads="1"/>
              </p:cNvSpPr>
              <p:nvPr/>
            </p:nvSpPr>
            <p:spPr bwMode="auto">
              <a:xfrm>
                <a:off x="2286000" y="4257287"/>
                <a:ext cx="4343400" cy="304800"/>
              </a:xfrm>
              <a:prstGeom prst="roundRect">
                <a:avLst>
                  <a:gd name="adj" fmla="val 21875"/>
                </a:avLst>
              </a:prstGeom>
              <a:gradFill rotWithShape="1">
                <a:gsLst>
                  <a:gs pos="0">
                    <a:srgbClr val="FFC211">
                      <a:tint val="50000"/>
                      <a:satMod val="300000"/>
                    </a:srgbClr>
                  </a:gs>
                  <a:gs pos="100000">
                    <a:sysClr val="window" lastClr="FFFFFF"/>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b"/>
              <a:lstStyle/>
              <a:p>
                <a:pPr algn="ctr" defTabSz="1462581" eaLnBrk="0" hangingPunct="0">
                  <a:lnSpc>
                    <a:spcPct val="85000"/>
                  </a:lnSpc>
                  <a:defRPr sz="1000">
                    <a:latin typeface="+mj-lt"/>
                  </a:defRPr>
                </a:pPr>
                <a:r>
                  <a:rPr lang="en-US" sz="1333" kern="0" dirty="0">
                    <a:solidFill>
                      <a:srgbClr val="021931"/>
                    </a:solidFill>
                    <a:latin typeface="Segoe"/>
                  </a:rPr>
                  <a:t>Synchronous and Asynchronous Business Logic</a:t>
                </a:r>
              </a:p>
            </p:txBody>
          </p:sp>
          <p:sp>
            <p:nvSpPr>
              <p:cNvPr id="37" name="AutoShape 29"/>
              <p:cNvSpPr>
                <a:spLocks noChangeArrowheads="1"/>
              </p:cNvSpPr>
              <p:nvPr/>
            </p:nvSpPr>
            <p:spPr bwMode="auto">
              <a:xfrm rot="5400000">
                <a:off x="1333500" y="4828787"/>
                <a:ext cx="1447800" cy="304800"/>
              </a:xfrm>
              <a:prstGeom prst="roundRect">
                <a:avLst>
                  <a:gd name="adj" fmla="val 21875"/>
                </a:avLst>
              </a:prstGeom>
              <a:gradFill rotWithShape="1">
                <a:gsLst>
                  <a:gs pos="0">
                    <a:srgbClr val="FFC211">
                      <a:tint val="50000"/>
                      <a:satMod val="300000"/>
                    </a:srgbClr>
                  </a:gs>
                  <a:gs pos="35000">
                    <a:srgbClr val="FFC211">
                      <a:tint val="37000"/>
                      <a:satMod val="300000"/>
                    </a:srgbClr>
                  </a:gs>
                  <a:gs pos="100000">
                    <a:srgbClr val="FFC211">
                      <a:tint val="15000"/>
                      <a:satMod val="350000"/>
                    </a:srgbClr>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146304" tIns="73152" rIns="146304" bIns="73152" anchor="ctr"/>
              <a:lstStyle/>
              <a:p>
                <a:pPr algn="ctr" defTabSz="1462581" eaLnBrk="0" hangingPunct="0">
                  <a:lnSpc>
                    <a:spcPct val="85000"/>
                  </a:lnSpc>
                  <a:defRPr/>
                </a:pPr>
                <a:r>
                  <a:rPr lang="en-US" sz="1333" kern="0" dirty="0">
                    <a:solidFill>
                      <a:srgbClr val="021931"/>
                    </a:solidFill>
                    <a:latin typeface="Segoe"/>
                  </a:rPr>
                  <a:t>Security</a:t>
                </a:r>
              </a:p>
            </p:txBody>
          </p:sp>
          <p:pic>
            <p:nvPicPr>
              <p:cNvPr id="38" name="Picture 30" descr="keys"/>
              <p:cNvPicPr>
                <a:picLocks noChangeAspect="1" noChangeArrowheads="1"/>
              </p:cNvPicPr>
              <p:nvPr/>
            </p:nvPicPr>
            <p:blipFill>
              <a:blip r:embed="rId7" cstate="print"/>
              <a:srcRect/>
              <a:stretch>
                <a:fillRect/>
              </a:stretch>
            </p:blipFill>
            <p:spPr bwMode="auto">
              <a:xfrm>
                <a:off x="1800225" y="4155687"/>
                <a:ext cx="246063" cy="374650"/>
              </a:xfrm>
              <a:prstGeom prst="rect">
                <a:avLst/>
              </a:prstGeom>
              <a:noFill/>
              <a:ln w="9525">
                <a:noFill/>
                <a:miter lim="800000"/>
                <a:headEnd/>
                <a:tailEnd/>
              </a:ln>
            </p:spPr>
          </p:pic>
          <p:sp>
            <p:nvSpPr>
              <p:cNvPr id="39" name="AutoShape 52"/>
              <p:cNvSpPr>
                <a:spLocks noChangeArrowheads="1"/>
              </p:cNvSpPr>
              <p:nvPr/>
            </p:nvSpPr>
            <p:spPr bwMode="auto">
              <a:xfrm rot="5400000">
                <a:off x="6143625" y="4828787"/>
                <a:ext cx="1447800" cy="304800"/>
              </a:xfrm>
              <a:prstGeom prst="roundRect">
                <a:avLst>
                  <a:gd name="adj" fmla="val 21875"/>
                </a:avLst>
              </a:prstGeom>
              <a:gradFill rotWithShape="1">
                <a:gsLst>
                  <a:gs pos="0">
                    <a:srgbClr val="557EB9">
                      <a:lumMod val="40000"/>
                      <a:lumOff val="60000"/>
                    </a:srgbClr>
                  </a:gs>
                  <a:gs pos="100000">
                    <a:srgbClr val="EEECE1">
                      <a:lumMod val="20000"/>
                      <a:lumOff val="80000"/>
                    </a:srgbClr>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ctr"/>
              <a:lstStyle/>
              <a:p>
                <a:pPr algn="ctr" defTabSz="1462581" eaLnBrk="0" hangingPunct="0">
                  <a:lnSpc>
                    <a:spcPct val="85000"/>
                  </a:lnSpc>
                  <a:defRPr sz="1000"/>
                </a:pPr>
                <a:r>
                  <a:rPr lang="en-US" sz="1333" kern="0" dirty="0">
                    <a:solidFill>
                      <a:srgbClr val="021931"/>
                    </a:solidFill>
                    <a:latin typeface="Segoe"/>
                  </a:rPr>
                  <a:t>Workflow</a:t>
                </a:r>
              </a:p>
            </p:txBody>
          </p:sp>
          <p:pic>
            <p:nvPicPr>
              <p:cNvPr id="40" name="Picture 60" descr="wf"/>
              <p:cNvPicPr>
                <a:picLocks noChangeAspect="1" noChangeArrowheads="1"/>
              </p:cNvPicPr>
              <p:nvPr/>
            </p:nvPicPr>
            <p:blipFill>
              <a:blip r:embed="rId8" cstate="print"/>
              <a:srcRect/>
              <a:stretch>
                <a:fillRect/>
              </a:stretch>
            </p:blipFill>
            <p:spPr bwMode="auto">
              <a:xfrm>
                <a:off x="6819900" y="4104887"/>
                <a:ext cx="457200" cy="434975"/>
              </a:xfrm>
              <a:prstGeom prst="rect">
                <a:avLst/>
              </a:prstGeom>
              <a:noFill/>
              <a:ln w="9525">
                <a:noFill/>
                <a:miter lim="800000"/>
                <a:headEnd/>
                <a:tailEnd/>
              </a:ln>
            </p:spPr>
          </p:pic>
          <p:sp>
            <p:nvSpPr>
              <p:cNvPr id="41" name="Rounded Rectangle 40"/>
              <p:cNvSpPr/>
              <p:nvPr/>
            </p:nvSpPr>
            <p:spPr bwMode="auto">
              <a:xfrm>
                <a:off x="3498980" y="5826972"/>
                <a:ext cx="1758820" cy="640080"/>
              </a:xfrm>
              <a:prstGeom prst="roundRect">
                <a:avLst>
                  <a:gd name="adj" fmla="val 5953"/>
                </a:avLst>
              </a:prstGeom>
              <a:gradFill rotWithShape="1">
                <a:gsLst>
                  <a:gs pos="0">
                    <a:srgbClr val="FFC211">
                      <a:tint val="50000"/>
                      <a:satMod val="300000"/>
                    </a:srgbClr>
                  </a:gs>
                  <a:gs pos="100000">
                    <a:sysClr val="window" lastClr="FFFFFF"/>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b"/>
              <a:lstStyle/>
              <a:p>
                <a:pPr algn="ctr" defTabSz="1462581" eaLnBrk="0" hangingPunct="0">
                  <a:lnSpc>
                    <a:spcPct val="85000"/>
                  </a:lnSpc>
                  <a:defRPr sz="1000">
                    <a:latin typeface="+mj-lt"/>
                  </a:defRPr>
                </a:pPr>
                <a:endParaRPr lang="en-US" sz="1333" kern="0" dirty="0">
                  <a:solidFill>
                    <a:srgbClr val="021931"/>
                  </a:solidFill>
                  <a:latin typeface="Segoe"/>
                </a:endParaRPr>
              </a:p>
            </p:txBody>
          </p:sp>
          <p:pic>
            <p:nvPicPr>
              <p:cNvPr id="42" name="Picture 11" descr="db"/>
              <p:cNvPicPr>
                <a:picLocks noChangeAspect="1" noChangeArrowheads="1"/>
              </p:cNvPicPr>
              <p:nvPr/>
            </p:nvPicPr>
            <p:blipFill>
              <a:blip r:embed="rId9" cstate="print"/>
              <a:srcRect/>
              <a:stretch>
                <a:fillRect/>
              </a:stretch>
            </p:blipFill>
            <p:spPr bwMode="auto">
              <a:xfrm>
                <a:off x="3614810" y="5876731"/>
                <a:ext cx="661594" cy="381000"/>
              </a:xfrm>
              <a:prstGeom prst="rect">
                <a:avLst/>
              </a:prstGeom>
              <a:noFill/>
              <a:ln w="9525">
                <a:noFill/>
                <a:miter lim="800000"/>
                <a:headEnd/>
                <a:tailEnd/>
              </a:ln>
            </p:spPr>
          </p:pic>
          <p:sp>
            <p:nvSpPr>
              <p:cNvPr id="43" name="Text Box 12"/>
              <p:cNvSpPr txBox="1">
                <a:spLocks noChangeArrowheads="1"/>
              </p:cNvSpPr>
              <p:nvPr/>
            </p:nvSpPr>
            <p:spPr bwMode="auto">
              <a:xfrm>
                <a:off x="3430465" y="6230937"/>
                <a:ext cx="990600" cy="309890"/>
              </a:xfrm>
              <a:prstGeom prst="rect">
                <a:avLst/>
              </a:prstGeom>
              <a:noFill/>
              <a:ln w="9525">
                <a:noFill/>
                <a:miter lim="800000"/>
                <a:headEnd/>
                <a:tailEnd/>
              </a:ln>
            </p:spPr>
            <p:txBody>
              <a:bodyPr lIns="121913" tIns="60957" rIns="121913" bIns="60957">
                <a:spAutoFit/>
              </a:bodyPr>
              <a:lstStyle/>
              <a:p>
                <a:pPr algn="ctr" defTabSz="1219170">
                  <a:defRPr/>
                </a:pPr>
                <a:r>
                  <a:rPr lang="en-US" sz="1333" kern="0" dirty="0">
                    <a:solidFill>
                      <a:srgbClr val="333333"/>
                    </a:solidFill>
                    <a:latin typeface="Tahoma" pitchFamily="34" charset="0"/>
                  </a:rPr>
                  <a:t>Metadata</a:t>
                </a:r>
              </a:p>
            </p:txBody>
          </p:sp>
          <p:sp>
            <p:nvSpPr>
              <p:cNvPr id="44" name="Text Box 14"/>
              <p:cNvSpPr txBox="1">
                <a:spLocks noChangeArrowheads="1"/>
              </p:cNvSpPr>
              <p:nvPr/>
            </p:nvSpPr>
            <p:spPr bwMode="auto">
              <a:xfrm>
                <a:off x="4307522" y="6230937"/>
                <a:ext cx="990600" cy="309890"/>
              </a:xfrm>
              <a:prstGeom prst="rect">
                <a:avLst/>
              </a:prstGeom>
              <a:noFill/>
              <a:ln w="9525">
                <a:noFill/>
                <a:miter lim="800000"/>
                <a:headEnd/>
                <a:tailEnd/>
              </a:ln>
            </p:spPr>
            <p:txBody>
              <a:bodyPr lIns="121913" tIns="60957" rIns="121913" bIns="60957">
                <a:spAutoFit/>
              </a:bodyPr>
              <a:lstStyle/>
              <a:p>
                <a:pPr algn="ctr" defTabSz="1219170">
                  <a:defRPr/>
                </a:pPr>
                <a:r>
                  <a:rPr lang="en-US" sz="1333" kern="0" dirty="0">
                    <a:solidFill>
                      <a:srgbClr val="333333"/>
                    </a:solidFill>
                    <a:latin typeface="Tahoma" pitchFamily="34" charset="0"/>
                  </a:rPr>
                  <a:t>Data</a:t>
                </a:r>
              </a:p>
            </p:txBody>
          </p:sp>
          <p:sp>
            <p:nvSpPr>
              <p:cNvPr id="45" name="AutoShape 10"/>
              <p:cNvSpPr>
                <a:spLocks noChangeArrowheads="1"/>
              </p:cNvSpPr>
              <p:nvPr/>
            </p:nvSpPr>
            <p:spPr bwMode="auto">
              <a:xfrm>
                <a:off x="6638925" y="5886062"/>
                <a:ext cx="2041525" cy="338138"/>
              </a:xfrm>
              <a:prstGeom prst="roundRect">
                <a:avLst>
                  <a:gd name="adj" fmla="val 21875"/>
                </a:avLst>
              </a:prstGeom>
              <a:gradFill rotWithShape="1">
                <a:gsLst>
                  <a:gs pos="0">
                    <a:srgbClr val="FFC211">
                      <a:tint val="50000"/>
                      <a:satMod val="300000"/>
                    </a:srgbClr>
                  </a:gs>
                  <a:gs pos="100000">
                    <a:sysClr val="window" lastClr="FFFFFF"/>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b"/>
              <a:lstStyle/>
              <a:p>
                <a:pPr algn="ctr" defTabSz="1462581" eaLnBrk="0" hangingPunct="0">
                  <a:lnSpc>
                    <a:spcPct val="85000"/>
                  </a:lnSpc>
                  <a:defRPr sz="1000">
                    <a:latin typeface="+mj-lt"/>
                  </a:defRPr>
                </a:pPr>
                <a:r>
                  <a:rPr lang="en-US" sz="1333" kern="0" dirty="0">
                    <a:solidFill>
                      <a:srgbClr val="021931"/>
                    </a:solidFill>
                    <a:latin typeface="Segoe"/>
                  </a:rPr>
                  <a:t>Filtered SQL Views</a:t>
                </a:r>
              </a:p>
            </p:txBody>
          </p:sp>
          <p:pic>
            <p:nvPicPr>
              <p:cNvPr id="46" name="Picture 11" descr="db"/>
              <p:cNvPicPr>
                <a:picLocks noChangeAspect="1" noChangeArrowheads="1"/>
              </p:cNvPicPr>
              <p:nvPr/>
            </p:nvPicPr>
            <p:blipFill>
              <a:blip r:embed="rId9" cstate="print"/>
              <a:srcRect/>
              <a:stretch>
                <a:fillRect/>
              </a:stretch>
            </p:blipFill>
            <p:spPr bwMode="auto">
              <a:xfrm>
                <a:off x="4470911" y="5876731"/>
                <a:ext cx="661594" cy="381000"/>
              </a:xfrm>
              <a:prstGeom prst="rect">
                <a:avLst/>
              </a:prstGeom>
              <a:noFill/>
              <a:ln w="9525">
                <a:noFill/>
                <a:miter lim="800000"/>
                <a:headEnd/>
                <a:tailEnd/>
              </a:ln>
            </p:spPr>
          </p:pic>
          <p:sp>
            <p:nvSpPr>
              <p:cNvPr id="47" name="Line 25"/>
              <p:cNvSpPr>
                <a:spLocks noChangeShapeType="1"/>
              </p:cNvSpPr>
              <p:nvPr/>
            </p:nvSpPr>
            <p:spPr bwMode="auto">
              <a:xfrm>
                <a:off x="4380724" y="5607116"/>
                <a:ext cx="0" cy="228600"/>
              </a:xfrm>
              <a:prstGeom prst="line">
                <a:avLst/>
              </a:prstGeom>
              <a:noFill/>
              <a:ln w="38100">
                <a:solidFill>
                  <a:srgbClr val="072B60">
                    <a:lumMod val="40000"/>
                    <a:lumOff val="60000"/>
                  </a:srgbClr>
                </a:solidFill>
                <a:round/>
                <a:headEnd type="none" w="med" len="med"/>
                <a:tailEnd/>
              </a:ln>
              <a:effectLst/>
            </p:spPr>
            <p:txBody>
              <a:bodyPr lIns="121913" tIns="60957" rIns="121913" bIns="60957"/>
              <a:lstStyle/>
              <a:p>
                <a:pPr defTabSz="1219120">
                  <a:defRPr/>
                </a:pPr>
                <a:endParaRPr lang="en-US" sz="2400" kern="0" dirty="0">
                  <a:solidFill>
                    <a:srgbClr val="021931"/>
                  </a:solidFill>
                </a:endParaRPr>
              </a:p>
            </p:txBody>
          </p:sp>
          <p:sp>
            <p:nvSpPr>
              <p:cNvPr id="48" name="AutoShape 10"/>
              <p:cNvSpPr>
                <a:spLocks noChangeArrowheads="1"/>
              </p:cNvSpPr>
              <p:nvPr/>
            </p:nvSpPr>
            <p:spPr bwMode="auto">
              <a:xfrm>
                <a:off x="2286000" y="5400287"/>
                <a:ext cx="4343400" cy="304800"/>
              </a:xfrm>
              <a:prstGeom prst="roundRect">
                <a:avLst>
                  <a:gd name="adj" fmla="val 21875"/>
                </a:avLst>
              </a:prstGeom>
              <a:gradFill rotWithShape="1">
                <a:gsLst>
                  <a:gs pos="0">
                    <a:srgbClr val="FFC211">
                      <a:tint val="50000"/>
                      <a:satMod val="300000"/>
                    </a:srgbClr>
                  </a:gs>
                  <a:gs pos="100000">
                    <a:sysClr val="window" lastClr="FFFFFF"/>
                  </a:gs>
                </a:gsLst>
                <a:lin ang="16200000" scaled="1"/>
              </a:gradFill>
              <a:ln w="9525" cap="flat" cmpd="sng" algn="ctr">
                <a:solidFill>
                  <a:srgbClr val="FFC211">
                    <a:shade val="95000"/>
                    <a:satMod val="105000"/>
                  </a:srgbClr>
                </a:solidFill>
                <a:prstDash val="solid"/>
                <a:headEnd type="none" w="med" len="med"/>
                <a:tailEnd type="none" w="med" len="med"/>
              </a:ln>
              <a:effectLst>
                <a:outerShdw blurRad="40000" dist="20000" dir="5400000" rotWithShape="0">
                  <a:srgbClr val="072B60">
                    <a:lumMod val="60000"/>
                    <a:lumOff val="40000"/>
                    <a:alpha val="38000"/>
                  </a:srgbClr>
                </a:outerShdw>
              </a:effectLst>
            </p:spPr>
            <p:txBody>
              <a:bodyPr lIns="146304" tIns="73152" rIns="146304" bIns="73152" anchor="b"/>
              <a:lstStyle/>
              <a:p>
                <a:pPr algn="ctr" defTabSz="1462581" eaLnBrk="0" hangingPunct="0">
                  <a:lnSpc>
                    <a:spcPct val="85000"/>
                  </a:lnSpc>
                  <a:defRPr sz="1000">
                    <a:latin typeface="+mj-lt"/>
                  </a:defRPr>
                </a:pPr>
                <a:r>
                  <a:rPr lang="en-US" sz="1333" kern="0" dirty="0">
                    <a:solidFill>
                      <a:srgbClr val="021931"/>
                    </a:solidFill>
                    <a:latin typeface="Segoe"/>
                  </a:rPr>
                  <a:t>Data Access Platform</a:t>
                </a:r>
              </a:p>
            </p:txBody>
          </p:sp>
          <p:pic>
            <p:nvPicPr>
              <p:cNvPr id="49" name="Picture 20" descr="gear"/>
              <p:cNvPicPr>
                <a:picLocks noChangeAspect="1" noChangeArrowheads="1"/>
              </p:cNvPicPr>
              <p:nvPr/>
            </p:nvPicPr>
            <p:blipFill>
              <a:blip r:embed="rId10" cstate="print">
                <a:duotone>
                  <a:prstClr val="black"/>
                  <a:srgbClr val="557EB9">
                    <a:tint val="45000"/>
                    <a:satMod val="400000"/>
                  </a:srgbClr>
                </a:duotone>
                <a:extLst>
                  <a:ext uri="{BEBA8EAE-BF5A-486C-A8C5-ECC9F3942E4B}">
                    <a14:imgProps xmlns:a14="http://schemas.microsoft.com/office/drawing/2010/main">
                      <a14:imgLayer r:embed="rId11">
                        <a14:imgEffect>
                          <a14:saturation sat="0"/>
                        </a14:imgEffect>
                      </a14:imgLayer>
                    </a14:imgProps>
                  </a:ext>
                </a:extLst>
              </a:blip>
              <a:srcRect/>
              <a:stretch>
                <a:fillRect/>
              </a:stretch>
            </p:blipFill>
            <p:spPr bwMode="auto">
              <a:xfrm>
                <a:off x="6534538" y="856862"/>
                <a:ext cx="411164" cy="447675"/>
              </a:xfrm>
              <a:prstGeom prst="rect">
                <a:avLst/>
              </a:prstGeom>
              <a:noFill/>
              <a:ln w="9525">
                <a:noFill/>
                <a:miter lim="800000"/>
                <a:headEnd/>
                <a:tailEnd/>
              </a:ln>
            </p:spPr>
          </p:pic>
          <p:pic>
            <p:nvPicPr>
              <p:cNvPr id="50" name="Picture 20" descr="gear"/>
              <p:cNvPicPr>
                <a:picLocks noChangeAspect="1" noChangeArrowheads="1"/>
              </p:cNvPicPr>
              <p:nvPr/>
            </p:nvPicPr>
            <p:blipFill>
              <a:blip r:embed="rId10" cstate="print">
                <a:duotone>
                  <a:prstClr val="black"/>
                  <a:srgbClr val="557EB9">
                    <a:tint val="45000"/>
                    <a:satMod val="400000"/>
                  </a:srgbClr>
                </a:duotone>
                <a:extLst>
                  <a:ext uri="{BEBA8EAE-BF5A-486C-A8C5-ECC9F3942E4B}">
                    <a14:imgProps xmlns:a14="http://schemas.microsoft.com/office/drawing/2010/main">
                      <a14:imgLayer r:embed="rId11">
                        <a14:imgEffect>
                          <a14:saturation sat="0"/>
                        </a14:imgEffect>
                      </a14:imgLayer>
                    </a14:imgProps>
                  </a:ext>
                </a:extLst>
              </a:blip>
              <a:srcRect/>
              <a:stretch>
                <a:fillRect/>
              </a:stretch>
            </p:blipFill>
            <p:spPr bwMode="auto">
              <a:xfrm>
                <a:off x="152400" y="856862"/>
                <a:ext cx="411164" cy="447675"/>
              </a:xfrm>
              <a:prstGeom prst="rect">
                <a:avLst/>
              </a:prstGeom>
              <a:noFill/>
              <a:ln w="9525">
                <a:noFill/>
                <a:miter lim="800000"/>
                <a:headEnd/>
                <a:tailEnd/>
              </a:ln>
            </p:spPr>
          </p:pic>
          <p:pic>
            <p:nvPicPr>
              <p:cNvPr id="51" name="Picture 20" descr="gear"/>
              <p:cNvPicPr>
                <a:picLocks noChangeAspect="1" noChangeArrowheads="1"/>
              </p:cNvPicPr>
              <p:nvPr/>
            </p:nvPicPr>
            <p:blipFill>
              <a:blip r:embed="rId10" cstate="print">
                <a:duotone>
                  <a:prstClr val="black"/>
                  <a:srgbClr val="557EB9">
                    <a:tint val="45000"/>
                    <a:satMod val="400000"/>
                  </a:srgbClr>
                </a:duotone>
                <a:extLst>
                  <a:ext uri="{BEBA8EAE-BF5A-486C-A8C5-ECC9F3942E4B}">
                    <a14:imgProps xmlns:a14="http://schemas.microsoft.com/office/drawing/2010/main">
                      <a14:imgLayer r:embed="rId11">
                        <a14:imgEffect>
                          <a14:saturation sat="0"/>
                        </a14:imgEffect>
                      </a14:imgLayer>
                    </a14:imgProps>
                  </a:ext>
                </a:extLst>
              </a:blip>
              <a:srcRect/>
              <a:stretch>
                <a:fillRect/>
              </a:stretch>
            </p:blipFill>
            <p:spPr bwMode="auto">
              <a:xfrm>
                <a:off x="2701245" y="2036710"/>
                <a:ext cx="411164" cy="447675"/>
              </a:xfrm>
              <a:prstGeom prst="rect">
                <a:avLst/>
              </a:prstGeom>
              <a:noFill/>
              <a:ln w="9525">
                <a:noFill/>
                <a:miter lim="800000"/>
                <a:headEnd/>
                <a:tailEnd/>
              </a:ln>
            </p:spPr>
          </p:pic>
          <p:pic>
            <p:nvPicPr>
              <p:cNvPr id="52" name="Picture 20" descr="gear"/>
              <p:cNvPicPr>
                <a:picLocks noChangeAspect="1" noChangeArrowheads="1"/>
              </p:cNvPicPr>
              <p:nvPr/>
            </p:nvPicPr>
            <p:blipFill>
              <a:blip r:embed="rId10" cstate="print">
                <a:duotone>
                  <a:prstClr val="black"/>
                  <a:srgbClr val="557EB9">
                    <a:tint val="45000"/>
                    <a:satMod val="400000"/>
                  </a:srgbClr>
                </a:duotone>
                <a:extLst>
                  <a:ext uri="{BEBA8EAE-BF5A-486C-A8C5-ECC9F3942E4B}">
                    <a14:imgProps xmlns:a14="http://schemas.microsoft.com/office/drawing/2010/main">
                      <a14:imgLayer r:embed="rId11">
                        <a14:imgEffect>
                          <a14:saturation sat="0"/>
                        </a14:imgEffect>
                      </a14:imgLayer>
                    </a14:imgProps>
                  </a:ext>
                </a:extLst>
              </a:blip>
              <a:srcRect/>
              <a:stretch>
                <a:fillRect/>
              </a:stretch>
            </p:blipFill>
            <p:spPr bwMode="auto">
              <a:xfrm>
                <a:off x="2572138" y="3447662"/>
                <a:ext cx="411164" cy="447675"/>
              </a:xfrm>
              <a:prstGeom prst="rect">
                <a:avLst/>
              </a:prstGeom>
              <a:noFill/>
              <a:ln w="9525">
                <a:noFill/>
                <a:miter lim="800000"/>
                <a:headEnd/>
                <a:tailEnd/>
              </a:ln>
            </p:spPr>
          </p:pic>
          <p:pic>
            <p:nvPicPr>
              <p:cNvPr id="53" name="Picture 20" descr="gear"/>
              <p:cNvPicPr>
                <a:picLocks noChangeAspect="1" noChangeArrowheads="1"/>
              </p:cNvPicPr>
              <p:nvPr/>
            </p:nvPicPr>
            <p:blipFill>
              <a:blip r:embed="rId10" cstate="print">
                <a:duotone>
                  <a:prstClr val="black"/>
                  <a:srgbClr val="557EB9">
                    <a:tint val="45000"/>
                    <a:satMod val="400000"/>
                  </a:srgbClr>
                </a:duotone>
                <a:extLst>
                  <a:ext uri="{BEBA8EAE-BF5A-486C-A8C5-ECC9F3942E4B}">
                    <a14:imgProps xmlns:a14="http://schemas.microsoft.com/office/drawing/2010/main">
                      <a14:imgLayer r:embed="rId11">
                        <a14:imgEffect>
                          <a14:saturation sat="0"/>
                        </a14:imgEffect>
                      </a14:imgLayer>
                    </a14:imgProps>
                  </a:ext>
                </a:extLst>
              </a:blip>
              <a:srcRect/>
              <a:stretch>
                <a:fillRect/>
              </a:stretch>
            </p:blipFill>
            <p:spPr bwMode="auto">
              <a:xfrm>
                <a:off x="4391607" y="3447662"/>
                <a:ext cx="411164" cy="447675"/>
              </a:xfrm>
              <a:prstGeom prst="rect">
                <a:avLst/>
              </a:prstGeom>
              <a:noFill/>
              <a:ln w="9525">
                <a:noFill/>
                <a:miter lim="800000"/>
                <a:headEnd/>
                <a:tailEnd/>
              </a:ln>
            </p:spPr>
          </p:pic>
          <p:pic>
            <p:nvPicPr>
              <p:cNvPr id="54" name="Picture 20" descr="gear"/>
              <p:cNvPicPr>
                <a:picLocks noChangeAspect="1" noChangeArrowheads="1"/>
              </p:cNvPicPr>
              <p:nvPr/>
            </p:nvPicPr>
            <p:blipFill>
              <a:blip r:embed="rId10" cstate="print">
                <a:duotone>
                  <a:prstClr val="black"/>
                  <a:srgbClr val="557EB9">
                    <a:tint val="45000"/>
                    <a:satMod val="400000"/>
                  </a:srgbClr>
                </a:duotone>
                <a:extLst>
                  <a:ext uri="{BEBA8EAE-BF5A-486C-A8C5-ECC9F3942E4B}">
                    <a14:imgProps xmlns:a14="http://schemas.microsoft.com/office/drawing/2010/main">
                      <a14:imgLayer r:embed="rId11">
                        <a14:imgEffect>
                          <a14:saturation sat="0"/>
                        </a14:imgEffect>
                      </a14:imgLayer>
                    </a14:imgProps>
                  </a:ext>
                </a:extLst>
              </a:blip>
              <a:srcRect/>
              <a:stretch>
                <a:fillRect/>
              </a:stretch>
            </p:blipFill>
            <p:spPr bwMode="auto">
              <a:xfrm>
                <a:off x="6296607" y="3447662"/>
                <a:ext cx="411164" cy="447675"/>
              </a:xfrm>
              <a:prstGeom prst="rect">
                <a:avLst/>
              </a:prstGeom>
              <a:noFill/>
              <a:ln w="9525">
                <a:noFill/>
                <a:miter lim="800000"/>
                <a:headEnd/>
                <a:tailEnd/>
              </a:ln>
            </p:spPr>
          </p:pic>
          <p:sp>
            <p:nvSpPr>
              <p:cNvPr id="55" name="Line 6"/>
              <p:cNvSpPr>
                <a:spLocks noChangeShapeType="1"/>
              </p:cNvSpPr>
              <p:nvPr/>
            </p:nvSpPr>
            <p:spPr bwMode="auto">
              <a:xfrm>
                <a:off x="4876800" y="2595466"/>
                <a:ext cx="0" cy="447869"/>
              </a:xfrm>
              <a:prstGeom prst="line">
                <a:avLst/>
              </a:prstGeom>
              <a:noFill/>
              <a:ln w="38100">
                <a:solidFill>
                  <a:srgbClr val="072B60">
                    <a:lumMod val="40000"/>
                    <a:lumOff val="60000"/>
                  </a:srgbClr>
                </a:solidFill>
                <a:round/>
                <a:headEnd type="triangle" w="med" len="med"/>
                <a:tailEnd type="triangle" w="med" len="med"/>
              </a:ln>
              <a:effectLst/>
            </p:spPr>
            <p:txBody>
              <a:bodyPr lIns="121913" tIns="60957" rIns="121913" bIns="60957"/>
              <a:lstStyle/>
              <a:p>
                <a:pPr defTabSz="1219120">
                  <a:defRPr/>
                </a:pPr>
                <a:endParaRPr lang="en-US" sz="2400" kern="0" dirty="0">
                  <a:solidFill>
                    <a:srgbClr val="021931"/>
                  </a:solidFill>
                </a:endParaRPr>
              </a:p>
            </p:txBody>
          </p:sp>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800000">
                <a:off x="5823848" y="1075247"/>
                <a:ext cx="310940" cy="6284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57"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3902938" y="1121234"/>
                <a:ext cx="697207" cy="6096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58" name="Picture 4" descr="C:\Users\humlezg\AppData\Local\Microsoft\Windows\Temporary Internet Files\Content.IE5\DIUPNZUQ\MCj04380630000[1].png"/>
              <p:cNvPicPr>
                <a:picLocks noChangeAspect="1" noChangeArrowheads="1"/>
              </p:cNvPicPr>
              <p:nvPr/>
            </p:nvPicPr>
            <p:blipFill>
              <a:blip r:embed="rId14" cstate="print"/>
              <a:srcRect/>
              <a:stretch>
                <a:fillRect/>
              </a:stretch>
            </p:blipFill>
            <p:spPr bwMode="auto">
              <a:xfrm>
                <a:off x="4202143" y="1368496"/>
                <a:ext cx="380999" cy="380999"/>
              </a:xfrm>
              <a:prstGeom prst="rect">
                <a:avLst/>
              </a:prstGeom>
              <a:noFill/>
            </p:spPr>
          </p:pic>
          <p:pic>
            <p:nvPicPr>
              <p:cNvPr id="59"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4745939" y="1121234"/>
                <a:ext cx="697207" cy="6096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60" name="Line 56"/>
              <p:cNvSpPr>
                <a:spLocks noChangeShapeType="1"/>
              </p:cNvSpPr>
              <p:nvPr/>
            </p:nvSpPr>
            <p:spPr bwMode="auto">
              <a:xfrm flipH="1" flipV="1">
                <a:off x="5262465" y="6057124"/>
                <a:ext cx="1380464" cy="0"/>
              </a:xfrm>
              <a:prstGeom prst="line">
                <a:avLst/>
              </a:prstGeom>
              <a:noFill/>
              <a:ln w="38100">
                <a:solidFill>
                  <a:srgbClr val="072B60">
                    <a:lumMod val="40000"/>
                    <a:lumOff val="60000"/>
                  </a:srgbClr>
                </a:solidFill>
                <a:round/>
                <a:headEnd/>
                <a:tailEnd type="triangle" w="med" len="med"/>
              </a:ln>
              <a:effectLst/>
            </p:spPr>
            <p:txBody>
              <a:bodyPr lIns="121913" tIns="60957" rIns="121913" bIns="60957"/>
              <a:lstStyle/>
              <a:p>
                <a:pPr defTabSz="1219120">
                  <a:defRPr/>
                </a:pPr>
                <a:endParaRPr lang="en-US" sz="2400" kern="0" dirty="0">
                  <a:solidFill>
                    <a:srgbClr val="021931"/>
                  </a:solidFill>
                </a:endParaRPr>
              </a:p>
            </p:txBody>
          </p:sp>
          <p:pic>
            <p:nvPicPr>
              <p:cNvPr id="61" name="Picture 60"/>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5086754" y="1359427"/>
                <a:ext cx="392225" cy="392225"/>
              </a:xfrm>
              <a:prstGeom prst="rect">
                <a:avLst/>
              </a:prstGeom>
            </p:spPr>
          </p:pic>
          <p:pic>
            <p:nvPicPr>
              <p:cNvPr id="62" name="Picture 20" descr="gear"/>
              <p:cNvPicPr>
                <a:picLocks noChangeAspect="1" noChangeArrowheads="1"/>
              </p:cNvPicPr>
              <p:nvPr/>
            </p:nvPicPr>
            <p:blipFill>
              <a:blip r:embed="rId10" cstate="print">
                <a:duotone>
                  <a:prstClr val="black"/>
                  <a:srgbClr val="557EB9">
                    <a:tint val="45000"/>
                    <a:satMod val="400000"/>
                  </a:srgbClr>
                </a:duotone>
                <a:extLst>
                  <a:ext uri="{BEBA8EAE-BF5A-486C-A8C5-ECC9F3942E4B}">
                    <a14:imgProps xmlns:a14="http://schemas.microsoft.com/office/drawing/2010/main">
                      <a14:imgLayer r:embed="rId11">
                        <a14:imgEffect>
                          <a14:saturation sat="0"/>
                        </a14:imgEffect>
                      </a14:imgLayer>
                    </a14:imgProps>
                  </a:ext>
                </a:extLst>
              </a:blip>
              <a:srcRect/>
              <a:stretch>
                <a:fillRect/>
              </a:stretch>
            </p:blipFill>
            <p:spPr bwMode="auto">
              <a:xfrm>
                <a:off x="2362200" y="4514462"/>
                <a:ext cx="411164" cy="447675"/>
              </a:xfrm>
              <a:prstGeom prst="rect">
                <a:avLst/>
              </a:prstGeom>
              <a:noFill/>
              <a:ln w="9525">
                <a:noFill/>
                <a:miter lim="800000"/>
                <a:headEnd/>
                <a:tailEnd/>
              </a:ln>
            </p:spPr>
          </p:pic>
          <p:pic>
            <p:nvPicPr>
              <p:cNvPr id="63" name="Picture 20" descr="gear"/>
              <p:cNvPicPr>
                <a:picLocks noChangeAspect="1" noChangeArrowheads="1"/>
              </p:cNvPicPr>
              <p:nvPr/>
            </p:nvPicPr>
            <p:blipFill>
              <a:blip r:embed="rId10" cstate="print">
                <a:duotone>
                  <a:prstClr val="black"/>
                  <a:srgbClr val="557EB9">
                    <a:tint val="45000"/>
                    <a:satMod val="400000"/>
                  </a:srgbClr>
                </a:duotone>
                <a:extLst>
                  <a:ext uri="{BEBA8EAE-BF5A-486C-A8C5-ECC9F3942E4B}">
                    <a14:imgProps xmlns:a14="http://schemas.microsoft.com/office/drawing/2010/main">
                      <a14:imgLayer r:embed="rId11">
                        <a14:imgEffect>
                          <a14:saturation sat="0"/>
                        </a14:imgEffect>
                      </a14:imgLayer>
                    </a14:imgProps>
                  </a:ext>
                </a:extLst>
              </a:blip>
              <a:srcRect/>
              <a:stretch>
                <a:fillRect/>
              </a:stretch>
            </p:blipFill>
            <p:spPr bwMode="auto">
              <a:xfrm>
                <a:off x="6553200" y="4133462"/>
                <a:ext cx="411164" cy="447675"/>
              </a:xfrm>
              <a:prstGeom prst="rect">
                <a:avLst/>
              </a:prstGeom>
              <a:noFill/>
              <a:ln w="9525">
                <a:noFill/>
                <a:miter lim="800000"/>
                <a:headEnd/>
                <a:tailEnd/>
              </a:ln>
            </p:spPr>
          </p:pic>
          <p:sp>
            <p:nvSpPr>
              <p:cNvPr id="64" name="Line 4"/>
              <p:cNvSpPr>
                <a:spLocks noChangeShapeType="1"/>
              </p:cNvSpPr>
              <p:nvPr/>
            </p:nvSpPr>
            <p:spPr bwMode="auto">
              <a:xfrm flipV="1">
                <a:off x="0" y="5791199"/>
                <a:ext cx="9144000" cy="1"/>
              </a:xfrm>
              <a:prstGeom prst="line">
                <a:avLst/>
              </a:prstGeom>
              <a:noFill/>
              <a:ln w="38100">
                <a:solidFill>
                  <a:srgbClr val="072B60">
                    <a:lumMod val="40000"/>
                    <a:lumOff val="60000"/>
                    <a:alpha val="54000"/>
                  </a:srgbClr>
                </a:solidFill>
                <a:prstDash val="sysDash"/>
                <a:round/>
                <a:headEnd/>
                <a:tailEnd/>
              </a:ln>
            </p:spPr>
            <p:txBody>
              <a:bodyPr lIns="121913" tIns="60957" rIns="121913" bIns="60957"/>
              <a:lstStyle/>
              <a:p>
                <a:pPr defTabSz="1219170">
                  <a:defRPr/>
                </a:pPr>
                <a:endParaRPr lang="en-US" sz="2400" kern="0" dirty="0">
                  <a:solidFill>
                    <a:srgbClr val="021931"/>
                  </a:solidFill>
                </a:endParaRPr>
              </a:p>
            </p:txBody>
          </p:sp>
        </p:grpSp>
        <p:sp>
          <p:nvSpPr>
            <p:cNvPr id="68" name="TextBox 67"/>
            <p:cNvSpPr txBox="1"/>
            <p:nvPr/>
          </p:nvSpPr>
          <p:spPr>
            <a:xfrm>
              <a:off x="4149422" y="1853550"/>
              <a:ext cx="514879" cy="280838"/>
            </a:xfrm>
            <a:prstGeom prst="rect">
              <a:avLst/>
            </a:prstGeom>
            <a:noFill/>
          </p:spPr>
          <p:txBody>
            <a:bodyPr wrap="none" rtlCol="0">
              <a:spAutoFit/>
            </a:bodyPr>
            <a:lstStyle/>
            <a:p>
              <a:pPr defTabSz="1219170">
                <a:defRPr/>
              </a:pPr>
              <a:r>
                <a:rPr lang="en-US" sz="1333" kern="0" dirty="0">
                  <a:solidFill>
                    <a:srgbClr val="021931"/>
                  </a:solidFill>
                </a:rPr>
                <a:t>USD</a:t>
              </a:r>
            </a:p>
          </p:txBody>
        </p:sp>
        <p:pic>
          <p:nvPicPr>
            <p:cNvPr id="69"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4030431" y="1233399"/>
              <a:ext cx="929367" cy="6096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grpSp>
      <p:pic>
        <p:nvPicPr>
          <p:cNvPr id="72" name="Picture 71"/>
          <p:cNvPicPr>
            <a:picLocks noChangeAspect="1"/>
          </p:cNvPicPr>
          <p:nvPr/>
        </p:nvPicPr>
        <p:blipFill rotWithShape="1">
          <a:blip r:embed="rId16" cstate="print">
            <a:extLst>
              <a:ext uri="{28A0092B-C50C-407E-A947-70E740481C1C}">
                <a14:useLocalDpi xmlns:a14="http://schemas.microsoft.com/office/drawing/2010/main" val="0"/>
              </a:ext>
            </a:extLst>
          </a:blip>
          <a:srcRect r="88447"/>
          <a:stretch/>
        </p:blipFill>
        <p:spPr>
          <a:xfrm>
            <a:off x="4737286" y="1248743"/>
            <a:ext cx="421481" cy="420028"/>
          </a:xfrm>
          <a:prstGeom prst="rect">
            <a:avLst/>
          </a:prstGeom>
        </p:spPr>
      </p:pic>
    </p:spTree>
    <p:extLst>
      <p:ext uri="{BB962C8B-B14F-4D97-AF65-F5344CB8AC3E}">
        <p14:creationId xmlns:p14="http://schemas.microsoft.com/office/powerpoint/2010/main" val="1007829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DB420775-BAB1-4FEB-9C23-D3B93E65223F}"/>
              </a:ext>
            </a:extLst>
          </p:cNvPr>
          <p:cNvPicPr>
            <a:picLocks noGrp="1" noChangeAspect="1"/>
          </p:cNvPicPr>
          <p:nvPr>
            <p:ph idx="1"/>
          </p:nvPr>
        </p:nvPicPr>
        <p:blipFill>
          <a:blip r:embed="rId2"/>
          <a:stretch>
            <a:fillRect/>
          </a:stretch>
        </p:blipFill>
        <p:spPr>
          <a:xfrm>
            <a:off x="3028962" y="1204784"/>
            <a:ext cx="6134076" cy="4816944"/>
          </a:xfrm>
          <a:ln>
            <a:noFill/>
          </a:ln>
        </p:spPr>
      </p:pic>
      <p:sp>
        <p:nvSpPr>
          <p:cNvPr id="2" name="Title 1">
            <a:extLst>
              <a:ext uri="{FF2B5EF4-FFF2-40B4-BE49-F238E27FC236}">
                <a16:creationId xmlns:a16="http://schemas.microsoft.com/office/drawing/2014/main" id="{618043FD-713B-49B3-AFBB-92EC441180C1}"/>
              </a:ext>
            </a:extLst>
          </p:cNvPr>
          <p:cNvSpPr>
            <a:spLocks noGrp="1"/>
          </p:cNvSpPr>
          <p:nvPr>
            <p:ph type="title"/>
          </p:nvPr>
        </p:nvSpPr>
        <p:spPr/>
        <p:txBody>
          <a:bodyPr>
            <a:normAutofit/>
          </a:bodyPr>
          <a:lstStyle/>
          <a:p>
            <a:r>
              <a:rPr lang="en-US" sz="3200" dirty="0"/>
              <a:t>Dynamics 365 Sync/</a:t>
            </a:r>
            <a:r>
              <a:rPr lang="en-US" sz="3200" dirty="0" err="1"/>
              <a:t>Async</a:t>
            </a:r>
            <a:r>
              <a:rPr lang="en-US" sz="3200" dirty="0"/>
              <a:t> event processing pipeline</a:t>
            </a:r>
            <a:endParaRPr lang="it-IT" sz="3200" dirty="0"/>
          </a:p>
        </p:txBody>
      </p:sp>
    </p:spTree>
    <p:extLst>
      <p:ext uri="{BB962C8B-B14F-4D97-AF65-F5344CB8AC3E}">
        <p14:creationId xmlns:p14="http://schemas.microsoft.com/office/powerpoint/2010/main" val="1584092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5C1AFD-FAFB-45CD-AF37-C3C763299095}"/>
              </a:ext>
            </a:extLst>
          </p:cNvPr>
          <p:cNvSpPr>
            <a:spLocks noGrp="1"/>
          </p:cNvSpPr>
          <p:nvPr>
            <p:ph idx="1"/>
          </p:nvPr>
        </p:nvSpPr>
        <p:spPr/>
        <p:txBody>
          <a:bodyPr/>
          <a:lstStyle/>
          <a:p>
            <a:r>
              <a:rPr lang="en-US" sz="1800" dirty="0"/>
              <a:t>OAuth is the authentication method supported by the Dynamics 365 for Customer Engagement apps Web API, and is one of two authentication methods for the Organization Service – the other being Active Directory authentication. One benefit of using OAuth is that your application can support multi-factor authentication. You can use OAuth authentication when your application connects to either the Organization service or the Discovery service.</a:t>
            </a:r>
          </a:p>
          <a:p>
            <a:endParaRPr lang="en-US" sz="1800" dirty="0"/>
          </a:p>
          <a:p>
            <a:r>
              <a:rPr lang="en-US" sz="1800" dirty="0"/>
              <a:t>Method calls to the web services must be authorized with the identity provider for that service endpoint. Authorization is approved when a valid OAuth 2.0 (user) access token, issued by Azure Active Directory, is provided in the headers of the message requests.</a:t>
            </a:r>
          </a:p>
          <a:p>
            <a:endParaRPr lang="en-US" sz="1800" dirty="0"/>
          </a:p>
          <a:p>
            <a:r>
              <a:rPr lang="en-US" sz="1800" dirty="0"/>
              <a:t>The recommended authentication API for use with the Customer Engagement Web API is Azure Active Directory Authentication Library (ADAL), which is available for a wide variety of platforms and programming languages. The ADAL API manages OAuth 2.0 authentication with the Customer Engagement web service identity provider. </a:t>
            </a:r>
            <a:endParaRPr lang="it-IT" sz="1800" dirty="0"/>
          </a:p>
        </p:txBody>
      </p:sp>
      <p:sp>
        <p:nvSpPr>
          <p:cNvPr id="3" name="Title 2">
            <a:extLst>
              <a:ext uri="{FF2B5EF4-FFF2-40B4-BE49-F238E27FC236}">
                <a16:creationId xmlns:a16="http://schemas.microsoft.com/office/drawing/2014/main" id="{A499D5AD-382E-413B-A4EF-570A28B971B2}"/>
              </a:ext>
            </a:extLst>
          </p:cNvPr>
          <p:cNvSpPr>
            <a:spLocks noGrp="1"/>
          </p:cNvSpPr>
          <p:nvPr>
            <p:ph type="title"/>
          </p:nvPr>
        </p:nvSpPr>
        <p:spPr/>
        <p:txBody>
          <a:bodyPr/>
          <a:lstStyle/>
          <a:p>
            <a:r>
              <a:rPr lang="en-US" dirty="0"/>
              <a:t>Dynamics 365 Web API: OAuth</a:t>
            </a:r>
            <a:endParaRPr lang="it-IT" dirty="0"/>
          </a:p>
        </p:txBody>
      </p:sp>
    </p:spTree>
    <p:extLst>
      <p:ext uri="{BB962C8B-B14F-4D97-AF65-F5344CB8AC3E}">
        <p14:creationId xmlns:p14="http://schemas.microsoft.com/office/powerpoint/2010/main" val="4276267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B3FD25-1BA0-45BE-8331-1D7F3A19C406}"/>
              </a:ext>
            </a:extLst>
          </p:cNvPr>
          <p:cNvSpPr>
            <a:spLocks noGrp="1"/>
          </p:cNvSpPr>
          <p:nvPr>
            <p:ph idx="1"/>
          </p:nvPr>
        </p:nvSpPr>
        <p:spPr>
          <a:xfrm>
            <a:off x="954311" y="1524000"/>
            <a:ext cx="5141689" cy="3709086"/>
          </a:xfrm>
        </p:spPr>
        <p:txBody>
          <a:bodyPr/>
          <a:lstStyle/>
          <a:p>
            <a:r>
              <a:rPr lang="en-US" b="1" dirty="0"/>
              <a:t>Authentication</a:t>
            </a:r>
            <a:r>
              <a:rPr lang="en-US" dirty="0"/>
              <a:t> is the act of challenging a party for legitimate credentials, providing the basis for creation of a security principal to be used for identity and access control. In simpler terms, it's the process of proving you are who you say you are. </a:t>
            </a:r>
          </a:p>
          <a:p>
            <a:endParaRPr lang="en-US" dirty="0"/>
          </a:p>
          <a:p>
            <a:r>
              <a:rPr lang="en-US" b="1" dirty="0"/>
              <a:t>Authorization</a:t>
            </a:r>
            <a:r>
              <a:rPr lang="en-US" dirty="0"/>
              <a:t> is the act of granting an authenticated security principal permission to do something. It specifies what data you're allowed to access and what you can do with it. </a:t>
            </a:r>
            <a:endParaRPr lang="it-IT" dirty="0"/>
          </a:p>
        </p:txBody>
      </p:sp>
      <p:sp>
        <p:nvSpPr>
          <p:cNvPr id="3" name="Title 2">
            <a:extLst>
              <a:ext uri="{FF2B5EF4-FFF2-40B4-BE49-F238E27FC236}">
                <a16:creationId xmlns:a16="http://schemas.microsoft.com/office/drawing/2014/main" id="{B8D3474D-F463-4530-A078-3725CE8CAAFF}"/>
              </a:ext>
            </a:extLst>
          </p:cNvPr>
          <p:cNvSpPr>
            <a:spLocks noGrp="1"/>
          </p:cNvSpPr>
          <p:nvPr>
            <p:ph type="title"/>
          </p:nvPr>
        </p:nvSpPr>
        <p:spPr/>
        <p:txBody>
          <a:bodyPr/>
          <a:lstStyle/>
          <a:p>
            <a:r>
              <a:rPr lang="it-IT" dirty="0" err="1"/>
              <a:t>What</a:t>
            </a:r>
            <a:r>
              <a:rPr lang="it-IT" dirty="0"/>
              <a:t> </a:t>
            </a:r>
            <a:r>
              <a:rPr lang="it-IT" dirty="0" err="1"/>
              <a:t>is</a:t>
            </a:r>
            <a:r>
              <a:rPr lang="it-IT" dirty="0"/>
              <a:t> authentication?</a:t>
            </a:r>
          </a:p>
        </p:txBody>
      </p:sp>
      <p:pic>
        <p:nvPicPr>
          <p:cNvPr id="2050" name="Picture 2" descr="Overview of sign-on to web application">
            <a:extLst>
              <a:ext uri="{FF2B5EF4-FFF2-40B4-BE49-F238E27FC236}">
                <a16:creationId xmlns:a16="http://schemas.microsoft.com/office/drawing/2014/main" id="{2D11AB14-3C75-4E0D-B713-17BC37FAB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892" y="2262005"/>
            <a:ext cx="4932315" cy="22330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914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7266BA-F133-4C0B-BDD3-13A7F9F54340}"/>
              </a:ext>
            </a:extLst>
          </p:cNvPr>
          <p:cNvSpPr>
            <a:spLocks noGrp="1"/>
          </p:cNvSpPr>
          <p:nvPr>
            <p:ph type="title"/>
          </p:nvPr>
        </p:nvSpPr>
        <p:spPr/>
        <p:txBody>
          <a:bodyPr/>
          <a:lstStyle/>
          <a:p>
            <a:r>
              <a:rPr lang="en-US" dirty="0"/>
              <a:t>OAuth 2.0 Flow</a:t>
            </a:r>
            <a:endParaRPr lang="it-IT" dirty="0"/>
          </a:p>
        </p:txBody>
      </p:sp>
      <p:pic>
        <p:nvPicPr>
          <p:cNvPr id="1026" name="Picture 2" descr="OAuth Auth Code Flow">
            <a:extLst>
              <a:ext uri="{FF2B5EF4-FFF2-40B4-BE49-F238E27FC236}">
                <a16:creationId xmlns:a16="http://schemas.microsoft.com/office/drawing/2014/main" id="{5B42DDDC-BB40-40EF-AD6C-53C0578C3C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0740" y="220362"/>
            <a:ext cx="5148295" cy="58745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F045FF-1668-402C-A21D-5D460CA741EC}"/>
              </a:ext>
            </a:extLst>
          </p:cNvPr>
          <p:cNvSpPr txBox="1"/>
          <p:nvPr/>
        </p:nvSpPr>
        <p:spPr>
          <a:xfrm>
            <a:off x="766119" y="1443841"/>
            <a:ext cx="4707924" cy="3970318"/>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Azure Active Directory (Azure AD) uses OAuth 2.0 to enable you to authorize access to web applications and web APIs in your Azure AD tenant. This guide is language independent, and describes how to send and receive HTTP messages without using any of our open-source libraries.</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The OAuth 2.0 authorization code flow is described in section 4.1 of the OAuth 2.0 specification. It is used to perform authentication and authorization in most application types, including web apps and natively installed apps.</a:t>
            </a:r>
            <a:endParaRPr lang="it-IT"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0124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C45F-B8B9-458F-AA9B-816C8126836C}"/>
              </a:ext>
            </a:extLst>
          </p:cNvPr>
          <p:cNvSpPr>
            <a:spLocks noGrp="1"/>
          </p:cNvSpPr>
          <p:nvPr>
            <p:ph type="title"/>
          </p:nvPr>
        </p:nvSpPr>
        <p:spPr/>
        <p:txBody>
          <a:bodyPr/>
          <a:lstStyle/>
          <a:p>
            <a:r>
              <a:rPr lang="en-US" dirty="0"/>
              <a:t>It all starts with the SDK…</a:t>
            </a:r>
            <a:endParaRPr lang="it-IT" dirty="0"/>
          </a:p>
        </p:txBody>
      </p:sp>
      <p:sp>
        <p:nvSpPr>
          <p:cNvPr id="3" name="Content Placeholder 2">
            <a:extLst>
              <a:ext uri="{FF2B5EF4-FFF2-40B4-BE49-F238E27FC236}">
                <a16:creationId xmlns:a16="http://schemas.microsoft.com/office/drawing/2014/main" id="{96405994-9FEB-4BA3-8A2B-D6B7A39273C7}"/>
              </a:ext>
            </a:extLst>
          </p:cNvPr>
          <p:cNvSpPr>
            <a:spLocks noGrp="1"/>
          </p:cNvSpPr>
          <p:nvPr>
            <p:ph idx="1"/>
          </p:nvPr>
        </p:nvSpPr>
        <p:spPr/>
        <p:txBody>
          <a:bodyPr/>
          <a:lstStyle/>
          <a:p>
            <a:r>
              <a:rPr lang="en-US" dirty="0"/>
              <a:t>Download: </a:t>
            </a:r>
            <a:r>
              <a:rPr lang="en-US" dirty="0">
                <a:hlinkClick r:id="rId2"/>
              </a:rPr>
              <a:t>https://www.microsoft.com/en-us/download/details.aspx?id=50032</a:t>
            </a:r>
            <a:r>
              <a:rPr lang="en-US" dirty="0"/>
              <a:t> </a:t>
            </a:r>
          </a:p>
          <a:p>
            <a:r>
              <a:rPr lang="en-US" dirty="0"/>
              <a:t>Al </a:t>
            </a:r>
            <a:r>
              <a:rPr lang="en-US" dirty="0" err="1"/>
              <a:t>suo</a:t>
            </a:r>
            <a:r>
              <a:rPr lang="en-US" dirty="0"/>
              <a:t> </a:t>
            </a:r>
            <a:r>
              <a:rPr lang="en-US" dirty="0" err="1"/>
              <a:t>interno</a:t>
            </a:r>
            <a:r>
              <a:rPr lang="en-US" dirty="0"/>
              <a:t> </a:t>
            </a:r>
            <a:r>
              <a:rPr lang="en-US" dirty="0" err="1"/>
              <a:t>sono</a:t>
            </a:r>
            <a:r>
              <a:rPr lang="en-US" dirty="0"/>
              <a:t> </a:t>
            </a:r>
            <a:r>
              <a:rPr lang="en-US" dirty="0" err="1"/>
              <a:t>contenuti</a:t>
            </a:r>
            <a:r>
              <a:rPr lang="en-US" dirty="0"/>
              <a:t>:</a:t>
            </a:r>
          </a:p>
          <a:p>
            <a:pPr lvl="1">
              <a:buFont typeface="Wingdings" panose="05000000000000000000" pitchFamily="2" charset="2"/>
              <a:buChar char="§"/>
            </a:pPr>
            <a:r>
              <a:rPr lang="en-US" dirty="0"/>
              <a:t>Code Samples (C#, VB.NET)</a:t>
            </a:r>
          </a:p>
          <a:p>
            <a:pPr lvl="1">
              <a:buFont typeface="Wingdings" panose="05000000000000000000" pitchFamily="2" charset="2"/>
              <a:buChar char="§"/>
            </a:pPr>
            <a:r>
              <a:rPr lang="en-US" dirty="0"/>
              <a:t>Image Assets – utili per le </a:t>
            </a:r>
            <a:r>
              <a:rPr lang="en-US" dirty="0" err="1"/>
              <a:t>personalizzazione</a:t>
            </a:r>
            <a:r>
              <a:rPr lang="en-US" dirty="0"/>
              <a:t> frontend (UI consistency)</a:t>
            </a:r>
          </a:p>
          <a:p>
            <a:pPr lvl="1">
              <a:buFont typeface="Wingdings" panose="05000000000000000000" pitchFamily="2" charset="2"/>
              <a:buChar char="§"/>
            </a:pPr>
            <a:r>
              <a:rPr lang="en-US" dirty="0"/>
              <a:t>CHM document – </a:t>
            </a:r>
            <a:r>
              <a:rPr lang="en-US" dirty="0" err="1"/>
              <a:t>obsoleto</a:t>
            </a:r>
            <a:r>
              <a:rPr lang="en-US" dirty="0"/>
              <a:t>, </a:t>
            </a:r>
            <a:r>
              <a:rPr lang="en-US" dirty="0" err="1"/>
              <a:t>meglio</a:t>
            </a:r>
            <a:r>
              <a:rPr lang="en-US" dirty="0"/>
              <a:t> la </a:t>
            </a:r>
            <a:r>
              <a:rPr lang="en-US" dirty="0" err="1"/>
              <a:t>documentazione</a:t>
            </a:r>
            <a:r>
              <a:rPr lang="en-US" dirty="0"/>
              <a:t> online</a:t>
            </a:r>
          </a:p>
          <a:p>
            <a:pPr lvl="1">
              <a:buFont typeface="Wingdings" panose="05000000000000000000" pitchFamily="2" charset="2"/>
              <a:buChar char="§"/>
            </a:pPr>
            <a:r>
              <a:rPr lang="en-US" dirty="0"/>
              <a:t>Tools</a:t>
            </a:r>
          </a:p>
          <a:p>
            <a:pPr lvl="2">
              <a:buFont typeface="Wingdings" panose="05000000000000000000" pitchFamily="2" charset="2"/>
              <a:buChar char="§"/>
            </a:pPr>
            <a:r>
              <a:rPr lang="en-US" dirty="0"/>
              <a:t>Data Configuration Migrator</a:t>
            </a:r>
          </a:p>
          <a:p>
            <a:pPr lvl="2">
              <a:buFont typeface="Wingdings" panose="05000000000000000000" pitchFamily="2" charset="2"/>
              <a:buChar char="§"/>
            </a:pPr>
            <a:r>
              <a:rPr lang="en-US" dirty="0"/>
              <a:t>Plugin Registration Tool</a:t>
            </a:r>
          </a:p>
          <a:p>
            <a:pPr lvl="2">
              <a:buFont typeface="Wingdings" panose="05000000000000000000" pitchFamily="2" charset="2"/>
              <a:buChar char="§"/>
            </a:pPr>
            <a:r>
              <a:rPr lang="en-US" dirty="0"/>
              <a:t>Solution Deployer</a:t>
            </a:r>
          </a:p>
          <a:p>
            <a:pPr lvl="2">
              <a:buFont typeface="Wingdings" panose="05000000000000000000" pitchFamily="2" charset="2"/>
              <a:buChar char="§"/>
            </a:pPr>
            <a:r>
              <a:rPr lang="en-US" dirty="0"/>
              <a:t>Visual Studio Templates (compatibili con VS2017!!)</a:t>
            </a:r>
          </a:p>
          <a:p>
            <a:pPr lvl="2">
              <a:buFont typeface="Wingdings" panose="05000000000000000000" pitchFamily="2" charset="2"/>
              <a:buChar char="§"/>
            </a:pPr>
            <a:r>
              <a:rPr lang="en-US" dirty="0"/>
              <a:t>Metadata Browser</a:t>
            </a:r>
          </a:p>
        </p:txBody>
      </p:sp>
    </p:spTree>
    <p:extLst>
      <p:ext uri="{BB962C8B-B14F-4D97-AF65-F5344CB8AC3E}">
        <p14:creationId xmlns:p14="http://schemas.microsoft.com/office/powerpoint/2010/main" val="3960439909"/>
      </p:ext>
    </p:extLst>
  </p:cSld>
  <p:clrMapOvr>
    <a:masterClrMapping/>
  </p:clrMapOvr>
</p:sld>
</file>

<file path=ppt/theme/theme1.xml><?xml version="1.0" encoding="utf-8"?>
<a:theme xmlns:a="http://schemas.openxmlformats.org/drawingml/2006/main" name="Highly 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 Thermal PPT Template July 2017" id="{37859AC1-FD12-4F5C-9939-AA1399A39BD1}" vid="{3834A8FB-DBE2-4C5F-A3C0-C3E74F09B2C1}"/>
    </a:ext>
  </a:extLst>
</a:theme>
</file>

<file path=ppt/theme/theme2.xml><?xml version="1.0" encoding="utf-8"?>
<a:theme xmlns:a="http://schemas.openxmlformats.org/drawingml/2006/main" name="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 Thermal PPT Template July 2017" id="{37859AC1-FD12-4F5C-9939-AA1399A39BD1}" vid="{8EE8E90E-5F0D-46A2-99AD-A4C771228193}"/>
    </a:ext>
  </a:extLst>
</a:theme>
</file>

<file path=ppt/theme/theme3.xml><?xml version="1.0" encoding="utf-8"?>
<a:theme xmlns:a="http://schemas.openxmlformats.org/drawingml/2006/main" name="Restricted">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 Thermal PPT Template July 2017" id="{37859AC1-FD12-4F5C-9939-AA1399A39BD1}" vid="{45CDEC32-40C3-4462-9C0B-A3A7DC5E03C2}"/>
    </a:ext>
  </a:extLst>
</a:theme>
</file>

<file path=ppt/theme/theme4.xml><?xml version="1.0" encoding="utf-8"?>
<a:theme xmlns:a="http://schemas.openxmlformats.org/drawingml/2006/main" name="Unrestricted">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 Thermal PPT Template July 2017" id="{37859AC1-FD12-4F5C-9939-AA1399A39BD1}" vid="{E701F2F2-DC40-45FA-8027-3E5AFF9A3E25}"/>
    </a:ext>
  </a:extLst>
</a:theme>
</file>

<file path=ppt/theme/theme5.xml><?xml version="1.0" encoding="utf-8"?>
<a:theme xmlns:a="http://schemas.openxmlformats.org/drawingml/2006/main" name="Title Slides">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 Thermal PPT Template July 2017" id="{37859AC1-FD12-4F5C-9939-AA1399A39BD1}" vid="{8CBE5A22-BA7B-42EE-9451-517CF5F6994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Avanade_Thermal_0717</Template>
  <TotalTime>0</TotalTime>
  <Words>863</Words>
  <Application>Microsoft Office PowerPoint</Application>
  <PresentationFormat>Widescreen</PresentationFormat>
  <Paragraphs>118</Paragraphs>
  <Slides>11</Slides>
  <Notes>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11</vt:i4>
      </vt:variant>
    </vt:vector>
  </HeadingPairs>
  <TitlesOfParts>
    <vt:vector size="23" baseType="lpstr">
      <vt:lpstr>Arial</vt:lpstr>
      <vt:lpstr>Calibri</vt:lpstr>
      <vt:lpstr>Segoe</vt:lpstr>
      <vt:lpstr>Segoe UI</vt:lpstr>
      <vt:lpstr>Segoe UI Light</vt:lpstr>
      <vt:lpstr>Tahoma</vt:lpstr>
      <vt:lpstr>Wingdings</vt:lpstr>
      <vt:lpstr>Highly Confidential</vt:lpstr>
      <vt:lpstr>Confidential</vt:lpstr>
      <vt:lpstr>Restricted</vt:lpstr>
      <vt:lpstr>Unrestricted</vt:lpstr>
      <vt:lpstr>Title Slides</vt:lpstr>
      <vt:lpstr>Avanade CRM TC Academy</vt:lpstr>
      <vt:lpstr>Agenda</vt:lpstr>
      <vt:lpstr>La prima regola dell’Academy… E’ che si parla di Dynamics 365 CE, quando vuoi </vt:lpstr>
      <vt:lpstr>PowerPoint Presentation</vt:lpstr>
      <vt:lpstr>Dynamics 365 Sync/Async event processing pipeline</vt:lpstr>
      <vt:lpstr>Dynamics 365 Web API: OAuth</vt:lpstr>
      <vt:lpstr>What is authentication?</vt:lpstr>
      <vt:lpstr>OAuth 2.0 Flow</vt:lpstr>
      <vt:lpstr>It all starts with the SDK…</vt:lpstr>
      <vt:lpstr>NuGet to the rescue</vt:lpstr>
      <vt:lpstr>Hands on Labs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2019-03-20T20:26:31Z</dcterms:created>
  <dcterms:modified xsi:type="dcterms:W3CDTF">2019-03-29T15:36:44Z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6020b0-6d69-48c1-9bb5-c586c1062b70_Enabled">
    <vt:lpwstr>True</vt:lpwstr>
  </property>
  <property fmtid="{D5CDD505-2E9C-101B-9397-08002B2CF9AE}" pid="3" name="MSIP_Label_236020b0-6d69-48c1-9bb5-c586c1062b70_SiteId">
    <vt:lpwstr>cf36141c-ddd7-45a7-b073-111f66d0b30c</vt:lpwstr>
  </property>
  <property fmtid="{D5CDD505-2E9C-101B-9397-08002B2CF9AE}" pid="4" name="MSIP_Label_236020b0-6d69-48c1-9bb5-c586c1062b70_Owner">
    <vt:lpwstr>giancarlo.lelli@avanade.com</vt:lpwstr>
  </property>
  <property fmtid="{D5CDD505-2E9C-101B-9397-08002B2CF9AE}" pid="5" name="MSIP_Label_236020b0-6d69-48c1-9bb5-c586c1062b70_SetDate">
    <vt:lpwstr>2019-03-20T20:30:05.8470652Z</vt:lpwstr>
  </property>
  <property fmtid="{D5CDD505-2E9C-101B-9397-08002B2CF9AE}" pid="6" name="MSIP_Label_236020b0-6d69-48c1-9bb5-c586c1062b70_Name">
    <vt:lpwstr>Confidential</vt:lpwstr>
  </property>
  <property fmtid="{D5CDD505-2E9C-101B-9397-08002B2CF9AE}" pid="7" name="MSIP_Label_236020b0-6d69-48c1-9bb5-c586c1062b70_Application">
    <vt:lpwstr>Microsoft Azure Information Protection</vt:lpwstr>
  </property>
  <property fmtid="{D5CDD505-2E9C-101B-9397-08002B2CF9AE}" pid="8" name="MSIP_Label_236020b0-6d69-48c1-9bb5-c586c1062b70_Extended_MSFT_Method">
    <vt:lpwstr>Automatic</vt:lpwstr>
  </property>
  <property fmtid="{D5CDD505-2E9C-101B-9397-08002B2CF9AE}" pid="9" name="MSIP_Label_5fae8262-b78e-4366-8929-a5d6aac95320_Enabled">
    <vt:lpwstr>True</vt:lpwstr>
  </property>
  <property fmtid="{D5CDD505-2E9C-101B-9397-08002B2CF9AE}" pid="10" name="MSIP_Label_5fae8262-b78e-4366-8929-a5d6aac95320_SiteId">
    <vt:lpwstr>cf36141c-ddd7-45a7-b073-111f66d0b30c</vt:lpwstr>
  </property>
  <property fmtid="{D5CDD505-2E9C-101B-9397-08002B2CF9AE}" pid="11" name="MSIP_Label_5fae8262-b78e-4366-8929-a5d6aac95320_Owner">
    <vt:lpwstr>giancarlo.lelli@avanade.com</vt:lpwstr>
  </property>
  <property fmtid="{D5CDD505-2E9C-101B-9397-08002B2CF9AE}" pid="12" name="MSIP_Label_5fae8262-b78e-4366-8929-a5d6aac95320_SetDate">
    <vt:lpwstr>2019-03-20T20:30:05.8470652Z</vt:lpwstr>
  </property>
  <property fmtid="{D5CDD505-2E9C-101B-9397-08002B2CF9AE}" pid="13" name="MSIP_Label_5fae8262-b78e-4366-8929-a5d6aac95320_Name">
    <vt:lpwstr>Recipients Have Full Control</vt:lpwstr>
  </property>
  <property fmtid="{D5CDD505-2E9C-101B-9397-08002B2CF9AE}" pid="14" name="MSIP_Label_5fae8262-b78e-4366-8929-a5d6aac95320_Application">
    <vt:lpwstr>Microsoft Azure Information Protection</vt:lpwstr>
  </property>
  <property fmtid="{D5CDD505-2E9C-101B-9397-08002B2CF9AE}" pid="15" name="MSIP_Label_5fae8262-b78e-4366-8929-a5d6aac95320_Parent">
    <vt:lpwstr>236020b0-6d69-48c1-9bb5-c586c1062b70</vt:lpwstr>
  </property>
  <property fmtid="{D5CDD505-2E9C-101B-9397-08002B2CF9AE}" pid="16" name="MSIP_Label_5fae8262-b78e-4366-8929-a5d6aac95320_Extended_MSFT_Method">
    <vt:lpwstr>Automatic</vt:lpwstr>
  </property>
  <property fmtid="{D5CDD505-2E9C-101B-9397-08002B2CF9AE}" pid="17" name="Sensitivity">
    <vt:lpwstr>Confidential Recipients Have Full Control</vt:lpwstr>
  </property>
</Properties>
</file>