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5B29C3-B794-40EE-8646-DD7A5059E4BD}">
  <a:tblStyle styleId="{EF5B29C3-B794-40EE-8646-DD7A5059E4BD}" styleName="Table_0">
    <a:wholeTbl>
      <a:tcTxStyle>
        <a:font>
          <a:latin typeface="Arial"/>
          <a:ea typeface="Arial"/>
          <a:cs typeface="Arial"/>
        </a:font>
        <a:srgbClr val="000000"/>
      </a:tcTxStyle>
      <a:tcStyle>
        <a:tcBdr>
          <a:left>
            <a:ln cap="flat" cmpd="sng">
              <a:solidFill>
                <a:srgbClr val="FFFFFF"/>
              </a:solidFill>
              <a:prstDash val="solid"/>
              <a:round/>
              <a:headEnd len="sm" w="sm" type="none"/>
              <a:tailEnd len="sm" w="sm" type="none"/>
            </a:ln>
          </a:left>
          <a:right>
            <a:ln cap="flat" cmpd="sng">
              <a:solidFill>
                <a:srgbClr val="FFFFFF"/>
              </a:solidFill>
              <a:prstDash val="solid"/>
              <a:round/>
              <a:headEnd len="sm" w="sm" type="none"/>
              <a:tailEnd len="sm" w="sm" type="none"/>
            </a:ln>
          </a:right>
          <a:top>
            <a:ln cap="flat" cmpd="sng">
              <a:solidFill>
                <a:srgbClr val="FFFFFF"/>
              </a:solidFill>
              <a:prstDash val="solid"/>
              <a:round/>
              <a:headEnd len="sm" w="sm" type="none"/>
              <a:tailEnd len="sm" w="sm" type="none"/>
            </a:ln>
          </a:top>
          <a:bottom>
            <a:ln cap="flat" cmpd="sng">
              <a:solidFill>
                <a:srgbClr val="FFFFFF"/>
              </a:solidFill>
              <a:prstDash val="solid"/>
              <a:round/>
              <a:headEnd len="sm" w="sm" type="none"/>
              <a:tailEnd len="sm" w="sm" type="none"/>
            </a:ln>
          </a:bottom>
          <a:insideH>
            <a:ln cap="flat" cmpd="sng">
              <a:solidFill>
                <a:srgbClr val="FFFFFF"/>
              </a:solidFill>
              <a:prstDash val="solid"/>
              <a:round/>
              <a:headEnd len="sm" w="sm" type="none"/>
              <a:tailEnd len="sm" w="sm" type="none"/>
            </a:ln>
          </a:insideH>
          <a:insideV>
            <a:ln cap="flat" cmpd="sng">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0B4EB18-F5E3-4CD8-8F35-14AEFB6AC93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464871408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464871408_1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464871408_1_4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a464871408_1_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464871408_1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a464871408_1_4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70b22bf0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70b22bf0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Didact Gothic"/>
                <a:ea typeface="Didact Gothic"/>
                <a:cs typeface="Didact Gothic"/>
                <a:sym typeface="Didact Gothic"/>
              </a:rPr>
              <a:t>El circuito de trabajo con los preprocesadores de CSS está formado por 2 pasos. En primer lugar se crean los estilos utilizando la sintaxis del preprocesador, en el segundo paso se compila el archivo para generar el CSS definitivo.</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Didact Gothic"/>
                <a:ea typeface="Didact Gothic"/>
                <a:cs typeface="Didact Gothic"/>
                <a:sym typeface="Didact Gothic"/>
              </a:rPr>
              <a:t>El objetivo de los preprocesadores es el de disponer de un código mas limpio y mas sencillo de mantener y editar.</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70b22bf0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70b22bf0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70b22bf0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70b22bf0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70b22bf0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70b22bf0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70b22bf0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70b22bf0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70b22bf0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70b22bf0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70b22bf0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70b22bf0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464871408_1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a464871408_1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a4da41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a4da41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Profe: Acordate de compartir esta presentación al equipo de tu camada luego de la reunión, por si quieren tener a mano los primeros links de referencia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464871408_1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a464871408_1_6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texto con gráfico de etapas/pasos.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464871408_1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a464871408_1_7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texto con gráfico de etapas/pasos.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0baee2ee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0baee2ee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0baee2ee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0baee2ee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highlight>
                  <a:srgbClr val="FEFEFE"/>
                </a:highlight>
                <a:latin typeface="Didact Gothic"/>
                <a:ea typeface="Didact Gothic"/>
                <a:cs typeface="Didact Gothic"/>
                <a:sym typeface="Didact Gothic"/>
              </a:rPr>
              <a:t>Lo que indicamos en “build-css” es donde encontrará el documento SCSS de entrada y donde depositara el documento CSS de salida. Lo que indica “watch-css” es donde vamos a permanecer observando los cambios sobre la última acción de compilación. </a:t>
            </a:r>
            <a:endParaRPr sz="1200">
              <a:solidFill>
                <a:schemeClr val="dk1"/>
              </a:solidFill>
              <a:highlight>
                <a:srgbClr val="FEFEFE"/>
              </a:highlight>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EFEFE"/>
              </a:highlight>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highlight>
                  <a:srgbClr val="FEFEFE"/>
                </a:highlight>
                <a:latin typeface="Didact Gothic"/>
                <a:ea typeface="Didact Gothic"/>
                <a:cs typeface="Didact Gothic"/>
                <a:sym typeface="Didact Gothic"/>
              </a:rPr>
              <a:t>Entonces </a:t>
            </a:r>
            <a:r>
              <a:rPr b="1" lang="en-GB" sz="1200">
                <a:solidFill>
                  <a:schemeClr val="dk1"/>
                </a:solidFill>
                <a:highlight>
                  <a:srgbClr val="FEFEFE"/>
                </a:highlight>
                <a:latin typeface="Didact Gothic"/>
                <a:ea typeface="Didact Gothic"/>
                <a:cs typeface="Didact Gothic"/>
                <a:sym typeface="Didact Gothic"/>
              </a:rPr>
              <a:t>cuando ejecutamos este script vigilará cada </a:t>
            </a:r>
            <a:r>
              <a:rPr b="1" lang="en-GB" sz="1200">
                <a:solidFill>
                  <a:schemeClr val="dk1"/>
                </a:solidFill>
                <a:latin typeface="Didact Gothic"/>
                <a:ea typeface="Didact Gothic"/>
                <a:cs typeface="Didact Gothic"/>
                <a:sym typeface="Didact Gothic"/>
              </a:rPr>
              <a:t>archivo el archivo scss </a:t>
            </a:r>
            <a:r>
              <a:rPr lang="en-GB" sz="1200">
                <a:solidFill>
                  <a:schemeClr val="dk1"/>
                </a:solidFill>
                <a:latin typeface="Didact Gothic"/>
                <a:ea typeface="Didact Gothic"/>
                <a:cs typeface="Didact Gothic"/>
                <a:sym typeface="Didact Gothic"/>
              </a:rPr>
              <a:t>indicado</a:t>
            </a:r>
            <a:r>
              <a:rPr lang="en-GB" sz="1200">
                <a:solidFill>
                  <a:schemeClr val="dk1"/>
                </a:solidFill>
                <a:highlight>
                  <a:srgbClr val="FEFEFE"/>
                </a:highlight>
                <a:latin typeface="Didact Gothic"/>
                <a:ea typeface="Didact Gothic"/>
                <a:cs typeface="Didact Gothic"/>
                <a:sym typeface="Didact Gothic"/>
              </a:rPr>
              <a:t>, luego guarda el css compilado e</a:t>
            </a:r>
            <a:r>
              <a:rPr lang="en-GB" sz="1200">
                <a:solidFill>
                  <a:schemeClr val="dk1"/>
                </a:solidFill>
                <a:latin typeface="Didact Gothic"/>
                <a:ea typeface="Didact Gothic"/>
                <a:cs typeface="Didact Gothic"/>
                <a:sym typeface="Didact Gothic"/>
              </a:rPr>
              <a:t>n el directorio css/ cada vez que cambiamos un archivo scss.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60baee2ee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0baee2ee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784e200c8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784e200c85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464871408_1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a464871408_1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60baee2ee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0baee2ee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60baee2ee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0baee2ee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84e200c8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784e200c85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84e200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784e200c8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0baee2ee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0baee2ee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75bf6b78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75bf6b78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464871408_1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464871408_1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60baee2ee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0baee2ee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60baee2ee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0baee2ee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784e200c8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784e200c85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60baee2ee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60baee2ee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60baee2ee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0baee2ee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200">
                <a:solidFill>
                  <a:schemeClr val="dk1"/>
                </a:solidFill>
                <a:highlight>
                  <a:srgbClr val="FFFFFF"/>
                </a:highlight>
                <a:latin typeface="Didact Gothic"/>
                <a:ea typeface="Didact Gothic"/>
                <a:cs typeface="Didact Gothic"/>
                <a:sym typeface="Didact Gothic"/>
              </a:rPr>
              <a:t>El color que se usará será </a:t>
            </a:r>
            <a:r>
              <a:rPr lang="en-GB" sz="1200">
                <a:solidFill>
                  <a:schemeClr val="dk1"/>
                </a:solidFill>
                <a:latin typeface="Didact Gothic"/>
                <a:ea typeface="Didact Gothic"/>
                <a:cs typeface="Didact Gothic"/>
                <a:sym typeface="Didact Gothic"/>
              </a:rPr>
              <a:t>#333333</a:t>
            </a:r>
            <a:r>
              <a:rPr lang="en-GB" sz="1200">
                <a:solidFill>
                  <a:schemeClr val="dk1"/>
                </a:solidFill>
                <a:highlight>
                  <a:srgbClr val="FFFFFF"/>
                </a:highlight>
                <a:latin typeface="Didact Gothic"/>
                <a:ea typeface="Didact Gothic"/>
                <a:cs typeface="Didact Gothic"/>
                <a:sym typeface="Didact Gothic"/>
              </a:rPr>
              <a:t>. Ya que esta directiva indicará que la asignación que estamos realizando a la variable solo se haga en caso de que dicha variable no se haya definido anteriormente. </a:t>
            </a:r>
            <a:endParaRPr sz="10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84e200c8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784e200c85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464871408_1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a464871408_1_8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464871408_1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a464871408_1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60baee2ee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60baee2ee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60baee2ee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0baee2ee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60baee2ee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60baee2ee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2000"/>
              </a:spcAft>
              <a:buNone/>
            </a:pPr>
            <a:r>
              <a:rPr lang="en-GB" sz="1200">
                <a:solidFill>
                  <a:schemeClr val="dk1"/>
                </a:solidFill>
                <a:latin typeface="Didact Gothic"/>
                <a:ea typeface="Didact Gothic"/>
                <a:cs typeface="Didact Gothic"/>
                <a:sym typeface="Didact Gothic"/>
              </a:rPr>
              <a:t>Es un contenedor donde se encontrarán los diferentes elementos. Por ejemplo, un encabezado (header), una barra lateral (sidebar/aside) un área de contenido principal (main) y un pie de página (footer), se consideraría cada uno como un bloque.</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60baee2ee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60baee2ee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60baee2ee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60baee2ee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60baee2ee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0baee2ee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60326a4ab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60326a4a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a464871408_1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a464871408_1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60baee2ee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60baee2ee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84e200c8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784e200c85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subtemas de un módulo.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464871408_1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a464871408_1_3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60326a4a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60326a4a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60326a4ab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60326a4ab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a464871408_1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a464871408_1_10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No va, es para guiar el uso del template.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464871408_1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464871408_1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60baee2ee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60baee2ee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200">
                <a:solidFill>
                  <a:schemeClr val="dk1"/>
                </a:solidFill>
                <a:latin typeface="Didact Gothic"/>
                <a:ea typeface="Didact Gothic"/>
                <a:cs typeface="Didact Gothic"/>
                <a:sym typeface="Didact Gothic"/>
              </a:rPr>
              <a:t>Puede que pienses, "¡pero el nombre de la clase es muy largo!". Yo lo veo así: Los nombres de las clases BEM son específicos, claros, fáciles de leer dentro del html, y comunican claramente para qué existen.</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2000"/>
              </a:spcBef>
              <a:spcAft>
                <a:spcPts val="0"/>
              </a:spcAft>
              <a:buNone/>
            </a:pPr>
            <a:r>
              <a:rPr lang="en-GB" sz="1200">
                <a:solidFill>
                  <a:schemeClr val="dk1"/>
                </a:solidFill>
                <a:latin typeface="Didact Gothic"/>
                <a:ea typeface="Didact Gothic"/>
                <a:cs typeface="Didact Gothic"/>
                <a:sym typeface="Didact Gothic"/>
              </a:rPr>
              <a:t>Lo que también me gusta de los nombres de las clases cuando usamos BEM es que solo tienes que usar un nombre de clase por cada etiqueta html. Fíjate cómo funcionaría para la etiqueta "label". Selectores estándares:</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784e200c8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g784e200c85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subtemas de un módulo.</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60326a4ab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60326a4ab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60326a4ab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60326a4ab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a464871408_1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ga464871408_1_1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a464871408_1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a464871408_1_1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a:ea typeface="Helvetica Neue"/>
                <a:cs typeface="Helvetica Neue"/>
                <a:sym typeface="Helvetica Neue"/>
              </a:rPr>
              <a:t>Desarrollo de un desafío entregable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464871408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a464871408_1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b7197cc87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b7197cc87e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000">
                <a:solidFill>
                  <a:schemeClr val="dk1"/>
                </a:solidFill>
                <a:highlight>
                  <a:schemeClr val="lt1"/>
                </a:highlight>
                <a:latin typeface="Helvetica Neue"/>
                <a:ea typeface="Helvetica Neue"/>
                <a:cs typeface="Helvetica Neue"/>
                <a:sym typeface="Helvetica Neue"/>
              </a:rPr>
              <a:t>Ejemplo modelo de cómo comunicar una Actividad recomendada (desafío extra). </a:t>
            </a:r>
            <a:endParaRPr sz="1000">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b7197cc87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gb7197cc87e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a:ea typeface="Helvetica Neue"/>
                <a:cs typeface="Helvetica Neue"/>
                <a:sym typeface="Helvetica Neue"/>
              </a:rPr>
              <a:t>Desarrollo de una Actividad recomendada (desafío extra). Vincular ejemplo. Hacer hincapié en que es optativa pero suma puntos para el top 10.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a464871408_1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ga464871408_1_1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464871408_1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ga464871408_1_1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464871408_1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a464871408_1_1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464871408_1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a464871408_1_3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84e200c8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784e200c85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e7a8745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ae7a87454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docs.google.com/document/d/1pH5dOjkOF1OdGww5uFgE9vO19DWD1FpFaRpIME2dtaA/edit?usp=sharing" TargetMode="External"/><Relationship Id="rId4" Type="http://schemas.openxmlformats.org/officeDocument/2006/relationships/image" Target="../media/image23.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plataforma.coderhouse.com/video-tutoriales" TargetMode="External"/><Relationship Id="rId5"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hyperlink" Target="https://medium.com/@ger86/c%C3%B3mo-organizar-los-archivos-sass-de-tu-proyecto-c8b02242d9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3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1.png"/><Relationship Id="rId4" Type="http://schemas.openxmlformats.org/officeDocument/2006/relationships/image" Target="../media/image38.png"/><Relationship Id="rId5"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7.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1.png"/><Relationship Id="rId4" Type="http://schemas.openxmlformats.org/officeDocument/2006/relationships/image" Target="../media/image34.png"/><Relationship Id="rId5"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1.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1.png"/><Relationship Id="rId4" Type="http://schemas.openxmlformats.org/officeDocument/2006/relationships/image" Target="../media/image35.png"/><Relationship Id="rId5"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7.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1.png"/><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hyperlink" Target="https://drive.google.com/file/d/1cR7YEAOEAJvPS2ZCIgPyRTLSLzc90ebP/view?usp=sharing" TargetMode="External"/><Relationship Id="rId4" Type="http://schemas.openxmlformats.org/officeDocument/2006/relationships/hyperlink" Target="https://drive.google.com/file/d/1Ud88KGPkOPtj5kgdZXqDpwQEjNEP1LW3/view?usp=sharing" TargetMode="External"/><Relationship Id="rId5" Type="http://schemas.openxmlformats.org/officeDocument/2006/relationships/image" Target="../media/image1.png"/><Relationship Id="rId6"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9.png"/><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9.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41.png"/><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4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41.png"/><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0" name="Google Shape;100;p2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1" name="Google Shape;101;p2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28" name="Shape 228"/>
        <p:cNvGrpSpPr/>
        <p:nvPr/>
      </p:nvGrpSpPr>
      <p:grpSpPr>
        <a:xfrm>
          <a:off x="0" y="0"/>
          <a:ext cx="0" cy="0"/>
          <a:chOff x="0" y="0"/>
          <a:chExt cx="0" cy="0"/>
        </a:xfrm>
      </p:grpSpPr>
      <p:sp>
        <p:nvSpPr>
          <p:cNvPr id="229" name="Google Shape;229;p34"/>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a:ea typeface="Helvetica Neue"/>
                <a:cs typeface="Helvetica Neue"/>
                <a:sym typeface="Helvetica Neue"/>
              </a:rPr>
              <a:t>Accede al material complementario </a:t>
            </a:r>
            <a:r>
              <a:rPr lang="en-GB" sz="1800" u="sng">
                <a:solidFill>
                  <a:schemeClr val="hlink"/>
                </a:solidFill>
                <a:latin typeface="Helvetica Neue"/>
                <a:ea typeface="Helvetica Neue"/>
                <a:cs typeface="Helvetica Neue"/>
                <a:sym typeface="Helvetica Neue"/>
                <a:hlinkClick r:id="rId3"/>
              </a:rPr>
              <a:t>aquí</a:t>
            </a:r>
            <a:r>
              <a:rPr lang="en-GB" sz="1800">
                <a:latin typeface="Helvetica Neue"/>
                <a:ea typeface="Helvetica Neue"/>
                <a:cs typeface="Helvetica Neue"/>
                <a:sym typeface="Helvetica Neue"/>
              </a:rPr>
              <a:t>. </a:t>
            </a:r>
            <a:endParaRPr b="0" i="0" sz="1800" u="none" cap="none" strike="noStrike">
              <a:solidFill>
                <a:srgbClr val="000000"/>
              </a:solidFill>
              <a:latin typeface="Helvetica Neue"/>
              <a:ea typeface="Helvetica Neue"/>
              <a:cs typeface="Helvetica Neue"/>
              <a:sym typeface="Helvetica Neue"/>
            </a:endParaRPr>
          </a:p>
        </p:txBody>
      </p:sp>
      <p:pic>
        <p:nvPicPr>
          <p:cNvPr id="230" name="Google Shape;230;p34"/>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31" name="Google Shape;231;p34"/>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3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PREPROCESADORES CSS</a:t>
            </a:r>
            <a:endParaRPr i="1" sz="3600">
              <a:solidFill>
                <a:srgbClr val="E0FF00"/>
              </a:solidFill>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0" name="Shape 240"/>
        <p:cNvGrpSpPr/>
        <p:nvPr/>
      </p:nvGrpSpPr>
      <p:grpSpPr>
        <a:xfrm>
          <a:off x="0" y="0"/>
          <a:ext cx="0" cy="0"/>
          <a:chOff x="0" y="0"/>
          <a:chExt cx="0" cy="0"/>
        </a:xfrm>
      </p:grpSpPr>
      <p:pic>
        <p:nvPicPr>
          <p:cNvPr id="241" name="Google Shape;241;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2" name="Google Shape;242;p36"/>
          <p:cNvSpPr txBox="1"/>
          <p:nvPr/>
        </p:nvSpPr>
        <p:spPr>
          <a:xfrm>
            <a:off x="699250" y="1618950"/>
            <a:ext cx="7801200" cy="246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100">
                <a:solidFill>
                  <a:schemeClr val="dk1"/>
                </a:solidFill>
                <a:latin typeface="Helvetica Neue"/>
                <a:ea typeface="Helvetica Neue"/>
                <a:cs typeface="Helvetica Neue"/>
                <a:sym typeface="Helvetica Neue"/>
              </a:rPr>
              <a:t>Es un preprocesador de CSS que te permite escribir un código, el cual luego se transforma (compila) en un archivo de CSS puro. </a:t>
            </a:r>
            <a:endParaRPr sz="21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1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2100">
                <a:solidFill>
                  <a:schemeClr val="dk1"/>
                </a:solidFill>
                <a:latin typeface="Helvetica Neue"/>
                <a:ea typeface="Helvetica Neue"/>
                <a:cs typeface="Helvetica Neue"/>
                <a:sym typeface="Helvetica Neue"/>
              </a:rPr>
              <a:t>Esto genera un código más limpio y sencillo de mantener y editar, a través de </a:t>
            </a:r>
            <a:r>
              <a:rPr lang="en-GB" sz="2100">
                <a:solidFill>
                  <a:schemeClr val="dk1"/>
                </a:solidFill>
                <a:latin typeface="Helvetica Neue"/>
                <a:ea typeface="Helvetica Neue"/>
                <a:cs typeface="Helvetica Neue"/>
                <a:sym typeface="Helvetica Neue"/>
              </a:rPr>
              <a:t>una</a:t>
            </a:r>
            <a:r>
              <a:rPr lang="en-GB" sz="2100">
                <a:solidFill>
                  <a:schemeClr val="dk1"/>
                </a:solidFill>
                <a:latin typeface="Helvetica Neue"/>
                <a:ea typeface="Helvetica Neue"/>
                <a:cs typeface="Helvetica Neue"/>
                <a:sym typeface="Helvetica Neue"/>
              </a:rPr>
              <a:t> estructura ordenada, usando un lenguaje de estilos.</a:t>
            </a:r>
            <a:endParaRPr sz="2100">
              <a:solidFill>
                <a:schemeClr val="dk1"/>
              </a:solidFill>
              <a:latin typeface="Helvetica Neue"/>
              <a:ea typeface="Helvetica Neue"/>
              <a:cs typeface="Helvetica Neue"/>
              <a:sym typeface="Helvetica Neue"/>
            </a:endParaRPr>
          </a:p>
        </p:txBody>
      </p:sp>
      <p:sp>
        <p:nvSpPr>
          <p:cNvPr id="243" name="Google Shape;243;p36"/>
          <p:cNvSpPr txBox="1"/>
          <p:nvPr/>
        </p:nvSpPr>
        <p:spPr>
          <a:xfrm>
            <a:off x="3205875" y="646975"/>
            <a:ext cx="4776900" cy="6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¿QUÉ ES SASS?</a:t>
            </a:r>
            <a:endParaRPr i="1" sz="3600">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9" name="Google Shape;249;p3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SASS</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250" name="Google Shape;250;p37"/>
          <p:cNvSpPr txBox="1"/>
          <p:nvPr/>
        </p:nvSpPr>
        <p:spPr>
          <a:xfrm>
            <a:off x="802250" y="1513375"/>
            <a:ext cx="78564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2000">
                <a:solidFill>
                  <a:schemeClr val="dk1"/>
                </a:solidFill>
                <a:highlight>
                  <a:srgbClr val="FEFEFE"/>
                </a:highlight>
                <a:latin typeface="Helvetica Neue"/>
                <a:ea typeface="Helvetica Neue"/>
                <a:cs typeface="Helvetica Neue"/>
                <a:sym typeface="Helvetica Neue"/>
              </a:rPr>
              <a:t>Sass significa </a:t>
            </a:r>
            <a:r>
              <a:rPr b="1" lang="en-GB" sz="2000">
                <a:solidFill>
                  <a:schemeClr val="dk1"/>
                </a:solidFill>
                <a:highlight>
                  <a:srgbClr val="FEFEFE"/>
                </a:highlight>
                <a:latin typeface="Helvetica Neue"/>
                <a:ea typeface="Helvetica Neue"/>
                <a:cs typeface="Helvetica Neue"/>
                <a:sym typeface="Helvetica Neue"/>
              </a:rPr>
              <a:t>“Syntactically Awesome Stylesheets”</a:t>
            </a:r>
            <a:r>
              <a:rPr lang="en-GB" sz="2000">
                <a:solidFill>
                  <a:schemeClr val="dk1"/>
                </a:solidFill>
                <a:highlight>
                  <a:srgbClr val="FEFEFE"/>
                </a:highlight>
                <a:latin typeface="Helvetica Neue"/>
                <a:ea typeface="Helvetica Neue"/>
                <a:cs typeface="Helvetica Neue"/>
                <a:sym typeface="Helvetica Neue"/>
              </a:rPr>
              <a:t>. Permite crear hojas de estilos estructuradas, limpias y fáciles de mantener.</a:t>
            </a:r>
            <a:endParaRPr sz="2000">
              <a:solidFill>
                <a:schemeClr val="dk1"/>
              </a:solidFill>
              <a:highlight>
                <a:srgbClr val="FEFEFE"/>
              </a:highlight>
              <a:latin typeface="Helvetica Neue"/>
              <a:ea typeface="Helvetica Neue"/>
              <a:cs typeface="Helvetica Neue"/>
              <a:sym typeface="Helvetica Neue"/>
            </a:endParaRPr>
          </a:p>
          <a:p>
            <a:pPr indent="0" lvl="0" marL="0" rtl="0" algn="ctr">
              <a:lnSpc>
                <a:spcPct val="115000"/>
              </a:lnSpc>
              <a:spcBef>
                <a:spcPts val="1200"/>
              </a:spcBef>
              <a:spcAft>
                <a:spcPts val="0"/>
              </a:spcAft>
              <a:buClr>
                <a:schemeClr val="dk1"/>
              </a:buClr>
              <a:buSzPts val="1100"/>
              <a:buFont typeface="Arial"/>
              <a:buNone/>
            </a:pPr>
            <a:r>
              <a:rPr lang="en-GB" sz="2000">
                <a:solidFill>
                  <a:schemeClr val="dk1"/>
                </a:solidFill>
                <a:highlight>
                  <a:srgbClr val="FEFEFE"/>
                </a:highlight>
                <a:latin typeface="Helvetica Neue"/>
                <a:ea typeface="Helvetica Neue"/>
                <a:cs typeface="Helvetica Neue"/>
                <a:sym typeface="Helvetica Neue"/>
              </a:rPr>
              <a:t>Con SASS podrás escribir hojas de estilo que te ayudarán a generar ficheros </a:t>
            </a:r>
            <a:r>
              <a:rPr lang="en-GB" sz="2000">
                <a:solidFill>
                  <a:schemeClr val="dk1"/>
                </a:solidFill>
                <a:highlight>
                  <a:srgbClr val="E0FF00"/>
                </a:highlight>
                <a:latin typeface="Helvetica Neue"/>
                <a:ea typeface="Helvetica Neue"/>
                <a:cs typeface="Helvetica Neue"/>
                <a:sym typeface="Helvetica Neue"/>
              </a:rPr>
              <a:t>CSS más optimizados</a:t>
            </a:r>
            <a:r>
              <a:rPr lang="en-GB" sz="2000">
                <a:solidFill>
                  <a:schemeClr val="dk1"/>
                </a:solidFill>
                <a:highlight>
                  <a:srgbClr val="FEFEFE"/>
                </a:highlight>
                <a:latin typeface="Helvetica Neue"/>
                <a:ea typeface="Helvetica Neue"/>
                <a:cs typeface="Helvetica Neue"/>
                <a:sym typeface="Helvetica Neue"/>
              </a:rPr>
              <a:t>, incorporando mayor contenido semántico. </a:t>
            </a:r>
            <a:endParaRPr sz="2000">
              <a:solidFill>
                <a:schemeClr val="dk1"/>
              </a:solidFill>
              <a:highlight>
                <a:srgbClr val="FEFEFE"/>
              </a:highlight>
              <a:latin typeface="Helvetica Neue"/>
              <a:ea typeface="Helvetica Neue"/>
              <a:cs typeface="Helvetica Neue"/>
              <a:sym typeface="Helvetica Neue"/>
            </a:endParaRPr>
          </a:p>
          <a:p>
            <a:pPr indent="0" lvl="0" marL="0" rtl="0" algn="ctr">
              <a:lnSpc>
                <a:spcPct val="115000"/>
              </a:lnSpc>
              <a:spcBef>
                <a:spcPts val="1200"/>
              </a:spcBef>
              <a:spcAft>
                <a:spcPts val="0"/>
              </a:spcAft>
              <a:buClr>
                <a:schemeClr val="dk1"/>
              </a:buClr>
              <a:buSzPts val="1100"/>
              <a:buFont typeface="Arial"/>
              <a:buNone/>
            </a:pPr>
            <a:r>
              <a:rPr lang="en-GB" sz="2000">
                <a:solidFill>
                  <a:schemeClr val="dk1"/>
                </a:solidFill>
                <a:highlight>
                  <a:srgbClr val="FEFEFE"/>
                </a:highlight>
                <a:latin typeface="Helvetica Neue"/>
                <a:ea typeface="Helvetica Neue"/>
                <a:cs typeface="Helvetica Neue"/>
                <a:sym typeface="Helvetica Neue"/>
              </a:rPr>
              <a:t>Esto permite utilizar funcionalidades que normalmente encontrarías en lenguajes de programación tradicionales, como el uso de variables, creación de funciones, etcétera.</a:t>
            </a:r>
            <a:endParaRPr sz="2000">
              <a:solidFill>
                <a:schemeClr val="dk1"/>
              </a:solidFill>
              <a:highlight>
                <a:srgbClr val="FEFEFE"/>
              </a:highlight>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b="1" sz="2000">
              <a:solidFill>
                <a:schemeClr val="dk1"/>
              </a:solidFill>
              <a:latin typeface="Didact Gothic"/>
              <a:ea typeface="Didact Gothic"/>
              <a:cs typeface="Didact Gothic"/>
              <a:sym typeface="Didact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6" name="Google Shape;256;p38"/>
          <p:cNvSpPr txBox="1"/>
          <p:nvPr/>
        </p:nvSpPr>
        <p:spPr>
          <a:xfrm>
            <a:off x="802250" y="1665775"/>
            <a:ext cx="78564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2000">
                <a:solidFill>
                  <a:schemeClr val="dk1"/>
                </a:solidFill>
                <a:highlight>
                  <a:srgbClr val="FEFEFE"/>
                </a:highlight>
                <a:latin typeface="Helvetica Neue"/>
                <a:ea typeface="Helvetica Neue"/>
                <a:cs typeface="Helvetica Neue"/>
                <a:sym typeface="Helvetica Neue"/>
              </a:rPr>
              <a:t>Normalmente, crear una hoja de estilos es relativamente sencillo. Lo malo es cuando el proyecto va creciendo en tamaño: su CSS puede terminar siendo muy extenso.</a:t>
            </a:r>
            <a:endParaRPr sz="2000">
              <a:solidFill>
                <a:schemeClr val="dk1"/>
              </a:solidFill>
              <a:highlight>
                <a:srgbClr val="FEFEFE"/>
              </a:highlight>
              <a:latin typeface="Helvetica Neue"/>
              <a:ea typeface="Helvetica Neue"/>
              <a:cs typeface="Helvetica Neue"/>
              <a:sym typeface="Helvetica Neue"/>
            </a:endParaRPr>
          </a:p>
          <a:p>
            <a:pPr indent="0" lvl="0" marL="0" rtl="0" algn="ctr">
              <a:lnSpc>
                <a:spcPct val="115000"/>
              </a:lnSpc>
              <a:spcBef>
                <a:spcPts val="1200"/>
              </a:spcBef>
              <a:spcAft>
                <a:spcPts val="0"/>
              </a:spcAft>
              <a:buClr>
                <a:schemeClr val="dk1"/>
              </a:buClr>
              <a:buSzPts val="1100"/>
              <a:buFont typeface="Arial"/>
              <a:buNone/>
            </a:pPr>
            <a:r>
              <a:rPr lang="en-GB" sz="2000">
                <a:solidFill>
                  <a:schemeClr val="dk1"/>
                </a:solidFill>
                <a:highlight>
                  <a:srgbClr val="E0FF00"/>
                </a:highlight>
                <a:latin typeface="Helvetica Neue"/>
                <a:ea typeface="Helvetica Neue"/>
                <a:cs typeface="Helvetica Neue"/>
                <a:sym typeface="Helvetica Neue"/>
              </a:rPr>
              <a:t>SASS permite una sintaxis más simple y elegante</a:t>
            </a:r>
            <a:r>
              <a:rPr lang="en-GB" sz="2000">
                <a:solidFill>
                  <a:schemeClr val="dk1"/>
                </a:solidFill>
                <a:latin typeface="Helvetica Neue"/>
                <a:ea typeface="Helvetica Neue"/>
                <a:cs typeface="Helvetica Neue"/>
                <a:sym typeface="Helvetica Neue"/>
              </a:rPr>
              <a:t>, </a:t>
            </a:r>
            <a:r>
              <a:rPr lang="en-GB" sz="2000">
                <a:solidFill>
                  <a:schemeClr val="dk1"/>
                </a:solidFill>
                <a:highlight>
                  <a:srgbClr val="FEFEFE"/>
                </a:highlight>
                <a:latin typeface="Helvetica Neue"/>
                <a:ea typeface="Helvetica Neue"/>
                <a:cs typeface="Helvetica Neue"/>
                <a:sym typeface="Helvetica Neue"/>
              </a:rPr>
              <a:t>implementando además bastantes características extra, para hacer más manejable tu hoja de estilos.</a:t>
            </a:r>
            <a:endParaRPr sz="2000">
              <a:solidFill>
                <a:schemeClr val="dk1"/>
              </a:solidFill>
              <a:highlight>
                <a:srgbClr val="FEFEFE"/>
              </a:highlight>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2000">
              <a:solidFill>
                <a:schemeClr val="dk1"/>
              </a:solidFill>
              <a:highlight>
                <a:srgbClr val="FEFEFE"/>
              </a:highlight>
              <a:latin typeface="Didact Gothic"/>
              <a:ea typeface="Didact Gothic"/>
              <a:cs typeface="Didact Gothic"/>
              <a:sym typeface="Didact Gothic"/>
            </a:endParaRPr>
          </a:p>
        </p:txBody>
      </p:sp>
      <p:sp>
        <p:nvSpPr>
          <p:cNvPr id="257" name="Google Shape;257;p3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SASS: ¿POR QUÉ ES ÚTIL?</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3" name="Google Shape;263;p39"/>
          <p:cNvSpPr txBox="1"/>
          <p:nvPr/>
        </p:nvSpPr>
        <p:spPr>
          <a:xfrm>
            <a:off x="802250" y="1665775"/>
            <a:ext cx="78564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2000">
                <a:solidFill>
                  <a:schemeClr val="dk1"/>
                </a:solidFill>
                <a:highlight>
                  <a:srgbClr val="FEFEFE"/>
                </a:highlight>
                <a:latin typeface="Helvetica Neue"/>
                <a:ea typeface="Helvetica Neue"/>
                <a:cs typeface="Helvetica Neue"/>
                <a:sym typeface="Helvetica Neue"/>
              </a:rPr>
              <a:t>En Sass cuentas con dos diferentes tipos de sintaxis: SCSS y SASS. La primera y más popular, es conocida como SCSS (</a:t>
            </a:r>
            <a:r>
              <a:rPr i="1" lang="en-GB" sz="2000">
                <a:solidFill>
                  <a:schemeClr val="dk1"/>
                </a:solidFill>
                <a:highlight>
                  <a:srgbClr val="FEFEFE"/>
                </a:highlight>
                <a:latin typeface="Helvetica Neue"/>
                <a:ea typeface="Helvetica Neue"/>
                <a:cs typeface="Helvetica Neue"/>
                <a:sym typeface="Helvetica Neue"/>
              </a:rPr>
              <a:t>Sass y CSS</a:t>
            </a:r>
            <a:r>
              <a:rPr lang="en-GB" sz="2000">
                <a:solidFill>
                  <a:schemeClr val="dk1"/>
                </a:solidFill>
                <a:highlight>
                  <a:srgbClr val="FEFEFE"/>
                </a:highlight>
                <a:latin typeface="Helvetica Neue"/>
                <a:ea typeface="Helvetica Neue"/>
                <a:cs typeface="Helvetica Neue"/>
                <a:sym typeface="Helvetica Neue"/>
              </a:rPr>
              <a:t>). </a:t>
            </a:r>
            <a:r>
              <a:rPr lang="en-GB" sz="2000">
                <a:solidFill>
                  <a:schemeClr val="dk1"/>
                </a:solidFill>
                <a:latin typeface="Helvetica Neue"/>
                <a:ea typeface="Helvetica Neue"/>
                <a:cs typeface="Helvetica Neue"/>
                <a:sym typeface="Helvetica Neue"/>
              </a:rPr>
              <a:t>E</a:t>
            </a:r>
            <a:r>
              <a:rPr lang="en-GB" sz="2000">
                <a:solidFill>
                  <a:schemeClr val="dk1"/>
                </a:solidFill>
                <a:latin typeface="Helvetica Neue"/>
                <a:ea typeface="Helvetica Neue"/>
                <a:cs typeface="Helvetica Neue"/>
                <a:sym typeface="Helvetica Neue"/>
              </a:rPr>
              <a:t>s </a:t>
            </a:r>
            <a:r>
              <a:rPr lang="en-GB" sz="2000">
                <a:solidFill>
                  <a:schemeClr val="dk1"/>
                </a:solidFill>
                <a:highlight>
                  <a:srgbClr val="E0FF00"/>
                </a:highlight>
                <a:latin typeface="Helvetica Neue"/>
                <a:ea typeface="Helvetica Neue"/>
                <a:cs typeface="Helvetica Neue"/>
                <a:sym typeface="Helvetica Neue"/>
              </a:rPr>
              <a:t>muy similar a la sintaxis nativa de CSS</a:t>
            </a:r>
            <a:r>
              <a:rPr lang="en-GB" sz="2000">
                <a:solidFill>
                  <a:schemeClr val="dk1"/>
                </a:solidFill>
                <a:latin typeface="Helvetica Neue"/>
                <a:ea typeface="Helvetica Neue"/>
                <a:cs typeface="Helvetica Neue"/>
                <a:sym typeface="Helvetica Neue"/>
              </a:rPr>
              <a:t>, tanto así que </a:t>
            </a:r>
            <a:r>
              <a:rPr lang="en-GB" sz="2000">
                <a:solidFill>
                  <a:schemeClr val="dk1"/>
                </a:solidFill>
                <a:latin typeface="Helvetica Neue"/>
                <a:ea typeface="Helvetica Neue"/>
                <a:cs typeface="Helvetica Neue"/>
                <a:sym typeface="Helvetica Neue"/>
              </a:rPr>
              <a:t>te</a:t>
            </a:r>
            <a:r>
              <a:rPr lang="en-GB" sz="2000">
                <a:solidFill>
                  <a:schemeClr val="dk1"/>
                </a:solidFill>
                <a:latin typeface="Helvetica Neue"/>
                <a:ea typeface="Helvetica Neue"/>
                <a:cs typeface="Helvetica Neue"/>
                <a:sym typeface="Helvetica Neue"/>
              </a:rPr>
              <a:t> permite </a:t>
            </a:r>
            <a:r>
              <a:rPr lang="en-GB" sz="2000">
                <a:solidFill>
                  <a:schemeClr val="dk1"/>
                </a:solidFill>
                <a:highlight>
                  <a:srgbClr val="E0FF00"/>
                </a:highlight>
                <a:latin typeface="Helvetica Neue"/>
                <a:ea typeface="Helvetica Neue"/>
                <a:cs typeface="Helvetica Neue"/>
                <a:sym typeface="Helvetica Neue"/>
              </a:rPr>
              <a:t>importar hojas de estilos CSS (copiar y pegar) directamente en un archivo SCSS</a:t>
            </a:r>
            <a:r>
              <a:rPr lang="en-GB" sz="2000">
                <a:solidFill>
                  <a:schemeClr val="dk1"/>
                </a:solidFill>
                <a:latin typeface="Helvetica Neue"/>
                <a:ea typeface="Helvetica Neue"/>
                <a:cs typeface="Helvetica Neue"/>
                <a:sym typeface="Helvetica Neue"/>
              </a:rPr>
              <a:t>, y obtener un </a:t>
            </a:r>
            <a:r>
              <a:rPr lang="en-GB" sz="2000">
                <a:solidFill>
                  <a:schemeClr val="dk1"/>
                </a:solidFill>
                <a:highlight>
                  <a:srgbClr val="E0FF00"/>
                </a:highlight>
                <a:latin typeface="Helvetica Neue"/>
                <a:ea typeface="Helvetica Neue"/>
                <a:cs typeface="Helvetica Neue"/>
                <a:sym typeface="Helvetica Neue"/>
              </a:rPr>
              <a:t>resultado válido</a:t>
            </a:r>
            <a:r>
              <a:rPr lang="en-GB" sz="2000">
                <a:solidFill>
                  <a:schemeClr val="dk1"/>
                </a:solidFill>
                <a:latin typeface="Helvetica Neue"/>
                <a:ea typeface="Helvetica Neue"/>
                <a:cs typeface="Helvetica Neue"/>
                <a:sym typeface="Helvetica Neue"/>
              </a:rPr>
              <a:t>.</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1200"/>
              </a:spcBef>
              <a:spcAft>
                <a:spcPts val="1200"/>
              </a:spcAft>
              <a:buClr>
                <a:schemeClr val="dk1"/>
              </a:buClr>
              <a:buSzPts val="1100"/>
              <a:buFont typeface="Arial"/>
              <a:buNone/>
            </a:pPr>
            <a:r>
              <a:rPr lang="en-GB" sz="2000">
                <a:solidFill>
                  <a:schemeClr val="dk1"/>
                </a:solidFill>
                <a:highlight>
                  <a:srgbClr val="FEFEFE"/>
                </a:highlight>
                <a:latin typeface="Helvetica Neue"/>
                <a:ea typeface="Helvetica Neue"/>
                <a:cs typeface="Helvetica Neue"/>
                <a:sym typeface="Helvetica Neue"/>
              </a:rPr>
              <a:t>Para utilizarla, sólo debes crear un archivo con terminación .scss de la siguiente manera:</a:t>
            </a:r>
            <a:r>
              <a:rPr i="1" lang="en-GB" sz="2000">
                <a:solidFill>
                  <a:schemeClr val="dk1"/>
                </a:solidFill>
                <a:highlight>
                  <a:srgbClr val="FEFEFE"/>
                </a:highlight>
                <a:latin typeface="Helvetica Neue"/>
                <a:ea typeface="Helvetica Neue"/>
                <a:cs typeface="Helvetica Neue"/>
                <a:sym typeface="Helvetica Neue"/>
              </a:rPr>
              <a:t> archivo.scss</a:t>
            </a:r>
            <a:endParaRPr sz="2000">
              <a:solidFill>
                <a:schemeClr val="dk1"/>
              </a:solidFill>
              <a:highlight>
                <a:srgbClr val="FEFEFE"/>
              </a:highlight>
              <a:latin typeface="Helvetica Neue"/>
              <a:ea typeface="Helvetica Neue"/>
              <a:cs typeface="Helvetica Neue"/>
              <a:sym typeface="Helvetica Neue"/>
            </a:endParaRPr>
          </a:p>
        </p:txBody>
      </p:sp>
      <p:sp>
        <p:nvSpPr>
          <p:cNvPr id="264" name="Google Shape;264;p3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SASS: SINTAXIS</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0" name="Google Shape;270;p40"/>
          <p:cNvSpPr txBox="1"/>
          <p:nvPr/>
        </p:nvSpPr>
        <p:spPr>
          <a:xfrm>
            <a:off x="726000" y="1564150"/>
            <a:ext cx="8028300" cy="6591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n-GB" sz="2000">
                <a:latin typeface="Helvetica Neue"/>
                <a:ea typeface="Helvetica Neue"/>
                <a:cs typeface="Helvetica Neue"/>
                <a:sym typeface="Helvetica Neue"/>
              </a:rPr>
              <a:t>¿Crees que es válido el siguiente CSS dentro de un SCSS?</a:t>
            </a:r>
            <a:endParaRPr sz="2000">
              <a:latin typeface="Helvetica Neue"/>
              <a:ea typeface="Helvetica Neue"/>
              <a:cs typeface="Helvetica Neue"/>
              <a:sym typeface="Helvetica Neue"/>
            </a:endParaRPr>
          </a:p>
        </p:txBody>
      </p:sp>
      <p:sp>
        <p:nvSpPr>
          <p:cNvPr id="271" name="Google Shape;271;p40"/>
          <p:cNvSpPr txBox="1"/>
          <p:nvPr/>
        </p:nvSpPr>
        <p:spPr>
          <a:xfrm>
            <a:off x="1077400" y="2420275"/>
            <a:ext cx="3475800" cy="2159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300">
                <a:solidFill>
                  <a:srgbClr val="800000"/>
                </a:solidFill>
                <a:latin typeface="Consolas"/>
                <a:ea typeface="Consolas"/>
                <a:cs typeface="Consolas"/>
                <a:sym typeface="Consolas"/>
              </a:rPr>
              <a:t>div</a:t>
            </a:r>
            <a:r>
              <a:rPr lang="en-GB"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300">
                <a:solidFill>
                  <a:schemeClr val="dk1"/>
                </a:solidFill>
                <a:latin typeface="Consolas"/>
                <a:ea typeface="Consolas"/>
                <a:cs typeface="Consolas"/>
                <a:sym typeface="Consolas"/>
              </a:rPr>
              <a:t>   </a:t>
            </a:r>
            <a:r>
              <a:rPr lang="en-GB" sz="1300">
                <a:solidFill>
                  <a:srgbClr val="FF0000"/>
                </a:solidFill>
                <a:latin typeface="Consolas"/>
                <a:ea typeface="Consolas"/>
                <a:cs typeface="Consolas"/>
                <a:sym typeface="Consolas"/>
              </a:rPr>
              <a:t>width</a:t>
            </a:r>
            <a:r>
              <a:rPr lang="en-GB" sz="1300">
                <a:solidFill>
                  <a:schemeClr val="dk1"/>
                </a:solidFill>
                <a:latin typeface="Consolas"/>
                <a:ea typeface="Consolas"/>
                <a:cs typeface="Consolas"/>
                <a:sym typeface="Consolas"/>
              </a:rPr>
              <a:t>: </a:t>
            </a:r>
            <a:r>
              <a:rPr lang="en-GB" sz="1300">
                <a:solidFill>
                  <a:srgbClr val="09885A"/>
                </a:solidFill>
                <a:latin typeface="Consolas"/>
                <a:ea typeface="Consolas"/>
                <a:cs typeface="Consolas"/>
                <a:sym typeface="Consolas"/>
              </a:rPr>
              <a:t>100px</a:t>
            </a:r>
            <a:r>
              <a:rPr lang="en-GB"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300">
                <a:solidFill>
                  <a:schemeClr val="dk1"/>
                </a:solidFill>
                <a:latin typeface="Consolas"/>
                <a:ea typeface="Consolas"/>
                <a:cs typeface="Consolas"/>
                <a:sym typeface="Consolas"/>
              </a:rPr>
              <a:t>   </a:t>
            </a:r>
            <a:r>
              <a:rPr lang="en-GB" sz="1300">
                <a:solidFill>
                  <a:srgbClr val="FF0000"/>
                </a:solidFill>
                <a:latin typeface="Consolas"/>
                <a:ea typeface="Consolas"/>
                <a:cs typeface="Consolas"/>
                <a:sym typeface="Consolas"/>
              </a:rPr>
              <a:t>height</a:t>
            </a:r>
            <a:r>
              <a:rPr lang="en-GB" sz="1300">
                <a:solidFill>
                  <a:schemeClr val="dk1"/>
                </a:solidFill>
                <a:latin typeface="Consolas"/>
                <a:ea typeface="Consolas"/>
                <a:cs typeface="Consolas"/>
                <a:sym typeface="Consolas"/>
              </a:rPr>
              <a:t>: </a:t>
            </a:r>
            <a:r>
              <a:rPr lang="en-GB" sz="1300">
                <a:solidFill>
                  <a:srgbClr val="09885A"/>
                </a:solidFill>
                <a:latin typeface="Consolas"/>
                <a:ea typeface="Consolas"/>
                <a:cs typeface="Consolas"/>
                <a:sym typeface="Consolas"/>
              </a:rPr>
              <a:t>100px</a:t>
            </a:r>
            <a:r>
              <a:rPr lang="en-GB"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300">
                <a:solidFill>
                  <a:schemeClr val="dk1"/>
                </a:solidFill>
                <a:latin typeface="Consolas"/>
                <a:ea typeface="Consolas"/>
                <a:cs typeface="Consolas"/>
                <a:sym typeface="Consolas"/>
              </a:rPr>
              <a:t>   </a:t>
            </a:r>
            <a:r>
              <a:rPr lang="en-GB" sz="1300">
                <a:solidFill>
                  <a:srgbClr val="FF0000"/>
                </a:solidFill>
                <a:latin typeface="Consolas"/>
                <a:ea typeface="Consolas"/>
                <a:cs typeface="Consolas"/>
                <a:sym typeface="Consolas"/>
              </a:rPr>
              <a:t>background-color</a:t>
            </a:r>
            <a:r>
              <a:rPr lang="en-GB" sz="1300">
                <a:solidFill>
                  <a:schemeClr val="dk1"/>
                </a:solidFill>
                <a:latin typeface="Consolas"/>
                <a:ea typeface="Consolas"/>
                <a:cs typeface="Consolas"/>
                <a:sym typeface="Consolas"/>
              </a:rPr>
              <a:t>: </a:t>
            </a:r>
            <a:r>
              <a:rPr lang="en-GB" sz="1300">
                <a:solidFill>
                  <a:srgbClr val="0451A5"/>
                </a:solidFill>
                <a:latin typeface="Consolas"/>
                <a:ea typeface="Consolas"/>
                <a:cs typeface="Consolas"/>
                <a:sym typeface="Consolas"/>
              </a:rPr>
              <a:t>red</a:t>
            </a:r>
            <a:r>
              <a:rPr lang="en-GB"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300">
                <a:solidFill>
                  <a:schemeClr val="dk1"/>
                </a:solidFill>
                <a:latin typeface="Consolas"/>
                <a:ea typeface="Consolas"/>
                <a:cs typeface="Consolas"/>
                <a:sym typeface="Consolas"/>
              </a:rPr>
              <a:t>   </a:t>
            </a:r>
            <a:r>
              <a:rPr lang="en-GB" sz="1300">
                <a:solidFill>
                  <a:srgbClr val="FF0000"/>
                </a:solidFill>
                <a:latin typeface="Consolas"/>
                <a:ea typeface="Consolas"/>
                <a:cs typeface="Consolas"/>
                <a:sym typeface="Consolas"/>
              </a:rPr>
              <a:t>padding</a:t>
            </a:r>
            <a:r>
              <a:rPr lang="en-GB" sz="1300">
                <a:solidFill>
                  <a:schemeClr val="dk1"/>
                </a:solidFill>
                <a:latin typeface="Consolas"/>
                <a:ea typeface="Consolas"/>
                <a:cs typeface="Consolas"/>
                <a:sym typeface="Consolas"/>
              </a:rPr>
              <a:t>: </a:t>
            </a:r>
            <a:r>
              <a:rPr lang="en-GB" sz="1300">
                <a:solidFill>
                  <a:srgbClr val="09885A"/>
                </a:solidFill>
                <a:latin typeface="Consolas"/>
                <a:ea typeface="Consolas"/>
                <a:cs typeface="Consolas"/>
                <a:sym typeface="Consolas"/>
              </a:rPr>
              <a:t>15px</a:t>
            </a:r>
            <a:r>
              <a:rPr lang="en-GB"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lnSpc>
                <a:spcPct val="125000"/>
              </a:lnSpc>
              <a:spcBef>
                <a:spcPts val="0"/>
              </a:spcBef>
              <a:spcAft>
                <a:spcPts val="0"/>
              </a:spcAft>
              <a:buClr>
                <a:srgbClr val="000000"/>
              </a:buClr>
              <a:buSzPts val="1100"/>
              <a:buFont typeface="Arial"/>
              <a:buNone/>
            </a:pPr>
            <a:r>
              <a:t/>
            </a:r>
            <a:endParaRPr sz="1300">
              <a:solidFill>
                <a:srgbClr val="800000"/>
              </a:solidFill>
              <a:latin typeface="Consolas"/>
              <a:ea typeface="Consolas"/>
              <a:cs typeface="Consolas"/>
              <a:sym typeface="Consolas"/>
            </a:endParaRPr>
          </a:p>
          <a:p>
            <a:pPr indent="0" lvl="0" marL="0" rtl="0" algn="just">
              <a:lnSpc>
                <a:spcPct val="125000"/>
              </a:lnSpc>
              <a:spcBef>
                <a:spcPts val="0"/>
              </a:spcBef>
              <a:spcAft>
                <a:spcPts val="0"/>
              </a:spcAft>
              <a:buNone/>
            </a:pPr>
            <a:r>
              <a:t/>
            </a:r>
            <a:endParaRPr sz="1300">
              <a:solidFill>
                <a:srgbClr val="D7BA7D"/>
              </a:solidFill>
              <a:latin typeface="Consolas"/>
              <a:ea typeface="Consolas"/>
              <a:cs typeface="Consolas"/>
              <a:sym typeface="Consolas"/>
            </a:endParaRPr>
          </a:p>
        </p:txBody>
      </p:sp>
      <p:sp>
        <p:nvSpPr>
          <p:cNvPr id="272" name="Google Shape;272;p40"/>
          <p:cNvSpPr txBox="1"/>
          <p:nvPr/>
        </p:nvSpPr>
        <p:spPr>
          <a:xfrm>
            <a:off x="4985575" y="2420275"/>
            <a:ext cx="3475800" cy="2159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300">
                <a:solidFill>
                  <a:srgbClr val="800000"/>
                </a:solidFill>
                <a:latin typeface="Consolas"/>
                <a:ea typeface="Consolas"/>
                <a:cs typeface="Consolas"/>
                <a:sym typeface="Consolas"/>
              </a:rPr>
              <a:t>div</a:t>
            </a:r>
            <a:r>
              <a:rPr lang="en-GB" sz="1300">
                <a:solidFill>
                  <a:schemeClr val="dk1"/>
                </a:solidFill>
                <a:latin typeface="Consolas"/>
                <a:ea typeface="Consolas"/>
                <a:cs typeface="Consolas"/>
                <a:sym typeface="Consolas"/>
              </a:rPr>
              <a:t> </a:t>
            </a:r>
            <a:r>
              <a:rPr lang="en-GB" sz="1300">
                <a:solidFill>
                  <a:srgbClr val="800000"/>
                </a:solidFill>
                <a:latin typeface="Consolas"/>
                <a:ea typeface="Consolas"/>
                <a:cs typeface="Consolas"/>
                <a:sym typeface="Consolas"/>
              </a:rPr>
              <a:t>p</a:t>
            </a:r>
            <a:r>
              <a:rPr lang="en-GB"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300">
                <a:solidFill>
                  <a:schemeClr val="dk1"/>
                </a:solidFill>
                <a:latin typeface="Consolas"/>
                <a:ea typeface="Consolas"/>
                <a:cs typeface="Consolas"/>
                <a:sym typeface="Consolas"/>
              </a:rPr>
              <a:t>   </a:t>
            </a:r>
            <a:r>
              <a:rPr lang="en-GB" sz="1300">
                <a:solidFill>
                  <a:srgbClr val="FF0000"/>
                </a:solidFill>
                <a:latin typeface="Consolas"/>
                <a:ea typeface="Consolas"/>
                <a:cs typeface="Consolas"/>
                <a:sym typeface="Consolas"/>
              </a:rPr>
              <a:t>font-size</a:t>
            </a:r>
            <a:r>
              <a:rPr lang="en-GB" sz="1300">
                <a:solidFill>
                  <a:schemeClr val="dk1"/>
                </a:solidFill>
                <a:latin typeface="Consolas"/>
                <a:ea typeface="Consolas"/>
                <a:cs typeface="Consolas"/>
                <a:sym typeface="Consolas"/>
              </a:rPr>
              <a:t>: </a:t>
            </a:r>
            <a:r>
              <a:rPr lang="en-GB" sz="1300">
                <a:solidFill>
                  <a:srgbClr val="09885A"/>
                </a:solidFill>
                <a:latin typeface="Consolas"/>
                <a:ea typeface="Consolas"/>
                <a:cs typeface="Consolas"/>
                <a:sym typeface="Consolas"/>
              </a:rPr>
              <a:t>20px</a:t>
            </a:r>
            <a:r>
              <a:rPr lang="en-GB"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300">
                <a:solidFill>
                  <a:schemeClr val="dk1"/>
                </a:solidFill>
                <a:latin typeface="Consolas"/>
                <a:ea typeface="Consolas"/>
                <a:cs typeface="Consolas"/>
                <a:sym typeface="Consolas"/>
              </a:rPr>
              <a:t>   </a:t>
            </a:r>
            <a:r>
              <a:rPr lang="en-GB" sz="1300">
                <a:solidFill>
                  <a:srgbClr val="FF0000"/>
                </a:solidFill>
                <a:latin typeface="Consolas"/>
                <a:ea typeface="Consolas"/>
                <a:cs typeface="Consolas"/>
                <a:sym typeface="Consolas"/>
              </a:rPr>
              <a:t>color</a:t>
            </a:r>
            <a:r>
              <a:rPr lang="en-GB" sz="1300">
                <a:solidFill>
                  <a:schemeClr val="dk1"/>
                </a:solidFill>
                <a:latin typeface="Consolas"/>
                <a:ea typeface="Consolas"/>
                <a:cs typeface="Consolas"/>
                <a:sym typeface="Consolas"/>
              </a:rPr>
              <a:t>: </a:t>
            </a:r>
            <a:r>
              <a:rPr lang="en-GB" sz="1300">
                <a:solidFill>
                  <a:srgbClr val="0451A5"/>
                </a:solidFill>
                <a:latin typeface="Consolas"/>
                <a:ea typeface="Consolas"/>
                <a:cs typeface="Consolas"/>
                <a:sym typeface="Consolas"/>
              </a:rPr>
              <a:t>white</a:t>
            </a:r>
            <a:r>
              <a:rPr lang="en-GB"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300">
                <a:solidFill>
                  <a:schemeClr val="dk1"/>
                </a:solidFill>
                <a:latin typeface="Consolas"/>
                <a:ea typeface="Consolas"/>
                <a:cs typeface="Consolas"/>
                <a:sym typeface="Consolas"/>
              </a:rPr>
              <a:t>   </a:t>
            </a:r>
            <a:r>
              <a:rPr lang="en-GB" sz="1300">
                <a:solidFill>
                  <a:srgbClr val="FF0000"/>
                </a:solidFill>
                <a:latin typeface="Consolas"/>
                <a:ea typeface="Consolas"/>
                <a:cs typeface="Consolas"/>
                <a:sym typeface="Consolas"/>
              </a:rPr>
              <a:t>font-family</a:t>
            </a:r>
            <a:r>
              <a:rPr lang="en-GB" sz="1300">
                <a:solidFill>
                  <a:schemeClr val="dk1"/>
                </a:solidFill>
                <a:latin typeface="Consolas"/>
                <a:ea typeface="Consolas"/>
                <a:cs typeface="Consolas"/>
                <a:sym typeface="Consolas"/>
              </a:rPr>
              <a:t>: </a:t>
            </a:r>
            <a:r>
              <a:rPr lang="en-GB" sz="1300">
                <a:solidFill>
                  <a:srgbClr val="0451A5"/>
                </a:solidFill>
                <a:latin typeface="Consolas"/>
                <a:ea typeface="Consolas"/>
                <a:cs typeface="Consolas"/>
                <a:sym typeface="Consolas"/>
              </a:rPr>
              <a:t>Arial</a:t>
            </a:r>
            <a:r>
              <a:rPr lang="en-GB" sz="1300">
                <a:solidFill>
                  <a:schemeClr val="dk1"/>
                </a:solidFill>
                <a:latin typeface="Consolas"/>
                <a:ea typeface="Consolas"/>
                <a:cs typeface="Consolas"/>
                <a:sym typeface="Consolas"/>
              </a:rPr>
              <a:t>, </a:t>
            </a:r>
            <a:r>
              <a:rPr lang="en-GB" sz="1300">
                <a:solidFill>
                  <a:srgbClr val="0451A5"/>
                </a:solidFill>
                <a:latin typeface="Consolas"/>
                <a:ea typeface="Consolas"/>
                <a:cs typeface="Consolas"/>
                <a:sym typeface="Consolas"/>
              </a:rPr>
              <a:t>sans-serif</a:t>
            </a:r>
            <a:r>
              <a:rPr lang="en-GB"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300">
              <a:solidFill>
                <a:srgbClr val="800000"/>
              </a:solidFill>
              <a:latin typeface="Consolas"/>
              <a:ea typeface="Consolas"/>
              <a:cs typeface="Consolas"/>
              <a:sym typeface="Consolas"/>
            </a:endParaRPr>
          </a:p>
          <a:p>
            <a:pPr indent="0" lvl="0" marL="0" rtl="0" algn="l">
              <a:lnSpc>
                <a:spcPct val="125000"/>
              </a:lnSpc>
              <a:spcBef>
                <a:spcPts val="0"/>
              </a:spcBef>
              <a:spcAft>
                <a:spcPts val="0"/>
              </a:spcAft>
              <a:buClr>
                <a:srgbClr val="000000"/>
              </a:buClr>
              <a:buSzPts val="1100"/>
              <a:buFont typeface="Arial"/>
              <a:buNone/>
            </a:pPr>
            <a:r>
              <a:t/>
            </a:r>
            <a:endParaRPr sz="1300">
              <a:solidFill>
                <a:srgbClr val="800000"/>
              </a:solidFill>
              <a:latin typeface="Consolas"/>
              <a:ea typeface="Consolas"/>
              <a:cs typeface="Consolas"/>
              <a:sym typeface="Consolas"/>
            </a:endParaRPr>
          </a:p>
          <a:p>
            <a:pPr indent="0" lvl="0" marL="0" rtl="0" algn="just">
              <a:lnSpc>
                <a:spcPct val="125000"/>
              </a:lnSpc>
              <a:spcBef>
                <a:spcPts val="0"/>
              </a:spcBef>
              <a:spcAft>
                <a:spcPts val="0"/>
              </a:spcAft>
              <a:buNone/>
            </a:pPr>
            <a:r>
              <a:t/>
            </a:r>
            <a:endParaRPr sz="1300">
              <a:solidFill>
                <a:srgbClr val="D7BA7D"/>
              </a:solidFill>
              <a:latin typeface="Consolas"/>
              <a:ea typeface="Consolas"/>
              <a:cs typeface="Consolas"/>
              <a:sym typeface="Consolas"/>
            </a:endParaRPr>
          </a:p>
        </p:txBody>
      </p:sp>
      <p:sp>
        <p:nvSpPr>
          <p:cNvPr id="273" name="Google Shape;273;p4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SASS: SINTAXIS</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9" name="Google Shape;279;p41"/>
          <p:cNvSpPr/>
          <p:nvPr/>
        </p:nvSpPr>
        <p:spPr>
          <a:xfrm>
            <a:off x="3579350" y="2130325"/>
            <a:ext cx="1880700" cy="1880700"/>
          </a:xfrm>
          <a:prstGeom prst="ellipse">
            <a:avLst/>
          </a:prstGeom>
          <a:solidFill>
            <a:srgbClr val="E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1"/>
          <p:cNvSpPr txBox="1"/>
          <p:nvPr/>
        </p:nvSpPr>
        <p:spPr>
          <a:xfrm>
            <a:off x="3984350" y="2480575"/>
            <a:ext cx="1070700" cy="11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latin typeface="Helvetica Neue"/>
                <a:ea typeface="Helvetica Neue"/>
                <a:cs typeface="Helvetica Neue"/>
                <a:sym typeface="Helvetica Neue"/>
              </a:rPr>
              <a:t>SI</a:t>
            </a:r>
            <a:endParaRPr b="1" sz="6000">
              <a:latin typeface="Helvetica Neue"/>
              <a:ea typeface="Helvetica Neue"/>
              <a:cs typeface="Helvetica Neue"/>
              <a:sym typeface="Helvetica Neue"/>
            </a:endParaRPr>
          </a:p>
        </p:txBody>
      </p:sp>
      <p:sp>
        <p:nvSpPr>
          <p:cNvPr id="281" name="Google Shape;281;p41"/>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SASS: SINTAXIS</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7" name="Google Shape;287;p42"/>
          <p:cNvSpPr txBox="1"/>
          <p:nvPr/>
        </p:nvSpPr>
        <p:spPr>
          <a:xfrm>
            <a:off x="326875" y="1564150"/>
            <a:ext cx="4509000" cy="7782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800">
                <a:latin typeface="Helvetica Neue"/>
                <a:ea typeface="Helvetica Neue"/>
                <a:cs typeface="Helvetica Neue"/>
                <a:sym typeface="Helvetica Neue"/>
              </a:rPr>
              <a:t>Entonces, ¿cómo se escribe el SCSS? </a:t>
            </a:r>
            <a:br>
              <a:rPr lang="en-GB" sz="1800">
                <a:latin typeface="Helvetica Neue"/>
                <a:ea typeface="Helvetica Neue"/>
                <a:cs typeface="Helvetica Neue"/>
                <a:sym typeface="Helvetica Neue"/>
              </a:rPr>
            </a:br>
            <a:r>
              <a:rPr lang="en-GB" sz="1800">
                <a:latin typeface="Helvetica Neue"/>
                <a:ea typeface="Helvetica Neue"/>
                <a:cs typeface="Helvetica Neue"/>
                <a:sym typeface="Helvetica Neue"/>
              </a:rPr>
              <a:t>¿igual que el CSS?</a:t>
            </a:r>
            <a:br>
              <a:rPr lang="en-GB" sz="1800">
                <a:latin typeface="Helvetica Neue"/>
                <a:ea typeface="Helvetica Neue"/>
                <a:cs typeface="Helvetica Neue"/>
                <a:sym typeface="Helvetica Neue"/>
              </a:rPr>
            </a:br>
            <a:endParaRPr sz="1800">
              <a:latin typeface="Helvetica Neue"/>
              <a:ea typeface="Helvetica Neue"/>
              <a:cs typeface="Helvetica Neue"/>
              <a:sym typeface="Helvetica Neue"/>
            </a:endParaRPr>
          </a:p>
          <a:p>
            <a:pPr indent="0" lvl="0" marL="0" rtl="0" algn="ctr">
              <a:lnSpc>
                <a:spcPct val="115000"/>
              </a:lnSpc>
              <a:spcBef>
                <a:spcPts val="1000"/>
              </a:spcBef>
              <a:spcAft>
                <a:spcPts val="0"/>
              </a:spcAft>
              <a:buNone/>
            </a:pPr>
            <a:r>
              <a:rPr lang="en-GB" sz="1800">
                <a:latin typeface="Helvetica Neue"/>
                <a:ea typeface="Helvetica Neue"/>
                <a:cs typeface="Helvetica Neue"/>
                <a:sym typeface="Helvetica Neue"/>
              </a:rPr>
              <a:t>Si bien es válido el CSS tal como lo escribimos, podemos ir de a poco agregando la sintaxis SCSS</a:t>
            </a:r>
            <a:r>
              <a:rPr lang="en-GB" sz="1800">
                <a:latin typeface="Helvetica Neue"/>
                <a:ea typeface="Helvetica Neue"/>
                <a:cs typeface="Helvetica Neue"/>
                <a:sym typeface="Helvetica Neue"/>
              </a:rPr>
              <a:t>.</a:t>
            </a:r>
            <a:r>
              <a:rPr lang="en-GB" sz="1800">
                <a:latin typeface="Helvetica Neue"/>
                <a:ea typeface="Helvetica Neue"/>
                <a:cs typeface="Helvetica Neue"/>
                <a:sym typeface="Helvetica Neue"/>
              </a:rPr>
              <a:t> </a:t>
            </a:r>
            <a:endParaRPr sz="1800">
              <a:latin typeface="Helvetica Neue"/>
              <a:ea typeface="Helvetica Neue"/>
              <a:cs typeface="Helvetica Neue"/>
              <a:sym typeface="Helvetica Neue"/>
            </a:endParaRPr>
          </a:p>
          <a:p>
            <a:pPr indent="0" lvl="0" marL="0" rtl="0" algn="ctr">
              <a:lnSpc>
                <a:spcPct val="115000"/>
              </a:lnSpc>
              <a:spcBef>
                <a:spcPts val="1000"/>
              </a:spcBef>
              <a:spcAft>
                <a:spcPts val="0"/>
              </a:spcAft>
              <a:buNone/>
            </a:pPr>
            <a:r>
              <a:rPr lang="en-GB" sz="1800">
                <a:latin typeface="Helvetica Neue"/>
                <a:ea typeface="Helvetica Neue"/>
                <a:cs typeface="Helvetica Neue"/>
                <a:sym typeface="Helvetica Neue"/>
              </a:rPr>
              <a:t>Siguiendo el ejemplo anterior, podría quedar de la siguiente forma.</a:t>
            </a:r>
            <a:endParaRPr sz="1800">
              <a:latin typeface="Helvetica Neue"/>
              <a:ea typeface="Helvetica Neue"/>
              <a:cs typeface="Helvetica Neue"/>
              <a:sym typeface="Helvetica Neue"/>
            </a:endParaRPr>
          </a:p>
          <a:p>
            <a:pPr indent="0" lvl="0" marL="0" rtl="0" algn="ctr">
              <a:lnSpc>
                <a:spcPct val="115000"/>
              </a:lnSpc>
              <a:spcBef>
                <a:spcPts val="1000"/>
              </a:spcBef>
              <a:spcAft>
                <a:spcPts val="0"/>
              </a:spcAft>
              <a:buNone/>
            </a:pPr>
            <a:r>
              <a:rPr lang="en-GB" sz="1800">
                <a:latin typeface="Helvetica Neue"/>
                <a:ea typeface="Helvetica Neue"/>
                <a:cs typeface="Helvetica Neue"/>
                <a:sym typeface="Helvetica Neue"/>
              </a:rPr>
              <a:t>¿Notas la diferencia sutil?</a:t>
            </a:r>
            <a:endParaRPr sz="1800">
              <a:latin typeface="Helvetica Neue"/>
              <a:ea typeface="Helvetica Neue"/>
              <a:cs typeface="Helvetica Neue"/>
              <a:sym typeface="Helvetica Neue"/>
            </a:endParaRPr>
          </a:p>
        </p:txBody>
      </p:sp>
      <p:sp>
        <p:nvSpPr>
          <p:cNvPr id="288" name="Google Shape;288;p42"/>
          <p:cNvSpPr txBox="1"/>
          <p:nvPr/>
        </p:nvSpPr>
        <p:spPr>
          <a:xfrm>
            <a:off x="4990325" y="1564150"/>
            <a:ext cx="3764100" cy="3025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150">
                <a:solidFill>
                  <a:srgbClr val="800000"/>
                </a:solidFill>
                <a:latin typeface="Consolas"/>
                <a:ea typeface="Consolas"/>
                <a:cs typeface="Consolas"/>
                <a:sym typeface="Consolas"/>
              </a:rPr>
              <a:t>div</a:t>
            </a:r>
            <a:r>
              <a:rPr lang="en-GB" sz="1150">
                <a:solidFill>
                  <a:schemeClr val="dk1"/>
                </a:solidFill>
                <a:latin typeface="Consolas"/>
                <a:ea typeface="Consolas"/>
                <a:cs typeface="Consolas"/>
                <a:sym typeface="Consolas"/>
              </a:rPr>
              <a:t> {</a:t>
            </a:r>
            <a:endParaRPr sz="115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150">
                <a:solidFill>
                  <a:schemeClr val="dk1"/>
                </a:solidFill>
                <a:latin typeface="Consolas"/>
                <a:ea typeface="Consolas"/>
                <a:cs typeface="Consolas"/>
                <a:sym typeface="Consolas"/>
              </a:rPr>
              <a:t>   </a:t>
            </a:r>
            <a:r>
              <a:rPr lang="en-GB" sz="1150">
                <a:solidFill>
                  <a:srgbClr val="FF0000"/>
                </a:solidFill>
                <a:latin typeface="Consolas"/>
                <a:ea typeface="Consolas"/>
                <a:cs typeface="Consolas"/>
                <a:sym typeface="Consolas"/>
              </a:rPr>
              <a:t>width</a:t>
            </a:r>
            <a:r>
              <a:rPr lang="en-GB" sz="1150">
                <a:solidFill>
                  <a:schemeClr val="dk1"/>
                </a:solidFill>
                <a:latin typeface="Consolas"/>
                <a:ea typeface="Consolas"/>
                <a:cs typeface="Consolas"/>
                <a:sym typeface="Consolas"/>
              </a:rPr>
              <a:t>: </a:t>
            </a:r>
            <a:r>
              <a:rPr lang="en-GB" sz="1150">
                <a:solidFill>
                  <a:srgbClr val="09885A"/>
                </a:solidFill>
                <a:latin typeface="Consolas"/>
                <a:ea typeface="Consolas"/>
                <a:cs typeface="Consolas"/>
                <a:sym typeface="Consolas"/>
              </a:rPr>
              <a:t>100px</a:t>
            </a:r>
            <a:r>
              <a:rPr lang="en-GB" sz="1150">
                <a:solidFill>
                  <a:schemeClr val="dk1"/>
                </a:solidFill>
                <a:latin typeface="Consolas"/>
                <a:ea typeface="Consolas"/>
                <a:cs typeface="Consolas"/>
                <a:sym typeface="Consolas"/>
              </a:rPr>
              <a:t>;</a:t>
            </a:r>
            <a:endParaRPr sz="115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150">
                <a:solidFill>
                  <a:schemeClr val="dk1"/>
                </a:solidFill>
                <a:latin typeface="Consolas"/>
                <a:ea typeface="Consolas"/>
                <a:cs typeface="Consolas"/>
                <a:sym typeface="Consolas"/>
              </a:rPr>
              <a:t>   </a:t>
            </a:r>
            <a:r>
              <a:rPr lang="en-GB" sz="1150">
                <a:solidFill>
                  <a:srgbClr val="FF0000"/>
                </a:solidFill>
                <a:latin typeface="Consolas"/>
                <a:ea typeface="Consolas"/>
                <a:cs typeface="Consolas"/>
                <a:sym typeface="Consolas"/>
              </a:rPr>
              <a:t>height</a:t>
            </a:r>
            <a:r>
              <a:rPr lang="en-GB" sz="1150">
                <a:solidFill>
                  <a:schemeClr val="dk1"/>
                </a:solidFill>
                <a:latin typeface="Consolas"/>
                <a:ea typeface="Consolas"/>
                <a:cs typeface="Consolas"/>
                <a:sym typeface="Consolas"/>
              </a:rPr>
              <a:t>: </a:t>
            </a:r>
            <a:r>
              <a:rPr lang="en-GB" sz="1150">
                <a:solidFill>
                  <a:srgbClr val="09885A"/>
                </a:solidFill>
                <a:latin typeface="Consolas"/>
                <a:ea typeface="Consolas"/>
                <a:cs typeface="Consolas"/>
                <a:sym typeface="Consolas"/>
              </a:rPr>
              <a:t>100px</a:t>
            </a:r>
            <a:r>
              <a:rPr lang="en-GB" sz="1150">
                <a:solidFill>
                  <a:schemeClr val="dk1"/>
                </a:solidFill>
                <a:latin typeface="Consolas"/>
                <a:ea typeface="Consolas"/>
                <a:cs typeface="Consolas"/>
                <a:sym typeface="Consolas"/>
              </a:rPr>
              <a:t>;</a:t>
            </a:r>
            <a:endParaRPr sz="115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150">
                <a:solidFill>
                  <a:schemeClr val="dk1"/>
                </a:solidFill>
                <a:latin typeface="Consolas"/>
                <a:ea typeface="Consolas"/>
                <a:cs typeface="Consolas"/>
                <a:sym typeface="Consolas"/>
              </a:rPr>
              <a:t>   </a:t>
            </a:r>
            <a:r>
              <a:rPr lang="en-GB" sz="1150">
                <a:solidFill>
                  <a:srgbClr val="FF0000"/>
                </a:solidFill>
                <a:latin typeface="Consolas"/>
                <a:ea typeface="Consolas"/>
                <a:cs typeface="Consolas"/>
                <a:sym typeface="Consolas"/>
              </a:rPr>
              <a:t>background-color</a:t>
            </a:r>
            <a:r>
              <a:rPr lang="en-GB" sz="1150">
                <a:solidFill>
                  <a:schemeClr val="dk1"/>
                </a:solidFill>
                <a:latin typeface="Consolas"/>
                <a:ea typeface="Consolas"/>
                <a:cs typeface="Consolas"/>
                <a:sym typeface="Consolas"/>
              </a:rPr>
              <a:t>: </a:t>
            </a:r>
            <a:r>
              <a:rPr lang="en-GB" sz="1150">
                <a:solidFill>
                  <a:srgbClr val="0451A5"/>
                </a:solidFill>
                <a:latin typeface="Consolas"/>
                <a:ea typeface="Consolas"/>
                <a:cs typeface="Consolas"/>
                <a:sym typeface="Consolas"/>
              </a:rPr>
              <a:t>red</a:t>
            </a:r>
            <a:r>
              <a:rPr lang="en-GB" sz="1150">
                <a:solidFill>
                  <a:schemeClr val="dk1"/>
                </a:solidFill>
                <a:latin typeface="Consolas"/>
                <a:ea typeface="Consolas"/>
                <a:cs typeface="Consolas"/>
                <a:sym typeface="Consolas"/>
              </a:rPr>
              <a:t>;</a:t>
            </a:r>
            <a:endParaRPr sz="115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150">
                <a:solidFill>
                  <a:schemeClr val="dk1"/>
                </a:solidFill>
                <a:latin typeface="Consolas"/>
                <a:ea typeface="Consolas"/>
                <a:cs typeface="Consolas"/>
                <a:sym typeface="Consolas"/>
              </a:rPr>
              <a:t>   </a:t>
            </a:r>
            <a:r>
              <a:rPr lang="en-GB" sz="1150">
                <a:solidFill>
                  <a:srgbClr val="FF0000"/>
                </a:solidFill>
                <a:latin typeface="Consolas"/>
                <a:ea typeface="Consolas"/>
                <a:cs typeface="Consolas"/>
                <a:sym typeface="Consolas"/>
              </a:rPr>
              <a:t>padding</a:t>
            </a:r>
            <a:r>
              <a:rPr lang="en-GB" sz="1150">
                <a:solidFill>
                  <a:schemeClr val="dk1"/>
                </a:solidFill>
                <a:latin typeface="Consolas"/>
                <a:ea typeface="Consolas"/>
                <a:cs typeface="Consolas"/>
                <a:sym typeface="Consolas"/>
              </a:rPr>
              <a:t>: </a:t>
            </a:r>
            <a:r>
              <a:rPr lang="en-GB" sz="1150">
                <a:solidFill>
                  <a:srgbClr val="09885A"/>
                </a:solidFill>
                <a:latin typeface="Consolas"/>
                <a:ea typeface="Consolas"/>
                <a:cs typeface="Consolas"/>
                <a:sym typeface="Consolas"/>
              </a:rPr>
              <a:t>15px</a:t>
            </a:r>
            <a:r>
              <a:rPr lang="en-GB" sz="1150">
                <a:solidFill>
                  <a:schemeClr val="dk1"/>
                </a:solidFill>
                <a:latin typeface="Consolas"/>
                <a:ea typeface="Consolas"/>
                <a:cs typeface="Consolas"/>
                <a:sym typeface="Consolas"/>
              </a:rPr>
              <a:t>;</a:t>
            </a:r>
            <a:endParaRPr sz="115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150">
                <a:solidFill>
                  <a:schemeClr val="dk1"/>
                </a:solidFill>
                <a:latin typeface="Consolas"/>
                <a:ea typeface="Consolas"/>
                <a:cs typeface="Consolas"/>
                <a:sym typeface="Consolas"/>
              </a:rPr>
              <a:t>   </a:t>
            </a:r>
            <a:r>
              <a:rPr lang="en-GB" sz="1150">
                <a:solidFill>
                  <a:srgbClr val="800000"/>
                </a:solidFill>
                <a:latin typeface="Consolas"/>
                <a:ea typeface="Consolas"/>
                <a:cs typeface="Consolas"/>
                <a:sym typeface="Consolas"/>
              </a:rPr>
              <a:t>p</a:t>
            </a:r>
            <a:r>
              <a:rPr lang="en-GB" sz="1150">
                <a:solidFill>
                  <a:schemeClr val="dk1"/>
                </a:solidFill>
                <a:latin typeface="Consolas"/>
                <a:ea typeface="Consolas"/>
                <a:cs typeface="Consolas"/>
                <a:sym typeface="Consolas"/>
              </a:rPr>
              <a:t> {</a:t>
            </a:r>
            <a:endParaRPr sz="115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150">
                <a:solidFill>
                  <a:schemeClr val="dk1"/>
                </a:solidFill>
                <a:latin typeface="Consolas"/>
                <a:ea typeface="Consolas"/>
                <a:cs typeface="Consolas"/>
                <a:sym typeface="Consolas"/>
              </a:rPr>
              <a:t>       </a:t>
            </a:r>
            <a:r>
              <a:rPr lang="en-GB" sz="1150">
                <a:solidFill>
                  <a:srgbClr val="FF0000"/>
                </a:solidFill>
                <a:latin typeface="Consolas"/>
                <a:ea typeface="Consolas"/>
                <a:cs typeface="Consolas"/>
                <a:sym typeface="Consolas"/>
              </a:rPr>
              <a:t>font-size</a:t>
            </a:r>
            <a:r>
              <a:rPr lang="en-GB" sz="1150">
                <a:solidFill>
                  <a:schemeClr val="dk1"/>
                </a:solidFill>
                <a:latin typeface="Consolas"/>
                <a:ea typeface="Consolas"/>
                <a:cs typeface="Consolas"/>
                <a:sym typeface="Consolas"/>
              </a:rPr>
              <a:t>: </a:t>
            </a:r>
            <a:r>
              <a:rPr lang="en-GB" sz="1150">
                <a:solidFill>
                  <a:srgbClr val="09885A"/>
                </a:solidFill>
                <a:latin typeface="Consolas"/>
                <a:ea typeface="Consolas"/>
                <a:cs typeface="Consolas"/>
                <a:sym typeface="Consolas"/>
              </a:rPr>
              <a:t>20px</a:t>
            </a:r>
            <a:r>
              <a:rPr lang="en-GB" sz="1150">
                <a:solidFill>
                  <a:schemeClr val="dk1"/>
                </a:solidFill>
                <a:latin typeface="Consolas"/>
                <a:ea typeface="Consolas"/>
                <a:cs typeface="Consolas"/>
                <a:sym typeface="Consolas"/>
              </a:rPr>
              <a:t>;</a:t>
            </a:r>
            <a:endParaRPr sz="115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150">
                <a:solidFill>
                  <a:schemeClr val="dk1"/>
                </a:solidFill>
                <a:latin typeface="Consolas"/>
                <a:ea typeface="Consolas"/>
                <a:cs typeface="Consolas"/>
                <a:sym typeface="Consolas"/>
              </a:rPr>
              <a:t>       </a:t>
            </a:r>
            <a:r>
              <a:rPr lang="en-GB" sz="1150">
                <a:solidFill>
                  <a:srgbClr val="FF0000"/>
                </a:solidFill>
                <a:latin typeface="Consolas"/>
                <a:ea typeface="Consolas"/>
                <a:cs typeface="Consolas"/>
                <a:sym typeface="Consolas"/>
              </a:rPr>
              <a:t>color</a:t>
            </a:r>
            <a:r>
              <a:rPr lang="en-GB" sz="1150">
                <a:solidFill>
                  <a:schemeClr val="dk1"/>
                </a:solidFill>
                <a:latin typeface="Consolas"/>
                <a:ea typeface="Consolas"/>
                <a:cs typeface="Consolas"/>
                <a:sym typeface="Consolas"/>
              </a:rPr>
              <a:t>: </a:t>
            </a:r>
            <a:r>
              <a:rPr lang="en-GB" sz="1150">
                <a:solidFill>
                  <a:srgbClr val="0451A5"/>
                </a:solidFill>
                <a:latin typeface="Consolas"/>
                <a:ea typeface="Consolas"/>
                <a:cs typeface="Consolas"/>
                <a:sym typeface="Consolas"/>
              </a:rPr>
              <a:t>white</a:t>
            </a:r>
            <a:r>
              <a:rPr lang="en-GB" sz="1150">
                <a:solidFill>
                  <a:schemeClr val="dk1"/>
                </a:solidFill>
                <a:latin typeface="Consolas"/>
                <a:ea typeface="Consolas"/>
                <a:cs typeface="Consolas"/>
                <a:sym typeface="Consolas"/>
              </a:rPr>
              <a:t>;</a:t>
            </a:r>
            <a:endParaRPr sz="115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150">
                <a:solidFill>
                  <a:schemeClr val="dk1"/>
                </a:solidFill>
                <a:latin typeface="Consolas"/>
                <a:ea typeface="Consolas"/>
                <a:cs typeface="Consolas"/>
                <a:sym typeface="Consolas"/>
              </a:rPr>
              <a:t>       </a:t>
            </a:r>
            <a:r>
              <a:rPr lang="en-GB" sz="1150">
                <a:solidFill>
                  <a:srgbClr val="FF0000"/>
                </a:solidFill>
                <a:latin typeface="Consolas"/>
                <a:ea typeface="Consolas"/>
                <a:cs typeface="Consolas"/>
                <a:sym typeface="Consolas"/>
              </a:rPr>
              <a:t>font-family</a:t>
            </a:r>
            <a:r>
              <a:rPr lang="en-GB" sz="1150">
                <a:solidFill>
                  <a:schemeClr val="dk1"/>
                </a:solidFill>
                <a:latin typeface="Consolas"/>
                <a:ea typeface="Consolas"/>
                <a:cs typeface="Consolas"/>
                <a:sym typeface="Consolas"/>
              </a:rPr>
              <a:t>: </a:t>
            </a:r>
            <a:r>
              <a:rPr lang="en-GB" sz="1150">
                <a:solidFill>
                  <a:srgbClr val="0451A5"/>
                </a:solidFill>
                <a:latin typeface="Consolas"/>
                <a:ea typeface="Consolas"/>
                <a:cs typeface="Consolas"/>
                <a:sym typeface="Consolas"/>
              </a:rPr>
              <a:t>Arial</a:t>
            </a:r>
            <a:r>
              <a:rPr lang="en-GB" sz="1150">
                <a:solidFill>
                  <a:schemeClr val="dk1"/>
                </a:solidFill>
                <a:latin typeface="Consolas"/>
                <a:ea typeface="Consolas"/>
                <a:cs typeface="Consolas"/>
                <a:sym typeface="Consolas"/>
              </a:rPr>
              <a:t>, </a:t>
            </a:r>
            <a:r>
              <a:rPr lang="en-GB" sz="1150">
                <a:solidFill>
                  <a:srgbClr val="0451A5"/>
                </a:solidFill>
                <a:latin typeface="Consolas"/>
                <a:ea typeface="Consolas"/>
                <a:cs typeface="Consolas"/>
                <a:sym typeface="Consolas"/>
              </a:rPr>
              <a:t>sans-serif</a:t>
            </a:r>
            <a:r>
              <a:rPr lang="en-GB" sz="1150">
                <a:solidFill>
                  <a:schemeClr val="dk1"/>
                </a:solidFill>
                <a:latin typeface="Consolas"/>
                <a:ea typeface="Consolas"/>
                <a:cs typeface="Consolas"/>
                <a:sym typeface="Consolas"/>
              </a:rPr>
              <a:t>;</a:t>
            </a:r>
            <a:endParaRPr sz="115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150">
                <a:solidFill>
                  <a:schemeClr val="dk1"/>
                </a:solidFill>
                <a:latin typeface="Consolas"/>
                <a:ea typeface="Consolas"/>
                <a:cs typeface="Consolas"/>
                <a:sym typeface="Consolas"/>
              </a:rPr>
              <a:t>   }</a:t>
            </a:r>
            <a:endParaRPr sz="115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150">
                <a:solidFill>
                  <a:schemeClr val="dk1"/>
                </a:solidFill>
                <a:latin typeface="Consolas"/>
                <a:ea typeface="Consolas"/>
                <a:cs typeface="Consolas"/>
                <a:sym typeface="Consolas"/>
              </a:rPr>
              <a:t>}</a:t>
            </a:r>
            <a:endParaRPr sz="1150">
              <a:solidFill>
                <a:schemeClr val="dk1"/>
              </a:solidFill>
              <a:latin typeface="Consolas"/>
              <a:ea typeface="Consolas"/>
              <a:cs typeface="Consolas"/>
              <a:sym typeface="Consolas"/>
            </a:endParaRPr>
          </a:p>
          <a:p>
            <a:pPr indent="0" lvl="0" marL="0" rtl="0" algn="just">
              <a:lnSpc>
                <a:spcPct val="125000"/>
              </a:lnSpc>
              <a:spcBef>
                <a:spcPts val="0"/>
              </a:spcBef>
              <a:spcAft>
                <a:spcPts val="0"/>
              </a:spcAft>
              <a:buNone/>
            </a:pPr>
            <a:r>
              <a:t/>
            </a:r>
            <a:endParaRPr sz="1150">
              <a:solidFill>
                <a:srgbClr val="800000"/>
              </a:solidFill>
              <a:latin typeface="Consolas"/>
              <a:ea typeface="Consolas"/>
              <a:cs typeface="Consolas"/>
              <a:sym typeface="Consolas"/>
            </a:endParaRPr>
          </a:p>
        </p:txBody>
      </p:sp>
      <p:sp>
        <p:nvSpPr>
          <p:cNvPr id="289" name="Google Shape;289;p42"/>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SASS: SINTAXIS</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93" name="Shape 293"/>
        <p:cNvGrpSpPr/>
        <p:nvPr/>
      </p:nvGrpSpPr>
      <p:grpSpPr>
        <a:xfrm>
          <a:off x="0" y="0"/>
          <a:ext cx="0" cy="0"/>
          <a:chOff x="0" y="0"/>
          <a:chExt cx="0" cy="0"/>
        </a:xfrm>
      </p:grpSpPr>
      <p:sp>
        <p:nvSpPr>
          <p:cNvPr id="294" name="Google Shape;294;p43"/>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INSTALACIÓN DEL NODEJS Y EL NPM</a:t>
            </a:r>
            <a:endParaRPr b="0" i="1" sz="3600" u="none" cap="none" strike="noStrike">
              <a:solidFill>
                <a:srgbClr val="000000"/>
              </a:solidFill>
              <a:latin typeface="Anton"/>
              <a:ea typeface="Anton"/>
              <a:cs typeface="Anton"/>
              <a:sym typeface="Anton"/>
            </a:endParaRPr>
          </a:p>
        </p:txBody>
      </p:sp>
      <p:pic>
        <p:nvPicPr>
          <p:cNvPr id="295" name="Google Shape;295;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6" name="Google Shape;296;p43"/>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nvSpPr>
        <p:spPr>
          <a:xfrm>
            <a:off x="1112550" y="2007150"/>
            <a:ext cx="6918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br>
              <a:rPr i="1" lang="en-GB" sz="3600">
                <a:solidFill>
                  <a:srgbClr val="E0FF00"/>
                </a:solidFill>
                <a:latin typeface="Anton"/>
                <a:ea typeface="Anton"/>
                <a:cs typeface="Anton"/>
                <a:sym typeface="Anton"/>
              </a:rPr>
            </a:br>
            <a:br>
              <a:rPr i="1" lang="en-GB" sz="3600">
                <a:solidFill>
                  <a:srgbClr val="E0FF00"/>
                </a:solidFill>
                <a:latin typeface="Anton"/>
                <a:ea typeface="Anton"/>
                <a:cs typeface="Anton"/>
                <a:sym typeface="Anton"/>
              </a:rPr>
            </a:br>
            <a:r>
              <a:rPr i="1" lang="en-GB" sz="5500">
                <a:solidFill>
                  <a:srgbClr val="E0FF00"/>
                </a:solidFill>
                <a:latin typeface="Anton"/>
                <a:ea typeface="Anton"/>
                <a:cs typeface="Anton"/>
                <a:sym typeface="Anton"/>
              </a:rPr>
              <a:t>EN MINUTOS COMENZAMOS</a:t>
            </a:r>
            <a:br>
              <a:rPr i="1" lang="en-GB" sz="3600">
                <a:solidFill>
                  <a:srgbClr val="E0FF00"/>
                </a:solidFill>
                <a:latin typeface="Anton"/>
                <a:ea typeface="Anton"/>
                <a:cs typeface="Anton"/>
                <a:sym typeface="Anton"/>
              </a:rPr>
            </a:br>
            <a:br>
              <a:rPr i="1" lang="en-GB" sz="3600">
                <a:solidFill>
                  <a:srgbClr val="E0FF00"/>
                </a:solidFill>
                <a:latin typeface="Anton"/>
                <a:ea typeface="Anton"/>
                <a:cs typeface="Anton"/>
                <a:sym typeface="Anton"/>
              </a:rPr>
            </a:br>
            <a:r>
              <a:rPr i="1" lang="en-GB" sz="3600">
                <a:solidFill>
                  <a:srgbClr val="E0FF00"/>
                </a:solidFill>
                <a:latin typeface="Anton"/>
                <a:ea typeface="Anton"/>
                <a:cs typeface="Anton"/>
                <a:sym typeface="Anton"/>
              </a:rPr>
              <a:t> </a:t>
            </a:r>
            <a:br>
              <a:rPr i="1" lang="en-GB" sz="3600">
                <a:solidFill>
                  <a:srgbClr val="E0FF00"/>
                </a:solidFill>
                <a:latin typeface="Anton"/>
                <a:ea typeface="Anton"/>
                <a:cs typeface="Anton"/>
                <a:sym typeface="Anton"/>
              </a:rPr>
            </a:br>
            <a:endParaRPr i="1" sz="3600">
              <a:solidFill>
                <a:srgbClr val="E0FF00"/>
              </a:solidFill>
              <a:latin typeface="Anton"/>
              <a:ea typeface="Anton"/>
              <a:cs typeface="Anton"/>
              <a:sym typeface="Anton"/>
            </a:endParaRPr>
          </a:p>
        </p:txBody>
      </p:sp>
      <p:pic>
        <p:nvPicPr>
          <p:cNvPr id="107" name="Google Shape;107;p26"/>
          <p:cNvPicPr preferRelativeResize="0"/>
          <p:nvPr/>
        </p:nvPicPr>
        <p:blipFill rotWithShape="1">
          <a:blip r:embed="rId4">
            <a:alphaModFix/>
          </a:blip>
          <a:srcRect b="0" l="0" r="0" t="0"/>
          <a:stretch/>
        </p:blipFill>
        <p:spPr>
          <a:xfrm>
            <a:off x="4125950" y="3210488"/>
            <a:ext cx="892100" cy="743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cxnSp>
        <p:nvCxnSpPr>
          <p:cNvPr id="301" name="Google Shape;301;p44"/>
          <p:cNvCxnSpPr/>
          <p:nvPr/>
        </p:nvCxnSpPr>
        <p:spPr>
          <a:xfrm>
            <a:off x="3541600" y="2451650"/>
            <a:ext cx="4787400" cy="9600"/>
          </a:xfrm>
          <a:prstGeom prst="straightConnector1">
            <a:avLst/>
          </a:prstGeom>
          <a:noFill/>
          <a:ln cap="flat" cmpd="sng" w="9525">
            <a:solidFill>
              <a:srgbClr val="3CEFAB"/>
            </a:solidFill>
            <a:prstDash val="solid"/>
            <a:round/>
            <a:headEnd len="sm" w="sm" type="none"/>
            <a:tailEnd len="sm" w="sm" type="none"/>
          </a:ln>
        </p:spPr>
      </p:cxnSp>
      <p:cxnSp>
        <p:nvCxnSpPr>
          <p:cNvPr id="302" name="Google Shape;302;p44"/>
          <p:cNvCxnSpPr/>
          <p:nvPr/>
        </p:nvCxnSpPr>
        <p:spPr>
          <a:xfrm>
            <a:off x="1175425" y="2451650"/>
            <a:ext cx="4787400" cy="9600"/>
          </a:xfrm>
          <a:prstGeom prst="straightConnector1">
            <a:avLst/>
          </a:prstGeom>
          <a:noFill/>
          <a:ln cap="flat" cmpd="sng" w="9525">
            <a:solidFill>
              <a:srgbClr val="3CEFAB"/>
            </a:solidFill>
            <a:prstDash val="solid"/>
            <a:round/>
            <a:headEnd len="sm" w="sm" type="none"/>
            <a:tailEnd len="sm" w="sm" type="none"/>
          </a:ln>
        </p:spPr>
      </p:cxnSp>
      <p:sp>
        <p:nvSpPr>
          <p:cNvPr id="303" name="Google Shape;303;p44"/>
          <p:cNvSpPr/>
          <p:nvPr/>
        </p:nvSpPr>
        <p:spPr>
          <a:xfrm>
            <a:off x="3065505" y="21954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44"/>
          <p:cNvSpPr/>
          <p:nvPr/>
        </p:nvSpPr>
        <p:spPr>
          <a:xfrm>
            <a:off x="5628259" y="21954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5" name="Google Shape;305;p44"/>
          <p:cNvSpPr txBox="1"/>
          <p:nvPr/>
        </p:nvSpPr>
        <p:spPr>
          <a:xfrm>
            <a:off x="-58850" y="3071050"/>
            <a:ext cx="18156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solidFill>
                  <a:schemeClr val="dk1"/>
                </a:solidFill>
                <a:highlight>
                  <a:schemeClr val="lt1"/>
                </a:highlight>
                <a:latin typeface="Helvetica Neue"/>
                <a:ea typeface="Helvetica Neue"/>
                <a:cs typeface="Helvetica Neue"/>
                <a:sym typeface="Helvetica Neue"/>
              </a:rPr>
              <a:t>Instala </a:t>
            </a:r>
            <a:r>
              <a:rPr b="1" lang="en-GB" sz="1800">
                <a:solidFill>
                  <a:schemeClr val="dk1"/>
                </a:solidFill>
                <a:highlight>
                  <a:schemeClr val="lt1"/>
                </a:highlight>
                <a:latin typeface="Helvetica Neue"/>
                <a:ea typeface="Helvetica Neue"/>
                <a:cs typeface="Helvetica Neue"/>
                <a:sym typeface="Helvetica Neue"/>
              </a:rPr>
              <a:t>nodejs</a:t>
            </a:r>
            <a:r>
              <a:rPr lang="en-GB" sz="1800">
                <a:solidFill>
                  <a:schemeClr val="dk1"/>
                </a:solidFill>
                <a:highlight>
                  <a:schemeClr val="lt1"/>
                </a:highlight>
                <a:latin typeface="Helvetica Neue"/>
                <a:ea typeface="Helvetica Neue"/>
                <a:cs typeface="Helvetica Neue"/>
                <a:sym typeface="Helvetica Neue"/>
              </a:rPr>
              <a:t>.</a:t>
            </a:r>
            <a:endParaRPr b="0" i="0" sz="1800" u="none" cap="none" strike="noStrike">
              <a:solidFill>
                <a:srgbClr val="000000"/>
              </a:solidFill>
              <a:latin typeface="Helvetica Neue"/>
              <a:ea typeface="Helvetica Neue"/>
              <a:cs typeface="Helvetica Neue"/>
              <a:sym typeface="Helvetica Neue"/>
            </a:endParaRPr>
          </a:p>
        </p:txBody>
      </p:sp>
      <p:sp>
        <p:nvSpPr>
          <p:cNvPr id="306" name="Google Shape;306;p44"/>
          <p:cNvSpPr txBox="1"/>
          <p:nvPr/>
        </p:nvSpPr>
        <p:spPr>
          <a:xfrm>
            <a:off x="2656300" y="3071050"/>
            <a:ext cx="1432500" cy="10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chemeClr val="lt1"/>
                </a:highlight>
                <a:latin typeface="Helvetica Neue"/>
                <a:ea typeface="Helvetica Neue"/>
                <a:cs typeface="Helvetica Neue"/>
                <a:sym typeface="Helvetica Neue"/>
              </a:rPr>
              <a:t>Instala </a:t>
            </a:r>
            <a:r>
              <a:rPr b="1" lang="en-GB" sz="1800">
                <a:solidFill>
                  <a:schemeClr val="dk1"/>
                </a:solidFill>
                <a:highlight>
                  <a:schemeClr val="lt1"/>
                </a:highlight>
                <a:latin typeface="Helvetica Neue"/>
                <a:ea typeface="Helvetica Neue"/>
                <a:cs typeface="Helvetica Neue"/>
                <a:sym typeface="Helvetica Neue"/>
              </a:rPr>
              <a:t>npm</a:t>
            </a:r>
            <a:r>
              <a:rPr lang="en-GB" sz="1800">
                <a:solidFill>
                  <a:schemeClr val="dk1"/>
                </a:solidFill>
                <a:highlight>
                  <a:schemeClr val="lt1"/>
                </a:highlight>
                <a:latin typeface="Helvetica Neue"/>
                <a:ea typeface="Helvetica Neue"/>
                <a:cs typeface="Helvetica Neue"/>
                <a:sym typeface="Helvetica Neue"/>
              </a:rPr>
              <a:t>.</a:t>
            </a:r>
            <a:endParaRPr b="0" i="0" sz="1800" u="none" cap="none" strike="noStrike">
              <a:solidFill>
                <a:srgbClr val="000000"/>
              </a:solidFill>
              <a:latin typeface="Helvetica Neue"/>
              <a:ea typeface="Helvetica Neue"/>
              <a:cs typeface="Helvetica Neue"/>
              <a:sym typeface="Helvetica Neue"/>
            </a:endParaRPr>
          </a:p>
        </p:txBody>
      </p:sp>
      <p:sp>
        <p:nvSpPr>
          <p:cNvPr id="307" name="Google Shape;307;p44"/>
          <p:cNvSpPr txBox="1"/>
          <p:nvPr/>
        </p:nvSpPr>
        <p:spPr>
          <a:xfrm>
            <a:off x="4900750" y="3071050"/>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solidFill>
                  <a:schemeClr val="dk1"/>
                </a:solidFill>
                <a:highlight>
                  <a:schemeClr val="lt1"/>
                </a:highlight>
                <a:latin typeface="Helvetica Neue"/>
                <a:ea typeface="Helvetica Neue"/>
                <a:cs typeface="Helvetica Neue"/>
                <a:sym typeface="Helvetica Neue"/>
              </a:rPr>
              <a:t>Ingresa al directorio del repositorio.</a:t>
            </a:r>
            <a:endParaRPr b="0" i="0" sz="1800" u="none" cap="none" strike="noStrike">
              <a:solidFill>
                <a:srgbClr val="000000"/>
              </a:solidFill>
              <a:latin typeface="Helvetica Neue"/>
              <a:ea typeface="Helvetica Neue"/>
              <a:cs typeface="Helvetica Neue"/>
              <a:sym typeface="Helvetica Neue"/>
            </a:endParaRPr>
          </a:p>
        </p:txBody>
      </p:sp>
      <p:sp>
        <p:nvSpPr>
          <p:cNvPr id="308" name="Google Shape;308;p44"/>
          <p:cNvSpPr txBox="1"/>
          <p:nvPr/>
        </p:nvSpPr>
        <p:spPr>
          <a:xfrm>
            <a:off x="3203937" y="22223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a:ea typeface="Helvetica Neue"/>
                <a:cs typeface="Helvetica Neue"/>
                <a:sym typeface="Helvetica Neue"/>
              </a:rPr>
              <a:t>2</a:t>
            </a:r>
            <a:endParaRPr b="0" i="0" sz="2400" u="none" cap="none" strike="noStrike">
              <a:solidFill>
                <a:srgbClr val="000000"/>
              </a:solidFill>
              <a:latin typeface="Helvetica Neue"/>
              <a:ea typeface="Helvetica Neue"/>
              <a:cs typeface="Helvetica Neue"/>
              <a:sym typeface="Helvetica Neue"/>
            </a:endParaRPr>
          </a:p>
        </p:txBody>
      </p:sp>
      <p:sp>
        <p:nvSpPr>
          <p:cNvPr id="309" name="Google Shape;309;p44"/>
          <p:cNvSpPr txBox="1"/>
          <p:nvPr/>
        </p:nvSpPr>
        <p:spPr>
          <a:xfrm>
            <a:off x="5761007" y="22501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a:ea typeface="Helvetica Neue"/>
                <a:cs typeface="Helvetica Neue"/>
                <a:sym typeface="Helvetica Neue"/>
              </a:rPr>
              <a:t>3</a:t>
            </a:r>
            <a:endParaRPr b="0" i="0" sz="2400" u="none" cap="none" strike="noStrike">
              <a:solidFill>
                <a:srgbClr val="000000"/>
              </a:solidFill>
              <a:latin typeface="Helvetica Neue"/>
              <a:ea typeface="Helvetica Neue"/>
              <a:cs typeface="Helvetica Neue"/>
              <a:sym typeface="Helvetica Neue"/>
            </a:endParaRPr>
          </a:p>
        </p:txBody>
      </p:sp>
      <p:pic>
        <p:nvPicPr>
          <p:cNvPr id="310" name="Google Shape;310;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1" name="Google Shape;311;p44"/>
          <p:cNvSpPr txBox="1"/>
          <p:nvPr/>
        </p:nvSpPr>
        <p:spPr>
          <a:xfrm>
            <a:off x="1311600" y="63732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chemeClr val="dk1"/>
                </a:solidFill>
                <a:latin typeface="Anton"/>
                <a:ea typeface="Anton"/>
                <a:cs typeface="Anton"/>
                <a:sym typeface="Anton"/>
              </a:rPr>
              <a:t>REPASANDO LA INSTALACIÓN DEL PROCESADOR</a:t>
            </a:r>
            <a:endParaRPr i="1" sz="36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t/>
            </a:r>
            <a:endParaRPr i="1" sz="3600">
              <a:solidFill>
                <a:schemeClr val="dk1"/>
              </a:solidFill>
              <a:latin typeface="Anton"/>
              <a:ea typeface="Anton"/>
              <a:cs typeface="Anton"/>
              <a:sym typeface="Anton"/>
            </a:endParaRPr>
          </a:p>
        </p:txBody>
      </p:sp>
      <p:sp>
        <p:nvSpPr>
          <p:cNvPr id="312" name="Google Shape;312;p44"/>
          <p:cNvSpPr/>
          <p:nvPr/>
        </p:nvSpPr>
        <p:spPr>
          <a:xfrm>
            <a:off x="561330" y="21494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13" name="Google Shape;313;p44"/>
          <p:cNvSpPr txBox="1"/>
          <p:nvPr/>
        </p:nvSpPr>
        <p:spPr>
          <a:xfrm>
            <a:off x="713800" y="21739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latin typeface="Helvetica Neue"/>
                <a:ea typeface="Helvetica Neue"/>
                <a:cs typeface="Helvetica Neue"/>
                <a:sym typeface="Helvetica Neue"/>
              </a:rPr>
              <a:t>1</a:t>
            </a:r>
            <a:endParaRPr b="0" i="0" sz="2400" u="none" cap="none" strike="noStrike">
              <a:solidFill>
                <a:srgbClr val="000000"/>
              </a:solidFill>
              <a:latin typeface="Helvetica Neue"/>
              <a:ea typeface="Helvetica Neue"/>
              <a:cs typeface="Helvetica Neue"/>
              <a:sym typeface="Helvetica Neue"/>
            </a:endParaRPr>
          </a:p>
        </p:txBody>
      </p:sp>
      <p:sp>
        <p:nvSpPr>
          <p:cNvPr id="314" name="Google Shape;314;p44"/>
          <p:cNvSpPr/>
          <p:nvPr/>
        </p:nvSpPr>
        <p:spPr>
          <a:xfrm>
            <a:off x="7927059" y="21494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15" name="Google Shape;315;p44"/>
          <p:cNvSpPr txBox="1"/>
          <p:nvPr/>
        </p:nvSpPr>
        <p:spPr>
          <a:xfrm>
            <a:off x="8059807" y="2204095"/>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latin typeface="Helvetica Neue"/>
                <a:ea typeface="Helvetica Neue"/>
                <a:cs typeface="Helvetica Neue"/>
                <a:sym typeface="Helvetica Neue"/>
              </a:rPr>
              <a:t>4</a:t>
            </a:r>
            <a:endParaRPr b="0" i="0" sz="2400" u="none" cap="none" strike="noStrike">
              <a:solidFill>
                <a:srgbClr val="000000"/>
              </a:solidFill>
              <a:latin typeface="Helvetica Neue"/>
              <a:ea typeface="Helvetica Neue"/>
              <a:cs typeface="Helvetica Neue"/>
              <a:sym typeface="Helvetica Neue"/>
            </a:endParaRPr>
          </a:p>
        </p:txBody>
      </p:sp>
      <p:sp>
        <p:nvSpPr>
          <p:cNvPr id="316" name="Google Shape;316;p44"/>
          <p:cNvSpPr txBox="1"/>
          <p:nvPr/>
        </p:nvSpPr>
        <p:spPr>
          <a:xfrm>
            <a:off x="7471650" y="3071038"/>
            <a:ext cx="15249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solidFill>
                  <a:schemeClr val="dk1"/>
                </a:solidFill>
                <a:highlight>
                  <a:schemeClr val="lt1"/>
                </a:highlight>
                <a:latin typeface="Helvetica Neue"/>
                <a:ea typeface="Helvetica Neue"/>
                <a:cs typeface="Helvetica Neue"/>
                <a:sym typeface="Helvetica Neue"/>
              </a:rPr>
              <a:t>Inicia el npm, con </a:t>
            </a:r>
            <a:r>
              <a:rPr b="1" lang="en-GB" sz="1800">
                <a:solidFill>
                  <a:schemeClr val="dk1"/>
                </a:solidFill>
                <a:highlight>
                  <a:schemeClr val="lt1"/>
                </a:highlight>
                <a:latin typeface="Helvetica Neue"/>
                <a:ea typeface="Helvetica Neue"/>
                <a:cs typeface="Helvetica Neue"/>
                <a:sym typeface="Helvetica Neue"/>
              </a:rPr>
              <a:t>npm init</a:t>
            </a:r>
            <a:r>
              <a:rPr lang="en-GB" sz="1800">
                <a:solidFill>
                  <a:schemeClr val="dk1"/>
                </a:solidFill>
                <a:highlight>
                  <a:schemeClr val="lt1"/>
                </a:highlight>
                <a:latin typeface="Helvetica Neue"/>
                <a:ea typeface="Helvetica Neue"/>
                <a:cs typeface="Helvetica Neue"/>
                <a:sym typeface="Helvetica Neue"/>
              </a:rPr>
              <a:t>.</a:t>
            </a:r>
            <a:endParaRPr b="0" i="0"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cxnSp>
        <p:nvCxnSpPr>
          <p:cNvPr id="321" name="Google Shape;321;p45"/>
          <p:cNvCxnSpPr/>
          <p:nvPr/>
        </p:nvCxnSpPr>
        <p:spPr>
          <a:xfrm>
            <a:off x="1175425" y="2451650"/>
            <a:ext cx="4787400" cy="9600"/>
          </a:xfrm>
          <a:prstGeom prst="straightConnector1">
            <a:avLst/>
          </a:prstGeom>
          <a:noFill/>
          <a:ln cap="flat" cmpd="sng" w="9525">
            <a:solidFill>
              <a:srgbClr val="3CEFAB"/>
            </a:solidFill>
            <a:prstDash val="solid"/>
            <a:round/>
            <a:headEnd len="sm" w="sm" type="none"/>
            <a:tailEnd len="sm" w="sm" type="none"/>
          </a:ln>
        </p:spPr>
      </p:cxnSp>
      <p:sp>
        <p:nvSpPr>
          <p:cNvPr id="322" name="Google Shape;322;p45"/>
          <p:cNvSpPr/>
          <p:nvPr/>
        </p:nvSpPr>
        <p:spPr>
          <a:xfrm>
            <a:off x="3065505" y="21954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23" name="Google Shape;323;p45"/>
          <p:cNvSpPr/>
          <p:nvPr/>
        </p:nvSpPr>
        <p:spPr>
          <a:xfrm>
            <a:off x="5628259" y="21954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24" name="Google Shape;324;p45"/>
          <p:cNvSpPr txBox="1"/>
          <p:nvPr/>
        </p:nvSpPr>
        <p:spPr>
          <a:xfrm>
            <a:off x="-58850" y="3286475"/>
            <a:ext cx="18156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solidFill>
                  <a:schemeClr val="dk1"/>
                </a:solidFill>
                <a:highlight>
                  <a:schemeClr val="lt1"/>
                </a:highlight>
                <a:latin typeface="Helvetica Neue"/>
                <a:ea typeface="Helvetica Neue"/>
                <a:cs typeface="Helvetica Neue"/>
                <a:sym typeface="Helvetica Neue"/>
              </a:rPr>
              <a:t>Instala el nodemon: </a:t>
            </a:r>
            <a:r>
              <a:rPr b="1" lang="en-GB" sz="1800">
                <a:solidFill>
                  <a:schemeClr val="dk1"/>
                </a:solidFill>
                <a:highlight>
                  <a:schemeClr val="lt1"/>
                </a:highlight>
                <a:latin typeface="Helvetica Neue"/>
                <a:ea typeface="Helvetica Neue"/>
                <a:cs typeface="Helvetica Neue"/>
                <a:sym typeface="Helvetica Neue"/>
              </a:rPr>
              <a:t>npm install -D node-sass nodemon</a:t>
            </a:r>
            <a:r>
              <a:rPr lang="en-GB"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325" name="Google Shape;325;p45"/>
          <p:cNvSpPr txBox="1"/>
          <p:nvPr/>
        </p:nvSpPr>
        <p:spPr>
          <a:xfrm>
            <a:off x="2464750" y="3071050"/>
            <a:ext cx="1815600" cy="10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dk1"/>
                </a:solidFill>
                <a:highlight>
                  <a:schemeClr val="lt1"/>
                </a:highlight>
                <a:latin typeface="Helvetica Neue"/>
                <a:ea typeface="Helvetica Neue"/>
                <a:cs typeface="Helvetica Neue"/>
                <a:sym typeface="Helvetica Neue"/>
              </a:rPr>
              <a:t>Crea la carpeta SCSS y CSS y sus archivos respectivos.</a:t>
            </a:r>
            <a:endParaRPr sz="1800">
              <a:solidFill>
                <a:schemeClr val="dk1"/>
              </a:solidFill>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326" name="Google Shape;326;p45"/>
          <p:cNvSpPr txBox="1"/>
          <p:nvPr/>
        </p:nvSpPr>
        <p:spPr>
          <a:xfrm>
            <a:off x="4339100" y="3378525"/>
            <a:ext cx="30738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300">
                <a:solidFill>
                  <a:schemeClr val="dk1"/>
                </a:solidFill>
                <a:highlight>
                  <a:schemeClr val="lt1"/>
                </a:highlight>
                <a:latin typeface="Helvetica Neue"/>
                <a:ea typeface="Helvetica Neue"/>
                <a:cs typeface="Helvetica Neue"/>
                <a:sym typeface="Helvetica Neue"/>
              </a:rPr>
              <a:t>Edita el package.json e inserta los lineas.</a:t>
            </a:r>
            <a:endParaRPr sz="13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rPr lang="en-GB" sz="1300">
                <a:solidFill>
                  <a:schemeClr val="dk1"/>
                </a:solidFill>
                <a:highlight>
                  <a:schemeClr val="lt1"/>
                </a:highlight>
                <a:latin typeface="Helvetica Neue"/>
                <a:ea typeface="Helvetica Neue"/>
                <a:cs typeface="Helvetica Neue"/>
                <a:sym typeface="Helvetica Neue"/>
              </a:rPr>
              <a:t>"build-css": </a:t>
            </a:r>
            <a:endParaRPr sz="1300">
              <a:solidFill>
                <a:schemeClr val="dk1"/>
              </a:solidFill>
              <a:highlight>
                <a:schemeClr val="lt1"/>
              </a:highlight>
              <a:latin typeface="Helvetica Neue"/>
              <a:ea typeface="Helvetica Neue"/>
              <a:cs typeface="Helvetica Neue"/>
              <a:sym typeface="Helvetica Neue"/>
            </a:endParaRPr>
          </a:p>
          <a:p>
            <a:pPr indent="-311150" lvl="0" marL="457200" marR="0" rtl="0" algn="l">
              <a:lnSpc>
                <a:spcPct val="115000"/>
              </a:lnSpc>
              <a:spcBef>
                <a:spcPts val="0"/>
              </a:spcBef>
              <a:spcAft>
                <a:spcPts val="0"/>
              </a:spcAft>
              <a:buClr>
                <a:schemeClr val="dk1"/>
              </a:buClr>
              <a:buSzPts val="1300"/>
              <a:buFont typeface="Helvetica Neue"/>
              <a:buChar char="-"/>
            </a:pPr>
            <a:r>
              <a:rPr lang="en-GB" sz="1300">
                <a:solidFill>
                  <a:schemeClr val="dk1"/>
                </a:solidFill>
                <a:highlight>
                  <a:schemeClr val="lt1"/>
                </a:highlight>
                <a:latin typeface="Helvetica Neue"/>
                <a:ea typeface="Helvetica Neue"/>
                <a:cs typeface="Helvetica Neue"/>
                <a:sym typeface="Helvetica Neue"/>
              </a:rPr>
              <a:t>"node-sass --include-path scss scss/prueba.scss css/pruebacss.css",</a:t>
            </a:r>
            <a:endParaRPr sz="1300">
              <a:solidFill>
                <a:schemeClr val="dk1"/>
              </a:solidFill>
              <a:highlight>
                <a:schemeClr val="lt1"/>
              </a:highlight>
              <a:latin typeface="Helvetica Neue"/>
              <a:ea typeface="Helvetica Neue"/>
              <a:cs typeface="Helvetica Neue"/>
              <a:sym typeface="Helvetica Neue"/>
            </a:endParaRPr>
          </a:p>
          <a:p>
            <a:pPr indent="-311150" lvl="0" marL="457200" marR="0" rtl="0" algn="l">
              <a:lnSpc>
                <a:spcPct val="115000"/>
              </a:lnSpc>
              <a:spcBef>
                <a:spcPts val="0"/>
              </a:spcBef>
              <a:spcAft>
                <a:spcPts val="0"/>
              </a:spcAft>
              <a:buClr>
                <a:schemeClr val="dk1"/>
              </a:buClr>
              <a:buSzPts val="1300"/>
              <a:buFont typeface="Helvetica Neue"/>
              <a:buChar char="-"/>
            </a:pPr>
            <a:r>
              <a:rPr lang="en-GB" sz="1300">
                <a:solidFill>
                  <a:schemeClr val="dk1"/>
                </a:solidFill>
                <a:highlight>
                  <a:schemeClr val="lt1"/>
                </a:highlight>
                <a:latin typeface="Helvetica Neue"/>
                <a:ea typeface="Helvetica Neue"/>
                <a:cs typeface="Helvetica Neue"/>
                <a:sym typeface="Helvetica Neue"/>
              </a:rPr>
              <a:t>"watch-css": "nodemon -e scss -x \"npm run build-css\""</a:t>
            </a:r>
            <a:endParaRPr sz="13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327" name="Google Shape;327;p45"/>
          <p:cNvSpPr txBox="1"/>
          <p:nvPr/>
        </p:nvSpPr>
        <p:spPr>
          <a:xfrm>
            <a:off x="3203937" y="22223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latin typeface="Helvetica Neue"/>
                <a:ea typeface="Helvetica Neue"/>
                <a:cs typeface="Helvetica Neue"/>
                <a:sym typeface="Helvetica Neue"/>
              </a:rPr>
              <a:t>5</a:t>
            </a:r>
            <a:endParaRPr b="0" i="0" sz="2400" u="none" cap="none" strike="noStrike">
              <a:solidFill>
                <a:srgbClr val="000000"/>
              </a:solidFill>
              <a:latin typeface="Helvetica Neue"/>
              <a:ea typeface="Helvetica Neue"/>
              <a:cs typeface="Helvetica Neue"/>
              <a:sym typeface="Helvetica Neue"/>
            </a:endParaRPr>
          </a:p>
        </p:txBody>
      </p:sp>
      <p:sp>
        <p:nvSpPr>
          <p:cNvPr id="328" name="Google Shape;328;p45"/>
          <p:cNvSpPr txBox="1"/>
          <p:nvPr/>
        </p:nvSpPr>
        <p:spPr>
          <a:xfrm>
            <a:off x="5761007" y="22501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latin typeface="Helvetica Neue"/>
                <a:ea typeface="Helvetica Neue"/>
                <a:cs typeface="Helvetica Neue"/>
                <a:sym typeface="Helvetica Neue"/>
              </a:rPr>
              <a:t>6</a:t>
            </a:r>
            <a:endParaRPr b="0" i="0" sz="2400" u="none" cap="none" strike="noStrike">
              <a:solidFill>
                <a:srgbClr val="000000"/>
              </a:solidFill>
              <a:latin typeface="Helvetica Neue"/>
              <a:ea typeface="Helvetica Neue"/>
              <a:cs typeface="Helvetica Neue"/>
              <a:sym typeface="Helvetica Neue"/>
            </a:endParaRPr>
          </a:p>
        </p:txBody>
      </p:sp>
      <p:pic>
        <p:nvPicPr>
          <p:cNvPr id="329" name="Google Shape;329;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30" name="Google Shape;330;p45"/>
          <p:cNvSpPr txBox="1"/>
          <p:nvPr/>
        </p:nvSpPr>
        <p:spPr>
          <a:xfrm>
            <a:off x="1311600" y="63732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chemeClr val="dk1"/>
                </a:solidFill>
                <a:latin typeface="Anton"/>
                <a:ea typeface="Anton"/>
                <a:cs typeface="Anton"/>
                <a:sym typeface="Anton"/>
              </a:rPr>
              <a:t>REPASANDO LA INSTALACIÓN DEL PROCESADOR</a:t>
            </a:r>
            <a:endParaRPr i="1" sz="36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t/>
            </a:r>
            <a:endParaRPr i="1" sz="3600">
              <a:solidFill>
                <a:schemeClr val="dk1"/>
              </a:solidFill>
              <a:latin typeface="Anton"/>
              <a:ea typeface="Anton"/>
              <a:cs typeface="Anton"/>
              <a:sym typeface="Anton"/>
            </a:endParaRPr>
          </a:p>
        </p:txBody>
      </p:sp>
      <p:sp>
        <p:nvSpPr>
          <p:cNvPr id="331" name="Google Shape;331;p45"/>
          <p:cNvSpPr/>
          <p:nvPr/>
        </p:nvSpPr>
        <p:spPr>
          <a:xfrm>
            <a:off x="561330" y="21494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32" name="Google Shape;332;p45"/>
          <p:cNvSpPr txBox="1"/>
          <p:nvPr/>
        </p:nvSpPr>
        <p:spPr>
          <a:xfrm>
            <a:off x="713800" y="21739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latin typeface="Helvetica Neue"/>
                <a:ea typeface="Helvetica Neue"/>
                <a:cs typeface="Helvetica Neue"/>
                <a:sym typeface="Helvetica Neue"/>
              </a:rPr>
              <a:t>4</a:t>
            </a:r>
            <a:endParaRPr b="0" i="0" sz="2400" u="none" cap="none" strike="noStrike">
              <a:solidFill>
                <a:srgbClr val="000000"/>
              </a:solidFill>
              <a:latin typeface="Helvetica Neue"/>
              <a:ea typeface="Helvetica Neue"/>
              <a:cs typeface="Helvetica Neue"/>
              <a:sym typeface="Helvetica Neue"/>
            </a:endParaRPr>
          </a:p>
        </p:txBody>
      </p:sp>
      <p:cxnSp>
        <p:nvCxnSpPr>
          <p:cNvPr id="333" name="Google Shape;333;p45"/>
          <p:cNvCxnSpPr/>
          <p:nvPr/>
        </p:nvCxnSpPr>
        <p:spPr>
          <a:xfrm>
            <a:off x="3541600" y="2451650"/>
            <a:ext cx="4787400" cy="9600"/>
          </a:xfrm>
          <a:prstGeom prst="straightConnector1">
            <a:avLst/>
          </a:prstGeom>
          <a:noFill/>
          <a:ln cap="flat" cmpd="sng" w="9525">
            <a:solidFill>
              <a:srgbClr val="3CEFAB"/>
            </a:solidFill>
            <a:prstDash val="solid"/>
            <a:round/>
            <a:headEnd len="sm" w="sm" type="none"/>
            <a:tailEnd len="sm" w="sm" type="none"/>
          </a:ln>
        </p:spPr>
      </p:cxnSp>
      <p:sp>
        <p:nvSpPr>
          <p:cNvPr id="334" name="Google Shape;334;p45"/>
          <p:cNvSpPr/>
          <p:nvPr/>
        </p:nvSpPr>
        <p:spPr>
          <a:xfrm>
            <a:off x="7927059" y="21494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35" name="Google Shape;335;p45"/>
          <p:cNvSpPr txBox="1"/>
          <p:nvPr/>
        </p:nvSpPr>
        <p:spPr>
          <a:xfrm>
            <a:off x="8059807" y="2204095"/>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latin typeface="Helvetica Neue"/>
                <a:ea typeface="Helvetica Neue"/>
                <a:cs typeface="Helvetica Neue"/>
                <a:sym typeface="Helvetica Neue"/>
              </a:rPr>
              <a:t>7</a:t>
            </a:r>
            <a:endParaRPr b="0" i="0" sz="2400" u="none" cap="none" strike="noStrike">
              <a:solidFill>
                <a:srgbClr val="000000"/>
              </a:solidFill>
              <a:latin typeface="Helvetica Neue"/>
              <a:ea typeface="Helvetica Neue"/>
              <a:cs typeface="Helvetica Neue"/>
              <a:sym typeface="Helvetica Neue"/>
            </a:endParaRPr>
          </a:p>
        </p:txBody>
      </p:sp>
      <p:sp>
        <p:nvSpPr>
          <p:cNvPr id="336" name="Google Shape;336;p45"/>
          <p:cNvSpPr txBox="1"/>
          <p:nvPr/>
        </p:nvSpPr>
        <p:spPr>
          <a:xfrm>
            <a:off x="7471650" y="3071038"/>
            <a:ext cx="15249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solidFill>
                  <a:schemeClr val="dk1"/>
                </a:solidFill>
                <a:highlight>
                  <a:schemeClr val="lt1"/>
                </a:highlight>
                <a:latin typeface="Helvetica Neue"/>
                <a:ea typeface="Helvetica Neue"/>
                <a:cs typeface="Helvetica Neue"/>
                <a:sym typeface="Helvetica Neue"/>
              </a:rPr>
              <a:t>Compila con npm: </a:t>
            </a:r>
            <a:r>
              <a:rPr b="1" lang="en-GB" sz="1800">
                <a:solidFill>
                  <a:schemeClr val="dk1"/>
                </a:solidFill>
                <a:highlight>
                  <a:schemeClr val="lt1"/>
                </a:highlight>
                <a:latin typeface="Helvetica Neue"/>
                <a:ea typeface="Helvetica Neue"/>
                <a:cs typeface="Helvetica Neue"/>
                <a:sym typeface="Helvetica Neue"/>
              </a:rPr>
              <a:t>run watch-css</a:t>
            </a:r>
            <a:r>
              <a:rPr lang="en-GB" sz="1800">
                <a:solidFill>
                  <a:schemeClr val="dk1"/>
                </a:solidFill>
                <a:highlight>
                  <a:schemeClr val="lt1"/>
                </a:highlight>
                <a:latin typeface="Helvetica Neue"/>
                <a:ea typeface="Helvetica Neue"/>
                <a:cs typeface="Helvetica Neue"/>
                <a:sym typeface="Helvetica Neue"/>
              </a:rPr>
              <a:t>.</a:t>
            </a:r>
            <a:endParaRPr b="0" i="0"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2" name="Google Shape;342;p46"/>
          <p:cNvSpPr txBox="1"/>
          <p:nvPr/>
        </p:nvSpPr>
        <p:spPr>
          <a:xfrm>
            <a:off x="643800" y="2626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COMANDAR PARA COMPILAR</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343" name="Google Shape;343;p46"/>
          <p:cNvSpPr txBox="1"/>
          <p:nvPr/>
        </p:nvSpPr>
        <p:spPr>
          <a:xfrm>
            <a:off x="587250" y="1379525"/>
            <a:ext cx="79695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EFEFE"/>
                </a:highlight>
                <a:latin typeface="Helvetica Neue"/>
                <a:ea typeface="Helvetica Neue"/>
                <a:cs typeface="Helvetica Neue"/>
                <a:sym typeface="Helvetica Neue"/>
              </a:rPr>
              <a:t>Todo está listo para escribir un pequeño script para compilar Sass. Abre el archivo </a:t>
            </a:r>
            <a:r>
              <a:rPr i="1" lang="en-GB" sz="2000">
                <a:solidFill>
                  <a:schemeClr val="dk1"/>
                </a:solidFill>
                <a:highlight>
                  <a:srgbClr val="FEFEFE"/>
                </a:highlight>
                <a:latin typeface="Helvetica Neue"/>
                <a:ea typeface="Helvetica Neue"/>
                <a:cs typeface="Helvetica Neue"/>
                <a:sym typeface="Helvetica Neue"/>
              </a:rPr>
              <a:t>package.json</a:t>
            </a:r>
            <a:r>
              <a:rPr lang="en-GB" sz="2000">
                <a:solidFill>
                  <a:schemeClr val="dk1"/>
                </a:solidFill>
                <a:highlight>
                  <a:srgbClr val="FEFEFE"/>
                </a:highlight>
                <a:latin typeface="Helvetica Neue"/>
                <a:ea typeface="Helvetica Neue"/>
                <a:cs typeface="Helvetica Neue"/>
                <a:sym typeface="Helvetica Neue"/>
              </a:rPr>
              <a:t> en un editor de código. Verás algo: como ésto:</a:t>
            </a:r>
            <a:endParaRPr sz="2000">
              <a:solidFill>
                <a:schemeClr val="dk1"/>
              </a:solidFill>
              <a:highlight>
                <a:srgbClr val="FEFEFE"/>
              </a:highlight>
              <a:latin typeface="Helvetica Neue"/>
              <a:ea typeface="Helvetica Neue"/>
              <a:cs typeface="Helvetica Neue"/>
              <a:sym typeface="Helvetica Neue"/>
            </a:endParaRPr>
          </a:p>
        </p:txBody>
      </p:sp>
      <p:pic>
        <p:nvPicPr>
          <p:cNvPr id="344" name="Google Shape;344;p46"/>
          <p:cNvPicPr preferRelativeResize="0"/>
          <p:nvPr/>
        </p:nvPicPr>
        <p:blipFill>
          <a:blip r:embed="rId4">
            <a:alphaModFix/>
          </a:blip>
          <a:stretch>
            <a:fillRect/>
          </a:stretch>
        </p:blipFill>
        <p:spPr>
          <a:xfrm>
            <a:off x="2290925" y="2245850"/>
            <a:ext cx="3950400" cy="2575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0" name="Google Shape;350;p47"/>
          <p:cNvSpPr txBox="1"/>
          <p:nvPr/>
        </p:nvSpPr>
        <p:spPr>
          <a:xfrm>
            <a:off x="505500" y="1513375"/>
            <a:ext cx="8133000" cy="89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EFEFE"/>
                </a:highlight>
                <a:latin typeface="Helvetica Neue"/>
                <a:ea typeface="Helvetica Neue"/>
                <a:cs typeface="Helvetica Neue"/>
                <a:sym typeface="Helvetica Neue"/>
              </a:rPr>
              <a:t>En la sección de scripts, añade un comando scss debajo del comando test, como se muestra abajo:</a:t>
            </a:r>
            <a:endParaRPr sz="2000">
              <a:latin typeface="Helvetica Neue"/>
              <a:ea typeface="Helvetica Neue"/>
              <a:cs typeface="Helvetica Neue"/>
              <a:sym typeface="Helvetica Neue"/>
            </a:endParaRPr>
          </a:p>
        </p:txBody>
      </p:sp>
      <p:pic>
        <p:nvPicPr>
          <p:cNvPr id="351" name="Google Shape;351;p47"/>
          <p:cNvPicPr preferRelativeResize="0"/>
          <p:nvPr/>
        </p:nvPicPr>
        <p:blipFill>
          <a:blip r:embed="rId4">
            <a:alphaModFix/>
          </a:blip>
          <a:stretch>
            <a:fillRect/>
          </a:stretch>
        </p:blipFill>
        <p:spPr>
          <a:xfrm>
            <a:off x="505500" y="2552125"/>
            <a:ext cx="7775309" cy="981600"/>
          </a:xfrm>
          <a:prstGeom prst="rect">
            <a:avLst/>
          </a:prstGeom>
          <a:noFill/>
          <a:ln>
            <a:noFill/>
          </a:ln>
        </p:spPr>
      </p:pic>
      <p:sp>
        <p:nvSpPr>
          <p:cNvPr id="352" name="Google Shape;352;p47"/>
          <p:cNvSpPr txBox="1"/>
          <p:nvPr/>
        </p:nvSpPr>
        <p:spPr>
          <a:xfrm>
            <a:off x="99150" y="3838525"/>
            <a:ext cx="9044700" cy="98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solidFill>
                  <a:schemeClr val="dk1"/>
                </a:solidFill>
                <a:highlight>
                  <a:srgbClr val="FEFEFE"/>
                </a:highlight>
                <a:latin typeface="Courier New"/>
                <a:ea typeface="Courier New"/>
                <a:cs typeface="Courier New"/>
                <a:sym typeface="Courier New"/>
              </a:rPr>
              <a:t> </a:t>
            </a:r>
            <a:r>
              <a:rPr lang="en-GB" sz="1500">
                <a:solidFill>
                  <a:srgbClr val="6FA8DC"/>
                </a:solidFill>
                <a:highlight>
                  <a:srgbClr val="FEFEFE"/>
                </a:highlight>
                <a:latin typeface="Courier New"/>
                <a:ea typeface="Courier New"/>
                <a:cs typeface="Courier New"/>
                <a:sym typeface="Courier New"/>
              </a:rPr>
              <a:t>"</a:t>
            </a:r>
            <a:r>
              <a:rPr lang="en-GB" sz="1500">
                <a:solidFill>
                  <a:srgbClr val="6FA8DC"/>
                </a:solidFill>
                <a:highlight>
                  <a:srgbClr val="FEFEFE"/>
                </a:highlight>
                <a:latin typeface="Courier New"/>
                <a:ea typeface="Courier New"/>
                <a:cs typeface="Courier New"/>
                <a:sym typeface="Courier New"/>
              </a:rPr>
              <a:t>build-css"</a:t>
            </a:r>
            <a:r>
              <a:rPr lang="en-GB" sz="1500">
                <a:solidFill>
                  <a:schemeClr val="dk1"/>
                </a:solidFill>
                <a:highlight>
                  <a:srgbClr val="FEFEFE"/>
                </a:highlight>
                <a:latin typeface="Courier New"/>
                <a:ea typeface="Courier New"/>
                <a:cs typeface="Courier New"/>
                <a:sym typeface="Courier New"/>
              </a:rPr>
              <a:t>: </a:t>
            </a:r>
            <a:r>
              <a:rPr lang="en-GB" sz="1500">
                <a:solidFill>
                  <a:srgbClr val="A31515"/>
                </a:solidFill>
                <a:highlight>
                  <a:srgbClr val="FEFEFE"/>
                </a:highlight>
                <a:latin typeface="Courier New"/>
                <a:ea typeface="Courier New"/>
                <a:cs typeface="Courier New"/>
                <a:sym typeface="Courier New"/>
              </a:rPr>
              <a:t>"</a:t>
            </a:r>
            <a:r>
              <a:rPr lang="en-GB" sz="1500">
                <a:solidFill>
                  <a:srgbClr val="A31515"/>
                </a:solidFill>
                <a:highlight>
                  <a:srgbClr val="FEFEFE"/>
                </a:highlight>
                <a:latin typeface="Courier New"/>
                <a:ea typeface="Courier New"/>
                <a:cs typeface="Courier New"/>
                <a:sym typeface="Courier New"/>
              </a:rPr>
              <a:t>node-sass --include-path scss scss/style.scss css/</a:t>
            </a:r>
            <a:r>
              <a:rPr lang="en-GB" sz="1500">
                <a:solidFill>
                  <a:srgbClr val="A31515"/>
                </a:solidFill>
                <a:highlight>
                  <a:srgbClr val="FEFEFE"/>
                </a:highlight>
                <a:latin typeface="Courier New"/>
                <a:ea typeface="Courier New"/>
                <a:cs typeface="Courier New"/>
                <a:sym typeface="Courier New"/>
              </a:rPr>
              <a:t>style</a:t>
            </a:r>
            <a:r>
              <a:rPr lang="en-GB" sz="1500">
                <a:solidFill>
                  <a:srgbClr val="A31515"/>
                </a:solidFill>
                <a:highlight>
                  <a:srgbClr val="FEFEFE"/>
                </a:highlight>
                <a:latin typeface="Courier New"/>
                <a:ea typeface="Courier New"/>
                <a:cs typeface="Courier New"/>
                <a:sym typeface="Courier New"/>
              </a:rPr>
              <a:t>.css"</a:t>
            </a:r>
            <a:r>
              <a:rPr lang="en-GB" sz="1500">
                <a:solidFill>
                  <a:schemeClr val="dk1"/>
                </a:solidFill>
                <a:highlight>
                  <a:srgbClr val="FEFEFE"/>
                </a:highlight>
                <a:latin typeface="Courier New"/>
                <a:ea typeface="Courier New"/>
                <a:cs typeface="Courier New"/>
                <a:sym typeface="Courier New"/>
              </a:rPr>
              <a:t>,</a:t>
            </a:r>
            <a:endParaRPr sz="1500">
              <a:solidFill>
                <a:schemeClr val="dk1"/>
              </a:solidFill>
              <a:highlight>
                <a:srgbClr val="FEFEF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500">
                <a:solidFill>
                  <a:srgbClr val="9FC5E8"/>
                </a:solidFill>
                <a:highlight>
                  <a:srgbClr val="FEFEFE"/>
                </a:highlight>
                <a:latin typeface="Courier New"/>
                <a:ea typeface="Courier New"/>
                <a:cs typeface="Courier New"/>
                <a:sym typeface="Courier New"/>
              </a:rPr>
              <a:t> </a:t>
            </a:r>
            <a:r>
              <a:rPr lang="en-GB" sz="1500">
                <a:solidFill>
                  <a:srgbClr val="6FA8DC"/>
                </a:solidFill>
                <a:highlight>
                  <a:srgbClr val="FEFEFE"/>
                </a:highlight>
                <a:latin typeface="Courier New"/>
                <a:ea typeface="Courier New"/>
                <a:cs typeface="Courier New"/>
                <a:sym typeface="Courier New"/>
              </a:rPr>
              <a:t>"</a:t>
            </a:r>
            <a:r>
              <a:rPr lang="en-GB" sz="1500">
                <a:solidFill>
                  <a:srgbClr val="6FA8DC"/>
                </a:solidFill>
                <a:highlight>
                  <a:srgbClr val="FEFEFE"/>
                </a:highlight>
                <a:latin typeface="Courier New"/>
                <a:ea typeface="Courier New"/>
                <a:cs typeface="Courier New"/>
                <a:sym typeface="Courier New"/>
              </a:rPr>
              <a:t>watch-css"</a:t>
            </a:r>
            <a:r>
              <a:rPr lang="en-GB" sz="1500">
                <a:solidFill>
                  <a:schemeClr val="dk1"/>
                </a:solidFill>
                <a:highlight>
                  <a:srgbClr val="FEFEFE"/>
                </a:highlight>
                <a:latin typeface="Courier New"/>
                <a:ea typeface="Courier New"/>
                <a:cs typeface="Courier New"/>
                <a:sym typeface="Courier New"/>
              </a:rPr>
              <a:t>: </a:t>
            </a:r>
            <a:r>
              <a:rPr lang="en-GB" sz="1500">
                <a:solidFill>
                  <a:srgbClr val="A31515"/>
                </a:solidFill>
                <a:highlight>
                  <a:srgbClr val="FEFEFE"/>
                </a:highlight>
                <a:latin typeface="Courier New"/>
                <a:ea typeface="Courier New"/>
                <a:cs typeface="Courier New"/>
                <a:sym typeface="Courier New"/>
              </a:rPr>
              <a:t>"</a:t>
            </a:r>
            <a:r>
              <a:rPr lang="en-GB" sz="1500">
                <a:solidFill>
                  <a:srgbClr val="A31515"/>
                </a:solidFill>
                <a:highlight>
                  <a:srgbClr val="FEFEFE"/>
                </a:highlight>
                <a:latin typeface="Courier New"/>
                <a:ea typeface="Courier New"/>
                <a:cs typeface="Courier New"/>
                <a:sym typeface="Courier New"/>
              </a:rPr>
              <a:t>nodemon -e scss -x \"npm run build-css\""</a:t>
            </a:r>
            <a:endParaRPr sz="1500">
              <a:solidFill>
                <a:srgbClr val="A31515"/>
              </a:solidFill>
              <a:latin typeface="Courier New"/>
              <a:ea typeface="Courier New"/>
              <a:cs typeface="Courier New"/>
              <a:sym typeface="Courier New"/>
            </a:endParaRPr>
          </a:p>
        </p:txBody>
      </p:sp>
      <p:sp>
        <p:nvSpPr>
          <p:cNvPr id="353" name="Google Shape;353;p47"/>
          <p:cNvSpPr txBox="1"/>
          <p:nvPr/>
        </p:nvSpPr>
        <p:spPr>
          <a:xfrm>
            <a:off x="643800" y="262675"/>
            <a:ext cx="7856400" cy="74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COMANDAR PARA COMPILAR</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9" name="Google Shape;359;p48"/>
          <p:cNvSpPr txBox="1"/>
          <p:nvPr/>
        </p:nvSpPr>
        <p:spPr>
          <a:xfrm>
            <a:off x="440850" y="1659625"/>
            <a:ext cx="82623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EFEFE"/>
                </a:highlight>
                <a:latin typeface="Helvetica Neue"/>
                <a:ea typeface="Helvetica Neue"/>
                <a:cs typeface="Helvetica Neue"/>
                <a:sym typeface="Helvetica Neue"/>
              </a:rPr>
              <a:t>Para ejecutar nuestro script de una línea, necesitamos ejecutar el siguiente comando en la terminal: </a:t>
            </a:r>
            <a:r>
              <a:rPr lang="en-GB" sz="2000">
                <a:solidFill>
                  <a:schemeClr val="dk1"/>
                </a:solidFill>
                <a:latin typeface="Helvetica Neue"/>
                <a:ea typeface="Helvetica Neue"/>
                <a:cs typeface="Helvetica Neue"/>
                <a:sym typeface="Helvetica Neue"/>
              </a:rPr>
              <a:t> </a:t>
            </a:r>
            <a:r>
              <a:rPr b="1" lang="en-GB" sz="2000">
                <a:solidFill>
                  <a:schemeClr val="dk1"/>
                </a:solidFill>
                <a:latin typeface="Helvetica Neue"/>
                <a:ea typeface="Helvetica Neue"/>
                <a:cs typeface="Helvetica Neue"/>
                <a:sym typeface="Helvetica Neue"/>
              </a:rPr>
              <a:t>$ npm run watch-css</a:t>
            </a:r>
            <a:endParaRPr b="1" sz="200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2000">
              <a:solidFill>
                <a:schemeClr val="dk1"/>
              </a:solidFill>
              <a:highlight>
                <a:srgbClr val="FEFEFE"/>
              </a:highlight>
              <a:latin typeface="Didact Gothic"/>
              <a:ea typeface="Didact Gothic"/>
              <a:cs typeface="Didact Gothic"/>
              <a:sym typeface="Didact Gothic"/>
            </a:endParaRPr>
          </a:p>
        </p:txBody>
      </p:sp>
      <p:pic>
        <p:nvPicPr>
          <p:cNvPr id="360" name="Google Shape;360;p48"/>
          <p:cNvPicPr preferRelativeResize="0"/>
          <p:nvPr/>
        </p:nvPicPr>
        <p:blipFill>
          <a:blip r:embed="rId4">
            <a:alphaModFix/>
          </a:blip>
          <a:stretch>
            <a:fillRect/>
          </a:stretch>
        </p:blipFill>
        <p:spPr>
          <a:xfrm>
            <a:off x="726050" y="2641225"/>
            <a:ext cx="7642750" cy="1866250"/>
          </a:xfrm>
          <a:prstGeom prst="rect">
            <a:avLst/>
          </a:prstGeom>
          <a:noFill/>
          <a:ln>
            <a:noFill/>
          </a:ln>
        </p:spPr>
      </p:pic>
      <p:sp>
        <p:nvSpPr>
          <p:cNvPr id="361" name="Google Shape;361;p48"/>
          <p:cNvSpPr txBox="1"/>
          <p:nvPr/>
        </p:nvSpPr>
        <p:spPr>
          <a:xfrm>
            <a:off x="643800" y="262675"/>
            <a:ext cx="7856400" cy="74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COMANDAR PARA COMPILAR</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65" name="Shape 365"/>
        <p:cNvGrpSpPr/>
        <p:nvPr/>
      </p:nvGrpSpPr>
      <p:grpSpPr>
        <a:xfrm>
          <a:off x="0" y="0"/>
          <a:ext cx="0" cy="0"/>
          <a:chOff x="0" y="0"/>
          <a:chExt cx="0" cy="0"/>
        </a:xfrm>
      </p:grpSpPr>
      <p:pic>
        <p:nvPicPr>
          <p:cNvPr id="366" name="Google Shape;366;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7" name="Google Shape;367;p49"/>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368" name="Google Shape;368;p49"/>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72" name="Shape 372"/>
        <p:cNvGrpSpPr/>
        <p:nvPr/>
      </p:nvGrpSpPr>
      <p:grpSpPr>
        <a:xfrm>
          <a:off x="0" y="0"/>
          <a:ext cx="0" cy="0"/>
          <a:chOff x="0" y="0"/>
          <a:chExt cx="0" cy="0"/>
        </a:xfrm>
      </p:grpSpPr>
      <p:sp>
        <p:nvSpPr>
          <p:cNvPr id="373" name="Google Shape;373;p50"/>
          <p:cNvSpPr txBox="1"/>
          <p:nvPr/>
        </p:nvSpPr>
        <p:spPr>
          <a:xfrm>
            <a:off x="2187450" y="830025"/>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NESTING, IMPORT Y VARS</a:t>
            </a:r>
            <a:endParaRPr i="1" sz="3600">
              <a:latin typeface="Anton"/>
              <a:ea typeface="Anton"/>
              <a:cs typeface="Anton"/>
              <a:sym typeface="Anton"/>
            </a:endParaRPr>
          </a:p>
        </p:txBody>
      </p:sp>
      <p:pic>
        <p:nvPicPr>
          <p:cNvPr id="374" name="Google Shape;374;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5" name="Google Shape;375;p50"/>
          <p:cNvPicPr preferRelativeResize="0"/>
          <p:nvPr/>
        </p:nvPicPr>
        <p:blipFill rotWithShape="1">
          <a:blip r:embed="rId4">
            <a:alphaModFix/>
          </a:blip>
          <a:srcRect b="0" l="2460" r="-2460" t="0"/>
          <a:stretch/>
        </p:blipFill>
        <p:spPr>
          <a:xfrm>
            <a:off x="2160714" y="1698175"/>
            <a:ext cx="4974975" cy="2828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1" name="Google Shape;381;p51"/>
          <p:cNvSpPr txBox="1"/>
          <p:nvPr/>
        </p:nvSpPr>
        <p:spPr>
          <a:xfrm>
            <a:off x="643800" y="3707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NESTING O ANIDACIÓN</a:t>
            </a:r>
            <a:endParaRPr i="1" sz="4000">
              <a:solidFill>
                <a:schemeClr val="dk1"/>
              </a:solidFill>
              <a:latin typeface="Anton"/>
              <a:ea typeface="Anton"/>
              <a:cs typeface="Anton"/>
              <a:sym typeface="Anton"/>
            </a:endParaRPr>
          </a:p>
          <a:p>
            <a:pPr indent="0" lvl="0" marL="0" rtl="0" algn="just">
              <a:lnSpc>
                <a:spcPct val="115000"/>
              </a:lnSpc>
              <a:spcBef>
                <a:spcPts val="600"/>
              </a:spcBef>
              <a:spcAft>
                <a:spcPts val="0"/>
              </a:spcAft>
              <a:buClr>
                <a:schemeClr val="dk1"/>
              </a:buClr>
              <a:buSzPts val="1100"/>
              <a:buFont typeface="Arial"/>
              <a:buNone/>
            </a:pPr>
            <a:r>
              <a:t/>
            </a:r>
            <a:endParaRPr i="1" sz="4000">
              <a:solidFill>
                <a:schemeClr val="dk1"/>
              </a:solidFill>
              <a:latin typeface="Anton"/>
              <a:ea typeface="Anton"/>
              <a:cs typeface="Anton"/>
              <a:sym typeface="Anton"/>
            </a:endParaRPr>
          </a:p>
          <a:p>
            <a:pPr indent="0" lvl="0" marL="0" rtl="0" algn="just">
              <a:lnSpc>
                <a:spcPct val="115000"/>
              </a:lnSpc>
              <a:spcBef>
                <a:spcPts val="300"/>
              </a:spcBef>
              <a:spcAft>
                <a:spcPts val="800"/>
              </a:spcAft>
              <a:buClr>
                <a:schemeClr val="dk1"/>
              </a:buClr>
              <a:buSzPts val="1100"/>
              <a:buFont typeface="Arial"/>
              <a:buNone/>
            </a:pPr>
            <a:r>
              <a:t/>
            </a:r>
            <a:endParaRPr i="1" sz="4000">
              <a:solidFill>
                <a:schemeClr val="dk1"/>
              </a:solidFill>
              <a:latin typeface="Anton"/>
              <a:ea typeface="Anton"/>
              <a:cs typeface="Anton"/>
              <a:sym typeface="Anton"/>
            </a:endParaRPr>
          </a:p>
        </p:txBody>
      </p:sp>
      <p:sp>
        <p:nvSpPr>
          <p:cNvPr id="382" name="Google Shape;382;p51"/>
          <p:cNvSpPr txBox="1"/>
          <p:nvPr/>
        </p:nvSpPr>
        <p:spPr>
          <a:xfrm>
            <a:off x="670350" y="1909250"/>
            <a:ext cx="7803300" cy="207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HTML sigue una estricta estructura de anidación, mientras que CSS, por lo general, es un caos total. </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800"/>
              </a:spcBef>
              <a:spcAft>
                <a:spcPts val="800"/>
              </a:spcAft>
              <a:buNone/>
            </a:pPr>
            <a:r>
              <a:rPr lang="en-GB" sz="2000">
                <a:solidFill>
                  <a:schemeClr val="dk1"/>
                </a:solidFill>
                <a:latin typeface="Helvetica Neue"/>
                <a:ea typeface="Helvetica Neue"/>
                <a:cs typeface="Helvetica Neue"/>
                <a:sym typeface="Helvetica Neue"/>
              </a:rPr>
              <a:t>Con la anidación de SASS, puedes </a:t>
            </a:r>
            <a:r>
              <a:rPr lang="en-GB" sz="2000">
                <a:solidFill>
                  <a:schemeClr val="dk1"/>
                </a:solidFill>
                <a:highlight>
                  <a:srgbClr val="E0FF00"/>
                </a:highlight>
                <a:latin typeface="Helvetica Neue"/>
                <a:ea typeface="Helvetica Neue"/>
                <a:cs typeface="Helvetica Neue"/>
                <a:sym typeface="Helvetica Neue"/>
              </a:rPr>
              <a:t>organizar tu hoja de estilo de una manera que se asemeja a la de HTML</a:t>
            </a:r>
            <a:r>
              <a:rPr lang="en-GB" sz="2000">
                <a:solidFill>
                  <a:schemeClr val="dk1"/>
                </a:solidFill>
                <a:latin typeface="Helvetica Neue"/>
                <a:ea typeface="Helvetica Neue"/>
                <a:cs typeface="Helvetica Neue"/>
                <a:sym typeface="Helvetica Neue"/>
              </a:rPr>
              <a:t>, lo que reduce la posibilidad de conflictos en el CSS.</a:t>
            </a:r>
            <a:endParaRPr sz="2000">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2"/>
          <p:cNvSpPr txBox="1"/>
          <p:nvPr/>
        </p:nvSpPr>
        <p:spPr>
          <a:xfrm>
            <a:off x="4818375" y="1282475"/>
            <a:ext cx="3244800" cy="3441600"/>
          </a:xfrm>
          <a:prstGeom prst="rect">
            <a:avLst/>
          </a:prstGeom>
          <a:solidFill>
            <a:srgbClr val="F3F3F3"/>
          </a:solid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Clr>
                <a:schemeClr val="dk1"/>
              </a:buClr>
              <a:buSzPts val="1100"/>
              <a:buFont typeface="Arial"/>
              <a:buNone/>
            </a:pPr>
            <a:r>
              <a:rPr lang="en-GB">
                <a:solidFill>
                  <a:srgbClr val="FF0000"/>
                </a:solidFill>
                <a:latin typeface="Didact Gothic"/>
                <a:ea typeface="Didact Gothic"/>
                <a:cs typeface="Didact Gothic"/>
                <a:sym typeface="Didact Gothic"/>
              </a:rPr>
              <a:t>ul</a:t>
            </a:r>
            <a:r>
              <a:rPr lang="en-GB">
                <a:solidFill>
                  <a:srgbClr val="0000FF"/>
                </a:solidFill>
                <a:latin typeface="Didact Gothic"/>
                <a:ea typeface="Didact Gothic"/>
                <a:cs typeface="Didact Gothic"/>
                <a:sym typeface="Didact Gothic"/>
              </a:rPr>
              <a:t> {</a:t>
            </a:r>
            <a:endParaRPr>
              <a:solidFill>
                <a:srgbClr val="0000FF"/>
              </a:solidFill>
              <a:latin typeface="Didact Gothic"/>
              <a:ea typeface="Didact Gothic"/>
              <a:cs typeface="Didact Gothic"/>
              <a:sym typeface="Didact Gothic"/>
            </a:endParaRPr>
          </a:p>
          <a:p>
            <a:pPr indent="45720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list-style: none;</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FF0000"/>
                </a:solidFill>
                <a:latin typeface="Didact Gothic"/>
                <a:ea typeface="Didact Gothic"/>
                <a:cs typeface="Didact Gothic"/>
                <a:sym typeface="Didact Gothic"/>
              </a:rPr>
              <a:t>ul li</a:t>
            </a:r>
            <a:r>
              <a:rPr lang="en-GB">
                <a:solidFill>
                  <a:srgbClr val="0000FF"/>
                </a:solidFill>
                <a:latin typeface="Didact Gothic"/>
                <a:ea typeface="Didact Gothic"/>
                <a:cs typeface="Didact Gothic"/>
                <a:sym typeface="Didact Gothic"/>
              </a:rPr>
              <a:t> {</a:t>
            </a:r>
            <a:endParaRPr>
              <a:solidFill>
                <a:srgbClr val="0000FF"/>
              </a:solidFill>
              <a:latin typeface="Didact Gothic"/>
              <a:ea typeface="Didact Gothic"/>
              <a:cs typeface="Didact Gothic"/>
              <a:sym typeface="Didact Gothic"/>
            </a:endParaRPr>
          </a:p>
          <a:p>
            <a:pPr indent="0" lvl="0" marL="45720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padding: 15px;</a:t>
            </a:r>
            <a:endParaRPr>
              <a:solidFill>
                <a:srgbClr val="0000FF"/>
              </a:solidFill>
              <a:latin typeface="Didact Gothic"/>
              <a:ea typeface="Didact Gothic"/>
              <a:cs typeface="Didact Gothic"/>
              <a:sym typeface="Didact Gothic"/>
            </a:endParaRPr>
          </a:p>
          <a:p>
            <a:pPr indent="0" lvl="0" marL="45720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display: inline-block;</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FF0000"/>
                </a:solidFill>
                <a:latin typeface="Didact Gothic"/>
                <a:ea typeface="Didact Gothic"/>
                <a:cs typeface="Didact Gothic"/>
                <a:sym typeface="Didact Gothic"/>
              </a:rPr>
              <a:t>ul li a</a:t>
            </a:r>
            <a:r>
              <a:rPr lang="en-GB">
                <a:solidFill>
                  <a:srgbClr val="0000FF"/>
                </a:solidFill>
                <a:latin typeface="Didact Gothic"/>
                <a:ea typeface="Didact Gothic"/>
                <a:cs typeface="Didact Gothic"/>
                <a:sym typeface="Didact Gothic"/>
              </a:rPr>
              <a:t> {</a:t>
            </a:r>
            <a:endParaRPr>
              <a:solidFill>
                <a:srgbClr val="0000FF"/>
              </a:solidFill>
              <a:latin typeface="Didact Gothic"/>
              <a:ea typeface="Didact Gothic"/>
              <a:cs typeface="Didact Gothic"/>
              <a:sym typeface="Didact Gothic"/>
            </a:endParaRPr>
          </a:p>
          <a:p>
            <a:pPr indent="0" lvl="0" marL="45720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text-decoration: none;</a:t>
            </a:r>
            <a:endParaRPr>
              <a:solidFill>
                <a:srgbClr val="0000FF"/>
              </a:solidFill>
              <a:latin typeface="Didact Gothic"/>
              <a:ea typeface="Didact Gothic"/>
              <a:cs typeface="Didact Gothic"/>
              <a:sym typeface="Didact Gothic"/>
            </a:endParaRPr>
          </a:p>
          <a:p>
            <a:pPr indent="0" lvl="0" marL="45720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font-size: 16px;</a:t>
            </a:r>
            <a:endParaRPr>
              <a:solidFill>
                <a:srgbClr val="0000FF"/>
              </a:solidFill>
              <a:latin typeface="Didact Gothic"/>
              <a:ea typeface="Didact Gothic"/>
              <a:cs typeface="Didact Gothic"/>
              <a:sym typeface="Didact Gothic"/>
            </a:endParaRPr>
          </a:p>
          <a:p>
            <a:pPr indent="0" lvl="0" marL="45720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color: #444;</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a:t>
            </a:r>
            <a:endParaRPr>
              <a:solidFill>
                <a:srgbClr val="0000FF"/>
              </a:solidFill>
            </a:endParaRPr>
          </a:p>
        </p:txBody>
      </p:sp>
      <p:sp>
        <p:nvSpPr>
          <p:cNvPr id="388" name="Google Shape;388;p52"/>
          <p:cNvSpPr txBox="1"/>
          <p:nvPr/>
        </p:nvSpPr>
        <p:spPr>
          <a:xfrm>
            <a:off x="845875" y="1282475"/>
            <a:ext cx="2940300" cy="3441600"/>
          </a:xfrm>
          <a:prstGeom prst="rect">
            <a:avLst/>
          </a:prstGeom>
          <a:solidFill>
            <a:srgbClr val="F3F3F3"/>
          </a:solid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Clr>
                <a:schemeClr val="dk1"/>
              </a:buClr>
              <a:buSzPts val="1100"/>
              <a:buFont typeface="Arial"/>
              <a:buNone/>
            </a:pPr>
            <a:r>
              <a:rPr lang="en-GB">
                <a:solidFill>
                  <a:srgbClr val="FF0000"/>
                </a:solidFill>
                <a:latin typeface="Didact Gothic"/>
                <a:ea typeface="Didact Gothic"/>
                <a:cs typeface="Didact Gothic"/>
                <a:sym typeface="Didact Gothic"/>
              </a:rPr>
              <a:t>ul </a:t>
            </a:r>
            <a:r>
              <a:rPr lang="en-GB">
                <a:solidFill>
                  <a:srgbClr val="0000FF"/>
                </a:solidFill>
                <a:latin typeface="Didact Gothic"/>
                <a:ea typeface="Didact Gothic"/>
                <a:cs typeface="Didact Gothic"/>
                <a:sym typeface="Didact Gothic"/>
              </a:rPr>
              <a:t>{</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list-style: none;</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a:t>
            </a:r>
            <a:r>
              <a:rPr lang="en-GB">
                <a:solidFill>
                  <a:srgbClr val="FF0000"/>
                </a:solidFill>
                <a:latin typeface="Didact Gothic"/>
                <a:ea typeface="Didact Gothic"/>
                <a:cs typeface="Didact Gothic"/>
                <a:sym typeface="Didact Gothic"/>
              </a:rPr>
              <a:t>li</a:t>
            </a:r>
            <a:r>
              <a:rPr lang="en-GB">
                <a:solidFill>
                  <a:srgbClr val="0000FF"/>
                </a:solidFill>
                <a:latin typeface="Didact Gothic"/>
                <a:ea typeface="Didact Gothic"/>
                <a:cs typeface="Didact Gothic"/>
                <a:sym typeface="Didact Gothic"/>
              </a:rPr>
              <a:t> {</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padding: 15px;</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display: inline-block;</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a:t>
            </a:r>
            <a:r>
              <a:rPr lang="en-GB">
                <a:solidFill>
                  <a:srgbClr val="FF0000"/>
                </a:solidFill>
                <a:latin typeface="Didact Gothic"/>
                <a:ea typeface="Didact Gothic"/>
                <a:cs typeface="Didact Gothic"/>
                <a:sym typeface="Didact Gothic"/>
              </a:rPr>
              <a:t> 	       a </a:t>
            </a:r>
            <a:r>
              <a:rPr lang="en-GB">
                <a:solidFill>
                  <a:srgbClr val="0000FF"/>
                </a:solidFill>
                <a:latin typeface="Didact Gothic"/>
                <a:ea typeface="Didact Gothic"/>
                <a:cs typeface="Didact Gothic"/>
                <a:sym typeface="Didact Gothic"/>
              </a:rPr>
              <a:t>{</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text-decoration: none;</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font-size: 16px;</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color: #444;</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a:t>
            </a:r>
            <a:endParaRPr/>
          </a:p>
        </p:txBody>
      </p:sp>
      <p:pic>
        <p:nvPicPr>
          <p:cNvPr id="389" name="Google Shape;389;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0" name="Google Shape;390;p52"/>
          <p:cNvSpPr txBox="1"/>
          <p:nvPr/>
        </p:nvSpPr>
        <p:spPr>
          <a:xfrm>
            <a:off x="2715375" y="1291675"/>
            <a:ext cx="1070700" cy="507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800"/>
              </a:spcAft>
              <a:buNone/>
            </a:pPr>
            <a:r>
              <a:rPr b="1" lang="en-GB" sz="2000">
                <a:latin typeface="Didact Gothic"/>
                <a:ea typeface="Didact Gothic"/>
                <a:cs typeface="Didact Gothic"/>
                <a:sym typeface="Didact Gothic"/>
              </a:rPr>
              <a:t>SCSS</a:t>
            </a:r>
            <a:endParaRPr sz="2000">
              <a:latin typeface="Didact Gothic"/>
              <a:ea typeface="Didact Gothic"/>
              <a:cs typeface="Didact Gothic"/>
              <a:sym typeface="Didact Gothic"/>
            </a:endParaRPr>
          </a:p>
        </p:txBody>
      </p:sp>
      <p:sp>
        <p:nvSpPr>
          <p:cNvPr id="391" name="Google Shape;391;p52"/>
          <p:cNvSpPr txBox="1"/>
          <p:nvPr/>
        </p:nvSpPr>
        <p:spPr>
          <a:xfrm>
            <a:off x="7345075" y="1291675"/>
            <a:ext cx="1070700" cy="507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800"/>
              </a:spcAft>
              <a:buNone/>
            </a:pPr>
            <a:r>
              <a:rPr b="1" lang="en-GB" sz="2000">
                <a:latin typeface="Didact Gothic"/>
                <a:ea typeface="Didact Gothic"/>
                <a:cs typeface="Didact Gothic"/>
                <a:sym typeface="Didact Gothic"/>
              </a:rPr>
              <a:t>CSS</a:t>
            </a:r>
            <a:endParaRPr sz="2000">
              <a:latin typeface="Didact Gothic"/>
              <a:ea typeface="Didact Gothic"/>
              <a:cs typeface="Didact Gothic"/>
              <a:sym typeface="Didact Gothic"/>
            </a:endParaRPr>
          </a:p>
        </p:txBody>
      </p:sp>
      <p:cxnSp>
        <p:nvCxnSpPr>
          <p:cNvPr id="392" name="Google Shape;392;p52"/>
          <p:cNvCxnSpPr/>
          <p:nvPr/>
        </p:nvCxnSpPr>
        <p:spPr>
          <a:xfrm>
            <a:off x="3847400" y="3097025"/>
            <a:ext cx="859500" cy="0"/>
          </a:xfrm>
          <a:prstGeom prst="straightConnector1">
            <a:avLst/>
          </a:prstGeom>
          <a:noFill/>
          <a:ln cap="flat" cmpd="sng" w="38100">
            <a:solidFill>
              <a:srgbClr val="FF0000"/>
            </a:solidFill>
            <a:prstDash val="solid"/>
            <a:round/>
            <a:headEnd len="med" w="med" type="none"/>
            <a:tailEnd len="med" w="med" type="triangle"/>
          </a:ln>
        </p:spPr>
      </p:cxnSp>
      <p:sp>
        <p:nvSpPr>
          <p:cNvPr id="393" name="Google Shape;393;p52"/>
          <p:cNvSpPr txBox="1"/>
          <p:nvPr/>
        </p:nvSpPr>
        <p:spPr>
          <a:xfrm>
            <a:off x="643800" y="3707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NESTING O ANIDACIÓN</a:t>
            </a:r>
            <a:endParaRPr i="1" sz="4000">
              <a:solidFill>
                <a:schemeClr val="dk1"/>
              </a:solidFill>
              <a:latin typeface="Anton"/>
              <a:ea typeface="Anton"/>
              <a:cs typeface="Anton"/>
              <a:sym typeface="Anton"/>
            </a:endParaRPr>
          </a:p>
          <a:p>
            <a:pPr indent="0" lvl="0" marL="0" rtl="0" algn="just">
              <a:lnSpc>
                <a:spcPct val="115000"/>
              </a:lnSpc>
              <a:spcBef>
                <a:spcPts val="600"/>
              </a:spcBef>
              <a:spcAft>
                <a:spcPts val="0"/>
              </a:spcAft>
              <a:buClr>
                <a:schemeClr val="dk1"/>
              </a:buClr>
              <a:buSzPts val="1100"/>
              <a:buFont typeface="Arial"/>
              <a:buNone/>
            </a:pPr>
            <a:r>
              <a:t/>
            </a:r>
            <a:endParaRPr i="1" sz="4000">
              <a:solidFill>
                <a:schemeClr val="dk1"/>
              </a:solidFill>
              <a:latin typeface="Anton"/>
              <a:ea typeface="Anton"/>
              <a:cs typeface="Anton"/>
              <a:sym typeface="Anton"/>
            </a:endParaRPr>
          </a:p>
          <a:p>
            <a:pPr indent="0" lvl="0" marL="0" rtl="0" algn="just">
              <a:lnSpc>
                <a:spcPct val="115000"/>
              </a:lnSpc>
              <a:spcBef>
                <a:spcPts val="300"/>
              </a:spcBef>
              <a:spcAft>
                <a:spcPts val="800"/>
              </a:spcAft>
              <a:buClr>
                <a:schemeClr val="dk1"/>
              </a:buClr>
              <a:buSzPts val="1100"/>
              <a:buFont typeface="Arial"/>
              <a:buNone/>
            </a:pPr>
            <a:r>
              <a:t/>
            </a:r>
            <a:endParaRPr i="1" sz="4000">
              <a:solidFill>
                <a:schemeClr val="dk1"/>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97" name="Shape 397"/>
        <p:cNvGrpSpPr/>
        <p:nvPr/>
      </p:nvGrpSpPr>
      <p:grpSpPr>
        <a:xfrm>
          <a:off x="0" y="0"/>
          <a:ext cx="0" cy="0"/>
          <a:chOff x="0" y="0"/>
          <a:chExt cx="0" cy="0"/>
        </a:xfrm>
      </p:grpSpPr>
      <p:pic>
        <p:nvPicPr>
          <p:cNvPr id="398" name="Google Shape;398;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99" name="Google Shape;399;p53"/>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400" name="Google Shape;400;p53"/>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7"/>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13" name="Google Shape;113;p27"/>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14" name="Google Shape;114;p27"/>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6" name="Google Shape;406;p54"/>
          <p:cNvSpPr txBox="1"/>
          <p:nvPr/>
        </p:nvSpPr>
        <p:spPr>
          <a:xfrm>
            <a:off x="726050" y="2015100"/>
            <a:ext cx="7756800" cy="178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Una de las características más útiles de SASS es la posibilidad de separar tus hojas de estilo en archivos separados. A continuación, puedes usar </a:t>
            </a:r>
            <a:r>
              <a:rPr i="1" lang="en-GB" sz="2000">
                <a:solidFill>
                  <a:schemeClr val="dk1"/>
                </a:solidFill>
                <a:latin typeface="Helvetica Neue"/>
                <a:ea typeface="Helvetica Neue"/>
                <a:cs typeface="Helvetica Neue"/>
                <a:sym typeface="Helvetica Neue"/>
              </a:rPr>
              <a:t>@</a:t>
            </a:r>
            <a:r>
              <a:rPr i="1" lang="en-GB" sz="2000">
                <a:solidFill>
                  <a:schemeClr val="dk1"/>
                </a:solidFill>
                <a:latin typeface="Helvetica Neue"/>
                <a:ea typeface="Helvetica Neue"/>
                <a:cs typeface="Helvetica Neue"/>
                <a:sym typeface="Helvetica Neue"/>
              </a:rPr>
              <a:t>import</a:t>
            </a:r>
            <a:r>
              <a:rPr lang="en-GB" sz="2000">
                <a:solidFill>
                  <a:schemeClr val="dk1"/>
                </a:solidFill>
                <a:latin typeface="Helvetica Neue"/>
                <a:ea typeface="Helvetica Neue"/>
                <a:cs typeface="Helvetica Neue"/>
                <a:sym typeface="Helvetica Neue"/>
              </a:rPr>
              <a:t> para </a:t>
            </a:r>
            <a:r>
              <a:rPr lang="en-GB" sz="2000">
                <a:solidFill>
                  <a:schemeClr val="dk1"/>
                </a:solidFill>
                <a:highlight>
                  <a:srgbClr val="E0FF00"/>
                </a:highlight>
                <a:latin typeface="Helvetica Neue"/>
                <a:ea typeface="Helvetica Neue"/>
                <a:cs typeface="Helvetica Neue"/>
                <a:sym typeface="Helvetica Neue"/>
              </a:rPr>
              <a:t>incluir la fuente de tus archivos individuales en una hoja de estilo maestra. </a:t>
            </a:r>
            <a:endParaRPr sz="2000">
              <a:solidFill>
                <a:schemeClr val="dk1"/>
              </a:solidFill>
              <a:highlight>
                <a:srgbClr val="E0FF00"/>
              </a:highlight>
              <a:latin typeface="Helvetica Neue"/>
              <a:ea typeface="Helvetica Neue"/>
              <a:cs typeface="Helvetica Neue"/>
              <a:sym typeface="Helvetica Neue"/>
            </a:endParaRPr>
          </a:p>
        </p:txBody>
      </p:sp>
      <p:sp>
        <p:nvSpPr>
          <p:cNvPr id="407" name="Google Shape;407;p54"/>
          <p:cNvSpPr txBox="1"/>
          <p:nvPr/>
        </p:nvSpPr>
        <p:spPr>
          <a:xfrm>
            <a:off x="643800" y="3707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IMPORT</a:t>
            </a:r>
            <a:endParaRPr i="1" sz="4000">
              <a:solidFill>
                <a:schemeClr val="dk1"/>
              </a:solidFill>
              <a:latin typeface="Anton"/>
              <a:ea typeface="Anton"/>
              <a:cs typeface="Anton"/>
              <a:sym typeface="Anton"/>
            </a:endParaRPr>
          </a:p>
          <a:p>
            <a:pPr indent="0" lvl="0" marL="0" rtl="0" algn="just">
              <a:lnSpc>
                <a:spcPct val="115000"/>
              </a:lnSpc>
              <a:spcBef>
                <a:spcPts val="600"/>
              </a:spcBef>
              <a:spcAft>
                <a:spcPts val="0"/>
              </a:spcAft>
              <a:buClr>
                <a:schemeClr val="dk1"/>
              </a:buClr>
              <a:buSzPts val="1100"/>
              <a:buFont typeface="Arial"/>
              <a:buNone/>
            </a:pPr>
            <a:r>
              <a:t/>
            </a:r>
            <a:endParaRPr i="1" sz="4000">
              <a:solidFill>
                <a:schemeClr val="dk1"/>
              </a:solidFill>
              <a:latin typeface="Anton"/>
              <a:ea typeface="Anton"/>
              <a:cs typeface="Anton"/>
              <a:sym typeface="Anton"/>
            </a:endParaRPr>
          </a:p>
          <a:p>
            <a:pPr indent="0" lvl="0" marL="0" rtl="0" algn="just">
              <a:lnSpc>
                <a:spcPct val="115000"/>
              </a:lnSpc>
              <a:spcBef>
                <a:spcPts val="300"/>
              </a:spcBef>
              <a:spcAft>
                <a:spcPts val="800"/>
              </a:spcAft>
              <a:buClr>
                <a:schemeClr val="dk1"/>
              </a:buClr>
              <a:buSzPts val="1100"/>
              <a:buFont typeface="Arial"/>
              <a:buNone/>
            </a:pPr>
            <a:r>
              <a:t/>
            </a:r>
            <a:endParaRPr i="1" sz="4000">
              <a:solidFill>
                <a:schemeClr val="dk1"/>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3" name="Google Shape;413;p55"/>
          <p:cNvSpPr txBox="1"/>
          <p:nvPr/>
        </p:nvSpPr>
        <p:spPr>
          <a:xfrm>
            <a:off x="726050" y="1983550"/>
            <a:ext cx="3518100" cy="1562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a:solidFill>
                  <a:srgbClr val="AF00DB"/>
                </a:solidFill>
                <a:latin typeface="Consolas"/>
                <a:ea typeface="Consolas"/>
                <a:cs typeface="Consolas"/>
                <a:sym typeface="Consolas"/>
              </a:rPr>
              <a:t>@import</a:t>
            </a:r>
            <a:r>
              <a:rPr lang="en-GB">
                <a:solidFill>
                  <a:schemeClr val="dk1"/>
                </a:solidFill>
                <a:latin typeface="Consolas"/>
                <a:ea typeface="Consolas"/>
                <a:cs typeface="Consolas"/>
                <a:sym typeface="Consolas"/>
              </a:rPr>
              <a:t> </a:t>
            </a:r>
            <a:r>
              <a:rPr lang="en-GB">
                <a:solidFill>
                  <a:srgbClr val="A31515"/>
                </a:solidFill>
                <a:latin typeface="Consolas"/>
                <a:ea typeface="Consolas"/>
                <a:cs typeface="Consolas"/>
                <a:sym typeface="Consolas"/>
              </a:rPr>
              <a:t>"estructura"</a:t>
            </a:r>
            <a:r>
              <a:rPr lang="en-GB">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a:solidFill>
                  <a:srgbClr val="AF00DB"/>
                </a:solidFill>
                <a:latin typeface="Consolas"/>
                <a:ea typeface="Consolas"/>
                <a:cs typeface="Consolas"/>
                <a:sym typeface="Consolas"/>
              </a:rPr>
              <a:t>@import</a:t>
            </a:r>
            <a:r>
              <a:rPr lang="en-GB">
                <a:solidFill>
                  <a:schemeClr val="dk1"/>
                </a:solidFill>
                <a:latin typeface="Consolas"/>
                <a:ea typeface="Consolas"/>
                <a:cs typeface="Consolas"/>
                <a:sym typeface="Consolas"/>
              </a:rPr>
              <a:t> </a:t>
            </a:r>
            <a:r>
              <a:rPr lang="en-GB">
                <a:solidFill>
                  <a:srgbClr val="A31515"/>
                </a:solidFill>
                <a:latin typeface="Consolas"/>
                <a:ea typeface="Consolas"/>
                <a:cs typeface="Consolas"/>
                <a:sym typeface="Consolas"/>
              </a:rPr>
              <a:t>"colores"</a:t>
            </a:r>
            <a:r>
              <a:rPr lang="en-GB">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a:solidFill>
                  <a:srgbClr val="AF00DB"/>
                </a:solidFill>
                <a:latin typeface="Consolas"/>
                <a:ea typeface="Consolas"/>
                <a:cs typeface="Consolas"/>
                <a:sym typeface="Consolas"/>
              </a:rPr>
              <a:t>@import</a:t>
            </a:r>
            <a:r>
              <a:rPr lang="en-GB">
                <a:solidFill>
                  <a:schemeClr val="dk1"/>
                </a:solidFill>
                <a:latin typeface="Consolas"/>
                <a:ea typeface="Consolas"/>
                <a:cs typeface="Consolas"/>
                <a:sym typeface="Consolas"/>
              </a:rPr>
              <a:t> </a:t>
            </a:r>
            <a:r>
              <a:rPr lang="en-GB">
                <a:solidFill>
                  <a:srgbClr val="A31515"/>
                </a:solidFill>
                <a:latin typeface="Consolas"/>
                <a:ea typeface="Consolas"/>
                <a:cs typeface="Consolas"/>
                <a:sym typeface="Consolas"/>
              </a:rPr>
              <a:t>"tipografia"</a:t>
            </a:r>
            <a:r>
              <a:rPr lang="en-GB">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a:solidFill>
                  <a:srgbClr val="AF00DB"/>
                </a:solidFill>
                <a:latin typeface="Consolas"/>
                <a:ea typeface="Consolas"/>
                <a:cs typeface="Consolas"/>
                <a:sym typeface="Consolas"/>
              </a:rPr>
              <a:t>@import</a:t>
            </a:r>
            <a:r>
              <a:rPr lang="en-GB">
                <a:solidFill>
                  <a:schemeClr val="dk1"/>
                </a:solidFill>
                <a:latin typeface="Consolas"/>
                <a:ea typeface="Consolas"/>
                <a:cs typeface="Consolas"/>
                <a:sym typeface="Consolas"/>
              </a:rPr>
              <a:t> </a:t>
            </a:r>
            <a:r>
              <a:rPr lang="en-GB">
                <a:solidFill>
                  <a:srgbClr val="A31515"/>
                </a:solidFill>
                <a:latin typeface="Consolas"/>
                <a:ea typeface="Consolas"/>
                <a:cs typeface="Consolas"/>
                <a:sym typeface="Consolas"/>
              </a:rPr>
              <a:t>"grilla"</a:t>
            </a:r>
            <a:r>
              <a:rPr lang="en-GB">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just">
              <a:lnSpc>
                <a:spcPct val="135714"/>
              </a:lnSpc>
              <a:spcBef>
                <a:spcPts val="0"/>
              </a:spcBef>
              <a:spcAft>
                <a:spcPts val="0"/>
              </a:spcAft>
              <a:buNone/>
            </a:pPr>
            <a:r>
              <a:t/>
            </a:r>
            <a:endParaRPr>
              <a:solidFill>
                <a:srgbClr val="608B4E"/>
              </a:solidFill>
              <a:latin typeface="Consolas"/>
              <a:ea typeface="Consolas"/>
              <a:cs typeface="Consolas"/>
              <a:sym typeface="Consolas"/>
            </a:endParaRPr>
          </a:p>
        </p:txBody>
      </p:sp>
      <p:sp>
        <p:nvSpPr>
          <p:cNvPr id="414" name="Google Shape;414;p55"/>
          <p:cNvSpPr txBox="1"/>
          <p:nvPr/>
        </p:nvSpPr>
        <p:spPr>
          <a:xfrm>
            <a:off x="4321550" y="1564150"/>
            <a:ext cx="4649700" cy="296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Ejemplo: quieres tener por separado los estilos donde nos enfocamos en la estructura, colores, tipografía y grilla.</a:t>
            </a:r>
            <a:endParaRPr sz="18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rPr lang="en-GB" sz="1800">
                <a:highlight>
                  <a:srgbClr val="E0FF00"/>
                </a:highlight>
                <a:latin typeface="Helvetica Neue"/>
                <a:ea typeface="Helvetica Neue"/>
                <a:cs typeface="Helvetica Neue"/>
                <a:sym typeface="Helvetica Neue"/>
              </a:rPr>
              <a:t>¡</a:t>
            </a:r>
            <a:r>
              <a:rPr lang="en-GB" sz="1800">
                <a:highlight>
                  <a:srgbClr val="E0FF00"/>
                </a:highlight>
                <a:latin typeface="Helvetica Neue"/>
                <a:ea typeface="Helvetica Neue"/>
                <a:cs typeface="Helvetica Neue"/>
                <a:sym typeface="Helvetica Neue"/>
              </a:rPr>
              <a:t>importante! el archivo debe tener “_” (</a:t>
            </a:r>
            <a:r>
              <a:rPr lang="en-GB" sz="1800">
                <a:highlight>
                  <a:srgbClr val="E0FF00"/>
                </a:highlight>
                <a:latin typeface="Helvetica Neue"/>
                <a:ea typeface="Helvetica Neue"/>
                <a:cs typeface="Helvetica Neue"/>
                <a:sym typeface="Helvetica Neue"/>
              </a:rPr>
              <a:t>guión</a:t>
            </a:r>
            <a:r>
              <a:rPr lang="en-GB" sz="1800">
                <a:highlight>
                  <a:srgbClr val="E0FF00"/>
                </a:highlight>
                <a:latin typeface="Helvetica Neue"/>
                <a:ea typeface="Helvetica Neue"/>
                <a:cs typeface="Helvetica Neue"/>
                <a:sym typeface="Helvetica Neue"/>
              </a:rPr>
              <a:t> bajo) al principio del nombre. Ej: _colores.scss.</a:t>
            </a:r>
            <a:endParaRPr sz="1800">
              <a:highlight>
                <a:srgbClr val="E0FF00"/>
              </a:highlight>
              <a:latin typeface="Helvetica Neue"/>
              <a:ea typeface="Helvetica Neue"/>
              <a:cs typeface="Helvetica Neue"/>
              <a:sym typeface="Helvetica Neue"/>
            </a:endParaRPr>
          </a:p>
        </p:txBody>
      </p:sp>
      <p:sp>
        <p:nvSpPr>
          <p:cNvPr id="415" name="Google Shape;415;p55"/>
          <p:cNvSpPr txBox="1"/>
          <p:nvPr/>
        </p:nvSpPr>
        <p:spPr>
          <a:xfrm>
            <a:off x="643800" y="3707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IMPORT</a:t>
            </a:r>
            <a:endParaRPr i="1" sz="4000">
              <a:solidFill>
                <a:schemeClr val="dk1"/>
              </a:solidFill>
              <a:latin typeface="Anton"/>
              <a:ea typeface="Anton"/>
              <a:cs typeface="Anton"/>
              <a:sym typeface="Anton"/>
            </a:endParaRPr>
          </a:p>
          <a:p>
            <a:pPr indent="0" lvl="0" marL="0" rtl="0" algn="just">
              <a:lnSpc>
                <a:spcPct val="115000"/>
              </a:lnSpc>
              <a:spcBef>
                <a:spcPts val="600"/>
              </a:spcBef>
              <a:spcAft>
                <a:spcPts val="0"/>
              </a:spcAft>
              <a:buClr>
                <a:schemeClr val="dk1"/>
              </a:buClr>
              <a:buSzPts val="1100"/>
              <a:buFont typeface="Arial"/>
              <a:buNone/>
            </a:pPr>
            <a:r>
              <a:t/>
            </a:r>
            <a:endParaRPr i="1" sz="4000">
              <a:solidFill>
                <a:schemeClr val="dk1"/>
              </a:solidFill>
              <a:latin typeface="Anton"/>
              <a:ea typeface="Anton"/>
              <a:cs typeface="Anton"/>
              <a:sym typeface="Anton"/>
            </a:endParaRPr>
          </a:p>
          <a:p>
            <a:pPr indent="0" lvl="0" marL="0" rtl="0" algn="just">
              <a:lnSpc>
                <a:spcPct val="115000"/>
              </a:lnSpc>
              <a:spcBef>
                <a:spcPts val="300"/>
              </a:spcBef>
              <a:spcAft>
                <a:spcPts val="800"/>
              </a:spcAft>
              <a:buClr>
                <a:schemeClr val="dk1"/>
              </a:buClr>
              <a:buSzPts val="1100"/>
              <a:buFont typeface="Arial"/>
              <a:buNone/>
            </a:pPr>
            <a:r>
              <a:t/>
            </a:r>
            <a:endParaRPr i="1" sz="4000">
              <a:solidFill>
                <a:schemeClr val="dk1"/>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1" name="Google Shape;421;p56"/>
          <p:cNvSpPr txBox="1"/>
          <p:nvPr/>
        </p:nvSpPr>
        <p:spPr>
          <a:xfrm>
            <a:off x="726050" y="2015100"/>
            <a:ext cx="7756800" cy="178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2000">
                <a:solidFill>
                  <a:schemeClr val="dk1"/>
                </a:solidFill>
                <a:latin typeface="Helvetica Neue"/>
                <a:ea typeface="Helvetica Neue"/>
                <a:cs typeface="Helvetica Neue"/>
                <a:sym typeface="Helvetica Neue"/>
              </a:rPr>
              <a:t>Si deseas llevar un orden tu proyecto, puedes seguir esta </a:t>
            </a:r>
            <a:r>
              <a:rPr lang="en-GB" sz="2000" u="sng">
                <a:solidFill>
                  <a:schemeClr val="accent5"/>
                </a:solidFill>
                <a:latin typeface="Helvetica Neue"/>
                <a:ea typeface="Helvetica Neue"/>
                <a:cs typeface="Helvetica Neue"/>
                <a:sym typeface="Helvetica Neue"/>
                <a:hlinkClick r:id="rId4">
                  <a:extLst>
                    <a:ext uri="{A12FA001-AC4F-418D-AE19-62706E023703}">
                      <ahyp:hlinkClr val="tx"/>
                    </a:ext>
                  </a:extLst>
                </a:hlinkClick>
              </a:rPr>
              <a:t>estructura</a:t>
            </a:r>
            <a:r>
              <a:rPr lang="en-GB" sz="2000">
                <a:solidFill>
                  <a:schemeClr val="dk1"/>
                </a:solidFill>
                <a:latin typeface="Helvetica Neue"/>
                <a:ea typeface="Helvetica Neue"/>
                <a:cs typeface="Helvetica Neue"/>
                <a:sym typeface="Helvetica Neue"/>
              </a:rPr>
              <a:t>. </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b="1" lang="en-GB" sz="2000">
                <a:solidFill>
                  <a:schemeClr val="dk1"/>
                </a:solidFill>
                <a:latin typeface="Helvetica Neue"/>
                <a:ea typeface="Helvetica Neue"/>
                <a:cs typeface="Helvetica Neue"/>
                <a:sym typeface="Helvetica Neue"/>
              </a:rPr>
              <a:t>¿Hay una forma estándar de separar tus archivos CSS?</a:t>
            </a:r>
            <a:endParaRPr b="1"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lang="en-GB" sz="2000">
                <a:solidFill>
                  <a:schemeClr val="dk1"/>
                </a:solidFill>
                <a:latin typeface="Helvetica Neue"/>
                <a:ea typeface="Helvetica Neue"/>
                <a:cs typeface="Helvetica Neue"/>
                <a:sym typeface="Helvetica Neue"/>
              </a:rPr>
              <a:t>No, dependerá de los frameworks que uses. </a:t>
            </a:r>
            <a:endParaRPr sz="2000">
              <a:solidFill>
                <a:schemeClr val="dk1"/>
              </a:solidFill>
              <a:latin typeface="Helvetica Neue"/>
              <a:ea typeface="Helvetica Neue"/>
              <a:cs typeface="Helvetica Neue"/>
              <a:sym typeface="Helvetica Neue"/>
            </a:endParaRPr>
          </a:p>
        </p:txBody>
      </p:sp>
      <p:sp>
        <p:nvSpPr>
          <p:cNvPr id="422" name="Google Shape;422;p56"/>
          <p:cNvSpPr txBox="1"/>
          <p:nvPr/>
        </p:nvSpPr>
        <p:spPr>
          <a:xfrm>
            <a:off x="0" y="370775"/>
            <a:ext cx="91440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¿CÓMO ESTRUCTURAR LOS PROYECTOS SASS?</a:t>
            </a:r>
            <a:endParaRPr i="1" sz="4000">
              <a:solidFill>
                <a:schemeClr val="dk1"/>
              </a:solidFill>
              <a:latin typeface="Anton"/>
              <a:ea typeface="Anton"/>
              <a:cs typeface="Anton"/>
              <a:sym typeface="Anton"/>
            </a:endParaRPr>
          </a:p>
          <a:p>
            <a:pPr indent="0" lvl="0" marL="0" rtl="0" algn="just">
              <a:lnSpc>
                <a:spcPct val="115000"/>
              </a:lnSpc>
              <a:spcBef>
                <a:spcPts val="600"/>
              </a:spcBef>
              <a:spcAft>
                <a:spcPts val="0"/>
              </a:spcAft>
              <a:buClr>
                <a:schemeClr val="dk1"/>
              </a:buClr>
              <a:buSzPts val="1100"/>
              <a:buFont typeface="Arial"/>
              <a:buNone/>
            </a:pPr>
            <a:r>
              <a:t/>
            </a:r>
            <a:endParaRPr i="1" sz="4000">
              <a:solidFill>
                <a:schemeClr val="dk1"/>
              </a:solidFill>
              <a:latin typeface="Anton"/>
              <a:ea typeface="Anton"/>
              <a:cs typeface="Anton"/>
              <a:sym typeface="Anton"/>
            </a:endParaRPr>
          </a:p>
          <a:p>
            <a:pPr indent="0" lvl="0" marL="0" rtl="0" algn="just">
              <a:lnSpc>
                <a:spcPct val="115000"/>
              </a:lnSpc>
              <a:spcBef>
                <a:spcPts val="300"/>
              </a:spcBef>
              <a:spcAft>
                <a:spcPts val="800"/>
              </a:spcAft>
              <a:buClr>
                <a:schemeClr val="dk1"/>
              </a:buClr>
              <a:buSzPts val="1100"/>
              <a:buFont typeface="Arial"/>
              <a:buNone/>
            </a:pPr>
            <a:r>
              <a:t/>
            </a:r>
            <a:endParaRPr i="1" sz="4000">
              <a:solidFill>
                <a:schemeClr val="dk1"/>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7"/>
          <p:cNvSpPr txBox="1"/>
          <p:nvPr/>
        </p:nvSpPr>
        <p:spPr>
          <a:xfrm>
            <a:off x="726050" y="1665775"/>
            <a:ext cx="79194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Las variables son una manera de </a:t>
            </a:r>
            <a:r>
              <a:rPr lang="en-GB" sz="2000">
                <a:solidFill>
                  <a:schemeClr val="dk1"/>
                </a:solidFill>
                <a:highlight>
                  <a:srgbClr val="E0FF00"/>
                </a:highlight>
                <a:latin typeface="Helvetica Neue"/>
                <a:ea typeface="Helvetica Neue"/>
                <a:cs typeface="Helvetica Neue"/>
                <a:sym typeface="Helvetica Neue"/>
              </a:rPr>
              <a:t>guardar información que necesites reutilizar en tus hojas de estilos</a:t>
            </a:r>
            <a:r>
              <a:rPr lang="en-GB" sz="2000">
                <a:solidFill>
                  <a:schemeClr val="dk1"/>
                </a:solidFill>
                <a:latin typeface="Helvetica Neue"/>
                <a:ea typeface="Helvetica Neue"/>
                <a:cs typeface="Helvetica Neue"/>
                <a:sym typeface="Helvetica Neue"/>
              </a:rPr>
              <a:t>: colores, dimensiones, fuentes o cualquier otro valor. SASS utiliza el símbolo dólar ($) al principio de la palabra clave para crear una variable.</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800"/>
              </a:spcBef>
              <a:spcAft>
                <a:spcPts val="800"/>
              </a:spcAft>
              <a:buNone/>
            </a:pPr>
            <a:r>
              <a:rPr lang="en-GB" sz="2000">
                <a:solidFill>
                  <a:schemeClr val="dk1"/>
                </a:solidFill>
                <a:latin typeface="Helvetica Neue"/>
                <a:ea typeface="Helvetica Neue"/>
                <a:cs typeface="Helvetica Neue"/>
                <a:sym typeface="Helvetica Neue"/>
              </a:rPr>
              <a:t>Estas variables se comportan como atributos CSS, y su valor puede ser cualquiera que pudiera adquirir un atributo CSS.</a:t>
            </a:r>
            <a:endParaRPr sz="2000">
              <a:solidFill>
                <a:schemeClr val="dk1"/>
              </a:solidFill>
              <a:latin typeface="Helvetica Neue"/>
              <a:ea typeface="Helvetica Neue"/>
              <a:cs typeface="Helvetica Neue"/>
              <a:sym typeface="Helvetica Neue"/>
            </a:endParaRPr>
          </a:p>
        </p:txBody>
      </p:sp>
      <p:pic>
        <p:nvPicPr>
          <p:cNvPr id="428" name="Google Shape;428;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9" name="Google Shape;429;p57"/>
          <p:cNvSpPr txBox="1"/>
          <p:nvPr/>
        </p:nvSpPr>
        <p:spPr>
          <a:xfrm>
            <a:off x="643800" y="1988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4000">
                <a:solidFill>
                  <a:schemeClr val="dk1"/>
                </a:solidFill>
                <a:latin typeface="Anton"/>
                <a:ea typeface="Anton"/>
                <a:cs typeface="Anton"/>
                <a:sym typeface="Anton"/>
              </a:rPr>
              <a:t>VARS</a:t>
            </a:r>
            <a:r>
              <a:rPr i="1" lang="en-GB" sz="4000">
                <a:solidFill>
                  <a:schemeClr val="dk1"/>
                </a:solidFill>
                <a:latin typeface="Anton"/>
                <a:ea typeface="Anton"/>
                <a:cs typeface="Anton"/>
                <a:sym typeface="Anton"/>
              </a:rPr>
              <a:t> (VARIABLES)</a:t>
            </a:r>
            <a:endParaRPr i="1" sz="4000">
              <a:solidFill>
                <a:schemeClr val="dk1"/>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8"/>
          <p:cNvSpPr txBox="1"/>
          <p:nvPr/>
        </p:nvSpPr>
        <p:spPr>
          <a:xfrm>
            <a:off x="27275" y="0"/>
            <a:ext cx="4297500" cy="5143500"/>
          </a:xfrm>
          <a:prstGeom prst="rect">
            <a:avLst/>
          </a:prstGeom>
          <a:solidFill>
            <a:srgbClr val="F3F3F3"/>
          </a:solid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lang="en-GB">
                <a:solidFill>
                  <a:srgbClr val="434343"/>
                </a:solidFill>
                <a:latin typeface="Didact Gothic"/>
                <a:ea typeface="Didact Gothic"/>
                <a:cs typeface="Didact Gothic"/>
                <a:sym typeface="Didact Gothic"/>
              </a:rPr>
              <a:t>/* Variables */</a:t>
            </a:r>
            <a:endParaRPr>
              <a:solidFill>
                <a:srgbClr val="434343"/>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274E13"/>
                </a:solidFill>
                <a:latin typeface="Didact Gothic"/>
                <a:ea typeface="Didact Gothic"/>
                <a:cs typeface="Didact Gothic"/>
                <a:sym typeface="Didact Gothic"/>
              </a:rPr>
              <a:t>$title-font: </a:t>
            </a:r>
            <a:r>
              <a:rPr lang="en-GB">
                <a:solidFill>
                  <a:srgbClr val="0000FF"/>
                </a:solidFill>
                <a:latin typeface="Didact Gothic"/>
                <a:ea typeface="Didact Gothic"/>
                <a:cs typeface="Didact Gothic"/>
                <a:sym typeface="Didact Gothic"/>
              </a:rPr>
              <a:t>normal 24px/1.5 'Open Sans', sans-serif;</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274E13"/>
                </a:solidFill>
                <a:latin typeface="Didact Gothic"/>
                <a:ea typeface="Didact Gothic"/>
                <a:cs typeface="Didact Gothic"/>
                <a:sym typeface="Didact Gothic"/>
              </a:rPr>
              <a:t>$cool-red: </a:t>
            </a:r>
            <a:r>
              <a:rPr lang="en-GB">
                <a:solidFill>
                  <a:srgbClr val="0000FF"/>
                </a:solidFill>
                <a:latin typeface="Didact Gothic"/>
                <a:ea typeface="Didact Gothic"/>
                <a:cs typeface="Didact Gothic"/>
                <a:sym typeface="Didact Gothic"/>
              </a:rPr>
              <a:t>#F44336;</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274E13"/>
                </a:solidFill>
                <a:latin typeface="Didact Gothic"/>
                <a:ea typeface="Didact Gothic"/>
                <a:cs typeface="Didact Gothic"/>
                <a:sym typeface="Didact Gothic"/>
              </a:rPr>
              <a:t>$box-shadow-bottom-only:</a:t>
            </a:r>
            <a:r>
              <a:rPr lang="en-GB">
                <a:solidFill>
                  <a:srgbClr val="0000FF"/>
                </a:solidFill>
                <a:latin typeface="Didact Gothic"/>
                <a:ea typeface="Didact Gothic"/>
                <a:cs typeface="Didact Gothic"/>
                <a:sym typeface="Didact Gothic"/>
              </a:rPr>
              <a:t> 0 2px 1px 0 rgba(0, 0, 0, 0.2);</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434343"/>
                </a:solidFill>
                <a:latin typeface="Didact Gothic"/>
                <a:ea typeface="Didact Gothic"/>
                <a:cs typeface="Didact Gothic"/>
                <a:sym typeface="Didact Gothic"/>
              </a:rPr>
              <a:t>/* SCSS*/</a:t>
            </a:r>
            <a:endParaRPr>
              <a:solidFill>
                <a:srgbClr val="434343"/>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FF0000"/>
                </a:solidFill>
                <a:latin typeface="Didact Gothic"/>
                <a:ea typeface="Didact Gothic"/>
                <a:cs typeface="Didact Gothic"/>
                <a:sym typeface="Didact Gothic"/>
              </a:rPr>
              <a:t>h1.title </a:t>
            </a:r>
            <a:r>
              <a:rPr lang="en-GB">
                <a:solidFill>
                  <a:srgbClr val="0000FF"/>
                </a:solidFill>
                <a:latin typeface="Didact Gothic"/>
                <a:ea typeface="Didact Gothic"/>
                <a:cs typeface="Didact Gothic"/>
                <a:sym typeface="Didact Gothic"/>
              </a:rPr>
              <a:t>{</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font: </a:t>
            </a:r>
            <a:r>
              <a:rPr lang="en-GB">
                <a:solidFill>
                  <a:srgbClr val="274E13"/>
                </a:solidFill>
                <a:latin typeface="Didact Gothic"/>
                <a:ea typeface="Didact Gothic"/>
                <a:cs typeface="Didact Gothic"/>
                <a:sym typeface="Didact Gothic"/>
              </a:rPr>
              <a:t>$title-font; </a:t>
            </a:r>
            <a:r>
              <a:rPr lang="en-GB">
                <a:solidFill>
                  <a:srgbClr val="434343"/>
                </a:solidFill>
                <a:latin typeface="Didact Gothic"/>
                <a:ea typeface="Didact Gothic"/>
                <a:cs typeface="Didact Gothic"/>
                <a:sym typeface="Didact Gothic"/>
              </a:rPr>
              <a:t>/* Uso la variable*/</a:t>
            </a:r>
            <a:endParaRPr>
              <a:solidFill>
                <a:srgbClr val="434343"/>
              </a:solidFill>
              <a:latin typeface="Didact Gothic"/>
              <a:ea typeface="Didact Gothic"/>
              <a:cs typeface="Didact Gothic"/>
              <a:sym typeface="Didact Gothic"/>
            </a:endParaRPr>
          </a:p>
          <a:p>
            <a:pPr indent="45720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color: </a:t>
            </a:r>
            <a:r>
              <a:rPr lang="en-GB">
                <a:solidFill>
                  <a:srgbClr val="274E13"/>
                </a:solidFill>
                <a:latin typeface="Didact Gothic"/>
                <a:ea typeface="Didact Gothic"/>
                <a:cs typeface="Didact Gothic"/>
                <a:sym typeface="Didact Gothic"/>
              </a:rPr>
              <a:t>$cool-red;</a:t>
            </a:r>
            <a:endParaRPr>
              <a:solidFill>
                <a:srgbClr val="274E13"/>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t/>
            </a:r>
            <a:endParaRPr>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FF0000"/>
                </a:solidFill>
                <a:latin typeface="Didact Gothic"/>
                <a:ea typeface="Didact Gothic"/>
                <a:cs typeface="Didact Gothic"/>
                <a:sym typeface="Didact Gothic"/>
              </a:rPr>
              <a:t>div.container</a:t>
            </a:r>
            <a:r>
              <a:rPr lang="en-GB">
                <a:solidFill>
                  <a:srgbClr val="0000FF"/>
                </a:solidFill>
                <a:latin typeface="Didact Gothic"/>
                <a:ea typeface="Didact Gothic"/>
                <a:cs typeface="Didact Gothic"/>
                <a:sym typeface="Didact Gothic"/>
              </a:rPr>
              <a:t> {</a:t>
            </a:r>
            <a:endParaRPr>
              <a:solidFill>
                <a:srgbClr val="0000FF"/>
              </a:solidFill>
              <a:latin typeface="Didact Gothic"/>
              <a:ea typeface="Didact Gothic"/>
              <a:cs typeface="Didact Gothic"/>
              <a:sym typeface="Didact Gothic"/>
            </a:endParaRPr>
          </a:p>
          <a:p>
            <a:pPr indent="0" lvl="0" marL="45720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a:t>
            </a:r>
            <a:r>
              <a:rPr lang="en-GB">
                <a:solidFill>
                  <a:srgbClr val="FF0000"/>
                </a:solidFill>
                <a:latin typeface="Didact Gothic"/>
                <a:ea typeface="Didact Gothic"/>
                <a:cs typeface="Didact Gothic"/>
                <a:sym typeface="Didact Gothic"/>
              </a:rPr>
              <a:t>color</a:t>
            </a:r>
            <a:r>
              <a:rPr lang="en-GB">
                <a:solidFill>
                  <a:srgbClr val="0000FF"/>
                </a:solidFill>
                <a:latin typeface="Didact Gothic"/>
                <a:ea typeface="Didact Gothic"/>
                <a:cs typeface="Didact Gothic"/>
                <a:sym typeface="Didact Gothic"/>
              </a:rPr>
              <a:t>: </a:t>
            </a:r>
            <a:r>
              <a:rPr lang="en-GB">
                <a:solidFill>
                  <a:srgbClr val="274E13"/>
                </a:solidFill>
                <a:latin typeface="Didact Gothic"/>
                <a:ea typeface="Didact Gothic"/>
                <a:cs typeface="Didact Gothic"/>
                <a:sym typeface="Didact Gothic"/>
              </a:rPr>
              <a:t>$cool-red;</a:t>
            </a:r>
            <a:endParaRPr>
              <a:solidFill>
                <a:srgbClr val="274E13"/>
              </a:solidFill>
              <a:latin typeface="Didact Gothic"/>
              <a:ea typeface="Didact Gothic"/>
              <a:cs typeface="Didact Gothic"/>
              <a:sym typeface="Didact Gothic"/>
            </a:endParaRPr>
          </a:p>
          <a:p>
            <a:pPr indent="0" lvl="0" marL="45720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a:t>
            </a:r>
            <a:r>
              <a:rPr lang="en-GB">
                <a:solidFill>
                  <a:srgbClr val="FF0000"/>
                </a:solidFill>
                <a:latin typeface="Didact Gothic"/>
                <a:ea typeface="Didact Gothic"/>
                <a:cs typeface="Didact Gothic"/>
                <a:sym typeface="Didact Gothic"/>
              </a:rPr>
              <a:t>background</a:t>
            </a:r>
            <a:r>
              <a:rPr lang="en-GB">
                <a:solidFill>
                  <a:srgbClr val="0000FF"/>
                </a:solidFill>
                <a:latin typeface="Didact Gothic"/>
                <a:ea typeface="Didact Gothic"/>
                <a:cs typeface="Didact Gothic"/>
                <a:sym typeface="Didact Gothic"/>
              </a:rPr>
              <a:t>: #fff;</a:t>
            </a:r>
            <a:endParaRPr>
              <a:solidFill>
                <a:srgbClr val="0000FF"/>
              </a:solidFill>
              <a:latin typeface="Didact Gothic"/>
              <a:ea typeface="Didact Gothic"/>
              <a:cs typeface="Didact Gothic"/>
              <a:sym typeface="Didact Gothic"/>
            </a:endParaRPr>
          </a:p>
          <a:p>
            <a:pPr indent="0" lvl="0" marL="45720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 </a:t>
            </a:r>
            <a:r>
              <a:rPr lang="en-GB">
                <a:solidFill>
                  <a:srgbClr val="FF0000"/>
                </a:solidFill>
                <a:latin typeface="Didact Gothic"/>
                <a:ea typeface="Didact Gothic"/>
                <a:cs typeface="Didact Gothic"/>
                <a:sym typeface="Didact Gothic"/>
              </a:rPr>
              <a:t>width</a:t>
            </a:r>
            <a:r>
              <a:rPr lang="en-GB">
                <a:solidFill>
                  <a:srgbClr val="0000FF"/>
                </a:solidFill>
                <a:latin typeface="Didact Gothic"/>
                <a:ea typeface="Didact Gothic"/>
                <a:cs typeface="Didact Gothic"/>
                <a:sym typeface="Didact Gothic"/>
              </a:rPr>
              <a:t>: 100%;</a:t>
            </a:r>
            <a:endParaRPr>
              <a:solidFill>
                <a:srgbClr val="0000FF"/>
              </a:solidFill>
              <a:latin typeface="Didact Gothic"/>
              <a:ea typeface="Didact Gothic"/>
              <a:cs typeface="Didact Gothic"/>
              <a:sym typeface="Didact Gothic"/>
            </a:endParaRPr>
          </a:p>
          <a:p>
            <a:pPr indent="0" lvl="0" marL="457200" rtl="0" algn="just">
              <a:lnSpc>
                <a:spcPct val="135714"/>
              </a:lnSpc>
              <a:spcBef>
                <a:spcPts val="0"/>
              </a:spcBef>
              <a:spcAft>
                <a:spcPts val="0"/>
              </a:spcAft>
              <a:buClr>
                <a:schemeClr val="dk1"/>
              </a:buClr>
              <a:buSzPts val="1100"/>
              <a:buFont typeface="Arial"/>
              <a:buNone/>
            </a:pPr>
            <a:r>
              <a:rPr lang="en-GB">
                <a:solidFill>
                  <a:srgbClr val="FF0000"/>
                </a:solidFill>
                <a:latin typeface="Didact Gothic"/>
                <a:ea typeface="Didact Gothic"/>
                <a:cs typeface="Didact Gothic"/>
                <a:sym typeface="Didact Gothic"/>
              </a:rPr>
              <a:t> box-shadow: </a:t>
            </a:r>
            <a:r>
              <a:rPr lang="en-GB">
                <a:solidFill>
                  <a:srgbClr val="274E13"/>
                </a:solidFill>
                <a:latin typeface="Didact Gothic"/>
                <a:ea typeface="Didact Gothic"/>
                <a:cs typeface="Didact Gothic"/>
                <a:sym typeface="Didact Gothic"/>
              </a:rPr>
              <a:t>$box-shadow-bottom-only;</a:t>
            </a:r>
            <a:endParaRPr>
              <a:solidFill>
                <a:srgbClr val="274E13"/>
              </a:solidFill>
              <a:latin typeface="Didact Gothic"/>
              <a:ea typeface="Didact Gothic"/>
              <a:cs typeface="Didact Gothic"/>
              <a:sym typeface="Didact Gothic"/>
            </a:endParaRPr>
          </a:p>
          <a:p>
            <a:pPr indent="0" lvl="0" marL="0" rtl="0" algn="just">
              <a:lnSpc>
                <a:spcPct val="135714"/>
              </a:lnSpc>
              <a:spcBef>
                <a:spcPts val="0"/>
              </a:spcBef>
              <a:spcAft>
                <a:spcPts val="0"/>
              </a:spcAft>
              <a:buClr>
                <a:schemeClr val="dk1"/>
              </a:buClr>
              <a:buSzPts val="1100"/>
              <a:buFont typeface="Arial"/>
              <a:buNone/>
            </a:pPr>
            <a:r>
              <a:rPr lang="en-GB">
                <a:solidFill>
                  <a:srgbClr val="0000FF"/>
                </a:solidFill>
                <a:latin typeface="Didact Gothic"/>
                <a:ea typeface="Didact Gothic"/>
                <a:cs typeface="Didact Gothic"/>
                <a:sym typeface="Didact Gothic"/>
              </a:rPr>
              <a:t>}</a:t>
            </a:r>
            <a:endParaRPr>
              <a:solidFill>
                <a:srgbClr val="0000FF"/>
              </a:solidFill>
            </a:endParaRPr>
          </a:p>
        </p:txBody>
      </p:sp>
      <p:pic>
        <p:nvPicPr>
          <p:cNvPr id="435" name="Google Shape;435;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6" name="Google Shape;436;p58"/>
          <p:cNvSpPr txBox="1"/>
          <p:nvPr/>
        </p:nvSpPr>
        <p:spPr>
          <a:xfrm>
            <a:off x="3179950" y="4579600"/>
            <a:ext cx="1303500" cy="56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2000">
                <a:solidFill>
                  <a:schemeClr val="dk1"/>
                </a:solidFill>
                <a:latin typeface="Didact Gothic"/>
                <a:ea typeface="Didact Gothic"/>
                <a:cs typeface="Didact Gothic"/>
                <a:sym typeface="Didact Gothic"/>
              </a:rPr>
              <a:t>SCSS</a:t>
            </a:r>
            <a:endParaRPr sz="2000"/>
          </a:p>
        </p:txBody>
      </p:sp>
      <p:sp>
        <p:nvSpPr>
          <p:cNvPr id="437" name="Google Shape;437;p58"/>
          <p:cNvSpPr txBox="1"/>
          <p:nvPr/>
        </p:nvSpPr>
        <p:spPr>
          <a:xfrm>
            <a:off x="4638700" y="0"/>
            <a:ext cx="4442400" cy="5143500"/>
          </a:xfrm>
          <a:prstGeom prst="rect">
            <a:avLst/>
          </a:prstGeom>
          <a:solidFill>
            <a:srgbClr val="F3F3F3"/>
          </a:solid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lang="en-GB" sz="1800">
                <a:solidFill>
                  <a:srgbClr val="FF0000"/>
                </a:solidFill>
                <a:latin typeface="Didact Gothic"/>
                <a:ea typeface="Didact Gothic"/>
                <a:cs typeface="Didact Gothic"/>
                <a:sym typeface="Didact Gothic"/>
              </a:rPr>
              <a:t>h1.title</a:t>
            </a:r>
            <a:r>
              <a:rPr lang="en-GB" sz="1800">
                <a:solidFill>
                  <a:srgbClr val="0000FF"/>
                </a:solidFill>
                <a:latin typeface="Didact Gothic"/>
                <a:ea typeface="Didact Gothic"/>
                <a:cs typeface="Didact Gothic"/>
                <a:sym typeface="Didact Gothic"/>
              </a:rPr>
              <a:t> {</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0000FF"/>
                </a:solidFill>
                <a:latin typeface="Didact Gothic"/>
                <a:ea typeface="Didact Gothic"/>
                <a:cs typeface="Didact Gothic"/>
                <a:sym typeface="Didact Gothic"/>
              </a:rPr>
              <a:t> </a:t>
            </a:r>
            <a:r>
              <a:rPr lang="en-GB" sz="1800">
                <a:solidFill>
                  <a:srgbClr val="FF0000"/>
                </a:solidFill>
                <a:latin typeface="Didact Gothic"/>
                <a:ea typeface="Didact Gothic"/>
                <a:cs typeface="Didact Gothic"/>
                <a:sym typeface="Didact Gothic"/>
              </a:rPr>
              <a:t>font</a:t>
            </a:r>
            <a:r>
              <a:rPr lang="en-GB" sz="1800">
                <a:solidFill>
                  <a:srgbClr val="0000FF"/>
                </a:solidFill>
                <a:latin typeface="Didact Gothic"/>
                <a:ea typeface="Didact Gothic"/>
                <a:cs typeface="Didact Gothic"/>
                <a:sym typeface="Didact Gothic"/>
              </a:rPr>
              <a:t>: normal 24px/1.5 "Open Sans", sans-serif;</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0000FF"/>
                </a:solidFill>
                <a:latin typeface="Didact Gothic"/>
                <a:ea typeface="Didact Gothic"/>
                <a:cs typeface="Didact Gothic"/>
                <a:sym typeface="Didact Gothic"/>
              </a:rPr>
              <a:t> </a:t>
            </a:r>
            <a:r>
              <a:rPr lang="en-GB" sz="1800">
                <a:solidFill>
                  <a:srgbClr val="FF0000"/>
                </a:solidFill>
                <a:latin typeface="Didact Gothic"/>
                <a:ea typeface="Didact Gothic"/>
                <a:cs typeface="Didact Gothic"/>
                <a:sym typeface="Didact Gothic"/>
              </a:rPr>
              <a:t>color</a:t>
            </a:r>
            <a:r>
              <a:rPr lang="en-GB" sz="1800">
                <a:solidFill>
                  <a:srgbClr val="0000FF"/>
                </a:solidFill>
                <a:latin typeface="Didact Gothic"/>
                <a:ea typeface="Didact Gothic"/>
                <a:cs typeface="Didact Gothic"/>
                <a:sym typeface="Didact Gothic"/>
              </a:rPr>
              <a:t>: #F44336;</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0000FF"/>
                </a:solidFill>
                <a:latin typeface="Didact Gothic"/>
                <a:ea typeface="Didact Gothic"/>
                <a:cs typeface="Didact Gothic"/>
                <a:sym typeface="Didact Gothic"/>
              </a:rPr>
              <a:t>}</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FF0000"/>
                </a:solidFill>
                <a:latin typeface="Didact Gothic"/>
                <a:ea typeface="Didact Gothic"/>
                <a:cs typeface="Didact Gothic"/>
                <a:sym typeface="Didact Gothic"/>
              </a:rPr>
              <a:t>div.container</a:t>
            </a:r>
            <a:r>
              <a:rPr lang="en-GB" sz="1800">
                <a:solidFill>
                  <a:srgbClr val="0000FF"/>
                </a:solidFill>
                <a:latin typeface="Didact Gothic"/>
                <a:ea typeface="Didact Gothic"/>
                <a:cs typeface="Didact Gothic"/>
                <a:sym typeface="Didact Gothic"/>
              </a:rPr>
              <a:t> {</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0000FF"/>
                </a:solidFill>
                <a:latin typeface="Didact Gothic"/>
                <a:ea typeface="Didact Gothic"/>
                <a:cs typeface="Didact Gothic"/>
                <a:sym typeface="Didact Gothic"/>
              </a:rPr>
              <a:t> </a:t>
            </a:r>
            <a:r>
              <a:rPr lang="en-GB" sz="1800">
                <a:solidFill>
                  <a:srgbClr val="FF0000"/>
                </a:solidFill>
                <a:latin typeface="Didact Gothic"/>
                <a:ea typeface="Didact Gothic"/>
                <a:cs typeface="Didact Gothic"/>
                <a:sym typeface="Didact Gothic"/>
              </a:rPr>
              <a:t>color</a:t>
            </a:r>
            <a:r>
              <a:rPr lang="en-GB" sz="1800">
                <a:solidFill>
                  <a:srgbClr val="0000FF"/>
                </a:solidFill>
                <a:latin typeface="Didact Gothic"/>
                <a:ea typeface="Didact Gothic"/>
                <a:cs typeface="Didact Gothic"/>
                <a:sym typeface="Didact Gothic"/>
              </a:rPr>
              <a:t>: #F44336;</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0000FF"/>
                </a:solidFill>
                <a:latin typeface="Didact Gothic"/>
                <a:ea typeface="Didact Gothic"/>
                <a:cs typeface="Didact Gothic"/>
                <a:sym typeface="Didact Gothic"/>
              </a:rPr>
              <a:t> </a:t>
            </a:r>
            <a:r>
              <a:rPr lang="en-GB" sz="1800">
                <a:solidFill>
                  <a:srgbClr val="FF0000"/>
                </a:solidFill>
                <a:latin typeface="Didact Gothic"/>
                <a:ea typeface="Didact Gothic"/>
                <a:cs typeface="Didact Gothic"/>
                <a:sym typeface="Didact Gothic"/>
              </a:rPr>
              <a:t>background</a:t>
            </a:r>
            <a:r>
              <a:rPr lang="en-GB" sz="1800">
                <a:solidFill>
                  <a:srgbClr val="0000FF"/>
                </a:solidFill>
                <a:latin typeface="Didact Gothic"/>
                <a:ea typeface="Didact Gothic"/>
                <a:cs typeface="Didact Gothic"/>
                <a:sym typeface="Didact Gothic"/>
              </a:rPr>
              <a:t>: #fff;</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0000FF"/>
                </a:solidFill>
                <a:latin typeface="Didact Gothic"/>
                <a:ea typeface="Didact Gothic"/>
                <a:cs typeface="Didact Gothic"/>
                <a:sym typeface="Didact Gothic"/>
              </a:rPr>
              <a:t> </a:t>
            </a:r>
            <a:r>
              <a:rPr lang="en-GB" sz="1800">
                <a:solidFill>
                  <a:srgbClr val="FF0000"/>
                </a:solidFill>
                <a:latin typeface="Didact Gothic"/>
                <a:ea typeface="Didact Gothic"/>
                <a:cs typeface="Didact Gothic"/>
                <a:sym typeface="Didact Gothic"/>
              </a:rPr>
              <a:t>width</a:t>
            </a:r>
            <a:r>
              <a:rPr lang="en-GB" sz="1800">
                <a:solidFill>
                  <a:srgbClr val="0000FF"/>
                </a:solidFill>
                <a:latin typeface="Didact Gothic"/>
                <a:ea typeface="Didact Gothic"/>
                <a:cs typeface="Didact Gothic"/>
                <a:sym typeface="Didact Gothic"/>
              </a:rPr>
              <a:t>: 100%;</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0000FF"/>
                </a:solidFill>
                <a:latin typeface="Didact Gothic"/>
                <a:ea typeface="Didact Gothic"/>
                <a:cs typeface="Didact Gothic"/>
                <a:sym typeface="Didact Gothic"/>
              </a:rPr>
              <a:t> </a:t>
            </a:r>
            <a:r>
              <a:rPr lang="en-GB" sz="1800">
                <a:solidFill>
                  <a:srgbClr val="FF0000"/>
                </a:solidFill>
                <a:latin typeface="Didact Gothic"/>
                <a:ea typeface="Didact Gothic"/>
                <a:cs typeface="Didact Gothic"/>
                <a:sym typeface="Didact Gothic"/>
              </a:rPr>
              <a:t>box-shadow</a:t>
            </a:r>
            <a:r>
              <a:rPr lang="en-GB" sz="1800">
                <a:solidFill>
                  <a:srgbClr val="0000FF"/>
                </a:solidFill>
                <a:latin typeface="Didact Gothic"/>
                <a:ea typeface="Didact Gothic"/>
                <a:cs typeface="Didact Gothic"/>
                <a:sym typeface="Didact Gothic"/>
              </a:rPr>
              <a:t>: 0 2px 1px 0 rgba(0, 0, 0, 0.2);</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0000FF"/>
                </a:solidFill>
                <a:latin typeface="Didact Gothic"/>
                <a:ea typeface="Didact Gothic"/>
                <a:cs typeface="Didact Gothic"/>
                <a:sym typeface="Didact Gothic"/>
              </a:rPr>
              <a:t>}</a:t>
            </a:r>
            <a:endParaRPr>
              <a:solidFill>
                <a:srgbClr val="0000FF"/>
              </a:solidFill>
              <a:latin typeface="Didact Gothic"/>
              <a:ea typeface="Didact Gothic"/>
              <a:cs typeface="Didact Gothic"/>
              <a:sym typeface="Didact Gothic"/>
            </a:endParaRPr>
          </a:p>
        </p:txBody>
      </p:sp>
      <p:sp>
        <p:nvSpPr>
          <p:cNvPr id="438" name="Google Shape;438;p58"/>
          <p:cNvSpPr txBox="1"/>
          <p:nvPr/>
        </p:nvSpPr>
        <p:spPr>
          <a:xfrm>
            <a:off x="8130575" y="4579600"/>
            <a:ext cx="856200" cy="56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2000">
                <a:solidFill>
                  <a:schemeClr val="dk1"/>
                </a:solidFill>
                <a:latin typeface="Didact Gothic"/>
                <a:ea typeface="Didact Gothic"/>
                <a:cs typeface="Didact Gothic"/>
                <a:sym typeface="Didact Gothic"/>
              </a:rPr>
              <a:t>CSS</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42" name="Shape 442"/>
        <p:cNvGrpSpPr/>
        <p:nvPr/>
      </p:nvGrpSpPr>
      <p:grpSpPr>
        <a:xfrm>
          <a:off x="0" y="0"/>
          <a:ext cx="0" cy="0"/>
          <a:chOff x="0" y="0"/>
          <a:chExt cx="0" cy="0"/>
        </a:xfrm>
      </p:grpSpPr>
      <p:pic>
        <p:nvPicPr>
          <p:cNvPr id="443" name="Google Shape;443;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44" name="Google Shape;444;p59"/>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445" name="Google Shape;445;p59"/>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0"/>
          <p:cNvSpPr txBox="1"/>
          <p:nvPr/>
        </p:nvSpPr>
        <p:spPr>
          <a:xfrm>
            <a:off x="595850" y="3394850"/>
            <a:ext cx="8049600" cy="1070700"/>
          </a:xfrm>
          <a:prstGeom prst="rect">
            <a:avLst/>
          </a:prstGeom>
          <a:solidFill>
            <a:srgbClr val="3CEFAB"/>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Una buena práctica común consiste en definir todas las variables globales al principio del fichero, para que puedan localizarse rápidamente.</a:t>
            </a:r>
            <a:endParaRPr sz="1800">
              <a:latin typeface="Helvetica Neue"/>
              <a:ea typeface="Helvetica Neue"/>
              <a:cs typeface="Helvetica Neue"/>
              <a:sym typeface="Helvetica Neue"/>
            </a:endParaRPr>
          </a:p>
        </p:txBody>
      </p:sp>
      <p:pic>
        <p:nvPicPr>
          <p:cNvPr id="451" name="Google Shape;451;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52" name="Google Shape;452;p60"/>
          <p:cNvSpPr txBox="1"/>
          <p:nvPr/>
        </p:nvSpPr>
        <p:spPr>
          <a:xfrm>
            <a:off x="612300" y="1665775"/>
            <a:ext cx="7919400" cy="161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Una variable se podrá definir fuera o dentro de algún selector.</a:t>
            </a:r>
            <a:endParaRPr sz="200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355600" lvl="0" marL="457200" rtl="0" algn="just">
              <a:lnSpc>
                <a:spcPct val="115000"/>
              </a:lnSpc>
              <a:spcBef>
                <a:spcPts val="0"/>
              </a:spcBef>
              <a:spcAft>
                <a:spcPts val="0"/>
              </a:spcAft>
              <a:buClr>
                <a:srgbClr val="3CEFAB"/>
              </a:buClr>
              <a:buSzPts val="2000"/>
              <a:buFont typeface="Didact Gothic"/>
              <a:buChar char="●"/>
            </a:pPr>
            <a:r>
              <a:rPr lang="en-GB" sz="2000">
                <a:solidFill>
                  <a:schemeClr val="dk1"/>
                </a:solidFill>
                <a:latin typeface="Helvetica Neue"/>
                <a:ea typeface="Helvetica Neue"/>
                <a:cs typeface="Helvetica Neue"/>
                <a:sym typeface="Helvetica Neue"/>
              </a:rPr>
              <a:t>Si se define por fuera, dicha variable será global.</a:t>
            </a:r>
            <a:endParaRPr sz="2000">
              <a:solidFill>
                <a:schemeClr val="dk1"/>
              </a:solidFill>
              <a:latin typeface="Helvetica Neue"/>
              <a:ea typeface="Helvetica Neue"/>
              <a:cs typeface="Helvetica Neue"/>
              <a:sym typeface="Helvetica Neue"/>
            </a:endParaRPr>
          </a:p>
          <a:p>
            <a:pPr indent="-355600" lvl="0" marL="457200" rtl="0" algn="just">
              <a:lnSpc>
                <a:spcPct val="115000"/>
              </a:lnSpc>
              <a:spcBef>
                <a:spcPts val="0"/>
              </a:spcBef>
              <a:spcAft>
                <a:spcPts val="0"/>
              </a:spcAft>
              <a:buClr>
                <a:srgbClr val="3CEFAB"/>
              </a:buClr>
              <a:buSzPts val="2000"/>
              <a:buFont typeface="Didact Gothic"/>
              <a:buChar char="●"/>
            </a:pPr>
            <a:r>
              <a:rPr lang="en-GB" sz="2000">
                <a:solidFill>
                  <a:schemeClr val="dk1"/>
                </a:solidFill>
                <a:latin typeface="Helvetica Neue"/>
                <a:ea typeface="Helvetica Neue"/>
                <a:cs typeface="Helvetica Neue"/>
                <a:sym typeface="Helvetica Neue"/>
              </a:rPr>
              <a:t>Si se define por dentro de un selector, será local.</a:t>
            </a:r>
            <a:endParaRPr sz="200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20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20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800"/>
              </a:spcAft>
              <a:buNone/>
            </a:pPr>
            <a:r>
              <a:t/>
            </a:r>
            <a:endParaRPr sz="2000">
              <a:solidFill>
                <a:schemeClr val="dk1"/>
              </a:solidFill>
              <a:latin typeface="Didact Gothic"/>
              <a:ea typeface="Didact Gothic"/>
              <a:cs typeface="Didact Gothic"/>
              <a:sym typeface="Didact Gothic"/>
            </a:endParaRPr>
          </a:p>
        </p:txBody>
      </p:sp>
      <p:sp>
        <p:nvSpPr>
          <p:cNvPr id="453" name="Google Shape;453;p60"/>
          <p:cNvSpPr txBox="1"/>
          <p:nvPr/>
        </p:nvSpPr>
        <p:spPr>
          <a:xfrm>
            <a:off x="643800" y="1988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VARS (VARIABLES)</a:t>
            </a:r>
            <a:endParaRPr i="1" sz="4000">
              <a:solidFill>
                <a:schemeClr val="dk1"/>
              </a:solidFill>
              <a:latin typeface="Anton"/>
              <a:ea typeface="Anton"/>
              <a:cs typeface="Anton"/>
              <a:sym typeface="Anton"/>
            </a:endParaRPr>
          </a:p>
          <a:p>
            <a:pPr indent="0" lvl="0" marL="0" rtl="0" algn="just">
              <a:lnSpc>
                <a:spcPct val="115000"/>
              </a:lnSpc>
              <a:spcBef>
                <a:spcPts val="600"/>
              </a:spcBef>
              <a:spcAft>
                <a:spcPts val="0"/>
              </a:spcAft>
              <a:buClr>
                <a:schemeClr val="dk1"/>
              </a:buClr>
              <a:buSzPts val="1100"/>
              <a:buFont typeface="Arial"/>
              <a:buNone/>
            </a:pPr>
            <a:r>
              <a:t/>
            </a:r>
            <a:endParaRPr i="1" sz="4000">
              <a:solidFill>
                <a:schemeClr val="dk1"/>
              </a:solidFill>
              <a:latin typeface="Anton"/>
              <a:ea typeface="Anton"/>
              <a:cs typeface="Anton"/>
              <a:sym typeface="Anton"/>
            </a:endParaRPr>
          </a:p>
          <a:p>
            <a:pPr indent="0" lvl="0" marL="0" rtl="0" algn="just">
              <a:lnSpc>
                <a:spcPct val="115000"/>
              </a:lnSpc>
              <a:spcBef>
                <a:spcPts val="300"/>
              </a:spcBef>
              <a:spcAft>
                <a:spcPts val="800"/>
              </a:spcAft>
              <a:buClr>
                <a:schemeClr val="dk1"/>
              </a:buClr>
              <a:buSzPts val="1100"/>
              <a:buFont typeface="Arial"/>
              <a:buNone/>
            </a:pPr>
            <a:r>
              <a:t/>
            </a:r>
            <a:endParaRPr i="1" sz="4000">
              <a:solidFill>
                <a:schemeClr val="dk1"/>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59" name="Google Shape;459;p61"/>
          <p:cNvSpPr txBox="1"/>
          <p:nvPr/>
        </p:nvSpPr>
        <p:spPr>
          <a:xfrm>
            <a:off x="643800" y="1864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4000">
                <a:solidFill>
                  <a:schemeClr val="dk1"/>
                </a:solidFill>
                <a:latin typeface="Anton"/>
                <a:ea typeface="Anton"/>
                <a:cs typeface="Anton"/>
                <a:sym typeface="Anton"/>
              </a:rPr>
              <a:t>USO DE !DEFAULT EN LAS VARIABLES</a:t>
            </a:r>
            <a:endParaRPr i="1" sz="4000">
              <a:solidFill>
                <a:schemeClr val="dk1"/>
              </a:solidFill>
              <a:latin typeface="Anton"/>
              <a:ea typeface="Anton"/>
              <a:cs typeface="Anton"/>
              <a:sym typeface="Anton"/>
            </a:endParaRPr>
          </a:p>
          <a:p>
            <a:pPr indent="0" lvl="0" marL="0" rtl="0" algn="just">
              <a:lnSpc>
                <a:spcPct val="115000"/>
              </a:lnSpc>
              <a:spcBef>
                <a:spcPts val="600"/>
              </a:spcBef>
              <a:spcAft>
                <a:spcPts val="0"/>
              </a:spcAft>
              <a:buClr>
                <a:schemeClr val="dk1"/>
              </a:buClr>
              <a:buSzPts val="1100"/>
              <a:buFont typeface="Arial"/>
              <a:buNone/>
            </a:pPr>
            <a:r>
              <a:t/>
            </a:r>
            <a:endParaRPr i="1" sz="4000">
              <a:solidFill>
                <a:schemeClr val="dk1"/>
              </a:solidFill>
              <a:latin typeface="Anton"/>
              <a:ea typeface="Anton"/>
              <a:cs typeface="Anton"/>
              <a:sym typeface="Anton"/>
            </a:endParaRPr>
          </a:p>
          <a:p>
            <a:pPr indent="0" lvl="0" marL="0" rtl="0" algn="just">
              <a:lnSpc>
                <a:spcPct val="115000"/>
              </a:lnSpc>
              <a:spcBef>
                <a:spcPts val="300"/>
              </a:spcBef>
              <a:spcAft>
                <a:spcPts val="800"/>
              </a:spcAft>
              <a:buClr>
                <a:schemeClr val="dk1"/>
              </a:buClr>
              <a:buSzPts val="1100"/>
              <a:buFont typeface="Arial"/>
              <a:buNone/>
            </a:pPr>
            <a:r>
              <a:t/>
            </a:r>
            <a:endParaRPr i="1" sz="4000">
              <a:solidFill>
                <a:schemeClr val="dk1"/>
              </a:solidFill>
              <a:latin typeface="Anton"/>
              <a:ea typeface="Anton"/>
              <a:cs typeface="Anton"/>
              <a:sym typeface="Anton"/>
            </a:endParaRPr>
          </a:p>
        </p:txBody>
      </p:sp>
      <p:sp>
        <p:nvSpPr>
          <p:cNvPr id="460" name="Google Shape;460;p61"/>
          <p:cNvSpPr txBox="1"/>
          <p:nvPr/>
        </p:nvSpPr>
        <p:spPr>
          <a:xfrm>
            <a:off x="1174350" y="1433075"/>
            <a:ext cx="6795300" cy="507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Si haces esto, el color que tomará será #000000:</a:t>
            </a:r>
            <a:endParaRPr sz="2000">
              <a:solidFill>
                <a:schemeClr val="dk1"/>
              </a:solidFill>
              <a:latin typeface="Helvetica Neue"/>
              <a:ea typeface="Helvetica Neue"/>
              <a:cs typeface="Helvetica Neue"/>
              <a:sym typeface="Helvetica Neue"/>
            </a:endParaRPr>
          </a:p>
        </p:txBody>
      </p:sp>
      <p:graphicFrame>
        <p:nvGraphicFramePr>
          <p:cNvPr id="461" name="Google Shape;461;p61"/>
          <p:cNvGraphicFramePr/>
          <p:nvPr/>
        </p:nvGraphicFramePr>
        <p:xfrm>
          <a:off x="1616175" y="1929775"/>
          <a:ext cx="3000000" cy="3000000"/>
        </p:xfrm>
        <a:graphic>
          <a:graphicData uri="http://schemas.openxmlformats.org/drawingml/2006/table">
            <a:tbl>
              <a:tblPr>
                <a:noFill/>
                <a:tableStyleId>{EF5B29C3-B794-40EE-8646-DD7A5059E4BD}</a:tableStyleId>
              </a:tblPr>
              <a:tblGrid>
                <a:gridCol w="5686425"/>
              </a:tblGrid>
              <a:tr h="9525">
                <a:tc rowSpan="2">
                  <a:txBody>
                    <a:bodyPr/>
                    <a:lstStyle/>
                    <a:p>
                      <a:pPr indent="0" lvl="0" marL="0" rtl="0" algn="just">
                        <a:lnSpc>
                          <a:spcPct val="135714"/>
                        </a:lnSpc>
                        <a:spcBef>
                          <a:spcPts val="0"/>
                        </a:spcBef>
                        <a:spcAft>
                          <a:spcPts val="0"/>
                        </a:spcAft>
                        <a:buNone/>
                      </a:pPr>
                      <a:r>
                        <a:rPr lang="en-GB" sz="1800">
                          <a:solidFill>
                            <a:srgbClr val="FF0000"/>
                          </a:solidFill>
                          <a:latin typeface="Didact Gothic"/>
                          <a:ea typeface="Didact Gothic"/>
                          <a:cs typeface="Didact Gothic"/>
                          <a:sym typeface="Didact Gothic"/>
                        </a:rPr>
                        <a:t>$color: </a:t>
                      </a:r>
                      <a:r>
                        <a:rPr lang="en-GB" sz="1800">
                          <a:solidFill>
                            <a:srgbClr val="0000FF"/>
                          </a:solidFill>
                          <a:latin typeface="Didact Gothic"/>
                          <a:ea typeface="Didact Gothic"/>
                          <a:cs typeface="Didact Gothic"/>
                          <a:sym typeface="Didact Gothic"/>
                        </a:rPr>
                        <a:t>#FF0000;</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FF0000"/>
                          </a:solidFill>
                          <a:latin typeface="Didact Gothic"/>
                          <a:ea typeface="Didact Gothic"/>
                          <a:cs typeface="Didact Gothic"/>
                          <a:sym typeface="Didact Gothic"/>
                        </a:rPr>
                        <a:t>$color:</a:t>
                      </a:r>
                      <a:r>
                        <a:rPr lang="en-GB" sz="1800">
                          <a:solidFill>
                            <a:srgbClr val="0000FF"/>
                          </a:solidFill>
                          <a:latin typeface="Didact Gothic"/>
                          <a:ea typeface="Didact Gothic"/>
                          <a:cs typeface="Didact Gothic"/>
                          <a:sym typeface="Didact Gothic"/>
                        </a:rPr>
                        <a:t> #000000;</a:t>
                      </a:r>
                      <a:endParaRPr sz="1800">
                        <a:solidFill>
                          <a:srgbClr val="0000FF"/>
                        </a:solidFill>
                        <a:latin typeface="Didact Gothic"/>
                        <a:ea typeface="Didact Gothic"/>
                        <a:cs typeface="Didact Gothic"/>
                        <a:sym typeface="Didact Gothic"/>
                      </a:endParaRPr>
                    </a:p>
                  </a:txBody>
                  <a:tcPr marT="63500" marB="63500" marR="63500" marL="63500">
                    <a:solidFill>
                      <a:srgbClr val="F3F3F3"/>
                    </a:solidFill>
                  </a:tcPr>
                </a:tc>
              </a:tr>
              <a:tr h="330200">
                <a:tc vMerge="1"/>
              </a:tr>
            </a:tbl>
          </a:graphicData>
        </a:graphic>
      </p:graphicFrame>
      <p:graphicFrame>
        <p:nvGraphicFramePr>
          <p:cNvPr id="462" name="Google Shape;462;p61"/>
          <p:cNvGraphicFramePr/>
          <p:nvPr/>
        </p:nvGraphicFramePr>
        <p:xfrm>
          <a:off x="1637075" y="3667175"/>
          <a:ext cx="3000000" cy="3000000"/>
        </p:xfrm>
        <a:graphic>
          <a:graphicData uri="http://schemas.openxmlformats.org/drawingml/2006/table">
            <a:tbl>
              <a:tblPr>
                <a:noFill/>
                <a:tableStyleId>{EF5B29C3-B794-40EE-8646-DD7A5059E4BD}</a:tableStyleId>
              </a:tblPr>
              <a:tblGrid>
                <a:gridCol w="5686425"/>
              </a:tblGrid>
              <a:tr h="12700">
                <a:tc rowSpan="2">
                  <a:txBody>
                    <a:bodyPr/>
                    <a:lstStyle/>
                    <a:p>
                      <a:pPr indent="0" lvl="0" marL="0" rtl="0" algn="just">
                        <a:lnSpc>
                          <a:spcPct val="135714"/>
                        </a:lnSpc>
                        <a:spcBef>
                          <a:spcPts val="0"/>
                        </a:spcBef>
                        <a:spcAft>
                          <a:spcPts val="0"/>
                        </a:spcAft>
                        <a:buNone/>
                      </a:pPr>
                      <a:r>
                        <a:rPr lang="en-GB" sz="1800">
                          <a:solidFill>
                            <a:srgbClr val="FF0000"/>
                          </a:solidFill>
                          <a:latin typeface="Didact Gothic"/>
                          <a:ea typeface="Didact Gothic"/>
                          <a:cs typeface="Didact Gothic"/>
                          <a:sym typeface="Didact Gothic"/>
                        </a:rPr>
                        <a:t>$color:</a:t>
                      </a:r>
                      <a:r>
                        <a:rPr lang="en-GB" sz="1800">
                          <a:solidFill>
                            <a:srgbClr val="0000FF"/>
                          </a:solidFill>
                          <a:latin typeface="Didact Gothic"/>
                          <a:ea typeface="Didact Gothic"/>
                          <a:cs typeface="Didact Gothic"/>
                          <a:sym typeface="Didact Gothic"/>
                        </a:rPr>
                        <a:t> #333333;</a:t>
                      </a:r>
                      <a:endParaRPr sz="18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1800">
                          <a:solidFill>
                            <a:srgbClr val="FF0000"/>
                          </a:solidFill>
                          <a:latin typeface="Didact Gothic"/>
                          <a:ea typeface="Didact Gothic"/>
                          <a:cs typeface="Didact Gothic"/>
                          <a:sym typeface="Didact Gothic"/>
                        </a:rPr>
                        <a:t>$color: </a:t>
                      </a:r>
                      <a:r>
                        <a:rPr lang="en-GB" sz="1800">
                          <a:solidFill>
                            <a:srgbClr val="0000FF"/>
                          </a:solidFill>
                          <a:latin typeface="Didact Gothic"/>
                          <a:ea typeface="Didact Gothic"/>
                          <a:cs typeface="Didact Gothic"/>
                          <a:sym typeface="Didact Gothic"/>
                        </a:rPr>
                        <a:t>#000000 </a:t>
                      </a:r>
                      <a:r>
                        <a:rPr lang="en-GB" sz="1800">
                          <a:solidFill>
                            <a:srgbClr val="FF0000"/>
                          </a:solidFill>
                          <a:latin typeface="Didact Gothic"/>
                          <a:ea typeface="Didact Gothic"/>
                          <a:cs typeface="Didact Gothic"/>
                          <a:sym typeface="Didact Gothic"/>
                        </a:rPr>
                        <a:t>!default;</a:t>
                      </a:r>
                      <a:endParaRPr sz="1800">
                        <a:solidFill>
                          <a:srgbClr val="FF0000"/>
                        </a:solidFill>
                        <a:latin typeface="Didact Gothic"/>
                        <a:ea typeface="Didact Gothic"/>
                        <a:cs typeface="Didact Gothic"/>
                        <a:sym typeface="Didact Gothic"/>
                      </a:endParaRPr>
                    </a:p>
                  </a:txBody>
                  <a:tcPr marT="63500" marB="63500" marR="63500" marL="63500">
                    <a:solidFill>
                      <a:srgbClr val="F3F3F3"/>
                    </a:solidFill>
                  </a:tcPr>
                </a:tc>
              </a:tr>
              <a:tr h="330200">
                <a:tc vMerge="1"/>
              </a:tr>
            </a:tbl>
          </a:graphicData>
        </a:graphic>
      </p:graphicFrame>
      <p:sp>
        <p:nvSpPr>
          <p:cNvPr id="463" name="Google Shape;463;p61"/>
          <p:cNvSpPr txBox="1"/>
          <p:nvPr/>
        </p:nvSpPr>
        <p:spPr>
          <a:xfrm>
            <a:off x="0" y="2942100"/>
            <a:ext cx="9144000" cy="715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a:ea typeface="Helvetica Neue"/>
                <a:cs typeface="Helvetica Neue"/>
                <a:sym typeface="Helvetica Neue"/>
              </a:rPr>
              <a:t>Pero si agregamos el </a:t>
            </a:r>
            <a:r>
              <a:rPr lang="en-GB" sz="2000">
                <a:solidFill>
                  <a:srgbClr val="FF0000"/>
                </a:solidFill>
                <a:latin typeface="Helvetica Neue"/>
                <a:ea typeface="Helvetica Neue"/>
                <a:cs typeface="Helvetica Neue"/>
                <a:sym typeface="Helvetica Neue"/>
              </a:rPr>
              <a:t>!default, </a:t>
            </a:r>
            <a:r>
              <a:rPr lang="en-GB" sz="2000">
                <a:latin typeface="Helvetica Neue"/>
                <a:ea typeface="Helvetica Neue"/>
                <a:cs typeface="Helvetica Neue"/>
                <a:sym typeface="Helvetica Neue"/>
              </a:rPr>
              <a:t>se tomará el #333333. El </a:t>
            </a:r>
            <a:r>
              <a:rPr lang="en-GB" sz="2000">
                <a:solidFill>
                  <a:srgbClr val="FF0000"/>
                </a:solidFill>
                <a:latin typeface="Helvetica Neue"/>
                <a:ea typeface="Helvetica Neue"/>
                <a:cs typeface="Helvetica Neue"/>
                <a:sym typeface="Helvetica Neue"/>
              </a:rPr>
              <a:t>!default</a:t>
            </a:r>
            <a:r>
              <a:rPr lang="en-GB" sz="2000">
                <a:latin typeface="Helvetica Neue"/>
                <a:ea typeface="Helvetica Neue"/>
                <a:cs typeface="Helvetica Neue"/>
                <a:sym typeface="Helvetica Neue"/>
              </a:rPr>
              <a:t> indica que si dicha propiedad no fue asignada, tome el #000000 por defecto</a:t>
            </a:r>
            <a:r>
              <a:rPr lang="en-GB" sz="2000">
                <a:latin typeface="Helvetica Neue"/>
                <a:ea typeface="Helvetica Neue"/>
                <a:cs typeface="Helvetica Neue"/>
                <a:sym typeface="Helvetica Neue"/>
              </a:rPr>
              <a:t>:</a:t>
            </a:r>
            <a:endParaRPr sz="2000">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67" name="Shape 467"/>
        <p:cNvGrpSpPr/>
        <p:nvPr/>
      </p:nvGrpSpPr>
      <p:grpSpPr>
        <a:xfrm>
          <a:off x="0" y="0"/>
          <a:ext cx="0" cy="0"/>
          <a:chOff x="0" y="0"/>
          <a:chExt cx="0" cy="0"/>
        </a:xfrm>
      </p:grpSpPr>
      <p:pic>
        <p:nvPicPr>
          <p:cNvPr id="468" name="Google Shape;468;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69" name="Google Shape;469;p62"/>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470" name="Google Shape;470;p62"/>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4" name="Shape 474"/>
        <p:cNvGrpSpPr/>
        <p:nvPr/>
      </p:nvGrpSpPr>
      <p:grpSpPr>
        <a:xfrm>
          <a:off x="0" y="0"/>
          <a:ext cx="0" cy="0"/>
          <a:chOff x="0" y="0"/>
          <a:chExt cx="0" cy="0"/>
        </a:xfrm>
      </p:grpSpPr>
      <p:sp>
        <p:nvSpPr>
          <p:cNvPr id="475" name="Google Shape;475;p63"/>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BEM</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8"/>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SASS I</a:t>
            </a:r>
            <a:endParaRPr b="0" i="1" sz="3600" u="none" cap="none" strike="noStrike">
              <a:solidFill>
                <a:srgbClr val="121212"/>
              </a:solidFill>
              <a:latin typeface="Anton"/>
              <a:ea typeface="Anton"/>
              <a:cs typeface="Anton"/>
              <a:sym typeface="Anton"/>
            </a:endParaRPr>
          </a:p>
        </p:txBody>
      </p:sp>
      <p:sp>
        <p:nvSpPr>
          <p:cNvPr id="120" name="Google Shape;120;p28"/>
          <p:cNvSpPr txBox="1"/>
          <p:nvPr/>
        </p:nvSpPr>
        <p:spPr>
          <a:xfrm>
            <a:off x="1623450" y="1645575"/>
            <a:ext cx="58971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a:t>
            </a:r>
            <a:r>
              <a:rPr b="1" lang="en-GB" sz="2000">
                <a:solidFill>
                  <a:srgbClr val="121212"/>
                </a:solidFill>
                <a:latin typeface="Helvetica Neue"/>
                <a:ea typeface="Helvetica Neue"/>
                <a:cs typeface="Helvetica Neue"/>
                <a:sym typeface="Helvetica Neue"/>
              </a:rPr>
              <a:t>1</a:t>
            </a:r>
            <a:r>
              <a:rPr b="1" i="0" lang="en-GB" sz="2000" u="none" cap="none" strike="noStrike">
                <a:solidFill>
                  <a:srgbClr val="121212"/>
                </a:solidFill>
                <a:latin typeface="Helvetica Neue"/>
                <a:ea typeface="Helvetica Neue"/>
                <a:cs typeface="Helvetica Neue"/>
                <a:sym typeface="Helvetica Neue"/>
              </a:rPr>
              <a:t>1. </a:t>
            </a:r>
            <a:r>
              <a:rPr b="0" i="0" lang="en-GB" sz="2000" u="none" cap="none" strike="noStrike">
                <a:solidFill>
                  <a:srgbClr val="121212"/>
                </a:solidFill>
                <a:latin typeface="Helvetica Neue"/>
                <a:ea typeface="Helvetica Neue"/>
                <a:cs typeface="Helvetica Neue"/>
                <a:sym typeface="Helvetica Neue"/>
              </a:rPr>
              <a:t> </a:t>
            </a:r>
            <a:r>
              <a:rPr lang="en-GB" sz="2000">
                <a:solidFill>
                  <a:srgbClr val="121212"/>
                </a:solidFill>
                <a:latin typeface="Helvetica Neue"/>
                <a:ea typeface="Helvetica Neue"/>
                <a:cs typeface="Helvetica Neue"/>
                <a:sym typeface="Helvetica Neue"/>
              </a:rPr>
              <a:t>DESARROLLO WEB </a:t>
            </a:r>
            <a:endParaRPr b="0" i="0" sz="1400" u="none" cap="none" strike="noStrike">
              <a:solidFill>
                <a:srgbClr val="121212"/>
              </a:solidFill>
              <a:latin typeface="Helvetica Neue"/>
              <a:ea typeface="Helvetica Neue"/>
              <a:cs typeface="Helvetica Neue"/>
              <a:sym typeface="Helvetica Neue"/>
            </a:endParaRPr>
          </a:p>
        </p:txBody>
      </p:sp>
      <p:sp>
        <p:nvSpPr>
          <p:cNvPr id="121" name="Google Shape;121;p28"/>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6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1" name="Google Shape;481;p64"/>
          <p:cNvSpPr txBox="1"/>
          <p:nvPr/>
        </p:nvSpPr>
        <p:spPr>
          <a:xfrm>
            <a:off x="643800" y="291400"/>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BEM</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482" name="Google Shape;482;p64"/>
          <p:cNvSpPr txBox="1"/>
          <p:nvPr/>
        </p:nvSpPr>
        <p:spPr>
          <a:xfrm>
            <a:off x="440850" y="1735825"/>
            <a:ext cx="8262300" cy="256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Todos queremos hacer que </a:t>
            </a:r>
            <a:r>
              <a:rPr lang="en-GB" sz="2000">
                <a:solidFill>
                  <a:schemeClr val="dk1"/>
                </a:solidFill>
                <a:highlight>
                  <a:srgbClr val="E0FF00"/>
                </a:highlight>
                <a:latin typeface="Helvetica Neue"/>
                <a:ea typeface="Helvetica Neue"/>
                <a:cs typeface="Helvetica Neue"/>
                <a:sym typeface="Helvetica Neue"/>
              </a:rPr>
              <a:t>nuestro código sea más fácil de leer</a:t>
            </a:r>
            <a:r>
              <a:rPr lang="en-GB" sz="2000">
                <a:solidFill>
                  <a:schemeClr val="dk1"/>
                </a:solidFill>
                <a:latin typeface="Helvetica Neue"/>
                <a:ea typeface="Helvetica Neue"/>
                <a:cs typeface="Helvetica Neue"/>
                <a:sym typeface="Helvetica Neue"/>
              </a:rPr>
              <a:t>. Esto nos ayuda a trabajar más rápidamente y de manera eficiente, y cuando otros trabajen con nosotros podremos mantener claridad y coherencia. </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2000"/>
              </a:spcBef>
              <a:spcAft>
                <a:spcPts val="0"/>
              </a:spcAft>
              <a:buNone/>
            </a:pPr>
            <a:r>
              <a:rPr lang="en-GB" sz="2000">
                <a:solidFill>
                  <a:schemeClr val="dk1"/>
                </a:solidFill>
                <a:latin typeface="Helvetica Neue"/>
                <a:ea typeface="Helvetica Neue"/>
                <a:cs typeface="Helvetica Neue"/>
                <a:sym typeface="Helvetica Neue"/>
              </a:rPr>
              <a:t>Hoy vamos a cubrir la </a:t>
            </a:r>
            <a:r>
              <a:rPr lang="en-GB" sz="2000">
                <a:solidFill>
                  <a:schemeClr val="dk1"/>
                </a:solidFill>
                <a:highlight>
                  <a:srgbClr val="E0FF00"/>
                </a:highlight>
                <a:latin typeface="Helvetica Neue"/>
                <a:ea typeface="Helvetica Neue"/>
                <a:cs typeface="Helvetica Neue"/>
                <a:sym typeface="Helvetica Neue"/>
              </a:rPr>
              <a:t>metodología BEM</a:t>
            </a:r>
            <a:r>
              <a:rPr lang="en-GB" sz="2000">
                <a:solidFill>
                  <a:schemeClr val="dk1"/>
                </a:solidFill>
                <a:latin typeface="Helvetica Neue"/>
                <a:ea typeface="Helvetica Neue"/>
                <a:cs typeface="Helvetica Neue"/>
                <a:sym typeface="Helvetica Neue"/>
              </a:rPr>
              <a:t>, que nos </a:t>
            </a:r>
            <a:r>
              <a:rPr lang="en-GB" sz="2000">
                <a:solidFill>
                  <a:schemeClr val="dk1"/>
                </a:solidFill>
                <a:latin typeface="Helvetica Neue"/>
                <a:ea typeface="Helvetica Neue"/>
                <a:cs typeface="Helvetica Neue"/>
                <a:sym typeface="Helvetica Neue"/>
              </a:rPr>
              <a:t>ayudará</a:t>
            </a:r>
            <a:r>
              <a:rPr lang="en-GB" sz="2000">
                <a:solidFill>
                  <a:schemeClr val="dk1"/>
                </a:solidFill>
                <a:latin typeface="Helvetica Neue"/>
                <a:ea typeface="Helvetica Neue"/>
                <a:cs typeface="Helvetica Neue"/>
                <a:sym typeface="Helvetica Neue"/>
              </a:rPr>
              <a:t> a entender estructuras de CSS, y a mejorar las nuestras.</a:t>
            </a:r>
            <a:endParaRPr sz="2000">
              <a:solidFill>
                <a:schemeClr val="dk1"/>
              </a:solidFill>
              <a:latin typeface="Helvetica Neue"/>
              <a:ea typeface="Helvetica Neue"/>
              <a:cs typeface="Helvetica Neue"/>
              <a:sym typeface="Helvetica Neue"/>
            </a:endParaRPr>
          </a:p>
          <a:p>
            <a:pPr indent="0" lvl="0" marL="0" rtl="0" algn="just">
              <a:lnSpc>
                <a:spcPct val="115000"/>
              </a:lnSpc>
              <a:spcBef>
                <a:spcPts val="2000"/>
              </a:spcBef>
              <a:spcAft>
                <a:spcPts val="0"/>
              </a:spcAft>
              <a:buNone/>
            </a:pPr>
            <a:r>
              <a:t/>
            </a:r>
            <a:endParaRPr sz="2000">
              <a:solidFill>
                <a:schemeClr val="dk1"/>
              </a:solidFill>
              <a:highlight>
                <a:srgbClr val="FEFEFE"/>
              </a:highlight>
              <a:latin typeface="Didact Gothic"/>
              <a:ea typeface="Didact Gothic"/>
              <a:cs typeface="Didact Gothic"/>
              <a:sym typeface="Didact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486" name="Shape 486"/>
        <p:cNvGrpSpPr/>
        <p:nvPr/>
      </p:nvGrpSpPr>
      <p:grpSpPr>
        <a:xfrm>
          <a:off x="0" y="0"/>
          <a:ext cx="0" cy="0"/>
          <a:chOff x="0" y="0"/>
          <a:chExt cx="0" cy="0"/>
        </a:xfrm>
      </p:grpSpPr>
      <p:pic>
        <p:nvPicPr>
          <p:cNvPr id="487" name="Google Shape;487;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8" name="Google Shape;488;p65"/>
          <p:cNvSpPr txBox="1"/>
          <p:nvPr/>
        </p:nvSpPr>
        <p:spPr>
          <a:xfrm>
            <a:off x="671400" y="1039050"/>
            <a:ext cx="7801200" cy="3675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latin typeface="Helvetica Neue"/>
                <a:ea typeface="Helvetica Neue"/>
                <a:cs typeface="Helvetica Neue"/>
                <a:sym typeface="Helvetica Neue"/>
              </a:rPr>
              <a:t>BEM significa </a:t>
            </a:r>
            <a:r>
              <a:rPr i="1" lang="en-GB" sz="1900">
                <a:solidFill>
                  <a:schemeClr val="dk1"/>
                </a:solidFill>
                <a:latin typeface="Helvetica Neue"/>
                <a:ea typeface="Helvetica Neue"/>
                <a:cs typeface="Helvetica Neue"/>
                <a:sym typeface="Helvetica Neue"/>
              </a:rPr>
              <a:t>Modificador de Bloques de Elementos (Block Element Modifier)</a:t>
            </a:r>
            <a:r>
              <a:rPr lang="en-GB" sz="1900">
                <a:solidFill>
                  <a:schemeClr val="dk1"/>
                </a:solidFill>
                <a:latin typeface="Helvetica Neue"/>
                <a:ea typeface="Helvetica Neue"/>
                <a:cs typeface="Helvetica Neue"/>
                <a:sym typeface="Helvetica Neue"/>
              </a:rPr>
              <a:t> por sus siglas en inglés. Sugiere una manera estructurada de nombrar tus clases, basada en las propiedades del elemento en cuestión. </a:t>
            </a:r>
            <a:endParaRPr sz="1900">
              <a:solidFill>
                <a:schemeClr val="dk1"/>
              </a:solidFill>
              <a:latin typeface="Helvetica Neue"/>
              <a:ea typeface="Helvetica Neue"/>
              <a:cs typeface="Helvetica Neue"/>
              <a:sym typeface="Helvetica Neue"/>
            </a:endParaRPr>
          </a:p>
          <a:p>
            <a:pPr indent="0" lvl="0" marL="0" rtl="0" algn="ctr">
              <a:lnSpc>
                <a:spcPct val="115000"/>
              </a:lnSpc>
              <a:spcBef>
                <a:spcPts val="2000"/>
              </a:spcBef>
              <a:spcAft>
                <a:spcPts val="0"/>
              </a:spcAft>
              <a:buNone/>
            </a:pPr>
            <a:r>
              <a:rPr lang="en-GB" sz="1900">
                <a:solidFill>
                  <a:schemeClr val="dk1"/>
                </a:solidFill>
                <a:latin typeface="Helvetica Neue"/>
                <a:ea typeface="Helvetica Neue"/>
                <a:cs typeface="Helvetica Neue"/>
                <a:sym typeface="Helvetica Neue"/>
              </a:rPr>
              <a:t>BEM tiene como horizonte modularizar lo máximo posible cada uno de los bloques de código dispuesto. Se centra en tres parámetros o variables posibles: bloques (div, section, article, ul, ol, etc.), elementos (a, button, li, span, etc.) y modificadores. Estos últimos se definen de acuerdo a la posterior utilización que haga el desarrollador a cargo.</a:t>
            </a:r>
            <a:endParaRPr sz="1900">
              <a:solidFill>
                <a:schemeClr val="dk1"/>
              </a:solidFill>
              <a:latin typeface="Helvetica Neue"/>
              <a:ea typeface="Helvetica Neue"/>
              <a:cs typeface="Helvetica Neue"/>
              <a:sym typeface="Helvetica Neue"/>
            </a:endParaRPr>
          </a:p>
          <a:p>
            <a:pPr indent="0" lvl="0" marL="0" rtl="0" algn="ctr">
              <a:lnSpc>
                <a:spcPct val="115000"/>
              </a:lnSpc>
              <a:spcBef>
                <a:spcPts val="2000"/>
              </a:spcBef>
              <a:spcAft>
                <a:spcPts val="0"/>
              </a:spcAft>
              <a:buNone/>
            </a:pPr>
            <a:r>
              <a:t/>
            </a:r>
            <a:endParaRPr sz="19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19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19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1900">
              <a:solidFill>
                <a:schemeClr val="dk1"/>
              </a:solidFill>
              <a:latin typeface="Helvetica Neue"/>
              <a:ea typeface="Helvetica Neue"/>
              <a:cs typeface="Helvetica Neue"/>
              <a:sym typeface="Helvetica Neue"/>
            </a:endParaRPr>
          </a:p>
        </p:txBody>
      </p:sp>
      <p:sp>
        <p:nvSpPr>
          <p:cNvPr id="489" name="Google Shape;489;p65"/>
          <p:cNvSpPr txBox="1"/>
          <p:nvPr/>
        </p:nvSpPr>
        <p:spPr>
          <a:xfrm>
            <a:off x="643800" y="5592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BEM</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95" name="Google Shape;495;p66"/>
          <p:cNvSpPr txBox="1"/>
          <p:nvPr/>
        </p:nvSpPr>
        <p:spPr>
          <a:xfrm>
            <a:off x="643800" y="4680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BLOQUE</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496" name="Google Shape;496;p66"/>
          <p:cNvSpPr txBox="1"/>
          <p:nvPr/>
        </p:nvSpPr>
        <p:spPr>
          <a:xfrm>
            <a:off x="440850" y="1995375"/>
            <a:ext cx="8262300" cy="201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El </a:t>
            </a:r>
            <a:r>
              <a:rPr i="1" lang="en-GB" sz="2000">
                <a:solidFill>
                  <a:schemeClr val="dk1"/>
                </a:solidFill>
                <a:latin typeface="Helvetica Neue"/>
                <a:ea typeface="Helvetica Neue"/>
                <a:cs typeface="Helvetica Neue"/>
                <a:sym typeface="Helvetica Neue"/>
              </a:rPr>
              <a:t>bloque</a:t>
            </a:r>
            <a:r>
              <a:rPr lang="en-GB" sz="2000">
                <a:solidFill>
                  <a:schemeClr val="dk1"/>
                </a:solidFill>
                <a:latin typeface="Helvetica Neue"/>
                <a:ea typeface="Helvetica Neue"/>
                <a:cs typeface="Helvetica Neue"/>
                <a:sym typeface="Helvetica Neue"/>
              </a:rPr>
              <a:t> es un </a:t>
            </a:r>
            <a:r>
              <a:rPr lang="en-GB" sz="2000">
                <a:solidFill>
                  <a:schemeClr val="dk1"/>
                </a:solidFill>
                <a:highlight>
                  <a:srgbClr val="E0FF00"/>
                </a:highlight>
                <a:latin typeface="Helvetica Neue"/>
                <a:ea typeface="Helvetica Neue"/>
                <a:cs typeface="Helvetica Neue"/>
                <a:sym typeface="Helvetica Neue"/>
              </a:rPr>
              <a:t>contenedor o contexto donde el elemento se encuentra presente</a:t>
            </a:r>
            <a:r>
              <a:rPr lang="en-GB" sz="2000">
                <a:solidFill>
                  <a:schemeClr val="dk1"/>
                </a:solidFill>
                <a:latin typeface="Helvetica Neue"/>
                <a:ea typeface="Helvetica Neue"/>
                <a:cs typeface="Helvetica Neue"/>
                <a:sym typeface="Helvetica Neue"/>
              </a:rPr>
              <a:t>. Piensa como si fueran partes estructurales de código más grandes. Puede que tengas un encabezado, pie de página, una barra lateral y un área de contenido principal; cada uno de estos sería considerado como un bloque. Miremos la imagen a continuación:</a:t>
            </a:r>
            <a:endParaRPr sz="2000">
              <a:solidFill>
                <a:schemeClr val="dk1"/>
              </a:solidFill>
              <a:latin typeface="Helvetica Neue"/>
              <a:ea typeface="Helvetica Neue"/>
              <a:cs typeface="Helvetica Neue"/>
              <a:sym typeface="Helvetica Neue"/>
            </a:endParaRPr>
          </a:p>
          <a:p>
            <a:pPr indent="0" lvl="0" marL="0" rtl="0" algn="just">
              <a:lnSpc>
                <a:spcPct val="115000"/>
              </a:lnSpc>
              <a:spcBef>
                <a:spcPts val="2000"/>
              </a:spcBef>
              <a:spcAft>
                <a:spcPts val="0"/>
              </a:spcAft>
              <a:buNone/>
            </a:pPr>
            <a:r>
              <a:t/>
            </a:r>
            <a:endParaRPr sz="2000">
              <a:solidFill>
                <a:schemeClr val="dk1"/>
              </a:solidFill>
              <a:highlight>
                <a:srgbClr val="FEFEFE"/>
              </a:highlight>
              <a:latin typeface="Didact Gothic"/>
              <a:ea typeface="Didact Gothic"/>
              <a:cs typeface="Didact Gothic"/>
              <a:sym typeface="Didact Gothi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6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02" name="Google Shape;502;p67"/>
          <p:cNvSpPr txBox="1"/>
          <p:nvPr/>
        </p:nvSpPr>
        <p:spPr>
          <a:xfrm>
            <a:off x="1001200" y="262675"/>
            <a:ext cx="7856400" cy="98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BLOQUE</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pic>
        <p:nvPicPr>
          <p:cNvPr id="503" name="Google Shape;503;p67"/>
          <p:cNvPicPr preferRelativeResize="0"/>
          <p:nvPr/>
        </p:nvPicPr>
        <p:blipFill>
          <a:blip r:embed="rId4">
            <a:alphaModFix/>
          </a:blip>
          <a:stretch>
            <a:fillRect/>
          </a:stretch>
        </p:blipFill>
        <p:spPr>
          <a:xfrm>
            <a:off x="3353950" y="491224"/>
            <a:ext cx="3736100" cy="4420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6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09" name="Google Shape;509;p68"/>
          <p:cNvSpPr txBox="1"/>
          <p:nvPr/>
        </p:nvSpPr>
        <p:spPr>
          <a:xfrm>
            <a:off x="726050" y="1569350"/>
            <a:ext cx="7944300" cy="124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EFEFE"/>
                </a:highlight>
                <a:latin typeface="Helvetica Neue"/>
                <a:ea typeface="Helvetica Neue"/>
                <a:cs typeface="Helvetica Neue"/>
                <a:sym typeface="Helvetica Neue"/>
              </a:rPr>
              <a:t>El bloque de elementos forma la raíz de la clase y siempre irá primero. Solo debes saber que una vez que has definido tu bloque, estarás listo para comenzar a nombrar tus elementos.</a:t>
            </a:r>
            <a:endParaRPr sz="2000">
              <a:latin typeface="Helvetica Neue"/>
              <a:ea typeface="Helvetica Neue"/>
              <a:cs typeface="Helvetica Neue"/>
              <a:sym typeface="Helvetica Neue"/>
            </a:endParaRPr>
          </a:p>
        </p:txBody>
      </p:sp>
      <p:graphicFrame>
        <p:nvGraphicFramePr>
          <p:cNvPr id="510" name="Google Shape;510;p68"/>
          <p:cNvGraphicFramePr/>
          <p:nvPr/>
        </p:nvGraphicFramePr>
        <p:xfrm>
          <a:off x="1595275" y="2915250"/>
          <a:ext cx="3000000" cy="3000000"/>
        </p:xfrm>
        <a:graphic>
          <a:graphicData uri="http://schemas.openxmlformats.org/drawingml/2006/table">
            <a:tbl>
              <a:tblPr>
                <a:noFill/>
                <a:tableStyleId>{EF5B29C3-B794-40EE-8646-DD7A5059E4BD}</a:tableStyleId>
              </a:tblPr>
              <a:tblGrid>
                <a:gridCol w="5686425"/>
              </a:tblGrid>
              <a:tr h="12700">
                <a:tc rowSpan="2">
                  <a:txBody>
                    <a:bodyPr/>
                    <a:lstStyle/>
                    <a:p>
                      <a:pPr indent="0" lvl="0" marL="0" rtl="0" algn="just">
                        <a:lnSpc>
                          <a:spcPct val="135714"/>
                        </a:lnSpc>
                        <a:spcBef>
                          <a:spcPts val="0"/>
                        </a:spcBef>
                        <a:spcAft>
                          <a:spcPts val="0"/>
                        </a:spcAft>
                        <a:buNone/>
                      </a:pPr>
                      <a:r>
                        <a:rPr lang="en-GB" sz="2000">
                          <a:solidFill>
                            <a:srgbClr val="0000FF"/>
                          </a:solidFill>
                          <a:latin typeface="Didact Gothic"/>
                          <a:ea typeface="Didact Gothic"/>
                          <a:cs typeface="Didact Gothic"/>
                          <a:sym typeface="Didact Gothic"/>
                        </a:rPr>
                        <a:t>.</a:t>
                      </a:r>
                      <a:r>
                        <a:rPr lang="en-GB" sz="2000">
                          <a:solidFill>
                            <a:srgbClr val="FF0000"/>
                          </a:solidFill>
                          <a:latin typeface="Didact Gothic"/>
                          <a:ea typeface="Didact Gothic"/>
                          <a:cs typeface="Didact Gothic"/>
                          <a:sym typeface="Didact Gothic"/>
                        </a:rPr>
                        <a:t>block__element</a:t>
                      </a:r>
                      <a:r>
                        <a:rPr lang="en-GB" sz="2000">
                          <a:solidFill>
                            <a:srgbClr val="0000FF"/>
                          </a:solidFill>
                          <a:latin typeface="Didact Gothic"/>
                          <a:ea typeface="Didact Gothic"/>
                          <a:cs typeface="Didact Gothic"/>
                          <a:sym typeface="Didact Gothic"/>
                        </a:rPr>
                        <a:t> {</a:t>
                      </a:r>
                      <a:endParaRPr sz="20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2000">
                          <a:solidFill>
                            <a:srgbClr val="0000FF"/>
                          </a:solidFill>
                          <a:latin typeface="Didact Gothic"/>
                          <a:ea typeface="Didact Gothic"/>
                          <a:cs typeface="Didact Gothic"/>
                          <a:sym typeface="Didact Gothic"/>
                        </a:rPr>
                        <a:t>    </a:t>
                      </a:r>
                      <a:r>
                        <a:rPr lang="en-GB" sz="2000">
                          <a:solidFill>
                            <a:srgbClr val="FF0000"/>
                          </a:solidFill>
                          <a:latin typeface="Didact Gothic"/>
                          <a:ea typeface="Didact Gothic"/>
                          <a:cs typeface="Didact Gothic"/>
                          <a:sym typeface="Didact Gothic"/>
                        </a:rPr>
                        <a:t>background-color</a:t>
                      </a:r>
                      <a:r>
                        <a:rPr lang="en-GB" sz="2000">
                          <a:solidFill>
                            <a:srgbClr val="0000FF"/>
                          </a:solidFill>
                          <a:latin typeface="Didact Gothic"/>
                          <a:ea typeface="Didact Gothic"/>
                          <a:cs typeface="Didact Gothic"/>
                          <a:sym typeface="Didact Gothic"/>
                        </a:rPr>
                        <a:t>: #FFFFFF;</a:t>
                      </a:r>
                      <a:endParaRPr sz="2000">
                        <a:solidFill>
                          <a:srgbClr val="0000FF"/>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2000">
                          <a:solidFill>
                            <a:srgbClr val="0000FF"/>
                          </a:solidFill>
                          <a:latin typeface="Didact Gothic"/>
                          <a:ea typeface="Didact Gothic"/>
                          <a:cs typeface="Didact Gothic"/>
                          <a:sym typeface="Didact Gothic"/>
                        </a:rPr>
                        <a:t>}</a:t>
                      </a:r>
                      <a:endParaRPr sz="2000">
                        <a:solidFill>
                          <a:srgbClr val="0000FF"/>
                        </a:solidFill>
                        <a:latin typeface="Didact Gothic"/>
                        <a:ea typeface="Didact Gothic"/>
                        <a:cs typeface="Didact Gothic"/>
                        <a:sym typeface="Didact Gothic"/>
                      </a:endParaRPr>
                    </a:p>
                  </a:txBody>
                  <a:tcPr marT="63500" marB="63500" marR="63500" marL="63500">
                    <a:solidFill>
                      <a:srgbClr val="FFF2CC"/>
                    </a:solidFill>
                  </a:tcPr>
                </a:tc>
              </a:tr>
              <a:tr h="330200">
                <a:tc vMerge="1"/>
              </a:tr>
            </a:tbl>
          </a:graphicData>
        </a:graphic>
      </p:graphicFrame>
      <p:sp>
        <p:nvSpPr>
          <p:cNvPr id="511" name="Google Shape;511;p68"/>
          <p:cNvSpPr txBox="1"/>
          <p:nvPr/>
        </p:nvSpPr>
        <p:spPr>
          <a:xfrm>
            <a:off x="643800" y="4680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BLOQUE</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69"/>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517" name="Google Shape;517;p69"/>
          <p:cNvGraphicFramePr/>
          <p:nvPr/>
        </p:nvGraphicFramePr>
        <p:xfrm>
          <a:off x="1720550" y="2871000"/>
          <a:ext cx="3000000" cy="3000000"/>
        </p:xfrm>
        <a:graphic>
          <a:graphicData uri="http://schemas.openxmlformats.org/drawingml/2006/table">
            <a:tbl>
              <a:tblPr>
                <a:noFill/>
                <a:tableStyleId>{EF5B29C3-B794-40EE-8646-DD7A5059E4BD}</a:tableStyleId>
              </a:tblPr>
              <a:tblGrid>
                <a:gridCol w="5686425"/>
              </a:tblGrid>
              <a:tr h="12700">
                <a:tc rowSpan="2">
                  <a:txBody>
                    <a:bodyPr/>
                    <a:lstStyle/>
                    <a:p>
                      <a:pPr indent="0" lvl="0" marL="0" rtl="0" algn="just">
                        <a:lnSpc>
                          <a:spcPct val="135714"/>
                        </a:lnSpc>
                        <a:spcBef>
                          <a:spcPts val="0"/>
                        </a:spcBef>
                        <a:spcAft>
                          <a:spcPts val="0"/>
                        </a:spcAft>
                        <a:buNone/>
                      </a:pPr>
                      <a:r>
                        <a:rPr lang="en-GB" sz="2000">
                          <a:solidFill>
                            <a:srgbClr val="FF0000"/>
                          </a:solidFill>
                          <a:latin typeface="Didact Gothic"/>
                          <a:ea typeface="Didact Gothic"/>
                          <a:cs typeface="Didact Gothic"/>
                          <a:sym typeface="Didact Gothic"/>
                        </a:rPr>
                        <a:t>.header__logo {}</a:t>
                      </a:r>
                      <a:endParaRPr sz="2000">
                        <a:solidFill>
                          <a:srgbClr val="FF0000"/>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2000">
                          <a:solidFill>
                            <a:srgbClr val="FF0000"/>
                          </a:solidFill>
                          <a:latin typeface="Didact Gothic"/>
                          <a:ea typeface="Didact Gothic"/>
                          <a:cs typeface="Didact Gothic"/>
                          <a:sym typeface="Didact Gothic"/>
                        </a:rPr>
                        <a:t>.header__tagline {}</a:t>
                      </a:r>
                      <a:endParaRPr sz="2000">
                        <a:solidFill>
                          <a:srgbClr val="FF0000"/>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2000">
                          <a:solidFill>
                            <a:srgbClr val="FF0000"/>
                          </a:solidFill>
                          <a:latin typeface="Didact Gothic"/>
                          <a:ea typeface="Didact Gothic"/>
                          <a:cs typeface="Didact Gothic"/>
                          <a:sym typeface="Didact Gothic"/>
                        </a:rPr>
                        <a:t>.header__searchbar {}</a:t>
                      </a:r>
                      <a:endParaRPr sz="2000">
                        <a:solidFill>
                          <a:srgbClr val="FF0000"/>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2000">
                          <a:solidFill>
                            <a:srgbClr val="FF0000"/>
                          </a:solidFill>
                          <a:latin typeface="Didact Gothic"/>
                          <a:ea typeface="Didact Gothic"/>
                          <a:cs typeface="Didact Gothic"/>
                          <a:sym typeface="Didact Gothic"/>
                        </a:rPr>
                        <a:t>.header__navigation {}</a:t>
                      </a:r>
                      <a:endParaRPr sz="2000">
                        <a:solidFill>
                          <a:srgbClr val="FF0000"/>
                        </a:solidFill>
                        <a:latin typeface="Didact Gothic"/>
                        <a:ea typeface="Didact Gothic"/>
                        <a:cs typeface="Didact Gothic"/>
                        <a:sym typeface="Didact Gothic"/>
                      </a:endParaRPr>
                    </a:p>
                  </a:txBody>
                  <a:tcPr marT="63500" marB="63500" marR="63500" marL="63500">
                    <a:solidFill>
                      <a:srgbClr val="FFF2CC"/>
                    </a:solidFill>
                  </a:tcPr>
                </a:tc>
              </a:tr>
              <a:tr h="330200">
                <a:tc vMerge="1"/>
              </a:tr>
            </a:tbl>
          </a:graphicData>
        </a:graphic>
      </p:graphicFrame>
      <p:sp>
        <p:nvSpPr>
          <p:cNvPr id="518" name="Google Shape;518;p69"/>
          <p:cNvSpPr txBox="1"/>
          <p:nvPr/>
        </p:nvSpPr>
        <p:spPr>
          <a:xfrm>
            <a:off x="726050" y="1602750"/>
            <a:ext cx="7753200" cy="1502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a:ea typeface="Helvetica Neue"/>
                <a:cs typeface="Helvetica Neue"/>
                <a:sym typeface="Helvetica Neue"/>
              </a:rPr>
              <a:t>La doble barra baja te permite visualizar, navegar rápidamente y manipular tu código. Aquí hay algunos ejemplos de cómo funciona la metodología de elementos:</a:t>
            </a:r>
            <a:endParaRPr sz="2000">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2000">
              <a:highlight>
                <a:srgbClr val="FEFEFE"/>
              </a:highlight>
              <a:latin typeface="Didact Gothic"/>
              <a:ea typeface="Didact Gothic"/>
              <a:cs typeface="Didact Gothic"/>
              <a:sym typeface="Didact Gothic"/>
            </a:endParaRPr>
          </a:p>
        </p:txBody>
      </p:sp>
      <p:sp>
        <p:nvSpPr>
          <p:cNvPr id="519" name="Google Shape;519;p69"/>
          <p:cNvSpPr txBox="1"/>
          <p:nvPr/>
        </p:nvSpPr>
        <p:spPr>
          <a:xfrm>
            <a:off x="643800" y="4680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BLOQUE</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5" name="Google Shape;525;p70"/>
          <p:cNvPicPr preferRelativeResize="0"/>
          <p:nvPr/>
        </p:nvPicPr>
        <p:blipFill>
          <a:blip r:embed="rId4">
            <a:alphaModFix/>
          </a:blip>
          <a:stretch>
            <a:fillRect/>
          </a:stretch>
        </p:blipFill>
        <p:spPr>
          <a:xfrm>
            <a:off x="772913" y="1984827"/>
            <a:ext cx="6988565" cy="981600"/>
          </a:xfrm>
          <a:prstGeom prst="rect">
            <a:avLst/>
          </a:prstGeom>
          <a:noFill/>
          <a:ln>
            <a:noFill/>
          </a:ln>
        </p:spPr>
      </p:pic>
      <p:pic>
        <p:nvPicPr>
          <p:cNvPr id="526" name="Google Shape;526;p70"/>
          <p:cNvPicPr preferRelativeResize="0"/>
          <p:nvPr/>
        </p:nvPicPr>
        <p:blipFill>
          <a:blip r:embed="rId5">
            <a:alphaModFix/>
          </a:blip>
          <a:stretch>
            <a:fillRect/>
          </a:stretch>
        </p:blipFill>
        <p:spPr>
          <a:xfrm>
            <a:off x="-401600" y="3544655"/>
            <a:ext cx="9337600" cy="812575"/>
          </a:xfrm>
          <a:prstGeom prst="rect">
            <a:avLst/>
          </a:prstGeom>
          <a:noFill/>
          <a:ln>
            <a:noFill/>
          </a:ln>
        </p:spPr>
      </p:pic>
      <p:sp>
        <p:nvSpPr>
          <p:cNvPr id="527" name="Google Shape;527;p70"/>
          <p:cNvSpPr txBox="1"/>
          <p:nvPr/>
        </p:nvSpPr>
        <p:spPr>
          <a:xfrm>
            <a:off x="1478525" y="3228838"/>
            <a:ext cx="3000000" cy="51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2000"/>
              <a:t>CSS</a:t>
            </a:r>
            <a:endParaRPr b="1" sz="2000"/>
          </a:p>
          <a:p>
            <a:pPr indent="0" lvl="0" marL="0" rtl="0" algn="l">
              <a:lnSpc>
                <a:spcPct val="115000"/>
              </a:lnSpc>
              <a:spcBef>
                <a:spcPts val="1400"/>
              </a:spcBef>
              <a:spcAft>
                <a:spcPts val="400"/>
              </a:spcAft>
              <a:buNone/>
            </a:pPr>
            <a:r>
              <a:t/>
            </a:r>
            <a:endParaRPr b="1" sz="2000"/>
          </a:p>
        </p:txBody>
      </p:sp>
      <p:sp>
        <p:nvSpPr>
          <p:cNvPr id="528" name="Google Shape;528;p70"/>
          <p:cNvSpPr txBox="1"/>
          <p:nvPr/>
        </p:nvSpPr>
        <p:spPr>
          <a:xfrm>
            <a:off x="1345800" y="1474225"/>
            <a:ext cx="3000000" cy="51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GB" sz="2000">
                <a:solidFill>
                  <a:schemeClr val="dk1"/>
                </a:solidFill>
              </a:rPr>
              <a:t>HTML</a:t>
            </a:r>
            <a:endParaRPr b="1" sz="2000">
              <a:solidFill>
                <a:schemeClr val="dk1"/>
              </a:solidFill>
            </a:endParaRPr>
          </a:p>
        </p:txBody>
      </p:sp>
      <p:sp>
        <p:nvSpPr>
          <p:cNvPr id="529" name="Google Shape;529;p70"/>
          <p:cNvSpPr txBox="1"/>
          <p:nvPr/>
        </p:nvSpPr>
        <p:spPr>
          <a:xfrm>
            <a:off x="643800" y="4680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BLOQUE</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7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35" name="Google Shape;535;p71"/>
          <p:cNvSpPr txBox="1"/>
          <p:nvPr/>
        </p:nvSpPr>
        <p:spPr>
          <a:xfrm>
            <a:off x="671400" y="1124250"/>
            <a:ext cx="7801200" cy="319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chemeClr val="dk1"/>
                </a:solidFill>
                <a:latin typeface="Helvetica Neue"/>
                <a:ea typeface="Helvetica Neue"/>
                <a:cs typeface="Helvetica Neue"/>
                <a:sym typeface="Helvetica Neue"/>
              </a:rPr>
              <a:t>El punto es mantener los nombres simples, claros, y precisos. No lo pienses demasiado.</a:t>
            </a:r>
            <a:endParaRPr sz="2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2200">
                <a:solidFill>
                  <a:schemeClr val="dk1"/>
                </a:solidFill>
                <a:highlight>
                  <a:srgbClr val="E0FF00"/>
                </a:highlight>
                <a:latin typeface="Helvetica Neue"/>
                <a:ea typeface="Helvetica Neue"/>
                <a:cs typeface="Helvetica Neue"/>
                <a:sym typeface="Helvetica Neue"/>
              </a:rPr>
              <a:t>Actualizar el nombre de las clases no debería ser un problema</a:t>
            </a:r>
            <a:r>
              <a:rPr lang="en-GB" sz="2200">
                <a:solidFill>
                  <a:schemeClr val="dk1"/>
                </a:solidFill>
                <a:latin typeface="Helvetica Neue"/>
                <a:ea typeface="Helvetica Neue"/>
                <a:cs typeface="Helvetica Neue"/>
                <a:sym typeface="Helvetica Neue"/>
              </a:rPr>
              <a:t> cuando encuentras una mejor semántica que funcione (sólo debes tratar de ser consistente, y apegarte a ella). </a:t>
            </a:r>
            <a:endParaRPr sz="2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200">
              <a:solidFill>
                <a:schemeClr val="dk1"/>
              </a:solidFill>
              <a:latin typeface="Helvetica Neue"/>
              <a:ea typeface="Helvetica Neue"/>
              <a:cs typeface="Helvetica Neue"/>
              <a:sym typeface="Helvetica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p7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41" name="Google Shape;541;p72"/>
          <p:cNvSpPr txBox="1"/>
          <p:nvPr/>
        </p:nvSpPr>
        <p:spPr>
          <a:xfrm>
            <a:off x="643800" y="464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MODIFICADORES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542" name="Google Shape;542;p72"/>
          <p:cNvSpPr txBox="1"/>
          <p:nvPr/>
        </p:nvSpPr>
        <p:spPr>
          <a:xfrm>
            <a:off x="493050" y="1584950"/>
            <a:ext cx="8157900" cy="244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2000">
                <a:solidFill>
                  <a:schemeClr val="dk1"/>
                </a:solidFill>
                <a:highlight>
                  <a:srgbClr val="FEFEFE"/>
                </a:highlight>
                <a:latin typeface="Helvetica Neue"/>
                <a:ea typeface="Helvetica Neue"/>
                <a:cs typeface="Helvetica Neue"/>
                <a:sym typeface="Helvetica Neue"/>
              </a:rPr>
              <a:t>Cuando nombras una clase, la intención es ayudar a que ese elemento pueda ser repetido, para que no tengas que escribir nuevas clases en otras áreas del sitio si los elementos de estilo son los mismos. </a:t>
            </a:r>
            <a:endParaRPr sz="2000">
              <a:solidFill>
                <a:schemeClr val="dk1"/>
              </a:solidFill>
              <a:highlight>
                <a:srgbClr val="FEFEFE"/>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sz="2000">
              <a:solidFill>
                <a:schemeClr val="dk1"/>
              </a:solidFill>
              <a:highlight>
                <a:srgbClr val="E0FF00"/>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lang="en-GB" sz="2000">
                <a:solidFill>
                  <a:schemeClr val="dk1"/>
                </a:solidFill>
                <a:highlight>
                  <a:srgbClr val="E0FF00"/>
                </a:highlight>
                <a:latin typeface="Helvetica Neue"/>
                <a:ea typeface="Helvetica Neue"/>
                <a:cs typeface="Helvetica Neue"/>
                <a:sym typeface="Helvetica Neue"/>
              </a:rPr>
              <a:t>Cuando necesitas modificar el estilo de un elemento específico, puedes usar un modificador</a:t>
            </a:r>
            <a:r>
              <a:rPr lang="en-GB" sz="2000">
                <a:solidFill>
                  <a:schemeClr val="dk1"/>
                </a:solidFill>
                <a:latin typeface="Helvetica Neue"/>
                <a:ea typeface="Helvetica Neue"/>
                <a:cs typeface="Helvetica Neue"/>
                <a:sym typeface="Helvetica Neue"/>
              </a:rPr>
              <a:t>.</a:t>
            </a:r>
            <a:r>
              <a:rPr lang="en-GB" sz="2000">
                <a:solidFill>
                  <a:schemeClr val="dk1"/>
                </a:solidFill>
                <a:highlight>
                  <a:srgbClr val="FEFEFE"/>
                </a:highlight>
                <a:latin typeface="Helvetica Neue"/>
                <a:ea typeface="Helvetica Neue"/>
                <a:cs typeface="Helvetica Neue"/>
                <a:sym typeface="Helvetica Neue"/>
              </a:rPr>
              <a:t> Para lograr esto, añade un doble guión</a:t>
            </a:r>
            <a:r>
              <a:rPr i="1" lang="en-GB" sz="2000">
                <a:solidFill>
                  <a:schemeClr val="dk1"/>
                </a:solidFill>
                <a:latin typeface="Helvetica Neue"/>
                <a:ea typeface="Helvetica Neue"/>
                <a:cs typeface="Helvetica Neue"/>
                <a:sym typeface="Helvetica Neue"/>
              </a:rPr>
              <a:t> --</a:t>
            </a:r>
            <a:r>
              <a:rPr lang="en-GB" sz="2000">
                <a:solidFill>
                  <a:schemeClr val="dk1"/>
                </a:solidFill>
                <a:highlight>
                  <a:srgbClr val="FEFEFE"/>
                </a:highlight>
                <a:latin typeface="Helvetica Neue"/>
                <a:ea typeface="Helvetica Neue"/>
                <a:cs typeface="Helvetica Neue"/>
                <a:sym typeface="Helvetica Neue"/>
              </a:rPr>
              <a:t> luego del elemento (o bloque). Aquí tenemos un corto ejemplo:</a:t>
            </a:r>
            <a:endParaRPr sz="2000">
              <a:solidFill>
                <a:schemeClr val="dk1"/>
              </a:solidFill>
              <a:highlight>
                <a:srgbClr val="FEFEFE"/>
              </a:highlight>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2000">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2000">
              <a:highlight>
                <a:srgbClr val="FEFEFE"/>
              </a:highlight>
              <a:latin typeface="Didact Gothic"/>
              <a:ea typeface="Didact Gothic"/>
              <a:cs typeface="Didact Gothic"/>
              <a:sym typeface="Didact Gothic"/>
            </a:endParaRPr>
          </a:p>
        </p:txBody>
      </p:sp>
      <p:graphicFrame>
        <p:nvGraphicFramePr>
          <p:cNvPr id="543" name="Google Shape;543;p72"/>
          <p:cNvGraphicFramePr/>
          <p:nvPr/>
        </p:nvGraphicFramePr>
        <p:xfrm>
          <a:off x="1627225" y="3728900"/>
          <a:ext cx="3000000" cy="3000000"/>
        </p:xfrm>
        <a:graphic>
          <a:graphicData uri="http://schemas.openxmlformats.org/drawingml/2006/table">
            <a:tbl>
              <a:tblPr>
                <a:noFill/>
                <a:tableStyleId>{EF5B29C3-B794-40EE-8646-DD7A5059E4BD}</a:tableStyleId>
              </a:tblPr>
              <a:tblGrid>
                <a:gridCol w="5686425"/>
              </a:tblGrid>
              <a:tr h="12700">
                <a:tc rowSpan="2">
                  <a:txBody>
                    <a:bodyPr/>
                    <a:lstStyle/>
                    <a:p>
                      <a:pPr indent="0" lvl="0" marL="0" rtl="0" algn="just">
                        <a:lnSpc>
                          <a:spcPct val="135714"/>
                        </a:lnSpc>
                        <a:spcBef>
                          <a:spcPts val="0"/>
                        </a:spcBef>
                        <a:spcAft>
                          <a:spcPts val="0"/>
                        </a:spcAft>
                        <a:buNone/>
                      </a:pPr>
                      <a:r>
                        <a:rPr lang="en-GB" sz="2000">
                          <a:solidFill>
                            <a:srgbClr val="FF0000"/>
                          </a:solidFill>
                          <a:latin typeface="Didact Gothic"/>
                          <a:ea typeface="Didact Gothic"/>
                          <a:cs typeface="Didact Gothic"/>
                          <a:sym typeface="Didact Gothic"/>
                        </a:rPr>
                        <a:t>.block--modifier {}</a:t>
                      </a:r>
                      <a:endParaRPr sz="2000">
                        <a:solidFill>
                          <a:srgbClr val="FF0000"/>
                        </a:solidFill>
                        <a:latin typeface="Didact Gothic"/>
                        <a:ea typeface="Didact Gothic"/>
                        <a:cs typeface="Didact Gothic"/>
                        <a:sym typeface="Didact Gothic"/>
                      </a:endParaRPr>
                    </a:p>
                    <a:p>
                      <a:pPr indent="0" lvl="0" marL="0" rtl="0" algn="just">
                        <a:lnSpc>
                          <a:spcPct val="135714"/>
                        </a:lnSpc>
                        <a:spcBef>
                          <a:spcPts val="0"/>
                        </a:spcBef>
                        <a:spcAft>
                          <a:spcPts val="0"/>
                        </a:spcAft>
                        <a:buNone/>
                      </a:pPr>
                      <a:r>
                        <a:rPr lang="en-GB" sz="2000">
                          <a:solidFill>
                            <a:srgbClr val="FF0000"/>
                          </a:solidFill>
                          <a:latin typeface="Didact Gothic"/>
                          <a:ea typeface="Didact Gothic"/>
                          <a:cs typeface="Didact Gothic"/>
                          <a:sym typeface="Didact Gothic"/>
                        </a:rPr>
                        <a:t>.block__element--modifier {}</a:t>
                      </a:r>
                      <a:endParaRPr sz="2000">
                        <a:solidFill>
                          <a:srgbClr val="FF0000"/>
                        </a:solidFill>
                        <a:latin typeface="Didact Gothic"/>
                        <a:ea typeface="Didact Gothic"/>
                        <a:cs typeface="Didact Gothic"/>
                        <a:sym typeface="Didact Gothic"/>
                      </a:endParaRPr>
                    </a:p>
                  </a:txBody>
                  <a:tcPr marT="63500" marB="63500" marR="63500" marL="63500">
                    <a:solidFill>
                      <a:srgbClr val="FFF2CC"/>
                    </a:solidFill>
                  </a:tcPr>
                </a:tc>
              </a:tr>
              <a:tr h="330200">
                <a:tc vMerge="1"/>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47" name="Shape 547"/>
        <p:cNvGrpSpPr/>
        <p:nvPr/>
      </p:nvGrpSpPr>
      <p:grpSpPr>
        <a:xfrm>
          <a:off x="0" y="0"/>
          <a:ext cx="0" cy="0"/>
          <a:chOff x="0" y="0"/>
          <a:chExt cx="0" cy="0"/>
        </a:xfrm>
      </p:grpSpPr>
      <p:pic>
        <p:nvPicPr>
          <p:cNvPr id="548" name="Google Shape;548;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49" name="Google Shape;549;p73"/>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550" name="Google Shape;550;p73"/>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25" name="Shape 125"/>
        <p:cNvGrpSpPr/>
        <p:nvPr/>
      </p:nvGrpSpPr>
      <p:grpSpPr>
        <a:xfrm>
          <a:off x="0" y="0"/>
          <a:ext cx="0" cy="0"/>
          <a:chOff x="0" y="0"/>
          <a:chExt cx="0" cy="0"/>
        </a:xfrm>
      </p:grpSpPr>
      <p:sp>
        <p:nvSpPr>
          <p:cNvPr id="126" name="Google Shape;126;p29"/>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Comprender SASS. </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Conocer BLEM.</a:t>
            </a:r>
            <a:endParaRPr sz="1800">
              <a:latin typeface="Helvetica Neue"/>
              <a:ea typeface="Helvetica Neue"/>
              <a:cs typeface="Helvetica Neue"/>
              <a:sym typeface="Helvetica Neue"/>
            </a:endParaRPr>
          </a:p>
        </p:txBody>
      </p:sp>
      <p:pic>
        <p:nvPicPr>
          <p:cNvPr id="127" name="Google Shape;12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8" name="Google Shape;128;p29"/>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9" name="Google Shape;129;p29"/>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7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56" name="Google Shape;556;p74"/>
          <p:cNvSpPr txBox="1"/>
          <p:nvPr/>
        </p:nvSpPr>
        <p:spPr>
          <a:xfrm>
            <a:off x="643800" y="2502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ELEMENTOS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557" name="Google Shape;557;p74"/>
          <p:cNvSpPr txBox="1"/>
          <p:nvPr/>
        </p:nvSpPr>
        <p:spPr>
          <a:xfrm>
            <a:off x="726050" y="1646425"/>
            <a:ext cx="8157900" cy="273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lang="en-GB" sz="2000">
                <a:solidFill>
                  <a:schemeClr val="dk1"/>
                </a:solidFill>
                <a:highlight>
                  <a:srgbClr val="FEFEFE"/>
                </a:highlight>
                <a:latin typeface="Helvetica Neue"/>
                <a:ea typeface="Helvetica Neue"/>
                <a:cs typeface="Helvetica Neue"/>
                <a:sym typeface="Helvetica Neue"/>
              </a:rPr>
              <a:t>El elemento es una de las piezas que compondrán la estructura de un bloque. </a:t>
            </a:r>
            <a:r>
              <a:rPr lang="en-GB" sz="2000">
                <a:solidFill>
                  <a:schemeClr val="dk1"/>
                </a:solidFill>
                <a:highlight>
                  <a:srgbClr val="E0FF00"/>
                </a:highlight>
                <a:latin typeface="Helvetica Neue"/>
                <a:ea typeface="Helvetica Neue"/>
                <a:cs typeface="Helvetica Neue"/>
                <a:sym typeface="Helvetica Neue"/>
              </a:rPr>
              <a:t>El bloque es el todo, y los elementos son las piezas de este bloque</a:t>
            </a:r>
            <a:r>
              <a:rPr lang="en-GB" sz="2000">
                <a:solidFill>
                  <a:schemeClr val="dk1"/>
                </a:solidFill>
                <a:latin typeface="Helvetica Neue"/>
                <a:ea typeface="Helvetica Neue"/>
                <a:cs typeface="Helvetica Neue"/>
                <a:sym typeface="Helvetica Neue"/>
              </a:rPr>
              <a:t>.</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1200"/>
              </a:spcBef>
              <a:spcAft>
                <a:spcPts val="0"/>
              </a:spcAft>
              <a:buClr>
                <a:schemeClr val="dk1"/>
              </a:buClr>
              <a:buSzPts val="1100"/>
              <a:buFont typeface="Arial"/>
              <a:buNone/>
            </a:pPr>
            <a:r>
              <a:rPr lang="en-GB" sz="2000">
                <a:solidFill>
                  <a:schemeClr val="dk1"/>
                </a:solidFill>
                <a:highlight>
                  <a:srgbClr val="FEFEFE"/>
                </a:highlight>
                <a:latin typeface="Helvetica Neue"/>
                <a:ea typeface="Helvetica Neue"/>
                <a:cs typeface="Helvetica Neue"/>
                <a:sym typeface="Helvetica Neue"/>
              </a:rPr>
              <a:t>De acuerdo a la metodología BEM, cada elemento se escribe después del bloque padre, usando dos guiones bajos.</a:t>
            </a:r>
            <a:endParaRPr sz="2000">
              <a:solidFill>
                <a:schemeClr val="dk1"/>
              </a:solidFill>
              <a:highlight>
                <a:srgbClr val="FEFEFE"/>
              </a:highlight>
              <a:latin typeface="Helvetica Neue"/>
              <a:ea typeface="Helvetica Neue"/>
              <a:cs typeface="Helvetica Neue"/>
              <a:sym typeface="Helvetica Neue"/>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highlight>
                <a:srgbClr val="FEFEFE"/>
              </a:highlight>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2000">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2000">
              <a:highlight>
                <a:srgbClr val="FEFEFE"/>
              </a:highlight>
              <a:latin typeface="Didact Gothic"/>
              <a:ea typeface="Didact Gothic"/>
              <a:cs typeface="Didact Gothic"/>
              <a:sym typeface="Didact Gothic"/>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7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3" name="Google Shape;563;p75"/>
          <p:cNvPicPr preferRelativeResize="0"/>
          <p:nvPr/>
        </p:nvPicPr>
        <p:blipFill>
          <a:blip r:embed="rId4">
            <a:alphaModFix/>
          </a:blip>
          <a:stretch>
            <a:fillRect/>
          </a:stretch>
        </p:blipFill>
        <p:spPr>
          <a:xfrm>
            <a:off x="1329038" y="3457190"/>
            <a:ext cx="6238875" cy="885825"/>
          </a:xfrm>
          <a:prstGeom prst="rect">
            <a:avLst/>
          </a:prstGeom>
          <a:noFill/>
          <a:ln>
            <a:noFill/>
          </a:ln>
        </p:spPr>
      </p:pic>
      <p:pic>
        <p:nvPicPr>
          <p:cNvPr id="564" name="Google Shape;564;p75"/>
          <p:cNvPicPr preferRelativeResize="0"/>
          <p:nvPr/>
        </p:nvPicPr>
        <p:blipFill>
          <a:blip r:embed="rId5">
            <a:alphaModFix/>
          </a:blip>
          <a:stretch>
            <a:fillRect/>
          </a:stretch>
        </p:blipFill>
        <p:spPr>
          <a:xfrm>
            <a:off x="-245800" y="1895300"/>
            <a:ext cx="9492425" cy="811575"/>
          </a:xfrm>
          <a:prstGeom prst="rect">
            <a:avLst/>
          </a:prstGeom>
          <a:noFill/>
          <a:ln>
            <a:noFill/>
          </a:ln>
        </p:spPr>
      </p:pic>
      <p:sp>
        <p:nvSpPr>
          <p:cNvPr id="565" name="Google Shape;565;p75"/>
          <p:cNvSpPr txBox="1"/>
          <p:nvPr/>
        </p:nvSpPr>
        <p:spPr>
          <a:xfrm>
            <a:off x="828375" y="1456888"/>
            <a:ext cx="3000000" cy="48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2000"/>
          </a:p>
          <a:p>
            <a:pPr indent="0" lvl="0" marL="0" rtl="0" algn="l">
              <a:lnSpc>
                <a:spcPct val="115000"/>
              </a:lnSpc>
              <a:spcBef>
                <a:spcPts val="1200"/>
              </a:spcBef>
              <a:spcAft>
                <a:spcPts val="1200"/>
              </a:spcAft>
              <a:buNone/>
            </a:pPr>
            <a:r>
              <a:rPr b="1" lang="en-GB" sz="2000"/>
              <a:t>CSS</a:t>
            </a:r>
            <a:endParaRPr b="1" sz="2000"/>
          </a:p>
        </p:txBody>
      </p:sp>
      <p:sp>
        <p:nvSpPr>
          <p:cNvPr id="566" name="Google Shape;566;p75"/>
          <p:cNvSpPr txBox="1"/>
          <p:nvPr/>
        </p:nvSpPr>
        <p:spPr>
          <a:xfrm>
            <a:off x="802250" y="2783063"/>
            <a:ext cx="3000000" cy="70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GB" sz="2000">
                <a:solidFill>
                  <a:schemeClr val="dk1"/>
                </a:solidFill>
              </a:rPr>
              <a:t>HTML</a:t>
            </a:r>
            <a:endParaRPr sz="2000"/>
          </a:p>
        </p:txBody>
      </p:sp>
      <p:sp>
        <p:nvSpPr>
          <p:cNvPr id="567" name="Google Shape;567;p75"/>
          <p:cNvSpPr txBox="1"/>
          <p:nvPr/>
        </p:nvSpPr>
        <p:spPr>
          <a:xfrm>
            <a:off x="643800" y="250300"/>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ELEMENTOS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71" name="Shape 571"/>
        <p:cNvGrpSpPr/>
        <p:nvPr/>
      </p:nvGrpSpPr>
      <p:grpSpPr>
        <a:xfrm>
          <a:off x="0" y="0"/>
          <a:ext cx="0" cy="0"/>
          <a:chOff x="0" y="0"/>
          <a:chExt cx="0" cy="0"/>
        </a:xfrm>
      </p:grpSpPr>
      <p:pic>
        <p:nvPicPr>
          <p:cNvPr id="572" name="Google Shape;572;p76"/>
          <p:cNvPicPr preferRelativeResize="0"/>
          <p:nvPr/>
        </p:nvPicPr>
        <p:blipFill rotWithShape="1">
          <a:blip r:embed="rId3">
            <a:alphaModFix/>
          </a:blip>
          <a:srcRect b="0" l="0" r="0" t="0"/>
          <a:stretch/>
        </p:blipFill>
        <p:spPr>
          <a:xfrm>
            <a:off x="3842413" y="1012238"/>
            <a:ext cx="1186525" cy="1186525"/>
          </a:xfrm>
          <a:prstGeom prst="rect">
            <a:avLst/>
          </a:prstGeom>
          <a:noFill/>
          <a:ln>
            <a:noFill/>
          </a:ln>
        </p:spPr>
      </p:pic>
      <p:pic>
        <p:nvPicPr>
          <p:cNvPr id="573" name="Google Shape;573;p7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574" name="Google Shape;574;p76"/>
          <p:cNvSpPr txBox="1"/>
          <p:nvPr/>
        </p:nvSpPr>
        <p:spPr>
          <a:xfrm>
            <a:off x="643800" y="2406013"/>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¡NUNCA USES SÓLO MODIFICADORES!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7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80" name="Google Shape;580;p77"/>
          <p:cNvSpPr txBox="1"/>
          <p:nvPr/>
        </p:nvSpPr>
        <p:spPr>
          <a:xfrm>
            <a:off x="726050" y="1646425"/>
            <a:ext cx="8157900" cy="273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t/>
            </a:r>
            <a:endParaRPr sz="2000">
              <a:solidFill>
                <a:schemeClr val="dk1"/>
              </a:solidFill>
              <a:highlight>
                <a:srgbClr val="FEFEFE"/>
              </a:highlight>
              <a:latin typeface="Helvetica Neue"/>
              <a:ea typeface="Helvetica Neue"/>
              <a:cs typeface="Helvetica Neue"/>
              <a:sym typeface="Helvetica Neue"/>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highlight>
                <a:srgbClr val="FEFEFE"/>
              </a:highlight>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2000">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2000">
              <a:highlight>
                <a:srgbClr val="FEFEFE"/>
              </a:highlight>
              <a:latin typeface="Didact Gothic"/>
              <a:ea typeface="Didact Gothic"/>
              <a:cs typeface="Didact Gothic"/>
              <a:sym typeface="Didact Gothic"/>
            </a:endParaRPr>
          </a:p>
        </p:txBody>
      </p:sp>
      <p:sp>
        <p:nvSpPr>
          <p:cNvPr id="581" name="Google Shape;581;p77"/>
          <p:cNvSpPr txBox="1"/>
          <p:nvPr/>
        </p:nvSpPr>
        <p:spPr>
          <a:xfrm>
            <a:off x="689550" y="317800"/>
            <a:ext cx="7764900" cy="425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lang="en-GB" sz="1800">
                <a:solidFill>
                  <a:schemeClr val="dk1"/>
                </a:solidFill>
                <a:latin typeface="Helvetica Neue"/>
                <a:ea typeface="Helvetica Neue"/>
                <a:cs typeface="Helvetica Neue"/>
                <a:sym typeface="Helvetica Neue"/>
              </a:rPr>
              <a:t>Las clases </a:t>
            </a:r>
            <a:r>
              <a:rPr i="1" lang="en-GB" sz="1800">
                <a:solidFill>
                  <a:schemeClr val="dk1"/>
                </a:solidFill>
                <a:latin typeface="Helvetica Neue"/>
                <a:ea typeface="Helvetica Neue"/>
                <a:cs typeface="Helvetica Neue"/>
                <a:sym typeface="Helvetica Neue"/>
              </a:rPr>
              <a:t>modificador</a:t>
            </a:r>
            <a:r>
              <a:rPr lang="en-GB" sz="1800">
                <a:solidFill>
                  <a:schemeClr val="dk1"/>
                </a:solidFill>
                <a:latin typeface="Helvetica Neue"/>
                <a:ea typeface="Helvetica Neue"/>
                <a:cs typeface="Helvetica Neue"/>
                <a:sym typeface="Helvetica Neue"/>
              </a:rPr>
              <a:t> siempre deben acompañar a una clase </a:t>
            </a:r>
            <a:r>
              <a:rPr i="1" lang="en-GB" sz="1800">
                <a:solidFill>
                  <a:schemeClr val="dk1"/>
                </a:solidFill>
                <a:latin typeface="Helvetica Neue"/>
                <a:ea typeface="Helvetica Neue"/>
                <a:cs typeface="Helvetica Neue"/>
                <a:sym typeface="Helvetica Neue"/>
              </a:rPr>
              <a:t>bloque</a:t>
            </a:r>
            <a:r>
              <a:rPr lang="en-GB" sz="1800">
                <a:solidFill>
                  <a:schemeClr val="dk1"/>
                </a:solidFill>
                <a:latin typeface="Helvetica Neue"/>
                <a:ea typeface="Helvetica Neue"/>
                <a:cs typeface="Helvetica Neue"/>
                <a:sym typeface="Helvetica Neue"/>
              </a:rPr>
              <a:t> o una clase </a:t>
            </a:r>
            <a:r>
              <a:rPr i="1" lang="en-GB" sz="1800">
                <a:solidFill>
                  <a:schemeClr val="dk1"/>
                </a:solidFill>
                <a:latin typeface="Helvetica Neue"/>
                <a:ea typeface="Helvetica Neue"/>
                <a:cs typeface="Helvetica Neue"/>
                <a:sym typeface="Helvetica Neue"/>
              </a:rPr>
              <a:t>elemento</a:t>
            </a:r>
            <a:r>
              <a:rPr lang="en-GB" sz="1800">
                <a:solidFill>
                  <a:schemeClr val="dk1"/>
                </a:solidFill>
                <a:latin typeface="Helvetica Neue"/>
                <a:ea typeface="Helvetica Neue"/>
                <a:cs typeface="Helvetica Neue"/>
                <a:sym typeface="Helvetica Neue"/>
              </a:rPr>
              <a:t>, no tiene sentido que aparezcan solas.</a:t>
            </a:r>
            <a:br>
              <a:rPr lang="en-GB" sz="1600">
                <a:solidFill>
                  <a:schemeClr val="dk1"/>
                </a:solidFill>
                <a:latin typeface="Didact Gothic"/>
                <a:ea typeface="Didact Gothic"/>
                <a:cs typeface="Didact Gothic"/>
                <a:sym typeface="Didact Gothic"/>
              </a:rPr>
            </a:br>
            <a:endParaRPr sz="1600">
              <a:solidFill>
                <a:schemeClr val="dk1"/>
              </a:solidFill>
              <a:latin typeface="Didact Gothic"/>
              <a:ea typeface="Didact Gothic"/>
              <a:cs typeface="Didact Gothic"/>
              <a:sym typeface="Didact Gothic"/>
            </a:endParaRPr>
          </a:p>
          <a:p>
            <a:pPr indent="0" lvl="0" marL="0" rtl="0" algn="ctr">
              <a:lnSpc>
                <a:spcPct val="115000"/>
              </a:lnSpc>
              <a:spcBef>
                <a:spcPts val="120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Esto está mal </a:t>
            </a:r>
            <a:r>
              <a:rPr b="1" lang="en-GB" sz="1600">
                <a:solidFill>
                  <a:schemeClr val="dk1"/>
                </a:solidFill>
                <a:latin typeface="Didact Gothic"/>
                <a:ea typeface="Didact Gothic"/>
                <a:cs typeface="Didact Gothic"/>
                <a:sym typeface="Didact Gothic"/>
              </a:rPr>
              <a:t>👎</a:t>
            </a:r>
            <a:endParaRPr b="1" sz="1600">
              <a:solidFill>
                <a:schemeClr val="dk1"/>
              </a:solidFill>
              <a:latin typeface="Didact Gothic"/>
              <a:ea typeface="Didact Gothic"/>
              <a:cs typeface="Didact Gothic"/>
              <a:sym typeface="Didact Gothic"/>
            </a:endParaRPr>
          </a:p>
          <a:p>
            <a:pPr indent="-478800" lvl="0" marL="1828800" rtl="0" algn="ctr">
              <a:lnSpc>
                <a:spcPct val="115000"/>
              </a:lnSpc>
              <a:spcBef>
                <a:spcPts val="1200"/>
              </a:spcBef>
              <a:spcAft>
                <a:spcPts val="0"/>
              </a:spcAft>
              <a:buClr>
                <a:schemeClr val="dk1"/>
              </a:buClr>
              <a:buSzPts val="1100"/>
              <a:buFont typeface="Arial"/>
              <a:buNone/>
            </a:pPr>
            <a:r>
              <a:rPr lang="en-GB" sz="1300">
                <a:solidFill>
                  <a:schemeClr val="dk1"/>
                </a:solidFill>
                <a:latin typeface="Courier New"/>
                <a:ea typeface="Courier New"/>
                <a:cs typeface="Courier New"/>
                <a:sym typeface="Courier New"/>
              </a:rPr>
              <a:t>&lt;button class=”button–primary”&gt;&lt;/button&gt;</a:t>
            </a:r>
            <a:endParaRPr sz="1300">
              <a:solidFill>
                <a:schemeClr val="dk1"/>
              </a:solidFill>
              <a:latin typeface="Courier New"/>
              <a:ea typeface="Courier New"/>
              <a:cs typeface="Courier New"/>
              <a:sym typeface="Courier New"/>
            </a:endParaRPr>
          </a:p>
          <a:p>
            <a:pPr indent="-478800" lvl="0" marL="1828800" rtl="0" algn="ctr">
              <a:lnSpc>
                <a:spcPct val="115000"/>
              </a:lnSpc>
              <a:spcBef>
                <a:spcPts val="1200"/>
              </a:spcBef>
              <a:spcAft>
                <a:spcPts val="0"/>
              </a:spcAft>
              <a:buClr>
                <a:schemeClr val="dk1"/>
              </a:buClr>
              <a:buSzPts val="1100"/>
              <a:buFont typeface="Arial"/>
              <a:buNone/>
            </a:pPr>
            <a:r>
              <a:rPr lang="en-GB" sz="1300">
                <a:solidFill>
                  <a:schemeClr val="dk1"/>
                </a:solidFill>
                <a:latin typeface="Courier New"/>
                <a:ea typeface="Courier New"/>
                <a:cs typeface="Courier New"/>
                <a:sym typeface="Courier New"/>
              </a:rPr>
              <a:t>&lt;button class=”menu__button–primary”&gt;&lt;/button&gt;</a:t>
            </a:r>
            <a:br>
              <a:rPr lang="en-GB" sz="1700">
                <a:solidFill>
                  <a:schemeClr val="dk1"/>
                </a:solidFill>
                <a:latin typeface="Didact Gothic"/>
                <a:ea typeface="Didact Gothic"/>
                <a:cs typeface="Didact Gothic"/>
                <a:sym typeface="Didact Gothic"/>
              </a:rPr>
            </a:br>
            <a:endParaRPr sz="1700">
              <a:solidFill>
                <a:schemeClr val="dk1"/>
              </a:solidFill>
              <a:latin typeface="Didact Gothic"/>
              <a:ea typeface="Didact Gothic"/>
              <a:cs typeface="Didact Gothic"/>
              <a:sym typeface="Didact Gothic"/>
            </a:endParaRPr>
          </a:p>
          <a:p>
            <a:pPr indent="0" lvl="0" marL="0" rtl="0" algn="ctr">
              <a:lnSpc>
                <a:spcPct val="115000"/>
              </a:lnSpc>
              <a:spcBef>
                <a:spcPts val="120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Esto está bien</a:t>
            </a:r>
            <a:r>
              <a:rPr b="1" lang="en-GB" sz="1600">
                <a:solidFill>
                  <a:schemeClr val="dk1"/>
                </a:solidFill>
                <a:latin typeface="Didact Gothic"/>
                <a:ea typeface="Didact Gothic"/>
                <a:cs typeface="Didact Gothic"/>
                <a:sym typeface="Didact Gothic"/>
              </a:rPr>
              <a:t> 👍</a:t>
            </a:r>
            <a:endParaRPr b="1" sz="1600">
              <a:solidFill>
                <a:schemeClr val="dk1"/>
              </a:solidFill>
              <a:latin typeface="Didact Gothic"/>
              <a:ea typeface="Didact Gothic"/>
              <a:cs typeface="Didact Gothic"/>
              <a:sym typeface="Didact Gothic"/>
            </a:endParaRPr>
          </a:p>
          <a:p>
            <a:pPr indent="0" lvl="0" marL="1371600" rtl="0" algn="ctr">
              <a:lnSpc>
                <a:spcPct val="115000"/>
              </a:lnSpc>
              <a:spcBef>
                <a:spcPts val="1200"/>
              </a:spcBef>
              <a:spcAft>
                <a:spcPts val="0"/>
              </a:spcAft>
              <a:buClr>
                <a:schemeClr val="dk1"/>
              </a:buClr>
              <a:buSzPts val="1100"/>
              <a:buFont typeface="Arial"/>
              <a:buNone/>
            </a:pPr>
            <a:r>
              <a:rPr lang="en-GB" sz="1300">
                <a:solidFill>
                  <a:schemeClr val="dk1"/>
                </a:solidFill>
                <a:latin typeface="Courier New"/>
                <a:ea typeface="Courier New"/>
                <a:cs typeface="Courier New"/>
                <a:sym typeface="Courier New"/>
              </a:rPr>
              <a:t>&lt;button class=”button button–primary”&gt;&lt;/button&gt;</a:t>
            </a:r>
            <a:endParaRPr sz="1300">
              <a:solidFill>
                <a:schemeClr val="dk1"/>
              </a:solidFill>
              <a:latin typeface="Courier New"/>
              <a:ea typeface="Courier New"/>
              <a:cs typeface="Courier New"/>
              <a:sym typeface="Courier New"/>
            </a:endParaRPr>
          </a:p>
          <a:p>
            <a:pPr indent="0" lvl="0" marL="1371600" rtl="0" algn="ctr">
              <a:lnSpc>
                <a:spcPct val="115000"/>
              </a:lnSpc>
              <a:spcBef>
                <a:spcPts val="1200"/>
              </a:spcBef>
              <a:spcAft>
                <a:spcPts val="0"/>
              </a:spcAft>
              <a:buClr>
                <a:schemeClr val="dk1"/>
              </a:buClr>
              <a:buSzPts val="1100"/>
              <a:buFont typeface="Arial"/>
              <a:buNone/>
            </a:pPr>
            <a:r>
              <a:rPr lang="en-GB" sz="1300">
                <a:solidFill>
                  <a:schemeClr val="dk1"/>
                </a:solidFill>
                <a:latin typeface="Courier New"/>
                <a:ea typeface="Courier New"/>
                <a:cs typeface="Courier New"/>
                <a:sym typeface="Courier New"/>
              </a:rPr>
              <a:t>&lt;button class=”menu__button menu__button–primary”&gt;&lt;/button&gt;</a:t>
            </a:r>
            <a:endParaRPr b="1" sz="1300">
              <a:solidFill>
                <a:schemeClr val="dk1"/>
              </a:solidFill>
              <a:latin typeface="Courier New"/>
              <a:ea typeface="Courier New"/>
              <a:cs typeface="Courier New"/>
              <a:sym typeface="Courier New"/>
            </a:endParaRPr>
          </a:p>
          <a:p>
            <a:pPr indent="0" lvl="0" marL="0" rtl="0" algn="ctr">
              <a:lnSpc>
                <a:spcPct val="115000"/>
              </a:lnSpc>
              <a:spcBef>
                <a:spcPts val="1200"/>
              </a:spcBef>
              <a:spcAft>
                <a:spcPts val="0"/>
              </a:spcAft>
              <a:buNone/>
            </a:pPr>
            <a:r>
              <a:t/>
            </a:r>
            <a:endParaRPr sz="1600">
              <a:solidFill>
                <a:schemeClr val="dk1"/>
              </a:solidFill>
              <a:latin typeface="Didact Gothic"/>
              <a:ea typeface="Didact Gothic"/>
              <a:cs typeface="Didact Gothic"/>
              <a:sym typeface="Didact Gothic"/>
            </a:endParaRPr>
          </a:p>
          <a:p>
            <a:pPr indent="0" lvl="0" marL="0" rtl="0" algn="ctr">
              <a:lnSpc>
                <a:spcPct val="115000"/>
              </a:lnSpc>
              <a:spcBef>
                <a:spcPts val="2000"/>
              </a:spcBef>
              <a:spcAft>
                <a:spcPts val="0"/>
              </a:spcAft>
              <a:buNone/>
            </a:pPr>
            <a:r>
              <a:t/>
            </a:r>
            <a:endParaRPr sz="1600">
              <a:solidFill>
                <a:schemeClr val="dk1"/>
              </a:solidFill>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pic>
        <p:nvPicPr>
          <p:cNvPr id="586" name="Google Shape;586;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7" name="Google Shape;587;p78"/>
          <p:cNvPicPr preferRelativeResize="0"/>
          <p:nvPr/>
        </p:nvPicPr>
        <p:blipFill>
          <a:blip r:embed="rId4">
            <a:alphaModFix/>
          </a:blip>
          <a:stretch>
            <a:fillRect/>
          </a:stretch>
        </p:blipFill>
        <p:spPr>
          <a:xfrm>
            <a:off x="1571925" y="3615490"/>
            <a:ext cx="6238875" cy="885825"/>
          </a:xfrm>
          <a:prstGeom prst="rect">
            <a:avLst/>
          </a:prstGeom>
          <a:noFill/>
          <a:ln>
            <a:noFill/>
          </a:ln>
        </p:spPr>
      </p:pic>
      <p:pic>
        <p:nvPicPr>
          <p:cNvPr id="588" name="Google Shape;588;p78"/>
          <p:cNvPicPr preferRelativeResize="0"/>
          <p:nvPr/>
        </p:nvPicPr>
        <p:blipFill>
          <a:blip r:embed="rId5">
            <a:alphaModFix/>
          </a:blip>
          <a:stretch>
            <a:fillRect/>
          </a:stretch>
        </p:blipFill>
        <p:spPr>
          <a:xfrm>
            <a:off x="0" y="1821879"/>
            <a:ext cx="8705201" cy="1448652"/>
          </a:xfrm>
          <a:prstGeom prst="rect">
            <a:avLst/>
          </a:prstGeom>
          <a:noFill/>
          <a:ln>
            <a:noFill/>
          </a:ln>
        </p:spPr>
      </p:pic>
      <p:sp>
        <p:nvSpPr>
          <p:cNvPr id="589" name="Google Shape;589;p78"/>
          <p:cNvSpPr txBox="1"/>
          <p:nvPr/>
        </p:nvSpPr>
        <p:spPr>
          <a:xfrm>
            <a:off x="432375" y="3649900"/>
            <a:ext cx="3000000" cy="45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2000">
                <a:latin typeface="Helvetica Neue"/>
                <a:ea typeface="Helvetica Neue"/>
                <a:cs typeface="Helvetica Neue"/>
                <a:sym typeface="Helvetica Neue"/>
              </a:rPr>
              <a:t>HTML</a:t>
            </a:r>
            <a:endParaRPr b="1" sz="2000">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1800"/>
              </a:spcBef>
              <a:spcAft>
                <a:spcPts val="400"/>
              </a:spcAft>
              <a:buNone/>
            </a:pPr>
            <a:r>
              <a:t/>
            </a:r>
            <a:endParaRPr b="1" sz="2000">
              <a:latin typeface="Helvetica Neue"/>
              <a:ea typeface="Helvetica Neue"/>
              <a:cs typeface="Helvetica Neue"/>
              <a:sym typeface="Helvetica Neue"/>
            </a:endParaRPr>
          </a:p>
        </p:txBody>
      </p:sp>
      <p:sp>
        <p:nvSpPr>
          <p:cNvPr id="590" name="Google Shape;590;p78"/>
          <p:cNvSpPr txBox="1"/>
          <p:nvPr/>
        </p:nvSpPr>
        <p:spPr>
          <a:xfrm>
            <a:off x="772600" y="1530125"/>
            <a:ext cx="1070700" cy="59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GB" sz="2000">
                <a:solidFill>
                  <a:schemeClr val="dk1"/>
                </a:solidFill>
                <a:latin typeface="Helvetica Neue"/>
                <a:ea typeface="Helvetica Neue"/>
                <a:cs typeface="Helvetica Neue"/>
                <a:sym typeface="Helvetica Neue"/>
              </a:rPr>
              <a:t>CSS</a:t>
            </a:r>
            <a:endParaRPr b="1" sz="2000">
              <a:latin typeface="Helvetica Neue"/>
              <a:ea typeface="Helvetica Neue"/>
              <a:cs typeface="Helvetica Neue"/>
              <a:sym typeface="Helvetica Neue"/>
            </a:endParaRPr>
          </a:p>
        </p:txBody>
      </p:sp>
      <p:sp>
        <p:nvSpPr>
          <p:cNvPr id="591" name="Google Shape;591;p78"/>
          <p:cNvSpPr txBox="1"/>
          <p:nvPr/>
        </p:nvSpPr>
        <p:spPr>
          <a:xfrm>
            <a:off x="643800" y="172650"/>
            <a:ext cx="7856400" cy="59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MODIFICADORES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95" name="Shape 595"/>
        <p:cNvGrpSpPr/>
        <p:nvPr/>
      </p:nvGrpSpPr>
      <p:grpSpPr>
        <a:xfrm>
          <a:off x="0" y="0"/>
          <a:ext cx="0" cy="0"/>
          <a:chOff x="0" y="0"/>
          <a:chExt cx="0" cy="0"/>
        </a:xfrm>
      </p:grpSpPr>
      <p:pic>
        <p:nvPicPr>
          <p:cNvPr id="596" name="Google Shape;596;p7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97" name="Google Shape;597;p79"/>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598" name="Google Shape;598;p79"/>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p8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04" name="Google Shape;604;p80"/>
          <p:cNvSpPr txBox="1"/>
          <p:nvPr/>
        </p:nvSpPr>
        <p:spPr>
          <a:xfrm>
            <a:off x="643800" y="82975"/>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BEM  </a:t>
            </a:r>
            <a:endParaRPr i="1" sz="3800">
              <a:solidFill>
                <a:schemeClr val="dk1"/>
              </a:solidFill>
              <a:latin typeface="Anton"/>
              <a:ea typeface="Anton"/>
              <a:cs typeface="Anton"/>
              <a:sym typeface="Anton"/>
            </a:endParaRPr>
          </a:p>
        </p:txBody>
      </p:sp>
      <p:sp>
        <p:nvSpPr>
          <p:cNvPr id="605" name="Google Shape;605;p80"/>
          <p:cNvSpPr txBox="1"/>
          <p:nvPr/>
        </p:nvSpPr>
        <p:spPr>
          <a:xfrm>
            <a:off x="947150" y="2261088"/>
            <a:ext cx="3371400" cy="23391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3DFFBC"/>
              </a:buClr>
              <a:buSzPts val="1600"/>
              <a:buFont typeface="Helvetica Neue"/>
              <a:buChar char="●"/>
            </a:pPr>
            <a:r>
              <a:rPr lang="en-GB" sz="1600">
                <a:solidFill>
                  <a:schemeClr val="dk1"/>
                </a:solidFill>
                <a:latin typeface="Helvetica Neue"/>
                <a:ea typeface="Helvetica Neue"/>
                <a:cs typeface="Helvetica Neue"/>
                <a:sym typeface="Helvetica Neue"/>
              </a:rPr>
              <a:t>Añade especificidad.</a:t>
            </a:r>
            <a:endParaRPr sz="1600">
              <a:solidFill>
                <a:schemeClr val="dk1"/>
              </a:solidFill>
              <a:latin typeface="Helvetica Neue"/>
              <a:ea typeface="Helvetica Neue"/>
              <a:cs typeface="Helvetica Neue"/>
              <a:sym typeface="Helvetica Neue"/>
            </a:endParaRPr>
          </a:p>
          <a:p>
            <a:pPr indent="-330200" lvl="0" marL="457200" rtl="0" algn="l">
              <a:lnSpc>
                <a:spcPct val="150000"/>
              </a:lnSpc>
              <a:spcBef>
                <a:spcPts val="0"/>
              </a:spcBef>
              <a:spcAft>
                <a:spcPts val="0"/>
              </a:spcAft>
              <a:buClr>
                <a:srgbClr val="3DFFBC"/>
              </a:buClr>
              <a:buSzPts val="1600"/>
              <a:buFont typeface="Helvetica Neue"/>
              <a:buChar char="●"/>
            </a:pPr>
            <a:r>
              <a:rPr lang="en-GB" sz="1600">
                <a:solidFill>
                  <a:schemeClr val="dk1"/>
                </a:solidFill>
                <a:latin typeface="Helvetica Neue"/>
                <a:ea typeface="Helvetica Neue"/>
                <a:cs typeface="Helvetica Neue"/>
                <a:sym typeface="Helvetica Neue"/>
              </a:rPr>
              <a:t>Aumenta la independencia.</a:t>
            </a:r>
            <a:endParaRPr sz="1600">
              <a:solidFill>
                <a:schemeClr val="dk1"/>
              </a:solidFill>
              <a:latin typeface="Helvetica Neue"/>
              <a:ea typeface="Helvetica Neue"/>
              <a:cs typeface="Helvetica Neue"/>
              <a:sym typeface="Helvetica Neue"/>
            </a:endParaRPr>
          </a:p>
          <a:p>
            <a:pPr indent="-330200" lvl="0" marL="457200" rtl="0" algn="l">
              <a:lnSpc>
                <a:spcPct val="150000"/>
              </a:lnSpc>
              <a:spcBef>
                <a:spcPts val="0"/>
              </a:spcBef>
              <a:spcAft>
                <a:spcPts val="0"/>
              </a:spcAft>
              <a:buClr>
                <a:srgbClr val="3DFFBC"/>
              </a:buClr>
              <a:buSzPts val="1600"/>
              <a:buFont typeface="Helvetica Neue"/>
              <a:buChar char="●"/>
            </a:pPr>
            <a:r>
              <a:rPr lang="en-GB" sz="1600">
                <a:solidFill>
                  <a:schemeClr val="dk1"/>
                </a:solidFill>
                <a:latin typeface="Helvetica Neue"/>
                <a:ea typeface="Helvetica Neue"/>
                <a:cs typeface="Helvetica Neue"/>
                <a:sym typeface="Helvetica Neue"/>
              </a:rPr>
              <a:t>Mejora la herencia múltiple.</a:t>
            </a:r>
            <a:endParaRPr sz="1600">
              <a:solidFill>
                <a:schemeClr val="dk1"/>
              </a:solidFill>
              <a:latin typeface="Helvetica Neue"/>
              <a:ea typeface="Helvetica Neue"/>
              <a:cs typeface="Helvetica Neue"/>
              <a:sym typeface="Helvetica Neue"/>
            </a:endParaRPr>
          </a:p>
          <a:p>
            <a:pPr indent="-330200" lvl="0" marL="457200" rtl="0" algn="l">
              <a:lnSpc>
                <a:spcPct val="150000"/>
              </a:lnSpc>
              <a:spcBef>
                <a:spcPts val="0"/>
              </a:spcBef>
              <a:spcAft>
                <a:spcPts val="0"/>
              </a:spcAft>
              <a:buClr>
                <a:srgbClr val="3DFFBC"/>
              </a:buClr>
              <a:buSzPts val="1600"/>
              <a:buFont typeface="Helvetica Neue"/>
              <a:buChar char="●"/>
            </a:pPr>
            <a:r>
              <a:rPr lang="en-GB" sz="1600">
                <a:solidFill>
                  <a:schemeClr val="dk1"/>
                </a:solidFill>
                <a:latin typeface="Helvetica Neue"/>
                <a:ea typeface="Helvetica Neue"/>
                <a:cs typeface="Helvetica Neue"/>
                <a:sym typeface="Helvetica Neue"/>
              </a:rPr>
              <a:t>Permite la reutilización.</a:t>
            </a:r>
            <a:endParaRPr sz="1600">
              <a:solidFill>
                <a:schemeClr val="dk1"/>
              </a:solidFill>
              <a:latin typeface="Helvetica Neue"/>
              <a:ea typeface="Helvetica Neue"/>
              <a:cs typeface="Helvetica Neue"/>
              <a:sym typeface="Helvetica Neue"/>
            </a:endParaRPr>
          </a:p>
          <a:p>
            <a:pPr indent="-330200" lvl="0" marL="457200" rtl="0" algn="l">
              <a:lnSpc>
                <a:spcPct val="150000"/>
              </a:lnSpc>
              <a:spcBef>
                <a:spcPts val="0"/>
              </a:spcBef>
              <a:spcAft>
                <a:spcPts val="0"/>
              </a:spcAft>
              <a:buClr>
                <a:srgbClr val="3DFFBC"/>
              </a:buClr>
              <a:buSzPts val="1600"/>
              <a:buFont typeface="Helvetica Neue"/>
              <a:buChar char="●"/>
            </a:pPr>
            <a:r>
              <a:rPr lang="en-GB" sz="1600">
                <a:solidFill>
                  <a:schemeClr val="dk1"/>
                </a:solidFill>
                <a:latin typeface="Helvetica Neue"/>
                <a:ea typeface="Helvetica Neue"/>
                <a:cs typeface="Helvetica Neue"/>
                <a:sym typeface="Helvetica Neue"/>
              </a:rPr>
              <a:t>Entrega simplicidad.</a:t>
            </a:r>
            <a:endParaRPr sz="1600">
              <a:solidFill>
                <a:schemeClr val="dk1"/>
              </a:solidFill>
              <a:latin typeface="Helvetica Neue"/>
              <a:ea typeface="Helvetica Neue"/>
              <a:cs typeface="Helvetica Neue"/>
              <a:sym typeface="Helvetica Neue"/>
            </a:endParaRPr>
          </a:p>
        </p:txBody>
      </p:sp>
      <p:pic>
        <p:nvPicPr>
          <p:cNvPr id="606" name="Google Shape;606;p80"/>
          <p:cNvPicPr preferRelativeResize="0"/>
          <p:nvPr/>
        </p:nvPicPr>
        <p:blipFill>
          <a:blip r:embed="rId4">
            <a:alphaModFix/>
          </a:blip>
          <a:stretch>
            <a:fillRect/>
          </a:stretch>
        </p:blipFill>
        <p:spPr>
          <a:xfrm flipH="1" rot="10800000">
            <a:off x="947152" y="1467427"/>
            <a:ext cx="684175" cy="684175"/>
          </a:xfrm>
          <a:prstGeom prst="rect">
            <a:avLst/>
          </a:prstGeom>
          <a:noFill/>
          <a:ln>
            <a:noFill/>
          </a:ln>
        </p:spPr>
      </p:pic>
      <p:sp>
        <p:nvSpPr>
          <p:cNvPr id="607" name="Google Shape;607;p80"/>
          <p:cNvSpPr txBox="1"/>
          <p:nvPr/>
        </p:nvSpPr>
        <p:spPr>
          <a:xfrm>
            <a:off x="1714250" y="1307688"/>
            <a:ext cx="2113200" cy="10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i="1" lang="en-GB" sz="3000">
                <a:solidFill>
                  <a:schemeClr val="dk1"/>
                </a:solidFill>
                <a:latin typeface="Anton"/>
                <a:ea typeface="Anton"/>
                <a:cs typeface="Anton"/>
                <a:sym typeface="Anton"/>
              </a:rPr>
              <a:t>Ventajas </a:t>
            </a:r>
            <a:endParaRPr i="1" sz="3000">
              <a:solidFill>
                <a:schemeClr val="dk1"/>
              </a:solidFill>
              <a:latin typeface="Anton"/>
              <a:ea typeface="Anton"/>
              <a:cs typeface="Anton"/>
              <a:sym typeface="Anton"/>
            </a:endParaRPr>
          </a:p>
        </p:txBody>
      </p:sp>
      <p:sp>
        <p:nvSpPr>
          <p:cNvPr id="608" name="Google Shape;608;p80"/>
          <p:cNvSpPr txBox="1"/>
          <p:nvPr/>
        </p:nvSpPr>
        <p:spPr>
          <a:xfrm>
            <a:off x="4446751" y="2268663"/>
            <a:ext cx="4383000" cy="17571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3DFFBC"/>
              </a:buClr>
              <a:buSzPts val="1600"/>
              <a:buFont typeface="Helvetica Neue"/>
              <a:buChar char="●"/>
            </a:pPr>
            <a:r>
              <a:rPr lang="en-GB" sz="1600">
                <a:solidFill>
                  <a:schemeClr val="dk1"/>
                </a:solidFill>
                <a:latin typeface="Helvetica Neue"/>
                <a:ea typeface="Helvetica Neue"/>
                <a:cs typeface="Helvetica Neue"/>
                <a:sym typeface="Helvetica Neue"/>
              </a:rPr>
              <a:t>Las convenciones pueden ser muy largas.</a:t>
            </a:r>
            <a:endParaRPr sz="1600">
              <a:solidFill>
                <a:schemeClr val="dk1"/>
              </a:solidFill>
              <a:latin typeface="Helvetica Neue"/>
              <a:ea typeface="Helvetica Neue"/>
              <a:cs typeface="Helvetica Neue"/>
              <a:sym typeface="Helvetica Neue"/>
            </a:endParaRPr>
          </a:p>
          <a:p>
            <a:pPr indent="-330200" lvl="0" marL="457200" rtl="0" algn="l">
              <a:lnSpc>
                <a:spcPct val="150000"/>
              </a:lnSpc>
              <a:spcBef>
                <a:spcPts val="0"/>
              </a:spcBef>
              <a:spcAft>
                <a:spcPts val="0"/>
              </a:spcAft>
              <a:buClr>
                <a:srgbClr val="3DFFBC"/>
              </a:buClr>
              <a:buSzPts val="1600"/>
              <a:buFont typeface="Helvetica Neue"/>
              <a:buChar char="●"/>
            </a:pPr>
            <a:r>
              <a:rPr lang="en-GB" sz="1600">
                <a:solidFill>
                  <a:schemeClr val="dk1"/>
                </a:solidFill>
                <a:latin typeface="Helvetica Neue"/>
                <a:ea typeface="Helvetica Neue"/>
                <a:cs typeface="Helvetica Neue"/>
                <a:sym typeface="Helvetica Neue"/>
              </a:rPr>
              <a:t>A algunas personas les puede tomar tiempo aprender la metodología.</a:t>
            </a:r>
            <a:endParaRPr sz="1600">
              <a:solidFill>
                <a:schemeClr val="dk1"/>
              </a:solidFill>
              <a:latin typeface="Helvetica Neue"/>
              <a:ea typeface="Helvetica Neue"/>
              <a:cs typeface="Helvetica Neue"/>
              <a:sym typeface="Helvetica Neue"/>
            </a:endParaRPr>
          </a:p>
          <a:p>
            <a:pPr indent="-330200" lvl="0" marL="457200" rtl="0" algn="l">
              <a:lnSpc>
                <a:spcPct val="150000"/>
              </a:lnSpc>
              <a:spcBef>
                <a:spcPts val="0"/>
              </a:spcBef>
              <a:spcAft>
                <a:spcPts val="0"/>
              </a:spcAft>
              <a:buClr>
                <a:srgbClr val="3DFFBC"/>
              </a:buClr>
              <a:buSzPts val="1600"/>
              <a:buFont typeface="Helvetica Neue"/>
              <a:buChar char="●"/>
            </a:pPr>
            <a:r>
              <a:rPr lang="en-GB" sz="1600">
                <a:solidFill>
                  <a:schemeClr val="dk1"/>
                </a:solidFill>
                <a:latin typeface="Helvetica Neue"/>
                <a:ea typeface="Helvetica Neue"/>
                <a:cs typeface="Helvetica Neue"/>
                <a:sym typeface="Helvetica Neue"/>
              </a:rPr>
              <a:t>El sistema de organización puede ser difícil de implementar en proyectos pequeños.</a:t>
            </a:r>
            <a:endParaRPr sz="1600">
              <a:solidFill>
                <a:schemeClr val="dk1"/>
              </a:solidFill>
              <a:latin typeface="Helvetica Neue"/>
              <a:ea typeface="Helvetica Neue"/>
              <a:cs typeface="Helvetica Neue"/>
              <a:sym typeface="Helvetica Neue"/>
            </a:endParaRPr>
          </a:p>
          <a:p>
            <a:pPr indent="0" lvl="0" marL="457200" rtl="0" algn="l">
              <a:lnSpc>
                <a:spcPct val="150000"/>
              </a:lnSpc>
              <a:spcBef>
                <a:spcPts val="1200"/>
              </a:spcBef>
              <a:spcAft>
                <a:spcPts val="1200"/>
              </a:spcAft>
              <a:buNone/>
            </a:pPr>
            <a:r>
              <a:t/>
            </a:r>
            <a:endParaRPr sz="1600">
              <a:solidFill>
                <a:schemeClr val="dk1"/>
              </a:solidFill>
              <a:latin typeface="Didact Gothic"/>
              <a:ea typeface="Didact Gothic"/>
              <a:cs typeface="Didact Gothic"/>
              <a:sym typeface="Didact Gothic"/>
            </a:endParaRPr>
          </a:p>
        </p:txBody>
      </p:sp>
      <p:sp>
        <p:nvSpPr>
          <p:cNvPr id="609" name="Google Shape;609;p80"/>
          <p:cNvSpPr txBox="1"/>
          <p:nvPr/>
        </p:nvSpPr>
        <p:spPr>
          <a:xfrm>
            <a:off x="5553675" y="1274163"/>
            <a:ext cx="2683800" cy="10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i="1" lang="en-GB" sz="3000">
                <a:solidFill>
                  <a:schemeClr val="dk1"/>
                </a:solidFill>
                <a:latin typeface="Anton"/>
                <a:ea typeface="Anton"/>
                <a:cs typeface="Anton"/>
                <a:sym typeface="Anton"/>
              </a:rPr>
              <a:t>Desv</a:t>
            </a:r>
            <a:r>
              <a:rPr i="1" lang="en-GB" sz="3000">
                <a:solidFill>
                  <a:schemeClr val="dk1"/>
                </a:solidFill>
                <a:latin typeface="Anton"/>
                <a:ea typeface="Anton"/>
                <a:cs typeface="Anton"/>
                <a:sym typeface="Anton"/>
              </a:rPr>
              <a:t>entajas </a:t>
            </a:r>
            <a:endParaRPr i="1" sz="3000">
              <a:solidFill>
                <a:schemeClr val="dk1"/>
              </a:solidFill>
              <a:latin typeface="Anton"/>
              <a:ea typeface="Anton"/>
              <a:cs typeface="Anton"/>
              <a:sym typeface="Anton"/>
            </a:endParaRPr>
          </a:p>
        </p:txBody>
      </p:sp>
      <p:pic>
        <p:nvPicPr>
          <p:cNvPr id="610" name="Google Shape;610;p80"/>
          <p:cNvPicPr preferRelativeResize="0"/>
          <p:nvPr/>
        </p:nvPicPr>
        <p:blipFill>
          <a:blip r:embed="rId4">
            <a:alphaModFix/>
          </a:blip>
          <a:stretch>
            <a:fillRect/>
          </a:stretch>
        </p:blipFill>
        <p:spPr>
          <a:xfrm flipH="1">
            <a:off x="4869502" y="1500952"/>
            <a:ext cx="684175" cy="6841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8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16" name="Google Shape;616;p81"/>
          <p:cNvSpPr txBox="1"/>
          <p:nvPr/>
        </p:nvSpPr>
        <p:spPr>
          <a:xfrm>
            <a:off x="643800" y="85500"/>
            <a:ext cx="7856400" cy="98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BEM: ¿PARA QUÉ LO USARÍAS? </a:t>
            </a:r>
            <a:endParaRPr i="1" sz="3800">
              <a:solidFill>
                <a:schemeClr val="dk1"/>
              </a:solidFill>
              <a:latin typeface="Anton"/>
              <a:ea typeface="Anton"/>
              <a:cs typeface="Anton"/>
              <a:sym typeface="Anton"/>
            </a:endParaRPr>
          </a:p>
        </p:txBody>
      </p:sp>
      <p:sp>
        <p:nvSpPr>
          <p:cNvPr id="617" name="Google Shape;617;p81"/>
          <p:cNvSpPr txBox="1"/>
          <p:nvPr/>
        </p:nvSpPr>
        <p:spPr>
          <a:xfrm>
            <a:off x="1118750" y="1500775"/>
            <a:ext cx="6726000" cy="300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CEFAB"/>
              </a:buClr>
              <a:buSzPts val="1800"/>
              <a:buFont typeface="Helvetica Neue"/>
              <a:buChar char="●"/>
            </a:pPr>
            <a:r>
              <a:rPr lang="en-GB" sz="1800">
                <a:latin typeface="Helvetica Neue"/>
                <a:ea typeface="Helvetica Neue"/>
                <a:cs typeface="Helvetica Neue"/>
                <a:sym typeface="Helvetica Neue"/>
              </a:rPr>
              <a:t>Para</a:t>
            </a:r>
            <a:r>
              <a:rPr lang="en-GB" sz="1800">
                <a:latin typeface="Helvetica Neue"/>
                <a:ea typeface="Helvetica Neue"/>
                <a:cs typeface="Helvetica Neue"/>
                <a:sym typeface="Helvetica Neue"/>
              </a:rPr>
              <a:t> simplificar nuestro CSS y conseguir un estilo consistente, por lo que nuestro código será mucho más legible y fácil de mantener.</a:t>
            </a:r>
            <a:endParaRPr sz="1800">
              <a:latin typeface="Helvetica Neue"/>
              <a:ea typeface="Helvetica Neue"/>
              <a:cs typeface="Helvetica Neue"/>
              <a:sym typeface="Helvetica Neue"/>
            </a:endParaRPr>
          </a:p>
          <a:p>
            <a:pPr indent="0" lvl="0" marL="45720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3CEFAB"/>
              </a:buClr>
              <a:buSzPts val="1800"/>
              <a:buFont typeface="Helvetica Neue"/>
              <a:buChar char="●"/>
            </a:pPr>
            <a:r>
              <a:rPr lang="en-GB" sz="1800">
                <a:latin typeface="Helvetica Neue"/>
                <a:ea typeface="Helvetica Neue"/>
                <a:cs typeface="Helvetica Neue"/>
                <a:sym typeface="Helvetica Neue"/>
              </a:rPr>
              <a:t>Si estamos usando Bootstrap y queremos modificar ciertas clases.</a:t>
            </a:r>
            <a:endParaRPr sz="1800">
              <a:latin typeface="Helvetica Neue"/>
              <a:ea typeface="Helvetica Neue"/>
              <a:cs typeface="Helvetica Neue"/>
              <a:sym typeface="Helvetica Neue"/>
            </a:endParaRPr>
          </a:p>
          <a:p>
            <a:pPr indent="0" lvl="0" marL="45720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3CEFAB"/>
              </a:buClr>
              <a:buSzPts val="1800"/>
              <a:buFont typeface="Helvetica Neue"/>
              <a:buChar char="●"/>
            </a:pPr>
            <a:r>
              <a:rPr lang="en-GB" sz="1800">
                <a:latin typeface="Helvetica Neue"/>
                <a:ea typeface="Helvetica Neue"/>
                <a:cs typeface="Helvetica Neue"/>
                <a:sym typeface="Helvetica Neue"/>
              </a:rPr>
              <a:t>C</a:t>
            </a:r>
            <a:r>
              <a:rPr lang="en-GB" sz="1800">
                <a:latin typeface="Helvetica Neue"/>
                <a:ea typeface="Helvetica Neue"/>
                <a:cs typeface="Helvetica Neue"/>
                <a:sym typeface="Helvetica Neue"/>
              </a:rPr>
              <a:t>uando trabajamos en equipo y cada miembro tiene una manera distinta de escribir CSS</a:t>
            </a:r>
            <a:endParaRPr sz="1800">
              <a:latin typeface="Helvetica Neue"/>
              <a:ea typeface="Helvetica Neue"/>
              <a:cs typeface="Helvetica Neue"/>
              <a:sym typeface="Helvetica Neu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APLICANDO SASS</a:t>
            </a:r>
            <a:endParaRPr i="1" sz="4000">
              <a:latin typeface="Anton"/>
              <a:ea typeface="Anton"/>
              <a:cs typeface="Anton"/>
              <a:sym typeface="Anton"/>
            </a:endParaRPr>
          </a:p>
        </p:txBody>
      </p:sp>
      <p:sp>
        <p:nvSpPr>
          <p:cNvPr id="623" name="Google Shape;623;p8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a:ea typeface="Helvetica Neue"/>
                <a:cs typeface="Helvetica Neue"/>
                <a:sym typeface="Helvetica Neue"/>
              </a:rPr>
              <a:t>Crea el archivo SCSS de sus proyectos y compilarlos.</a:t>
            </a:r>
            <a:endParaRPr sz="20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a:ea typeface="Helvetica Neue"/>
              <a:cs typeface="Helvetica Neue"/>
              <a:sym typeface="Helvetica Neue"/>
            </a:endParaRPr>
          </a:p>
        </p:txBody>
      </p:sp>
      <p:pic>
        <p:nvPicPr>
          <p:cNvPr id="624" name="Google Shape;624;p8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25" name="Google Shape;625;p8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graphicFrame>
        <p:nvGraphicFramePr>
          <p:cNvPr id="630" name="Google Shape;630;p83"/>
          <p:cNvGraphicFramePr/>
          <p:nvPr/>
        </p:nvGraphicFramePr>
        <p:xfrm>
          <a:off x="153263" y="344100"/>
          <a:ext cx="3000000" cy="3000000"/>
        </p:xfrm>
        <a:graphic>
          <a:graphicData uri="http://schemas.openxmlformats.org/drawingml/2006/table">
            <a:tbl>
              <a:tblPr>
                <a:noFill/>
                <a:tableStyleId>{D0B4EB18-F5E3-4CD8-8F35-14AEFB6AC939}</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APLICANDO SASS</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archivo HTML, CSS y SCSS</a:t>
                      </a:r>
                      <a:r>
                        <a:rPr lang="en-GB" sz="1600" u="none" cap="none" strike="noStrike">
                          <a:solidFill>
                            <a:schemeClr val="dk1"/>
                          </a:solidFill>
                          <a:latin typeface="Helvetica Neue"/>
                          <a:ea typeface="Helvetica Neue"/>
                          <a:cs typeface="Helvetica Neue"/>
                          <a:sym typeface="Helvetica Neue"/>
                        </a:rPr>
                        <a:t>. </a:t>
                      </a:r>
                      <a:r>
                        <a:rPr lang="en-GB" sz="1600">
                          <a:solidFill>
                            <a:schemeClr val="dk1"/>
                          </a:solidFill>
                          <a:latin typeface="Helvetica Neue"/>
                          <a:ea typeface="Helvetica Neue"/>
                          <a:cs typeface="Helvetica Neue"/>
                          <a:sym typeface="Helvetica Neue"/>
                        </a:rPr>
                        <a:t>D</a:t>
                      </a:r>
                      <a:r>
                        <a:rPr lang="en-GB" sz="1600" u="none" cap="none" strike="noStrike">
                          <a:solidFill>
                            <a:schemeClr val="dk1"/>
                          </a:solidFill>
                          <a:latin typeface="Helvetica Neue"/>
                          <a:ea typeface="Helvetica Neue"/>
                          <a:cs typeface="Helvetica Neue"/>
                          <a:sym typeface="Helvetica Neue"/>
                        </a:rPr>
                        <a:t>ebe tener el nombre </a:t>
                      </a:r>
                      <a:r>
                        <a:rPr lang="en-GB" sz="1600" u="none" cap="none" strike="noStrike">
                          <a:solidFill>
                            <a:schemeClr val="dk1"/>
                          </a:solidFill>
                          <a:highlight>
                            <a:srgbClr val="A6FFCA"/>
                          </a:highlight>
                          <a:latin typeface="Helvetica Neue"/>
                          <a:ea typeface="Helvetica Neue"/>
                          <a:cs typeface="Helvetica Neue"/>
                          <a:sym typeface="Helvetica Neue"/>
                        </a:rPr>
                        <a:t>“Idea+Apellido”</a:t>
                      </a:r>
                      <a:r>
                        <a:rPr lang="en-GB" sz="1600" u="none" cap="none" strike="noStrike">
                          <a:solidFill>
                            <a:schemeClr val="dk1"/>
                          </a:solidFill>
                          <a:latin typeface="Helvetica Neue"/>
                          <a:ea typeface="Helvetica Neue"/>
                          <a:cs typeface="Helvetica Neue"/>
                          <a:sym typeface="Helvetica Neue"/>
                        </a:rPr>
                        <a:t>. </a:t>
                      </a:r>
                      <a:endParaRPr sz="16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a:latin typeface="Helvetica Neue"/>
                          <a:ea typeface="Helvetica Neue"/>
                          <a:cs typeface="Helvetica Neue"/>
                          <a:sym typeface="Helvetica Neue"/>
                        </a:rPr>
                        <a:t>carpeta en formato zip o rar, con el/los archivos HTML, CSS y SCSS.</a:t>
                      </a:r>
                      <a:endParaRPr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a:t>
                      </a:r>
                      <a:r>
                        <a:rPr b="1" lang="en-GB" sz="1700" u="none" cap="none" strike="noStrike">
                          <a:solidFill>
                            <a:srgbClr val="4D5156"/>
                          </a:solidFill>
                        </a:rPr>
                        <a:t> </a:t>
                      </a:r>
                      <a:r>
                        <a:rPr b="1" lang="en-GB" sz="1700" u="none" cap="none" strike="noStrike">
                          <a:latin typeface="Helvetica Neue"/>
                          <a:ea typeface="Helvetica Neue"/>
                          <a:cs typeface="Helvetica Neue"/>
                          <a:sym typeface="Helvetica Neue"/>
                        </a:rPr>
                        <a:t>Consigna:</a:t>
                      </a:r>
                      <a:r>
                        <a:rPr lang="en-GB" sz="1700" u="none" cap="none" strike="noStrike">
                          <a:latin typeface="Helvetica Neue"/>
                          <a:ea typeface="Helvetica Neue"/>
                          <a:cs typeface="Helvetica Neue"/>
                          <a:sym typeface="Helvetica Neue"/>
                        </a:rPr>
                        <a:t> </a:t>
                      </a:r>
                      <a:r>
                        <a:rPr lang="en-GB" sz="1700">
                          <a:solidFill>
                            <a:schemeClr val="dk1"/>
                          </a:solidFill>
                          <a:latin typeface="Helvetica Neue"/>
                          <a:ea typeface="Helvetica Neue"/>
                          <a:cs typeface="Helvetica Neue"/>
                          <a:sym typeface="Helvetica Neue"/>
                        </a:rPr>
                        <a:t>crea el archivo SCSS de sus proyectos y compilarlos. Además, deberás crear al menos cuatro (4) bloques con la metodología de BEM.</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sz="1700" u="none" cap="none" strike="noStrike"/>
                        <a:t>&gt;&gt;</a:t>
                      </a:r>
                      <a:r>
                        <a:rPr b="1" lang="en-GB"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a:buChar char="-"/>
                      </a:pPr>
                      <a:r>
                        <a:rPr lang="en-GB" sz="1600">
                          <a:solidFill>
                            <a:schemeClr val="dk1"/>
                          </a:solidFill>
                          <a:latin typeface="Helvetica Neue"/>
                          <a:ea typeface="Helvetica Neue"/>
                          <a:cs typeface="Helvetica Neue"/>
                          <a:sym typeface="Helvetica Neue"/>
                        </a:rPr>
                        <a:t>Instala SASS y crea el archivo SCSS para compilarlo en CSS. Envía ambos archivos como parte del desafío.</a:t>
                      </a:r>
                      <a:endParaRPr sz="1600">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a:buChar char="-"/>
                      </a:pPr>
                      <a:r>
                        <a:rPr lang="en-GB" sz="1600">
                          <a:solidFill>
                            <a:schemeClr val="dk1"/>
                          </a:solidFill>
                          <a:latin typeface="Helvetica Neue"/>
                          <a:ea typeface="Helvetica Neue"/>
                          <a:cs typeface="Helvetica Neue"/>
                          <a:sym typeface="Helvetica Neue"/>
                        </a:rPr>
                        <a:t>Crear al menos cuatro (4) bloques con la metodología de BEM.</a:t>
                      </a:r>
                      <a:endParaRPr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b="1" lang="en-GB" sz="1700" u="none" cap="none" strike="noStrike"/>
                        <a:t>&gt;&gt;Ejemplo:</a:t>
                      </a:r>
                      <a:endParaRPr b="1" sz="1700" u="none" cap="none" strike="noStrike"/>
                    </a:p>
                    <a:p>
                      <a:pPr indent="0" lvl="0" marL="0" rtl="0" algn="l">
                        <a:spcBef>
                          <a:spcPts val="0"/>
                        </a:spcBef>
                        <a:spcAft>
                          <a:spcPts val="0"/>
                        </a:spcAft>
                        <a:buClr>
                          <a:schemeClr val="dk1"/>
                        </a:buClr>
                        <a:buSzPts val="1100"/>
                        <a:buFont typeface="Arial"/>
                        <a:buNone/>
                      </a:pPr>
                      <a:r>
                        <a:rPr lang="en-GB" sz="1600" u="sng">
                          <a:solidFill>
                            <a:srgbClr val="1155CC"/>
                          </a:solidFill>
                          <a:latin typeface="Helvetica Neue"/>
                          <a:ea typeface="Helvetica Neue"/>
                          <a:cs typeface="Helvetica Neue"/>
                          <a:sym typeface="Helvetica Neue"/>
                          <a:hlinkClick r:id="rId3">
                            <a:extLst>
                              <a:ext uri="{A12FA001-AC4F-418D-AE19-62706E023703}">
                                <ahyp:hlinkClr val="tx"/>
                              </a:ext>
                            </a:extLst>
                          </a:hlinkClick>
                        </a:rPr>
                        <a:t>Carpeta comprimida con BEM</a:t>
                      </a:r>
                      <a:r>
                        <a:rPr lang="en-GB" sz="1600">
                          <a:solidFill>
                            <a:schemeClr val="dk1"/>
                          </a:solidFill>
                          <a:latin typeface="Helvetica Neue"/>
                          <a:ea typeface="Helvetica Neue"/>
                          <a:cs typeface="Helvetica Neue"/>
                          <a:sym typeface="Helvetica Neue"/>
                        </a:rPr>
                        <a:t> / </a:t>
                      </a:r>
                      <a:r>
                        <a:rPr lang="en-GB" sz="1600" u="sng">
                          <a:solidFill>
                            <a:srgbClr val="1155CC"/>
                          </a:solidFill>
                          <a:latin typeface="Helvetica Neue"/>
                          <a:ea typeface="Helvetica Neue"/>
                          <a:cs typeface="Helvetica Neue"/>
                          <a:sym typeface="Helvetica Neue"/>
                          <a:hlinkClick r:id="rId4">
                            <a:extLst>
                              <a:ext uri="{A12FA001-AC4F-418D-AE19-62706E023703}">
                                <ahyp:hlinkClr val="tx"/>
                              </a:ext>
                            </a:extLst>
                          </a:hlinkClick>
                        </a:rPr>
                        <a:t>Carpeta comprimida con SASS </a:t>
                      </a:r>
                      <a:endParaRPr sz="20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31" name="Google Shape;631;p83"/>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632" name="Google Shape;632;p83"/>
          <p:cNvPicPr preferRelativeResize="0"/>
          <p:nvPr/>
        </p:nvPicPr>
        <p:blipFill rotWithShape="1">
          <a:blip r:embed="rId6">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JavaScript:</a:t>
            </a:r>
            <a:r>
              <a:rPr lang="en-GB">
                <a:solidFill>
                  <a:schemeClr val="dk1"/>
                </a:solidFill>
                <a:latin typeface="Helvetica Neue"/>
                <a:ea typeface="Helvetica Neue"/>
                <a:cs typeface="Helvetica Neue"/>
                <a:sym typeface="Helvetica Neue"/>
              </a:rPr>
              <a:t> es un lenguaje con muchas posibilidades. Se utiliza para crear pequeños programas que luego son insertados en una página web, y en programas más grandes, orientados a objetos mucho más complejos. Con Javascript podemos crear diferentes efectos e interactuar con nuestros usuarios. </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Bootstrap themes:</a:t>
            </a:r>
            <a:r>
              <a:rPr lang="en-GB">
                <a:solidFill>
                  <a:schemeClr val="dk1"/>
                </a:solidFill>
                <a:latin typeface="Helvetica Neue"/>
                <a:ea typeface="Helvetica Neue"/>
                <a:cs typeface="Helvetica Neue"/>
                <a:sym typeface="Helvetica Neue"/>
              </a:rPr>
              <a:t> son marcos construidos por expertos, que permiten tener un diseño base como una extensión de Bootstrap, especialmente para un conjunto específico de problemas.</a:t>
            </a:r>
            <a:endParaRPr>
              <a:solidFill>
                <a:schemeClr val="dk1"/>
              </a:solidFill>
              <a:latin typeface="Helvetica Neue"/>
              <a:ea typeface="Helvetica Neue"/>
              <a:cs typeface="Helvetica Neue"/>
              <a:sym typeface="Helvetica Neue"/>
            </a:endParaRPr>
          </a:p>
        </p:txBody>
      </p:sp>
      <p:sp>
        <p:nvSpPr>
          <p:cNvPr id="135" name="Google Shape;135;p30"/>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10</a:t>
            </a:r>
            <a:endParaRPr i="1" sz="2000">
              <a:latin typeface="Anton"/>
              <a:ea typeface="Anton"/>
              <a:cs typeface="Anton"/>
              <a:sym typeface="Anton"/>
            </a:endParaRPr>
          </a:p>
        </p:txBody>
      </p:sp>
      <p:pic>
        <p:nvPicPr>
          <p:cNvPr id="136" name="Google Shape;136;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7" name="Google Shape;137;p30"/>
          <p:cNvSpPr txBox="1"/>
          <p:nvPr/>
        </p:nvSpPr>
        <p:spPr>
          <a:xfrm>
            <a:off x="4674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Página responsive (repaso):</a:t>
            </a:r>
            <a:r>
              <a:rPr lang="en-GB">
                <a:solidFill>
                  <a:schemeClr val="dk1"/>
                </a:solidFill>
                <a:latin typeface="Helvetica Neue"/>
                <a:ea typeface="Helvetica Neue"/>
                <a:cs typeface="Helvetica Neue"/>
                <a:sym typeface="Helvetica Neue"/>
              </a:rPr>
              <a:t> e</a:t>
            </a:r>
            <a:r>
              <a:rPr lang="en-GB">
                <a:solidFill>
                  <a:schemeClr val="dk1"/>
                </a:solidFill>
                <a:latin typeface="Helvetica Neue"/>
                <a:ea typeface="Helvetica Neue"/>
                <a:cs typeface="Helvetica Neue"/>
                <a:sym typeface="Helvetica Neue"/>
              </a:rPr>
              <a:t>l sistema detecta automáticamente el ancho de la pantalla y, a partir del mismo, adapta todos los elementos de la página, desde el tamaño de letra hasta las imágenes y los menús, ofreciendo al usuario la mejor experiencia posible.</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7E3"/>
        </a:solidFill>
      </p:bgPr>
    </p:bg>
    <p:spTree>
      <p:nvGrpSpPr>
        <p:cNvPr id="636" name="Shape 636"/>
        <p:cNvGrpSpPr/>
        <p:nvPr/>
      </p:nvGrpSpPr>
      <p:grpSpPr>
        <a:xfrm>
          <a:off x="0" y="0"/>
          <a:ext cx="0" cy="0"/>
          <a:chOff x="0" y="0"/>
          <a:chExt cx="0" cy="0"/>
        </a:xfrm>
      </p:grpSpPr>
      <p:sp>
        <p:nvSpPr>
          <p:cNvPr id="637" name="Google Shape;637;p84"/>
          <p:cNvSpPr txBox="1"/>
          <p:nvPr/>
        </p:nvSpPr>
        <p:spPr>
          <a:xfrm>
            <a:off x="1871575" y="2461175"/>
            <a:ext cx="5400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solidFill>
                  <a:schemeClr val="dk1"/>
                </a:solidFill>
                <a:latin typeface="Anton"/>
                <a:ea typeface="Anton"/>
                <a:cs typeface="Anton"/>
                <a:sym typeface="Anton"/>
              </a:rPr>
              <a:t>APLICANDO SASS I</a:t>
            </a:r>
            <a:endParaRPr i="1" sz="4000">
              <a:solidFill>
                <a:schemeClr val="dk1"/>
              </a:solidFill>
              <a:latin typeface="Anton"/>
              <a:ea typeface="Anton"/>
              <a:cs typeface="Anton"/>
              <a:sym typeface="Anton"/>
            </a:endParaRPr>
          </a:p>
        </p:txBody>
      </p:sp>
      <p:sp>
        <p:nvSpPr>
          <p:cNvPr id="638" name="Google Shape;638;p84"/>
          <p:cNvSpPr txBox="1"/>
          <p:nvPr/>
        </p:nvSpPr>
        <p:spPr>
          <a:xfrm>
            <a:off x="938113" y="3774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4000"/>
              <a:buFont typeface="Arial"/>
              <a:buNone/>
            </a:pPr>
            <a:r>
              <a:t/>
            </a:r>
            <a:endParaRPr sz="2000">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Helvetica Neue"/>
              <a:ea typeface="Helvetica Neue"/>
              <a:cs typeface="Helvetica Neue"/>
              <a:sym typeface="Helvetica Neue"/>
            </a:endParaRPr>
          </a:p>
        </p:txBody>
      </p:sp>
      <p:pic>
        <p:nvPicPr>
          <p:cNvPr id="639" name="Google Shape;639;p8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40" name="Google Shape;640;p84"/>
          <p:cNvPicPr preferRelativeResize="0"/>
          <p:nvPr/>
        </p:nvPicPr>
        <p:blipFill rotWithShape="1">
          <a:blip r:embed="rId4">
            <a:alphaModFix/>
          </a:blip>
          <a:srcRect b="0" l="0" r="0" t="0"/>
          <a:stretch/>
        </p:blipFill>
        <p:spPr>
          <a:xfrm>
            <a:off x="3928700" y="985675"/>
            <a:ext cx="1286650" cy="128957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graphicFrame>
        <p:nvGraphicFramePr>
          <p:cNvPr id="645" name="Google Shape;645;p85"/>
          <p:cNvGraphicFramePr/>
          <p:nvPr/>
        </p:nvGraphicFramePr>
        <p:xfrm>
          <a:off x="112975" y="317225"/>
          <a:ext cx="3000000" cy="3000000"/>
        </p:xfrm>
        <a:graphic>
          <a:graphicData uri="http://schemas.openxmlformats.org/drawingml/2006/table">
            <a:tbl>
              <a:tblPr>
                <a:noFill/>
                <a:tableStyleId>{D0B4EB18-F5E3-4CD8-8F35-14AEFB6AC939}</a:tableStyleId>
              </a:tblPr>
              <a:tblGrid>
                <a:gridCol w="2908150"/>
                <a:gridCol w="3773425"/>
                <a:gridCol w="2042925"/>
              </a:tblGrid>
              <a:tr h="64610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APLICANDO SASS I</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r>
              <a:tr h="521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Archivo html y css</a:t>
                      </a:r>
                      <a:endParaRPr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a:ea typeface="Helvetica Neue"/>
                          <a:cs typeface="Helvetica Neue"/>
                          <a:sym typeface="Helvetica Neue"/>
                        </a:rPr>
                        <a:t>carpeta en formato zip o rar con el/los archivos html y css.</a:t>
                      </a:r>
                      <a:endParaRPr b="1"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96325">
                <a:tc gridSpan="3">
                  <a:txBody>
                    <a:bodyPr/>
                    <a:lstStyle/>
                    <a:p>
                      <a:pPr indent="0" lvl="0" marL="0" marR="0" rtl="0" algn="l">
                        <a:lnSpc>
                          <a:spcPct val="100000"/>
                        </a:lnSpc>
                        <a:spcBef>
                          <a:spcPts val="0"/>
                        </a:spcBef>
                        <a:spcAft>
                          <a:spcPts val="0"/>
                        </a:spcAft>
                        <a:buClr>
                          <a:srgbClr val="000000"/>
                        </a:buClr>
                        <a:buSzPts val="1600"/>
                        <a:buFont typeface="Arial"/>
                        <a:buNone/>
                      </a:pPr>
                      <a:br>
                        <a:rPr b="1" lang="en-GB" sz="1600" u="none" cap="none" strike="noStrike">
                          <a:solidFill>
                            <a:srgbClr val="4D5156"/>
                          </a:solidFill>
                          <a:highlight>
                            <a:srgbClr val="3CEFAB"/>
                          </a:highlight>
                        </a:rPr>
                      </a:b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chemeClr val="dk1"/>
                          </a:solidFill>
                          <a:highlight>
                            <a:srgbClr val="D9D9D9"/>
                          </a:highlight>
                          <a:latin typeface="Helvetica Neue"/>
                          <a:ea typeface="Helvetica Neue"/>
                          <a:cs typeface="Helvetica Neue"/>
                          <a:sym typeface="Helvetica Neue"/>
                        </a:rPr>
                        <a:t>&gt;&gt; Consigna: </a:t>
                      </a:r>
                      <a:endParaRPr b="1" sz="1600" u="none" cap="none" strike="noStrike">
                        <a:solidFill>
                          <a:schemeClr val="dk1"/>
                        </a:solidFill>
                        <a:highlight>
                          <a:srgbClr val="D9D9D9"/>
                        </a:highlight>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a:buAutoNum type="arabicPeriod"/>
                      </a:pPr>
                      <a:r>
                        <a:rPr lang="en-GB" sz="1600">
                          <a:solidFill>
                            <a:schemeClr val="dk1"/>
                          </a:solidFill>
                          <a:latin typeface="Helvetica Neue"/>
                          <a:ea typeface="Helvetica Neue"/>
                          <a:cs typeface="Helvetica Neue"/>
                          <a:sym typeface="Helvetica Neue"/>
                        </a:rPr>
                        <a:t>Crear el archivo SCSS con un estructura de archivos adaptada a sus proyectos y compilarlos.</a:t>
                      </a: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Helvetica Neue"/>
                        <a:buAutoNum type="arabicPeriod"/>
                      </a:pPr>
                      <a:r>
                        <a:rPr lang="en-GB" sz="1600">
                          <a:solidFill>
                            <a:schemeClr val="dk1"/>
                          </a:solidFill>
                          <a:latin typeface="Helvetica Neue"/>
                          <a:ea typeface="Helvetica Neue"/>
                          <a:cs typeface="Helvetica Neue"/>
                          <a:sym typeface="Helvetica Neue"/>
                        </a:rPr>
                        <a:t>Crear al menos ocho (8) bloques con la metodología de BEM.</a:t>
                      </a:r>
                      <a:endParaRPr sz="1600">
                        <a:solidFill>
                          <a:schemeClr val="dk1"/>
                        </a:solidFill>
                        <a:highlight>
                          <a:srgbClr val="D9D9D9"/>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t/>
                      </a:r>
                      <a:endParaRPr sz="1600">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t/>
                      </a:r>
                      <a:endParaRPr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46" name="Google Shape;646;p8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47" name="Google Shape;647;p85"/>
          <p:cNvPicPr preferRelativeResize="0"/>
          <p:nvPr/>
        </p:nvPicPr>
        <p:blipFill rotWithShape="1">
          <a:blip r:embed="rId4">
            <a:alphaModFix/>
          </a:blip>
          <a:srcRect b="0" l="0" r="0" t="0"/>
          <a:stretch/>
        </p:blipFill>
        <p:spPr>
          <a:xfrm>
            <a:off x="7044275" y="1120550"/>
            <a:ext cx="1634175" cy="640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1" name="Shape 651"/>
        <p:cNvGrpSpPr/>
        <p:nvPr/>
      </p:nvGrpSpPr>
      <p:grpSpPr>
        <a:xfrm>
          <a:off x="0" y="0"/>
          <a:ext cx="0" cy="0"/>
          <a:chOff x="0" y="0"/>
          <a:chExt cx="0" cy="0"/>
        </a:xfrm>
      </p:grpSpPr>
      <p:sp>
        <p:nvSpPr>
          <p:cNvPr id="652" name="Google Shape;652;p8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653" name="Google Shape;653;p8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7" name="Shape 657"/>
        <p:cNvGrpSpPr/>
        <p:nvPr/>
      </p:nvGrpSpPr>
      <p:grpSpPr>
        <a:xfrm>
          <a:off x="0" y="0"/>
          <a:ext cx="0" cy="0"/>
          <a:chOff x="0" y="0"/>
          <a:chExt cx="0" cy="0"/>
        </a:xfrm>
      </p:grpSpPr>
      <p:sp>
        <p:nvSpPr>
          <p:cNvPr id="658" name="Google Shape;658;p87"/>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59" name="Google Shape;659;p87"/>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a:ea typeface="Helvetica Neue"/>
                <a:cs typeface="Helvetica Neue"/>
                <a:sym typeface="Helvetica Neue"/>
              </a:rPr>
              <a:t>Resumen de lo visto en clase hoy: </a:t>
            </a:r>
            <a:endParaRPr b="0" i="0" sz="2200" u="none" cap="none" strike="noStrike">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b="0" i="0" lang="en-GB" sz="2200" u="none" cap="none" strike="noStrike">
                <a:solidFill>
                  <a:srgbClr val="E0FF00"/>
                </a:solidFill>
                <a:latin typeface="Helvetica Neue"/>
                <a:ea typeface="Helvetica Neue"/>
                <a:cs typeface="Helvetica Neue"/>
                <a:sym typeface="Helvetica Neue"/>
              </a:rPr>
              <a:t>Aplicación de SASS</a:t>
            </a:r>
            <a:r>
              <a:rPr lang="en-GB" sz="2200">
                <a:solidFill>
                  <a:srgbClr val="E0FF00"/>
                </a:solidFill>
                <a:latin typeface="Helvetica Neue"/>
                <a:ea typeface="Helvetica Neue"/>
                <a:cs typeface="Helvetica Neue"/>
                <a:sym typeface="Helvetica Neue"/>
              </a:rPr>
              <a:t>.</a:t>
            </a:r>
            <a:r>
              <a:rPr b="0" i="0" lang="en-GB" sz="2200" u="none" cap="none" strike="noStrike">
                <a:solidFill>
                  <a:srgbClr val="E0FF00"/>
                </a:solidFill>
                <a:latin typeface="Helvetica Neue"/>
                <a:ea typeface="Helvetica Neue"/>
                <a:cs typeface="Helvetica Neue"/>
                <a:sym typeface="Helvetica Neue"/>
              </a:rPr>
              <a:t> </a:t>
            </a:r>
            <a:endParaRPr sz="2200">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b="0" i="0" lang="en-GB" sz="2200" u="none" cap="none" strike="noStrike">
                <a:solidFill>
                  <a:srgbClr val="E0FF00"/>
                </a:solidFill>
                <a:latin typeface="Helvetica Neue"/>
                <a:ea typeface="Helvetica Neue"/>
                <a:cs typeface="Helvetica Neue"/>
                <a:sym typeface="Helvetica Neue"/>
              </a:rPr>
              <a:t>Conocer BEM</a:t>
            </a:r>
            <a:r>
              <a:rPr lang="en-GB" sz="2200">
                <a:solidFill>
                  <a:srgbClr val="E0FF00"/>
                </a:solidFill>
                <a:latin typeface="Helvetica Neue"/>
                <a:ea typeface="Helvetica Neue"/>
                <a:cs typeface="Helvetica Neue"/>
                <a:sym typeface="Helvetica Neue"/>
              </a:rPr>
              <a:t>.</a:t>
            </a:r>
            <a:endParaRPr b="0" i="0" sz="2200" u="none" cap="none" strike="noStrike">
              <a:solidFill>
                <a:srgbClr val="E0FF00"/>
              </a:solidFill>
              <a:latin typeface="Helvetica Neue"/>
              <a:ea typeface="Helvetica Neue"/>
              <a:cs typeface="Helvetica Neue"/>
              <a:sym typeface="Helvetica Neue"/>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3" name="Shape 663"/>
        <p:cNvGrpSpPr/>
        <p:nvPr/>
      </p:nvGrpSpPr>
      <p:grpSpPr>
        <a:xfrm>
          <a:off x="0" y="0"/>
          <a:ext cx="0" cy="0"/>
          <a:chOff x="0" y="0"/>
          <a:chExt cx="0" cy="0"/>
        </a:xfrm>
      </p:grpSpPr>
      <p:sp>
        <p:nvSpPr>
          <p:cNvPr id="664" name="Google Shape;664;p8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65" name="Google Shape;665;p8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41" name="Shape 141"/>
        <p:cNvGrpSpPr/>
        <p:nvPr/>
      </p:nvGrpSpPr>
      <p:grpSpPr>
        <a:xfrm>
          <a:off x="0" y="0"/>
          <a:ext cx="0" cy="0"/>
          <a:chOff x="0" y="0"/>
          <a:chExt cx="0" cy="0"/>
        </a:xfrm>
      </p:grpSpPr>
      <p:sp>
        <p:nvSpPr>
          <p:cNvPr id="142" name="Google Shape;142;p3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43" name="Google Shape;143;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32"/>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11</a:t>
            </a:r>
            <a:endParaRPr i="1" sz="2000">
              <a:latin typeface="Anton"/>
              <a:ea typeface="Anton"/>
              <a:cs typeface="Anton"/>
              <a:sym typeface="Anton"/>
            </a:endParaRPr>
          </a:p>
        </p:txBody>
      </p:sp>
      <p:pic>
        <p:nvPicPr>
          <p:cNvPr id="149" name="Google Shape;149;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50" name="Google Shape;150;p32"/>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51" name="Google Shape;151;p32"/>
          <p:cNvSpPr/>
          <p:nvPr/>
        </p:nvSpPr>
        <p:spPr>
          <a:xfrm>
            <a:off x="237500" y="3328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BEM</a:t>
            </a:r>
            <a:endParaRPr b="0" i="0" sz="1100" u="none" cap="none" strike="noStrike">
              <a:solidFill>
                <a:srgbClr val="FFFFFF"/>
              </a:solidFill>
              <a:latin typeface="Helvetica Neue"/>
              <a:ea typeface="Helvetica Neue"/>
              <a:cs typeface="Helvetica Neue"/>
              <a:sym typeface="Helvetica Neue"/>
            </a:endParaRPr>
          </a:p>
        </p:txBody>
      </p:sp>
      <p:sp>
        <p:nvSpPr>
          <p:cNvPr id="152" name="Google Shape;152;p32"/>
          <p:cNvSpPr/>
          <p:nvPr/>
        </p:nvSpPr>
        <p:spPr>
          <a:xfrm>
            <a:off x="237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Preprocesadores</a:t>
            </a:r>
            <a:endParaRPr sz="1100">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CSS</a:t>
            </a:r>
            <a:endParaRPr sz="1100">
              <a:solidFill>
                <a:srgbClr val="FFFFFF"/>
              </a:solidFill>
              <a:latin typeface="Helvetica Neue"/>
              <a:ea typeface="Helvetica Neue"/>
              <a:cs typeface="Helvetica Neue"/>
              <a:sym typeface="Helvetica Neue"/>
            </a:endParaRPr>
          </a:p>
        </p:txBody>
      </p:sp>
      <p:sp>
        <p:nvSpPr>
          <p:cNvPr id="153" name="Google Shape;153;p32"/>
          <p:cNvSpPr/>
          <p:nvPr/>
        </p:nvSpPr>
        <p:spPr>
          <a:xfrm>
            <a:off x="2648718" y="34892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54" name="Google Shape;154;p32"/>
          <p:cNvCxnSpPr>
            <a:stCxn id="151" idx="3"/>
            <a:endCxn id="153" idx="1"/>
          </p:cNvCxnSpPr>
          <p:nvPr/>
        </p:nvCxnSpPr>
        <p:spPr>
          <a:xfrm>
            <a:off x="1690400" y="3629675"/>
            <a:ext cx="958200" cy="0"/>
          </a:xfrm>
          <a:prstGeom prst="straightConnector1">
            <a:avLst/>
          </a:prstGeom>
          <a:noFill/>
          <a:ln cap="flat" cmpd="sng" w="9525">
            <a:solidFill>
              <a:srgbClr val="CCCCCC"/>
            </a:solidFill>
            <a:prstDash val="solid"/>
            <a:round/>
            <a:headEnd len="med" w="med" type="oval"/>
            <a:tailEnd len="med" w="med" type="oval"/>
          </a:ln>
        </p:spPr>
      </p:cxnSp>
      <p:sp>
        <p:nvSpPr>
          <p:cNvPr id="155" name="Google Shape;155;p32"/>
          <p:cNvSpPr/>
          <p:nvPr/>
        </p:nvSpPr>
        <p:spPr>
          <a:xfrm>
            <a:off x="2642493" y="1358615"/>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¿Qué es SASS?</a:t>
            </a:r>
            <a:endParaRPr b="0" i="0" sz="1100" u="none" cap="none" strike="noStrike">
              <a:solidFill>
                <a:srgbClr val="222222"/>
              </a:solidFill>
              <a:latin typeface="Helvetica Neue"/>
              <a:ea typeface="Helvetica Neue"/>
              <a:cs typeface="Helvetica Neue"/>
              <a:sym typeface="Helvetica Neue"/>
            </a:endParaRPr>
          </a:p>
        </p:txBody>
      </p:sp>
      <p:cxnSp>
        <p:nvCxnSpPr>
          <p:cNvPr id="156" name="Google Shape;156;p32"/>
          <p:cNvCxnSpPr/>
          <p:nvPr/>
        </p:nvCxnSpPr>
        <p:spPr>
          <a:xfrm>
            <a:off x="1690400" y="1483825"/>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57" name="Google Shape;157;p32"/>
          <p:cNvCxnSpPr>
            <a:stCxn id="152" idx="2"/>
            <a:endCxn id="151" idx="0"/>
          </p:cNvCxnSpPr>
          <p:nvPr/>
        </p:nvCxnSpPr>
        <p:spPr>
          <a:xfrm>
            <a:off x="963950" y="1755378"/>
            <a:ext cx="0" cy="1573200"/>
          </a:xfrm>
          <a:prstGeom prst="straightConnector1">
            <a:avLst/>
          </a:prstGeom>
          <a:noFill/>
          <a:ln cap="flat" cmpd="sng" w="9525">
            <a:solidFill>
              <a:srgbClr val="CCCCCC"/>
            </a:solidFill>
            <a:prstDash val="solid"/>
            <a:round/>
            <a:headEnd len="med" w="med" type="oval"/>
            <a:tailEnd len="med" w="med" type="oval"/>
          </a:ln>
        </p:spPr>
      </p:cxnSp>
      <p:sp>
        <p:nvSpPr>
          <p:cNvPr id="158" name="Google Shape;158;p32"/>
          <p:cNvSpPr/>
          <p:nvPr/>
        </p:nvSpPr>
        <p:spPr>
          <a:xfrm>
            <a:off x="5053700" y="1358625"/>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Utilidad </a:t>
            </a:r>
            <a:endParaRPr b="0" i="0" sz="1100" u="none" cap="none" strike="noStrike">
              <a:solidFill>
                <a:srgbClr val="222222"/>
              </a:solidFill>
              <a:latin typeface="Helvetica Neue"/>
              <a:ea typeface="Helvetica Neue"/>
              <a:cs typeface="Helvetica Neue"/>
              <a:sym typeface="Helvetica Neue"/>
            </a:endParaRPr>
          </a:p>
        </p:txBody>
      </p:sp>
      <p:cxnSp>
        <p:nvCxnSpPr>
          <p:cNvPr id="159" name="Google Shape;159;p32"/>
          <p:cNvCxnSpPr>
            <a:endCxn id="158" idx="1"/>
          </p:cNvCxnSpPr>
          <p:nvPr/>
        </p:nvCxnSpPr>
        <p:spPr>
          <a:xfrm>
            <a:off x="4095500" y="1499025"/>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60" name="Google Shape;160;p32"/>
          <p:cNvCxnSpPr/>
          <p:nvPr/>
        </p:nvCxnSpPr>
        <p:spPr>
          <a:xfrm>
            <a:off x="4095388" y="1499063"/>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61" name="Google Shape;161;p32"/>
          <p:cNvSpPr/>
          <p:nvPr/>
        </p:nvSpPr>
        <p:spPr>
          <a:xfrm>
            <a:off x="5047480" y="172567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Sintaxis</a:t>
            </a:r>
            <a:endParaRPr b="0" i="0" sz="1100" u="none" cap="none" strike="noStrike">
              <a:solidFill>
                <a:srgbClr val="222222"/>
              </a:solidFill>
              <a:latin typeface="Helvetica Neue"/>
              <a:ea typeface="Helvetica Neue"/>
              <a:cs typeface="Helvetica Neue"/>
              <a:sym typeface="Helvetica Neue"/>
            </a:endParaRPr>
          </a:p>
        </p:txBody>
      </p:sp>
      <p:sp>
        <p:nvSpPr>
          <p:cNvPr id="162" name="Google Shape;162;p32"/>
          <p:cNvSpPr/>
          <p:nvPr/>
        </p:nvSpPr>
        <p:spPr>
          <a:xfrm>
            <a:off x="2642493" y="2138165"/>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Instalaciones</a:t>
            </a:r>
            <a:endParaRPr b="0" i="0" sz="1100" u="none" cap="none" strike="noStrike">
              <a:solidFill>
                <a:srgbClr val="222222"/>
              </a:solidFill>
              <a:latin typeface="Helvetica Neue"/>
              <a:ea typeface="Helvetica Neue"/>
              <a:cs typeface="Helvetica Neue"/>
              <a:sym typeface="Helvetica Neue"/>
            </a:endParaRPr>
          </a:p>
        </p:txBody>
      </p:sp>
      <p:sp>
        <p:nvSpPr>
          <p:cNvPr id="163" name="Google Shape;163;p32"/>
          <p:cNvSpPr/>
          <p:nvPr/>
        </p:nvSpPr>
        <p:spPr>
          <a:xfrm>
            <a:off x="5060025" y="2105575"/>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NodeJs</a:t>
            </a:r>
            <a:endParaRPr b="0" i="0" sz="1100" u="none" cap="none" strike="noStrike">
              <a:solidFill>
                <a:srgbClr val="222222"/>
              </a:solidFill>
              <a:latin typeface="Helvetica Neue"/>
              <a:ea typeface="Helvetica Neue"/>
              <a:cs typeface="Helvetica Neue"/>
              <a:sym typeface="Helvetica Neue"/>
            </a:endParaRPr>
          </a:p>
        </p:txBody>
      </p:sp>
      <p:cxnSp>
        <p:nvCxnSpPr>
          <p:cNvPr id="164" name="Google Shape;164;p32"/>
          <p:cNvCxnSpPr>
            <a:endCxn id="163" idx="1"/>
          </p:cNvCxnSpPr>
          <p:nvPr/>
        </p:nvCxnSpPr>
        <p:spPr>
          <a:xfrm>
            <a:off x="4101825" y="2245975"/>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65" name="Google Shape;165;p32"/>
          <p:cNvCxnSpPr/>
          <p:nvPr/>
        </p:nvCxnSpPr>
        <p:spPr>
          <a:xfrm>
            <a:off x="4101713" y="2246013"/>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66" name="Google Shape;166;p32"/>
          <p:cNvSpPr/>
          <p:nvPr/>
        </p:nvSpPr>
        <p:spPr>
          <a:xfrm>
            <a:off x="5053805" y="24726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NPM</a:t>
            </a:r>
            <a:endParaRPr b="0" i="0" sz="1100" u="none" cap="none" strike="noStrike">
              <a:solidFill>
                <a:srgbClr val="222222"/>
              </a:solidFill>
              <a:latin typeface="Helvetica Neue"/>
              <a:ea typeface="Helvetica Neue"/>
              <a:cs typeface="Helvetica Neue"/>
              <a:sym typeface="Helvetica Neue"/>
            </a:endParaRPr>
          </a:p>
        </p:txBody>
      </p:sp>
      <p:cxnSp>
        <p:nvCxnSpPr>
          <p:cNvPr id="167" name="Google Shape;167;p32"/>
          <p:cNvCxnSpPr/>
          <p:nvPr/>
        </p:nvCxnSpPr>
        <p:spPr>
          <a:xfrm>
            <a:off x="1689475" y="1483825"/>
            <a:ext cx="960300" cy="787800"/>
          </a:xfrm>
          <a:prstGeom prst="bentConnector3">
            <a:avLst>
              <a:gd fmla="val 50000" name="adj1"/>
            </a:avLst>
          </a:prstGeom>
          <a:noFill/>
          <a:ln cap="flat" cmpd="sng" w="9525">
            <a:solidFill>
              <a:srgbClr val="CCCCCC"/>
            </a:solidFill>
            <a:prstDash val="solid"/>
            <a:round/>
            <a:headEnd len="sm" w="sm" type="none"/>
            <a:tailEnd len="med" w="med" type="oval"/>
          </a:ln>
        </p:spPr>
      </p:cxnSp>
      <p:cxnSp>
        <p:nvCxnSpPr>
          <p:cNvPr id="168" name="Google Shape;168;p32"/>
          <p:cNvCxnSpPr/>
          <p:nvPr/>
        </p:nvCxnSpPr>
        <p:spPr>
          <a:xfrm>
            <a:off x="2173750" y="1496200"/>
            <a:ext cx="0" cy="1436400"/>
          </a:xfrm>
          <a:prstGeom prst="straightConnector1">
            <a:avLst/>
          </a:prstGeom>
          <a:noFill/>
          <a:ln cap="flat" cmpd="sng" w="9525">
            <a:solidFill>
              <a:srgbClr val="CCCCCC"/>
            </a:solidFill>
            <a:prstDash val="solid"/>
            <a:round/>
            <a:headEnd len="med" w="med" type="none"/>
            <a:tailEnd len="med" w="med" type="none"/>
          </a:ln>
        </p:spPr>
      </p:cxnSp>
      <p:cxnSp>
        <p:nvCxnSpPr>
          <p:cNvPr id="169" name="Google Shape;169;p32"/>
          <p:cNvCxnSpPr/>
          <p:nvPr/>
        </p:nvCxnSpPr>
        <p:spPr>
          <a:xfrm>
            <a:off x="2173750" y="2923801"/>
            <a:ext cx="491100" cy="0"/>
          </a:xfrm>
          <a:prstGeom prst="straightConnector1">
            <a:avLst/>
          </a:prstGeom>
          <a:noFill/>
          <a:ln cap="flat" cmpd="sng" w="9525">
            <a:solidFill>
              <a:srgbClr val="B7B7B7"/>
            </a:solidFill>
            <a:prstDash val="solid"/>
            <a:round/>
            <a:headEnd len="med" w="med" type="none"/>
            <a:tailEnd len="med" w="med" type="oval"/>
          </a:ln>
        </p:spPr>
      </p:cxnSp>
      <p:sp>
        <p:nvSpPr>
          <p:cNvPr id="170" name="Google Shape;170;p32"/>
          <p:cNvSpPr/>
          <p:nvPr/>
        </p:nvSpPr>
        <p:spPr>
          <a:xfrm>
            <a:off x="2664850" y="2788801"/>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Nesting, Import y Vars</a:t>
            </a:r>
            <a:endParaRPr b="0" i="0" sz="1100" u="none" cap="none" strike="noStrike">
              <a:solidFill>
                <a:srgbClr val="222222"/>
              </a:solidFill>
              <a:latin typeface="Helvetica Neue"/>
              <a:ea typeface="Helvetica Neue"/>
              <a:cs typeface="Helvetica Neue"/>
              <a:sym typeface="Helvetica Neue"/>
            </a:endParaRPr>
          </a:p>
        </p:txBody>
      </p:sp>
      <p:sp>
        <p:nvSpPr>
          <p:cNvPr id="171" name="Google Shape;171;p32"/>
          <p:cNvSpPr/>
          <p:nvPr/>
        </p:nvSpPr>
        <p:spPr>
          <a:xfrm>
            <a:off x="5060050" y="348923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Bloque</a:t>
            </a:r>
            <a:endParaRPr b="0" i="0" sz="1100" u="none" cap="none" strike="noStrike">
              <a:solidFill>
                <a:srgbClr val="222222"/>
              </a:solidFill>
              <a:latin typeface="Helvetica Neue"/>
              <a:ea typeface="Helvetica Neue"/>
              <a:cs typeface="Helvetica Neue"/>
              <a:sym typeface="Helvetica Neue"/>
            </a:endParaRPr>
          </a:p>
        </p:txBody>
      </p:sp>
      <p:cxnSp>
        <p:nvCxnSpPr>
          <p:cNvPr id="172" name="Google Shape;172;p32"/>
          <p:cNvCxnSpPr>
            <a:endCxn id="171" idx="1"/>
          </p:cNvCxnSpPr>
          <p:nvPr/>
        </p:nvCxnSpPr>
        <p:spPr>
          <a:xfrm>
            <a:off x="4101850" y="362963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73" name="Google Shape;173;p32"/>
          <p:cNvCxnSpPr/>
          <p:nvPr/>
        </p:nvCxnSpPr>
        <p:spPr>
          <a:xfrm>
            <a:off x="4101738" y="3629675"/>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74" name="Google Shape;174;p32"/>
          <p:cNvSpPr/>
          <p:nvPr/>
        </p:nvSpPr>
        <p:spPr>
          <a:xfrm>
            <a:off x="5053830" y="385629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Modificadores</a:t>
            </a:r>
            <a:endParaRPr b="0" i="0" sz="1100" u="none" cap="none" strike="noStrike">
              <a:solidFill>
                <a:srgbClr val="222222"/>
              </a:solidFill>
              <a:latin typeface="Helvetica Neue"/>
              <a:ea typeface="Helvetica Neue"/>
              <a:cs typeface="Helvetica Neue"/>
              <a:sym typeface="Helvetica Neue"/>
            </a:endParaRPr>
          </a:p>
        </p:txBody>
      </p:sp>
      <p:sp>
        <p:nvSpPr>
          <p:cNvPr id="175" name="Google Shape;175;p32"/>
          <p:cNvSpPr/>
          <p:nvPr/>
        </p:nvSpPr>
        <p:spPr>
          <a:xfrm>
            <a:off x="7471250" y="3489263"/>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Elementos</a:t>
            </a:r>
            <a:endParaRPr b="0" i="0" sz="1100" u="none" cap="none" strike="noStrike">
              <a:solidFill>
                <a:srgbClr val="222222"/>
              </a:solidFill>
              <a:latin typeface="Helvetica Neue"/>
              <a:ea typeface="Helvetica Neue"/>
              <a:cs typeface="Helvetica Neue"/>
              <a:sym typeface="Helvetica Neue"/>
            </a:endParaRPr>
          </a:p>
        </p:txBody>
      </p:sp>
      <p:cxnSp>
        <p:nvCxnSpPr>
          <p:cNvPr id="176" name="Google Shape;176;p32"/>
          <p:cNvCxnSpPr>
            <a:endCxn id="175" idx="1"/>
          </p:cNvCxnSpPr>
          <p:nvPr/>
        </p:nvCxnSpPr>
        <p:spPr>
          <a:xfrm>
            <a:off x="6513050" y="3629663"/>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33"/>
          <p:cNvSpPr/>
          <p:nvPr/>
        </p:nvSpPr>
        <p:spPr>
          <a:xfrm>
            <a:off x="3609600" y="1202750"/>
            <a:ext cx="2157900" cy="31758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3" name="Google Shape;183;p33"/>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33"/>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5" name="Google Shape;185;p33"/>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6" name="Google Shape;186;p33"/>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7" name="Google Shape;187;p33"/>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8" name="Google Shape;188;p33"/>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89" name="Google Shape;189;p33"/>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3"/>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33"/>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2" name="Google Shape;192;p33"/>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3" name="Google Shape;193;p33"/>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94" name="Google Shape;194;p33"/>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95" name="Google Shape;195;p33"/>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3"/>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3"/>
          <p:cNvSpPr txBox="1"/>
          <p:nvPr/>
        </p:nvSpPr>
        <p:spPr>
          <a:xfrm>
            <a:off x="39406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cxnSp>
        <p:nvCxnSpPr>
          <p:cNvPr id="198" name="Google Shape;198;p33"/>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9" name="Google Shape;199;p33"/>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00" name="Google Shape;200;p33"/>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01" name="Google Shape;201;p33"/>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02" name="Google Shape;202;p33"/>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03" name="Google Shape;203;p33"/>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04" name="Google Shape;204;p33"/>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12</a:t>
            </a:r>
            <a:endParaRPr b="0" i="0" sz="1400" u="none" cap="none" strike="noStrike">
              <a:solidFill>
                <a:srgbClr val="000000"/>
              </a:solidFill>
              <a:latin typeface="Helvetica Neue"/>
              <a:ea typeface="Helvetica Neue"/>
              <a:cs typeface="Helvetica Neue"/>
              <a:sym typeface="Helvetica Neue"/>
            </a:endParaRPr>
          </a:p>
        </p:txBody>
      </p:sp>
      <p:sp>
        <p:nvSpPr>
          <p:cNvPr id="205" name="Google Shape;205;p33"/>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SASS I</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6" name="Google Shape;206;p33"/>
          <p:cNvSpPr txBox="1"/>
          <p:nvPr/>
        </p:nvSpPr>
        <p:spPr>
          <a:xfrm>
            <a:off x="42237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07" name="Google Shape;207;p33"/>
          <p:cNvPicPr preferRelativeResize="0"/>
          <p:nvPr/>
        </p:nvPicPr>
        <p:blipFill rotWithShape="1">
          <a:blip r:embed="rId5">
            <a:alphaModFix/>
          </a:blip>
          <a:srcRect b="0" l="0" r="0" t="0"/>
          <a:stretch/>
        </p:blipFill>
        <p:spPr>
          <a:xfrm>
            <a:off x="3887975" y="2450300"/>
            <a:ext cx="365625" cy="365625"/>
          </a:xfrm>
          <a:prstGeom prst="rect">
            <a:avLst/>
          </a:prstGeom>
          <a:noFill/>
          <a:ln>
            <a:noFill/>
          </a:ln>
        </p:spPr>
      </p:pic>
      <p:sp>
        <p:nvSpPr>
          <p:cNvPr id="208" name="Google Shape;208;p33"/>
          <p:cNvSpPr txBox="1"/>
          <p:nvPr/>
        </p:nvSpPr>
        <p:spPr>
          <a:xfrm>
            <a:off x="4240238" y="291205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APLICANDO SASS</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09" name="Google Shape;209;p33"/>
          <p:cNvPicPr preferRelativeResize="0"/>
          <p:nvPr/>
        </p:nvPicPr>
        <p:blipFill rotWithShape="1">
          <a:blip r:embed="rId6">
            <a:alphaModFix/>
          </a:blip>
          <a:srcRect b="0" l="0" r="0" t="0"/>
          <a:stretch/>
        </p:blipFill>
        <p:spPr>
          <a:xfrm>
            <a:off x="3933088" y="2909400"/>
            <a:ext cx="307150" cy="307150"/>
          </a:xfrm>
          <a:prstGeom prst="rect">
            <a:avLst/>
          </a:prstGeom>
          <a:noFill/>
          <a:ln>
            <a:noFill/>
          </a:ln>
        </p:spPr>
      </p:pic>
      <p:sp>
        <p:nvSpPr>
          <p:cNvPr id="210" name="Google Shape;210;p33"/>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Bootstrap + Themes</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11" name="Google Shape;211;p33"/>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12" name="Google Shape;212;p33"/>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pic>
        <p:nvPicPr>
          <p:cNvPr id="213" name="Google Shape;213;p33"/>
          <p:cNvPicPr preferRelativeResize="0"/>
          <p:nvPr/>
        </p:nvPicPr>
        <p:blipFill rotWithShape="1">
          <a:blip r:embed="rId7">
            <a:alphaModFix/>
          </a:blip>
          <a:srcRect b="0" l="0" r="0" t="0"/>
          <a:stretch/>
        </p:blipFill>
        <p:spPr>
          <a:xfrm>
            <a:off x="1517725" y="2952712"/>
            <a:ext cx="306000" cy="306000"/>
          </a:xfrm>
          <a:prstGeom prst="rect">
            <a:avLst/>
          </a:prstGeom>
          <a:noFill/>
          <a:ln>
            <a:noFill/>
          </a:ln>
        </p:spPr>
      </p:pic>
      <p:sp>
        <p:nvSpPr>
          <p:cNvPr id="214" name="Google Shape;214;p33"/>
          <p:cNvSpPr txBox="1"/>
          <p:nvPr/>
        </p:nvSpPr>
        <p:spPr>
          <a:xfrm>
            <a:off x="1836275" y="29639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BOOTSTRAP</a:t>
            </a:r>
            <a:endParaRPr b="0" i="0" sz="700" u="none" cap="none" strike="noStrike">
              <a:solidFill>
                <a:srgbClr val="000000"/>
              </a:solidFill>
              <a:latin typeface="Helvetica Neue"/>
              <a:ea typeface="Helvetica Neue"/>
              <a:cs typeface="Helvetica Neue"/>
              <a:sym typeface="Helvetica Neue"/>
            </a:endParaRPr>
          </a:p>
        </p:txBody>
      </p:sp>
      <p:sp>
        <p:nvSpPr>
          <p:cNvPr id="215" name="Google Shape;215;p33"/>
          <p:cNvSpPr txBox="1"/>
          <p:nvPr/>
        </p:nvSpPr>
        <p:spPr>
          <a:xfrm>
            <a:off x="1836063" y="34451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BOOTSTRAP CON JS</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16" name="Google Shape;216;p33"/>
          <p:cNvPicPr preferRelativeResize="0"/>
          <p:nvPr/>
        </p:nvPicPr>
        <p:blipFill rotWithShape="1">
          <a:blip r:embed="rId6">
            <a:alphaModFix/>
          </a:blip>
          <a:srcRect b="0" l="0" r="0" t="0"/>
          <a:stretch/>
        </p:blipFill>
        <p:spPr>
          <a:xfrm>
            <a:off x="1528913" y="3442450"/>
            <a:ext cx="307150" cy="307150"/>
          </a:xfrm>
          <a:prstGeom prst="rect">
            <a:avLst/>
          </a:prstGeom>
          <a:noFill/>
          <a:ln>
            <a:noFill/>
          </a:ln>
        </p:spPr>
      </p:pic>
      <p:sp>
        <p:nvSpPr>
          <p:cNvPr id="217" name="Google Shape;217;p33"/>
          <p:cNvSpPr txBox="1"/>
          <p:nvPr/>
        </p:nvSpPr>
        <p:spPr>
          <a:xfrm>
            <a:off x="14260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218" name="Google Shape;218;p33"/>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SASS II</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19" name="Google Shape;219;p33"/>
          <p:cNvSpPr txBox="1"/>
          <p:nvPr/>
        </p:nvSpPr>
        <p:spPr>
          <a:xfrm>
            <a:off x="65859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20" name="Google Shape;220;p33"/>
          <p:cNvPicPr preferRelativeResize="0"/>
          <p:nvPr/>
        </p:nvPicPr>
        <p:blipFill rotWithShape="1">
          <a:blip r:embed="rId5">
            <a:alphaModFix/>
          </a:blip>
          <a:srcRect b="0" l="0" r="0" t="0"/>
          <a:stretch/>
        </p:blipFill>
        <p:spPr>
          <a:xfrm>
            <a:off x="6250175" y="2450300"/>
            <a:ext cx="365625" cy="365625"/>
          </a:xfrm>
          <a:prstGeom prst="rect">
            <a:avLst/>
          </a:prstGeom>
          <a:noFill/>
          <a:ln>
            <a:noFill/>
          </a:ln>
        </p:spPr>
      </p:pic>
      <p:sp>
        <p:nvSpPr>
          <p:cNvPr id="221" name="Google Shape;221;p33"/>
          <p:cNvSpPr txBox="1"/>
          <p:nvPr/>
        </p:nvSpPr>
        <p:spPr>
          <a:xfrm>
            <a:off x="6602438" y="291205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APLICANDO SASS - OPERACIONES</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22" name="Google Shape;222;p33"/>
          <p:cNvPicPr preferRelativeResize="0"/>
          <p:nvPr/>
        </p:nvPicPr>
        <p:blipFill rotWithShape="1">
          <a:blip r:embed="rId6">
            <a:alphaModFix/>
          </a:blip>
          <a:srcRect b="0" l="0" r="0" t="0"/>
          <a:stretch/>
        </p:blipFill>
        <p:spPr>
          <a:xfrm>
            <a:off x="6295288" y="2909400"/>
            <a:ext cx="307150" cy="307150"/>
          </a:xfrm>
          <a:prstGeom prst="rect">
            <a:avLst/>
          </a:prstGeom>
          <a:noFill/>
          <a:ln>
            <a:noFill/>
          </a:ln>
        </p:spPr>
      </p:pic>
      <p:sp>
        <p:nvSpPr>
          <p:cNvPr id="223" name="Google Shape;223;p33"/>
          <p:cNvSpPr/>
          <p:nvPr/>
        </p:nvSpPr>
        <p:spPr>
          <a:xfrm>
            <a:off x="6295300" y="3376399"/>
            <a:ext cx="306000" cy="306000"/>
          </a:xfrm>
          <a:prstGeom prst="rect">
            <a:avLst/>
          </a:prstGeom>
          <a:noFill/>
          <a:ln>
            <a:noFill/>
          </a:ln>
        </p:spPr>
      </p:sp>
      <p:sp>
        <p:nvSpPr>
          <p:cNvPr id="224" name="Google Shape;224;p33"/>
          <p:cNvSpPr txBox="1"/>
          <p:nvPr/>
        </p:nvSpPr>
        <p:spPr>
          <a:xfrm>
            <a:off x="6618975" y="33569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TERCERA ENTREGA DEL PROYECTO FINAL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