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5143500" cx="9144000"/>
  <p:notesSz cx="6858000" cy="9144000"/>
  <p:embeddedFontLst>
    <p:embeddedFont>
      <p:font typeface="Anton"/>
      <p:regular r:id="rId67"/>
    </p:embeddedFont>
    <p:embeddedFont>
      <p:font typeface="Lato"/>
      <p:regular r:id="rId68"/>
      <p:bold r:id="rId69"/>
      <p:italic r:id="rId70"/>
      <p:boldItalic r:id="rId71"/>
    </p:embeddedFont>
    <p:embeddedFont>
      <p:font typeface="Didact Gothic"/>
      <p:regular r:id="rId72"/>
    </p:embeddedFont>
    <p:embeddedFont>
      <p:font typeface="Helvetica Neue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4BD631-E02D-4734-9C68-9817CA075006}">
  <a:tblStyle styleId="{2D4BD631-E02D-4734-9C68-9817CA0750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A9D34FE-FE4E-4477-904B-216FFFFD9E14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25DA60C-6D9A-4733-8629-A93EAEC20E1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HelveticaNeue-regular.fntdata"/><Relationship Id="rId72" Type="http://schemas.openxmlformats.org/officeDocument/2006/relationships/font" Target="fonts/DidactGothic-regular.fntdata"/><Relationship Id="rId31" Type="http://schemas.openxmlformats.org/officeDocument/2006/relationships/slide" Target="slides/slide25.xml"/><Relationship Id="rId75" Type="http://schemas.openxmlformats.org/officeDocument/2006/relationships/font" Target="fonts/HelveticaNeue-italic.fntdata"/><Relationship Id="rId30" Type="http://schemas.openxmlformats.org/officeDocument/2006/relationships/slide" Target="slides/slide24.xml"/><Relationship Id="rId74" Type="http://schemas.openxmlformats.org/officeDocument/2006/relationships/font" Target="fonts/HelveticaNeue-bold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76" Type="http://schemas.openxmlformats.org/officeDocument/2006/relationships/font" Target="fonts/HelveticaNeue-boldItalic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Lato-boldItalic.fntdata"/><Relationship Id="rId70" Type="http://schemas.openxmlformats.org/officeDocument/2006/relationships/font" Target="fonts/Lato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Lato-regular.fntdata"/><Relationship Id="rId23" Type="http://schemas.openxmlformats.org/officeDocument/2006/relationships/slide" Target="slides/slide17.xml"/><Relationship Id="rId67" Type="http://schemas.openxmlformats.org/officeDocument/2006/relationships/font" Target="fonts/Anton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ato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contenidos@coderhouse.com" TargetMode="Externa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e8f5ee33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9e8f5ee33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57ec273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a57ec273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Cronograma del curso</a:t>
            </a:r>
            <a:br>
              <a:rPr lang="en-GB"/>
            </a:br>
            <a:r>
              <a:rPr lang="en-GB"/>
              <a:t>- Se muestra al</a:t>
            </a:r>
            <a:r>
              <a:rPr b="1" lang="en-GB"/>
              <a:t> inicio</a:t>
            </a:r>
            <a:r>
              <a:rPr lang="en-GB"/>
              <a:t> de cada clase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Tiene un aspecto similar a un </a:t>
            </a:r>
            <a:r>
              <a:rPr b="1" lang="en-GB"/>
              <a:t>calendario.</a:t>
            </a:r>
            <a:br>
              <a:rPr lang="en-GB"/>
            </a:br>
            <a:r>
              <a:rPr lang="en-GB"/>
              <a:t>- Resume rápidamente: título de la clase, número y contenidos que abarca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Guía rápida tanto para docentes, como para estudiantes.</a:t>
            </a:r>
            <a:br>
              <a:rPr lang="en-GB"/>
            </a:br>
            <a:r>
              <a:rPr lang="en-GB"/>
              <a:t>- Para mayor ubicación en el curso, también muestra en un tamaño más pequeño lo sucedido la clase anterior y la siguiente.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-Ubicar en el interior de cada clase aquellas cuestiones destacadas con las cuales se encontrará el alumno y con su respectivo nombre:</a:t>
            </a:r>
            <a:r>
              <a:rPr b="1" lang="en-GB">
                <a:solidFill>
                  <a:schemeClr val="dk1"/>
                </a:solidFill>
              </a:rPr>
              <a:t> desafíos, entregables de proyecto, actividades colaborativas o  ejemplos en vivo.</a:t>
            </a:r>
            <a:endParaRPr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e8f5ee33f_0_2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9e8f5ee33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Entrevistas Modalidad online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Duración estimada: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 MINUTOS PARA CREAR EL CUESTIONARIO Y 1 HORA PARA REALIZAR LAS ENTREVISTAS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Espacio: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Breakout Rooms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Consigna: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estudiantes irá a la sala con su tutor y tendrán 5 minutos para realizar la entrevista. Respetar el tiempo para qué todos puedan participar. La idea es practicar la dinámica. Al final de la dinámica hacer un cierre de aciertos y problemas generales qué haya observado. Respetar los tiempos para que todos puedan participar.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tutor guiará la actividad e intervendrá de ser necesario durante la entrevista. Pueden usar el “Documento Guía” que se encuentra en la carpeta de la clase para guiar la entrevista.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llevar adelante la actividad?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1: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Dar la consiga y pactar el tiempo que durará la actividad.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2: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alumno tendrá un total de 15 minutos para pensar las preguntas a realizar. Tener presente generar preguntas que inviten a empatizar con los usuarios y así obtener respuesta de valor. Más preguntas abiertas y menos preguntas cerradas. En este punto se puede ayudar de la guía entregada.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3: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Ir a los breakouts room. En este punto, para una mejor organización, solicitar a los alumnos que se coloquen en el nombre la inicial de su tutor (ej: si el nombre del tutor es Lucas deberá colocarse (L). En caso de repetirse nombres usar la siguiente letra también.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3: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grupo, guiado por el tutor, comenzará la actividad. Cada estudiante tendrá entre 4 y 5 minutos para ser moderador o usuario. El moderador preguntará sin condicionar ni comprometer al usuario, obteniendo respuestas a las preguntas solicitadas. El docente/tutor será el encargado de corregir si el entrevistador/moderador está condicionando o no sirven (dentro del contexto) las preguntas realizadas. En ese tiempo los demás deben tomar nota de aquellos aspectos que se pueden mejorar del entrevistador o del cuestionario en función de las buenas prácticas vistas en clase.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4: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 final de la dinámica hacer un cierre de aciertos y problemas generales qué haya observado. 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5: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Finalizada esta primera parte se volverá al Zoom General.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6: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docente hará una cierre de la actividad. 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347d442d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a347d442d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e8f5ee33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9e8f5ee33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e8f5ee33f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9e8f5ee33f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76513863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76513863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52a5459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52a5459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e8f5ee33f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9e8f5ee33f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0baee2ee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0baee2e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1d198a39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1d198a39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3d771b9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3d771b9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Profe: Acordate de compartir esta presentación al equipo de tu camada luego de la reunión, por si quieren tener a mano los primeros links de referencia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52a54596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52a54596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e8f5ee33f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9e8f5ee33f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58bb3c7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58bb3c7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1d198a39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1d198a39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1d198a39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1d198a39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52a54596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52a54596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347d442d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a347d442d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e8f5ee33f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9e8f5ee33f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734ba78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734ba78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0baee2e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0baee2e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347d442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a347d442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1d198a39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1d198a39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1d198a39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1d198a39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347d442d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a347d442d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e8f5ee33f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9e8f5ee33f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e9c3806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9e9c3806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0116bd35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60116bd35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61d198a39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61d198a39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52a54596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52a54596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a347d442d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a347d442d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e8f5ee33f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9e8f5ee33f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e8f5ee33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9e8f5ee33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734ba78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8734ba78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734ba78b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734ba78b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734ba78b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734ba78b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e8f5ee33f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9e8f5ee33f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1d198a39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1d198a39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61d198a39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61d198a39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1d198a39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61d198a39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52a54596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852a54596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347d442d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a347d442d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9e8f5ee33f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9e8f5ee33f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e8f5ee33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9e8f5ee33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9e8f5ee33f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9e8f5ee33f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Desarrollo de un desafío entregable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b7122549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b7122549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modelo de cómo comunicar una Actividad recomendada (desafío extra).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b7122549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b7122549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Desarrollo de una Actividad recomendada (desafío extra). Vincular ejemplo. Hacer hincapié en que es optativa pero suma puntos para el top 10.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347d442d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ga347d442d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Usar la clase correspondiente a la entrega intermedia del proyecto final.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347d442d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a347d442d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Usar la clase correspondiente a la entrega intermedia del proyecto final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914588122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914588122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a347d442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a347d442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Portada de Material Ampliado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a347d442d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a347d442d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que los estudiantes puedan explorar en sus casas los recursos vistos en clase: libros, artículos, herramientas, websites, videos (ajenos a Coder)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Enviar el contenido a integrar a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contenidos@coderhouse.com</a:t>
            </a:r>
            <a:r>
              <a:rPr lang="en-GB">
                <a:solidFill>
                  <a:schemeClr val="dk1"/>
                </a:solidFill>
              </a:rPr>
              <a:t> para que lo podamos incluir en el Repositorio.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9e8f5ee33f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9e8f5ee33f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9e8f5ee33f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g9e8f5ee33f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e8f5ee33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9e8f5ee33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e8f5ee33f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9e8f5ee33f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347d442d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a347d442d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e8f5ee33f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9e8f5ee33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347d442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a347d442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Se puede usar para comenzar o finalizar la clase, según sea más conveniente. La información de este slide es de relleno.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Mapa de conceptos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Muestra rápidamente los contenidos de la clase y cómo se relacionan. Ayuda a los estudiantes a evitar “perderse” durante la clase, al avanzar en un sentido lineal una diapositiva tras otra. El ejemplo pertenece a la primera clase del curso UX/UI.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Sugerencia</a:t>
            </a:r>
            <a:r>
              <a:rPr lang="en-GB"/>
              <a:t>: </a:t>
            </a:r>
            <a:br>
              <a:rPr lang="en-GB"/>
            </a:br>
            <a:r>
              <a:rPr lang="en-GB"/>
              <a:t>-También se pueden mostrar con un menor énfasis o colores apagados, aquellos contenidos de clases anteriores y que se vinculen con la actual.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-Resaltar con color los temas que se abordan en la clase.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8JIDahjZPGuQgQy6C5ji_mFWspEWDTbW5UBqM2yfCqY/edit?usp=sharing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hyperlink" Target="https://sass-lang.com/documentation/at-rule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plataforma.coderhouse.com/video-tutoriales" TargetMode="External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drive.google.com/file/d/1yPU40SviHWZvNbViF5WEmpcm5hhUDJos/view?usp=sharing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5.png"/><Relationship Id="rId4" Type="http://schemas.openxmlformats.org/officeDocument/2006/relationships/image" Target="../media/image3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5.png"/><Relationship Id="rId4" Type="http://schemas.openxmlformats.org/officeDocument/2006/relationships/image" Target="../media/image4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css-tricks.com/bem-101/" TargetMode="External"/><Relationship Id="rId4" Type="http://schemas.openxmlformats.org/officeDocument/2006/relationships/hyperlink" Target="https://bit.ly/3a9HLlo" TargetMode="External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/>
          <p:nvPr/>
        </p:nvSpPr>
        <p:spPr>
          <a:xfrm>
            <a:off x="3609600" y="1202750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4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34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34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34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34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5" name="Google Shape;18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4"/>
          <p:cNvSpPr/>
          <p:nvPr/>
        </p:nvSpPr>
        <p:spPr>
          <a:xfrm>
            <a:off x="1208850" y="12398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4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34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34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1" name="Google Shape;19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4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4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15784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5" name="Google Shape;195;p34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34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34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34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9" name="Google Shape;19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4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38644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1373400" y="1760963"/>
            <a:ext cx="1905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SASS I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1861575" y="2430875"/>
            <a:ext cx="1186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PRÁCTICAS DE LO VISTO EN CLASE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4" name="Google Shape;20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5775" y="245030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 txBox="1"/>
          <p:nvPr/>
        </p:nvSpPr>
        <p:spPr>
          <a:xfrm>
            <a:off x="1878038" y="291205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APLICANDO SASS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1570888" y="2909400"/>
            <a:ext cx="307150" cy="30715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34"/>
          <p:cNvSpPr txBox="1"/>
          <p:nvPr/>
        </p:nvSpPr>
        <p:spPr>
          <a:xfrm>
            <a:off x="3735600" y="1760963"/>
            <a:ext cx="1905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SASS II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4147575" y="2430875"/>
            <a:ext cx="1186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PRÁCTICAS DE LO VISTO EN CLASE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" name="Google Shape;20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775" y="245030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4"/>
          <p:cNvSpPr txBox="1"/>
          <p:nvPr/>
        </p:nvSpPr>
        <p:spPr>
          <a:xfrm>
            <a:off x="4164038" y="291205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APLICANDO SASS - OPERACIONES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34"/>
          <p:cNvSpPr/>
          <p:nvPr/>
        </p:nvSpPr>
        <p:spPr>
          <a:xfrm>
            <a:off x="3856888" y="2909400"/>
            <a:ext cx="307150" cy="307150"/>
          </a:xfrm>
          <a:prstGeom prst="rect">
            <a:avLst/>
          </a:prstGeom>
          <a:noFill/>
          <a:ln>
            <a:noFill/>
          </a:ln>
        </p:spPr>
      </p:sp>
      <p:pic>
        <p:nvPicPr>
          <p:cNvPr id="212" name="Google Shape;212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56900" y="3376399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 txBox="1"/>
          <p:nvPr/>
        </p:nvSpPr>
        <p:spPr>
          <a:xfrm>
            <a:off x="4180575" y="3356975"/>
            <a:ext cx="1186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TERCERA ENTREGA DEL PROYECTO FINAL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6174000" y="1760963"/>
            <a:ext cx="1905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Servidores, Seguridad y SEO para tu sitio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6559963" y="248218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APLICAR SEO A NUESTRA PÁGINA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34"/>
          <p:cNvSpPr/>
          <p:nvPr/>
        </p:nvSpPr>
        <p:spPr>
          <a:xfrm>
            <a:off x="6252813" y="2479538"/>
            <a:ext cx="307150" cy="3071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/>
        </p:nvSpPr>
        <p:spPr>
          <a:xfrm>
            <a:off x="809550" y="2001575"/>
            <a:ext cx="75249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GUIÓN DE LA CLASE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Accede al material complementario </a:t>
            </a:r>
            <a:r>
              <a:rPr lang="en-GB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aquí</a:t>
            </a: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3" name="Google Shape;22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8400" y="47273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738" y="8150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VAMOS A INICIAR EL PROCESADOR CSS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0" name="Google Shape;23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OPERADORES, CONDICIONALES Y BUCLES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OPERACIONES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1" name="Google Shape;24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9"/>
          <p:cNvSpPr txBox="1"/>
          <p:nvPr/>
        </p:nvSpPr>
        <p:spPr>
          <a:xfrm>
            <a:off x="4918025" y="893000"/>
            <a:ext cx="29847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OPERACIONES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4290725" y="2367600"/>
            <a:ext cx="4239300" cy="17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 SASS puedes realizar operaciones matemáticas básicas en la misma hoja de estilo, y es tan sencillo como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poner el símbolo aritmético adecuado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025" y="849718"/>
            <a:ext cx="3374425" cy="33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823225" y="4279300"/>
            <a:ext cx="1809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5"/>
              </a:rPr>
              <a:t>Enlace de interés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0"/>
          <p:cNvSpPr txBox="1"/>
          <p:nvPr/>
        </p:nvSpPr>
        <p:spPr>
          <a:xfrm>
            <a:off x="643801" y="28932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OPERACIONES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257" name="Google Shape;257;p40"/>
          <p:cNvGraphicFramePr/>
          <p:nvPr/>
        </p:nvGraphicFramePr>
        <p:xfrm>
          <a:off x="982100" y="125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{2D4BD631-E02D-4734-9C68-9817CA075006}</a:tableStyleId>
              </a:tblPr>
              <a:tblGrid>
                <a:gridCol w="3738600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ancho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720px;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blue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#4285F4;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green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#33D374;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box_uno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background-color: $blue;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width: 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ancho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/2; </a:t>
                      </a:r>
                      <a:r>
                        <a:rPr lang="en-GB">
                          <a:solidFill>
                            <a:srgbClr val="66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Ancho de 360*/</a:t>
                      </a:r>
                      <a:endParaRPr>
                        <a:solidFill>
                          <a:srgbClr val="666666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box_dos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  background-color: $green;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   width: ($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ancho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/2)-50;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CE5CD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258" name="Google Shape;258;p40"/>
          <p:cNvSpPr txBox="1"/>
          <p:nvPr/>
        </p:nvSpPr>
        <p:spPr>
          <a:xfrm>
            <a:off x="3971175" y="4461925"/>
            <a:ext cx="6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SCSS</a:t>
            </a:r>
            <a:br>
              <a:rPr b="1" lang="en-GB">
                <a:latin typeface="Didact Gothic"/>
                <a:ea typeface="Didact Gothic"/>
                <a:cs typeface="Didact Gothic"/>
                <a:sym typeface="Didact Gothic"/>
              </a:rPr>
            </a:b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259" name="Google Shape;259;p40"/>
          <p:cNvGraphicFramePr/>
          <p:nvPr/>
        </p:nvGraphicFramePr>
        <p:xfrm>
          <a:off x="5212100" y="176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{2D4BD631-E02D-4734-9C68-9817CA075006}</a:tableStyleId>
              </a:tblPr>
              <a:tblGrid>
                <a:gridCol w="2587850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box_uno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background-color: #4285f4;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width: 360px;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box_dos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background-color: #33d374;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width: 310px;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260" name="Google Shape;260;p40"/>
          <p:cNvSpPr txBox="1"/>
          <p:nvPr/>
        </p:nvSpPr>
        <p:spPr>
          <a:xfrm>
            <a:off x="6895025" y="3957100"/>
            <a:ext cx="6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br>
              <a:rPr b="1" lang="en-GB">
                <a:latin typeface="Didact Gothic"/>
                <a:ea typeface="Didact Gothic"/>
                <a:cs typeface="Didact Gothic"/>
                <a:sym typeface="Didact Gothic"/>
              </a:rPr>
            </a:b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CONDICIONALES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6" name="Google Shape;26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2"/>
          <p:cNvSpPr txBox="1"/>
          <p:nvPr/>
        </p:nvSpPr>
        <p:spPr>
          <a:xfrm>
            <a:off x="444300" y="1495625"/>
            <a:ext cx="825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Permiten establecer reglas para validar si se aplica o no una acción, cambio o asignación en el atributo de un elemento. 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Estas condiciones podrán incluir comparadores típicos (==, !=, &lt;, &gt;) entre variables, constantes o cualquier expresión intermedia.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-GB" sz="24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GB" sz="24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If: (Si condicional)</a:t>
            </a:r>
            <a:endParaRPr b="1" sz="2400">
              <a:solidFill>
                <a:schemeClr val="dk1"/>
              </a:solidFill>
              <a:highlight>
                <a:srgbClr val="FEFE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3DFFB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Sólo en caso de cumplirse la condición, se ejecutará la generación de código del bloque asociado.</a:t>
            </a:r>
            <a:endParaRPr sz="1800">
              <a:solidFill>
                <a:schemeClr val="dk1"/>
              </a:solidFill>
              <a:highlight>
                <a:srgbClr val="3DFFBC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3" name="Google Shape;273;p42"/>
          <p:cNvSpPr txBox="1"/>
          <p:nvPr/>
        </p:nvSpPr>
        <p:spPr>
          <a:xfrm>
            <a:off x="643801" y="28932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CONDICIONALES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9" name="Google Shape;279;p43"/>
          <p:cNvGraphicFramePr/>
          <p:nvPr/>
        </p:nvGraphicFramePr>
        <p:xfrm>
          <a:off x="2384388" y="122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{2D4BD631-E02D-4734-9C68-9817CA075006}</a:tableStyleId>
              </a:tblPr>
              <a:tblGrid>
                <a:gridCol w="4595875"/>
              </a:tblGrid>
              <a:tr h="118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animal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gato; </a:t>
                      </a:r>
                      <a:r>
                        <a:rPr lang="en-GB">
                          <a:solidFill>
                            <a:srgbClr val="43434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Mi constante */</a:t>
                      </a:r>
                      <a:endParaRPr>
                        <a:solidFill>
                          <a:srgbClr val="43434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 {</a:t>
                      </a:r>
                      <a:endParaRPr>
                        <a:solidFill>
                          <a:srgbClr val="FF0000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@if $animal 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== gato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   color: blue;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}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@else if $animal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== perro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       color: red;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} 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@else if $animal 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== caballo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      color: green;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} @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else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      color: black;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FFF2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2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2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2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559450">
                <a:tc vMerge="1"/>
              </a:tr>
            </a:tbl>
          </a:graphicData>
        </a:graphic>
      </p:graphicFrame>
      <p:sp>
        <p:nvSpPr>
          <p:cNvPr id="280" name="Google Shape;280;p43"/>
          <p:cNvSpPr txBox="1"/>
          <p:nvPr/>
        </p:nvSpPr>
        <p:spPr>
          <a:xfrm>
            <a:off x="643801" y="28932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CONDICIONALES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1112550" y="2007150"/>
            <a:ext cx="6918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</a:br>
            <a:b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</a:br>
            <a:r>
              <a:rPr i="1" lang="en-GB" sz="55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EN MINUTOS COMENZAMOS</a:t>
            </a:r>
            <a:b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</a:br>
            <a:b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</a:b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b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</a:b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7" name="Google Shape;10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4"/>
          <p:cNvSpPr txBox="1"/>
          <p:nvPr/>
        </p:nvSpPr>
        <p:spPr>
          <a:xfrm>
            <a:off x="1077401" y="214151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CONDICIONAL EN BOOTSTRAP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050" y="1789766"/>
            <a:ext cx="74485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BUCLES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3" name="Google Shape;29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6"/>
          <p:cNvSpPr txBox="1"/>
          <p:nvPr/>
        </p:nvSpPr>
        <p:spPr>
          <a:xfrm>
            <a:off x="643801" y="39415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BUCLES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0" name="Google Shape;300;p46"/>
          <p:cNvSpPr txBox="1"/>
          <p:nvPr/>
        </p:nvSpPr>
        <p:spPr>
          <a:xfrm>
            <a:off x="802250" y="1360975"/>
            <a:ext cx="78564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 bucle es una secuencia que repite más de una vez una porción de código, dada cierta condición. Cuando la misma deja de cumplirse, el bucle finaliza.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7"/>
          <p:cNvSpPr txBox="1"/>
          <p:nvPr/>
        </p:nvSpPr>
        <p:spPr>
          <a:xfrm>
            <a:off x="6438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BUCLES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7" name="Google Shape;307;p47"/>
          <p:cNvSpPr txBox="1"/>
          <p:nvPr/>
        </p:nvSpPr>
        <p:spPr>
          <a:xfrm>
            <a:off x="802250" y="1360975"/>
            <a:ext cx="78564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n-GB" sz="24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(Para)</a:t>
            </a:r>
            <a:endParaRPr sz="2400">
              <a:solidFill>
                <a:schemeClr val="dk1"/>
              </a:solidFill>
              <a:highlight>
                <a:srgbClr val="FEFE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3DFFB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@for $var from  [to|through]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//Bloque de reglas donde podrás utilizar $var mediante interpolación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$var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será el nombre de la variable que queramos utilizar en nuestro bloque.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Tanto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&lt;start&gt;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como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&lt;end&gt;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endrán que ser expresiones SassScript válidas, que devuelvan números enteros. Por último, si indicamos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‘through’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 tendrán en cuenta los valores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&lt;start&gt;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&lt;end&gt;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dentro del bucle; si utilizamos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‘to’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no se tendrá en cuenta el valor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&lt;end&gt;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dentro del bucle.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3" name="Google Shape;313;p48"/>
          <p:cNvGraphicFramePr/>
          <p:nvPr/>
        </p:nvGraphicFramePr>
        <p:xfrm>
          <a:off x="909688" y="238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{2D4BD631-E02D-4734-9C68-9817CA075006}</a:tableStyleId>
              </a:tblPr>
              <a:tblGrid>
                <a:gridCol w="3565250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@for $i from 1 through 3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.casitodos-#{$i} { width: 2em * $i; 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314" name="Google Shape;314;p48"/>
          <p:cNvSpPr txBox="1"/>
          <p:nvPr/>
        </p:nvSpPr>
        <p:spPr>
          <a:xfrm>
            <a:off x="3377475" y="3734172"/>
            <a:ext cx="961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SCSS</a:t>
            </a:r>
            <a:endParaRPr b="1" sz="18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5" name="Google Shape;315;p48"/>
          <p:cNvSpPr txBox="1"/>
          <p:nvPr/>
        </p:nvSpPr>
        <p:spPr>
          <a:xfrm>
            <a:off x="10774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BUCLES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316" name="Google Shape;316;p48"/>
          <p:cNvGraphicFramePr/>
          <p:nvPr/>
        </p:nvGraphicFramePr>
        <p:xfrm>
          <a:off x="5007550" y="2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{2D4BD631-E02D-4734-9C68-9817CA075006}</a:tableStyleId>
              </a:tblPr>
              <a:tblGrid>
                <a:gridCol w="2802750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casitodos-1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width: 2em;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.casitodos-2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width: 4em;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.casitodos-3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width: 6em;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317" name="Google Shape;317;p48"/>
          <p:cNvSpPr txBox="1"/>
          <p:nvPr/>
        </p:nvSpPr>
        <p:spPr>
          <a:xfrm>
            <a:off x="7063325" y="3781172"/>
            <a:ext cx="961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b="1" sz="18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9"/>
          <p:cNvSpPr txBox="1"/>
          <p:nvPr/>
        </p:nvSpPr>
        <p:spPr>
          <a:xfrm>
            <a:off x="1077401" y="1102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DE </a:t>
            </a: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BUCLES EN BOOTSTRAP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4" name="Google Shape;32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6750" y="1283940"/>
            <a:ext cx="5424845" cy="347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0"/>
          <p:cNvSpPr txBox="1"/>
          <p:nvPr/>
        </p:nvSpPr>
        <p:spPr>
          <a:xfrm>
            <a:off x="1828950" y="2077200"/>
            <a:ext cx="548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EACH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7" name="Google Shape;33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2"/>
          <p:cNvSpPr txBox="1"/>
          <p:nvPr/>
        </p:nvSpPr>
        <p:spPr>
          <a:xfrm>
            <a:off x="643801" y="2982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EACH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4" name="Google Shape;344;p52"/>
          <p:cNvSpPr txBox="1"/>
          <p:nvPr/>
        </p:nvSpPr>
        <p:spPr>
          <a:xfrm>
            <a:off x="726050" y="1367125"/>
            <a:ext cx="81315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 regla @each </a:t>
            </a:r>
            <a:r>
              <a:rPr lang="en-GB" sz="22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facilita la emisión de estilos, o la evaluación del código para cada elemento de una lista, o cada par en un mapa</a:t>
            </a:r>
            <a:r>
              <a:rPr lang="en-GB" sz="22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2200">
              <a:solidFill>
                <a:schemeClr val="dk1"/>
              </a:solidFill>
              <a:highlight>
                <a:srgbClr val="FEFE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EFE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 ideal para estilos repetitivos que sólo tienen algunas variaciones entre ellos ya que, de cumplirse un </a:t>
            </a:r>
            <a:r>
              <a:rPr lang="en-GB" sz="22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característica,</a:t>
            </a:r>
            <a:r>
              <a:rPr lang="en-GB" sz="22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realiza dicha acción.</a:t>
            </a:r>
            <a:endParaRPr sz="1600">
              <a:solidFill>
                <a:schemeClr val="dk1"/>
              </a:solidFill>
              <a:highlight>
                <a:srgbClr val="FEFE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3"/>
          <p:cNvSpPr txBox="1"/>
          <p:nvPr/>
        </p:nvSpPr>
        <p:spPr>
          <a:xfrm>
            <a:off x="643800" y="1283750"/>
            <a:ext cx="785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posible definir una estructura @each de la siguiente manera: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@each $var in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{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//Bloque de reglas donde podremos utilizar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$var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mediante interpolación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 este caso,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&lt;list&gt;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será cualquier expresión que devuelva una lista de elementos SassScript válida, es decir, una sucesión de elementos separados por comas. 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1" name="Google Shape;351;p53"/>
          <p:cNvSpPr txBox="1"/>
          <p:nvPr/>
        </p:nvSpPr>
        <p:spPr>
          <a:xfrm>
            <a:off x="726051" y="911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EACH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3" name="Google Shape;113;p27"/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MIRALO AQUI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114" name="Google Shape;11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4"/>
          <p:cNvSpPr txBox="1"/>
          <p:nvPr/>
        </p:nvSpPr>
        <p:spPr>
          <a:xfrm>
            <a:off x="10774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EACH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358" name="Google Shape;358;p54"/>
          <p:cNvGraphicFramePr/>
          <p:nvPr/>
        </p:nvGraphicFramePr>
        <p:xfrm>
          <a:off x="317075" y="165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{2D4BD631-E02D-4734-9C68-9817CA075006}</a:tableStyleId>
              </a:tblPr>
              <a:tblGrid>
                <a:gridCol w="4383250"/>
              </a:tblGrid>
              <a:tr h="166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@each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$animal 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 puma, sea-slug, egret {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.#{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$animal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}-icon { 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Background-image:  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url('/images/#{$animal}.png');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}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 </a:t>
                      </a:r>
                      <a:r>
                        <a:rPr lang="en-GB" sz="1600">
                          <a:solidFill>
                            <a:srgbClr val="43434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/*animal tendrá los valores de cada uno */</a:t>
                      </a:r>
                      <a:endParaRPr sz="1600">
                        <a:solidFill>
                          <a:srgbClr val="43434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2392950">
                <a:tc vMerge="1"/>
              </a:tr>
            </a:tbl>
          </a:graphicData>
        </a:graphic>
      </p:graphicFrame>
      <p:sp>
        <p:nvSpPr>
          <p:cNvPr id="359" name="Google Shape;359;p54"/>
          <p:cNvSpPr txBox="1"/>
          <p:nvPr/>
        </p:nvSpPr>
        <p:spPr>
          <a:xfrm>
            <a:off x="3460775" y="4087199"/>
            <a:ext cx="920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S</a:t>
            </a: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sz="1800">
              <a:solidFill>
                <a:srgbClr val="33333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360" name="Google Shape;360;p54"/>
          <p:cNvGraphicFramePr/>
          <p:nvPr/>
        </p:nvGraphicFramePr>
        <p:xfrm>
          <a:off x="5040275" y="79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{2D4BD631-E02D-4734-9C68-9817CA075006}</a:tableStyleId>
              </a:tblPr>
              <a:tblGrid>
                <a:gridCol w="3863325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.puma-icon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background-image: url("/images/puma.png");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.sea-slug-icon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background-image: url("/images/sea-slug.png");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.egret-icon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background-image: url("/images/egret.png");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361" name="Google Shape;361;p54"/>
          <p:cNvSpPr txBox="1"/>
          <p:nvPr/>
        </p:nvSpPr>
        <p:spPr>
          <a:xfrm>
            <a:off x="7834350" y="4087199"/>
            <a:ext cx="920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sz="1800">
              <a:solidFill>
                <a:srgbClr val="33333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5"/>
          <p:cNvSpPr txBox="1"/>
          <p:nvPr/>
        </p:nvSpPr>
        <p:spPr>
          <a:xfrm>
            <a:off x="643801" y="2982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EACH EN BOOTSTRAP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8" name="Google Shape;36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475" y="1810665"/>
            <a:ext cx="62674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6"/>
          <p:cNvSpPr txBox="1"/>
          <p:nvPr/>
        </p:nvSpPr>
        <p:spPr>
          <a:xfrm>
            <a:off x="1828950" y="2077200"/>
            <a:ext cx="548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7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MAPS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6" name="Google Shape;38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9"/>
          <p:cNvSpPr txBox="1"/>
          <p:nvPr/>
        </p:nvSpPr>
        <p:spPr>
          <a:xfrm>
            <a:off x="6438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MAPS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393" name="Google Shape;393;p59"/>
          <p:cNvGraphicFramePr/>
          <p:nvPr/>
        </p:nvGraphicFramePr>
        <p:xfrm>
          <a:off x="2028175" y="37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{2D4BD631-E02D-4734-9C68-9817CA075006}</a:tableStyleId>
              </a:tblPr>
              <a:tblGrid>
                <a:gridCol w="5686425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$map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(</a:t>
                      </a: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key1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value1, </a:t>
                      </a: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key2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value2, </a:t>
                      </a: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key3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value3);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394" name="Google Shape;394;p59"/>
          <p:cNvSpPr txBox="1"/>
          <p:nvPr/>
        </p:nvSpPr>
        <p:spPr>
          <a:xfrm>
            <a:off x="3962250" y="4324125"/>
            <a:ext cx="1524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Par clave:valor</a:t>
            </a:r>
            <a:endParaRPr i="1"/>
          </a:p>
        </p:txBody>
      </p:sp>
      <p:sp>
        <p:nvSpPr>
          <p:cNvPr id="395" name="Google Shape;395;p59"/>
          <p:cNvSpPr txBox="1"/>
          <p:nvPr/>
        </p:nvSpPr>
        <p:spPr>
          <a:xfrm>
            <a:off x="703200" y="1214550"/>
            <a:ext cx="80424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mapas son variables cuyo valor es una </a:t>
            </a:r>
            <a:r>
              <a:rPr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colección de variables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Se definen con un nombre que los identifica. Las claves suelen ser cadenas o números, mientras que los valores pueden ser cualquier tipo de dato.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suponte que se necesita crear una serie de botones para compartir contenido y te exigen tres de diferente color. Para no crearlos uno a uno, generas un mapa  con clave “el 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botón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y valor “el color que tendrá”.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0"/>
          <p:cNvSpPr txBox="1"/>
          <p:nvPr/>
        </p:nvSpPr>
        <p:spPr>
          <a:xfrm>
            <a:off x="10012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MAPS 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402" name="Google Shape;402;p60"/>
          <p:cNvGraphicFramePr/>
          <p:nvPr/>
        </p:nvGraphicFramePr>
        <p:xfrm>
          <a:off x="624275" y="130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{2D4BD631-E02D-4734-9C68-9817CA075006}</a:tableStyleId>
              </a:tblPr>
              <a:tblGrid>
                <a:gridCol w="4286200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redes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( </a:t>
                      </a:r>
                      <a:r>
                        <a:rPr lang="en-GB">
                          <a:solidFill>
                            <a:srgbClr val="43434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/*Declaramos nuestro mapa*/</a:t>
                      </a:r>
                      <a:endParaRPr>
                        <a:solidFill>
                          <a:srgbClr val="43434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twitter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#55acee,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facebook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 #3a5795,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send-mail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#C25E30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); 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/*Creamos el bucle para usar los valores del mapa*/</a:t>
                      </a:r>
                      <a:endParaRPr>
                        <a:solidFill>
                          <a:srgbClr val="43434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@each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red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, 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color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in 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redes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.btn--#{$red}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background-color: 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color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graphicFrame>
        <p:nvGraphicFramePr>
          <p:cNvPr id="403" name="Google Shape;403;p60"/>
          <p:cNvGraphicFramePr/>
          <p:nvPr/>
        </p:nvGraphicFramePr>
        <p:xfrm>
          <a:off x="5250213" y="43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{2D4BD631-E02D-4734-9C68-9817CA075006}</a:tableStyleId>
              </a:tblPr>
              <a:tblGrid>
                <a:gridCol w="3607375"/>
              </a:tblGrid>
              <a:tr h="16425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.btn--twitter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background-color: #55acee;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.btn--facebook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background-color: #3a5795;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.btn--send-mail 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background-color: #C25E30;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4209975">
                <a:tc vMerge="1"/>
              </a:tr>
            </a:tbl>
          </a:graphicData>
        </a:graphic>
      </p:graphicFrame>
      <p:sp>
        <p:nvSpPr>
          <p:cNvPr id="404" name="Google Shape;404;p60"/>
          <p:cNvSpPr txBox="1"/>
          <p:nvPr/>
        </p:nvSpPr>
        <p:spPr>
          <a:xfrm>
            <a:off x="3460775" y="4087199"/>
            <a:ext cx="920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SCSS</a:t>
            </a:r>
            <a:endParaRPr sz="1800">
              <a:solidFill>
                <a:srgbClr val="33333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05" name="Google Shape;405;p60"/>
          <p:cNvSpPr txBox="1"/>
          <p:nvPr/>
        </p:nvSpPr>
        <p:spPr>
          <a:xfrm>
            <a:off x="7834350" y="4087199"/>
            <a:ext cx="920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sz="1800">
              <a:solidFill>
                <a:srgbClr val="33333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61"/>
          <p:cNvSpPr txBox="1"/>
          <p:nvPr/>
        </p:nvSpPr>
        <p:spPr>
          <a:xfrm>
            <a:off x="10012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DE </a:t>
            </a: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MAPS EN BOOTSTRAP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2" name="Google Shape;41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50" y="1472525"/>
            <a:ext cx="4147049" cy="33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2899" y="1598100"/>
            <a:ext cx="4146301" cy="2865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62"/>
          <p:cNvSpPr txBox="1"/>
          <p:nvPr/>
        </p:nvSpPr>
        <p:spPr>
          <a:xfrm>
            <a:off x="1828950" y="2077200"/>
            <a:ext cx="548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3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EXTEND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6" name="Google Shape;42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SASS II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1760100" y="1659825"/>
            <a:ext cx="5623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</a:t>
            </a: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DESARROLLO WEB </a:t>
            </a:r>
            <a:endParaRPr b="0" i="0" sz="1400" u="none" cap="none" strike="noStrike">
              <a:solidFill>
                <a:srgbClr val="12121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28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4"/>
          <p:cNvSpPr txBox="1"/>
          <p:nvPr/>
        </p:nvSpPr>
        <p:spPr>
          <a:xfrm>
            <a:off x="6438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EXTEND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3" name="Google Shape;433;p64"/>
          <p:cNvSpPr txBox="1"/>
          <p:nvPr/>
        </p:nvSpPr>
        <p:spPr>
          <a:xfrm>
            <a:off x="573750" y="1632825"/>
            <a:ext cx="7996500" cy="29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menudo, al diseñar una página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clase debe tener todos los estilos de otra clase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así como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sus propios estilos específicos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En esos casos usamos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@extend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para traer los estilos de otra clase.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ejemplo, la metodología BEM fomenta las clases modificadoras que van en los mismos elementos que las clases de bloque o elemento.  Pero esto puede crear HTML desordenado, es propenso a errores al olvidar incluir ambas clases, y puede traer problemas de estilo no semántico a su marcado.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" name="Google Shape;438;p65"/>
          <p:cNvGraphicFramePr/>
          <p:nvPr/>
        </p:nvGraphicFramePr>
        <p:xfrm>
          <a:off x="4887200" y="196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{2D4BD631-E02D-4734-9C68-9817CA075006}</a:tableStyleId>
              </a:tblPr>
              <a:tblGrid>
                <a:gridCol w="3163200"/>
              </a:tblGrid>
              <a:tr h="1135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.redsocial, .redsocial--nueva 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{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border: 1px #f00;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background-color: #fdd;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.redsocial--nueva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border-width: 3px;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2782650">
                <a:tc vMerge="1"/>
              </a:tr>
            </a:tbl>
          </a:graphicData>
        </a:graphic>
      </p:graphicFrame>
      <p:pic>
        <p:nvPicPr>
          <p:cNvPr id="439" name="Google Shape;43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65"/>
          <p:cNvSpPr txBox="1"/>
          <p:nvPr/>
        </p:nvSpPr>
        <p:spPr>
          <a:xfrm>
            <a:off x="10012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EXTEND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441" name="Google Shape;441;p65"/>
          <p:cNvGraphicFramePr/>
          <p:nvPr/>
        </p:nvGraphicFramePr>
        <p:xfrm>
          <a:off x="1001212" y="196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{2D4BD631-E02D-4734-9C68-9817CA075006}</a:tableStyleId>
              </a:tblPr>
              <a:tblGrid>
                <a:gridCol w="3488975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redsocial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border: 1px #f00;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background-color: #fdd;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redsocial--nueva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@extend 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redsocial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border-width: 3px;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442" name="Google Shape;442;p65"/>
          <p:cNvSpPr txBox="1"/>
          <p:nvPr/>
        </p:nvSpPr>
        <p:spPr>
          <a:xfrm>
            <a:off x="7129475" y="4183125"/>
            <a:ext cx="861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sz="1800"/>
          </a:p>
        </p:txBody>
      </p:sp>
      <p:sp>
        <p:nvSpPr>
          <p:cNvPr id="443" name="Google Shape;443;p65"/>
          <p:cNvSpPr txBox="1"/>
          <p:nvPr/>
        </p:nvSpPr>
        <p:spPr>
          <a:xfrm>
            <a:off x="3476600" y="4229525"/>
            <a:ext cx="861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SCSS</a:t>
            </a:r>
            <a:endParaRPr sz="1800"/>
          </a:p>
        </p:txBody>
      </p:sp>
      <p:graphicFrame>
        <p:nvGraphicFramePr>
          <p:cNvPr id="444" name="Google Shape;444;p65"/>
          <p:cNvGraphicFramePr/>
          <p:nvPr/>
        </p:nvGraphicFramePr>
        <p:xfrm>
          <a:off x="3579050" y="29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{2D4BD631-E02D-4734-9C68-9817CA075006}</a:tableStyleId>
              </a:tblPr>
              <a:tblGrid>
                <a:gridCol w="3731600"/>
              </a:tblGrid>
              <a:tr h="83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&lt;div 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class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="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redsocial redsocial--nueva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"&gt;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¡Esta es una nueva red social!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&lt;/div&gt;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1168600">
                <a:tc vMerge="1"/>
              </a:tr>
            </a:tbl>
          </a:graphicData>
        </a:graphic>
      </p:graphicFrame>
      <p:sp>
        <p:nvSpPr>
          <p:cNvPr id="445" name="Google Shape;445;p65"/>
          <p:cNvSpPr txBox="1"/>
          <p:nvPr/>
        </p:nvSpPr>
        <p:spPr>
          <a:xfrm>
            <a:off x="6387900" y="1036675"/>
            <a:ext cx="861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HTML</a:t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6"/>
          <p:cNvSpPr txBox="1"/>
          <p:nvPr/>
        </p:nvSpPr>
        <p:spPr>
          <a:xfrm>
            <a:off x="643801" y="2449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DE EXTEND EN BOOTSTRAP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2" name="Google Shape;45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5010" y="1279250"/>
            <a:ext cx="5466378" cy="3793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MIXINS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8" name="Google Shape;45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8"/>
          <p:cNvSpPr txBox="1"/>
          <p:nvPr/>
        </p:nvSpPr>
        <p:spPr>
          <a:xfrm>
            <a:off x="925950" y="1724000"/>
            <a:ext cx="7292100" cy="20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permiten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definir estilos que pueden ser reutilizados en tu proyecto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de las mayores diferencias con los 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es que los Mixins pueden recibir argumentos, los cuales nos permitirán producir una gran variedad de estilos con unas simples líneas.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5" name="Google Shape;465;p68"/>
          <p:cNvSpPr txBox="1"/>
          <p:nvPr/>
        </p:nvSpPr>
        <p:spPr>
          <a:xfrm>
            <a:off x="1398000" y="37157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MIXINS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9"/>
          <p:cNvSpPr txBox="1"/>
          <p:nvPr/>
        </p:nvSpPr>
        <p:spPr>
          <a:xfrm>
            <a:off x="940075" y="1750500"/>
            <a:ext cx="7292100" cy="2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Ya tenemos un poco más claro cuales son las diferencias entre estas importantes características de SASS. Recuerden que utilizaremos: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Extends para compartir fragmentos de estilos idénticos entre componentes.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Mixins para reutilizar fragmentos de estilos que puedan tener un resultado diferente en cada lugar donde los declaremos.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2" name="Google Shape;472;p69"/>
          <p:cNvSpPr txBox="1"/>
          <p:nvPr/>
        </p:nvSpPr>
        <p:spPr>
          <a:xfrm>
            <a:off x="1398000" y="40712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MIXINS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70"/>
          <p:cNvSpPr txBox="1"/>
          <p:nvPr/>
        </p:nvSpPr>
        <p:spPr>
          <a:xfrm>
            <a:off x="643801" y="2538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MIXINS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479" name="Google Shape;479;p70"/>
          <p:cNvGraphicFramePr/>
          <p:nvPr/>
        </p:nvGraphicFramePr>
        <p:xfrm>
          <a:off x="1495163" y="171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{2D4BD631-E02D-4734-9C68-9817CA075006}</a:tableStyleId>
              </a:tblPr>
              <a:tblGrid>
                <a:gridCol w="3488975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@mixin sizes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($width, $height) {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height: $height;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width: $width;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.box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</a:t>
                      </a: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@include sizes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(500px, 50px);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480" name="Google Shape;480;p70"/>
          <p:cNvSpPr txBox="1"/>
          <p:nvPr/>
        </p:nvSpPr>
        <p:spPr>
          <a:xfrm>
            <a:off x="3331900" y="4005700"/>
            <a:ext cx="861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SCSS</a:t>
            </a:r>
            <a:endParaRPr sz="1800"/>
          </a:p>
        </p:txBody>
      </p:sp>
      <p:graphicFrame>
        <p:nvGraphicFramePr>
          <p:cNvPr id="481" name="Google Shape;481;p70"/>
          <p:cNvGraphicFramePr/>
          <p:nvPr/>
        </p:nvGraphicFramePr>
        <p:xfrm>
          <a:off x="5539675" y="196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{2D4BD631-E02D-4734-9C68-9817CA075006}</a:tableStyleId>
              </a:tblPr>
              <a:tblGrid>
                <a:gridCol w="1929300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.box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height: 50px;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width: 500px;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482" name="Google Shape;482;p70"/>
          <p:cNvSpPr txBox="1"/>
          <p:nvPr/>
        </p:nvSpPr>
        <p:spPr>
          <a:xfrm>
            <a:off x="6478900" y="3573200"/>
            <a:ext cx="861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71"/>
          <p:cNvSpPr txBox="1"/>
          <p:nvPr/>
        </p:nvSpPr>
        <p:spPr>
          <a:xfrm>
            <a:off x="6438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DE </a:t>
            </a: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MIXINS EN BOOTSTRAP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9" name="Google Shape;489;p71"/>
          <p:cNvPicPr preferRelativeResize="0"/>
          <p:nvPr/>
        </p:nvPicPr>
        <p:blipFill rotWithShape="1">
          <a:blip r:embed="rId4">
            <a:alphaModFix/>
          </a:blip>
          <a:srcRect b="0" l="0" r="5437" t="0"/>
          <a:stretch/>
        </p:blipFill>
        <p:spPr>
          <a:xfrm>
            <a:off x="1705050" y="1367125"/>
            <a:ext cx="5864525" cy="34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72"/>
          <p:cNvSpPr txBox="1"/>
          <p:nvPr/>
        </p:nvSpPr>
        <p:spPr>
          <a:xfrm>
            <a:off x="1828950" y="2077200"/>
            <a:ext cx="548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3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APLICANDO SASS - OPERACIONES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2" name="Google Shape;502;p73"/>
          <p:cNvSpPr txBox="1"/>
          <p:nvPr/>
        </p:nvSpPr>
        <p:spPr>
          <a:xfrm>
            <a:off x="938100" y="376507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Selecciona tres o más bloques HTML de alguna de tus páginas del desafío que aún no tengan styleadas en CSS, y genera el código necesario en SASS para darle estilo.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3" name="Google Shape;50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Agregar operaciones y decisiones con SASS.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7" name="Google Shape;1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" name="Google Shape;509;p74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{2A9D34FE-FE4E-4477-904B-216FFFFD9E14}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APLICANDO SASS - OPERACIONES</a:t>
                      </a:r>
                      <a:endParaRPr i="1" sz="24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25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archivo HTML y CSS. D</a:t>
                      </a: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ebe tener el nombre </a:t>
                      </a: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“Idea+Apellido”</a:t>
                      </a: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</a:t>
                      </a:r>
                      <a:endParaRPr sz="16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</a:t>
                      </a:r>
                      <a:r>
                        <a:rPr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carpeta en formato zip o rar, con el/los archivos HTML, CSS y SCSS.</a:t>
                      </a:r>
                      <a:endParaRPr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117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n-GB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700" u="none" cap="none" strike="noStrike"/>
                        <a:t>&gt;&gt;</a:t>
                      </a:r>
                      <a:r>
                        <a:rPr b="1" lang="en-GB" sz="17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17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agrega SASS y sus operaciones a tu Proyecto Final.</a:t>
                      </a:r>
                      <a:endParaRPr sz="17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/>
                        <a:t>&gt;&gt;</a:t>
                      </a:r>
                      <a:r>
                        <a:rPr b="1" lang="en-GB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Selecciona tres o más bloques de alguna de tus páginas que aún no tengan estilos, y genera el código necesario en SCSS.</a:t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700" u="none" cap="none" strike="noStrike"/>
                        <a:t>&gt;&gt;Ejemplo:</a:t>
                      </a:r>
                      <a:endParaRPr b="1" sz="1700" u="none" cap="none" strike="no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u="sng">
                          <a:solidFill>
                            <a:srgbClr val="1155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Carpeta comprimida con SASS</a:t>
                      </a:r>
                      <a:endParaRPr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10" name="Google Shape;510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3537" y="1259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7E3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5"/>
          <p:cNvSpPr txBox="1"/>
          <p:nvPr/>
        </p:nvSpPr>
        <p:spPr>
          <a:xfrm>
            <a:off x="1871575" y="2461175"/>
            <a:ext cx="5400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APLICANDO SASS II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7" name="Google Shape;517;p75"/>
          <p:cNvSpPr txBox="1"/>
          <p:nvPr/>
        </p:nvSpPr>
        <p:spPr>
          <a:xfrm>
            <a:off x="938113" y="3774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18" name="Google Shape;51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8700" y="985675"/>
            <a:ext cx="1286650" cy="1289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4" name="Google Shape;524;p76"/>
          <p:cNvGraphicFramePr/>
          <p:nvPr/>
        </p:nvGraphicFramePr>
        <p:xfrm>
          <a:off x="112975" y="31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{2A9D34FE-FE4E-4477-904B-216FFFFD9E14}</a:tableStyleId>
              </a:tblPr>
              <a:tblGrid>
                <a:gridCol w="2908150"/>
                <a:gridCol w="3773425"/>
                <a:gridCol w="2042925"/>
              </a:tblGrid>
              <a:tr h="6461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APLICANDO SASS II</a:t>
                      </a:r>
                      <a:endParaRPr sz="2400" u="none" cap="none" strike="noStrike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5210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Archivo html y css</a:t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carpeta en formato zip o rar con el/los archivos html y css.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481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br>
                        <a:rPr b="1" lang="en-GB" sz="1600" u="none" cap="none" strike="noStrike">
                          <a:solidFill>
                            <a:srgbClr val="4D5156"/>
                          </a:solidFill>
                          <a:highlight>
                            <a:srgbClr val="3CEFAB"/>
                          </a:highlight>
                        </a:rPr>
                      </a:b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solidFill>
                            <a:schemeClr val="dk1"/>
                          </a:solidFill>
                          <a:highlight>
                            <a:srgbClr val="D9D9D9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&gt;&gt; Consigna: 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highlight>
                          <a:srgbClr val="D9D9D9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Escoge un SCSS de Bootstrap como base para generar tu CSS, editando alguno de los bloques de estilo que se adapte a tu proyecto. Modifica los:</a:t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AutoNum type="arabicPeriod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Bucle</a:t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AutoNum type="arabicPeriod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Each</a:t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AutoNum type="arabicPeriod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Mapas</a:t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25" name="Google Shape;525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4275" y="1120550"/>
            <a:ext cx="1634175" cy="6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77"/>
          <p:cNvSpPr txBox="1"/>
          <p:nvPr/>
        </p:nvSpPr>
        <p:spPr>
          <a:xfrm>
            <a:off x="218425" y="2077200"/>
            <a:ext cx="870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TERCERA </a:t>
            </a: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ENTREGA DEL PROYECTO FINAL 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3" name="Google Shape;533;p77"/>
          <p:cNvSpPr txBox="1"/>
          <p:nvPr/>
        </p:nvSpPr>
        <p:spPr>
          <a:xfrm>
            <a:off x="938125" y="3076800"/>
            <a:ext cx="72678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Deberás entregar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estructura avanzada y el estilo avanzado de la web, con la adaptación al framework y las animaciones,  transformaciones y transiciones,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correspondientes a la tercera entrega de tu proyecto final.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34" name="Google Shape;534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7082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0" name="Google Shape;540;p78"/>
          <p:cNvGraphicFramePr/>
          <p:nvPr/>
        </p:nvGraphicFramePr>
        <p:xfrm>
          <a:off x="153250" y="3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{2A9D34FE-FE4E-4477-904B-216FFFFD9E14}</a:tableStyleId>
              </a:tblPr>
              <a:tblGrid>
                <a:gridCol w="2945825"/>
                <a:gridCol w="3822275"/>
                <a:gridCol w="2069375"/>
              </a:tblGrid>
              <a:tr h="5726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1" lang="en-GB" sz="22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TERCERA </a:t>
                      </a:r>
                      <a:r>
                        <a:rPr i="1" lang="en-GB" sz="22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ENTREGA DEL PROYECTO FINAL</a:t>
                      </a:r>
                      <a:endParaRPr i="1" sz="2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867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carpeta comprimida con archivos del proyecto. Incluir apellido en el nombre del archivo (ej. 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“Nombre Proyecto - Apellido”)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</a:t>
                      </a:r>
                      <a:endParaRPr sz="13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activar comentarios en el archivo.</a:t>
                      </a:r>
                      <a:endParaRPr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96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Estructura avanzada de la web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500" u="none" cap="none" strike="noStrike"/>
                        <a:t>&gt;&gt;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Objetivos </a:t>
                      </a: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enerales: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AutoNum type="arabicPeriod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Realizar una estructura del HTML prolija, limpia, fácil de leer y que no tenga errores en sus atributos o en sus valores.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500" u="none" cap="none" strike="noStrike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Objetivos </a:t>
                      </a: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specíficos: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AutoNum type="arabicPeriod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Agregar elementos HTML según la necesidad de armar contenedores o elementos web determinados, en base al framework elegido y la documentación del mismo. 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AutoNum type="arabicPeriod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Agregar transformaciones, animaciones y/o transiciones para otorgarle dinamismo a la web en elementos que tengan interacción con el usuario.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500" u="none" cap="none" strike="noStrike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 debe entregar: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Maquetado de la web: las estructuras maquetan a la web en base al framework elegido, haciendo usos de clases utilitarias para armar grillas, elementos web y estilos propios del framework, además del HTML de contenido.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Páginas: todas las páginas tienen el contenido estructurado y el estilo linkeado. También tiene que tener agregadas las diferentes librerías de Javascript y CSS pertinentes al framework.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41" name="Google Shape;541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75" y="8670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78"/>
          <p:cNvSpPr/>
          <p:nvPr/>
        </p:nvSpPr>
        <p:spPr>
          <a:xfrm>
            <a:off x="8511150" y="799400"/>
            <a:ext cx="243300" cy="243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1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7" name="Google Shape;547;p79"/>
          <p:cNvGraphicFramePr/>
          <p:nvPr/>
        </p:nvGraphicFramePr>
        <p:xfrm>
          <a:off x="154125" y="7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{625DA60C-6D9A-4733-8629-A93EAEC20E11}</a:tableStyleId>
              </a:tblPr>
              <a:tblGrid>
                <a:gridCol w="2945825"/>
                <a:gridCol w="3822275"/>
                <a:gridCol w="2069375"/>
              </a:tblGrid>
              <a:tr h="653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2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TERCERA </a:t>
                      </a:r>
                      <a:r>
                        <a:rPr i="1" lang="en-GB" sz="22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ENTREGA DEL PROYECTO FINAL</a:t>
                      </a:r>
                      <a:endParaRPr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1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Estilo avanzado de la web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</a:t>
                      </a:r>
                      <a:r>
                        <a:rPr b="1" lang="en-GB" sz="1600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</a:t>
                      </a:r>
                      <a:r>
                        <a:rPr lang="en-GB" sz="1600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archivo CSS</a:t>
                      </a:r>
                      <a:endParaRPr sz="1600">
                        <a:solidFill>
                          <a:srgbClr val="43434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5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Objetivos generales: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238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Helvetica Neue"/>
                        <a:buAutoNum type="arabicPeriod"/>
                      </a:pPr>
                      <a:r>
                        <a:rPr lang="en-GB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Crear archivos de CSS para darle estilo a la web.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Objetivos específicos: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238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Helvetica Neue"/>
                        <a:buAutoNum type="arabicPeriod"/>
                      </a:pPr>
                      <a:r>
                        <a:rPr lang="en-GB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Agregar transformaciones, animaciones y/o transiciones para otorgarle dinamismo a la web en elementos que tengan interacción con el usuario.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238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Helvetica Neue"/>
                        <a:buAutoNum type="arabicPeriod"/>
                      </a:pPr>
                      <a:r>
                        <a:rPr lang="en-GB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Hacer uso de selectores de CSS para poder darle estilo propio a los elementos que ya vienen con su propia identidad del framework.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 debe entregar: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238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Helvetica Neue"/>
                        <a:buChar char="-"/>
                      </a:pPr>
                      <a:r>
                        <a:rPr lang="en-GB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Estilo avanzado: se le mejorarán los elementos interactivos con variaciones en sus diferentes estados, ya sea de la mano de transformaciones, transiciones y/o animaciones.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238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Helvetica Neue"/>
                        <a:buChar char="-"/>
                      </a:pPr>
                      <a:r>
                        <a:rPr lang="en-GB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Estilo del Framework: no todos los elementos del framework van a tener una estética que condice con el sitio en el que son implementados, por lo que se usará CSS para darles un estilo acorde.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238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Helvetica Neue"/>
                        <a:buChar char="-"/>
                      </a:pPr>
                      <a:r>
                        <a:rPr lang="en-GB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Estructura de la web: usa etiquetas no sólo para armar contenido, sino para armar los elementos que van a conformar el layout de la web, los contenedores, etc.</a:t>
                      </a:r>
                      <a:endParaRPr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548" name="Google Shape;548;p79"/>
          <p:cNvGrpSpPr/>
          <p:nvPr/>
        </p:nvGrpSpPr>
        <p:grpSpPr>
          <a:xfrm>
            <a:off x="7238163" y="76212"/>
            <a:ext cx="1454415" cy="629697"/>
            <a:chOff x="7120275" y="764100"/>
            <a:chExt cx="1634174" cy="707525"/>
          </a:xfrm>
        </p:grpSpPr>
        <p:pic>
          <p:nvPicPr>
            <p:cNvPr id="549" name="Google Shape;549;p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20275" y="831775"/>
              <a:ext cx="1634174" cy="639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0" name="Google Shape;550;p79"/>
            <p:cNvSpPr/>
            <p:nvPr/>
          </p:nvSpPr>
          <p:spPr>
            <a:xfrm>
              <a:off x="8468550" y="764100"/>
              <a:ext cx="243300" cy="243300"/>
            </a:xfrm>
            <a:prstGeom prst="ellipse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1" sz="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0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6" name="Google Shape;556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1"/>
          <p:cNvSpPr txBox="1"/>
          <p:nvPr/>
        </p:nvSpPr>
        <p:spPr>
          <a:xfrm>
            <a:off x="2854525" y="1734438"/>
            <a:ext cx="571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lang="en-GB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Más información sobre BEM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</a:t>
            </a:r>
            <a:r>
              <a:rPr b="1"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BEM 101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lang="en-GB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Más información sobre OOCSS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</a:t>
            </a:r>
            <a:r>
              <a:rPr b="1"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Smashing Magazine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63" name="Google Shape;563;p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81"/>
          <p:cNvSpPr/>
          <p:nvPr/>
        </p:nvSpPr>
        <p:spPr>
          <a:xfrm>
            <a:off x="1568825" y="17344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p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31534" y="1997140"/>
            <a:ext cx="545131" cy="545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2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72" name="Google Shape;572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3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78" name="Google Shape;578;p83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"/>
              <a:buChar char="-"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Aplicación de operaciones y decisiones con SASS.</a:t>
            </a:r>
            <a:endParaRPr b="0" i="0" sz="2200" u="none" cap="none" strike="noStrike">
              <a:solidFill>
                <a:srgbClr val="E0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4835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SASS:</a:t>
            </a: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un preprocesador de CSS que te permite escribir un código, el cual luego se transforma (compila) en un archivo de CSS puro.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Esto genera un código más limpio y sencillo de mantener y editar, a través de una estructura ordenada, usando un lenguaje de estilos.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Sintaxis: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Sass cuentas con dos diferentes tipos de sintaxis: SCSS y SASS. La primera y más popular, es conocida como SCSS (Sassy CSS). Es muy similar a la sintaxis nativa de CSS, tanto así que te permite importar hojas de estilos CSS (copiar y pegar) directamente en un archivo SCSS, y obtener un resultado válido.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GLOSARIO: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Clase 11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6" name="Google Shape;1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0"/>
          <p:cNvSpPr txBox="1"/>
          <p:nvPr/>
        </p:nvSpPr>
        <p:spPr>
          <a:xfrm>
            <a:off x="46745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Nesting o anidación</a:t>
            </a: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 la anidación de SASS, puedes organizar tu hoja de estilo de una manera que se asemeja a la de HTML, lo que reduce la posibilidad de conflictos en el CSS.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●"/>
            </a:pP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Import: </a:t>
            </a:r>
            <a:r>
              <a:rPr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 permite incluir la fuente de tus archivos individuales en una hoja de estilo maestra.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●"/>
            </a:pP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Vars (variables):</a:t>
            </a:r>
            <a:r>
              <a:rPr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son una manera de guardar información que necesites reutilizar en tus hojas de estilos: colores, dimensiones, fuentes o cualquier otro valor. SASS utiliza el símbolo dólar ($) al principio de la palabra clave para crear una variable.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4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84" name="Google Shape;584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/>
        </p:nvSpPr>
        <p:spPr>
          <a:xfrm>
            <a:off x="4835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BEM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significa Modificador de Bloques de Elementos (Block Element Modifier) por sus siglas en inglés. Sugiere una manera estructurada de nombrar tus clases, basada en las propiedades del elemento en cuestión.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Bloque</a:t>
            </a: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 contenedor o contexto donde el elemento se encuentra presente.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●"/>
            </a:pP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Modificador: </a:t>
            </a:r>
            <a:r>
              <a:rPr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permite modificar el estilo de un elemento específico.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●"/>
            </a:pP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Elemento:</a:t>
            </a:r>
            <a:r>
              <a:rPr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una de las piezas que compondrán la estructura de un bloque. El bloque es el todo, y los elementos son las piezas de este bloque.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31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GLOSARIO: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Clase 11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4" name="Google Shape;1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0" name="Google Shape;15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MAPA DE CONCEPTOS CLASE 12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6" name="Google Shape;1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3"/>
          <p:cNvSpPr/>
          <p:nvPr/>
        </p:nvSpPr>
        <p:spPr>
          <a:xfrm>
            <a:off x="237500" y="29474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Maps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237500" y="1152978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Operadores, condicionales y bucles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0" name="Google Shape;160;p33"/>
          <p:cNvCxnSpPr>
            <a:stCxn id="159" idx="2"/>
          </p:cNvCxnSpPr>
          <p:nvPr/>
        </p:nvCxnSpPr>
        <p:spPr>
          <a:xfrm>
            <a:off x="963950" y="1755378"/>
            <a:ext cx="0" cy="1185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1" name="Google Shape;161;p33"/>
          <p:cNvSpPr/>
          <p:nvPr/>
        </p:nvSpPr>
        <p:spPr>
          <a:xfrm>
            <a:off x="2648700" y="3129188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son?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2" name="Google Shape;162;p33"/>
          <p:cNvCxnSpPr>
            <a:endCxn id="161" idx="1"/>
          </p:cNvCxnSpPr>
          <p:nvPr/>
        </p:nvCxnSpPr>
        <p:spPr>
          <a:xfrm>
            <a:off x="1690500" y="3269588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1690388" y="3269625"/>
            <a:ext cx="958200" cy="36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4" name="Google Shape;164;p33"/>
          <p:cNvSpPr/>
          <p:nvPr/>
        </p:nvSpPr>
        <p:spPr>
          <a:xfrm>
            <a:off x="2642480" y="3496240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 y Mixins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33"/>
          <p:cNvSpPr/>
          <p:nvPr/>
        </p:nvSpPr>
        <p:spPr>
          <a:xfrm>
            <a:off x="2648593" y="1311528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Operaciones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6" name="Google Shape;166;p33"/>
          <p:cNvCxnSpPr>
            <a:endCxn id="165" idx="1"/>
          </p:cNvCxnSpPr>
          <p:nvPr/>
        </p:nvCxnSpPr>
        <p:spPr>
          <a:xfrm>
            <a:off x="1690393" y="1451928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67" name="Google Shape;167;p33"/>
          <p:cNvCxnSpPr>
            <a:endCxn id="168" idx="1"/>
          </p:cNvCxnSpPr>
          <p:nvPr/>
        </p:nvCxnSpPr>
        <p:spPr>
          <a:xfrm>
            <a:off x="1690400" y="1451950"/>
            <a:ext cx="958200" cy="36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8" name="Google Shape;168;p33"/>
          <p:cNvSpPr/>
          <p:nvPr/>
        </p:nvSpPr>
        <p:spPr>
          <a:xfrm>
            <a:off x="2648600" y="1671550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Condicionales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9" name="Google Shape;169;p33"/>
          <p:cNvCxnSpPr>
            <a:endCxn id="170" idx="1"/>
          </p:cNvCxnSpPr>
          <p:nvPr/>
        </p:nvCxnSpPr>
        <p:spPr>
          <a:xfrm>
            <a:off x="1690400" y="1451975"/>
            <a:ext cx="958200" cy="72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70" name="Google Shape;170;p33"/>
          <p:cNvSpPr/>
          <p:nvPr/>
        </p:nvSpPr>
        <p:spPr>
          <a:xfrm>
            <a:off x="2648600" y="2031575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Bucles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1" name="Google Shape;171;p33"/>
          <p:cNvCxnSpPr/>
          <p:nvPr/>
        </p:nvCxnSpPr>
        <p:spPr>
          <a:xfrm>
            <a:off x="2164850" y="1451925"/>
            <a:ext cx="9300" cy="1065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33"/>
          <p:cNvCxnSpPr/>
          <p:nvPr/>
        </p:nvCxnSpPr>
        <p:spPr>
          <a:xfrm>
            <a:off x="2164850" y="2517825"/>
            <a:ext cx="492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3" name="Google Shape;173;p33"/>
          <p:cNvSpPr/>
          <p:nvPr/>
        </p:nvSpPr>
        <p:spPr>
          <a:xfrm>
            <a:off x="2648725" y="2400375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