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309" r:id="rId5"/>
    <p:sldId id="258" r:id="rId6"/>
    <p:sldId id="259" r:id="rId7"/>
    <p:sldId id="285" r:id="rId8"/>
    <p:sldId id="287" r:id="rId9"/>
    <p:sldId id="260" r:id="rId10"/>
    <p:sldId id="288" r:id="rId11"/>
    <p:sldId id="292" r:id="rId12"/>
    <p:sldId id="293" r:id="rId13"/>
    <p:sldId id="294"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90" d="100"/>
          <a:sy n="90" d="100"/>
        </p:scale>
        <p:origin x="576" y="78"/>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anose="020B0604020202020204" pitchFamily="34" charset="0"/>
                <a:cs typeface="Arial" panose="020B0604020202020204" pitchFamily="34" charset="0"/>
              </a:rPr>
              <a:t>NOTE:</a:t>
            </a:r>
            <a:endParaRPr lang="en-US" b="1"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To change the  image on this slide, select the picture and delete it. Then click the Pictures icon in the placeholder to insert your own image.</a:t>
            </a:r>
            <a:endParaRPr lang="en-US"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lang="en-US"/>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lang="en-US"/>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5" name="Date Placeholder 4"/>
          <p:cNvSpPr>
            <a:spLocks noGrp="1"/>
          </p:cNvSpPr>
          <p:nvPr>
            <p:ph type="dt" sz="half" idx="10"/>
          </p:nvPr>
        </p:nvSpPr>
        <p:spPr/>
        <p:txBody>
          <a:bodyPr/>
          <a:lstStyle/>
          <a:p>
            <a:fld id="{402B9795-92DC-40DC-A1CA-9A4B349D7824}"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lang="en-US"/>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lang="en-US"/>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lang="en-US"/>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02B9795-92DC-40DC-A1CA-9A4B349D7824}"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02B9795-92DC-40DC-A1CA-9A4B349D7824}"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02B9795-92DC-40DC-A1CA-9A4B349D7824}"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02B9795-92DC-40DC-A1CA-9A4B349D7824}"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lang="en-US"/>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02B9795-92DC-40DC-A1CA-9A4B349D7824}"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0FF54DE5-C571-48E8-A5BC-B369434E2F44}"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7475" y="2487295"/>
            <a:ext cx="6721475" cy="1108075"/>
          </a:xfrm>
        </p:spPr>
        <p:txBody>
          <a:bodyPr anchor="ctr">
            <a:noAutofit/>
          </a:bodyPr>
          <a:lstStyle/>
          <a:p>
            <a:pPr algn="ctr"/>
            <a:r>
              <a:rPr lang="en-US" b="1"/>
              <a:t>Tìm hiểu về c-shell</a:t>
            </a:r>
            <a:endParaRPr lang="en-US" b="1"/>
          </a:p>
        </p:txBody>
      </p:sp>
      <p:sp>
        <p:nvSpPr>
          <p:cNvPr id="7" name="Subtitle 6"/>
          <p:cNvSpPr>
            <a:spLocks noGrp="1"/>
          </p:cNvSpPr>
          <p:nvPr>
            <p:ph type="subTitle" idx="1"/>
          </p:nvPr>
        </p:nvSpPr>
        <p:spPr>
          <a:xfrm>
            <a:off x="831850" y="3595370"/>
            <a:ext cx="6007100" cy="930275"/>
          </a:xfrm>
        </p:spPr>
        <p:txBody>
          <a:bodyPr>
            <a:normAutofit lnSpcReduction="20000"/>
          </a:bodyPr>
          <a:lstStyle/>
          <a:p>
            <a:endParaRPr lang="en-US" dirty="0" err="1">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Người thực hiện : Trương Thị Giang</a:t>
            </a:r>
            <a:r>
              <a:rPr lang="en-US" i="1"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pic>
        <p:nvPicPr>
          <p:cNvPr id="4" name="Picture Placeholder 3"/>
          <p:cNvPicPr>
            <a:picLocks noChangeAspect="1"/>
          </p:cNvPicPr>
          <p:nvPr>
            <p:ph type="pic" sz="quarter" idx="13"/>
          </p:nvPr>
        </p:nvPicPr>
        <p:blipFill>
          <a:blip r:embed="rId1"/>
          <a:stretch>
            <a:fillRect/>
          </a:stretch>
        </p:blipFill>
        <p:spPr>
          <a:xfrm>
            <a:off x="7010400" y="1593215"/>
            <a:ext cx="5166360" cy="3671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Điều khiển chương trình</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b="1">
                <a:latin typeface="Times New Roman" panose="02020603050405020304" pitchFamily="18" charset="0"/>
                <a:cs typeface="Times New Roman" panose="02020603050405020304" pitchFamily="18" charset="0"/>
              </a:rPr>
              <a:t>If.....then</a:t>
            </a:r>
            <a:endParaRPr lang="en-US" sz="2100" b="1">
              <a:latin typeface="Times New Roman" panose="02020603050405020304" pitchFamily="18" charset="0"/>
              <a:cs typeface="Times New Roman" panose="02020603050405020304" pitchFamily="18" charset="0"/>
            </a:endParaRPr>
          </a:p>
          <a:p>
            <a:pPr lvl="2">
              <a:buFont typeface="Wingdings" panose="05000000000000000000" charset="0"/>
              <a:buChar char="§"/>
            </a:pPr>
            <a:r>
              <a:rPr lang="en-US" sz="2100">
                <a:latin typeface="Times New Roman" panose="02020603050405020304" pitchFamily="18" charset="0"/>
                <a:cs typeface="Times New Roman" panose="02020603050405020304" pitchFamily="18" charset="0"/>
              </a:rPr>
              <a:t>Cho phép người dùng thực thi một lệnh hoặc một nhóm lệnh chỉ khi điều kiện            phụ hợp</a:t>
            </a:r>
            <a:endParaRPr lang="en-US" sz="2100">
              <a:latin typeface="Times New Roman" panose="02020603050405020304" pitchFamily="18" charset="0"/>
              <a:cs typeface="Times New Roman" panose="02020603050405020304" pitchFamily="18" charset="0"/>
            </a:endParaRPr>
          </a:p>
          <a:p>
            <a:pPr lvl="2">
              <a:buFont typeface="Wingdings" panose="05000000000000000000" charset="0"/>
              <a:buChar char="§"/>
            </a:pPr>
            <a:r>
              <a:rPr lang="en-US" sz="2100">
                <a:latin typeface="Times New Roman" panose="02020603050405020304" pitchFamily="18" charset="0"/>
                <a:cs typeface="Times New Roman" panose="02020603050405020304" pitchFamily="18" charset="0"/>
              </a:rPr>
              <a:t>Cấu trúc như sau : </a:t>
            </a:r>
            <a:endParaRPr lang="en-US" sz="2100">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if (condition(s)) then </a:t>
            </a:r>
            <a:endParaRPr lang="en-US" sz="2100">
              <a:solidFill>
                <a:srgbClr val="0070C0"/>
              </a:solidFill>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command(s)</a:t>
            </a:r>
            <a:endParaRPr lang="en-US" sz="2100">
              <a:solidFill>
                <a:srgbClr val="0070C0"/>
              </a:solidFill>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endif</a:t>
            </a:r>
            <a:endParaRPr lang="en-US" sz="2100">
              <a:solidFill>
                <a:srgbClr val="0070C0"/>
              </a:solidFill>
              <a:latin typeface="Times New Roman" panose="02020603050405020304" pitchFamily="18" charset="0"/>
              <a:cs typeface="Times New Roman" panose="02020603050405020304" pitchFamily="18" charset="0"/>
            </a:endParaRPr>
          </a:p>
          <a:p>
            <a:pPr lvl="2">
              <a:buFont typeface="Wingdings" panose="05000000000000000000" charset="0"/>
              <a:buChar char="§"/>
            </a:pPr>
            <a:r>
              <a:rPr lang="en-US" sz="2100">
                <a:solidFill>
                  <a:schemeClr val="tx1"/>
                </a:solidFill>
                <a:latin typeface="Times New Roman" panose="02020603050405020304" pitchFamily="18" charset="0"/>
                <a:cs typeface="Times New Roman" panose="02020603050405020304" pitchFamily="18" charset="0"/>
              </a:rPr>
              <a:t>Điều kiện trong dấu ngoặc được tính trước và trả về giá trị 0 (false ) hoặc 1( true ). Khi khi điều kiện là true thì các lệnh mới được thực thi</a:t>
            </a:r>
            <a:endParaRPr lang="en-US" sz="2100">
              <a:solidFill>
                <a:schemeClr val="tx1"/>
              </a:solidFill>
              <a:latin typeface="Times New Roman" panose="02020603050405020304" pitchFamily="18" charset="0"/>
              <a:cs typeface="Times New Roman" panose="02020603050405020304" pitchFamily="18" charset="0"/>
            </a:endParaRPr>
          </a:p>
          <a:p>
            <a:pPr marL="914400" lvl="2" indent="0">
              <a:buFont typeface="Wingdings" panose="05000000000000000000" charset="0"/>
              <a:buNone/>
            </a:pPr>
            <a:endParaRPr lang="en-US" sz="21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Điều khiển chương trình</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b="1">
                <a:latin typeface="Times New Roman" panose="02020603050405020304" pitchFamily="18" charset="0"/>
                <a:cs typeface="Times New Roman" panose="02020603050405020304" pitchFamily="18" charset="0"/>
              </a:rPr>
              <a:t>If.....then.....else</a:t>
            </a:r>
            <a:endParaRPr lang="en-US" sz="2100" b="1">
              <a:latin typeface="Times New Roman" panose="02020603050405020304" pitchFamily="18" charset="0"/>
              <a:cs typeface="Times New Roman" panose="02020603050405020304" pitchFamily="18" charset="0"/>
            </a:endParaRPr>
          </a:p>
          <a:p>
            <a:pPr lvl="2">
              <a:buFont typeface="Wingdings" panose="05000000000000000000" charset="0"/>
              <a:buChar char="§"/>
            </a:pPr>
            <a:r>
              <a:rPr lang="en-US" sz="2100">
                <a:latin typeface="Times New Roman" panose="02020603050405020304" pitchFamily="18" charset="0"/>
                <a:cs typeface="Times New Roman" panose="02020603050405020304" pitchFamily="18" charset="0"/>
              </a:rPr>
              <a:t>Cho phép người dùng xác định nhóm lệnh “default” - thực thi nếu điều kiện sau từ khóa if là false , ngược lại nhóm lệnh giữa điều kiện if và từ khóa else sẽ thực thi</a:t>
            </a:r>
            <a:endParaRPr lang="en-US" sz="2100">
              <a:latin typeface="Times New Roman" panose="02020603050405020304" pitchFamily="18" charset="0"/>
              <a:cs typeface="Times New Roman" panose="02020603050405020304" pitchFamily="18" charset="0"/>
            </a:endParaRPr>
          </a:p>
          <a:p>
            <a:pPr lvl="2">
              <a:buFont typeface="Wingdings" panose="05000000000000000000" charset="0"/>
              <a:buChar char="§"/>
            </a:pPr>
            <a:r>
              <a:rPr lang="en-US" sz="2100">
                <a:latin typeface="Times New Roman" panose="02020603050405020304" pitchFamily="18" charset="0"/>
                <a:cs typeface="Times New Roman" panose="02020603050405020304" pitchFamily="18" charset="0"/>
              </a:rPr>
              <a:t>Cấu trúc như sau : </a:t>
            </a:r>
            <a:endParaRPr lang="en-US" sz="2100">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if (condition(s)) then</a:t>
            </a:r>
            <a:endParaRPr lang="en-US" sz="2100">
              <a:solidFill>
                <a:srgbClr val="0070C0"/>
              </a:solidFill>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command group 1</a:t>
            </a:r>
            <a:endParaRPr lang="en-US" sz="2100">
              <a:solidFill>
                <a:srgbClr val="0070C0"/>
              </a:solidFill>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else</a:t>
            </a:r>
            <a:endParaRPr lang="en-US" sz="2100">
              <a:solidFill>
                <a:srgbClr val="0070C0"/>
              </a:solidFill>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command group 2</a:t>
            </a:r>
            <a:endParaRPr lang="en-US" sz="2100">
              <a:solidFill>
                <a:srgbClr val="0070C0"/>
              </a:solidFill>
              <a:latin typeface="Times New Roman" panose="02020603050405020304" pitchFamily="18" charset="0"/>
              <a:cs typeface="Times New Roman" panose="02020603050405020304" pitchFamily="18" charset="0"/>
            </a:endParaRPr>
          </a:p>
          <a:p>
            <a:pPr marL="2743200" lvl="6" indent="0">
              <a:buFont typeface="Wingdings" panose="05000000000000000000" charset="0"/>
              <a:buNone/>
            </a:pPr>
            <a:r>
              <a:rPr lang="en-US" sz="2100">
                <a:solidFill>
                  <a:srgbClr val="0070C0"/>
                </a:solidFill>
                <a:latin typeface="Times New Roman" panose="02020603050405020304" pitchFamily="18" charset="0"/>
                <a:cs typeface="Times New Roman" panose="02020603050405020304" pitchFamily="18" charset="0"/>
              </a:rPr>
              <a:t>endif</a:t>
            </a:r>
            <a:endParaRPr lang="en-US" sz="21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Các toán tử logic và số học</a:t>
            </a:r>
            <a:endParaRPr lang="en-US" sz="5400">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sz="half" idx="1"/>
          </p:nvPr>
        </p:nvGraphicFramePr>
        <p:xfrm>
          <a:off x="1104900" y="1342390"/>
          <a:ext cx="4310380" cy="4173220"/>
        </p:xfrm>
        <a:graphic>
          <a:graphicData uri="http://schemas.openxmlformats.org/drawingml/2006/table">
            <a:tbl>
              <a:tblPr firstRow="1" bandRow="1">
                <a:tableStyleId>{5C22544A-7EE6-4342-B048-85BDC9FD1C3A}</a:tableStyleId>
              </a:tblPr>
              <a:tblGrid>
                <a:gridCol w="1414780"/>
                <a:gridCol w="2895600"/>
              </a:tblGrid>
              <a:tr h="412750">
                <a:tc>
                  <a:txBody>
                    <a:bodyPr/>
                    <a:p>
                      <a:pPr algn="ctr">
                        <a:buNone/>
                      </a:pPr>
                      <a:r>
                        <a:rPr lang="en-US" sz="2100">
                          <a:latin typeface="Times New Roman" panose="02020603050405020304" pitchFamily="18" charset="0"/>
                          <a:cs typeface="Times New Roman" panose="02020603050405020304" pitchFamily="18" charset="0"/>
                        </a:rPr>
                        <a:t>Toán tử</a:t>
                      </a:r>
                      <a:endParaRPr lang="en-US" sz="2100">
                        <a:latin typeface="Times New Roman" panose="02020603050405020304" pitchFamily="18" charset="0"/>
                        <a:cs typeface="Times New Roman" panose="02020603050405020304" pitchFamily="18" charset="0"/>
                      </a:endParaRPr>
                    </a:p>
                  </a:txBody>
                  <a:tcPr/>
                </a:tc>
                <a:tc>
                  <a:txBody>
                    <a:bodyPr/>
                    <a:p>
                      <a:pPr algn="ctr">
                        <a:buNone/>
                      </a:pPr>
                      <a:r>
                        <a:rPr lang="en-US" sz="2100">
                          <a:latin typeface="Times New Roman" panose="02020603050405020304" pitchFamily="18" charset="0"/>
                          <a:cs typeface="Times New Roman" panose="02020603050405020304" pitchFamily="18" charset="0"/>
                        </a:rPr>
                        <a:t>Miêu tả</a:t>
                      </a:r>
                      <a:endParaRPr lang="en-US" sz="2100">
                        <a:latin typeface="Times New Roman" panose="02020603050405020304" pitchFamily="18" charset="0"/>
                        <a:cs typeface="Times New Roman" panose="02020603050405020304" pitchFamily="18" charset="0"/>
                      </a:endParaRPr>
                    </a:p>
                  </a:txBody>
                  <a:tcPr/>
                </a:tc>
              </a:tr>
              <a:tr h="456565">
                <a:tc>
                  <a:txBody>
                    <a:bodyPr/>
                    <a:p>
                      <a:pPr>
                        <a:buNone/>
                      </a:pPr>
                      <a:r>
                        <a:rPr lang="en-US" sz="2100">
                          <a:latin typeface="Times New Roman" panose="02020603050405020304" pitchFamily="18" charset="0"/>
                          <a:cs typeface="Times New Roman" panose="02020603050405020304" pitchFamily="18" charset="0"/>
                        </a:rPr>
                        <a:t>( )</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Thay đổi quyền ưu tiên</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Phần bù</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phủ định</a:t>
                      </a:r>
                      <a:endParaRPr lang="en-US" sz="2100">
                        <a:latin typeface="Times New Roman" panose="02020603050405020304" pitchFamily="18" charset="0"/>
                        <a:cs typeface="Times New Roman" panose="02020603050405020304" pitchFamily="18" charset="0"/>
                      </a:endParaRPr>
                    </a:p>
                  </a:txBody>
                  <a:tcPr/>
                </a:tc>
              </a:tr>
              <a:tr h="41402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nhân</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chia</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chia lấy dư</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cộng</a:t>
                      </a:r>
                      <a:endParaRPr lang="en-US" sz="2100">
                        <a:latin typeface="Times New Roman" panose="02020603050405020304" pitchFamily="18" charset="0"/>
                        <a:cs typeface="Times New Roman" panose="02020603050405020304" pitchFamily="18" charset="0"/>
                      </a:endParaRPr>
                    </a:p>
                  </a:txBody>
                  <a:tcPr/>
                </a:tc>
              </a:tr>
              <a:tr h="413385">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trừ</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&lt;&lt;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dịch trái</a:t>
                      </a:r>
                      <a:endParaRPr lang="en-US" sz="210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6" name="Content Placeholder 5"/>
          <p:cNvGraphicFramePr/>
          <p:nvPr>
            <p:ph sz="half" idx="2"/>
          </p:nvPr>
        </p:nvGraphicFramePr>
        <p:xfrm>
          <a:off x="5596255" y="1343025"/>
          <a:ext cx="5489575" cy="4172585"/>
        </p:xfrm>
        <a:graphic>
          <a:graphicData uri="http://schemas.openxmlformats.org/drawingml/2006/table">
            <a:tbl>
              <a:tblPr firstRow="1" bandRow="1">
                <a:tableStyleId>{5C22544A-7EE6-4342-B048-85BDC9FD1C3A}</a:tableStyleId>
              </a:tblPr>
              <a:tblGrid>
                <a:gridCol w="1800860"/>
                <a:gridCol w="3688715"/>
              </a:tblGrid>
              <a:tr h="412750">
                <a:tc>
                  <a:txBody>
                    <a:bodyPr/>
                    <a:p>
                      <a:pPr algn="ctr">
                        <a:buNone/>
                      </a:pPr>
                      <a:r>
                        <a:rPr lang="en-US" sz="2100">
                          <a:latin typeface="Times New Roman" panose="02020603050405020304" pitchFamily="18" charset="0"/>
                          <a:cs typeface="Times New Roman" panose="02020603050405020304" pitchFamily="18" charset="0"/>
                        </a:rPr>
                        <a:t>Toán tử</a:t>
                      </a:r>
                      <a:endParaRPr lang="en-US" sz="2100">
                        <a:latin typeface="Times New Roman" panose="02020603050405020304" pitchFamily="18" charset="0"/>
                        <a:cs typeface="Times New Roman" panose="02020603050405020304" pitchFamily="18" charset="0"/>
                      </a:endParaRPr>
                    </a:p>
                  </a:txBody>
                  <a:tcPr/>
                </a:tc>
                <a:tc>
                  <a:txBody>
                    <a:bodyPr/>
                    <a:p>
                      <a:pPr algn="ctr">
                        <a:buNone/>
                      </a:pPr>
                      <a:r>
                        <a:rPr lang="en-US" sz="2100">
                          <a:latin typeface="Times New Roman" panose="02020603050405020304" pitchFamily="18" charset="0"/>
                          <a:cs typeface="Times New Roman" panose="02020603050405020304" pitchFamily="18" charset="0"/>
                        </a:rPr>
                        <a:t>Miêu tả</a:t>
                      </a:r>
                      <a:endParaRPr lang="en-US" sz="2100">
                        <a:latin typeface="Times New Roman" panose="02020603050405020304" pitchFamily="18" charset="0"/>
                        <a:cs typeface="Times New Roman" panose="02020603050405020304" pitchFamily="18" charset="0"/>
                      </a:endParaRPr>
                    </a:p>
                  </a:txBody>
                  <a:tcPr/>
                </a:tc>
              </a:tr>
              <a:tr h="456565">
                <a:tc>
                  <a:txBody>
                    <a:bodyPr/>
                    <a:p>
                      <a:pPr>
                        <a:buNone/>
                      </a:pPr>
                      <a:r>
                        <a:rPr lang="en-US" sz="2100">
                          <a:latin typeface="Times New Roman" panose="02020603050405020304" pitchFamily="18" charset="0"/>
                          <a:cs typeface="Times New Roman" panose="02020603050405020304" pitchFamily="18" charset="0"/>
                        </a:rPr>
                        <a:t>&gt;&gt;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dịch phải </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So sánh chuỗi bằng</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So sánh chuỗi không bằng</a:t>
                      </a:r>
                      <a:endParaRPr lang="en-US" sz="2100">
                        <a:latin typeface="Times New Roman" panose="02020603050405020304" pitchFamily="18" charset="0"/>
                        <a:cs typeface="Times New Roman" panose="02020603050405020304" pitchFamily="18" charset="0"/>
                      </a:endParaRPr>
                    </a:p>
                  </a:txBody>
                  <a:tcPr/>
                </a:tc>
              </a:tr>
              <a:tr h="413385">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So sánh lớp pattern </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&amp;</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AND Bit</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XOR Bit (hoặc có loại trừ)</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OR Bit</a:t>
                      </a:r>
                      <a:endParaRPr lang="en-US" sz="2100">
                        <a:latin typeface="Times New Roman" panose="02020603050405020304" pitchFamily="18" charset="0"/>
                        <a:cs typeface="Times New Roman" panose="02020603050405020304" pitchFamily="18" charset="0"/>
                      </a:endParaRPr>
                    </a:p>
                  </a:txBody>
                  <a:tcPr/>
                </a:tc>
              </a:tr>
              <a:tr h="413385">
                <a:tc>
                  <a:txBody>
                    <a:bodyPr/>
                    <a:p>
                      <a:pPr>
                        <a:buNone/>
                      </a:pPr>
                      <a:r>
                        <a:rPr lang="en-US" sz="2100">
                          <a:latin typeface="Times New Roman" panose="02020603050405020304" pitchFamily="18" charset="0"/>
                          <a:cs typeface="Times New Roman" panose="02020603050405020304" pitchFamily="18" charset="0"/>
                        </a:rPr>
                        <a:t>&amp;&amp;</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AND logic</a:t>
                      </a:r>
                      <a:endParaRPr lang="en-US" sz="2100">
                        <a:latin typeface="Times New Roman" panose="02020603050405020304" pitchFamily="18" charset="0"/>
                        <a:cs typeface="Times New Roman" panose="02020603050405020304" pitchFamily="18" charset="0"/>
                      </a:endParaRPr>
                    </a:p>
                  </a:txBody>
                  <a:tcPr/>
                </a:tc>
              </a:tr>
              <a:tr h="41275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OR logic</a:t>
                      </a:r>
                      <a:endParaRPr lang="en-US" sz="2100">
                        <a:latin typeface="Times New Roman" panose="02020603050405020304" pitchFamily="18" charset="0"/>
                        <a:cs typeface="Times New Roman" panose="02020603050405020304" pitchFamily="18" charset="0"/>
                      </a:endParaRPr>
                    </a:p>
                  </a:txBody>
                  <a:tcPr/>
                </a:tc>
              </a:tr>
            </a:tbl>
          </a:graphicData>
        </a:graphic>
      </p:graphicFrame>
      <p:sp>
        <p:nvSpPr>
          <p:cNvPr id="11" name="Text Box 10"/>
          <p:cNvSpPr txBox="1"/>
          <p:nvPr/>
        </p:nvSpPr>
        <p:spPr>
          <a:xfrm>
            <a:off x="1104900" y="5515610"/>
            <a:ext cx="9980930" cy="737235"/>
          </a:xfrm>
          <a:prstGeom prst="rect">
            <a:avLst/>
          </a:prstGeom>
          <a:noFill/>
        </p:spPr>
        <p:txBody>
          <a:bodyPr wrap="square" rtlCol="0" anchor="t">
            <a:spAutoFit/>
          </a:bodyPr>
          <a:p>
            <a:pPr marL="742950" lvl="1" indent="-285750">
              <a:buFont typeface="Wingdings" panose="05000000000000000000" charset="0"/>
              <a:buChar char="§"/>
            </a:pPr>
            <a:r>
              <a:rPr lang="en-US" sz="2100">
                <a:latin typeface="Times New Roman" panose="02020603050405020304" pitchFamily="18" charset="0"/>
                <a:cs typeface="Times New Roman" panose="02020603050405020304" pitchFamily="18" charset="0"/>
                <a:sym typeface="+mn-ea"/>
              </a:rPr>
              <a:t>Toán tử AND là &amp;&amp; - điều kiện ghép là true nếu tất cả điều kiện là true</a:t>
            </a:r>
            <a:endParaRPr lang="en-US" sz="2100">
              <a:latin typeface="Times New Roman" panose="02020603050405020304" pitchFamily="18" charset="0"/>
              <a:cs typeface="Times New Roman" panose="02020603050405020304" pitchFamily="18" charset="0"/>
            </a:endParaRPr>
          </a:p>
          <a:p>
            <a:pPr marL="742950" lvl="1" indent="-285750">
              <a:buFont typeface="Wingdings" panose="05000000000000000000" charset="0"/>
              <a:buChar char="§"/>
            </a:pPr>
            <a:r>
              <a:rPr lang="en-US" sz="2100">
                <a:latin typeface="Times New Roman" panose="02020603050405020304" pitchFamily="18" charset="0"/>
                <a:cs typeface="Times New Roman" panose="02020603050405020304" pitchFamily="18" charset="0"/>
                <a:sym typeface="+mn-ea"/>
              </a:rPr>
              <a:t>Toán tử OR là || - điều kiện ghép là true nếu một trong tất cả điều kiện là true</a:t>
            </a:r>
            <a:endParaRPr lang="en-US" sz="21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5400">
                <a:latin typeface="Times New Roman" panose="02020603050405020304" pitchFamily="18" charset="0"/>
                <a:cs typeface="Times New Roman" panose="02020603050405020304" pitchFamily="18" charset="0"/>
                <a:sym typeface="+mn-ea"/>
              </a:rPr>
              <a:t>Các toán tử logic và số học</a:t>
            </a:r>
            <a:br>
              <a:rPr lang="en-US">
                <a:latin typeface="Times New Roman" panose="02020603050405020304" pitchFamily="18" charset="0"/>
                <a:cs typeface="Times New Roman" panose="02020603050405020304" pitchFamily="18" charset="0"/>
              </a:rPr>
            </a:br>
            <a:endParaRPr lang="en-US"/>
          </a:p>
        </p:txBody>
      </p:sp>
      <p:graphicFrame>
        <p:nvGraphicFramePr>
          <p:cNvPr id="4" name="Content Placeholder 3"/>
          <p:cNvGraphicFramePr/>
          <p:nvPr>
            <p:ph idx="1"/>
          </p:nvPr>
        </p:nvGraphicFramePr>
        <p:xfrm>
          <a:off x="1945640" y="1600200"/>
          <a:ext cx="8626475" cy="4114800"/>
        </p:xfrm>
        <a:graphic>
          <a:graphicData uri="http://schemas.openxmlformats.org/drawingml/2006/table">
            <a:tbl>
              <a:tblPr firstRow="1" bandRow="1">
                <a:tableStyleId>{5C22544A-7EE6-4342-B048-85BDC9FD1C3A}</a:tableStyleId>
              </a:tblPr>
              <a:tblGrid>
                <a:gridCol w="1790700"/>
                <a:gridCol w="6835775"/>
              </a:tblGrid>
              <a:tr h="411480">
                <a:tc>
                  <a:txBody>
                    <a:bodyPr/>
                    <a:p>
                      <a:pPr algn="ctr">
                        <a:buNone/>
                      </a:pPr>
                      <a:r>
                        <a:rPr lang="en-US" sz="2100">
                          <a:latin typeface="Times New Roman" panose="02020603050405020304" pitchFamily="18" charset="0"/>
                          <a:cs typeface="Times New Roman" panose="02020603050405020304" pitchFamily="18" charset="0"/>
                        </a:rPr>
                        <a:t>Toán tử</a:t>
                      </a:r>
                      <a:endParaRPr lang="en-US" sz="2100">
                        <a:latin typeface="Times New Roman" panose="02020603050405020304" pitchFamily="18" charset="0"/>
                        <a:cs typeface="Times New Roman" panose="02020603050405020304" pitchFamily="18" charset="0"/>
                      </a:endParaRPr>
                    </a:p>
                  </a:txBody>
                  <a:tcPr/>
                </a:tc>
                <a:tc>
                  <a:txBody>
                    <a:bodyPr/>
                    <a:p>
                      <a:pPr algn="ctr">
                        <a:buNone/>
                      </a:pPr>
                      <a:r>
                        <a:rPr lang="en-US" sz="2100">
                          <a:latin typeface="Times New Roman" panose="02020603050405020304" pitchFamily="18" charset="0"/>
                          <a:cs typeface="Times New Roman" panose="02020603050405020304" pitchFamily="18" charset="0"/>
                        </a:rPr>
                        <a:t>Miêu tả</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Lượng gia</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Lượng giảm</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gán</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Nhân bên trái với bên phải và gán cho bên trái</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Chia bên trái cho bên phải và gán cho bên trái</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Cộng bên trái cho bên phải và gán cho bên trái</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Trừ bên trái cho bên phải và gán cho bên trái</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Phép XOR bên trái và bên phải và gán kết quả cho bên trái</a:t>
                      </a:r>
                      <a:endParaRPr lang="en-US" sz="2100">
                        <a:latin typeface="Times New Roman" panose="02020603050405020304" pitchFamily="18" charset="0"/>
                        <a:cs typeface="Times New Roman" panose="02020603050405020304" pitchFamily="18" charset="0"/>
                      </a:endParaRPr>
                    </a:p>
                  </a:txBody>
                  <a:tcPr/>
                </a:tc>
              </a:tr>
              <a:tr h="381000">
                <a:tc>
                  <a:txBody>
                    <a:bodyPr/>
                    <a:p>
                      <a:pPr>
                        <a:buNone/>
                      </a:pPr>
                      <a:r>
                        <a:rPr lang="en-US" sz="210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Chia bên trái cho bên phải và lấy phần dư gán cho bên trái</a:t>
                      </a:r>
                      <a:endParaRPr lang="en-US" sz="21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Các toán tử kiểm tra File</a:t>
            </a:r>
            <a:endParaRPr lang="en-US" sz="5400">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idx="1"/>
          </p:nvPr>
        </p:nvGraphicFramePr>
        <p:xfrm>
          <a:off x="913765" y="1284605"/>
          <a:ext cx="10466705" cy="4477385"/>
        </p:xfrm>
        <a:graphic>
          <a:graphicData uri="http://schemas.openxmlformats.org/drawingml/2006/table">
            <a:tbl>
              <a:tblPr firstRow="1" bandRow="1">
                <a:tableStyleId>{5C22544A-7EE6-4342-B048-85BDC9FD1C3A}</a:tableStyleId>
              </a:tblPr>
              <a:tblGrid>
                <a:gridCol w="1748155"/>
                <a:gridCol w="8718550"/>
              </a:tblGrid>
              <a:tr h="411480">
                <a:tc>
                  <a:txBody>
                    <a:bodyPr/>
                    <a:p>
                      <a:pPr algn="ctr">
                        <a:buNone/>
                      </a:pPr>
                      <a:r>
                        <a:rPr lang="en-US" sz="2100">
                          <a:latin typeface="Times New Roman" panose="02020603050405020304" pitchFamily="18" charset="0"/>
                          <a:cs typeface="Times New Roman" panose="02020603050405020304" pitchFamily="18" charset="0"/>
                        </a:rPr>
                        <a:t>Toán tử</a:t>
                      </a:r>
                      <a:endParaRPr lang="en-US" sz="2100">
                        <a:latin typeface="Times New Roman" panose="02020603050405020304" pitchFamily="18" charset="0"/>
                        <a:cs typeface="Times New Roman" panose="02020603050405020304" pitchFamily="18" charset="0"/>
                      </a:endParaRPr>
                    </a:p>
                  </a:txBody>
                  <a:tcPr/>
                </a:tc>
                <a:tc>
                  <a:txBody>
                    <a:bodyPr/>
                    <a:p>
                      <a:pPr algn="ctr">
                        <a:buNone/>
                      </a:pPr>
                      <a:r>
                        <a:rPr lang="en-US" sz="2100">
                          <a:latin typeface="Times New Roman" panose="02020603050405020304" pitchFamily="18" charset="0"/>
                          <a:cs typeface="Times New Roman" panose="02020603050405020304" pitchFamily="18" charset="0"/>
                        </a:rPr>
                        <a:t>Miêu tả</a:t>
                      </a:r>
                      <a:endParaRPr lang="en-US" sz="2100">
                        <a:latin typeface="Times New Roman" panose="02020603050405020304" pitchFamily="18" charset="0"/>
                        <a:cs typeface="Times New Roman" panose="02020603050405020304" pitchFamily="18" charset="0"/>
                      </a:endParaRPr>
                    </a:p>
                  </a:txBody>
                  <a:tcPr/>
                </a:tc>
              </a:tr>
              <a:tr h="411480">
                <a:tc>
                  <a:txBody>
                    <a:bodyPr/>
                    <a:p>
                      <a:pPr>
                        <a:buNone/>
                      </a:pPr>
                      <a:r>
                        <a:rPr lang="en-US" sz="2100">
                          <a:latin typeface="Times New Roman" panose="02020603050405020304" pitchFamily="18" charset="0"/>
                          <a:cs typeface="Times New Roman" panose="02020603050405020304" pitchFamily="18" charset="0"/>
                        </a:rPr>
                        <a:t>-r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có đọc được hay không, nếu có thì điều kiện là true</a:t>
                      </a:r>
                      <a:endParaRPr lang="en-US" sz="2100">
                        <a:latin typeface="Times New Roman" panose="02020603050405020304" pitchFamily="18" charset="0"/>
                        <a:cs typeface="Times New Roman" panose="02020603050405020304" pitchFamily="18" charset="0"/>
                      </a:endParaRPr>
                    </a:p>
                  </a:txBody>
                  <a:tcPr/>
                </a:tc>
              </a:tr>
              <a:tr h="411480">
                <a:tc>
                  <a:txBody>
                    <a:bodyPr/>
                    <a:p>
                      <a:pPr>
                        <a:buNone/>
                      </a:pPr>
                      <a:r>
                        <a:rPr lang="en-US" sz="2100">
                          <a:latin typeface="Times New Roman" panose="02020603050405020304" pitchFamily="18" charset="0"/>
                          <a:cs typeface="Times New Roman" panose="02020603050405020304" pitchFamily="18" charset="0"/>
                        </a:rPr>
                        <a:t>-w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có viết được hay không, nếu có thì điều kiện là true</a:t>
                      </a:r>
                      <a:endParaRPr lang="en-US" sz="2100">
                        <a:latin typeface="Times New Roman" panose="02020603050405020304" pitchFamily="18" charset="0"/>
                        <a:cs typeface="Times New Roman" panose="02020603050405020304" pitchFamily="18" charset="0"/>
                      </a:endParaRPr>
                    </a:p>
                  </a:txBody>
                  <a:tcPr/>
                </a:tc>
              </a:tr>
              <a:tr h="478790">
                <a:tc>
                  <a:txBody>
                    <a:bodyPr/>
                    <a:p>
                      <a:pPr>
                        <a:buNone/>
                      </a:pPr>
                      <a:r>
                        <a:rPr lang="en-US" sz="2100">
                          <a:latin typeface="Times New Roman" panose="02020603050405020304" pitchFamily="18" charset="0"/>
                          <a:cs typeface="Times New Roman" panose="02020603050405020304" pitchFamily="18" charset="0"/>
                        </a:rPr>
                        <a:t>-x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có thực thi (execute) hay không, nếu có thì điều kiện là true</a:t>
                      </a:r>
                      <a:endParaRPr lang="en-US" sz="2100">
                        <a:latin typeface="Times New Roman" panose="02020603050405020304" pitchFamily="18" charset="0"/>
                        <a:cs typeface="Times New Roman" panose="02020603050405020304" pitchFamily="18" charset="0"/>
                      </a:endParaRPr>
                    </a:p>
                  </a:txBody>
                  <a:tcPr/>
                </a:tc>
              </a:tr>
              <a:tr h="731520">
                <a:tc>
                  <a:txBody>
                    <a:bodyPr/>
                    <a:p>
                      <a:pPr>
                        <a:buNone/>
                      </a:pPr>
                      <a:r>
                        <a:rPr lang="en-US" sz="2100">
                          <a:latin typeface="Times New Roman" panose="02020603050405020304" pitchFamily="18" charset="0"/>
                          <a:cs typeface="Times New Roman" panose="02020603050405020304" pitchFamily="18" charset="0"/>
                        </a:rPr>
                        <a:t>-f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là file thường trái ngược với một thư mục hoặc một file đặc biệt, nếu có thì điều kiện là true</a:t>
                      </a:r>
                      <a:endParaRPr lang="en-US" sz="2100">
                        <a:latin typeface="Times New Roman" panose="02020603050405020304" pitchFamily="18" charset="0"/>
                        <a:cs typeface="Times New Roman" panose="02020603050405020304" pitchFamily="18" charset="0"/>
                      </a:endParaRPr>
                    </a:p>
                  </a:txBody>
                  <a:tcPr/>
                </a:tc>
              </a:tr>
              <a:tr h="411480">
                <a:tc>
                  <a:txBody>
                    <a:bodyPr/>
                    <a:p>
                      <a:pPr>
                        <a:buNone/>
                      </a:pPr>
                      <a:r>
                        <a:rPr lang="en-US" sz="2100">
                          <a:latin typeface="Times New Roman" panose="02020603050405020304" pitchFamily="18" charset="0"/>
                          <a:cs typeface="Times New Roman" panose="02020603050405020304" pitchFamily="18" charset="0"/>
                        </a:rPr>
                        <a:t>-z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có kích cỡ lớn hơn 0, nếu có thì điều kiện là true</a:t>
                      </a:r>
                      <a:endParaRPr lang="en-US" sz="2100">
                        <a:latin typeface="Times New Roman" panose="02020603050405020304" pitchFamily="18" charset="0"/>
                        <a:cs typeface="Times New Roman" panose="02020603050405020304" pitchFamily="18" charset="0"/>
                      </a:endParaRPr>
                    </a:p>
                  </a:txBody>
                  <a:tcPr/>
                </a:tc>
              </a:tr>
              <a:tr h="411480">
                <a:tc>
                  <a:txBody>
                    <a:bodyPr/>
                    <a:p>
                      <a:pPr>
                        <a:buNone/>
                      </a:pPr>
                      <a:r>
                        <a:rPr lang="en-US" sz="2100">
                          <a:latin typeface="Times New Roman" panose="02020603050405020304" pitchFamily="18" charset="0"/>
                          <a:cs typeface="Times New Roman" panose="02020603050405020304" pitchFamily="18" charset="0"/>
                        </a:rPr>
                        <a:t>-d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là một thư mục, nếu có thì điều kiện là true</a:t>
                      </a:r>
                      <a:endParaRPr lang="en-US" sz="2100">
                        <a:latin typeface="Times New Roman" panose="02020603050405020304" pitchFamily="18" charset="0"/>
                        <a:cs typeface="Times New Roman" panose="02020603050405020304" pitchFamily="18" charset="0"/>
                      </a:endParaRPr>
                    </a:p>
                  </a:txBody>
                  <a:tcPr/>
                </a:tc>
              </a:tr>
              <a:tr h="478155">
                <a:tc>
                  <a:txBody>
                    <a:bodyPr/>
                    <a:p>
                      <a:pPr>
                        <a:buNone/>
                      </a:pPr>
                      <a:r>
                        <a:rPr lang="en-US" sz="2100">
                          <a:latin typeface="Times New Roman" panose="02020603050405020304" pitchFamily="18" charset="0"/>
                          <a:cs typeface="Times New Roman" panose="02020603050405020304" pitchFamily="18" charset="0"/>
                        </a:rPr>
                        <a:t>-e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file là tồn tại. Là true ngay cả khi nó là một thư mục nhưng tồn tại.</a:t>
                      </a:r>
                      <a:endParaRPr lang="en-US" sz="2100">
                        <a:latin typeface="Times New Roman" panose="02020603050405020304" pitchFamily="18" charset="0"/>
                        <a:cs typeface="Times New Roman" panose="02020603050405020304" pitchFamily="18" charset="0"/>
                      </a:endParaRPr>
                    </a:p>
                  </a:txBody>
                  <a:tcPr/>
                </a:tc>
              </a:tr>
              <a:tr h="731520">
                <a:tc>
                  <a:txBody>
                    <a:bodyPr/>
                    <a:p>
                      <a:pPr>
                        <a:buNone/>
                      </a:pPr>
                      <a:r>
                        <a:rPr lang="en-US" sz="2100">
                          <a:latin typeface="Times New Roman" panose="02020603050405020304" pitchFamily="18" charset="0"/>
                          <a:cs typeface="Times New Roman" panose="02020603050405020304" pitchFamily="18" charset="0"/>
                        </a:rPr>
                        <a:t>-o file</a:t>
                      </a:r>
                      <a:endParaRPr lang="en-US" sz="2100">
                        <a:latin typeface="Times New Roman" panose="02020603050405020304" pitchFamily="18" charset="0"/>
                        <a:cs typeface="Times New Roman" panose="02020603050405020304" pitchFamily="18" charset="0"/>
                      </a:endParaRPr>
                    </a:p>
                  </a:txBody>
                  <a:tcPr/>
                </a:tc>
                <a:tc>
                  <a:txBody>
                    <a:bodyPr/>
                    <a:p>
                      <a:pPr>
                        <a:buNone/>
                      </a:pPr>
                      <a:r>
                        <a:rPr lang="en-US" sz="2100">
                          <a:latin typeface="Times New Roman" panose="02020603050405020304" pitchFamily="18" charset="0"/>
                          <a:cs typeface="Times New Roman" panose="02020603050405020304" pitchFamily="18" charset="0"/>
                        </a:rPr>
                        <a:t>Kiểm tra nếu người sử dụng sở hữu file đó. Nó trả về giá trị true nếu người sử dụng là người sở hữu file đó.</a:t>
                      </a:r>
                      <a:endParaRPr lang="en-US" sz="2100">
                        <a:latin typeface="Times New Roman" panose="02020603050405020304" pitchFamily="18" charset="0"/>
                        <a:cs typeface="Times New Roman" panose="02020603050405020304" pitchFamily="18" charset="0"/>
                      </a:endParaRPr>
                    </a:p>
                  </a:txBody>
                  <a:tcPr/>
                </a:tc>
              </a:tr>
            </a:tbl>
          </a:graphicData>
        </a:graphic>
      </p:graphicFrame>
      <p:sp>
        <p:nvSpPr>
          <p:cNvPr id="5" name="Text Box 4"/>
          <p:cNvSpPr txBox="1"/>
          <p:nvPr/>
        </p:nvSpPr>
        <p:spPr>
          <a:xfrm>
            <a:off x="913765" y="5761990"/>
            <a:ext cx="10467340" cy="737235"/>
          </a:xfrm>
          <a:prstGeom prst="rect">
            <a:avLst/>
          </a:prstGeom>
          <a:noFill/>
        </p:spPr>
        <p:txBody>
          <a:bodyPr wrap="square" rtlCol="0" anchor="t">
            <a:spAutoFit/>
          </a:bodyPr>
          <a:p>
            <a:r>
              <a:rPr lang="en-US" sz="2100" b="1">
                <a:latin typeface="Times New Roman" panose="02020603050405020304" pitchFamily="18" charset="0"/>
                <a:cs typeface="Times New Roman" panose="02020603050405020304" pitchFamily="18" charset="0"/>
              </a:rPr>
              <a:t>Để đảo ngược giá trị của toán tử này, sử dụng ! Trước toán tử trong dấu ngoặc (ví dụ như ! -z filename).</a:t>
            </a:r>
            <a:endParaRPr lang="en-US" sz="21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Các toán tử kiểm tra File </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Ví dụ : </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Chạy lệnh dựa vào tập tin “mail.log” có tồn tại hay không ?</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Cấu trúc :  </a:t>
            </a:r>
            <a:r>
              <a:rPr lang="en-US" sz="2100">
                <a:solidFill>
                  <a:srgbClr val="0070C0"/>
                </a:solidFill>
                <a:latin typeface="Times New Roman" panose="02020603050405020304" pitchFamily="18" charset="0"/>
                <a:cs typeface="Times New Roman" panose="02020603050405020304" pitchFamily="18" charset="0"/>
              </a:rPr>
              <a:t>  if (-e mail.log) then</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cat new.log &gt;&gt; mail.log</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endif</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chemeClr val="tx1"/>
                </a:solidFill>
                <a:latin typeface="Times New Roman" panose="02020603050405020304" pitchFamily="18" charset="0"/>
                <a:cs typeface="Times New Roman" panose="02020603050405020304" pitchFamily="18" charset="0"/>
              </a:rPr>
              <a:t>- </a:t>
            </a:r>
            <a:r>
              <a:rPr lang="en-US" sz="2100">
                <a:solidFill>
                  <a:schemeClr val="tx1"/>
                </a:solidFill>
                <a:latin typeface="Times New Roman" panose="02020603050405020304" pitchFamily="18" charset="0"/>
                <a:cs typeface="Times New Roman" panose="02020603050405020304" pitchFamily="18" charset="0"/>
              </a:rPr>
              <a:t>Sử dụng biến thay thế cho tập tin </a:t>
            </a:r>
            <a:endParaRPr lang="en-US" sz="210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100">
                <a:solidFill>
                  <a:schemeClr val="tx1"/>
                </a:solidFill>
                <a:latin typeface="Times New Roman" panose="02020603050405020304" pitchFamily="18" charset="0"/>
                <a:cs typeface="Times New Roman" panose="02020603050405020304" pitchFamily="18" charset="0"/>
              </a:rPr>
              <a:t>	Cấu trúc : </a:t>
            </a:r>
            <a:r>
              <a:rPr lang="en-US" sz="2100">
                <a:solidFill>
                  <a:srgbClr val="0070C0"/>
                </a:solidFill>
                <a:latin typeface="Times New Roman" panose="02020603050405020304" pitchFamily="18" charset="0"/>
                <a:cs typeface="Times New Roman" panose="02020603050405020304" pitchFamily="18" charset="0"/>
              </a:rPr>
              <a:t>    set file_to_remove = .pine-interrupted-mail</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if (-z $file_to_remove) then</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rm $file_to_remove</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endif</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chemeClr val="tx1"/>
                </a:solidFill>
                <a:latin typeface="Times New Roman" panose="02020603050405020304" pitchFamily="18" charset="0"/>
                <a:cs typeface="Times New Roman" panose="02020603050405020304" pitchFamily="18" charset="0"/>
              </a:rPr>
              <a:t>=&gt; Kiểm tra file có tên chứa trong biến có chiều dài là 0 hay không, nếu đúng thì xóa file đó đi</a:t>
            </a:r>
            <a:endParaRPr lang="en-US" sz="21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Câu lệnh foreach</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Cho phép bạn thực thi một lệnh hoặc một nhóm lệnh cho mỗi file mà tên của nó phù hợp với mẫu xác định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 : Tạo script xóa file rỗng và file có tên là core trong thư mục home</a:t>
            </a:r>
            <a:endParaRPr lang="en-US" sz="2100">
              <a:latin typeface="Times New Roman" panose="02020603050405020304" pitchFamily="18" charset="0"/>
              <a:cs typeface="Times New Roman" panose="02020603050405020304" pitchFamily="18" charset="0"/>
            </a:endParaRPr>
          </a:p>
          <a:p>
            <a:pPr marL="914400" lvl="2" indent="0">
              <a:buNone/>
            </a:pPr>
            <a:r>
              <a:rPr lang="en-US" sz="1835">
                <a:latin typeface="Times New Roman" panose="02020603050405020304" pitchFamily="18" charset="0"/>
                <a:cs typeface="Times New Roman" panose="02020603050405020304" pitchFamily="18" charset="0"/>
              </a:rPr>
              <a:t>	</a:t>
            </a:r>
            <a:r>
              <a:rPr lang="en-US" sz="2100">
                <a:solidFill>
                  <a:srgbClr val="0070C0"/>
                </a:solidFill>
                <a:latin typeface="Times New Roman" panose="02020603050405020304" pitchFamily="18" charset="0"/>
                <a:cs typeface="Times New Roman" panose="02020603050405020304" pitchFamily="18" charset="0"/>
              </a:rPr>
              <a:t>#!/bin/csh</a:t>
            </a:r>
            <a:endParaRPr lang="en-US" sz="2100">
              <a:solidFill>
                <a:srgbClr val="0070C0"/>
              </a:solidFill>
              <a:latin typeface="Times New Roman" panose="02020603050405020304" pitchFamily="18" charset="0"/>
              <a:cs typeface="Times New Roman" panose="02020603050405020304" pitchFamily="18" charset="0"/>
            </a:endParaRPr>
          </a:p>
          <a:p>
            <a:pPr marL="914400" lvl="2" indent="0">
              <a:buNone/>
            </a:pPr>
            <a:r>
              <a:rPr lang="en-US" sz="2100">
                <a:solidFill>
                  <a:srgbClr val="0070C0"/>
                </a:solidFill>
                <a:latin typeface="Times New Roman" panose="02020603050405020304" pitchFamily="18" charset="0"/>
                <a:cs typeface="Times New Roman" panose="02020603050405020304" pitchFamily="18" charset="0"/>
              </a:rPr>
              <a:t>	foreach dudfile(/home/users1/hansel/*)</a:t>
            </a:r>
            <a:endParaRPr lang="en-US" sz="2100">
              <a:solidFill>
                <a:srgbClr val="0070C0"/>
              </a:solidFill>
              <a:latin typeface="Times New Roman" panose="02020603050405020304" pitchFamily="18" charset="0"/>
              <a:cs typeface="Times New Roman" panose="02020603050405020304" pitchFamily="18" charset="0"/>
            </a:endParaRPr>
          </a:p>
          <a:p>
            <a:pPr marL="914400" lvl="2" indent="0">
              <a:buNone/>
            </a:pPr>
            <a:r>
              <a:rPr lang="en-US" sz="2100">
                <a:solidFill>
                  <a:srgbClr val="0070C0"/>
                </a:solidFill>
                <a:latin typeface="Times New Roman" panose="02020603050405020304" pitchFamily="18" charset="0"/>
                <a:cs typeface="Times New Roman" panose="02020603050405020304" pitchFamily="18" charset="0"/>
              </a:rPr>
              <a:t>	if (-z $dudfile || $dudfile == "core") then</a:t>
            </a:r>
            <a:endParaRPr lang="en-US" sz="2100">
              <a:solidFill>
                <a:srgbClr val="0070C0"/>
              </a:solidFill>
              <a:latin typeface="Times New Roman" panose="02020603050405020304" pitchFamily="18" charset="0"/>
              <a:cs typeface="Times New Roman" panose="02020603050405020304" pitchFamily="18" charset="0"/>
            </a:endParaRPr>
          </a:p>
          <a:p>
            <a:pPr marL="914400" lvl="2" indent="0">
              <a:buNone/>
            </a:pPr>
            <a:r>
              <a:rPr lang="en-US" sz="2100">
                <a:solidFill>
                  <a:srgbClr val="0070C0"/>
                </a:solidFill>
                <a:latin typeface="Times New Roman" panose="02020603050405020304" pitchFamily="18" charset="0"/>
                <a:cs typeface="Times New Roman" panose="02020603050405020304" pitchFamily="18" charset="0"/>
              </a:rPr>
              <a:t>		rm $dudfile</a:t>
            </a:r>
            <a:endParaRPr lang="en-US" sz="2100">
              <a:solidFill>
                <a:srgbClr val="0070C0"/>
              </a:solidFill>
              <a:latin typeface="Times New Roman" panose="02020603050405020304" pitchFamily="18" charset="0"/>
              <a:cs typeface="Times New Roman" panose="02020603050405020304" pitchFamily="18" charset="0"/>
            </a:endParaRPr>
          </a:p>
          <a:p>
            <a:pPr marL="914400" lvl="2" indent="0">
              <a:buNone/>
            </a:pPr>
            <a:r>
              <a:rPr lang="en-US" sz="2100">
                <a:solidFill>
                  <a:srgbClr val="0070C0"/>
                </a:solidFill>
                <a:latin typeface="Times New Roman" panose="02020603050405020304" pitchFamily="18" charset="0"/>
                <a:cs typeface="Times New Roman" panose="02020603050405020304" pitchFamily="18" charset="0"/>
              </a:rPr>
              <a:t>	endif</a:t>
            </a:r>
            <a:endParaRPr lang="en-US" sz="2100">
              <a:solidFill>
                <a:srgbClr val="0070C0"/>
              </a:solidFill>
              <a:latin typeface="Times New Roman" panose="02020603050405020304" pitchFamily="18" charset="0"/>
              <a:cs typeface="Times New Roman" panose="02020603050405020304" pitchFamily="18" charset="0"/>
            </a:endParaRPr>
          </a:p>
          <a:p>
            <a:pPr marL="914400" lvl="2" indent="0">
              <a:buNone/>
            </a:pPr>
            <a:r>
              <a:rPr lang="en-US" sz="2100">
                <a:solidFill>
                  <a:srgbClr val="0070C0"/>
                </a:solidFill>
                <a:latin typeface="Times New Roman" panose="02020603050405020304" pitchFamily="18" charset="0"/>
                <a:cs typeface="Times New Roman" panose="02020603050405020304" pitchFamily="18" charset="0"/>
              </a:rPr>
              <a:t>	end</a:t>
            </a:r>
            <a:endParaRPr lang="en-US" sz="21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Câu lệnh While </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Khi cần thực thi một lệnh lặp đi lặp lại cho đến khi điều kiện phù hợp. Nếu cấu trúc if....then không đáp ứng được, bởi vì điều kiện của nó chỉ được tính toán một lần . Đặt điều kiện trong foreach cũng không đáp ứng được hoặc khó coi , bởi vì số vòng lặp vô hạn. Ta cần một vòng lặp xoay vòng không hạn định cho đến khi giá trị của điều kiện là false. Trong trường hợp này thì sử dụng câu lệnh while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Cấu trúc : </a:t>
            </a:r>
            <a:endParaRPr lang="en-US" sz="2100">
              <a:latin typeface="Times New Roman" panose="02020603050405020304" pitchFamily="18" charset="0"/>
              <a:cs typeface="Times New Roman" panose="02020603050405020304" pitchFamily="18" charset="0"/>
            </a:endParaRPr>
          </a:p>
          <a:p>
            <a:pPr marL="2286000" lvl="5" indent="0">
              <a:buNone/>
            </a:pPr>
            <a:r>
              <a:rPr lang="en-US" sz="2100">
                <a:solidFill>
                  <a:srgbClr val="0070C0"/>
                </a:solidFill>
                <a:latin typeface="Times New Roman" panose="02020603050405020304" pitchFamily="18" charset="0"/>
                <a:cs typeface="Times New Roman" panose="02020603050405020304" pitchFamily="18" charset="0"/>
              </a:rPr>
              <a:t>while (condition)</a:t>
            </a:r>
            <a:endParaRPr lang="en-US" sz="2100">
              <a:solidFill>
                <a:srgbClr val="0070C0"/>
              </a:solidFill>
              <a:latin typeface="Times New Roman" panose="02020603050405020304" pitchFamily="18" charset="0"/>
              <a:cs typeface="Times New Roman" panose="02020603050405020304" pitchFamily="18" charset="0"/>
            </a:endParaRPr>
          </a:p>
          <a:p>
            <a:pPr marL="1828800" lvl="4" indent="0">
              <a:buNone/>
            </a:pPr>
            <a:r>
              <a:rPr lang="en-US" sz="1835">
                <a:solidFill>
                  <a:srgbClr val="0070C0"/>
                </a:solidFill>
                <a:latin typeface="Times New Roman" panose="02020603050405020304" pitchFamily="18" charset="0"/>
                <a:cs typeface="Times New Roman" panose="02020603050405020304" pitchFamily="18" charset="0"/>
              </a:rPr>
              <a:t>	</a:t>
            </a:r>
            <a:r>
              <a:rPr lang="en-US" sz="2100">
                <a:solidFill>
                  <a:srgbClr val="0070C0"/>
                </a:solidFill>
                <a:latin typeface="Times New Roman" panose="02020603050405020304" pitchFamily="18" charset="0"/>
                <a:cs typeface="Times New Roman" panose="02020603050405020304" pitchFamily="18" charset="0"/>
              </a:rPr>
              <a:t>statements</a:t>
            </a:r>
            <a:endParaRPr lang="en-US" sz="2100">
              <a:solidFill>
                <a:srgbClr val="0070C0"/>
              </a:solidFill>
              <a:latin typeface="Times New Roman" panose="02020603050405020304" pitchFamily="18" charset="0"/>
              <a:cs typeface="Times New Roman" panose="02020603050405020304" pitchFamily="18" charset="0"/>
            </a:endParaRPr>
          </a:p>
          <a:p>
            <a:pPr marL="1828800" lvl="4" indent="0">
              <a:buNone/>
            </a:pPr>
            <a:r>
              <a:rPr lang="en-US" sz="2100">
                <a:solidFill>
                  <a:srgbClr val="0070C0"/>
                </a:solidFill>
                <a:latin typeface="Times New Roman" panose="02020603050405020304" pitchFamily="18" charset="0"/>
                <a:cs typeface="Times New Roman" panose="02020603050405020304" pitchFamily="18" charset="0"/>
              </a:rPr>
              <a:t>       end</a:t>
            </a:r>
            <a:endParaRPr lang="en-US" sz="21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06170" y="148590"/>
            <a:ext cx="9980930" cy="847090"/>
          </a:xfrm>
        </p:spPr>
        <p:txBody>
          <a:bodyPr>
            <a:noAutofit/>
          </a:bodyPr>
          <a:p>
            <a:pPr algn="ctr"/>
            <a:r>
              <a:rPr lang="en-US" sz="4000">
                <a:latin typeface="Times New Roman" panose="02020603050405020304" pitchFamily="18" charset="0"/>
                <a:cs typeface="Times New Roman" panose="02020603050405020304" pitchFamily="18" charset="0"/>
              </a:rPr>
              <a:t>Tạo script cho phép giao tiếp với chương trình</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Trong C - Shell, có 2 thứ mà cần phải quan tâm </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1. Nhận input từ người dùng trong quá trình thực thi</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2. Biến tham số - nhận tham số từ dòng lệnh, vào lúc gọi script </a:t>
            </a:r>
            <a:endParaRPr lang="en-US" sz="21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Input lúc thực thi  </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Nếu muốn người dùng có thể trả lời các câu hỏi từ chương trình trong lúc nó chạy thì cần phải khởi tạo các biến để nắm giữ giá trị input đó . Thay vì khởi tạo chuỗi cho biến , thì khởi tạo nó giữ một biến đặc biệt $&lt;</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 :  set uinput = $&lt;</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=&gt; Gán mọi thứ mà người dùng nhập vào cho biến uinput và có thể tham chiếu đến giá trị biến sau đó. Cụ thể : </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a:t>
            </a:r>
            <a:r>
              <a:rPr lang="en-US" sz="2100">
                <a:solidFill>
                  <a:srgbClr val="0070C0"/>
                </a:solidFill>
                <a:latin typeface="Times New Roman" panose="02020603050405020304" pitchFamily="18" charset="0"/>
                <a:cs typeface="Times New Roman" panose="02020603050405020304" pitchFamily="18" charset="0"/>
              </a:rPr>
              <a:t>#!/bin/csh</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echo "Please input your name: "</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set uname = $&lt;</a:t>
            </a:r>
            <a:endParaRPr lang="en-US" sz="21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2100">
                <a:solidFill>
                  <a:srgbClr val="0070C0"/>
                </a:solidFill>
                <a:latin typeface="Times New Roman" panose="02020603050405020304" pitchFamily="18" charset="0"/>
                <a:cs typeface="Times New Roman" panose="02020603050405020304" pitchFamily="18" charset="0"/>
              </a:rPr>
              <a:t>	echo "Why, Good Morning, $uname!"</a:t>
            </a:r>
            <a:endParaRPr lang="en-US" sz="21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dirty="0">
                <a:latin typeface="Times New Roman" panose="02020603050405020304" pitchFamily="18" charset="0"/>
                <a:cs typeface="Times New Roman" panose="02020603050405020304" pitchFamily="18" charset="0"/>
                <a:sym typeface="+mn-ea"/>
              </a:rPr>
              <a:t>UNIX – C Shell Scripts</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900" y="1364615"/>
            <a:ext cx="9982200" cy="5308600"/>
          </a:xfrm>
        </p:spPr>
        <p:txBody>
          <a:bodyPr>
            <a:noAutofit/>
          </a:bodyPr>
          <a:p>
            <a:pPr lvl="1"/>
            <a:r>
              <a:rPr lang="en-US">
                <a:latin typeface="Times New Roman" panose="02020603050405020304" pitchFamily="18" charset="0"/>
                <a:cs typeface="Times New Roman" panose="02020603050405020304" pitchFamily="18" charset="0"/>
              </a:rPr>
              <a:t> Scripting là gì?</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Trình thông dịch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Tạo Script </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Cấu trúc C-shell</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Kết xuất</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Biến</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Điều khiển chương trình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Các toán tử logic và số học</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Các toán tử kiểm tra File</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Câu lệnh foreach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Câu lệnh While</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Tạo script cho phép giao tiếp với chương trình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Input lúc thực thi</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Tham số dòng lệnh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Chọn lựa từ danh sách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Chú thích</a:t>
            </a:r>
            <a:endParaRPr lang="en-US">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 Tài liệu tham khảo</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Tham số dòng lệnh</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Nếu muốn script chạy giống như các lệnh UNIX khác - cho phép người dùng chuyển vào tên tập tin hoặc chuỗi, thì cần sử dụng khả năng tham số của C-shell. Trong C-shell có biến đặc biệt là </a:t>
            </a:r>
            <a:r>
              <a:rPr lang="en-US" sz="2100" b="1">
                <a:latin typeface="Times New Roman" panose="02020603050405020304" pitchFamily="18" charset="0"/>
                <a:cs typeface="Times New Roman" panose="02020603050405020304" pitchFamily="18" charset="0"/>
              </a:rPr>
              <a:t>argv</a:t>
            </a:r>
            <a:r>
              <a:rPr lang="en-US" sz="2100">
                <a:latin typeface="Times New Roman" panose="02020603050405020304" pitchFamily="18" charset="0"/>
                <a:cs typeface="Times New Roman" panose="02020603050405020304" pitchFamily="18" charset="0"/>
              </a:rPr>
              <a:t>. Biến này có kiểu dữ liệu </a:t>
            </a:r>
            <a:r>
              <a:rPr lang="en-US" sz="2100" b="1">
                <a:latin typeface="Times New Roman" panose="02020603050405020304" pitchFamily="18" charset="0"/>
                <a:cs typeface="Times New Roman" panose="02020603050405020304" pitchFamily="18" charset="0"/>
              </a:rPr>
              <a:t>wordlist</a:t>
            </a:r>
            <a:r>
              <a:rPr lang="en-US" sz="2100">
                <a:latin typeface="Times New Roman" panose="02020603050405020304" pitchFamily="18" charset="0"/>
                <a:cs typeface="Times New Roman" panose="02020603050405020304" pitchFamily="18" charset="0"/>
              </a:rPr>
              <a:t>, mỗi từ trên dòng lệnh là một phần tử trong mảng.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 đã viết script wrap cho phép thực hiện một số chức năng trên file, thì gọi script với cấu trúc: </a:t>
            </a:r>
            <a:r>
              <a:rPr lang="en-US" sz="2100">
                <a:solidFill>
                  <a:srgbClr val="0070C0"/>
                </a:solidFill>
                <a:latin typeface="Times New Roman" panose="02020603050405020304" pitchFamily="18" charset="0"/>
                <a:cs typeface="Times New Roman" panose="02020603050405020304" pitchFamily="18" charset="0"/>
              </a:rPr>
              <a:t>wrap infile outfile</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Trong script này giá trị argv[1] sẽ là infile và giá trị argv[2] sẽ là outfile. Có thể truy cập các giá trị này như sau:</a:t>
            </a:r>
            <a:endParaRPr lang="en-US" sz="2100">
              <a:latin typeface="Times New Roman" panose="02020603050405020304" pitchFamily="18" charset="0"/>
              <a:cs typeface="Times New Roman" panose="02020603050405020304" pitchFamily="18" charset="0"/>
            </a:endParaRPr>
          </a:p>
          <a:p>
            <a:pPr marL="1828800" lvl="4" indent="0">
              <a:buNone/>
            </a:pPr>
            <a:r>
              <a:rPr lang="en-US" sz="2100">
                <a:solidFill>
                  <a:srgbClr val="0070C0"/>
                </a:solidFill>
                <a:latin typeface="Times New Roman" panose="02020603050405020304" pitchFamily="18" charset="0"/>
                <a:cs typeface="Times New Roman" panose="02020603050405020304" pitchFamily="18" charset="0"/>
              </a:rPr>
              <a:t>#!/bin/csh</a:t>
            </a:r>
            <a:endParaRPr lang="en-US" sz="2100">
              <a:solidFill>
                <a:srgbClr val="0070C0"/>
              </a:solidFill>
              <a:latin typeface="Times New Roman" panose="02020603050405020304" pitchFamily="18" charset="0"/>
              <a:cs typeface="Times New Roman" panose="02020603050405020304" pitchFamily="18" charset="0"/>
            </a:endParaRPr>
          </a:p>
          <a:p>
            <a:pPr marL="1828800" lvl="4" indent="0">
              <a:buNone/>
            </a:pPr>
            <a:r>
              <a:rPr lang="en-US" sz="2100">
                <a:solidFill>
                  <a:srgbClr val="0070C0"/>
                </a:solidFill>
                <a:latin typeface="Times New Roman" panose="02020603050405020304" pitchFamily="18" charset="0"/>
                <a:cs typeface="Times New Roman" panose="02020603050405020304" pitchFamily="18" charset="0"/>
              </a:rPr>
              <a:t>if (!-e $argv[1]) then</a:t>
            </a:r>
            <a:endParaRPr lang="en-US" sz="2100">
              <a:solidFill>
                <a:srgbClr val="0070C0"/>
              </a:solidFill>
              <a:latin typeface="Times New Roman" panose="02020603050405020304" pitchFamily="18" charset="0"/>
              <a:cs typeface="Times New Roman" panose="02020603050405020304" pitchFamily="18" charset="0"/>
            </a:endParaRPr>
          </a:p>
          <a:p>
            <a:pPr marL="1828800" lvl="4" indent="0">
              <a:buNone/>
            </a:pPr>
            <a:r>
              <a:rPr lang="en-US" sz="2100">
                <a:solidFill>
                  <a:srgbClr val="0070C0"/>
                </a:solidFill>
                <a:latin typeface="Times New Roman" panose="02020603050405020304" pitchFamily="18" charset="0"/>
                <a:cs typeface="Times New Roman" panose="02020603050405020304" pitchFamily="18" charset="0"/>
              </a:rPr>
              <a:t>	echo "Error: file $argv[1] does not exist."</a:t>
            </a:r>
            <a:endParaRPr lang="en-US" sz="2100">
              <a:solidFill>
                <a:srgbClr val="0070C0"/>
              </a:solidFill>
              <a:latin typeface="Times New Roman" panose="02020603050405020304" pitchFamily="18" charset="0"/>
              <a:cs typeface="Times New Roman" panose="02020603050405020304" pitchFamily="18" charset="0"/>
            </a:endParaRPr>
          </a:p>
          <a:p>
            <a:pPr marL="1828800" lvl="4" indent="0">
              <a:buNone/>
            </a:pPr>
            <a:r>
              <a:rPr lang="en-US" sz="2100">
                <a:solidFill>
                  <a:srgbClr val="0070C0"/>
                </a:solidFill>
                <a:latin typeface="Times New Roman" panose="02020603050405020304" pitchFamily="18" charset="0"/>
                <a:cs typeface="Times New Roman" panose="02020603050405020304" pitchFamily="18" charset="0"/>
              </a:rPr>
              <a:t>	exit 2</a:t>
            </a:r>
            <a:endParaRPr lang="en-US" sz="2100">
              <a:solidFill>
                <a:srgbClr val="0070C0"/>
              </a:solidFill>
              <a:latin typeface="Times New Roman" panose="02020603050405020304" pitchFamily="18" charset="0"/>
              <a:cs typeface="Times New Roman" panose="02020603050405020304" pitchFamily="18" charset="0"/>
            </a:endParaRPr>
          </a:p>
          <a:p>
            <a:pPr marL="1828800" lvl="4" indent="0">
              <a:buNone/>
            </a:pPr>
            <a:r>
              <a:rPr lang="en-US" sz="2100">
                <a:solidFill>
                  <a:srgbClr val="0070C0"/>
                </a:solidFill>
                <a:latin typeface="Times New Roman" panose="02020603050405020304" pitchFamily="18" charset="0"/>
                <a:cs typeface="Times New Roman" panose="02020603050405020304" pitchFamily="18" charset="0"/>
              </a:rPr>
              <a:t>endif</a:t>
            </a:r>
            <a:endParaRPr lang="en-US" sz="21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Chọn lựa từ danh sách</a:t>
            </a:r>
            <a:r>
              <a:rPr lang="en-US"/>
              <a:t> </a:t>
            </a:r>
            <a:endParaRPr lang="en-US"/>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Giả sử viết một chương trình menu. Người dùng chọn số từ 1 đến 6. Một hành động sẽ được thực hiện phụ thuộc vào những gì người dùng chọn =&gt; Có thể sử dụng một chuỗi câu lệnh if...then...else if...then...else if...then..., nhưng rất khó coi và khó đọc nếu debug chương trình. Thay vào đó có thể sử dụng chức năng </a:t>
            </a:r>
            <a:r>
              <a:rPr lang="en-US" sz="2100" b="1">
                <a:latin typeface="Times New Roman" panose="02020603050405020304" pitchFamily="18" charset="0"/>
                <a:cs typeface="Times New Roman" panose="02020603050405020304" pitchFamily="18" charset="0"/>
              </a:rPr>
              <a:t>switch...case</a:t>
            </a:r>
            <a:r>
              <a:rPr lang="en-US" sz="2100">
                <a:latin typeface="Times New Roman" panose="02020603050405020304" pitchFamily="18" charset="0"/>
                <a:cs typeface="Times New Roman" panose="02020603050405020304" pitchFamily="18" charset="0"/>
              </a:rPr>
              <a:t>.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 :    </a:t>
            </a:r>
            <a:endParaRPr lang="en-US" sz="21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sym typeface="+mn-ea"/>
              </a:rPr>
              <a:t>Chọn lựa từ danh sách</a:t>
            </a:r>
            <a:r>
              <a:rPr lang="en-US" sz="5400">
                <a:sym typeface="+mn-ea"/>
              </a:rPr>
              <a:t> </a:t>
            </a:r>
            <a:endParaRPr lang="en-US" sz="5400"/>
          </a:p>
        </p:txBody>
      </p:sp>
      <p:sp>
        <p:nvSpPr>
          <p:cNvPr id="3" name="Content Placeholder 2"/>
          <p:cNvSpPr>
            <a:spLocks noGrp="1"/>
          </p:cNvSpPr>
          <p:nvPr>
            <p:ph idx="1"/>
          </p:nvPr>
        </p:nvSpPr>
        <p:spPr>
          <a:xfrm>
            <a:off x="1104900" y="1364615"/>
            <a:ext cx="9982200" cy="5161280"/>
          </a:xfrm>
        </p:spPr>
        <p:txBody>
          <a:bodyPr>
            <a:normAutofit fontScale="90000"/>
          </a:bodyPr>
          <a:p>
            <a:pPr marL="457200" lvl="1" indent="0">
              <a:buNone/>
            </a:pPr>
            <a:r>
              <a:rPr lang="en-US" sz="2100">
                <a:latin typeface="Times New Roman" panose="02020603050405020304" pitchFamily="18" charset="0"/>
                <a:cs typeface="Times New Roman" panose="02020603050405020304" pitchFamily="18" charset="0"/>
                <a:sym typeface="+mn-ea"/>
              </a:rPr>
              <a:t>		</a:t>
            </a:r>
            <a:r>
              <a:rPr lang="en-US" sz="1800">
                <a:solidFill>
                  <a:srgbClr val="0070C0"/>
                </a:solidFill>
                <a:latin typeface="Times New Roman" panose="02020603050405020304" pitchFamily="18" charset="0"/>
                <a:cs typeface="Times New Roman" panose="02020603050405020304" pitchFamily="18" charset="0"/>
                <a:sym typeface="+mn-ea"/>
              </a:rPr>
              <a:t>#!/bin/csh</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echo -n "Please enter your first name: "</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set uname = $&lt;</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switch ($uname)</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case [Gg]eorge:</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cat /messages/George</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breaksw</a:t>
            </a:r>
            <a:endParaRPr lang="en-US" sz="1800">
              <a:solidFill>
                <a:srgbClr val="0070C0"/>
              </a:solidFill>
              <a:latin typeface="Times New Roman" panose="02020603050405020304" pitchFamily="18" charset="0"/>
              <a:cs typeface="Times New Roman" panose="02020603050405020304" pitchFamily="18" charset="0"/>
              <a:sym typeface="+mn-ea"/>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sym typeface="+mn-ea"/>
              </a:rPr>
              <a:t>			case [Mm]ary:</a:t>
            </a:r>
            <a:endParaRPr lang="en-US" sz="1800">
              <a:solidFill>
                <a:srgbClr val="0070C0"/>
              </a:solidFill>
              <a:latin typeface="Times New Roman" panose="02020603050405020304" pitchFamily="18" charset="0"/>
              <a:cs typeface="Times New Roman" panose="02020603050405020304" pitchFamily="18" charset="0"/>
              <a:sym typeface="+mn-ea"/>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cat /messages/Mary</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breaksw</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case [Ss]andy:</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cat /messages/Sandy</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breaksw</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default:</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cat /messages/Goodbye</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exit 1</a:t>
            </a:r>
            <a:endParaRPr lang="en-US" sz="1800">
              <a:solidFill>
                <a:srgbClr val="0070C0"/>
              </a:solidFill>
              <a:latin typeface="Times New Roman" panose="02020603050405020304" pitchFamily="18" charset="0"/>
              <a:cs typeface="Times New Roman" panose="02020603050405020304" pitchFamily="18" charset="0"/>
            </a:endParaRPr>
          </a:p>
          <a:p>
            <a:pPr marL="457200" lvl="1" indent="0">
              <a:buNone/>
            </a:pPr>
            <a:r>
              <a:rPr lang="en-US" sz="1800">
                <a:solidFill>
                  <a:srgbClr val="0070C0"/>
                </a:solidFill>
                <a:latin typeface="Times New Roman" panose="02020603050405020304" pitchFamily="18" charset="0"/>
                <a:cs typeface="Times New Roman" panose="02020603050405020304" pitchFamily="18" charset="0"/>
              </a:rPr>
              <a:t>		endsw</a:t>
            </a:r>
            <a:endParaRPr lang="en-US" sz="18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b="1">
                <a:latin typeface="Times New Roman" panose="02020603050405020304" pitchFamily="18" charset="0"/>
                <a:cs typeface="Times New Roman" panose="02020603050405020304" pitchFamily="18" charset="0"/>
              </a:rPr>
              <a:t>Chú thích </a:t>
            </a:r>
            <a:endParaRPr lang="en-US" sz="5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Nếu muốn xem lại chương trình hoặc chia sẻ chương trình cho người khác thì có thể  khám phá ra rằng: rất khó đọc code khi không có chú thích. Để chèn vào câu chú thích, đơn giản sử dụng ký hiệu # - mọi thứ theo sau nó trên cùng dòng sẽ được xem như chú thích.</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if (-e $file_to_remove) then # checks to see if the file exists</a:t>
            </a:r>
            <a:endParaRPr lang="en-US" sz="21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Tài liệu tham khảo</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i="1">
                <a:latin typeface="Times New Roman" panose="02020603050405020304" pitchFamily="18" charset="0"/>
                <a:cs typeface="Times New Roman" panose="02020603050405020304" pitchFamily="18" charset="0"/>
              </a:rPr>
              <a:t>Textbook : CshellCookbook</a:t>
            </a:r>
            <a:endParaRPr lang="en-US" sz="2100" i="1">
              <a:latin typeface="Times New Roman" panose="02020603050405020304" pitchFamily="18" charset="0"/>
              <a:cs typeface="Times New Roman" panose="02020603050405020304" pitchFamily="18" charset="0"/>
            </a:endParaRPr>
          </a:p>
          <a:p>
            <a:pPr lvl="1"/>
            <a:r>
              <a:rPr lang="en-US" sz="2100" i="1">
                <a:latin typeface="Times New Roman" panose="02020603050405020304" pitchFamily="18" charset="0"/>
                <a:cs typeface="Times New Roman" panose="02020603050405020304" pitchFamily="18" charset="0"/>
              </a:rPr>
              <a:t>https://quantrimang.com/cac-toan-tu-c-shell-156615 </a:t>
            </a:r>
            <a:endParaRPr lang="en-US" sz="2100" i="1">
              <a:latin typeface="Times New Roman" panose="02020603050405020304" pitchFamily="18" charset="0"/>
              <a:cs typeface="Times New Roman" panose="02020603050405020304" pitchFamily="18" charset="0"/>
            </a:endParaRPr>
          </a:p>
          <a:p>
            <a:pPr lvl="1"/>
            <a:r>
              <a:rPr lang="en-US" sz="2100" i="1">
                <a:latin typeface="Times New Roman" panose="02020603050405020304" pitchFamily="18" charset="0"/>
                <a:cs typeface="Times New Roman" panose="02020603050405020304" pitchFamily="18" charset="0"/>
              </a:rPr>
              <a:t>http://www.cims.nyu.edu/~ytang/c_script.html</a:t>
            </a:r>
            <a:endParaRPr lang="en-US" sz="2100">
              <a:latin typeface="Times New Roman" panose="02020603050405020304" pitchFamily="18" charset="0"/>
              <a:cs typeface="Times New Roman" panose="02020603050405020304" pitchFamily="18" charset="0"/>
            </a:endParaRPr>
          </a:p>
          <a:p>
            <a:pPr marL="457200" lvl="1" indent="0">
              <a:buNone/>
            </a:pPr>
            <a:endParaRPr lang="en-US" sz="21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pic>
        <p:nvPicPr>
          <p:cNvPr id="2" name="Content Placeholder 1"/>
          <p:cNvPicPr>
            <a:picLocks noChangeAspect="1"/>
          </p:cNvPicPr>
          <p:nvPr>
            <p:ph idx="1"/>
          </p:nvPr>
        </p:nvPicPr>
        <p:blipFill>
          <a:blip r:embed="rId1"/>
          <a:stretch>
            <a:fillRect/>
          </a:stretch>
        </p:blipFill>
        <p:spPr>
          <a:xfrm>
            <a:off x="62230" y="76200"/>
            <a:ext cx="12098020" cy="6384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27660"/>
            <a:ext cx="10253980" cy="939165"/>
          </a:xfrm>
        </p:spPr>
        <p:txBody>
          <a:bodyPr>
            <a:noAutofit/>
          </a:bodyPr>
          <a:lstStyle/>
          <a:p>
            <a:pPr algn="ctr"/>
            <a:r>
              <a:rPr lang="en-US">
                <a:latin typeface="Times New Roman" panose="02020603050405020304" pitchFamily="18" charset="0"/>
                <a:cs typeface="Times New Roman" panose="02020603050405020304" pitchFamily="18" charset="0"/>
              </a:rPr>
              <a:t> </a:t>
            </a:r>
            <a:r>
              <a:rPr lang="en-US" sz="5400">
                <a:latin typeface="Times New Roman" panose="02020603050405020304" pitchFamily="18" charset="0"/>
                <a:cs typeface="Times New Roman" panose="02020603050405020304" pitchFamily="18" charset="0"/>
              </a:rPr>
              <a:t>Scripting là gì?</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900" y="1439545"/>
            <a:ext cx="9982200" cy="4572000"/>
          </a:xfrm>
        </p:spPr>
        <p:txBody>
          <a:bodyPr>
            <a:normAutofit/>
          </a:bodyPr>
          <a:lstStyle/>
          <a:p>
            <a:pPr lvl="1"/>
            <a:r>
              <a:rPr lang="en-US" altLang="vi-VN" sz="2100" dirty="0">
                <a:latin typeface="Times New Roman" panose="02020603050405020304" pitchFamily="18" charset="0"/>
                <a:cs typeface="Times New Roman" panose="02020603050405020304" pitchFamily="18" charset="0"/>
                <a:sym typeface="+mn-ea"/>
              </a:rPr>
              <a:t>Khi làm việc trên Unix, chúng ta thường thực hiện các công việc lặp đi, lặp lại, các công việc triệu gọi nhiều dòng lệnh và cấu trúc phức tạp. =&gt; Unix Shell đưa ra một khả năng giải quyết các vấn đê này bao gồm :</a:t>
            </a:r>
            <a:endParaRPr lang="en-US" altLang="vi-VN" sz="2100" dirty="0">
              <a:latin typeface="Times New Roman" panose="02020603050405020304" pitchFamily="18" charset="0"/>
              <a:cs typeface="Times New Roman" panose="02020603050405020304" pitchFamily="18" charset="0"/>
              <a:sym typeface="+mn-ea"/>
            </a:endParaRPr>
          </a:p>
          <a:p>
            <a:pPr lvl="4">
              <a:buFont typeface="Arial" panose="020B0604020202020204" pitchFamily="34" charset="0"/>
              <a:buChar char="−"/>
            </a:pPr>
            <a:r>
              <a:rPr lang="en-US" altLang="vi-VN" sz="2100" dirty="0">
                <a:latin typeface="Times New Roman" panose="02020603050405020304" pitchFamily="18" charset="0"/>
                <a:cs typeface="Times New Roman" panose="02020603050405020304" pitchFamily="18" charset="0"/>
                <a:sym typeface="+mn-ea"/>
              </a:rPr>
              <a:t>Khả năng lên lịch cho các công việc chạy sau khi người dùng đăng xuất</a:t>
            </a:r>
            <a:endParaRPr lang="en-US" altLang="vi-VN" sz="2100" dirty="0">
              <a:latin typeface="Times New Roman" panose="02020603050405020304" pitchFamily="18" charset="0"/>
              <a:cs typeface="Times New Roman" panose="02020603050405020304" pitchFamily="18" charset="0"/>
              <a:sym typeface="+mn-ea"/>
            </a:endParaRPr>
          </a:p>
          <a:p>
            <a:pPr lvl="4">
              <a:buFont typeface="Arial" panose="020B0604020202020204" pitchFamily="34" charset="0"/>
              <a:buChar char="−"/>
            </a:pPr>
            <a:r>
              <a:rPr lang="en-US" altLang="vi-VN" sz="2100" dirty="0">
                <a:latin typeface="Times New Roman" panose="02020603050405020304" pitchFamily="18" charset="0"/>
                <a:cs typeface="Times New Roman" panose="02020603050405020304" pitchFamily="18" charset="0"/>
                <a:sym typeface="+mn-ea"/>
              </a:rPr>
              <a:t>Gán bí danh cho các lệnh</a:t>
            </a:r>
            <a:endParaRPr lang="en-US" altLang="vi-VN" sz="2100" dirty="0">
              <a:latin typeface="Times New Roman" panose="02020603050405020304" pitchFamily="18" charset="0"/>
              <a:cs typeface="Times New Roman" panose="02020603050405020304" pitchFamily="18" charset="0"/>
              <a:sym typeface="+mn-ea"/>
            </a:endParaRPr>
          </a:p>
          <a:p>
            <a:pPr lvl="4">
              <a:buFont typeface="Arial" panose="020B0604020202020204" pitchFamily="34" charset="0"/>
              <a:buChar char="−"/>
            </a:pPr>
            <a:r>
              <a:rPr lang="en-US" altLang="vi-VN" sz="2100" dirty="0">
                <a:latin typeface="Times New Roman" panose="02020603050405020304" pitchFamily="18" charset="0"/>
                <a:cs typeface="Times New Roman" panose="02020603050405020304" pitchFamily="18" charset="0"/>
                <a:sym typeface="+mn-ea"/>
              </a:rPr>
              <a:t>Viết các chường trình tùy chọn bằng shell</a:t>
            </a:r>
            <a:endParaRPr lang="en-US" altLang="vi-VN" sz="2100" dirty="0">
              <a:latin typeface="Times New Roman" panose="02020603050405020304" pitchFamily="18" charset="0"/>
              <a:cs typeface="Times New Roman" panose="02020603050405020304" pitchFamily="18" charset="0"/>
              <a:sym typeface="+mn-ea"/>
            </a:endParaRPr>
          </a:p>
          <a:p>
            <a:pPr lvl="4">
              <a:buFont typeface="Arial" panose="020B0604020202020204" pitchFamily="34" charset="0"/>
              <a:buChar char="−"/>
            </a:pPr>
            <a:r>
              <a:rPr lang="en-US" altLang="vi-VN" sz="2100" dirty="0">
                <a:latin typeface="Times New Roman" panose="02020603050405020304" pitchFamily="18" charset="0"/>
                <a:cs typeface="Times New Roman" panose="02020603050405020304" pitchFamily="18" charset="0"/>
                <a:sym typeface="+mn-ea"/>
              </a:rPr>
              <a:t>....</a:t>
            </a:r>
            <a:r>
              <a:rPr lang="en-US" altLang="vi-VN" sz="2100" dirty="0">
                <a:latin typeface="Times New Roman" panose="02020603050405020304" pitchFamily="18" charset="0"/>
                <a:cs typeface="Times New Roman" panose="02020603050405020304" pitchFamily="18" charset="0"/>
                <a:sym typeface="+mn-ea"/>
              </a:rPr>
              <a:t> </a:t>
            </a:r>
            <a:endParaRPr lang="en-US" altLang="vi-VN" sz="2100" dirty="0">
              <a:latin typeface="Times New Roman" panose="02020603050405020304" pitchFamily="18" charset="0"/>
              <a:cs typeface="Times New Roman" panose="02020603050405020304" pitchFamily="18" charset="0"/>
              <a:sym typeface="+mn-ea"/>
            </a:endParaRPr>
          </a:p>
          <a:p>
            <a:pPr lvl="1"/>
            <a:r>
              <a:rPr lang="en-US" sz="2100" dirty="0">
                <a:latin typeface="Times New Roman" panose="02020603050405020304" pitchFamily="18" charset="0"/>
                <a:cs typeface="Times New Roman" panose="02020603050405020304" pitchFamily="18" charset="0"/>
                <a:sym typeface="+mn-ea"/>
              </a:rPr>
              <a:t>Khi muốn dùng cách đơn giản để thực hiện các công việc phức tạp, thực thi một chuỗi lệnh lặp đi lặp lại...Trong trường hợp này, có thể sử dụng shell script. Tất cả shell script thì đơn giản là tập tin chứa một chuỗi lệnh shell. UNIX cho phép bạn nhập vào tên của script ở dấu nhắc dòng lệnh - nơi mà mỗi lệnh trong script sẽ được thực thi theo thứ tự. </a:t>
            </a:r>
            <a:endParaRPr lang="en-US" altLang="vi-VN" sz="21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74320"/>
            <a:ext cx="9980930" cy="898525"/>
          </a:xfrm>
        </p:spPr>
        <p:txBody>
          <a:bodyPr/>
          <a:lstStyle/>
          <a:p>
            <a:pPr algn="ctr"/>
            <a:r>
              <a:rPr lang="en-US" sz="5400">
                <a:latin typeface="Times New Roman" panose="02020603050405020304" pitchFamily="18" charset="0"/>
                <a:cs typeface="Times New Roman" panose="02020603050405020304" pitchFamily="18" charset="0"/>
              </a:rPr>
              <a:t> Trình thông dịch</a:t>
            </a:r>
            <a:endParaRPr lang="en-US" sz="5400">
              <a:latin typeface="Times New Roman" panose="02020603050405020304" pitchFamily="18" charset="0"/>
              <a:cs typeface="Times New Roman" panose="02020603050405020304" pitchFamily="18" charset="0"/>
            </a:endParaRPr>
          </a:p>
        </p:txBody>
      </p:sp>
      <p:sp>
        <p:nvSpPr>
          <p:cNvPr id="4" name="Content Placeholder 3"/>
          <p:cNvSpPr/>
          <p:nvPr>
            <p:ph sz="half" idx="1"/>
          </p:nvPr>
        </p:nvSpPr>
        <p:spPr>
          <a:xfrm>
            <a:off x="1104900" y="1600200"/>
            <a:ext cx="9980295" cy="4572000"/>
          </a:xfrm>
        </p:spPr>
        <p:txBody>
          <a:bodyPr/>
          <a:p>
            <a:pPr lvl="1"/>
            <a:r>
              <a:rPr lang="en-US" sz="2100">
                <a:latin typeface="Times New Roman" panose="02020603050405020304" pitchFamily="18" charset="0"/>
                <a:cs typeface="Times New Roman" panose="02020603050405020304" pitchFamily="18" charset="0"/>
              </a:rPr>
              <a:t>Mỗi shell có một ngôn ngữ riêng - tập các lệnh mà shell hiểu. Một vài lệnh làm việc bất chấp shell, nhưng phổ biến chỉ có thể thực thi trong shell xác định. Dòng đầu tiên trong script của bạn phải xác định trình thông dịch được sử dụng</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 :	#!/bin/ksh</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 Khi một script được thực thi, shell đọc #! có nghĩa là: sử dụng shell hoặc trình thông dịch sau để thực thi phần còn lại của script. Trong ví dụ này, sử dụng Korn shell. Kỹ thuật này cho phép người dùng làm việc với Korn shell, thậm chí họ đang làm việc trong C shell)</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Các loại trình thông dịch : Có một vài trình thông dịch có sẵn trên hầu hết hệ thống UNIX như C shell (/bin/csh), Bourne shell (/bin/sh) và Korn shell (/bin/sh). Các trình thông dịch phổ biến khác được biết như perl (/usr/local/bin/perl hoặc /usr/bin/perl). Mỗi trình thông dịch có điểm mạnh và yếu: bạn sẽ phải quyết định chọn cái phù hợp nhất cho công việc của mình.</a:t>
            </a:r>
            <a:endParaRPr lang="en-US" sz="21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04900" y="458470"/>
            <a:ext cx="9980930" cy="742950"/>
          </a:xfrm>
        </p:spPr>
        <p:txBody>
          <a:bodyPr>
            <a:noAutofit/>
          </a:bodyPr>
          <a:p>
            <a:pPr algn="ctr"/>
            <a:r>
              <a:rPr lang="en-US" sz="5400">
                <a:latin typeface="Times New Roman" panose="02020603050405020304" pitchFamily="18" charset="0"/>
                <a:cs typeface="Times New Roman" panose="02020603050405020304" pitchFamily="18" charset="0"/>
                <a:sym typeface="+mn-ea"/>
              </a:rPr>
              <a:t> </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04900" y="1600200"/>
            <a:ext cx="9980930" cy="4572000"/>
          </a:xfrm>
        </p:spPr>
        <p:txBody>
          <a:bodyPr/>
          <a:p>
            <a:pPr lvl="1"/>
            <a:r>
              <a:rPr lang="en-US" sz="2100">
                <a:latin typeface="Times New Roman" panose="02020603050405020304" pitchFamily="18" charset="0"/>
                <a:cs typeface="Times New Roman" panose="02020603050405020304" pitchFamily="18" charset="0"/>
              </a:rPr>
              <a:t>Khởi động trình soạn thảo, xác định trình thông dịch trên dòng đầu tiên.</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Sau đó gõ một vài lệnh đơn giản, mỗi lệnh được đặt theo thứ tự mà bạn muốn nó thực thi trước hay sau.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Khi hoàn tất, thoát khỏi trình soạn thảo, lưu script của bạn vào một tập tin.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Bước cuối cùng bạn cần thực hiện trước khi chạy chương trình là thêm quyền thực thi vào file đó, bằng lệnh chmod. </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Sau đó gõ tên tập tin ở dấu nhắc và nhấn enter.</a:t>
            </a:r>
            <a:endParaRPr lang="en-US" sz="2100">
              <a:latin typeface="Times New Roman" panose="02020603050405020304" pitchFamily="18" charset="0"/>
              <a:cs typeface="Times New Roman" panose="02020603050405020304" pitchFamily="18" charset="0"/>
            </a:endParaRPr>
          </a:p>
          <a:p>
            <a:pPr lvl="1"/>
            <a:endParaRPr lang="en-US" sz="2100">
              <a:latin typeface="Times New Roman" panose="02020603050405020304" pitchFamily="18" charset="0"/>
              <a:cs typeface="Times New Roman" panose="02020603050405020304" pitchFamily="18" charset="0"/>
            </a:endParaRPr>
          </a:p>
          <a:p>
            <a:pPr marL="457200" lvl="1" indent="0" algn="ctr">
              <a:buNone/>
            </a:pPr>
            <a:r>
              <a:rPr lang="en-US" sz="2100" i="1">
                <a:latin typeface="Times New Roman" panose="02020603050405020304" pitchFamily="18" charset="0"/>
                <a:cs typeface="Times New Roman" panose="02020603050405020304" pitchFamily="18" charset="0"/>
              </a:rPr>
              <a:t>( Sẽ giải thích cụ thể trong slide sau)</a:t>
            </a:r>
            <a:endParaRPr lang="en-US" sz="2100" i="1">
              <a:latin typeface="Times New Roman" panose="02020603050405020304" pitchFamily="18" charset="0"/>
              <a:cs typeface="Times New Roman" panose="02020603050405020304" pitchFamily="18" charset="0"/>
            </a:endParaRPr>
          </a:p>
        </p:txBody>
      </p:sp>
      <p:sp>
        <p:nvSpPr>
          <p:cNvPr id="6" name="Title 1"/>
          <p:cNvSpPr>
            <a:spLocks noGrp="1"/>
          </p:cNvSpPr>
          <p:nvPr/>
        </p:nvSpPr>
        <p:spPr>
          <a:xfrm>
            <a:off x="1104900" y="247015"/>
            <a:ext cx="9980930" cy="925830"/>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5400">
                <a:latin typeface="Times New Roman" panose="02020603050405020304" pitchFamily="18" charset="0"/>
                <a:cs typeface="Times New Roman" panose="02020603050405020304" pitchFamily="18" charset="0"/>
                <a:sym typeface="+mn-ea"/>
              </a:rPr>
              <a:t> Tạo </a:t>
            </a:r>
            <a:r>
              <a:rPr lang="en-US" sz="5400">
                <a:latin typeface="Times New Roman" panose="02020603050405020304" pitchFamily="18" charset="0"/>
                <a:cs typeface="Times New Roman" panose="02020603050405020304" pitchFamily="18" charset="0"/>
                <a:sym typeface="+mn-ea"/>
              </a:rPr>
              <a:t>script</a:t>
            </a:r>
            <a:endParaRPr lang="en-US" sz="5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259715"/>
            <a:ext cx="9980930" cy="913130"/>
          </a:xfrm>
        </p:spPr>
        <p:txBody>
          <a:bodyPr>
            <a:normAutofit fontScale="90000"/>
          </a:bodyPr>
          <a:lstStyle/>
          <a:p>
            <a:pPr algn="ctr"/>
            <a:br>
              <a:rPr lang="en-US" sz="5400" dirty="0">
                <a:latin typeface="Times New Roman" panose="02020603050405020304" pitchFamily="18" charset="0"/>
                <a:cs typeface="Times New Roman" panose="02020603050405020304" pitchFamily="18" charset="0"/>
              </a:rPr>
            </a:br>
            <a:r>
              <a:rPr lang="en-US" sz="5400">
                <a:latin typeface="Times New Roman" panose="02020603050405020304" pitchFamily="18" charset="0"/>
                <a:cs typeface="Times New Roman" panose="02020603050405020304" pitchFamily="18" charset="0"/>
                <a:sym typeface="+mn-ea"/>
              </a:rPr>
              <a:t>Running a script</a:t>
            </a:r>
            <a:endParaRPr lang="en-US" sz="5400">
              <a:latin typeface="Times New Roman" panose="02020603050405020304" pitchFamily="18" charset="0"/>
              <a:cs typeface="Times New Roman" panose="02020603050405020304" pitchFamily="18" charset="0"/>
              <a:sym typeface="+mn-ea"/>
            </a:endParaRPr>
          </a:p>
        </p:txBody>
      </p:sp>
      <p:sp>
        <p:nvSpPr>
          <p:cNvPr id="8" name="Text Placeholder 7"/>
          <p:cNvSpPr>
            <a:spLocks noGrp="1"/>
          </p:cNvSpPr>
          <p:nvPr>
            <p:ph type="body" sz="half" idx="2"/>
          </p:nvPr>
        </p:nvSpPr>
        <p:spPr>
          <a:xfrm>
            <a:off x="1090295" y="1379855"/>
            <a:ext cx="9980930" cy="4792345"/>
          </a:xfrm>
        </p:spPr>
        <p:txBody>
          <a:bodyPr/>
          <a:lstStyle/>
          <a:p>
            <a:pPr marL="914400" lvl="1" indent="-457200">
              <a:buFont typeface="+mj-lt"/>
              <a:buAutoNum type="arabicParenR"/>
            </a:pPr>
            <a:r>
              <a:rPr lang="en-US" sz="3200" b="1" dirty="0">
                <a:latin typeface="Times New Roman" panose="02020603050405020304" pitchFamily="18" charset="0"/>
                <a:cs typeface="Times New Roman" panose="02020603050405020304" pitchFamily="18" charset="0"/>
                <a:sym typeface="+mn-ea"/>
              </a:rPr>
              <a:t>Shell selection</a:t>
            </a:r>
            <a:endParaRPr lang="en-US" sz="3200" b="1" dirty="0">
              <a:latin typeface="Times New Roman" panose="02020603050405020304" pitchFamily="18" charset="0"/>
              <a:cs typeface="Times New Roman" panose="02020603050405020304" pitchFamily="18" charset="0"/>
              <a:sym typeface="+mn-ea"/>
            </a:endParaRPr>
          </a:p>
          <a:p>
            <a:pPr marL="800100" lvl="1" indent="-342900">
              <a:buFont typeface="Wingdings" panose="05000000000000000000" charset="0"/>
              <a:buChar char="§"/>
            </a:pPr>
            <a:r>
              <a:rPr lang="en-US" sz="2100" b="1" dirty="0">
                <a:latin typeface="Times New Roman" panose="02020603050405020304" pitchFamily="18" charset="0"/>
                <a:cs typeface="Times New Roman" panose="02020603050405020304" pitchFamily="18" charset="0"/>
                <a:sym typeface="+mn-ea"/>
              </a:rPr>
              <a:t>	</a:t>
            </a:r>
            <a:r>
              <a:rPr lang="en-US" sz="2100" dirty="0">
                <a:latin typeface="Times New Roman" panose="02020603050405020304" pitchFamily="18" charset="0"/>
                <a:cs typeface="Times New Roman" panose="02020603050405020304" pitchFamily="18" charset="0"/>
                <a:sym typeface="+mn-ea"/>
              </a:rPr>
              <a:t>Xác định trình thông dịch được sử dụng ( C-Shell) : </a:t>
            </a:r>
            <a:r>
              <a:rPr lang="en-US" sz="2100">
                <a:solidFill>
                  <a:srgbClr val="0070C0"/>
                </a:solidFill>
                <a:latin typeface="Times New Roman" panose="02020603050405020304" pitchFamily="18" charset="0"/>
                <a:cs typeface="Times New Roman" panose="02020603050405020304" pitchFamily="18" charset="0"/>
                <a:sym typeface="+mn-ea"/>
              </a:rPr>
              <a:t>#!/bin/ksh</a:t>
            </a:r>
            <a:endParaRPr lang="en-US" sz="2100">
              <a:solidFill>
                <a:srgbClr val="0070C0"/>
              </a:solidFill>
              <a:latin typeface="Times New Roman" panose="02020603050405020304" pitchFamily="18" charset="0"/>
              <a:cs typeface="Times New Roman" panose="02020603050405020304" pitchFamily="18" charset="0"/>
              <a:sym typeface="+mn-ea"/>
            </a:endParaRPr>
          </a:p>
          <a:p>
            <a:pPr lvl="2">
              <a:buFont typeface="Wingdings" panose="05000000000000000000" charset="0"/>
            </a:pPr>
            <a:r>
              <a:rPr lang="en-US" sz="2100">
                <a:latin typeface="Times New Roman" panose="02020603050405020304" pitchFamily="18" charset="0"/>
                <a:cs typeface="Times New Roman" panose="02020603050405020304" pitchFamily="18" charset="0"/>
                <a:sym typeface="+mn-ea"/>
              </a:rPr>
              <a:t>- ( Khi một script được thực thi, shell đọc #! có nghĩa là : sử dụng shell hoặc trình thông dịch sau   để thực thi phần còn lại của script)</a:t>
            </a:r>
            <a:endParaRPr lang="en-US" sz="3200" b="1" dirty="0">
              <a:latin typeface="Times New Roman" panose="02020603050405020304" pitchFamily="18" charset="0"/>
              <a:cs typeface="Times New Roman" panose="02020603050405020304" pitchFamily="18" charset="0"/>
              <a:sym typeface="+mn-ea"/>
            </a:endParaRPr>
          </a:p>
          <a:p>
            <a:pPr lvl="1">
              <a:buFont typeface="+mj-lt"/>
            </a:pPr>
            <a:r>
              <a:rPr lang="en-US" sz="3200" b="1">
                <a:latin typeface="Times New Roman" panose="02020603050405020304" pitchFamily="18" charset="0"/>
                <a:cs typeface="Times New Roman" panose="02020603050405020304" pitchFamily="18" charset="0"/>
                <a:sym typeface="+mn-ea"/>
              </a:rPr>
              <a:t>2) Making a script executable</a:t>
            </a:r>
            <a:endParaRPr lang="en-US" sz="3200">
              <a:solidFill>
                <a:schemeClr val="tx1"/>
              </a:solidFill>
              <a:latin typeface="Times New Roman" panose="02020603050405020304" pitchFamily="18" charset="0"/>
              <a:cs typeface="Times New Roman" panose="02020603050405020304" pitchFamily="18" charset="0"/>
              <a:sym typeface="+mn-ea"/>
            </a:endParaRPr>
          </a:p>
          <a:p>
            <a:pPr marL="914400" lvl="1" indent="-457200">
              <a:buFont typeface="Wingdings" panose="05000000000000000000" charset="0"/>
              <a:buChar char="§"/>
            </a:pPr>
            <a:r>
              <a:rPr lang="en-US" sz="2100">
                <a:latin typeface="Times New Roman" panose="02020603050405020304" pitchFamily="18" charset="0"/>
                <a:cs typeface="Times New Roman" panose="02020603050405020304" pitchFamily="18" charset="0"/>
                <a:sym typeface="+mn-ea"/>
              </a:rPr>
              <a:t>Thêm quyền thực thi : Nếu muốn chạy tập lệnh của mình theo tên hoặc bằng bí danh thì phải thêm quyền thực thi vào file đó bằng lệnh chmod : </a:t>
            </a:r>
            <a:r>
              <a:rPr lang="en-US" sz="2100">
                <a:solidFill>
                  <a:srgbClr val="0070C0"/>
                </a:solidFill>
                <a:latin typeface="Times New Roman" panose="02020603050405020304" pitchFamily="18" charset="0"/>
                <a:cs typeface="Times New Roman" panose="02020603050405020304" pitchFamily="18" charset="0"/>
                <a:sym typeface="+mn-ea"/>
              </a:rPr>
              <a:t>% chmod +x myscript</a:t>
            </a:r>
            <a:endParaRPr lang="en-US" sz="2100">
              <a:solidFill>
                <a:srgbClr val="0070C0"/>
              </a:solidFill>
              <a:latin typeface="Times New Roman" panose="02020603050405020304" pitchFamily="18" charset="0"/>
              <a:cs typeface="Times New Roman" panose="02020603050405020304" pitchFamily="18" charset="0"/>
              <a:sym typeface="+mn-ea"/>
            </a:endParaRPr>
          </a:p>
          <a:p>
            <a:pPr lvl="1">
              <a:buFont typeface="+mj-lt"/>
            </a:pPr>
            <a:r>
              <a:rPr lang="en-US" sz="3200" b="1" dirty="0">
                <a:latin typeface="Times New Roman" panose="02020603050405020304" pitchFamily="18" charset="0"/>
                <a:cs typeface="Times New Roman" panose="02020603050405020304" pitchFamily="18" charset="0"/>
                <a:sym typeface="+mn-ea"/>
              </a:rPr>
              <a:t>	</a:t>
            </a:r>
            <a:r>
              <a:rPr lang="en-US" sz="2100" dirty="0">
                <a:latin typeface="Times New Roman" panose="02020603050405020304" pitchFamily="18" charset="0"/>
                <a:cs typeface="Times New Roman" panose="02020603050405020304" pitchFamily="18" charset="0"/>
                <a:sym typeface="+mn-ea"/>
              </a:rPr>
              <a:t>- myscript là tập lệnh C-Shell </a:t>
            </a:r>
            <a:endParaRPr lang="en-US" sz="2100" dirty="0">
              <a:latin typeface="Times New Roman" panose="02020603050405020304" pitchFamily="18" charset="0"/>
              <a:cs typeface="Times New Roman" panose="02020603050405020304" pitchFamily="18" charset="0"/>
              <a:sym typeface="+mn-ea"/>
            </a:endParaRPr>
          </a:p>
          <a:p>
            <a:pPr lvl="1">
              <a:buFont typeface="+mj-lt"/>
            </a:pPr>
            <a:r>
              <a:rPr lang="en-US" sz="2100" dirty="0">
                <a:latin typeface="Times New Roman" panose="02020603050405020304" pitchFamily="18" charset="0"/>
                <a:cs typeface="Times New Roman" panose="02020603050405020304" pitchFamily="18" charset="0"/>
                <a:sym typeface="+mn-ea"/>
              </a:rPr>
              <a:t>	- % là quy ước cho dấu nhắc Shell - không tự gõ nó</a:t>
            </a:r>
            <a:endParaRPr lang="en-US" sz="2100" dirty="0">
              <a:latin typeface="Times New Roman" panose="02020603050405020304" pitchFamily="18" charset="0"/>
              <a:cs typeface="Times New Roman" panose="02020603050405020304" pitchFamily="18" charset="0"/>
              <a:sym typeface="+mn-ea"/>
            </a:endParaRPr>
          </a:p>
          <a:p>
            <a:pPr lvl="1">
              <a:buFont typeface="+mj-lt"/>
            </a:pPr>
            <a:r>
              <a:rPr lang="en-US" sz="2100" dirty="0">
                <a:latin typeface="Times New Roman" panose="02020603050405020304" pitchFamily="18" charset="0"/>
                <a:cs typeface="Times New Roman" panose="02020603050405020304" pitchFamily="18" charset="0"/>
                <a:sym typeface="+mn-ea"/>
              </a:rPr>
              <a:t>	- Có thể chỉnh sửa tập lệnh mà không cần phải thực hiện lại tập tin.</a:t>
            </a:r>
            <a:endParaRPr lang="en-US" sz="2100" dirty="0">
              <a:latin typeface="Times New Roman" panose="02020603050405020304" pitchFamily="18" charset="0"/>
              <a:cs typeface="Times New Roman" panose="02020603050405020304" pitchFamily="18" charset="0"/>
              <a:sym typeface="+mn-ea"/>
            </a:endParaRPr>
          </a:p>
          <a:p>
            <a:pPr marL="800100" lvl="1" indent="-342900">
              <a:buFont typeface="Wingdings" panose="05000000000000000000" charset="0"/>
              <a:buChar char="§"/>
            </a:pPr>
            <a:endParaRPr lang="en-US" sz="21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latin typeface="Times New Roman" panose="02020603050405020304" pitchFamily="18" charset="0"/>
                <a:cs typeface="Times New Roman" panose="02020603050405020304" pitchFamily="18" charset="0"/>
              </a:rPr>
              <a:t>Cấu trúc C-Shell</a:t>
            </a:r>
            <a:endParaRPr 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6630" y="1482090"/>
            <a:ext cx="10110470" cy="4914900"/>
          </a:xfrm>
        </p:spPr>
        <p:txBody>
          <a:bodyPr>
            <a:normAutofit/>
          </a:bodyPr>
          <a:lstStyle/>
          <a:p>
            <a:pPr lvl="1"/>
            <a:r>
              <a:rPr lang="en-US" altLang="vi-VN" sz="2100" dirty="0">
                <a:latin typeface="Times New Roman" panose="02020603050405020304" pitchFamily="18" charset="0"/>
                <a:cs typeface="Times New Roman" panose="02020603050405020304" pitchFamily="18" charset="0"/>
              </a:rPr>
              <a:t>C Shell cung cấp ngôn ngữ dòng lệnh tương tự như ngôn ngữ lập trình C. Ngôn ngữ C shell chứa cấu trúc:</a:t>
            </a:r>
            <a:endParaRPr lang="en-US" altLang="vi-VN" sz="21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altLang="vi-VN" sz="2100" dirty="0">
                <a:latin typeface="Times New Roman" panose="02020603050405020304" pitchFamily="18" charset="0"/>
                <a:cs typeface="Times New Roman" panose="02020603050405020304" pitchFamily="18" charset="0"/>
              </a:rPr>
              <a:t>		- Nhập và xuất</a:t>
            </a:r>
            <a:endParaRPr lang="en-US" altLang="vi-VN" sz="21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altLang="vi-VN" sz="2100" dirty="0">
                <a:latin typeface="Times New Roman" panose="02020603050405020304" pitchFamily="18" charset="0"/>
                <a:cs typeface="Times New Roman" panose="02020603050405020304" pitchFamily="18" charset="0"/>
              </a:rPr>
              <a:t>		- Toán tử điều kiện</a:t>
            </a:r>
            <a:endParaRPr lang="en-US" altLang="vi-VN" sz="21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altLang="vi-VN" sz="2100" dirty="0">
                <a:latin typeface="Times New Roman" panose="02020603050405020304" pitchFamily="18" charset="0"/>
                <a:cs typeface="Times New Roman" panose="02020603050405020304" pitchFamily="18" charset="0"/>
              </a:rPr>
              <a:t>		- Quản lý tập tin và định nghĩa biến</a:t>
            </a:r>
            <a:endParaRPr lang="en-US" altLang="vi-VN" sz="21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altLang="vi-VN" sz="2100" dirty="0">
                <a:latin typeface="Times New Roman" panose="02020603050405020304" pitchFamily="18" charset="0"/>
                <a:cs typeface="Times New Roman" panose="02020603050405020304" pitchFamily="18" charset="0"/>
              </a:rPr>
              <a:t>		- ...</a:t>
            </a:r>
            <a:endParaRPr lang="en-US" altLang="vi-VN" sz="2100" dirty="0">
              <a:latin typeface="Times New Roman" panose="02020603050405020304" pitchFamily="18" charset="0"/>
              <a:cs typeface="Times New Roman" panose="02020603050405020304" pitchFamily="18" charset="0"/>
            </a:endParaRPr>
          </a:p>
          <a:p>
            <a:pPr lvl="1">
              <a:buFont typeface="Wingdings" panose="05000000000000000000" charset="0"/>
              <a:buChar char="§"/>
            </a:pPr>
            <a:r>
              <a:rPr lang="en-US" altLang="vi-VN" sz="2100" dirty="0">
                <a:latin typeface="Times New Roman" panose="02020603050405020304" pitchFamily="18" charset="0"/>
                <a:cs typeface="Times New Roman" panose="02020603050405020304" pitchFamily="18" charset="0"/>
              </a:rPr>
              <a:t>Nếu bạn đã làm quen với các ngôn ngữ lập trình cấp thấp, thì lập trình shell sẽ rất đơn giản.</a:t>
            </a:r>
            <a:endParaRPr lang="en-US" altLang="vi-VN" sz="2100" dirty="0">
              <a:latin typeface="Times New Roman" panose="02020603050405020304" pitchFamily="18" charset="0"/>
              <a:cs typeface="Times New Roman" panose="02020603050405020304" pitchFamily="18" charset="0"/>
            </a:endParaRPr>
          </a:p>
          <a:p>
            <a:pPr marL="0" indent="0">
              <a:buNone/>
            </a:pPr>
            <a:endParaRPr lang="en-US" altLang="vi-VN" dirty="0">
              <a:cs typeface="+mn-lt"/>
            </a:endParaRPr>
          </a:p>
          <a:p>
            <a:pPr marL="0" indent="0">
              <a:buNone/>
            </a:pPr>
            <a:endParaRPr lang="en-US" altLang="vi-VN" dirty="0">
              <a:cs typeface="+mn-lt"/>
            </a:endParaRPr>
          </a:p>
          <a:p>
            <a:pPr marL="0" indent="0">
              <a:buNone/>
            </a:pPr>
            <a:endParaRPr lang="en-US" altLang="vi-VN" dirty="0">
              <a:cs typeface="+mn-lt"/>
            </a:endParaRPr>
          </a:p>
          <a:p>
            <a:pPr marL="0" indent="0">
              <a:buNone/>
            </a:pPr>
            <a:endParaRPr lang="en-US" altLang="vi-VN" dirty="0">
              <a:cs typeface="+mn-lt"/>
            </a:endParaRPr>
          </a:p>
          <a:p>
            <a:pPr marL="0" indent="0">
              <a:buNone/>
            </a:pPr>
            <a:endParaRPr lang="en-US" altLang="vi-VN" dirty="0">
              <a:cs typeface="+mn-lt"/>
            </a:endParaRPr>
          </a:p>
          <a:p>
            <a:pPr marL="0" indent="0">
              <a:buNone/>
            </a:pPr>
            <a:endParaRPr lang="en-US" altLang="vi-VN" sz="2800" b="1" dirty="0">
              <a:cs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Kết xuất</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8870" y="1586230"/>
            <a:ext cx="9982200" cy="4572000"/>
          </a:xfrm>
        </p:spPr>
        <p:txBody>
          <a:bodyPr/>
          <a:p>
            <a:pPr lvl="1"/>
            <a:r>
              <a:rPr lang="en-US" sz="2100">
                <a:latin typeface="Times New Roman" panose="02020603050405020304" pitchFamily="18" charset="0"/>
                <a:cs typeface="Times New Roman" panose="02020603050405020304" pitchFamily="18" charset="0"/>
              </a:rPr>
              <a:t>Lệnh đưa kết xuất ra màn hình là “echo”</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Mặc định echo sẽ kết thúc kết xuất bằng ký tự xuống dòng. Có thể ngăn chặn điều này bằng cách thêm cờ -n giữa lệnh echo và các tham số của nó</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 : </a:t>
            </a:r>
            <a:endParaRPr lang="en-US" sz="2100">
              <a:latin typeface="Times New Roman" panose="02020603050405020304" pitchFamily="18" charset="0"/>
              <a:cs typeface="Times New Roman" panose="02020603050405020304" pitchFamily="18" charset="0"/>
            </a:endParaRPr>
          </a:p>
          <a:p>
            <a:pPr marL="914400" lvl="2" indent="0">
              <a:buNone/>
            </a:pPr>
            <a:r>
              <a:rPr lang="en-US" sz="2100">
                <a:latin typeface="Times New Roman" panose="02020603050405020304" pitchFamily="18" charset="0"/>
                <a:cs typeface="Times New Roman" panose="02020603050405020304" pitchFamily="18" charset="0"/>
              </a:rPr>
              <a:t> #!/bin/csh                                                          </a:t>
            </a:r>
            <a:endParaRPr lang="en-US" sz="2100">
              <a:latin typeface="Times New Roman" panose="02020603050405020304" pitchFamily="18" charset="0"/>
              <a:cs typeface="Times New Roman" panose="02020603050405020304" pitchFamily="18" charset="0"/>
            </a:endParaRPr>
          </a:p>
          <a:p>
            <a:pPr marL="914400" lvl="2" indent="0">
              <a:buNone/>
            </a:pPr>
            <a:r>
              <a:rPr lang="en-US" sz="2100">
                <a:latin typeface="Times New Roman" panose="02020603050405020304" pitchFamily="18" charset="0"/>
                <a:cs typeface="Times New Roman" panose="02020603050405020304" pitchFamily="18" charset="0"/>
              </a:rPr>
              <a:t> echo “Xin chao!”                                               Xin chao!                           </a:t>
            </a:r>
            <a:endParaRPr lang="en-US" sz="2100">
              <a:latin typeface="Times New Roman" panose="02020603050405020304" pitchFamily="18" charset="0"/>
              <a:cs typeface="Times New Roman" panose="02020603050405020304" pitchFamily="18" charset="0"/>
            </a:endParaRPr>
          </a:p>
          <a:p>
            <a:pPr marL="914400" lvl="2" indent="0">
              <a:buNone/>
            </a:pPr>
            <a:r>
              <a:rPr lang="en-US" sz="2100">
                <a:latin typeface="Times New Roman" panose="02020603050405020304" pitchFamily="18" charset="0"/>
                <a:cs typeface="Times New Roman" panose="02020603050405020304" pitchFamily="18" charset="0"/>
              </a:rPr>
              <a:t> echo “ Ban co khoe khong?”                              Ban co khoe khong?</a:t>
            </a:r>
            <a:endParaRPr lang="en-US" sz="2100">
              <a:latin typeface="Times New Roman" panose="02020603050405020304" pitchFamily="18" charset="0"/>
              <a:cs typeface="Times New Roman" panose="02020603050405020304" pitchFamily="18" charset="0"/>
            </a:endParaRPr>
          </a:p>
          <a:p>
            <a:pPr marL="914400" lvl="2" indent="0">
              <a:buNone/>
            </a:pPr>
            <a:endParaRPr lang="en-US" sz="2100">
              <a:latin typeface="Times New Roman" panose="02020603050405020304" pitchFamily="18" charset="0"/>
              <a:cs typeface="Times New Roman" panose="02020603050405020304" pitchFamily="18" charset="0"/>
            </a:endParaRPr>
          </a:p>
          <a:p>
            <a:pPr marL="914400" lvl="2" indent="0">
              <a:buNone/>
            </a:pPr>
            <a:r>
              <a:rPr lang="en-US" sz="2100">
                <a:latin typeface="Times New Roman" panose="02020603050405020304" pitchFamily="18" charset="0"/>
                <a:cs typeface="Times New Roman" panose="02020603050405020304" pitchFamily="18" charset="0"/>
              </a:rPr>
              <a:t> #!/bin/csh</a:t>
            </a:r>
            <a:endParaRPr lang="en-US" sz="2100">
              <a:latin typeface="Times New Roman" panose="02020603050405020304" pitchFamily="18" charset="0"/>
              <a:cs typeface="Times New Roman" panose="02020603050405020304" pitchFamily="18" charset="0"/>
            </a:endParaRPr>
          </a:p>
          <a:p>
            <a:pPr marL="914400" lvl="2" indent="0">
              <a:buNone/>
            </a:pPr>
            <a:r>
              <a:rPr lang="en-US" sz="2100">
                <a:latin typeface="Times New Roman" panose="02020603050405020304" pitchFamily="18" charset="0"/>
                <a:cs typeface="Times New Roman" panose="02020603050405020304" pitchFamily="18" charset="0"/>
              </a:rPr>
              <a:t> echo -n “Xin chao!”                                            Xin chao!, Ban co khoe khong?</a:t>
            </a:r>
            <a:endParaRPr lang="en-US" sz="2100">
              <a:latin typeface="Times New Roman" panose="02020603050405020304" pitchFamily="18" charset="0"/>
              <a:cs typeface="Times New Roman" panose="02020603050405020304" pitchFamily="18" charset="0"/>
            </a:endParaRPr>
          </a:p>
          <a:p>
            <a:pPr marL="914400" lvl="2" indent="0">
              <a:buNone/>
            </a:pPr>
            <a:r>
              <a:rPr lang="en-US" sz="2100">
                <a:latin typeface="Times New Roman" panose="02020603050405020304" pitchFamily="18" charset="0"/>
                <a:cs typeface="Times New Roman" panose="02020603050405020304" pitchFamily="18" charset="0"/>
              </a:rPr>
              <a:t> echo “Ban co khoe khong?”</a:t>
            </a:r>
            <a:endParaRPr lang="en-US" sz="2100">
              <a:latin typeface="Times New Roman" panose="02020603050405020304" pitchFamily="18" charset="0"/>
              <a:cs typeface="Times New Roman" panose="02020603050405020304" pitchFamily="18" charset="0"/>
            </a:endParaRPr>
          </a:p>
        </p:txBody>
      </p:sp>
      <p:sp>
        <p:nvSpPr>
          <p:cNvPr id="4" name="Notched Right Arrow 3"/>
          <p:cNvSpPr/>
          <p:nvPr/>
        </p:nvSpPr>
        <p:spPr>
          <a:xfrm>
            <a:off x="5335905" y="3185795"/>
            <a:ext cx="1419225" cy="4857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5349875" y="2817495"/>
            <a:ext cx="1420495" cy="368300"/>
          </a:xfrm>
          <a:prstGeom prst="rect">
            <a:avLst/>
          </a:prstGeom>
          <a:noFill/>
        </p:spPr>
        <p:txBody>
          <a:bodyPr wrap="square" rtlCol="0">
            <a:spAutoFit/>
          </a:bodyPr>
          <a:p>
            <a:r>
              <a:rPr lang="en-US"/>
              <a:t>Kết xuất</a:t>
            </a:r>
            <a:endParaRPr lang="en-US"/>
          </a:p>
        </p:txBody>
      </p:sp>
      <p:cxnSp>
        <p:nvCxnSpPr>
          <p:cNvPr id="6" name="Straight Connector 5"/>
          <p:cNvCxnSpPr/>
          <p:nvPr/>
        </p:nvCxnSpPr>
        <p:spPr>
          <a:xfrm>
            <a:off x="1857375" y="4202430"/>
            <a:ext cx="884555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Notched Right Arrow 6"/>
          <p:cNvSpPr/>
          <p:nvPr/>
        </p:nvSpPr>
        <p:spPr>
          <a:xfrm>
            <a:off x="5386705" y="4789170"/>
            <a:ext cx="1419225" cy="4857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5475605" y="4420870"/>
            <a:ext cx="1420495" cy="368300"/>
          </a:xfrm>
          <a:prstGeom prst="rect">
            <a:avLst/>
          </a:prstGeom>
          <a:noFill/>
        </p:spPr>
        <p:txBody>
          <a:bodyPr wrap="square" rtlCol="0">
            <a:spAutoFit/>
          </a:bodyPr>
          <a:p>
            <a:r>
              <a:rPr lang="en-US"/>
              <a:t>Kết xuất</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5400">
                <a:latin typeface="Times New Roman" panose="02020603050405020304" pitchFamily="18" charset="0"/>
                <a:cs typeface="Times New Roman" panose="02020603050405020304" pitchFamily="18" charset="0"/>
              </a:rPr>
              <a:t>Biến</a:t>
            </a:r>
            <a:endParaRPr lang="en-US" sz="5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lvl="1"/>
            <a:r>
              <a:rPr lang="en-US" sz="2100">
                <a:latin typeface="Times New Roman" panose="02020603050405020304" pitchFamily="18" charset="0"/>
                <a:cs typeface="Times New Roman" panose="02020603050405020304" pitchFamily="18" charset="0"/>
              </a:rPr>
              <a:t>Lệnh cơ bản để khai báo biến trong C-Shell là </a:t>
            </a:r>
            <a:r>
              <a:rPr lang="en-US" sz="2100" b="1">
                <a:latin typeface="Times New Roman" panose="02020603050405020304" pitchFamily="18" charset="0"/>
                <a:cs typeface="Times New Roman" panose="02020603050405020304" pitchFamily="18" charset="0"/>
              </a:rPr>
              <a:t>“set”</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Ví dụ</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a:t>
            </a:r>
            <a:r>
              <a:rPr lang="en-US" sz="2100">
                <a:solidFill>
                  <a:srgbClr val="0070C0"/>
                </a:solidFill>
                <a:latin typeface="Times New Roman" panose="02020603050405020304" pitchFamily="18" charset="0"/>
                <a:cs typeface="Times New Roman" panose="02020603050405020304" pitchFamily="18" charset="0"/>
              </a:rPr>
              <a:t>set name = “Giang”</a:t>
            </a:r>
            <a:r>
              <a:rPr lang="en-US" sz="2100">
                <a:latin typeface="Times New Roman" panose="02020603050405020304" pitchFamily="18" charset="0"/>
                <a:cs typeface="Times New Roman" panose="02020603050405020304" pitchFamily="18" charset="0"/>
              </a:rPr>
              <a:t> =&gt; sẽ khởi tạo biến name có giá trị “Giang”  </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a:t>
            </a:r>
            <a:r>
              <a:rPr lang="en-US" sz="2100">
                <a:solidFill>
                  <a:srgbClr val="0070C0"/>
                </a:solidFill>
                <a:latin typeface="Times New Roman" panose="02020603050405020304" pitchFamily="18" charset="0"/>
                <a:cs typeface="Times New Roman" panose="02020603050405020304" pitchFamily="18" charset="0"/>
              </a:rPr>
              <a:t>set users = “Dong Chau Duc Giang”</a:t>
            </a:r>
            <a:r>
              <a:rPr lang="en-US" sz="2100">
                <a:latin typeface="Times New Roman" panose="02020603050405020304" pitchFamily="18" charset="0"/>
                <a:cs typeface="Times New Roman" panose="02020603050405020304" pitchFamily="18" charset="0"/>
              </a:rPr>
              <a:t> =&gt; sẽ khởi tạo biến users có kiểu dữ liệu 	wordlist (mảng chuôi), có thể truy cập giá trị này bằng index của chúng</a:t>
            </a:r>
            <a:endParaRPr lang="en-US" sz="2100">
              <a:latin typeface="Times New Roman" panose="02020603050405020304" pitchFamily="18" charset="0"/>
              <a:cs typeface="Times New Roman" panose="02020603050405020304" pitchFamily="18" charset="0"/>
            </a:endParaRPr>
          </a:p>
          <a:p>
            <a:pPr marL="457200" lvl="1" indent="0">
              <a:buNone/>
            </a:pPr>
            <a:r>
              <a:rPr lang="en-US" sz="2100">
                <a:latin typeface="Times New Roman" panose="02020603050405020304" pitchFamily="18" charset="0"/>
                <a:cs typeface="Times New Roman" panose="02020603050405020304" pitchFamily="18" charset="0"/>
              </a:rPr>
              <a:t>	@ count = 0  =&gt; khởi tạo biến kiểu interger</a:t>
            </a:r>
            <a:endParaRPr lang="en-US" sz="2100">
              <a:latin typeface="Times New Roman" panose="02020603050405020304" pitchFamily="18" charset="0"/>
              <a:cs typeface="Times New Roman" panose="02020603050405020304" pitchFamily="18" charset="0"/>
            </a:endParaRPr>
          </a:p>
          <a:p>
            <a:pPr lvl="1"/>
            <a:r>
              <a:rPr lang="en-US" sz="2100">
                <a:latin typeface="Times New Roman" panose="02020603050405020304" pitchFamily="18" charset="0"/>
                <a:cs typeface="Times New Roman" panose="02020603050405020304" pitchFamily="18" charset="0"/>
              </a:rPr>
              <a:t>Ghi chú : Lệnh </a:t>
            </a:r>
            <a:r>
              <a:rPr lang="en-US" sz="2100" b="1">
                <a:latin typeface="Times New Roman" panose="02020603050405020304" pitchFamily="18" charset="0"/>
                <a:cs typeface="Times New Roman" panose="02020603050405020304" pitchFamily="18" charset="0"/>
              </a:rPr>
              <a:t>“set”</a:t>
            </a:r>
            <a:r>
              <a:rPr lang="en-US" sz="2100">
                <a:latin typeface="Times New Roman" panose="02020603050405020304" pitchFamily="18" charset="0"/>
                <a:cs typeface="Times New Roman" panose="02020603050405020304" pitchFamily="18" charset="0"/>
              </a:rPr>
              <a:t> chỉ được sử dụng cho các biến Shell. Biến môi trường như DISPLAY , EDITOR,... phải được khai báo bằng lệnh </a:t>
            </a:r>
            <a:r>
              <a:rPr lang="en-US" sz="2100" b="1">
                <a:latin typeface="Times New Roman" panose="02020603050405020304" pitchFamily="18" charset="0"/>
                <a:cs typeface="Times New Roman" panose="02020603050405020304" pitchFamily="18" charset="0"/>
              </a:rPr>
              <a:t>“setenv”</a:t>
            </a:r>
            <a:endParaRPr lang="en-US" sz="21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10437</Words>
  <Application>WPS Presentation</Application>
  <PresentationFormat>Widescreen</PresentationFormat>
  <Paragraphs>394</Paragraphs>
  <Slides>25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Times New Roman</vt:lpstr>
      <vt:lpstr>Wingdings</vt:lpstr>
      <vt:lpstr>Euphemia</vt:lpstr>
      <vt:lpstr>Segoe Print</vt:lpstr>
      <vt:lpstr>Plantagenet Cherokee</vt:lpstr>
      <vt:lpstr>Microsoft YaHei</vt:lpstr>
      <vt:lpstr>Arial Unicode MS</vt:lpstr>
      <vt:lpstr>Sitka Heading</vt:lpstr>
      <vt:lpstr>Trebuchet MS</vt:lpstr>
      <vt:lpstr>Academic Literature 16x9</vt:lpstr>
      <vt:lpstr>Iterative Model   (Mô hình tiếp cận lặp)</vt:lpstr>
      <vt:lpstr>PowerPoint 演示文稿</vt:lpstr>
      <vt:lpstr> Scripting là gì?</vt:lpstr>
      <vt:lpstr> Trình thông dịch</vt:lpstr>
      <vt:lpstr> </vt:lpstr>
      <vt:lpstr> Running a script</vt:lpstr>
      <vt:lpstr>Cấu trúc C-Shell</vt:lpstr>
      <vt:lpstr>Kết xuất</vt:lpstr>
      <vt:lpstr>PowerPoint 演示文稿</vt:lpstr>
      <vt:lpstr>PowerPoint 演示文稿</vt:lpstr>
      <vt:lpstr>Điều khiển chương trình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rup</dc:title>
  <dc:creator>PHAN VĂN TIẾN</dc:creator>
  <cp:lastModifiedBy>Pel</cp:lastModifiedBy>
  <cp:revision>16</cp:revision>
  <dcterms:created xsi:type="dcterms:W3CDTF">2019-04-29T05:14:00Z</dcterms:created>
  <dcterms:modified xsi:type="dcterms:W3CDTF">2019-07-17T09:15:19Z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1033-11.2.0.8684</vt:lpwstr>
  </property>
</Properties>
</file>