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80" r:id="rId8"/>
    <p:sldId id="260" r:id="rId9"/>
    <p:sldId id="266" r:id="rId10"/>
    <p:sldId id="282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78"/>
      </p:cViewPr>
      <p:guideLst>
        <p:guide orient="horz" pos="217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 change the  image on this slide, select the picture and delete it. Then click the Pictures icon in the placeholder to insert your own image.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27735" y="2001520"/>
            <a:ext cx="5911215" cy="173990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Iterative Model </a:t>
            </a:r>
            <a:br>
              <a:rPr lang="en-US"/>
            </a:br>
            <a:r>
              <a:rPr lang="en-US" sz="3200"/>
              <a:t> </a:t>
            </a:r>
            <a:r>
              <a:rPr lang="en-US" sz="2400"/>
              <a:t>(</a:t>
            </a:r>
            <a:r>
              <a:rPr lang="en-US" sz="2400">
                <a:sym typeface="+mn-ea"/>
              </a:rPr>
              <a:t>Mô hình tiếp cận lặp</a:t>
            </a:r>
            <a:r>
              <a:rPr lang="en-US" sz="2400"/>
              <a:t>)</a:t>
            </a:r>
            <a:endParaRPr lang="en-US" sz="240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1850" y="4110355"/>
            <a:ext cx="6007100" cy="1356995"/>
          </a:xfrm>
        </p:spPr>
        <p:txBody>
          <a:bodyPr>
            <a:normAutofit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 11 : TTG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GVHD : Nguyễn Công Hoan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SVTH  : Trương Thị Giang : 16520320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981190" y="1483360"/>
            <a:ext cx="5210810" cy="386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 chung về : Quy trình phát triển phần mềm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360170"/>
            <a:ext cx="9982200" cy="4812030"/>
          </a:xfrm>
        </p:spPr>
        <p:txBody>
          <a:bodyPr>
            <a:normAutofit lnSpcReduction="20000"/>
          </a:bodyPr>
          <a:lstStyle/>
          <a:p>
            <a:r>
              <a:rPr lang="en-US" alt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</a:t>
            </a:r>
            <a:r>
              <a:rPr lang="en-US" alt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Quy trình phát triển phần mềm là một tập hợp các hoạt động tổ chức mà mục đích của chúng là xây dựng và phát triển phần mềm</a:t>
            </a:r>
            <a:endParaRPr lang="en-US" alt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Những câu hỏi được đặt ra ở đâu là:</a:t>
            </a:r>
            <a:endParaRPr lang="en-US" alt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sự: Ai sẽ làm? Ai làm gì?</a:t>
            </a:r>
            <a:endParaRPr lang="en-US" alt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gian: Khi nào làm? Làm mất bao nhiêu thời gian?</a:t>
            </a:r>
            <a:endParaRPr lang="en-US" alt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pháp: Làm như thế nào?</a:t>
            </a:r>
            <a:endParaRPr lang="en-US" alt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cụ: Dùng công cụ gì để làm công việc này?</a:t>
            </a:r>
            <a:endParaRPr lang="en-US" alt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phí: Chi phí bỏ ra bao nhiêu? Thu về bao nhiêu? (ước tính)</a:t>
            </a:r>
            <a:endParaRPr lang="en-US" alt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tiêu: Mục tiêu hướng đến là gì?</a:t>
            </a:r>
            <a:endParaRPr lang="en-US" alt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loại hệ thống khác nhau thì cần những quy trình phát triển khác nhau.</a:t>
            </a:r>
            <a:endParaRPr lang="en-US" alt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Các hoạt động cơ bản của quy trình phát triển phần mềm </a:t>
            </a:r>
            <a:r>
              <a:rPr lang="en-US" altLang="vi-V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altLang="vi-V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vi-V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Đặc tả phần mềm</a:t>
            </a:r>
            <a:endParaRPr lang="en-US" alt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vi-V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Phát triển phần mềm </a:t>
            </a:r>
            <a:endParaRPr lang="en-US" alt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vi-V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Đánh giá phần mềm</a:t>
            </a:r>
            <a:endParaRPr lang="en-US" alt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vi-V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Tiến hóa phần mềm</a:t>
            </a:r>
            <a:endParaRPr lang="en-US" alt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6200"/>
            <a:ext cx="10253980" cy="1096645"/>
          </a:xfrm>
        </p:spPr>
        <p:txBody>
          <a:bodyPr>
            <a:no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cs typeface="+mj-lt"/>
              </a:rPr>
              <a:t>Các mô hình phát triển trong dự án phần mềm</a:t>
            </a:r>
            <a:endParaRPr lang="en-US" sz="3200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39545"/>
            <a:ext cx="9982200" cy="45720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vi-V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Có nhiều loại mô hình phát triển phần mềm khác nhau ví dụ như:</a:t>
            </a:r>
            <a:endParaRPr lang="en-US" altLang="vi-VN" sz="2800" b="1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vi-V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Waterfall model- Mô hình thác nước</a:t>
            </a:r>
            <a:endParaRPr lang="en-US" altLang="vi-VN"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vi-V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V- Shaped Model- Mô hình chữ V</a:t>
            </a:r>
            <a:endParaRPr lang="en-US" altLang="vi-VN"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vi-V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Spiral Model – Mô hình xoắn ốc</a:t>
            </a:r>
            <a:endParaRPr lang="en-US" altLang="vi-VN"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vi-V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Iterative Model- Mô hình tiếp cận lặp</a:t>
            </a:r>
            <a:endParaRPr lang="en-US" altLang="vi-VN"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vi-V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Incremental Model – Mô hình tăng trưởng</a:t>
            </a:r>
            <a:endParaRPr lang="en-US" altLang="vi-VN"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vi-V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RAD Model (Rapid Application Development)</a:t>
            </a:r>
            <a:endParaRPr lang="en-US" altLang="vi-VN"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vi-V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Agile Model</a:t>
            </a:r>
            <a:endParaRPr lang="en-US" altLang="vi-VN"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+mj-lt"/>
              </a:rPr>
              <a:t> Iterative Model- Mô hình tiếp cận lặp</a:t>
            </a:r>
            <a:endParaRPr lang="en-US" sz="3200">
              <a:cs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3555" y="6018530"/>
            <a:ext cx="3790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cho mô hình tiếp cận lặp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85010" y="1894840"/>
            <a:ext cx="8220075" cy="398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cs typeface="+mj-lt"/>
                <a:sym typeface="+mn-ea"/>
              </a:rPr>
              <a:t> Iterative Model- Mô hình tiếp cận lặp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4900" y="1599565"/>
            <a:ext cx="9980930" cy="3683000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63160" y="4883785"/>
            <a:ext cx="2028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mô hình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j-lt"/>
                <a:sym typeface="+mn-ea"/>
              </a:rPr>
              <a:t>Iterative Model- Mô hình tiếp cận 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630" y="1600200"/>
            <a:ext cx="10110470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3000" b="1" dirty="0">
                <a:cs typeface="+mn-lt"/>
              </a:rPr>
              <a:t>Khái niệm:</a:t>
            </a:r>
            <a:endParaRPr lang="en-US" altLang="vi-VN" dirty="0">
              <a:cs typeface="+mn-lt"/>
            </a:endParaRPr>
          </a:p>
          <a:p>
            <a:pPr marL="0" indent="0">
              <a:buNone/>
            </a:pPr>
            <a:endParaRPr lang="en-US" altLang="vi-VN" dirty="0">
              <a:cs typeface="+mn-lt"/>
            </a:endParaRPr>
          </a:p>
          <a:p>
            <a:pPr marL="0" indent="0">
              <a:buNone/>
            </a:pPr>
            <a:endParaRPr lang="en-US" altLang="vi-VN" dirty="0">
              <a:cs typeface="+mn-lt"/>
            </a:endParaRPr>
          </a:p>
          <a:p>
            <a:pPr marL="0" indent="0">
              <a:buNone/>
            </a:pPr>
            <a:endParaRPr lang="en-US" altLang="vi-VN" dirty="0">
              <a:cs typeface="+mn-lt"/>
            </a:endParaRPr>
          </a:p>
          <a:p>
            <a:pPr marL="0" indent="0">
              <a:buNone/>
            </a:pPr>
            <a:endParaRPr lang="en-US" altLang="vi-VN" dirty="0">
              <a:cs typeface="+mn-lt"/>
            </a:endParaRPr>
          </a:p>
          <a:p>
            <a:pPr marL="0" indent="0">
              <a:buNone/>
            </a:pPr>
            <a:endParaRPr lang="en-US" altLang="vi-VN" dirty="0">
              <a:cs typeface="+mn-lt"/>
            </a:endParaRPr>
          </a:p>
          <a:p>
            <a:pPr marL="0" indent="0">
              <a:buNone/>
            </a:pPr>
            <a:r>
              <a:rPr lang="en-US" altLang="vi-VN" sz="2800" b="1" dirty="0">
                <a:cs typeface="+mn-lt"/>
              </a:rPr>
              <a:t>Để áp dụng </a:t>
            </a:r>
            <a:endParaRPr lang="en-US" altLang="vi-VN" sz="2800" b="1" dirty="0">
              <a:cs typeface="+mn-lt"/>
            </a:endParaRPr>
          </a:p>
          <a:p>
            <a:pPr marL="0" indent="0">
              <a:buNone/>
            </a:pPr>
            <a:r>
              <a:rPr lang="en-US" altLang="vi-VN" sz="2800" b="1" dirty="0">
                <a:cs typeface="+mn-lt"/>
              </a:rPr>
              <a:t>mô hình :</a:t>
            </a:r>
            <a:endParaRPr lang="en-US" altLang="vi-VN" sz="2800" b="1" dirty="0">
              <a:cs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12490" y="1600200"/>
            <a:ext cx="76727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Một mô hình được lặp đi lặp lại từ khi bắt đầu cho đến khi làm đầy đủ tất cả các chi tiết.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12490" y="2245360"/>
            <a:ext cx="76746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Thay vì phát triển phần mềm từ các đặc tả tất cả các yêu cầu cụ thể từng chi tiết rồi mới bắt đầu thực thi thì ở mô hình này bạn có thể bắt đầu với một phần của phần mềm và review dần dần đến yêu cầu cuối cùng.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412490" y="3444240"/>
            <a:ext cx="76727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Quy trình phát triển được lặp đi lặp lại cho mỗi một version của sản phẩm trong mỗi chu kỳ.</a:t>
            </a:r>
            <a:endParaRPr lang="en-US"/>
          </a:p>
        </p:txBody>
      </p:sp>
      <p:cxnSp>
        <p:nvCxnSpPr>
          <p:cNvPr id="35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302000" y="1600200"/>
            <a:ext cx="0" cy="449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412490" y="4618355"/>
            <a:ext cx="76727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Yêu cầu của hệ thống đã hoàn chỉnh, được xác định rõ ràng và dễ hiểu.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412490" y="5263515"/>
            <a:ext cx="7674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Yêu cầu chính cần được xác định, một số chí tiết có thể được đổi mới theo thời gian.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525145"/>
            <a:ext cx="9980930" cy="6477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>
                <a:cs typeface="+mj-lt"/>
                <a:sym typeface="+mn-ea"/>
              </a:rPr>
              <a:t>Iterative Model- Mô hình tiếp cận lặp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r>
              <a:rPr lang="en-US" sz="3600" dirty="0">
                <a:latin typeface="Segoe Print" panose="02000600000000000000" charset="0"/>
                <a:cs typeface="Segoe Print" panose="02000600000000000000" charset="0"/>
              </a:rPr>
              <a:t>       Ưu điểm                 Nhược điểm</a:t>
            </a:r>
            <a:endParaRPr lang="en-US" sz="3600" dirty="0">
              <a:latin typeface="Segoe Print" panose="02000600000000000000" charset="0"/>
              <a:cs typeface="Segoe Print" panose="02000600000000000000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Segoe Print" panose="02000600000000000000" charset="0"/>
              <a:cs typeface="Segoe Print" panose="02000600000000000000" charset="0"/>
            </a:endParaRPr>
          </a:p>
        </p:txBody>
      </p:sp>
      <p:cxnSp>
        <p:nvCxnSpPr>
          <p:cNvPr id="35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93790" y="1677670"/>
            <a:ext cx="0" cy="3131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 txBox="1"/>
          <p:nvPr/>
        </p:nvSpPr>
        <p:spPr>
          <a:xfrm>
            <a:off x="1104900" y="2174240"/>
            <a:ext cx="4937760" cy="5448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itka Heading" panose="02000505000000020004" charset="0"/>
                <a:cs typeface="Sitka Heading" panose="02000505000000020004" charset="0"/>
              </a:rPr>
              <a:t>- Xây dựng và hoàn thiện các bước sản phẩm theo từng bước</a:t>
            </a:r>
            <a:endParaRPr lang="en-US" dirty="0">
              <a:latin typeface="Sitka Heading" panose="02000505000000020004" charset="0"/>
              <a:cs typeface="Sitka Heading" panose="020005050000000200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4900" y="2955290"/>
            <a:ext cx="49377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 </a:t>
            </a:r>
            <a:r>
              <a:rPr lang="en-US" sz="2000" dirty="0">
                <a:latin typeface="Sitka Heading" panose="02000505000000020004" charset="0"/>
                <a:cs typeface="Sitka Heading" panose="02000505000000020004" charset="0"/>
                <a:sym typeface="+mn-ea"/>
              </a:rPr>
              <a:t>Nhận được phản hồi của người sử dụng từ những bản phác thảo</a:t>
            </a:r>
            <a:endParaRPr lang="en-US" sz="2000">
              <a:latin typeface="Sitka Heading" panose="02000505000000020004" charset="0"/>
              <a:cs typeface="Sitka Heading" panose="02000505000000020004" charset="0"/>
            </a:endParaRPr>
          </a:p>
        </p:txBody>
      </p:sp>
      <p:sp>
        <p:nvSpPr>
          <p:cNvPr id="5" name="Content Placeholder 3"/>
          <p:cNvSpPr txBox="1"/>
          <p:nvPr/>
        </p:nvSpPr>
        <p:spPr>
          <a:xfrm>
            <a:off x="1105535" y="3893185"/>
            <a:ext cx="4937125" cy="607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Sitka Heading" panose="02000505000000020004" charset="0"/>
                <a:cs typeface="Sitka Heading" panose="02000505000000020004" charset="0"/>
              </a:rPr>
              <a:t>Thời gian làm tài liệu sẽ ít hơn so với thời gian thiết kế</a:t>
            </a:r>
            <a:endParaRPr lang="vi-VN" dirty="0">
              <a:latin typeface="Sitka Heading" panose="02000505000000020004" charset="0"/>
              <a:cs typeface="Sitka Heading" panose="02000505000000020004" charset="0"/>
            </a:endParaRPr>
          </a:p>
        </p:txBody>
      </p:sp>
      <p:sp>
        <p:nvSpPr>
          <p:cNvPr id="6" name="Content Placeholder 3"/>
          <p:cNvSpPr txBox="1"/>
          <p:nvPr/>
        </p:nvSpPr>
        <p:spPr>
          <a:xfrm>
            <a:off x="6322060" y="2207260"/>
            <a:ext cx="5516245" cy="479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>
                <a:latin typeface="Sitka Heading" panose="02000505000000020004" charset="0"/>
                <a:cs typeface="Sitka Heading" panose="02000505000000020004" charset="0"/>
              </a:rPr>
              <a:t>Mỗi giai đoạn lặp lại thì cứng nhắc</a:t>
            </a:r>
            <a:endParaRPr lang="vi-VN" dirty="0">
              <a:latin typeface="Sitka Heading" panose="02000505000000020004" charset="0"/>
              <a:cs typeface="Sitka Heading" panose="02000505000000020004" charset="0"/>
            </a:endParaRPr>
          </a:p>
        </p:txBody>
      </p:sp>
      <p:sp>
        <p:nvSpPr>
          <p:cNvPr id="7" name="Content Placeholder 3"/>
          <p:cNvSpPr txBox="1"/>
          <p:nvPr/>
        </p:nvSpPr>
        <p:spPr>
          <a:xfrm>
            <a:off x="6322060" y="2955290"/>
            <a:ext cx="4937125" cy="937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Sitka Heading" panose="02000505000000020004" charset="0"/>
                <a:cs typeface="Sitka Heading" panose="02000505000000020004" charset="0"/>
              </a:rPr>
              <a:t>Tốn kiến trúc hệ thống hoặc thiết kế các vấn đề có thể phát sinh nhưng không phải tất cả đều xảy ra trong toàn bộ vòng đời.</a:t>
            </a:r>
            <a:endParaRPr lang="vi-VN" dirty="0">
              <a:latin typeface="Sitka Heading" panose="02000505000000020004" charset="0"/>
              <a:cs typeface="Sitka Heading" panose="02000505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541655"/>
            <a:ext cx="9980930" cy="631190"/>
          </a:xfrm>
        </p:spPr>
        <p:txBody>
          <a:bodyPr>
            <a:normAutofit fontScale="90000"/>
          </a:bodyPr>
          <a:p>
            <a:br>
              <a:rPr lang="en-US">
                <a:cs typeface="+mj-lt"/>
                <a:sym typeface="+mn-ea"/>
              </a:rPr>
            </a:br>
            <a:br>
              <a:rPr lang="en-US">
                <a:cs typeface="+mj-lt"/>
                <a:sym typeface="+mn-ea"/>
              </a:rPr>
            </a:br>
            <a:br>
              <a:rPr lang="en-US">
                <a:cs typeface="+mj-lt"/>
                <a:sym typeface="+mn-ea"/>
              </a:rPr>
            </a:br>
            <a:br>
              <a:rPr lang="en-US" dirty="0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295" cy="4572000"/>
          </a:xfrm>
        </p:spPr>
        <p:txBody>
          <a:bodyPr/>
          <a:p>
            <a:r>
              <a:rPr lang="en-US" sz="2400"/>
              <a:t>Video về Iterative Model : </a:t>
            </a:r>
            <a:r>
              <a:rPr lang="en-US" sz="2400" b="1"/>
              <a:t>https://www.youtube.com/watch?v=Rnsk5lA52ps</a:t>
            </a:r>
            <a:endParaRPr lang="en-US" sz="2400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Tài liệu tham khảo 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https://techtalk.vn/quy-trinh-phat-trien-phan-mem.html?fbclid=IwAR2Q0P14FtTidUUbEhUl6LwukuhycX4wKIIX4NOFzeehng481PNhMTBTnRw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http://tryqa.com/what-is-iterative-model-advantages-disadvantages-and-when-to-use-it/?fbclid=IwAR17HV66AoxKBYfaZDK9ZxiorLKsBS2AXWfaRHIYxblmNMVoEAkHwxUx4MA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Box 5"/>
          <p:cNvSpPr txBox="1"/>
          <p:nvPr/>
        </p:nvSpPr>
        <p:spPr>
          <a:xfrm>
            <a:off x="1104900" y="650875"/>
            <a:ext cx="99802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cs typeface="+mj-lt"/>
                <a:sym typeface="+mn-ea"/>
              </a:rPr>
              <a:t>Iterative Model- Mô hình tiếp cận lặp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30" y="76200"/>
            <a:ext cx="12098020" cy="6384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2682</Words>
  <Application>WPS Presentation</Application>
  <PresentationFormat>Widescreen</PresentationFormat>
  <Paragraphs>95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Euphemia</vt:lpstr>
      <vt:lpstr>Segoe Print</vt:lpstr>
      <vt:lpstr>Plantagenet Cherokee</vt:lpstr>
      <vt:lpstr>Microsoft YaHei</vt:lpstr>
      <vt:lpstr>Arial Unicode MS</vt:lpstr>
      <vt:lpstr>MingLiU_HKSCS-ExtB</vt:lpstr>
      <vt:lpstr>Sitka Small</vt:lpstr>
      <vt:lpstr>Segoe Script</vt:lpstr>
      <vt:lpstr>Symbol</vt:lpstr>
      <vt:lpstr>Tahoma</vt:lpstr>
      <vt:lpstr>Trebuchet MS</vt:lpstr>
      <vt:lpstr>Microsoft JhengHei UI</vt:lpstr>
      <vt:lpstr>Microsoft YaHei UI</vt:lpstr>
      <vt:lpstr>Yu Gothic Light</vt:lpstr>
      <vt:lpstr>Bahnschrift Condensed</vt:lpstr>
      <vt:lpstr>Cambria Math</vt:lpstr>
      <vt:lpstr>TeamViewer14</vt:lpstr>
      <vt:lpstr>Sitka Text</vt:lpstr>
      <vt:lpstr>Sitka Subheading</vt:lpstr>
      <vt:lpstr>Verdana</vt:lpstr>
      <vt:lpstr>Sitka Heading</vt:lpstr>
      <vt:lpstr>Academic Literature 16x9</vt:lpstr>
      <vt:lpstr>Seminar rup</vt:lpstr>
      <vt:lpstr>Giới thiệu</vt:lpstr>
      <vt:lpstr>Tiến trình hợp nhất là gì?</vt:lpstr>
      <vt:lpstr>Quy trình phát triển phần mềm RUP</vt:lpstr>
      <vt:lpstr>PowerPoint 演示文稿</vt:lpstr>
      <vt:lpstr>Quy trình phát triển phần mềm RUP</vt:lpstr>
      <vt:lpstr>Quy trình phát triển phần mềm RUP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rup</dc:title>
  <dc:creator>PHAN VĂN TIẾN</dc:creator>
  <cp:lastModifiedBy>Pel</cp:lastModifiedBy>
  <cp:revision>14</cp:revision>
  <dcterms:created xsi:type="dcterms:W3CDTF">2019-04-29T05:14:00Z</dcterms:created>
  <dcterms:modified xsi:type="dcterms:W3CDTF">2019-06-04T04:04:16Z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1033-10.2.0.7646</vt:lpwstr>
  </property>
</Properties>
</file>