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75" r:id="rId8"/>
    <p:sldId id="262" r:id="rId9"/>
    <p:sldId id="273" r:id="rId10"/>
    <p:sldId id="269" r:id="rId11"/>
    <p:sldId id="274" r:id="rId12"/>
    <p:sldId id="272" r:id="rId13"/>
    <p:sldId id="276" r:id="rId14"/>
    <p:sldId id="258" r:id="rId15"/>
    <p:sldId id="266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254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5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0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3E3F3A-DD9B-45B7-8412-10E0C71BCA1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A5F896C-15F4-484C-A383-B0FEBEC0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21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AE242-F24A-495D-9C54-4EE37162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Classroom Workstation Reimage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98769-92B1-4731-A600-347BC2DA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3072346" cy="4918075"/>
          </a:xfrm>
        </p:spPr>
        <p:txBody>
          <a:bodyPr anchor="ctr">
            <a:normAutofit/>
          </a:bodyPr>
          <a:lstStyle/>
          <a:p>
            <a:pPr algn="l"/>
            <a:r>
              <a:rPr lang="en-US" sz="2100" cap="none" dirty="0"/>
              <a:t>Giang To</a:t>
            </a:r>
          </a:p>
          <a:p>
            <a:pPr algn="l"/>
            <a:endParaRPr lang="en-US" sz="2100" cap="none" dirty="0"/>
          </a:p>
          <a:p>
            <a:pPr algn="l"/>
            <a:r>
              <a:rPr lang="en-US" sz="2100" cap="none" dirty="0"/>
              <a:t>December 11, 2019</a:t>
            </a:r>
          </a:p>
          <a:p>
            <a:pPr algn="l"/>
            <a:endParaRPr lang="en-US" sz="2100" cap="none" dirty="0"/>
          </a:p>
          <a:p>
            <a:pPr algn="l"/>
            <a:r>
              <a:rPr lang="en-US" sz="2100" cap="none" dirty="0"/>
              <a:t>IAE-457</a:t>
            </a:r>
          </a:p>
          <a:p>
            <a:pPr algn="l"/>
            <a:r>
              <a:rPr lang="en-US" cap="none" dirty="0"/>
              <a:t>Senior Design Project I</a:t>
            </a:r>
            <a:endParaRPr lang="en-US" sz="2100" cap="non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833F5045-5779-4E8F-9507-636D7A19E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FE76D-BCC3-4AE1-9FAF-CF5AF3EF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0" y="302381"/>
            <a:ext cx="3760237" cy="1858956"/>
          </a:xfrm>
        </p:spPr>
        <p:txBody>
          <a:bodyPr>
            <a:normAutofit/>
          </a:bodyPr>
          <a:lstStyle/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en-US" dirty="0"/>
              <a:t>Requirement</a:t>
            </a:r>
            <a:br>
              <a:rPr lang="en-US" dirty="0"/>
            </a:br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097F-0AF6-45B9-B8CA-AA3273DD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2664541"/>
            <a:ext cx="5783175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480"/>
              </a:spcBef>
            </a:pPr>
            <a:r>
              <a:rPr lang="en-US" cap="none" dirty="0"/>
              <a:t>Capture base images from model workstations</a:t>
            </a:r>
          </a:p>
          <a:p>
            <a:pPr>
              <a:lnSpc>
                <a:spcPct val="90000"/>
              </a:lnSpc>
              <a:spcBef>
                <a:spcPts val="480"/>
              </a:spcBef>
            </a:pPr>
            <a:r>
              <a:rPr lang="en-US" cap="none" dirty="0"/>
              <a:t>Store different images for different classrooms/areas</a:t>
            </a:r>
          </a:p>
          <a:p>
            <a:pPr>
              <a:lnSpc>
                <a:spcPct val="90000"/>
              </a:lnSpc>
              <a:spcBef>
                <a:spcPts val="480"/>
              </a:spcBef>
            </a:pPr>
            <a:r>
              <a:rPr lang="en-US" cap="none" dirty="0"/>
              <a:t>Reimage 20 workstations in under 4 hours</a:t>
            </a:r>
          </a:p>
          <a:p>
            <a:pPr>
              <a:lnSpc>
                <a:spcPct val="90000"/>
              </a:lnSpc>
              <a:spcBef>
                <a:spcPts val="480"/>
              </a:spcBef>
            </a:pPr>
            <a:r>
              <a:rPr lang="en-US" cap="none" dirty="0"/>
              <a:t>Reachable from all classroom workstations</a:t>
            </a:r>
          </a:p>
          <a:p>
            <a:pPr>
              <a:lnSpc>
                <a:spcPct val="90000"/>
              </a:lnSpc>
              <a:spcBef>
                <a:spcPts val="480"/>
              </a:spcBef>
            </a:pPr>
            <a:r>
              <a:rPr lang="en-US" cap="none" dirty="0"/>
              <a:t>Provide documentation</a:t>
            </a:r>
          </a:p>
          <a:p>
            <a:pPr>
              <a:lnSpc>
                <a:spcPct val="90000"/>
              </a:lnSpc>
              <a:spcBef>
                <a:spcPts val="480"/>
              </a:spcBef>
            </a:pPr>
            <a:r>
              <a:rPr lang="en-US" cap="none" dirty="0"/>
              <a:t>Maintainable without vendor’s aid 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2C8C8ED6-A932-44F5-83A5-5793DDA44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CA60A354-DF5C-4CB5-B64B-6BA76FC7F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9561" y="228286"/>
            <a:ext cx="2468880" cy="246888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D65E374-7C3F-4BA9-B5E6-AB0CC54B3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3365" y="3080310"/>
            <a:ext cx="2008346" cy="2008346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1AFAB083-5B74-4CDB-A030-7856837EF7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6623" y="4782902"/>
            <a:ext cx="2011680" cy="2011680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E429AE5E-8E24-4E17-A4DF-510FD3879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2896" y="3076976"/>
            <a:ext cx="2011680" cy="201168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EDEAE5-DF91-445C-9E17-EE0DDCB241BC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7147539" y="1462726"/>
            <a:ext cx="762023" cy="1617584"/>
          </a:xfrm>
          <a:prstGeom prst="bentConnector2">
            <a:avLst/>
          </a:prstGeom>
          <a:ln w="38100">
            <a:solidFill>
              <a:srgbClr val="50525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D2A20E-B0B2-443E-B78B-7E4A2E3F8373}"/>
              </a:ext>
            </a:extLst>
          </p:cNvPr>
          <p:cNvCxnSpPr>
            <a:stCxn id="5" idx="3"/>
            <a:endCxn id="11" idx="0"/>
          </p:cNvCxnSpPr>
          <p:nvPr/>
        </p:nvCxnSpPr>
        <p:spPr>
          <a:xfrm>
            <a:off x="10378441" y="1462726"/>
            <a:ext cx="740295" cy="1614250"/>
          </a:xfrm>
          <a:prstGeom prst="bentConnector2">
            <a:avLst/>
          </a:prstGeom>
          <a:ln w="38100">
            <a:solidFill>
              <a:srgbClr val="5052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2A956B-32F6-4CED-8789-B9929CDF923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9142463" y="2697166"/>
            <a:ext cx="1538" cy="2085736"/>
          </a:xfrm>
          <a:prstGeom prst="straightConnector1">
            <a:avLst/>
          </a:prstGeom>
          <a:ln w="38100">
            <a:solidFill>
              <a:srgbClr val="5052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7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B159-1E5D-4FB5-846C-68D4E2BA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89" y="334347"/>
            <a:ext cx="9905998" cy="1096348"/>
          </a:xfrm>
        </p:spPr>
        <p:txBody>
          <a:bodyPr/>
          <a:lstStyle/>
          <a:p>
            <a:r>
              <a:rPr lang="en-US" dirty="0"/>
              <a:t>Project budget &amp; supports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52D9-7AAD-4BAB-BF1A-641334C23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189" y="1604866"/>
            <a:ext cx="487680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cap="none" dirty="0">
                <a:effectLst/>
              </a:rPr>
              <a:t>Direct Costs: $0.00</a:t>
            </a:r>
          </a:p>
          <a:p>
            <a:r>
              <a:rPr lang="en-US" cap="none" dirty="0">
                <a:effectLst/>
              </a:rPr>
              <a:t>Personally owned laptop: $0.00</a:t>
            </a:r>
          </a:p>
          <a:p>
            <a:r>
              <a:rPr lang="en-US" cap="none" dirty="0">
                <a:effectLst/>
              </a:rPr>
              <a:t>Personally owned Cat5e Ethernet cable: $0.00</a:t>
            </a:r>
          </a:p>
          <a:p>
            <a:r>
              <a:rPr lang="en-US" cap="none" dirty="0">
                <a:effectLst/>
              </a:rPr>
              <a:t>VMware Workstation 15 Pro: $0.00</a:t>
            </a:r>
          </a:p>
          <a:p>
            <a:r>
              <a:rPr lang="en-US" cap="none" dirty="0">
                <a:effectLst/>
              </a:rPr>
              <a:t>Windows Server 2016 image: $0.00</a:t>
            </a:r>
          </a:p>
          <a:p>
            <a:r>
              <a:rPr lang="en-US" cap="none" dirty="0" err="1">
                <a:effectLst/>
              </a:rPr>
              <a:t>WDS</a:t>
            </a:r>
            <a:r>
              <a:rPr lang="en-US" cap="none" dirty="0">
                <a:effectLst/>
              </a:rPr>
              <a:t> imaging solution: $0.00</a:t>
            </a:r>
          </a:p>
          <a:p>
            <a:r>
              <a:rPr lang="en-US" cap="none" dirty="0">
                <a:effectLst/>
              </a:rPr>
              <a:t>Windows 10 Education Image: $0.00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87DA2-7EDD-417D-8D38-F31A174F0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6983" y="1604866"/>
            <a:ext cx="5666828" cy="260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cap="none" dirty="0">
                <a:effectLst/>
              </a:rPr>
              <a:t>Support Costs</a:t>
            </a:r>
          </a:p>
          <a:p>
            <a:r>
              <a:rPr lang="en-US" cap="none" dirty="0">
                <a:effectLst/>
              </a:rPr>
              <a:t>Access to a computer-equipped test classroom</a:t>
            </a:r>
          </a:p>
          <a:p>
            <a:r>
              <a:rPr lang="en-US" cap="none" dirty="0">
                <a:effectLst/>
              </a:rPr>
              <a:t>Access to all computers in the test classroom</a:t>
            </a:r>
          </a:p>
          <a:p>
            <a:r>
              <a:rPr lang="en-US" cap="none" dirty="0">
                <a:effectLst/>
              </a:rPr>
              <a:t>Access to the switch stack in the test classroom</a:t>
            </a:r>
          </a:p>
          <a:p>
            <a:r>
              <a:rPr lang="en-US" cap="none" dirty="0">
                <a:effectLst/>
              </a:rPr>
              <a:t>Access to </a:t>
            </a:r>
            <a:r>
              <a:rPr lang="en-US" cap="none" dirty="0" err="1">
                <a:effectLst/>
              </a:rPr>
              <a:t>CTU’s</a:t>
            </a:r>
            <a:r>
              <a:rPr lang="en-US" cap="none" dirty="0">
                <a:effectLst/>
              </a:rPr>
              <a:t> virtual library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597A5D6-CA58-4545-9862-5C4AA32DE4B5}"/>
              </a:ext>
            </a:extLst>
          </p:cNvPr>
          <p:cNvSpPr txBox="1">
            <a:spLocks/>
          </p:cNvSpPr>
          <p:nvPr/>
        </p:nvSpPr>
        <p:spPr>
          <a:xfrm>
            <a:off x="628189" y="5052527"/>
            <a:ext cx="5539346" cy="126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cap="none" dirty="0">
                <a:effectLst/>
              </a:rPr>
              <a:t>Opportunity Costs</a:t>
            </a:r>
          </a:p>
          <a:p>
            <a:r>
              <a:rPr lang="en-US" cap="none" dirty="0">
                <a:effectLst/>
              </a:rPr>
              <a:t>Using personal laptop: save over $3,700</a:t>
            </a:r>
          </a:p>
          <a:p>
            <a:r>
              <a:rPr lang="en-US" cap="none" dirty="0">
                <a:effectLst/>
              </a:rPr>
              <a:t>Using </a:t>
            </a:r>
            <a:r>
              <a:rPr lang="en-US" cap="none" dirty="0" err="1">
                <a:effectLst/>
              </a:rPr>
              <a:t>WDS</a:t>
            </a:r>
            <a:r>
              <a:rPr lang="en-US" cap="none" dirty="0">
                <a:effectLst/>
              </a:rPr>
              <a:t>: save over $6,500</a:t>
            </a:r>
          </a:p>
        </p:txBody>
      </p:sp>
    </p:spTree>
    <p:extLst>
      <p:ext uri="{BB962C8B-B14F-4D97-AF65-F5344CB8AC3E}">
        <p14:creationId xmlns:p14="http://schemas.microsoft.com/office/powerpoint/2010/main" val="185717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5B4E-9918-40B6-BE48-753FABFE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24" y="802433"/>
            <a:ext cx="9905998" cy="745102"/>
          </a:xfrm>
        </p:spPr>
        <p:txBody>
          <a:bodyPr/>
          <a:lstStyle/>
          <a:p>
            <a:r>
              <a:rPr lang="en-US" dirty="0"/>
              <a:t>Initial project 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7BBDDC-5738-44C2-A130-18CF7B54E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99590"/>
              </p:ext>
            </p:extLst>
          </p:nvPr>
        </p:nvGraphicFramePr>
        <p:xfrm>
          <a:off x="840524" y="1892142"/>
          <a:ext cx="10510940" cy="42380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42899">
                  <a:extLst>
                    <a:ext uri="{9D8B030D-6E8A-4147-A177-3AD203B41FA5}">
                      <a16:colId xmlns:a16="http://schemas.microsoft.com/office/drawing/2014/main" val="145061724"/>
                    </a:ext>
                  </a:extLst>
                </a:gridCol>
                <a:gridCol w="2098888">
                  <a:extLst>
                    <a:ext uri="{9D8B030D-6E8A-4147-A177-3AD203B41FA5}">
                      <a16:colId xmlns:a16="http://schemas.microsoft.com/office/drawing/2014/main" val="259709954"/>
                    </a:ext>
                  </a:extLst>
                </a:gridCol>
                <a:gridCol w="2069153">
                  <a:extLst>
                    <a:ext uri="{9D8B030D-6E8A-4147-A177-3AD203B41FA5}">
                      <a16:colId xmlns:a16="http://schemas.microsoft.com/office/drawing/2014/main" val="4031550660"/>
                    </a:ext>
                  </a:extLst>
                </a:gridCol>
              </a:tblGrid>
              <a:tr h="410900"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</a:rPr>
                        <a:t>Task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</a:rPr>
                        <a:t>Start Date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</a:rPr>
                        <a:t>Due Date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529063"/>
                  </a:ext>
                </a:extLst>
              </a:tr>
              <a:tr h="1698915">
                <a:tc>
                  <a:txBody>
                    <a:bodyPr/>
                    <a:lstStyle/>
                    <a:p>
                      <a:pPr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 server</a:t>
                      </a:r>
                    </a:p>
                    <a:p>
                      <a:pPr marL="285750" indent="-285750">
                        <a:spcBef>
                          <a:spcPts val="48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Create Windows Server 2016 virtual machine</a:t>
                      </a:r>
                    </a:p>
                    <a:p>
                      <a:pPr marL="285750" indent="-285750">
                        <a:spcBef>
                          <a:spcPts val="48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Install latest patches</a:t>
                      </a:r>
                    </a:p>
                    <a:p>
                      <a:pPr marL="285750" indent="-285750">
                        <a:spcBef>
                          <a:spcPts val="48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Install antivirus software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1/13/20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1/13/20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1/14/20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1/16/20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1/17/20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1/13/20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1/15/20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1/17/20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51652"/>
                  </a:ext>
                </a:extLst>
              </a:tr>
              <a:tr h="2128253">
                <a:tc>
                  <a:txBody>
                    <a:bodyPr/>
                    <a:lstStyle/>
                    <a:p>
                      <a:pPr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Create base image</a:t>
                      </a:r>
                    </a:p>
                    <a:p>
                      <a:pPr marL="285750" indent="-285750">
                        <a:spcBef>
                          <a:spcPts val="48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Create Windows 10 virtual machine</a:t>
                      </a:r>
                    </a:p>
                    <a:p>
                      <a:pPr marL="285750" indent="-285750">
                        <a:spcBef>
                          <a:spcPts val="48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Install latest patches</a:t>
                      </a:r>
                    </a:p>
                    <a:p>
                      <a:pPr marL="285750" indent="-285750">
                        <a:spcBef>
                          <a:spcPts val="48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Install antivirus software</a:t>
                      </a:r>
                    </a:p>
                    <a:p>
                      <a:pPr marL="285750" indent="-285750">
                        <a:spcBef>
                          <a:spcPts val="48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Install Microsoft Office applications, Firefox, Dev-C++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1/20/20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1/20/20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1/21/20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1/23/20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1/24/20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1/24/20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1/20/20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1/22/20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1/23/20</a:t>
                      </a:r>
                    </a:p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1/24/20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95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54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5B4E-9918-40B6-BE48-753FABFE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5" y="270587"/>
            <a:ext cx="9905998" cy="745102"/>
          </a:xfrm>
        </p:spPr>
        <p:txBody>
          <a:bodyPr/>
          <a:lstStyle/>
          <a:p>
            <a:r>
              <a:rPr lang="en-US" dirty="0"/>
              <a:t>Initial project schedule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7BBDDC-5738-44C2-A130-18CF7B54E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074252"/>
              </p:ext>
            </p:extLst>
          </p:nvPr>
        </p:nvGraphicFramePr>
        <p:xfrm>
          <a:off x="690465" y="1183640"/>
          <a:ext cx="10358530" cy="51209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50926">
                  <a:extLst>
                    <a:ext uri="{9D8B030D-6E8A-4147-A177-3AD203B41FA5}">
                      <a16:colId xmlns:a16="http://schemas.microsoft.com/office/drawing/2014/main" val="145061724"/>
                    </a:ext>
                  </a:extLst>
                </a:gridCol>
                <a:gridCol w="2068454">
                  <a:extLst>
                    <a:ext uri="{9D8B030D-6E8A-4147-A177-3AD203B41FA5}">
                      <a16:colId xmlns:a16="http://schemas.microsoft.com/office/drawing/2014/main" val="259709954"/>
                    </a:ext>
                  </a:extLst>
                </a:gridCol>
                <a:gridCol w="2039150">
                  <a:extLst>
                    <a:ext uri="{9D8B030D-6E8A-4147-A177-3AD203B41FA5}">
                      <a16:colId xmlns:a16="http://schemas.microsoft.com/office/drawing/2014/main" val="403155066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</a:rPr>
                        <a:t>Task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</a:rPr>
                        <a:t>Start Date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</a:rPr>
                        <a:t>Due Date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529063"/>
                  </a:ext>
                </a:extLst>
              </a:tr>
              <a:tr h="1966883">
                <a:tc>
                  <a:txBody>
                    <a:bodyPr/>
                    <a:lstStyle/>
                    <a:p>
                      <a:pPr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Configure </a:t>
                      </a:r>
                      <a:r>
                        <a:rPr lang="en-US" sz="2000" dirty="0" err="1">
                          <a:solidFill>
                            <a:schemeClr val="tx2"/>
                          </a:solidFill>
                        </a:rPr>
                        <a:t>WDS</a:t>
                      </a: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 server</a:t>
                      </a:r>
                    </a:p>
                    <a:p>
                      <a:pPr marL="285750" indent="-28575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Add and configure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WDS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 role</a:t>
                      </a:r>
                    </a:p>
                    <a:p>
                      <a:pPr marL="285750" indent="-28575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Add boot image</a:t>
                      </a:r>
                    </a:p>
                    <a:p>
                      <a:pPr marL="285750" indent="-28575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Capture base image</a:t>
                      </a:r>
                    </a:p>
                    <a:p>
                      <a:pPr marL="285750" indent="-28575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Add install image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1/27/20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1/27/20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1/30/20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2/3/20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2/6/20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2/7/20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1/29/20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1/31/20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2/5/20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2/7/20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51652"/>
                  </a:ext>
                </a:extLst>
              </a:tr>
              <a:tr h="1578180">
                <a:tc>
                  <a:txBody>
                    <a:bodyPr/>
                    <a:lstStyle/>
                    <a:p>
                      <a:pPr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Perform test deployment</a:t>
                      </a:r>
                    </a:p>
                    <a:p>
                      <a:pPr marL="285750" indent="-28575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Deploy base image to workstations in test classroom</a:t>
                      </a:r>
                    </a:p>
                    <a:p>
                      <a:pPr marL="285750" indent="-28575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Troubleshoot</a:t>
                      </a:r>
                    </a:p>
                    <a:p>
                      <a:pPr marL="285750" indent="-28575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Optimize deployments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2/10/20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2/10/20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2/10/20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2/24/20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2/28/20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2/21/20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2/21/20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2/28/20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957721"/>
                  </a:ext>
                </a:extLst>
              </a:tr>
              <a:tr h="1172766">
                <a:tc>
                  <a:txBody>
                    <a:bodyPr/>
                    <a:lstStyle/>
                    <a:p>
                      <a:pPr marL="0" indent="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Create documentation</a:t>
                      </a:r>
                    </a:p>
                    <a:p>
                      <a:pPr marL="285750" indent="-28575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Create configuration guide</a:t>
                      </a:r>
                    </a:p>
                    <a:p>
                      <a:pPr marL="285750" indent="-285750">
                        <a:spcBef>
                          <a:spcPts val="250"/>
                        </a:spcBef>
                        <a:spcAft>
                          <a:spcPts val="25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Document issues and resolutions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3/2/20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3/2/20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3/16/20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3/20/20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3/13/20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3/20/20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65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1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E0C7-E515-40ED-AA77-B32BA3CB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909"/>
            <a:ext cx="9905998" cy="1251615"/>
          </a:xfrm>
        </p:spPr>
        <p:txBody>
          <a:bodyPr/>
          <a:lstStyle/>
          <a:p>
            <a:r>
              <a:rPr lang="en-US" dirty="0"/>
              <a:t>Literature/technology/professional environment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716E-995B-4831-950A-8C5D48EC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62162"/>
            <a:ext cx="10097717" cy="4580018"/>
          </a:xfrm>
        </p:spPr>
        <p:txBody>
          <a:bodyPr>
            <a:normAutofit fontScale="92500" lnSpcReduction="10000"/>
          </a:bodyPr>
          <a:lstStyle/>
          <a:p>
            <a:r>
              <a:rPr lang="en-US" sz="2200" cap="none" dirty="0"/>
              <a:t>Literature</a:t>
            </a:r>
            <a:endParaRPr lang="en-US" cap="none" dirty="0"/>
          </a:p>
          <a:p>
            <a:pPr lvl="1"/>
            <a:r>
              <a:rPr lang="en-US" sz="1900" cap="none" dirty="0">
                <a:effectLst/>
              </a:rPr>
              <a:t>The Critical Elements of the Patch Management Process (Gerace, &amp; Cavusoglu, 2009)</a:t>
            </a:r>
            <a:endParaRPr lang="en-US" cap="none" dirty="0">
              <a:effectLst/>
            </a:endParaRPr>
          </a:p>
          <a:p>
            <a:pPr lvl="2"/>
            <a:r>
              <a:rPr lang="en-US" sz="1700" cap="none" dirty="0">
                <a:effectLst/>
              </a:rPr>
              <a:t>Background information on patch management</a:t>
            </a:r>
          </a:p>
          <a:p>
            <a:pPr lvl="2"/>
            <a:r>
              <a:rPr lang="en-US" sz="1700" cap="none" dirty="0">
                <a:effectLst/>
              </a:rPr>
              <a:t>Survey of IT professionals</a:t>
            </a:r>
          </a:p>
          <a:p>
            <a:pPr lvl="1"/>
            <a:endParaRPr lang="en-US" sz="900" cap="none" dirty="0">
              <a:effectLst/>
            </a:endParaRPr>
          </a:p>
          <a:p>
            <a:pPr lvl="1"/>
            <a:r>
              <a:rPr lang="en-US" sz="1900" cap="none" dirty="0">
                <a:effectLst/>
              </a:rPr>
              <a:t>The Case for Disappearing Cyber Security (Dykstra, &amp; Spafford, 2018)</a:t>
            </a:r>
          </a:p>
          <a:p>
            <a:pPr lvl="2"/>
            <a:r>
              <a:rPr lang="en-US" sz="1700" cap="none" dirty="0">
                <a:effectLst/>
              </a:rPr>
              <a:t>Current situation regarding end users and cybersecurity</a:t>
            </a:r>
          </a:p>
          <a:p>
            <a:pPr lvl="2"/>
            <a:r>
              <a:rPr lang="en-US" sz="1700" cap="none" dirty="0"/>
              <a:t>Suggests users shouldn’t actively participate in cybersecurity</a:t>
            </a:r>
          </a:p>
          <a:p>
            <a:pPr lvl="1"/>
            <a:endParaRPr lang="en-US" sz="900" cap="none" dirty="0">
              <a:effectLst/>
            </a:endParaRPr>
          </a:p>
          <a:p>
            <a:pPr lvl="1"/>
            <a:r>
              <a:rPr lang="en-US" sz="1900" cap="none" dirty="0">
                <a:effectLst/>
              </a:rPr>
              <a:t>A Model for Information Assurance: An Integrated Approach (Maconachy, Schou, Ragsdale, &amp; Welch, 2001)</a:t>
            </a:r>
          </a:p>
          <a:p>
            <a:pPr lvl="2"/>
            <a:r>
              <a:rPr lang="en-US" sz="1700" cap="none" dirty="0">
                <a:latin typeface="Century Gothic" panose="020B0502020202020204" pitchFamily="34" charset="0"/>
              </a:rPr>
              <a:t>Explains necessity to expand on original McCumber’s Cube</a:t>
            </a:r>
          </a:p>
          <a:p>
            <a:pPr lvl="2"/>
            <a:r>
              <a:rPr lang="en-US" sz="1700" cap="none" dirty="0">
                <a:latin typeface="Century Gothic" panose="020B0502020202020204" pitchFamily="34" charset="0"/>
              </a:rPr>
              <a:t>Dimensions: information states, security services, security countermeasures, time</a:t>
            </a:r>
          </a:p>
        </p:txBody>
      </p:sp>
    </p:spTree>
    <p:extLst>
      <p:ext uri="{BB962C8B-B14F-4D97-AF65-F5344CB8AC3E}">
        <p14:creationId xmlns:p14="http://schemas.microsoft.com/office/powerpoint/2010/main" val="56287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057D-AF6C-4F73-9801-FB3D7420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Literature/technology/professional environment review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4E33-AA94-4F17-B6BF-8EAAE18F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entury Gothic" panose="020B0502020202020204" pitchFamily="34" charset="0"/>
              </a:rPr>
              <a:t>Technology</a:t>
            </a:r>
          </a:p>
          <a:p>
            <a:pPr lvl="1"/>
            <a:r>
              <a:rPr lang="en-US" cap="none" dirty="0">
                <a:latin typeface="Century Gothic" panose="020B0502020202020204" pitchFamily="34" charset="0"/>
              </a:rPr>
              <a:t>Windows Deployment Services (Microsoft, 2018)</a:t>
            </a:r>
          </a:p>
          <a:p>
            <a:pPr lvl="2"/>
            <a:r>
              <a:rPr lang="en-US" cap="none" dirty="0">
                <a:latin typeface="Century Gothic" panose="020B0502020202020204" pitchFamily="34" charset="0"/>
              </a:rPr>
              <a:t>Technical documentation of tool</a:t>
            </a:r>
          </a:p>
          <a:p>
            <a:endParaRPr lang="en-US" sz="800" cap="none" dirty="0">
              <a:latin typeface="Century Gothic" panose="020B0502020202020204" pitchFamily="34" charset="0"/>
            </a:endParaRPr>
          </a:p>
          <a:p>
            <a:r>
              <a:rPr lang="en-US" cap="none" dirty="0">
                <a:latin typeface="Century Gothic" panose="020B0502020202020204" pitchFamily="34" charset="0"/>
              </a:rPr>
              <a:t>Professional environment</a:t>
            </a:r>
          </a:p>
          <a:p>
            <a:pPr lvl="1"/>
            <a:r>
              <a:rPr lang="en-US" cap="none" dirty="0">
                <a:effectLst/>
              </a:rPr>
              <a:t>Top 10 IT Issues, 2018: The Remaking of Higher Education (Grajek, 2018)</a:t>
            </a:r>
          </a:p>
          <a:p>
            <a:pPr lvl="2"/>
            <a:r>
              <a:rPr lang="en-US" cap="none" dirty="0">
                <a:effectLst/>
                <a:latin typeface="Century Gothic" panose="020B0502020202020204" pitchFamily="34" charset="0"/>
              </a:rPr>
              <a:t>Top issue: 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262789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AE242-F24A-495D-9C54-4EE37162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Classroom Workstation Reimage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98769-92B1-4731-A600-347BC2DA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3072346" cy="4918075"/>
          </a:xfrm>
        </p:spPr>
        <p:txBody>
          <a:bodyPr anchor="ctr">
            <a:normAutofit/>
          </a:bodyPr>
          <a:lstStyle/>
          <a:p>
            <a:pPr algn="l"/>
            <a:r>
              <a:rPr lang="en-US" sz="2100" cap="none" dirty="0"/>
              <a:t>Giang To</a:t>
            </a:r>
          </a:p>
          <a:p>
            <a:pPr algn="l"/>
            <a:endParaRPr lang="en-US" sz="2100" cap="none" dirty="0"/>
          </a:p>
          <a:p>
            <a:pPr algn="l"/>
            <a:r>
              <a:rPr lang="en-US" sz="2100" cap="none" dirty="0"/>
              <a:t>December 11, 2019</a:t>
            </a:r>
          </a:p>
          <a:p>
            <a:pPr algn="l"/>
            <a:endParaRPr lang="en-US" sz="2100" cap="none" dirty="0"/>
          </a:p>
          <a:p>
            <a:pPr algn="l"/>
            <a:r>
              <a:rPr lang="en-US" sz="2100" cap="none" dirty="0"/>
              <a:t>IAE-457</a:t>
            </a:r>
          </a:p>
          <a:p>
            <a:pPr algn="l"/>
            <a:r>
              <a:rPr lang="en-US" cap="none" dirty="0"/>
              <a:t>Senior Design Project I</a:t>
            </a:r>
            <a:endParaRPr lang="en-US" sz="2100" cap="non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4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A193-19F9-4D28-9FF8-45768C38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9037"/>
            <a:ext cx="9905998" cy="91661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5075-E958-469B-948C-5C36B597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75656"/>
            <a:ext cx="9905998" cy="5318449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200" cap="none" dirty="0">
                <a:effectLst/>
              </a:rPr>
              <a:t>Cable Matters snagless Cat 6a, Cat6a (SSTP, SFTP) shielded Ethernet cable in blue 30 feet. (n.d.). Retrieved from https://www.amazon.com/Cable-Matters-Snagless-Shielded-Ethernet/dp/B00HEM525A?th=1</a:t>
            </a:r>
          </a:p>
          <a:p>
            <a:pPr marL="0" indent="0">
              <a:buNone/>
            </a:pPr>
            <a:r>
              <a:rPr lang="en-US" sz="1200" cap="none" dirty="0">
                <a:effectLst/>
              </a:rPr>
              <a:t>Dell 24 monitor – P2419H. (n.d.). Retrieved from https://deals.dell.com/en-us/work/productdetail/33cq</a:t>
            </a:r>
          </a:p>
          <a:p>
            <a:pPr marL="457200" indent="-457200">
              <a:buNone/>
            </a:pPr>
            <a:r>
              <a:rPr lang="en-US" sz="1200" cap="none" dirty="0">
                <a:effectLst/>
              </a:rPr>
              <a:t>Dell premier wireless keyboard and mouse – KM717. (n.d.). Retrieved from https://www.dell.com/en-us/work/shop/dell-premier-wireless-keyboard-and-mouse-km717/apd/580-afll/pc-accessories</a:t>
            </a:r>
          </a:p>
          <a:p>
            <a:pPr marL="457200" indent="-457200">
              <a:buNone/>
            </a:pPr>
            <a:r>
              <a:rPr lang="en-US" sz="1200" cap="none" dirty="0">
                <a:effectLst/>
              </a:rPr>
              <a:t>Dykstra, J., &amp; Spafford, E. H. (2018). The case for disappearing cyber security. </a:t>
            </a:r>
            <a:r>
              <a:rPr lang="en-US" sz="1200" i="1" cap="none" dirty="0">
                <a:effectLst/>
              </a:rPr>
              <a:t>Communications of the ACM, 61</a:t>
            </a:r>
            <a:r>
              <a:rPr lang="en-US" sz="1200" cap="none" dirty="0">
                <a:effectLst/>
              </a:rPr>
              <a:t>(7), 40-42. doi: 10.1145/3213764</a:t>
            </a:r>
          </a:p>
          <a:p>
            <a:pPr marL="0" indent="0">
              <a:buNone/>
            </a:pPr>
            <a:r>
              <a:rPr lang="en-US" sz="1200" cap="none" dirty="0">
                <a:effectLst/>
              </a:rPr>
              <a:t>FOG introduction. (n.d.). Retrieved from https://wiki.fogproject.org/wiki/index.php?title=Introduction</a:t>
            </a:r>
          </a:p>
          <a:p>
            <a:pPr marL="457200" indent="-457200">
              <a:buNone/>
            </a:pPr>
            <a:r>
              <a:rPr lang="en-US" sz="1200" cap="none" dirty="0">
                <a:effectLst/>
              </a:rPr>
              <a:t>Gerace, T., &amp; Cavusoglu, H. (2009). The critical elements of the patch management process. </a:t>
            </a:r>
            <a:r>
              <a:rPr lang="en-US" sz="1200" i="1" cap="none" dirty="0">
                <a:effectLst/>
              </a:rPr>
              <a:t>Communications of the ACM, 52</a:t>
            </a:r>
            <a:r>
              <a:rPr lang="en-US" sz="1200" cap="none" dirty="0">
                <a:effectLst/>
              </a:rPr>
              <a:t>(8), 117-121. doi: 10.1145/1536616.1536646</a:t>
            </a:r>
          </a:p>
          <a:p>
            <a:pPr marL="457200" indent="-457200">
              <a:buNone/>
            </a:pPr>
            <a:r>
              <a:rPr lang="en-US" sz="1200" cap="none" dirty="0">
                <a:effectLst/>
              </a:rPr>
              <a:t>Grajek, S. (2018). Top 10 IT issues, 2018: The remaking of higher education. Retrieved from https://er.educause.edu/articles/2018/1/top-10-it-issues-2018-the-remaking-of-higher-education</a:t>
            </a:r>
          </a:p>
          <a:p>
            <a:pPr marL="457200" indent="-457200">
              <a:buNone/>
            </a:pPr>
            <a:r>
              <a:rPr lang="en-US" sz="1200" cap="none" dirty="0">
                <a:effectLst/>
              </a:rPr>
              <a:t>Maconachy, W. V., Schou, C. D., Ragsdale, D., &amp; Welch, D. (2001). A model for information assurance: An integrated approach. </a:t>
            </a:r>
            <a:r>
              <a:rPr lang="en-US" sz="1200" i="1" cap="none" dirty="0">
                <a:effectLst/>
              </a:rPr>
              <a:t>Proceedings of the 2001 IEEE</a:t>
            </a:r>
            <a:r>
              <a:rPr lang="en-US" sz="1200" cap="none" dirty="0">
                <a:effectLst/>
              </a:rPr>
              <a:t> </a:t>
            </a:r>
            <a:r>
              <a:rPr lang="en-US" sz="1200" i="1" cap="none" dirty="0">
                <a:effectLst/>
              </a:rPr>
              <a:t>Workshop on Information Assurance and Security</a:t>
            </a:r>
            <a:r>
              <a:rPr lang="en-US" sz="1200" cap="none" dirty="0">
                <a:effectLst/>
              </a:rPr>
              <a:t>, 306-310.</a:t>
            </a:r>
          </a:p>
          <a:p>
            <a:pPr marL="457200" indent="-457200">
              <a:buNone/>
            </a:pPr>
            <a:r>
              <a:rPr lang="en-US" sz="1200" cap="none" dirty="0">
                <a:effectLst/>
              </a:rPr>
              <a:t>Microsoft (2018). Windows Deployment Services. Retrieved from https://docs.microsoft.com/en-us/windows/win32/wds/windows-deployment-services-portal</a:t>
            </a:r>
          </a:p>
          <a:p>
            <a:pPr marL="457200" indent="-457200">
              <a:buNone/>
            </a:pPr>
            <a:r>
              <a:rPr lang="en-US" sz="1200" cap="none" dirty="0">
                <a:effectLst/>
              </a:rPr>
              <a:t>Microsoft pricing and licensing for Windows Server 2019. (n.d.). Retrieved from https://www.microsoft.com/en-us/cloud-platform/windows-server-pricing</a:t>
            </a:r>
          </a:p>
          <a:p>
            <a:pPr marL="457200" indent="-457200">
              <a:buNone/>
            </a:pPr>
            <a:r>
              <a:rPr lang="en-US" sz="1200" cap="none" dirty="0">
                <a:effectLst/>
              </a:rPr>
              <a:t>Precision 5820 tower workstation. (n.d.). Retrieved from https://www.dell.com/en-us/work/shop/workstations-isv-certified/precision-5820-tower-workstation/spd/precision-5820-workstation/xctopt5820us_2</a:t>
            </a:r>
          </a:p>
          <a:p>
            <a:pPr marL="0" indent="0">
              <a:buNone/>
            </a:pPr>
            <a:r>
              <a:rPr lang="en-US" sz="1200" cap="none" dirty="0">
                <a:effectLst/>
              </a:rPr>
              <a:t>SmartDeploy. (n.d.). Retrieved from https://www.smartdeploy.com</a:t>
            </a:r>
            <a:endParaRPr lang="en-US" sz="1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CAC9-2066-4163-9971-786650E7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5902"/>
            <a:ext cx="9905998" cy="1749490"/>
          </a:xfrm>
        </p:spPr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E748-ABDD-4A28-B29D-4752F6EF3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8760"/>
            <a:ext cx="9905998" cy="4279642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Problem: computers in classrooms not regularly reimaged</a:t>
            </a:r>
          </a:p>
          <a:p>
            <a:pPr marL="0" indent="0">
              <a:buNone/>
            </a:pPr>
            <a:endParaRPr lang="en-US" sz="800" cap="none" dirty="0"/>
          </a:p>
          <a:p>
            <a:r>
              <a:rPr lang="en-US" cap="none" dirty="0"/>
              <a:t>Effects:</a:t>
            </a:r>
          </a:p>
          <a:p>
            <a:pPr lvl="1"/>
            <a:r>
              <a:rPr lang="en-US" cap="none" dirty="0"/>
              <a:t>Security: software out of date, may be exploited</a:t>
            </a:r>
          </a:p>
          <a:p>
            <a:pPr lvl="1"/>
            <a:r>
              <a:rPr lang="en-US" cap="none" dirty="0"/>
              <a:t>Non-security: decreased performance on computers</a:t>
            </a:r>
          </a:p>
          <a:p>
            <a:pPr marL="0" indent="0">
              <a:buNone/>
            </a:pPr>
            <a:endParaRPr lang="en-US" sz="800" cap="none" dirty="0"/>
          </a:p>
          <a:p>
            <a:r>
              <a:rPr lang="en-US" cap="none" dirty="0"/>
              <a:t>People affected:</a:t>
            </a:r>
          </a:p>
          <a:p>
            <a:pPr lvl="1"/>
            <a:r>
              <a:rPr lang="en-US" cap="none" dirty="0"/>
              <a:t>Students who use classroom computers</a:t>
            </a:r>
          </a:p>
          <a:p>
            <a:pPr lvl="1"/>
            <a:r>
              <a:rPr lang="en-US" cap="none" dirty="0"/>
              <a:t>University’s administration</a:t>
            </a:r>
          </a:p>
          <a:p>
            <a:pPr marL="0" indent="0">
              <a:buNone/>
            </a:pPr>
            <a:endParaRPr lang="en-US" sz="800" cap="none" dirty="0"/>
          </a:p>
          <a:p>
            <a:r>
              <a:rPr lang="en-US" cap="none" dirty="0"/>
              <a:t>Broad question: can classroom computers be reimaged regularly to improve security and students’ learning experience?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74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1DF3-8474-46D9-9361-A4EDC19C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26" y="1042219"/>
            <a:ext cx="6038768" cy="1406013"/>
          </a:xfrm>
        </p:spPr>
        <p:txBody>
          <a:bodyPr>
            <a:normAutofit/>
          </a:bodyPr>
          <a:lstStyle/>
          <a:p>
            <a:r>
              <a:rPr lang="en-US" dirty="0"/>
              <a:t>Idea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C9BC-7EA5-4D11-ABE6-608871A6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6" y="2252290"/>
            <a:ext cx="6564637" cy="3373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cap="none" dirty="0"/>
              <a:t>Overall need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Existing procedure not optimal against exploits</a:t>
            </a:r>
          </a:p>
          <a:p>
            <a:pPr>
              <a:lnSpc>
                <a:spcPct val="90000"/>
              </a:lnSpc>
            </a:pPr>
            <a:endParaRPr lang="en-US" cap="none" dirty="0"/>
          </a:p>
          <a:p>
            <a:pPr>
              <a:lnSpc>
                <a:spcPct val="90000"/>
              </a:lnSpc>
            </a:pPr>
            <a:r>
              <a:rPr lang="en-US" cap="none" dirty="0"/>
              <a:t>Intended results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More secure computers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Better learning experience for students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Preventative method for University’s administration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AC0E2-A334-4A65-B7FA-9BDDAD04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ock">
            <a:extLst>
              <a:ext uri="{FF2B5EF4-FFF2-40B4-BE49-F238E27FC236}">
                <a16:creationId xmlns:a16="http://schemas.microsoft.com/office/drawing/2014/main" id="{7DB79A60-C14E-4296-9A4E-72905CB6E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3430" y="484633"/>
            <a:ext cx="2784348" cy="2784348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7033477A-1845-4CED-A5CD-1A9C53E64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9675" y="3589020"/>
            <a:ext cx="2451858" cy="24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BFD5-4E34-43B0-8EEB-E1E6D5B2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800"/>
            <a:ext cx="9905998" cy="144780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9125-31E5-4794-A3A6-3FC151C7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7750"/>
            <a:ext cx="9905998" cy="3413450"/>
          </a:xfrm>
        </p:spPr>
        <p:txBody>
          <a:bodyPr>
            <a:normAutofit/>
          </a:bodyPr>
          <a:lstStyle/>
          <a:p>
            <a:r>
              <a:rPr lang="en-US" cap="none" dirty="0"/>
              <a:t>Project manager has experience with Windows Deployment Services</a:t>
            </a:r>
          </a:p>
          <a:p>
            <a:endParaRPr lang="en-US" sz="800" cap="none" dirty="0"/>
          </a:p>
          <a:p>
            <a:r>
              <a:rPr lang="en-US" cap="none" dirty="0"/>
              <a:t>Resources:</a:t>
            </a:r>
          </a:p>
          <a:p>
            <a:pPr lvl="1"/>
            <a:r>
              <a:rPr lang="en-US" cap="none" dirty="0"/>
              <a:t>Material: pen, notebook</a:t>
            </a:r>
          </a:p>
          <a:p>
            <a:pPr lvl="1"/>
            <a:r>
              <a:rPr lang="en-US" cap="none" dirty="0"/>
              <a:t>Technological: laptop, VMware Workstation, Windows Server 2016 image, classroom workstations</a:t>
            </a:r>
          </a:p>
          <a:p>
            <a:pPr lvl="1"/>
            <a:r>
              <a:rPr lang="en-US" cap="none" dirty="0"/>
              <a:t>Logistical: time, access to classroom for testing</a:t>
            </a:r>
          </a:p>
          <a:p>
            <a:pPr lvl="1"/>
            <a:r>
              <a:rPr lang="en-US" cap="none" dirty="0"/>
              <a:t>Referential: research done before and during project execution</a:t>
            </a:r>
          </a:p>
          <a:p>
            <a:pPr lvl="1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8210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98D153-0163-4638-8797-F7986F74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6BFD5-4E34-43B0-8EEB-E1E6D5B2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132" y="609600"/>
            <a:ext cx="4797278" cy="1905000"/>
          </a:xfrm>
        </p:spPr>
        <p:txBody>
          <a:bodyPr>
            <a:normAutofit/>
          </a:bodyPr>
          <a:lstStyle/>
          <a:p>
            <a:r>
              <a:rPr lang="en-US" dirty="0"/>
              <a:t>constraints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19170-A8A5-49D2-9E6F-3A361420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9" y="0"/>
            <a:ext cx="57520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4865BA-016B-4484-AC52-5356C468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75" y="609600"/>
            <a:ext cx="5128604" cy="2738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A2FD0C3E-8C8E-457C-90A3-5DD2586BA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6977" y="836083"/>
            <a:ext cx="2286000" cy="2286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24C9068-A98E-4B2F-A27E-D046E5B3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05" y="3507452"/>
            <a:ext cx="2483868" cy="27104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D0EA3CAF-FDFC-4E01-B097-9593C7916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655" y="3847702"/>
            <a:ext cx="2029968" cy="20299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362FFC-9160-409E-9C8F-1E9349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50411" y="3507452"/>
            <a:ext cx="2483868" cy="27104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EB42F0DB-9CAA-4D65-8252-CDC1DBFAD2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7361" y="3847702"/>
            <a:ext cx="2029968" cy="20299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9125-31E5-4794-A3A6-3FC151C7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101" y="2262559"/>
            <a:ext cx="5636194" cy="3615111"/>
          </a:xfrm>
        </p:spPr>
        <p:txBody>
          <a:bodyPr anchor="t">
            <a:normAutofit/>
          </a:bodyPr>
          <a:lstStyle/>
          <a:p>
            <a:r>
              <a:rPr lang="en-US" cap="none" dirty="0"/>
              <a:t>Project manager’s time</a:t>
            </a:r>
          </a:p>
          <a:p>
            <a:endParaRPr lang="en-US" cap="none" dirty="0"/>
          </a:p>
          <a:p>
            <a:r>
              <a:rPr lang="en-US" cap="none" dirty="0"/>
              <a:t>Anticipated barriers:</a:t>
            </a:r>
          </a:p>
          <a:p>
            <a:pPr lvl="1"/>
            <a:r>
              <a:rPr lang="en-US" cap="none" dirty="0"/>
              <a:t>To completion of project:</a:t>
            </a:r>
          </a:p>
          <a:p>
            <a:pPr lvl="2"/>
            <a:r>
              <a:rPr lang="en-US" cap="none" dirty="0"/>
              <a:t>Networking issues between WDS server &amp; client workstations</a:t>
            </a:r>
          </a:p>
          <a:p>
            <a:pPr lvl="1"/>
            <a:r>
              <a:rPr lang="en-US" cap="none" dirty="0"/>
              <a:t>To large-scale implementation of project:</a:t>
            </a:r>
          </a:p>
          <a:p>
            <a:pPr lvl="2"/>
            <a:r>
              <a:rPr lang="en-US" cap="none" dirty="0"/>
              <a:t>Speed due to number of workstations</a:t>
            </a:r>
          </a:p>
        </p:txBody>
      </p:sp>
    </p:spTree>
    <p:extLst>
      <p:ext uri="{BB962C8B-B14F-4D97-AF65-F5344CB8AC3E}">
        <p14:creationId xmlns:p14="http://schemas.microsoft.com/office/powerpoint/2010/main" val="243954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D8F2-5333-40A5-A831-4FFEA4F5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32" y="961053"/>
            <a:ext cx="6150980" cy="1422918"/>
          </a:xfrm>
        </p:spPr>
        <p:txBody>
          <a:bodyPr>
            <a:normAutofit/>
          </a:bodyPr>
          <a:lstStyle/>
          <a:p>
            <a:r>
              <a:rPr lang="en-US" dirty="0"/>
              <a:t>Multiple solutions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E061-0B14-4651-8A67-3E6AFFD3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432" y="2383971"/>
            <a:ext cx="6447923" cy="293447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cap="none" dirty="0"/>
              <a:t>Proposed solution – Windows Deployment Services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Strengths: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Doesn’t require boot devices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Base image can contain all necessary software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Can be installed using GUI exclusively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Weakness: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Comes with Windows Server – not free software</a:t>
            </a:r>
          </a:p>
          <a:p>
            <a:pPr lvl="2">
              <a:lnSpc>
                <a:spcPct val="90000"/>
              </a:lnSpc>
            </a:pPr>
            <a:endParaRPr lang="en-US" sz="15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CBAB8-58B4-4B58-B69E-0039180D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8" y="1257300"/>
            <a:ext cx="5065188" cy="43434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D8233-7961-4837-BCAA-49051B653947}"/>
              </a:ext>
            </a:extLst>
          </p:cNvPr>
          <p:cNvSpPr txBox="1"/>
          <p:nvPr/>
        </p:nvSpPr>
        <p:spPr>
          <a:xfrm>
            <a:off x="371588" y="5701004"/>
            <a:ext cx="506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Figure 1</a:t>
            </a:r>
            <a:r>
              <a:rPr lang="en-US" sz="1600" dirty="0">
                <a:solidFill>
                  <a:schemeClr val="tx2"/>
                </a:solidFill>
              </a:rPr>
              <a:t>. Installing Windows Deployment Services</a:t>
            </a:r>
          </a:p>
        </p:txBody>
      </p:sp>
    </p:spTree>
    <p:extLst>
      <p:ext uri="{BB962C8B-B14F-4D97-AF65-F5344CB8AC3E}">
        <p14:creationId xmlns:p14="http://schemas.microsoft.com/office/powerpoint/2010/main" val="222410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D8F2-5333-40A5-A831-4FFEA4F5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Multiple solutions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E061-0B14-4651-8A67-3E6AFFD3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cap="none" dirty="0"/>
              <a:t>Alternate solution – FOG</a:t>
            </a:r>
          </a:p>
          <a:p>
            <a:r>
              <a:rPr lang="en-US" cap="none" dirty="0"/>
              <a:t>Strengths:</a:t>
            </a:r>
          </a:p>
          <a:p>
            <a:pPr lvl="1"/>
            <a:r>
              <a:rPr lang="en-US" cap="none" dirty="0"/>
              <a:t>Free software that runs on Linux</a:t>
            </a:r>
          </a:p>
          <a:p>
            <a:pPr lvl="1"/>
            <a:r>
              <a:rPr lang="en-US" cap="none" dirty="0"/>
              <a:t>Can be used for printer setup after imaging</a:t>
            </a:r>
          </a:p>
          <a:p>
            <a:r>
              <a:rPr lang="en-US" cap="none" dirty="0"/>
              <a:t>Weaknesses:</a:t>
            </a:r>
          </a:p>
          <a:p>
            <a:pPr lvl="1"/>
            <a:r>
              <a:rPr lang="en-US" cap="none" dirty="0"/>
              <a:t>Linux-based program, less user-friendly</a:t>
            </a:r>
          </a:p>
          <a:p>
            <a:pPr lvl="1"/>
            <a:r>
              <a:rPr lang="en-US" cap="none" dirty="0"/>
              <a:t>May have hardware compatibility issues</a:t>
            </a:r>
          </a:p>
          <a:p>
            <a:pPr lvl="1"/>
            <a:r>
              <a:rPr lang="en-US" cap="none" dirty="0"/>
              <a:t>No technical support teams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C5D3B-598D-4163-8FB7-4DBBD9229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59" y="2727648"/>
            <a:ext cx="4722255" cy="2514600"/>
          </a:xfrm>
          <a:prstGeom prst="roundRect">
            <a:avLst>
              <a:gd name="adj" fmla="val 3517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E4B6D-A748-47CB-877E-C3644CF8B3CF}"/>
              </a:ext>
            </a:extLst>
          </p:cNvPr>
          <p:cNvSpPr txBox="1"/>
          <p:nvPr/>
        </p:nvSpPr>
        <p:spPr>
          <a:xfrm>
            <a:off x="6693259" y="5290457"/>
            <a:ext cx="515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2.</a:t>
            </a:r>
            <a:r>
              <a:rPr lang="en-US" sz="1600" dirty="0"/>
              <a:t> FOG Dashboard (FOG Project, n.d.)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4873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7ABF-7B76-4540-AEE0-9E5341E4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021" y="1298509"/>
            <a:ext cx="5122606" cy="1368490"/>
          </a:xfrm>
        </p:spPr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FB4F-520E-4CD3-935B-C4BC99C0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348748" cy="2319242"/>
          </a:xfrm>
        </p:spPr>
        <p:txBody>
          <a:bodyPr anchor="t">
            <a:normAutofit/>
          </a:bodyPr>
          <a:lstStyle/>
          <a:p>
            <a:r>
              <a:rPr lang="en-US" cap="none" dirty="0"/>
              <a:t>Measurable objectives</a:t>
            </a:r>
          </a:p>
          <a:p>
            <a:pPr lvl="1"/>
            <a:r>
              <a:rPr lang="en-US" cap="none" dirty="0"/>
              <a:t>Configure Windows Deployment Services</a:t>
            </a:r>
          </a:p>
          <a:p>
            <a:pPr lvl="1"/>
            <a:r>
              <a:rPr lang="en-US" cap="none" dirty="0"/>
              <a:t>Perform test deployment in a classroom</a:t>
            </a:r>
          </a:p>
          <a:p>
            <a:r>
              <a:rPr lang="en-US" cap="none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6A168-57B9-4128-A772-B1779074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3" y="1533205"/>
            <a:ext cx="5451627" cy="343452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2E134-25F0-4909-983B-489C1C2BD208}"/>
              </a:ext>
            </a:extLst>
          </p:cNvPr>
          <p:cNvSpPr txBox="1"/>
          <p:nvPr/>
        </p:nvSpPr>
        <p:spPr>
          <a:xfrm>
            <a:off x="651206" y="4986241"/>
            <a:ext cx="544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/>
                </a:solidFill>
              </a:rPr>
              <a:t>Figure 3</a:t>
            </a:r>
            <a:r>
              <a:rPr lang="en-US" sz="1600" dirty="0">
                <a:solidFill>
                  <a:schemeClr val="tx2"/>
                </a:solidFill>
              </a:rPr>
              <a:t>. Network Diagram</a:t>
            </a:r>
            <a:endParaRPr lang="en-US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2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DBFA-76F9-4DFD-9BBC-093BD477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1103473"/>
            <a:ext cx="6573685" cy="1203973"/>
          </a:xfrm>
        </p:spPr>
        <p:txBody>
          <a:bodyPr>
            <a:normAutofit/>
          </a:bodyPr>
          <a:lstStyle/>
          <a:p>
            <a:r>
              <a:rPr lang="en-US" dirty="0" err="1"/>
              <a:t>M</a:t>
            </a:r>
            <a:r>
              <a:rPr lang="en-US" cap="small" dirty="0" err="1"/>
              <a:t>c</a:t>
            </a:r>
            <a:r>
              <a:rPr lang="en-US" dirty="0" err="1"/>
              <a:t>Cumber’s</a:t>
            </a:r>
            <a:r>
              <a:rPr lang="en-US" dirty="0"/>
              <a:t> Cube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C1C6-8E7D-404B-B0C8-02DCCB28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1" y="2331097"/>
            <a:ext cx="657368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cap="none" dirty="0"/>
              <a:t>Security services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Confidentiality: obtain personal information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Integrity: modify obtained information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Availability: malware renders computer unusable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Information states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Storage: access files stored on flash drive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Processing: legal document being filled out</a:t>
            </a:r>
          </a:p>
          <a:p>
            <a:pPr lvl="1">
              <a:lnSpc>
                <a:spcPct val="90000"/>
              </a:lnSpc>
            </a:pPr>
            <a:r>
              <a:rPr lang="en-US" cap="none" dirty="0"/>
              <a:t>Transmission: intercept email messages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FE125-7C68-4F4E-8E13-D8D4759E6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20" y="2331097"/>
            <a:ext cx="3976788" cy="246835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102D3-EC04-4A7B-B5D6-A98EE8540A68}"/>
              </a:ext>
            </a:extLst>
          </p:cNvPr>
          <p:cNvSpPr txBox="1"/>
          <p:nvPr/>
        </p:nvSpPr>
        <p:spPr>
          <a:xfrm>
            <a:off x="7572020" y="4799447"/>
            <a:ext cx="3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>
                <a:solidFill>
                  <a:schemeClr val="tx2"/>
                </a:solidFill>
              </a:rPr>
              <a:t>Figure 4</a:t>
            </a:r>
            <a:r>
              <a:rPr lang="en-US" sz="1600" dirty="0">
                <a:solidFill>
                  <a:schemeClr val="tx2"/>
                </a:solidFill>
              </a:rPr>
              <a:t>. Information Assurance Model (</a:t>
            </a:r>
            <a:r>
              <a:rPr lang="en-US" sz="1600" dirty="0" err="1">
                <a:solidFill>
                  <a:schemeClr val="tx2"/>
                </a:solidFill>
              </a:rPr>
              <a:t>Maconachy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Schou</a:t>
            </a:r>
            <a:r>
              <a:rPr lang="en-US" sz="1600" dirty="0">
                <a:solidFill>
                  <a:schemeClr val="tx2"/>
                </a:solidFill>
              </a:rPr>
              <a:t>, Ragsdale, &amp; Welch, 2001)</a:t>
            </a:r>
          </a:p>
        </p:txBody>
      </p:sp>
    </p:spTree>
    <p:extLst>
      <p:ext uri="{BB962C8B-B14F-4D97-AF65-F5344CB8AC3E}">
        <p14:creationId xmlns:p14="http://schemas.microsoft.com/office/powerpoint/2010/main" val="3084260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1182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Times New Roman</vt:lpstr>
      <vt:lpstr>Mesh</vt:lpstr>
      <vt:lpstr>Classroom Workstation Reimage</vt:lpstr>
      <vt:lpstr>Problem background</vt:lpstr>
      <vt:lpstr>Idea justification</vt:lpstr>
      <vt:lpstr>Assumptions</vt:lpstr>
      <vt:lpstr>constraints</vt:lpstr>
      <vt:lpstr>Multiple solutions analysis</vt:lpstr>
      <vt:lpstr>Multiple solutions analysis (cont.)</vt:lpstr>
      <vt:lpstr>Project proposal</vt:lpstr>
      <vt:lpstr>McCumber’s Cube relevance</vt:lpstr>
      <vt:lpstr>Requirement specifications</vt:lpstr>
      <vt:lpstr>Project budget &amp; supports</vt:lpstr>
      <vt:lpstr>Initial project schedule</vt:lpstr>
      <vt:lpstr>Initial project schedule (cont.)</vt:lpstr>
      <vt:lpstr>Literature/technology/professional environment review</vt:lpstr>
      <vt:lpstr>Literature/technology/professional environment review (cont.)</vt:lpstr>
      <vt:lpstr>Classroom Workstation Reimage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Workstation Reimage</dc:title>
  <dc:creator>Giang To</dc:creator>
  <cp:lastModifiedBy>Giang To</cp:lastModifiedBy>
  <cp:revision>12</cp:revision>
  <dcterms:created xsi:type="dcterms:W3CDTF">2019-12-10T05:29:38Z</dcterms:created>
  <dcterms:modified xsi:type="dcterms:W3CDTF">2019-12-11T20:27:48Z</dcterms:modified>
</cp:coreProperties>
</file>